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81" r:id="rId2"/>
    <p:sldId id="287" r:id="rId3"/>
    <p:sldId id="865" r:id="rId4"/>
    <p:sldId id="282" r:id="rId5"/>
    <p:sldId id="296" r:id="rId6"/>
    <p:sldId id="863" r:id="rId7"/>
    <p:sldId id="297" r:id="rId8"/>
    <p:sldId id="277" r:id="rId9"/>
    <p:sldId id="298" r:id="rId10"/>
    <p:sldId id="260" r:id="rId11"/>
    <p:sldId id="299" r:id="rId12"/>
    <p:sldId id="300" r:id="rId13"/>
    <p:sldId id="289" r:id="rId14"/>
    <p:sldId id="257" r:id="rId15"/>
    <p:sldId id="864" r:id="rId16"/>
    <p:sldId id="283" r:id="rId17"/>
    <p:sldId id="301" r:id="rId18"/>
    <p:sldId id="290" r:id="rId19"/>
    <p:sldId id="286" r:id="rId20"/>
    <p:sldId id="835" r:id="rId21"/>
    <p:sldId id="840" r:id="rId22"/>
    <p:sldId id="860" r:id="rId23"/>
    <p:sldId id="846" r:id="rId24"/>
    <p:sldId id="848" r:id="rId25"/>
    <p:sldId id="855" r:id="rId26"/>
    <p:sldId id="861" r:id="rId27"/>
    <p:sldId id="691" r:id="rId28"/>
    <p:sldId id="694" r:id="rId29"/>
    <p:sldId id="705" r:id="rId30"/>
    <p:sldId id="706" r:id="rId31"/>
    <p:sldId id="696" r:id="rId32"/>
    <p:sldId id="697" r:id="rId33"/>
    <p:sldId id="698" r:id="rId34"/>
    <p:sldId id="862" r:id="rId35"/>
    <p:sldId id="307" r:id="rId36"/>
    <p:sldId id="308" r:id="rId37"/>
    <p:sldId id="26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guide id="3" pos="408" userDrawn="1">
          <p15:clr>
            <a:srgbClr val="A4A3A4"/>
          </p15:clr>
        </p15:guide>
        <p15:guide id="4" orient="horz" pos="436" userDrawn="1">
          <p15:clr>
            <a:srgbClr val="A4A3A4"/>
          </p15:clr>
        </p15:guide>
        <p15:guide id="5" pos="72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9" autoAdjust="0"/>
  </p:normalViewPr>
  <p:slideViewPr>
    <p:cSldViewPr snapToGrid="0">
      <p:cViewPr varScale="1">
        <p:scale>
          <a:sx n="86" d="100"/>
          <a:sy n="86" d="100"/>
        </p:scale>
        <p:origin x="562" y="67"/>
      </p:cViewPr>
      <p:guideLst>
        <p:guide orient="horz" pos="2160"/>
        <p:guide pos="3863"/>
        <p:guide pos="408"/>
        <p:guide orient="horz" pos="436"/>
        <p:guide pos="7265"/>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6E35A-128B-46D2-8C5E-E6BA46711D75}" type="doc">
      <dgm:prSet loTypeId="urn:microsoft.com/office/officeart/2005/8/layout/orgChart1" loCatId="hierarchy" qsTypeId="urn:microsoft.com/office/officeart/2005/8/quickstyle/3d1" qsCatId="3D" csTypeId="urn:microsoft.com/office/officeart/2005/8/colors/accent2_5" csCatId="accent2" phldr="1"/>
      <dgm:spPr/>
      <dgm:t>
        <a:bodyPr/>
        <a:lstStyle/>
        <a:p>
          <a:pPr rtl="1"/>
          <a:endParaRPr lang="ar-IQ"/>
        </a:p>
      </dgm:t>
    </dgm:pt>
    <dgm:pt modelId="{EB2B3537-EA69-4C3C-8503-7A32151725CC}">
      <dgm:prSet phldrT="[Text]"/>
      <dgm:spPr/>
      <dgm:t>
        <a:bodyPr/>
        <a:lstStyle/>
        <a:p>
          <a:pPr rtl="1"/>
          <a:r>
            <a:rPr lang="ar-IQ" dirty="0"/>
            <a:t>أنواع التقويم والتقييم</a:t>
          </a:r>
        </a:p>
      </dgm:t>
    </dgm:pt>
    <dgm:pt modelId="{70FAA29D-E7A9-4A87-B179-1D1DF4F0409C}" type="parTrans" cxnId="{E5491818-6CFE-4FB6-8CD8-4AB3755E6257}">
      <dgm:prSet/>
      <dgm:spPr/>
      <dgm:t>
        <a:bodyPr/>
        <a:lstStyle/>
        <a:p>
          <a:pPr rtl="1"/>
          <a:endParaRPr lang="ar-IQ"/>
        </a:p>
      </dgm:t>
    </dgm:pt>
    <dgm:pt modelId="{B9B082A3-14A0-4AF4-9BE3-C333FD7B2D95}" type="sibTrans" cxnId="{E5491818-6CFE-4FB6-8CD8-4AB3755E6257}">
      <dgm:prSet/>
      <dgm:spPr/>
      <dgm:t>
        <a:bodyPr/>
        <a:lstStyle/>
        <a:p>
          <a:pPr rtl="1"/>
          <a:endParaRPr lang="ar-IQ"/>
        </a:p>
      </dgm:t>
    </dgm:pt>
    <dgm:pt modelId="{2593BA28-F90C-4CF9-B607-B192BE6329AA}">
      <dgm:prSet phldrT="[Text]"/>
      <dgm:spPr/>
      <dgm:t>
        <a:bodyPr/>
        <a:lstStyle/>
        <a:p>
          <a:pPr rtl="1"/>
          <a:r>
            <a:rPr lang="ar-IQ" dirty="0"/>
            <a:t>التقويم البنائي (التكويني)</a:t>
          </a:r>
        </a:p>
      </dgm:t>
    </dgm:pt>
    <dgm:pt modelId="{D7F64EA1-0318-4811-8A0E-D859A2DD0F8C}" type="parTrans" cxnId="{AFBA1DDA-8CA7-45D2-A77E-5CC4671E32E2}">
      <dgm:prSet/>
      <dgm:spPr/>
      <dgm:t>
        <a:bodyPr/>
        <a:lstStyle/>
        <a:p>
          <a:pPr rtl="1"/>
          <a:endParaRPr lang="ar-IQ"/>
        </a:p>
      </dgm:t>
    </dgm:pt>
    <dgm:pt modelId="{536912E3-39D8-450B-B695-B04257441A38}" type="sibTrans" cxnId="{AFBA1DDA-8CA7-45D2-A77E-5CC4671E32E2}">
      <dgm:prSet/>
      <dgm:spPr/>
      <dgm:t>
        <a:bodyPr/>
        <a:lstStyle/>
        <a:p>
          <a:pPr rtl="1"/>
          <a:endParaRPr lang="ar-IQ"/>
        </a:p>
      </dgm:t>
    </dgm:pt>
    <dgm:pt modelId="{D3613A8A-AC7A-42C3-ADB0-F7EA78185CB7}">
      <dgm:prSet phldrT="[Text]"/>
      <dgm:spPr/>
      <dgm:t>
        <a:bodyPr/>
        <a:lstStyle/>
        <a:p>
          <a:pPr rtl="1"/>
          <a:r>
            <a:rPr lang="ar-IQ" dirty="0"/>
            <a:t>التقييم القبلي</a:t>
          </a:r>
        </a:p>
      </dgm:t>
    </dgm:pt>
    <dgm:pt modelId="{F6BD9453-890F-47D5-B5DB-091ED1E204D4}" type="parTrans" cxnId="{17D9F795-DB42-4436-B8B1-03277148D1CA}">
      <dgm:prSet/>
      <dgm:spPr/>
      <dgm:t>
        <a:bodyPr/>
        <a:lstStyle/>
        <a:p>
          <a:pPr rtl="1"/>
          <a:endParaRPr lang="ar-IQ"/>
        </a:p>
      </dgm:t>
    </dgm:pt>
    <dgm:pt modelId="{8E746DEF-E98D-443C-95FA-5324A90DFA8D}" type="sibTrans" cxnId="{17D9F795-DB42-4436-B8B1-03277148D1CA}">
      <dgm:prSet/>
      <dgm:spPr/>
      <dgm:t>
        <a:bodyPr/>
        <a:lstStyle/>
        <a:p>
          <a:pPr rtl="1"/>
          <a:endParaRPr lang="ar-IQ"/>
        </a:p>
      </dgm:t>
    </dgm:pt>
    <dgm:pt modelId="{A89FACEA-467F-4DF5-A2E4-4F09CE87186F}">
      <dgm:prSet phldrT="[Text]"/>
      <dgm:spPr/>
      <dgm:t>
        <a:bodyPr/>
        <a:lstStyle/>
        <a:p>
          <a:pPr rtl="1"/>
          <a:r>
            <a:rPr lang="ar-IQ" dirty="0"/>
            <a:t>التقويم التشخيصي</a:t>
          </a:r>
        </a:p>
      </dgm:t>
    </dgm:pt>
    <dgm:pt modelId="{6D3AB221-2FBC-4120-9AE6-FF021D75F25B}" type="parTrans" cxnId="{08C44DF2-1B05-4D66-9B6F-C52A353C9D5E}">
      <dgm:prSet/>
      <dgm:spPr/>
      <dgm:t>
        <a:bodyPr/>
        <a:lstStyle/>
        <a:p>
          <a:pPr rtl="1"/>
          <a:endParaRPr lang="ar-IQ"/>
        </a:p>
      </dgm:t>
    </dgm:pt>
    <dgm:pt modelId="{E8DA301B-E2CE-4078-BA64-47B00D736068}" type="sibTrans" cxnId="{08C44DF2-1B05-4D66-9B6F-C52A353C9D5E}">
      <dgm:prSet/>
      <dgm:spPr/>
      <dgm:t>
        <a:bodyPr/>
        <a:lstStyle/>
        <a:p>
          <a:pPr rtl="1"/>
          <a:endParaRPr lang="ar-IQ"/>
        </a:p>
      </dgm:t>
    </dgm:pt>
    <dgm:pt modelId="{9A1DA612-0A52-4DDD-9953-608270AAC68C}">
      <dgm:prSet phldrT="[Text]"/>
      <dgm:spPr/>
      <dgm:t>
        <a:bodyPr/>
        <a:lstStyle/>
        <a:p>
          <a:pPr rtl="1"/>
          <a:r>
            <a:rPr lang="ar-IQ"/>
            <a:t>التقييم </a:t>
          </a:r>
          <a:r>
            <a:rPr lang="ar-IQ" dirty="0"/>
            <a:t>الختامي (النهائي)</a:t>
          </a:r>
        </a:p>
      </dgm:t>
    </dgm:pt>
    <dgm:pt modelId="{19E01704-1FD2-4AD7-AD58-C7B442FE63B1}" type="parTrans" cxnId="{C796FC9A-D06C-4693-BDAF-65B86C0F0D89}">
      <dgm:prSet/>
      <dgm:spPr/>
      <dgm:t>
        <a:bodyPr/>
        <a:lstStyle/>
        <a:p>
          <a:pPr rtl="1"/>
          <a:endParaRPr lang="ar-IQ"/>
        </a:p>
      </dgm:t>
    </dgm:pt>
    <dgm:pt modelId="{37F76862-B4A6-4BE6-B118-50384E3B8209}" type="sibTrans" cxnId="{C796FC9A-D06C-4693-BDAF-65B86C0F0D89}">
      <dgm:prSet/>
      <dgm:spPr/>
      <dgm:t>
        <a:bodyPr/>
        <a:lstStyle/>
        <a:p>
          <a:pPr rtl="1"/>
          <a:endParaRPr lang="ar-IQ"/>
        </a:p>
      </dgm:t>
    </dgm:pt>
    <dgm:pt modelId="{5A302B19-B59F-4B3B-B1C8-74BD3C756677}" type="pres">
      <dgm:prSet presAssocID="{BEE6E35A-128B-46D2-8C5E-E6BA46711D75}" presName="hierChild1" presStyleCnt="0">
        <dgm:presLayoutVars>
          <dgm:orgChart val="1"/>
          <dgm:chPref val="1"/>
          <dgm:dir/>
          <dgm:animOne val="branch"/>
          <dgm:animLvl val="lvl"/>
          <dgm:resizeHandles/>
        </dgm:presLayoutVars>
      </dgm:prSet>
      <dgm:spPr/>
    </dgm:pt>
    <dgm:pt modelId="{1E693C1D-92C4-48C1-9B8E-9DD89021FDFC}" type="pres">
      <dgm:prSet presAssocID="{EB2B3537-EA69-4C3C-8503-7A32151725CC}" presName="hierRoot1" presStyleCnt="0">
        <dgm:presLayoutVars>
          <dgm:hierBranch val="init"/>
        </dgm:presLayoutVars>
      </dgm:prSet>
      <dgm:spPr/>
    </dgm:pt>
    <dgm:pt modelId="{1EDDFBA7-D832-4753-96F9-7AE5A8BEFDCE}" type="pres">
      <dgm:prSet presAssocID="{EB2B3537-EA69-4C3C-8503-7A32151725CC}" presName="rootComposite1" presStyleCnt="0"/>
      <dgm:spPr/>
    </dgm:pt>
    <dgm:pt modelId="{0FEDC5A5-ED88-446C-A0E6-80E57D0EAEC2}" type="pres">
      <dgm:prSet presAssocID="{EB2B3537-EA69-4C3C-8503-7A32151725CC}" presName="rootText1" presStyleLbl="node0" presStyleIdx="0" presStyleCnt="1">
        <dgm:presLayoutVars>
          <dgm:chPref val="3"/>
        </dgm:presLayoutVars>
      </dgm:prSet>
      <dgm:spPr/>
    </dgm:pt>
    <dgm:pt modelId="{F59F67DA-3E59-4102-B0EC-71D57389BC36}" type="pres">
      <dgm:prSet presAssocID="{EB2B3537-EA69-4C3C-8503-7A32151725CC}" presName="rootConnector1" presStyleLbl="node1" presStyleIdx="0" presStyleCnt="0"/>
      <dgm:spPr/>
    </dgm:pt>
    <dgm:pt modelId="{29427822-2A84-4AD1-8130-44672FD957F0}" type="pres">
      <dgm:prSet presAssocID="{EB2B3537-EA69-4C3C-8503-7A32151725CC}" presName="hierChild2" presStyleCnt="0"/>
      <dgm:spPr/>
    </dgm:pt>
    <dgm:pt modelId="{B4E4684F-E17F-42C7-94E0-8F3AC36CC27C}" type="pres">
      <dgm:prSet presAssocID="{19E01704-1FD2-4AD7-AD58-C7B442FE63B1}" presName="Name37" presStyleLbl="parChTrans1D2" presStyleIdx="0" presStyleCnt="4"/>
      <dgm:spPr/>
    </dgm:pt>
    <dgm:pt modelId="{EEA83171-0D08-40FC-AC25-C271FF301A79}" type="pres">
      <dgm:prSet presAssocID="{9A1DA612-0A52-4DDD-9953-608270AAC68C}" presName="hierRoot2" presStyleCnt="0">
        <dgm:presLayoutVars>
          <dgm:hierBranch val="init"/>
        </dgm:presLayoutVars>
      </dgm:prSet>
      <dgm:spPr/>
    </dgm:pt>
    <dgm:pt modelId="{0F6935BD-51B8-44E4-B709-B24DDEAC4324}" type="pres">
      <dgm:prSet presAssocID="{9A1DA612-0A52-4DDD-9953-608270AAC68C}" presName="rootComposite" presStyleCnt="0"/>
      <dgm:spPr/>
    </dgm:pt>
    <dgm:pt modelId="{DF56B83D-7466-4D6D-9258-F8FAE5222270}" type="pres">
      <dgm:prSet presAssocID="{9A1DA612-0A52-4DDD-9953-608270AAC68C}" presName="rootText" presStyleLbl="node2" presStyleIdx="0" presStyleCnt="4">
        <dgm:presLayoutVars>
          <dgm:chPref val="3"/>
        </dgm:presLayoutVars>
      </dgm:prSet>
      <dgm:spPr/>
    </dgm:pt>
    <dgm:pt modelId="{700D668A-40A9-4176-8A75-7B0D7A08DE7A}" type="pres">
      <dgm:prSet presAssocID="{9A1DA612-0A52-4DDD-9953-608270AAC68C}" presName="rootConnector" presStyleLbl="node2" presStyleIdx="0" presStyleCnt="4"/>
      <dgm:spPr/>
    </dgm:pt>
    <dgm:pt modelId="{F2A4F5B6-7CDC-44A8-9295-1AD77D8BCAE2}" type="pres">
      <dgm:prSet presAssocID="{9A1DA612-0A52-4DDD-9953-608270AAC68C}" presName="hierChild4" presStyleCnt="0"/>
      <dgm:spPr/>
    </dgm:pt>
    <dgm:pt modelId="{608845FA-C526-47FE-A6EA-13981717A70E}" type="pres">
      <dgm:prSet presAssocID="{9A1DA612-0A52-4DDD-9953-608270AAC68C}" presName="hierChild5" presStyleCnt="0"/>
      <dgm:spPr/>
    </dgm:pt>
    <dgm:pt modelId="{368B46C1-BFE1-4B33-B8A4-B5C5E1EC737B}" type="pres">
      <dgm:prSet presAssocID="{6D3AB221-2FBC-4120-9AE6-FF021D75F25B}" presName="Name37" presStyleLbl="parChTrans1D2" presStyleIdx="1" presStyleCnt="4"/>
      <dgm:spPr/>
    </dgm:pt>
    <dgm:pt modelId="{383D2381-12BE-4E90-BECA-8223787F4560}" type="pres">
      <dgm:prSet presAssocID="{A89FACEA-467F-4DF5-A2E4-4F09CE87186F}" presName="hierRoot2" presStyleCnt="0">
        <dgm:presLayoutVars>
          <dgm:hierBranch val="init"/>
        </dgm:presLayoutVars>
      </dgm:prSet>
      <dgm:spPr/>
    </dgm:pt>
    <dgm:pt modelId="{DEB2166A-8E0E-4465-A5AA-115EB4F30BFC}" type="pres">
      <dgm:prSet presAssocID="{A89FACEA-467F-4DF5-A2E4-4F09CE87186F}" presName="rootComposite" presStyleCnt="0"/>
      <dgm:spPr/>
    </dgm:pt>
    <dgm:pt modelId="{1D728315-E09A-4230-90CC-1EF9CCE26728}" type="pres">
      <dgm:prSet presAssocID="{A89FACEA-467F-4DF5-A2E4-4F09CE87186F}" presName="rootText" presStyleLbl="node2" presStyleIdx="1" presStyleCnt="4">
        <dgm:presLayoutVars>
          <dgm:chPref val="3"/>
        </dgm:presLayoutVars>
      </dgm:prSet>
      <dgm:spPr/>
    </dgm:pt>
    <dgm:pt modelId="{216016EE-3BF5-49D4-B567-F640618B9CD5}" type="pres">
      <dgm:prSet presAssocID="{A89FACEA-467F-4DF5-A2E4-4F09CE87186F}" presName="rootConnector" presStyleLbl="node2" presStyleIdx="1" presStyleCnt="4"/>
      <dgm:spPr/>
    </dgm:pt>
    <dgm:pt modelId="{61F7E677-A385-4DEC-BF25-76A9B6B85A31}" type="pres">
      <dgm:prSet presAssocID="{A89FACEA-467F-4DF5-A2E4-4F09CE87186F}" presName="hierChild4" presStyleCnt="0"/>
      <dgm:spPr/>
    </dgm:pt>
    <dgm:pt modelId="{B3478FFE-AE86-4EFD-AFAE-E0250D530BE5}" type="pres">
      <dgm:prSet presAssocID="{A89FACEA-467F-4DF5-A2E4-4F09CE87186F}" presName="hierChild5" presStyleCnt="0"/>
      <dgm:spPr/>
    </dgm:pt>
    <dgm:pt modelId="{E4EC19C1-13E6-41AF-8329-BC3B7DEE0F5C}" type="pres">
      <dgm:prSet presAssocID="{D7F64EA1-0318-4811-8A0E-D859A2DD0F8C}" presName="Name37" presStyleLbl="parChTrans1D2" presStyleIdx="2" presStyleCnt="4"/>
      <dgm:spPr/>
    </dgm:pt>
    <dgm:pt modelId="{F72A53E1-036B-431B-8EB9-89EA27FD895C}" type="pres">
      <dgm:prSet presAssocID="{2593BA28-F90C-4CF9-B607-B192BE6329AA}" presName="hierRoot2" presStyleCnt="0">
        <dgm:presLayoutVars>
          <dgm:hierBranch val="init"/>
        </dgm:presLayoutVars>
      </dgm:prSet>
      <dgm:spPr/>
    </dgm:pt>
    <dgm:pt modelId="{E96285CE-0C5C-421E-8917-49DBCDC15312}" type="pres">
      <dgm:prSet presAssocID="{2593BA28-F90C-4CF9-B607-B192BE6329AA}" presName="rootComposite" presStyleCnt="0"/>
      <dgm:spPr/>
    </dgm:pt>
    <dgm:pt modelId="{F27EE99B-45E7-4918-83E3-1FD72F862D36}" type="pres">
      <dgm:prSet presAssocID="{2593BA28-F90C-4CF9-B607-B192BE6329AA}" presName="rootText" presStyleLbl="node2" presStyleIdx="2" presStyleCnt="4">
        <dgm:presLayoutVars>
          <dgm:chPref val="3"/>
        </dgm:presLayoutVars>
      </dgm:prSet>
      <dgm:spPr/>
    </dgm:pt>
    <dgm:pt modelId="{DB04AD35-1DF2-497B-B97D-DF4316484FD7}" type="pres">
      <dgm:prSet presAssocID="{2593BA28-F90C-4CF9-B607-B192BE6329AA}" presName="rootConnector" presStyleLbl="node2" presStyleIdx="2" presStyleCnt="4"/>
      <dgm:spPr/>
    </dgm:pt>
    <dgm:pt modelId="{8225161E-A988-4040-897C-0E5D9FFD697C}" type="pres">
      <dgm:prSet presAssocID="{2593BA28-F90C-4CF9-B607-B192BE6329AA}" presName="hierChild4" presStyleCnt="0"/>
      <dgm:spPr/>
    </dgm:pt>
    <dgm:pt modelId="{B9763D27-3408-4CB8-B1C4-2BC6404E7B7E}" type="pres">
      <dgm:prSet presAssocID="{2593BA28-F90C-4CF9-B607-B192BE6329AA}" presName="hierChild5" presStyleCnt="0"/>
      <dgm:spPr/>
    </dgm:pt>
    <dgm:pt modelId="{A43529AC-1EF1-4D1D-8CE9-32FDE8C50EDD}" type="pres">
      <dgm:prSet presAssocID="{F6BD9453-890F-47D5-B5DB-091ED1E204D4}" presName="Name37" presStyleLbl="parChTrans1D2" presStyleIdx="3" presStyleCnt="4"/>
      <dgm:spPr/>
    </dgm:pt>
    <dgm:pt modelId="{EB83BFCE-0EBA-4298-8263-FBEFB5E964CA}" type="pres">
      <dgm:prSet presAssocID="{D3613A8A-AC7A-42C3-ADB0-F7EA78185CB7}" presName="hierRoot2" presStyleCnt="0">
        <dgm:presLayoutVars>
          <dgm:hierBranch val="init"/>
        </dgm:presLayoutVars>
      </dgm:prSet>
      <dgm:spPr/>
    </dgm:pt>
    <dgm:pt modelId="{DFE1D7E1-905A-4674-BC26-8BF321F637AF}" type="pres">
      <dgm:prSet presAssocID="{D3613A8A-AC7A-42C3-ADB0-F7EA78185CB7}" presName="rootComposite" presStyleCnt="0"/>
      <dgm:spPr/>
    </dgm:pt>
    <dgm:pt modelId="{08C7DA0F-2D52-47B6-B509-D06D8FAFE07E}" type="pres">
      <dgm:prSet presAssocID="{D3613A8A-AC7A-42C3-ADB0-F7EA78185CB7}" presName="rootText" presStyleLbl="node2" presStyleIdx="3" presStyleCnt="4">
        <dgm:presLayoutVars>
          <dgm:chPref val="3"/>
        </dgm:presLayoutVars>
      </dgm:prSet>
      <dgm:spPr/>
    </dgm:pt>
    <dgm:pt modelId="{736C20E9-3836-440A-A7B8-81631EE3D45F}" type="pres">
      <dgm:prSet presAssocID="{D3613A8A-AC7A-42C3-ADB0-F7EA78185CB7}" presName="rootConnector" presStyleLbl="node2" presStyleIdx="3" presStyleCnt="4"/>
      <dgm:spPr/>
    </dgm:pt>
    <dgm:pt modelId="{F81548BC-5935-4C23-8AA9-03CFE1E0F9E8}" type="pres">
      <dgm:prSet presAssocID="{D3613A8A-AC7A-42C3-ADB0-F7EA78185CB7}" presName="hierChild4" presStyleCnt="0"/>
      <dgm:spPr/>
    </dgm:pt>
    <dgm:pt modelId="{B81C1516-F148-476C-BB81-E883139B841A}" type="pres">
      <dgm:prSet presAssocID="{D3613A8A-AC7A-42C3-ADB0-F7EA78185CB7}" presName="hierChild5" presStyleCnt="0"/>
      <dgm:spPr/>
    </dgm:pt>
    <dgm:pt modelId="{D17ACBD3-F6E2-48EE-9CD4-9D605A53BF8B}" type="pres">
      <dgm:prSet presAssocID="{EB2B3537-EA69-4C3C-8503-7A32151725CC}" presName="hierChild3" presStyleCnt="0"/>
      <dgm:spPr/>
    </dgm:pt>
  </dgm:ptLst>
  <dgm:cxnLst>
    <dgm:cxn modelId="{598F470F-7E0E-4CC7-8C5B-7CD729A35A53}" type="presOf" srcId="{D7F64EA1-0318-4811-8A0E-D859A2DD0F8C}" destId="{E4EC19C1-13E6-41AF-8329-BC3B7DEE0F5C}" srcOrd="0" destOrd="0" presId="urn:microsoft.com/office/officeart/2005/8/layout/orgChart1"/>
    <dgm:cxn modelId="{E5491818-6CFE-4FB6-8CD8-4AB3755E6257}" srcId="{BEE6E35A-128B-46D2-8C5E-E6BA46711D75}" destId="{EB2B3537-EA69-4C3C-8503-7A32151725CC}" srcOrd="0" destOrd="0" parTransId="{70FAA29D-E7A9-4A87-B179-1D1DF4F0409C}" sibTransId="{B9B082A3-14A0-4AF4-9BE3-C333FD7B2D95}"/>
    <dgm:cxn modelId="{217C761A-F10C-423F-87E0-F8ADFE963060}" type="presOf" srcId="{D3613A8A-AC7A-42C3-ADB0-F7EA78185CB7}" destId="{736C20E9-3836-440A-A7B8-81631EE3D45F}" srcOrd="1" destOrd="0" presId="urn:microsoft.com/office/officeart/2005/8/layout/orgChart1"/>
    <dgm:cxn modelId="{46526237-6DF9-4A97-8404-9DF4C6F56FE8}" type="presOf" srcId="{19E01704-1FD2-4AD7-AD58-C7B442FE63B1}" destId="{B4E4684F-E17F-42C7-94E0-8F3AC36CC27C}" srcOrd="0" destOrd="0" presId="urn:microsoft.com/office/officeart/2005/8/layout/orgChart1"/>
    <dgm:cxn modelId="{0465126A-DA10-432F-953A-2040D485D7E2}" type="presOf" srcId="{9A1DA612-0A52-4DDD-9953-608270AAC68C}" destId="{700D668A-40A9-4176-8A75-7B0D7A08DE7A}" srcOrd="1" destOrd="0" presId="urn:microsoft.com/office/officeart/2005/8/layout/orgChart1"/>
    <dgm:cxn modelId="{FA80124D-9F21-4D07-AC04-C9C0F6B78363}" type="presOf" srcId="{9A1DA612-0A52-4DDD-9953-608270AAC68C}" destId="{DF56B83D-7466-4D6D-9258-F8FAE5222270}" srcOrd="0" destOrd="0" presId="urn:microsoft.com/office/officeart/2005/8/layout/orgChart1"/>
    <dgm:cxn modelId="{5976D786-32B3-46E1-BB5F-3A51EDDF0532}" type="presOf" srcId="{F6BD9453-890F-47D5-B5DB-091ED1E204D4}" destId="{A43529AC-1EF1-4D1D-8CE9-32FDE8C50EDD}" srcOrd="0" destOrd="0" presId="urn:microsoft.com/office/officeart/2005/8/layout/orgChart1"/>
    <dgm:cxn modelId="{700BF58E-4C13-49DF-906C-FA2BEAD65C9D}" type="presOf" srcId="{6D3AB221-2FBC-4120-9AE6-FF021D75F25B}" destId="{368B46C1-BFE1-4B33-B8A4-B5C5E1EC737B}" srcOrd="0" destOrd="0" presId="urn:microsoft.com/office/officeart/2005/8/layout/orgChart1"/>
    <dgm:cxn modelId="{17D9F795-DB42-4436-B8B1-03277148D1CA}" srcId="{EB2B3537-EA69-4C3C-8503-7A32151725CC}" destId="{D3613A8A-AC7A-42C3-ADB0-F7EA78185CB7}" srcOrd="3" destOrd="0" parTransId="{F6BD9453-890F-47D5-B5DB-091ED1E204D4}" sibTransId="{8E746DEF-E98D-443C-95FA-5324A90DFA8D}"/>
    <dgm:cxn modelId="{ADBC9098-D501-450B-AAB3-58698EE61F46}" type="presOf" srcId="{D3613A8A-AC7A-42C3-ADB0-F7EA78185CB7}" destId="{08C7DA0F-2D52-47B6-B509-D06D8FAFE07E}" srcOrd="0" destOrd="0" presId="urn:microsoft.com/office/officeart/2005/8/layout/orgChart1"/>
    <dgm:cxn modelId="{C796FC9A-D06C-4693-BDAF-65B86C0F0D89}" srcId="{EB2B3537-EA69-4C3C-8503-7A32151725CC}" destId="{9A1DA612-0A52-4DDD-9953-608270AAC68C}" srcOrd="0" destOrd="0" parTransId="{19E01704-1FD2-4AD7-AD58-C7B442FE63B1}" sibTransId="{37F76862-B4A6-4BE6-B118-50384E3B8209}"/>
    <dgm:cxn modelId="{CF3031A1-8C17-4889-B2EE-F6A41278AB2C}" type="presOf" srcId="{EB2B3537-EA69-4C3C-8503-7A32151725CC}" destId="{0FEDC5A5-ED88-446C-A0E6-80E57D0EAEC2}" srcOrd="0" destOrd="0" presId="urn:microsoft.com/office/officeart/2005/8/layout/orgChart1"/>
    <dgm:cxn modelId="{A23661A7-AB1C-40C3-AAD2-3491B948CD26}" type="presOf" srcId="{2593BA28-F90C-4CF9-B607-B192BE6329AA}" destId="{DB04AD35-1DF2-497B-B97D-DF4316484FD7}" srcOrd="1" destOrd="0" presId="urn:microsoft.com/office/officeart/2005/8/layout/orgChart1"/>
    <dgm:cxn modelId="{3EF9F4A9-9A51-44FA-8255-6B9BB15173CC}" type="presOf" srcId="{2593BA28-F90C-4CF9-B607-B192BE6329AA}" destId="{F27EE99B-45E7-4918-83E3-1FD72F862D36}" srcOrd="0" destOrd="0" presId="urn:microsoft.com/office/officeart/2005/8/layout/orgChart1"/>
    <dgm:cxn modelId="{72C13CAC-F54E-42B6-AF5E-EC09BB01B9AB}" type="presOf" srcId="{A89FACEA-467F-4DF5-A2E4-4F09CE87186F}" destId="{216016EE-3BF5-49D4-B567-F640618B9CD5}" srcOrd="1" destOrd="0" presId="urn:microsoft.com/office/officeart/2005/8/layout/orgChart1"/>
    <dgm:cxn modelId="{E8DAB6C4-9BB8-4B36-B8AA-BBB8B5ACBF39}" type="presOf" srcId="{A89FACEA-467F-4DF5-A2E4-4F09CE87186F}" destId="{1D728315-E09A-4230-90CC-1EF9CCE26728}" srcOrd="0" destOrd="0" presId="urn:microsoft.com/office/officeart/2005/8/layout/orgChart1"/>
    <dgm:cxn modelId="{AFBA1DDA-8CA7-45D2-A77E-5CC4671E32E2}" srcId="{EB2B3537-EA69-4C3C-8503-7A32151725CC}" destId="{2593BA28-F90C-4CF9-B607-B192BE6329AA}" srcOrd="2" destOrd="0" parTransId="{D7F64EA1-0318-4811-8A0E-D859A2DD0F8C}" sibTransId="{536912E3-39D8-450B-B695-B04257441A38}"/>
    <dgm:cxn modelId="{C05756E6-7AA8-4F38-81A1-FDD3F8847819}" type="presOf" srcId="{BEE6E35A-128B-46D2-8C5E-E6BA46711D75}" destId="{5A302B19-B59F-4B3B-B1C8-74BD3C756677}" srcOrd="0" destOrd="0" presId="urn:microsoft.com/office/officeart/2005/8/layout/orgChart1"/>
    <dgm:cxn modelId="{63A634EE-0019-4114-87B6-4120CC6FEF8F}" type="presOf" srcId="{EB2B3537-EA69-4C3C-8503-7A32151725CC}" destId="{F59F67DA-3E59-4102-B0EC-71D57389BC36}" srcOrd="1" destOrd="0" presId="urn:microsoft.com/office/officeart/2005/8/layout/orgChart1"/>
    <dgm:cxn modelId="{08C44DF2-1B05-4D66-9B6F-C52A353C9D5E}" srcId="{EB2B3537-EA69-4C3C-8503-7A32151725CC}" destId="{A89FACEA-467F-4DF5-A2E4-4F09CE87186F}" srcOrd="1" destOrd="0" parTransId="{6D3AB221-2FBC-4120-9AE6-FF021D75F25B}" sibTransId="{E8DA301B-E2CE-4078-BA64-47B00D736068}"/>
    <dgm:cxn modelId="{2EFBA310-242F-4E38-9E44-76BBBE34BE3A}" type="presParOf" srcId="{5A302B19-B59F-4B3B-B1C8-74BD3C756677}" destId="{1E693C1D-92C4-48C1-9B8E-9DD89021FDFC}" srcOrd="0" destOrd="0" presId="urn:microsoft.com/office/officeart/2005/8/layout/orgChart1"/>
    <dgm:cxn modelId="{2B7C3B1E-2AC8-44CD-ADC6-ADC592590E3B}" type="presParOf" srcId="{1E693C1D-92C4-48C1-9B8E-9DD89021FDFC}" destId="{1EDDFBA7-D832-4753-96F9-7AE5A8BEFDCE}" srcOrd="0" destOrd="0" presId="urn:microsoft.com/office/officeart/2005/8/layout/orgChart1"/>
    <dgm:cxn modelId="{536C1A2B-D610-498B-B878-E7038FABF34C}" type="presParOf" srcId="{1EDDFBA7-D832-4753-96F9-7AE5A8BEFDCE}" destId="{0FEDC5A5-ED88-446C-A0E6-80E57D0EAEC2}" srcOrd="0" destOrd="0" presId="urn:microsoft.com/office/officeart/2005/8/layout/orgChart1"/>
    <dgm:cxn modelId="{A1067E2F-2DFB-4BD9-AF44-2781BCA7F5C5}" type="presParOf" srcId="{1EDDFBA7-D832-4753-96F9-7AE5A8BEFDCE}" destId="{F59F67DA-3E59-4102-B0EC-71D57389BC36}" srcOrd="1" destOrd="0" presId="urn:microsoft.com/office/officeart/2005/8/layout/orgChart1"/>
    <dgm:cxn modelId="{5BFBF708-7356-4574-A5FD-63740E19F6CF}" type="presParOf" srcId="{1E693C1D-92C4-48C1-9B8E-9DD89021FDFC}" destId="{29427822-2A84-4AD1-8130-44672FD957F0}" srcOrd="1" destOrd="0" presId="urn:microsoft.com/office/officeart/2005/8/layout/orgChart1"/>
    <dgm:cxn modelId="{5D58FD12-FD4B-4190-8DF8-AE57F03F4971}" type="presParOf" srcId="{29427822-2A84-4AD1-8130-44672FD957F0}" destId="{B4E4684F-E17F-42C7-94E0-8F3AC36CC27C}" srcOrd="0" destOrd="0" presId="urn:microsoft.com/office/officeart/2005/8/layout/orgChart1"/>
    <dgm:cxn modelId="{7F78D1A9-0A54-4B78-AC5F-E973E4D922B9}" type="presParOf" srcId="{29427822-2A84-4AD1-8130-44672FD957F0}" destId="{EEA83171-0D08-40FC-AC25-C271FF301A79}" srcOrd="1" destOrd="0" presId="urn:microsoft.com/office/officeart/2005/8/layout/orgChart1"/>
    <dgm:cxn modelId="{3225064F-AE18-43CA-A378-73B04B385AFD}" type="presParOf" srcId="{EEA83171-0D08-40FC-AC25-C271FF301A79}" destId="{0F6935BD-51B8-44E4-B709-B24DDEAC4324}" srcOrd="0" destOrd="0" presId="urn:microsoft.com/office/officeart/2005/8/layout/orgChart1"/>
    <dgm:cxn modelId="{CCD72ECF-09A6-4790-91C4-04441EBE020B}" type="presParOf" srcId="{0F6935BD-51B8-44E4-B709-B24DDEAC4324}" destId="{DF56B83D-7466-4D6D-9258-F8FAE5222270}" srcOrd="0" destOrd="0" presId="urn:microsoft.com/office/officeart/2005/8/layout/orgChart1"/>
    <dgm:cxn modelId="{CA92B3AC-C4F7-46D4-B6C1-6A0DCD1D382C}" type="presParOf" srcId="{0F6935BD-51B8-44E4-B709-B24DDEAC4324}" destId="{700D668A-40A9-4176-8A75-7B0D7A08DE7A}" srcOrd="1" destOrd="0" presId="urn:microsoft.com/office/officeart/2005/8/layout/orgChart1"/>
    <dgm:cxn modelId="{644FF37B-2311-4996-810D-EC24072B4791}" type="presParOf" srcId="{EEA83171-0D08-40FC-AC25-C271FF301A79}" destId="{F2A4F5B6-7CDC-44A8-9295-1AD77D8BCAE2}" srcOrd="1" destOrd="0" presId="urn:microsoft.com/office/officeart/2005/8/layout/orgChart1"/>
    <dgm:cxn modelId="{49CE282B-5144-4C38-A691-725A3FF90E60}" type="presParOf" srcId="{EEA83171-0D08-40FC-AC25-C271FF301A79}" destId="{608845FA-C526-47FE-A6EA-13981717A70E}" srcOrd="2" destOrd="0" presId="urn:microsoft.com/office/officeart/2005/8/layout/orgChart1"/>
    <dgm:cxn modelId="{068ED981-26E3-4918-A2F1-8D724DC9E2EB}" type="presParOf" srcId="{29427822-2A84-4AD1-8130-44672FD957F0}" destId="{368B46C1-BFE1-4B33-B8A4-B5C5E1EC737B}" srcOrd="2" destOrd="0" presId="urn:microsoft.com/office/officeart/2005/8/layout/orgChart1"/>
    <dgm:cxn modelId="{712CAF67-4820-469E-B0D4-289B2934A5C8}" type="presParOf" srcId="{29427822-2A84-4AD1-8130-44672FD957F0}" destId="{383D2381-12BE-4E90-BECA-8223787F4560}" srcOrd="3" destOrd="0" presId="urn:microsoft.com/office/officeart/2005/8/layout/orgChart1"/>
    <dgm:cxn modelId="{06D6DC5C-DBBB-4257-8B60-0A5DD91ADB14}" type="presParOf" srcId="{383D2381-12BE-4E90-BECA-8223787F4560}" destId="{DEB2166A-8E0E-4465-A5AA-115EB4F30BFC}" srcOrd="0" destOrd="0" presId="urn:microsoft.com/office/officeart/2005/8/layout/orgChart1"/>
    <dgm:cxn modelId="{33202CFB-5E1A-44E4-B435-6A257D42535E}" type="presParOf" srcId="{DEB2166A-8E0E-4465-A5AA-115EB4F30BFC}" destId="{1D728315-E09A-4230-90CC-1EF9CCE26728}" srcOrd="0" destOrd="0" presId="urn:microsoft.com/office/officeart/2005/8/layout/orgChart1"/>
    <dgm:cxn modelId="{817ADBCE-4198-4B61-B994-CF776197A3AE}" type="presParOf" srcId="{DEB2166A-8E0E-4465-A5AA-115EB4F30BFC}" destId="{216016EE-3BF5-49D4-B567-F640618B9CD5}" srcOrd="1" destOrd="0" presId="urn:microsoft.com/office/officeart/2005/8/layout/orgChart1"/>
    <dgm:cxn modelId="{AAABD1CB-FDF0-4C75-BC71-781A5068DCBC}" type="presParOf" srcId="{383D2381-12BE-4E90-BECA-8223787F4560}" destId="{61F7E677-A385-4DEC-BF25-76A9B6B85A31}" srcOrd="1" destOrd="0" presId="urn:microsoft.com/office/officeart/2005/8/layout/orgChart1"/>
    <dgm:cxn modelId="{18EE5CBF-A7E9-4FFA-9B7A-52D75DEC06BF}" type="presParOf" srcId="{383D2381-12BE-4E90-BECA-8223787F4560}" destId="{B3478FFE-AE86-4EFD-AFAE-E0250D530BE5}" srcOrd="2" destOrd="0" presId="urn:microsoft.com/office/officeart/2005/8/layout/orgChart1"/>
    <dgm:cxn modelId="{9064AB2F-CDC0-4292-A65F-D2638D6A5D20}" type="presParOf" srcId="{29427822-2A84-4AD1-8130-44672FD957F0}" destId="{E4EC19C1-13E6-41AF-8329-BC3B7DEE0F5C}" srcOrd="4" destOrd="0" presId="urn:microsoft.com/office/officeart/2005/8/layout/orgChart1"/>
    <dgm:cxn modelId="{FBA0007D-F8DC-425E-A0E8-780157FF6EC1}" type="presParOf" srcId="{29427822-2A84-4AD1-8130-44672FD957F0}" destId="{F72A53E1-036B-431B-8EB9-89EA27FD895C}" srcOrd="5" destOrd="0" presId="urn:microsoft.com/office/officeart/2005/8/layout/orgChart1"/>
    <dgm:cxn modelId="{374B7C33-A87A-4DC3-A07B-942F2D14FA61}" type="presParOf" srcId="{F72A53E1-036B-431B-8EB9-89EA27FD895C}" destId="{E96285CE-0C5C-421E-8917-49DBCDC15312}" srcOrd="0" destOrd="0" presId="urn:microsoft.com/office/officeart/2005/8/layout/orgChart1"/>
    <dgm:cxn modelId="{75C6ED7D-58E1-4044-A59C-3975919D3E91}" type="presParOf" srcId="{E96285CE-0C5C-421E-8917-49DBCDC15312}" destId="{F27EE99B-45E7-4918-83E3-1FD72F862D36}" srcOrd="0" destOrd="0" presId="urn:microsoft.com/office/officeart/2005/8/layout/orgChart1"/>
    <dgm:cxn modelId="{C1E2741C-EDD2-4C20-A66E-436AAA310347}" type="presParOf" srcId="{E96285CE-0C5C-421E-8917-49DBCDC15312}" destId="{DB04AD35-1DF2-497B-B97D-DF4316484FD7}" srcOrd="1" destOrd="0" presId="urn:microsoft.com/office/officeart/2005/8/layout/orgChart1"/>
    <dgm:cxn modelId="{65E28C07-1B56-4ED7-8911-1B9BD7CB80B5}" type="presParOf" srcId="{F72A53E1-036B-431B-8EB9-89EA27FD895C}" destId="{8225161E-A988-4040-897C-0E5D9FFD697C}" srcOrd="1" destOrd="0" presId="urn:microsoft.com/office/officeart/2005/8/layout/orgChart1"/>
    <dgm:cxn modelId="{877BF385-AFA1-41A9-8AA9-F0A224E60601}" type="presParOf" srcId="{F72A53E1-036B-431B-8EB9-89EA27FD895C}" destId="{B9763D27-3408-4CB8-B1C4-2BC6404E7B7E}" srcOrd="2" destOrd="0" presId="urn:microsoft.com/office/officeart/2005/8/layout/orgChart1"/>
    <dgm:cxn modelId="{2F5EBD2B-1D9C-47BC-A300-2D1F3B808EDF}" type="presParOf" srcId="{29427822-2A84-4AD1-8130-44672FD957F0}" destId="{A43529AC-1EF1-4D1D-8CE9-32FDE8C50EDD}" srcOrd="6" destOrd="0" presId="urn:microsoft.com/office/officeart/2005/8/layout/orgChart1"/>
    <dgm:cxn modelId="{084BBD9A-22C2-49FB-82C5-01BDDAE5B75D}" type="presParOf" srcId="{29427822-2A84-4AD1-8130-44672FD957F0}" destId="{EB83BFCE-0EBA-4298-8263-FBEFB5E964CA}" srcOrd="7" destOrd="0" presId="urn:microsoft.com/office/officeart/2005/8/layout/orgChart1"/>
    <dgm:cxn modelId="{AAF9AE73-5976-4A0B-8D55-E992037556DF}" type="presParOf" srcId="{EB83BFCE-0EBA-4298-8263-FBEFB5E964CA}" destId="{DFE1D7E1-905A-4674-BC26-8BF321F637AF}" srcOrd="0" destOrd="0" presId="urn:microsoft.com/office/officeart/2005/8/layout/orgChart1"/>
    <dgm:cxn modelId="{F35CDFA1-1671-433E-BFF0-F2E82FFFE5C8}" type="presParOf" srcId="{DFE1D7E1-905A-4674-BC26-8BF321F637AF}" destId="{08C7DA0F-2D52-47B6-B509-D06D8FAFE07E}" srcOrd="0" destOrd="0" presId="urn:microsoft.com/office/officeart/2005/8/layout/orgChart1"/>
    <dgm:cxn modelId="{6214F375-EE55-4859-A251-E2AA3BE5E31D}" type="presParOf" srcId="{DFE1D7E1-905A-4674-BC26-8BF321F637AF}" destId="{736C20E9-3836-440A-A7B8-81631EE3D45F}" srcOrd="1" destOrd="0" presId="urn:microsoft.com/office/officeart/2005/8/layout/orgChart1"/>
    <dgm:cxn modelId="{54BC0126-7AC6-4F51-BC34-34D0E3AF7629}" type="presParOf" srcId="{EB83BFCE-0EBA-4298-8263-FBEFB5E964CA}" destId="{F81548BC-5935-4C23-8AA9-03CFE1E0F9E8}" srcOrd="1" destOrd="0" presId="urn:microsoft.com/office/officeart/2005/8/layout/orgChart1"/>
    <dgm:cxn modelId="{FE098B88-B01B-4438-B3C9-87E66FF46822}" type="presParOf" srcId="{EB83BFCE-0EBA-4298-8263-FBEFB5E964CA}" destId="{B81C1516-F148-476C-BB81-E883139B841A}" srcOrd="2" destOrd="0" presId="urn:microsoft.com/office/officeart/2005/8/layout/orgChart1"/>
    <dgm:cxn modelId="{35731F3A-94BC-4471-B8DA-850171B7164B}" type="presParOf" srcId="{1E693C1D-92C4-48C1-9B8E-9DD89021FDFC}" destId="{D17ACBD3-F6E2-48EE-9CD4-9D605A53BF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F7C3BA9-F010-4E95-BE78-72A4F35559EF}" type="doc">
      <dgm:prSet loTypeId="urn:microsoft.com/office/officeart/2005/8/layout/vList5" loCatId="list" qsTypeId="urn:microsoft.com/office/officeart/2005/8/quickstyle/3d1" qsCatId="3D" csTypeId="urn:microsoft.com/office/officeart/2005/8/colors/colorful1" csCatId="colorful" phldr="1"/>
      <dgm:spPr/>
      <dgm:t>
        <a:bodyPr/>
        <a:lstStyle/>
        <a:p>
          <a:pPr rtl="1"/>
          <a:endParaRPr lang="ar-IQ"/>
        </a:p>
      </dgm:t>
    </dgm:pt>
    <dgm:pt modelId="{1158FEF0-B6DC-4FED-A3E5-D455BFFBBAC7}">
      <dgm:prSet phldrT="[Text]"/>
      <dgm:spPr/>
      <dgm:t>
        <a:bodyPr/>
        <a:lstStyle/>
        <a:p>
          <a:pPr rtl="1"/>
          <a:r>
            <a:rPr lang="ar-IQ" dirty="0"/>
            <a:t>التقييم التقليدي</a:t>
          </a:r>
        </a:p>
      </dgm:t>
    </dgm:pt>
    <dgm:pt modelId="{AED23A8C-18BB-48DC-A119-C76AA3B9F2DE}" type="parTrans" cxnId="{0201B637-A0F7-4D84-B40D-8D545DFC2D26}">
      <dgm:prSet/>
      <dgm:spPr/>
      <dgm:t>
        <a:bodyPr/>
        <a:lstStyle/>
        <a:p>
          <a:pPr rtl="1"/>
          <a:endParaRPr lang="ar-IQ"/>
        </a:p>
      </dgm:t>
    </dgm:pt>
    <dgm:pt modelId="{9D33476E-00E2-4E86-A900-68B2D234CC05}" type="sibTrans" cxnId="{0201B637-A0F7-4D84-B40D-8D545DFC2D26}">
      <dgm:prSet/>
      <dgm:spPr/>
      <dgm:t>
        <a:bodyPr/>
        <a:lstStyle/>
        <a:p>
          <a:pPr rtl="1"/>
          <a:endParaRPr lang="ar-IQ"/>
        </a:p>
      </dgm:t>
    </dgm:pt>
    <dgm:pt modelId="{92DAA97B-6A4C-4422-8778-BB26261F8398}">
      <dgm:prSet phldrT="[Text]"/>
      <dgm:spPr/>
      <dgm:t>
        <a:bodyPr/>
        <a:lstStyle/>
        <a:p>
          <a:pPr rtl="1"/>
          <a:r>
            <a:rPr lang="ar-IQ" dirty="0"/>
            <a:t>مقالات، ملخصات، </a:t>
          </a:r>
          <a:r>
            <a:rPr lang="ar-IQ" dirty="0" err="1"/>
            <a:t>فيديوات</a:t>
          </a:r>
          <a:r>
            <a:rPr lang="ar-IQ" dirty="0"/>
            <a:t>، ملصقات</a:t>
          </a:r>
        </a:p>
      </dgm:t>
    </dgm:pt>
    <dgm:pt modelId="{D4244B39-1E8A-435B-9D14-001C888BC941}" type="parTrans" cxnId="{B6F29ACB-DAD9-4D93-8BDB-D9983C71E56E}">
      <dgm:prSet/>
      <dgm:spPr/>
      <dgm:t>
        <a:bodyPr/>
        <a:lstStyle/>
        <a:p>
          <a:pPr rtl="1"/>
          <a:endParaRPr lang="ar-IQ"/>
        </a:p>
      </dgm:t>
    </dgm:pt>
    <dgm:pt modelId="{CB5FF0D9-450E-454A-9B62-AAD012B18DDD}" type="sibTrans" cxnId="{B6F29ACB-DAD9-4D93-8BDB-D9983C71E56E}">
      <dgm:prSet/>
      <dgm:spPr/>
      <dgm:t>
        <a:bodyPr/>
        <a:lstStyle/>
        <a:p>
          <a:pPr rtl="1"/>
          <a:endParaRPr lang="ar-IQ"/>
        </a:p>
      </dgm:t>
    </dgm:pt>
    <dgm:pt modelId="{3D5015CB-B38A-4A3F-9609-95808FBED615}">
      <dgm:prSet phldrT="[Text]"/>
      <dgm:spPr/>
      <dgm:t>
        <a:bodyPr/>
        <a:lstStyle/>
        <a:p>
          <a:pPr rtl="1"/>
          <a:r>
            <a:rPr lang="ar-IQ" dirty="0"/>
            <a:t>تقييم الاقران</a:t>
          </a:r>
        </a:p>
      </dgm:t>
    </dgm:pt>
    <dgm:pt modelId="{92537AA5-56FE-434B-8C02-DAD11E0ECDDA}" type="parTrans" cxnId="{607B4058-6141-4BB8-9FB5-3DC995E600DE}">
      <dgm:prSet/>
      <dgm:spPr/>
      <dgm:t>
        <a:bodyPr/>
        <a:lstStyle/>
        <a:p>
          <a:pPr rtl="1"/>
          <a:endParaRPr lang="ar-IQ"/>
        </a:p>
      </dgm:t>
    </dgm:pt>
    <dgm:pt modelId="{D754C34B-AADF-401F-BDA6-FABA8805F64B}" type="sibTrans" cxnId="{607B4058-6141-4BB8-9FB5-3DC995E600DE}">
      <dgm:prSet/>
      <dgm:spPr/>
      <dgm:t>
        <a:bodyPr/>
        <a:lstStyle/>
        <a:p>
          <a:pPr rtl="1"/>
          <a:endParaRPr lang="ar-IQ"/>
        </a:p>
      </dgm:t>
    </dgm:pt>
    <dgm:pt modelId="{67F0F925-D281-4FA9-9F52-AE1FC6F3425C}">
      <dgm:prSet phldrT="[Text]"/>
      <dgm:spPr/>
      <dgm:t>
        <a:bodyPr/>
        <a:lstStyle/>
        <a:p>
          <a:pPr rtl="1"/>
          <a:r>
            <a:rPr lang="ar-IQ" dirty="0"/>
            <a:t>وفق قائمة معايير محددة</a:t>
          </a:r>
        </a:p>
      </dgm:t>
    </dgm:pt>
    <dgm:pt modelId="{8351FBE8-F01A-4634-BD08-8D58E1D19DBC}" type="parTrans" cxnId="{0093E408-5B04-4E94-B249-CAA1C8235E01}">
      <dgm:prSet/>
      <dgm:spPr/>
      <dgm:t>
        <a:bodyPr/>
        <a:lstStyle/>
        <a:p>
          <a:pPr rtl="1"/>
          <a:endParaRPr lang="ar-IQ"/>
        </a:p>
      </dgm:t>
    </dgm:pt>
    <dgm:pt modelId="{1EBEDF53-23A8-4300-BBEE-B284D8F025E9}" type="sibTrans" cxnId="{0093E408-5B04-4E94-B249-CAA1C8235E01}">
      <dgm:prSet/>
      <dgm:spPr/>
      <dgm:t>
        <a:bodyPr/>
        <a:lstStyle/>
        <a:p>
          <a:pPr rtl="1"/>
          <a:endParaRPr lang="ar-IQ"/>
        </a:p>
      </dgm:t>
    </dgm:pt>
    <dgm:pt modelId="{1AF45AF4-F903-430F-971A-F572DD597E44}">
      <dgm:prSet phldrT="[Text]"/>
      <dgm:spPr/>
      <dgm:t>
        <a:bodyPr/>
        <a:lstStyle/>
        <a:p>
          <a:pPr rtl="1"/>
          <a:r>
            <a:rPr lang="ar-IQ" dirty="0"/>
            <a:t>تقييم التفاعلات</a:t>
          </a:r>
        </a:p>
      </dgm:t>
    </dgm:pt>
    <dgm:pt modelId="{CF7139B4-D658-4120-8033-3DEFF7324D5F}" type="parTrans" cxnId="{03F93869-EAA0-4379-902B-5F548F5271CF}">
      <dgm:prSet/>
      <dgm:spPr/>
      <dgm:t>
        <a:bodyPr/>
        <a:lstStyle/>
        <a:p>
          <a:pPr rtl="1"/>
          <a:endParaRPr lang="ar-IQ"/>
        </a:p>
      </dgm:t>
    </dgm:pt>
    <dgm:pt modelId="{5451027D-3A32-4708-A034-6622C52622CB}" type="sibTrans" cxnId="{03F93869-EAA0-4379-902B-5F548F5271CF}">
      <dgm:prSet/>
      <dgm:spPr/>
      <dgm:t>
        <a:bodyPr/>
        <a:lstStyle/>
        <a:p>
          <a:pPr rtl="1"/>
          <a:endParaRPr lang="ar-IQ"/>
        </a:p>
      </dgm:t>
    </dgm:pt>
    <dgm:pt modelId="{16E4AFB5-1508-4066-9FD6-9FD79923B7BD}">
      <dgm:prSet phldrT="[Text]"/>
      <dgm:spPr/>
      <dgm:t>
        <a:bodyPr/>
        <a:lstStyle/>
        <a:p>
          <a:pPr rtl="1"/>
          <a:r>
            <a:rPr lang="ar-IQ" dirty="0"/>
            <a:t>تقييم ملفات الإنجاز</a:t>
          </a:r>
        </a:p>
      </dgm:t>
    </dgm:pt>
    <dgm:pt modelId="{4683E702-1F24-4C6F-B4D1-39BD30D7009E}" type="parTrans" cxnId="{C18DE6A2-BE96-426D-A107-478D9B547C0D}">
      <dgm:prSet/>
      <dgm:spPr/>
      <dgm:t>
        <a:bodyPr/>
        <a:lstStyle/>
        <a:p>
          <a:pPr rtl="1"/>
          <a:endParaRPr lang="ar-IQ"/>
        </a:p>
      </dgm:t>
    </dgm:pt>
    <dgm:pt modelId="{53D6AF33-97F8-49BC-9221-3802863EC8EC}" type="sibTrans" cxnId="{C18DE6A2-BE96-426D-A107-478D9B547C0D}">
      <dgm:prSet/>
      <dgm:spPr/>
      <dgm:t>
        <a:bodyPr/>
        <a:lstStyle/>
        <a:p>
          <a:pPr rtl="1"/>
          <a:endParaRPr lang="ar-IQ"/>
        </a:p>
      </dgm:t>
    </dgm:pt>
    <dgm:pt modelId="{7A20D544-B789-4F6E-B51D-C37638F23118}">
      <dgm:prSet phldrT="[Text]"/>
      <dgm:spPr/>
      <dgm:t>
        <a:bodyPr/>
        <a:lstStyle/>
        <a:p>
          <a:pPr rtl="1"/>
          <a:r>
            <a:rPr lang="ar-IQ" dirty="0"/>
            <a:t>تقييم عمل المجموعات</a:t>
          </a:r>
        </a:p>
      </dgm:t>
    </dgm:pt>
    <dgm:pt modelId="{A9CC9DD8-C228-466D-8B84-C412AFE23D0F}" type="parTrans" cxnId="{9C4CA834-CC1F-48F5-B33B-AAF8BC6C7ECC}">
      <dgm:prSet/>
      <dgm:spPr/>
      <dgm:t>
        <a:bodyPr/>
        <a:lstStyle/>
        <a:p>
          <a:pPr rtl="1"/>
          <a:endParaRPr lang="ar-IQ"/>
        </a:p>
      </dgm:t>
    </dgm:pt>
    <dgm:pt modelId="{B5A38E00-E431-4CDA-87F4-694B8B4A1EDA}" type="sibTrans" cxnId="{9C4CA834-CC1F-48F5-B33B-AAF8BC6C7ECC}">
      <dgm:prSet/>
      <dgm:spPr/>
      <dgm:t>
        <a:bodyPr/>
        <a:lstStyle/>
        <a:p>
          <a:pPr rtl="1"/>
          <a:endParaRPr lang="ar-IQ"/>
        </a:p>
      </dgm:t>
    </dgm:pt>
    <dgm:pt modelId="{FAD667FF-3930-4F4F-9881-6E9C60F7CF35}">
      <dgm:prSet phldrT="[Text]"/>
      <dgm:spPr/>
      <dgm:t>
        <a:bodyPr/>
        <a:lstStyle/>
        <a:p>
          <a:pPr rtl="1"/>
          <a:r>
            <a:rPr lang="ar-IQ" dirty="0"/>
            <a:t>التقييم الذاتي</a:t>
          </a:r>
        </a:p>
      </dgm:t>
    </dgm:pt>
    <dgm:pt modelId="{06EDDFF9-2E67-4482-8E2F-684C620CEBA3}" type="parTrans" cxnId="{29365A05-9A68-45A7-8470-B91B030724B8}">
      <dgm:prSet/>
      <dgm:spPr/>
      <dgm:t>
        <a:bodyPr/>
        <a:lstStyle/>
        <a:p>
          <a:pPr rtl="1"/>
          <a:endParaRPr lang="ar-IQ"/>
        </a:p>
      </dgm:t>
    </dgm:pt>
    <dgm:pt modelId="{53839D0B-62DE-446C-A0B3-014A33E042EB}" type="sibTrans" cxnId="{29365A05-9A68-45A7-8470-B91B030724B8}">
      <dgm:prSet/>
      <dgm:spPr/>
      <dgm:t>
        <a:bodyPr/>
        <a:lstStyle/>
        <a:p>
          <a:pPr rtl="1"/>
          <a:endParaRPr lang="ar-IQ"/>
        </a:p>
      </dgm:t>
    </dgm:pt>
    <dgm:pt modelId="{F9EAA940-6516-421B-B105-4395A64DD19D}">
      <dgm:prSet/>
      <dgm:spPr/>
      <dgm:t>
        <a:bodyPr/>
        <a:lstStyle/>
        <a:p>
          <a:pPr rtl="1"/>
          <a:r>
            <a:rPr lang="en-US" dirty="0"/>
            <a:t>E-portfolio</a:t>
          </a:r>
          <a:endParaRPr lang="ar-IQ" dirty="0"/>
        </a:p>
      </dgm:t>
    </dgm:pt>
    <dgm:pt modelId="{DA1DBA6B-67A0-43CE-B3FC-FD2A7D7D521C}" type="parTrans" cxnId="{C0FE6983-59BE-4B8A-8F7D-18ADEBAC0173}">
      <dgm:prSet/>
      <dgm:spPr/>
      <dgm:t>
        <a:bodyPr/>
        <a:lstStyle/>
        <a:p>
          <a:pPr rtl="1"/>
          <a:endParaRPr lang="ar-IQ"/>
        </a:p>
      </dgm:t>
    </dgm:pt>
    <dgm:pt modelId="{2D7C60F8-CFBA-4928-BAFF-A1E51CE015C5}" type="sibTrans" cxnId="{C0FE6983-59BE-4B8A-8F7D-18ADEBAC0173}">
      <dgm:prSet/>
      <dgm:spPr/>
      <dgm:t>
        <a:bodyPr/>
        <a:lstStyle/>
        <a:p>
          <a:pPr rtl="1"/>
          <a:endParaRPr lang="ar-IQ"/>
        </a:p>
      </dgm:t>
    </dgm:pt>
    <dgm:pt modelId="{2E13A35A-C8E6-48B0-AAA8-DEEC05859461}" type="pres">
      <dgm:prSet presAssocID="{CF7C3BA9-F010-4E95-BE78-72A4F35559EF}" presName="Name0" presStyleCnt="0">
        <dgm:presLayoutVars>
          <dgm:dir val="rev"/>
          <dgm:animLvl val="lvl"/>
          <dgm:resizeHandles val="exact"/>
        </dgm:presLayoutVars>
      </dgm:prSet>
      <dgm:spPr/>
    </dgm:pt>
    <dgm:pt modelId="{1C45D0F4-85A8-4961-A5FE-2735B7540729}" type="pres">
      <dgm:prSet presAssocID="{1158FEF0-B6DC-4FED-A3E5-D455BFFBBAC7}" presName="linNode" presStyleCnt="0"/>
      <dgm:spPr/>
    </dgm:pt>
    <dgm:pt modelId="{D7F34F11-15C4-4175-A20C-6E8210D94350}" type="pres">
      <dgm:prSet presAssocID="{1158FEF0-B6DC-4FED-A3E5-D455BFFBBAC7}" presName="parentText" presStyleLbl="node1" presStyleIdx="0" presStyleCnt="6" custLinFactNeighborY="-172">
        <dgm:presLayoutVars>
          <dgm:chMax val="1"/>
          <dgm:bulletEnabled val="1"/>
        </dgm:presLayoutVars>
      </dgm:prSet>
      <dgm:spPr/>
    </dgm:pt>
    <dgm:pt modelId="{557A592B-F9A0-49FE-877B-A6C59EF5B37A}" type="pres">
      <dgm:prSet presAssocID="{1158FEF0-B6DC-4FED-A3E5-D455BFFBBAC7}" presName="descendantText" presStyleLbl="alignAccFollowNode1" presStyleIdx="0" presStyleCnt="3">
        <dgm:presLayoutVars>
          <dgm:bulletEnabled val="1"/>
        </dgm:presLayoutVars>
      </dgm:prSet>
      <dgm:spPr/>
    </dgm:pt>
    <dgm:pt modelId="{8027379C-998B-4018-9639-65F497557BA7}" type="pres">
      <dgm:prSet presAssocID="{9D33476E-00E2-4E86-A900-68B2D234CC05}" presName="sp" presStyleCnt="0"/>
      <dgm:spPr/>
    </dgm:pt>
    <dgm:pt modelId="{91938158-9777-417E-8CB6-2DCB88E145AD}" type="pres">
      <dgm:prSet presAssocID="{3D5015CB-B38A-4A3F-9609-95808FBED615}" presName="linNode" presStyleCnt="0"/>
      <dgm:spPr/>
    </dgm:pt>
    <dgm:pt modelId="{C0D69F15-544A-4AE3-9ED2-D3B4325CD83F}" type="pres">
      <dgm:prSet presAssocID="{3D5015CB-B38A-4A3F-9609-95808FBED615}" presName="parentText" presStyleLbl="node1" presStyleIdx="1" presStyleCnt="6">
        <dgm:presLayoutVars>
          <dgm:chMax val="1"/>
          <dgm:bulletEnabled val="1"/>
        </dgm:presLayoutVars>
      </dgm:prSet>
      <dgm:spPr/>
    </dgm:pt>
    <dgm:pt modelId="{D57FA365-6B4C-45C7-9640-7BDCA6C910EE}" type="pres">
      <dgm:prSet presAssocID="{3D5015CB-B38A-4A3F-9609-95808FBED615}" presName="descendantText" presStyleLbl="alignAccFollowNode1" presStyleIdx="1" presStyleCnt="3" custLinFactNeighborX="0">
        <dgm:presLayoutVars>
          <dgm:bulletEnabled val="1"/>
        </dgm:presLayoutVars>
      </dgm:prSet>
      <dgm:spPr/>
    </dgm:pt>
    <dgm:pt modelId="{823D8DFD-83D4-44D9-BD34-73B4A5B25AA9}" type="pres">
      <dgm:prSet presAssocID="{D754C34B-AADF-401F-BDA6-FABA8805F64B}" presName="sp" presStyleCnt="0"/>
      <dgm:spPr/>
    </dgm:pt>
    <dgm:pt modelId="{B30C7365-9AD7-4D69-904C-027CF812256E}" type="pres">
      <dgm:prSet presAssocID="{1AF45AF4-F903-430F-971A-F572DD597E44}" presName="linNode" presStyleCnt="0"/>
      <dgm:spPr/>
    </dgm:pt>
    <dgm:pt modelId="{89756DA9-59B1-43D1-8197-12AF49A191B8}" type="pres">
      <dgm:prSet presAssocID="{1AF45AF4-F903-430F-971A-F572DD597E44}" presName="parentText" presStyleLbl="node1" presStyleIdx="2" presStyleCnt="6" custLinFactNeighborX="0">
        <dgm:presLayoutVars>
          <dgm:chMax val="1"/>
          <dgm:bulletEnabled val="1"/>
        </dgm:presLayoutVars>
      </dgm:prSet>
      <dgm:spPr/>
    </dgm:pt>
    <dgm:pt modelId="{7EE8CBE2-4E44-49A4-A018-9D7C671129D3}" type="pres">
      <dgm:prSet presAssocID="{5451027D-3A32-4708-A034-6622C52622CB}" presName="sp" presStyleCnt="0"/>
      <dgm:spPr/>
    </dgm:pt>
    <dgm:pt modelId="{007A2B11-38F0-4B3B-B9AF-EAA67FFA21E5}" type="pres">
      <dgm:prSet presAssocID="{16E4AFB5-1508-4066-9FD6-9FD79923B7BD}" presName="linNode" presStyleCnt="0"/>
      <dgm:spPr/>
    </dgm:pt>
    <dgm:pt modelId="{43BF1468-9AFA-4600-8E55-0138C7562AF2}" type="pres">
      <dgm:prSet presAssocID="{16E4AFB5-1508-4066-9FD6-9FD79923B7BD}" presName="parentText" presStyleLbl="node1" presStyleIdx="3" presStyleCnt="6" custLinFactNeighborX="0">
        <dgm:presLayoutVars>
          <dgm:chMax val="1"/>
          <dgm:bulletEnabled val="1"/>
        </dgm:presLayoutVars>
      </dgm:prSet>
      <dgm:spPr/>
    </dgm:pt>
    <dgm:pt modelId="{93086B8C-FF9A-4375-A189-1127586B76F7}" type="pres">
      <dgm:prSet presAssocID="{16E4AFB5-1508-4066-9FD6-9FD79923B7BD}" presName="descendantText" presStyleLbl="alignAccFollowNode1" presStyleIdx="2" presStyleCnt="3" custLinFactNeighborX="0">
        <dgm:presLayoutVars>
          <dgm:bulletEnabled val="1"/>
        </dgm:presLayoutVars>
      </dgm:prSet>
      <dgm:spPr/>
    </dgm:pt>
    <dgm:pt modelId="{67C700DE-E3C5-4F17-AEDF-E3B2467E9C97}" type="pres">
      <dgm:prSet presAssocID="{53D6AF33-97F8-49BC-9221-3802863EC8EC}" presName="sp" presStyleCnt="0"/>
      <dgm:spPr/>
    </dgm:pt>
    <dgm:pt modelId="{3AAC68FF-2E28-45F4-94B6-E27AB37FC270}" type="pres">
      <dgm:prSet presAssocID="{7A20D544-B789-4F6E-B51D-C37638F23118}" presName="linNode" presStyleCnt="0"/>
      <dgm:spPr/>
    </dgm:pt>
    <dgm:pt modelId="{BA7F2C1F-A7B7-4FB8-BEAD-CDCD8C4727B7}" type="pres">
      <dgm:prSet presAssocID="{7A20D544-B789-4F6E-B51D-C37638F23118}" presName="parentText" presStyleLbl="node1" presStyleIdx="4" presStyleCnt="6">
        <dgm:presLayoutVars>
          <dgm:chMax val="1"/>
          <dgm:bulletEnabled val="1"/>
        </dgm:presLayoutVars>
      </dgm:prSet>
      <dgm:spPr/>
    </dgm:pt>
    <dgm:pt modelId="{D0A4EAB8-3973-4618-BBAA-0C63D9CB8823}" type="pres">
      <dgm:prSet presAssocID="{B5A38E00-E431-4CDA-87F4-694B8B4A1EDA}" presName="sp" presStyleCnt="0"/>
      <dgm:spPr/>
    </dgm:pt>
    <dgm:pt modelId="{89D09D61-30D1-4285-AB1D-2ADAF99B8CFC}" type="pres">
      <dgm:prSet presAssocID="{FAD667FF-3930-4F4F-9881-6E9C60F7CF35}" presName="linNode" presStyleCnt="0"/>
      <dgm:spPr/>
    </dgm:pt>
    <dgm:pt modelId="{3C4A8DC8-F7FD-4ED4-A761-7D3A795470FF}" type="pres">
      <dgm:prSet presAssocID="{FAD667FF-3930-4F4F-9881-6E9C60F7CF35}" presName="parentText" presStyleLbl="node1" presStyleIdx="5" presStyleCnt="6">
        <dgm:presLayoutVars>
          <dgm:chMax val="1"/>
          <dgm:bulletEnabled val="1"/>
        </dgm:presLayoutVars>
      </dgm:prSet>
      <dgm:spPr/>
    </dgm:pt>
  </dgm:ptLst>
  <dgm:cxnLst>
    <dgm:cxn modelId="{29365A05-9A68-45A7-8470-B91B030724B8}" srcId="{CF7C3BA9-F010-4E95-BE78-72A4F35559EF}" destId="{FAD667FF-3930-4F4F-9881-6E9C60F7CF35}" srcOrd="5" destOrd="0" parTransId="{06EDDFF9-2E67-4482-8E2F-684C620CEBA3}" sibTransId="{53839D0B-62DE-446C-A0B3-014A33E042EB}"/>
    <dgm:cxn modelId="{0093E408-5B04-4E94-B249-CAA1C8235E01}" srcId="{3D5015CB-B38A-4A3F-9609-95808FBED615}" destId="{67F0F925-D281-4FA9-9F52-AE1FC6F3425C}" srcOrd="0" destOrd="0" parTransId="{8351FBE8-F01A-4634-BD08-8D58E1D19DBC}" sibTransId="{1EBEDF53-23A8-4300-BBEE-B284D8F025E9}"/>
    <dgm:cxn modelId="{E52BED1A-9D56-4A21-A292-C819951C4307}" type="presOf" srcId="{CF7C3BA9-F010-4E95-BE78-72A4F35559EF}" destId="{2E13A35A-C8E6-48B0-AAA8-DEEC05859461}" srcOrd="0" destOrd="0" presId="urn:microsoft.com/office/officeart/2005/8/layout/vList5"/>
    <dgm:cxn modelId="{72962629-0F74-44B0-B093-687E29C19028}" type="presOf" srcId="{92DAA97B-6A4C-4422-8778-BB26261F8398}" destId="{557A592B-F9A0-49FE-877B-A6C59EF5B37A}" srcOrd="0" destOrd="0" presId="urn:microsoft.com/office/officeart/2005/8/layout/vList5"/>
    <dgm:cxn modelId="{9C4CA834-CC1F-48F5-B33B-AAF8BC6C7ECC}" srcId="{CF7C3BA9-F010-4E95-BE78-72A4F35559EF}" destId="{7A20D544-B789-4F6E-B51D-C37638F23118}" srcOrd="4" destOrd="0" parTransId="{A9CC9DD8-C228-466D-8B84-C412AFE23D0F}" sibTransId="{B5A38E00-E431-4CDA-87F4-694B8B4A1EDA}"/>
    <dgm:cxn modelId="{0201B637-A0F7-4D84-B40D-8D545DFC2D26}" srcId="{CF7C3BA9-F010-4E95-BE78-72A4F35559EF}" destId="{1158FEF0-B6DC-4FED-A3E5-D455BFFBBAC7}" srcOrd="0" destOrd="0" parTransId="{AED23A8C-18BB-48DC-A119-C76AA3B9F2DE}" sibTransId="{9D33476E-00E2-4E86-A900-68B2D234CC05}"/>
    <dgm:cxn modelId="{03F93869-EAA0-4379-902B-5F548F5271CF}" srcId="{CF7C3BA9-F010-4E95-BE78-72A4F35559EF}" destId="{1AF45AF4-F903-430F-971A-F572DD597E44}" srcOrd="2" destOrd="0" parTransId="{CF7139B4-D658-4120-8033-3DEFF7324D5F}" sibTransId="{5451027D-3A32-4708-A034-6622C52622CB}"/>
    <dgm:cxn modelId="{607B4058-6141-4BB8-9FB5-3DC995E600DE}" srcId="{CF7C3BA9-F010-4E95-BE78-72A4F35559EF}" destId="{3D5015CB-B38A-4A3F-9609-95808FBED615}" srcOrd="1" destOrd="0" parTransId="{92537AA5-56FE-434B-8C02-DAD11E0ECDDA}" sibTransId="{D754C34B-AADF-401F-BDA6-FABA8805F64B}"/>
    <dgm:cxn modelId="{B954A280-F9F9-4D75-97CE-02BF6208039A}" type="presOf" srcId="{1158FEF0-B6DC-4FED-A3E5-D455BFFBBAC7}" destId="{D7F34F11-15C4-4175-A20C-6E8210D94350}" srcOrd="0" destOrd="0" presId="urn:microsoft.com/office/officeart/2005/8/layout/vList5"/>
    <dgm:cxn modelId="{C0FE6983-59BE-4B8A-8F7D-18ADEBAC0173}" srcId="{16E4AFB5-1508-4066-9FD6-9FD79923B7BD}" destId="{F9EAA940-6516-421B-B105-4395A64DD19D}" srcOrd="0" destOrd="0" parTransId="{DA1DBA6B-67A0-43CE-B3FC-FD2A7D7D521C}" sibTransId="{2D7C60F8-CFBA-4928-BAFF-A1E51CE015C5}"/>
    <dgm:cxn modelId="{9D77288A-C697-48CA-989E-CC43BEA0C758}" type="presOf" srcId="{16E4AFB5-1508-4066-9FD6-9FD79923B7BD}" destId="{43BF1468-9AFA-4600-8E55-0138C7562AF2}" srcOrd="0" destOrd="0" presId="urn:microsoft.com/office/officeart/2005/8/layout/vList5"/>
    <dgm:cxn modelId="{A4753492-BDA8-4917-84AA-BCF3B524D35E}" type="presOf" srcId="{7A20D544-B789-4F6E-B51D-C37638F23118}" destId="{BA7F2C1F-A7B7-4FB8-BEAD-CDCD8C4727B7}" srcOrd="0" destOrd="0" presId="urn:microsoft.com/office/officeart/2005/8/layout/vList5"/>
    <dgm:cxn modelId="{553B1598-C2A1-4A60-8A43-3E537203B05D}" type="presOf" srcId="{1AF45AF4-F903-430F-971A-F572DD597E44}" destId="{89756DA9-59B1-43D1-8197-12AF49A191B8}" srcOrd="0" destOrd="0" presId="urn:microsoft.com/office/officeart/2005/8/layout/vList5"/>
    <dgm:cxn modelId="{9653759F-27DF-4D7B-851D-33ACBFDF32F3}" type="presOf" srcId="{3D5015CB-B38A-4A3F-9609-95808FBED615}" destId="{C0D69F15-544A-4AE3-9ED2-D3B4325CD83F}" srcOrd="0" destOrd="0" presId="urn:microsoft.com/office/officeart/2005/8/layout/vList5"/>
    <dgm:cxn modelId="{C18DE6A2-BE96-426D-A107-478D9B547C0D}" srcId="{CF7C3BA9-F010-4E95-BE78-72A4F35559EF}" destId="{16E4AFB5-1508-4066-9FD6-9FD79923B7BD}" srcOrd="3" destOrd="0" parTransId="{4683E702-1F24-4C6F-B4D1-39BD30D7009E}" sibTransId="{53D6AF33-97F8-49BC-9221-3802863EC8EC}"/>
    <dgm:cxn modelId="{2CB1B1BB-A6F7-4687-A754-8521780760AC}" type="presOf" srcId="{FAD667FF-3930-4F4F-9881-6E9C60F7CF35}" destId="{3C4A8DC8-F7FD-4ED4-A761-7D3A795470FF}" srcOrd="0" destOrd="0" presId="urn:microsoft.com/office/officeart/2005/8/layout/vList5"/>
    <dgm:cxn modelId="{B6F29ACB-DAD9-4D93-8BDB-D9983C71E56E}" srcId="{1158FEF0-B6DC-4FED-A3E5-D455BFFBBAC7}" destId="{92DAA97B-6A4C-4422-8778-BB26261F8398}" srcOrd="0" destOrd="0" parTransId="{D4244B39-1E8A-435B-9D14-001C888BC941}" sibTransId="{CB5FF0D9-450E-454A-9B62-AAD012B18DDD}"/>
    <dgm:cxn modelId="{C4853CE4-EAB8-49B6-803B-A01557E2B340}" type="presOf" srcId="{67F0F925-D281-4FA9-9F52-AE1FC6F3425C}" destId="{D57FA365-6B4C-45C7-9640-7BDCA6C910EE}" srcOrd="0" destOrd="0" presId="urn:microsoft.com/office/officeart/2005/8/layout/vList5"/>
    <dgm:cxn modelId="{694004F7-2CB9-4E8C-B1C3-6DC301DD5316}" type="presOf" srcId="{F9EAA940-6516-421B-B105-4395A64DD19D}" destId="{93086B8C-FF9A-4375-A189-1127586B76F7}" srcOrd="0" destOrd="0" presId="urn:microsoft.com/office/officeart/2005/8/layout/vList5"/>
    <dgm:cxn modelId="{AF3A21AE-FC75-4CAD-BA8B-A093A0C6A12C}" type="presParOf" srcId="{2E13A35A-C8E6-48B0-AAA8-DEEC05859461}" destId="{1C45D0F4-85A8-4961-A5FE-2735B7540729}" srcOrd="0" destOrd="0" presId="urn:microsoft.com/office/officeart/2005/8/layout/vList5"/>
    <dgm:cxn modelId="{DA2C7DA7-89E2-4314-9A6E-AE9A5E266715}" type="presParOf" srcId="{1C45D0F4-85A8-4961-A5FE-2735B7540729}" destId="{D7F34F11-15C4-4175-A20C-6E8210D94350}" srcOrd="0" destOrd="0" presId="urn:microsoft.com/office/officeart/2005/8/layout/vList5"/>
    <dgm:cxn modelId="{E0979A4B-3C81-4C10-BBFB-666C4387C000}" type="presParOf" srcId="{1C45D0F4-85A8-4961-A5FE-2735B7540729}" destId="{557A592B-F9A0-49FE-877B-A6C59EF5B37A}" srcOrd="1" destOrd="0" presId="urn:microsoft.com/office/officeart/2005/8/layout/vList5"/>
    <dgm:cxn modelId="{C98BCCAC-AC8E-44DA-9E40-23193D42DA09}" type="presParOf" srcId="{2E13A35A-C8E6-48B0-AAA8-DEEC05859461}" destId="{8027379C-998B-4018-9639-65F497557BA7}" srcOrd="1" destOrd="0" presId="urn:microsoft.com/office/officeart/2005/8/layout/vList5"/>
    <dgm:cxn modelId="{0550854C-24D0-4E73-B3EF-5BE448EE0656}" type="presParOf" srcId="{2E13A35A-C8E6-48B0-AAA8-DEEC05859461}" destId="{91938158-9777-417E-8CB6-2DCB88E145AD}" srcOrd="2" destOrd="0" presId="urn:microsoft.com/office/officeart/2005/8/layout/vList5"/>
    <dgm:cxn modelId="{7DF858AC-2C99-4D81-9728-72991986A78D}" type="presParOf" srcId="{91938158-9777-417E-8CB6-2DCB88E145AD}" destId="{C0D69F15-544A-4AE3-9ED2-D3B4325CD83F}" srcOrd="0" destOrd="0" presId="urn:microsoft.com/office/officeart/2005/8/layout/vList5"/>
    <dgm:cxn modelId="{7DC8E50D-6F3F-4978-AB36-37AE813336AF}" type="presParOf" srcId="{91938158-9777-417E-8CB6-2DCB88E145AD}" destId="{D57FA365-6B4C-45C7-9640-7BDCA6C910EE}" srcOrd="1" destOrd="0" presId="urn:microsoft.com/office/officeart/2005/8/layout/vList5"/>
    <dgm:cxn modelId="{0AC35149-F0F2-4B3C-B893-69D58142A55E}" type="presParOf" srcId="{2E13A35A-C8E6-48B0-AAA8-DEEC05859461}" destId="{823D8DFD-83D4-44D9-BD34-73B4A5B25AA9}" srcOrd="3" destOrd="0" presId="urn:microsoft.com/office/officeart/2005/8/layout/vList5"/>
    <dgm:cxn modelId="{C5048CB2-8DFE-4916-991B-C22716A670D0}" type="presParOf" srcId="{2E13A35A-C8E6-48B0-AAA8-DEEC05859461}" destId="{B30C7365-9AD7-4D69-904C-027CF812256E}" srcOrd="4" destOrd="0" presId="urn:microsoft.com/office/officeart/2005/8/layout/vList5"/>
    <dgm:cxn modelId="{7737DE60-8CF2-4208-A356-CF988FD6BDD2}" type="presParOf" srcId="{B30C7365-9AD7-4D69-904C-027CF812256E}" destId="{89756DA9-59B1-43D1-8197-12AF49A191B8}" srcOrd="0" destOrd="0" presId="urn:microsoft.com/office/officeart/2005/8/layout/vList5"/>
    <dgm:cxn modelId="{1565C7E5-19ED-4DA3-BD40-A908333BC7A3}" type="presParOf" srcId="{2E13A35A-C8E6-48B0-AAA8-DEEC05859461}" destId="{7EE8CBE2-4E44-49A4-A018-9D7C671129D3}" srcOrd="5" destOrd="0" presId="urn:microsoft.com/office/officeart/2005/8/layout/vList5"/>
    <dgm:cxn modelId="{21599A38-C04F-43DE-B980-1677978598DC}" type="presParOf" srcId="{2E13A35A-C8E6-48B0-AAA8-DEEC05859461}" destId="{007A2B11-38F0-4B3B-B9AF-EAA67FFA21E5}" srcOrd="6" destOrd="0" presId="urn:microsoft.com/office/officeart/2005/8/layout/vList5"/>
    <dgm:cxn modelId="{52A0FB89-46C4-407F-A21B-1F0507F6B52D}" type="presParOf" srcId="{007A2B11-38F0-4B3B-B9AF-EAA67FFA21E5}" destId="{43BF1468-9AFA-4600-8E55-0138C7562AF2}" srcOrd="0" destOrd="0" presId="urn:microsoft.com/office/officeart/2005/8/layout/vList5"/>
    <dgm:cxn modelId="{FF7A906F-BBB0-48AA-A097-BC14863DB4AB}" type="presParOf" srcId="{007A2B11-38F0-4B3B-B9AF-EAA67FFA21E5}" destId="{93086B8C-FF9A-4375-A189-1127586B76F7}" srcOrd="1" destOrd="0" presId="urn:microsoft.com/office/officeart/2005/8/layout/vList5"/>
    <dgm:cxn modelId="{961B8827-A495-4483-85CB-F4B8DEC9D9BF}" type="presParOf" srcId="{2E13A35A-C8E6-48B0-AAA8-DEEC05859461}" destId="{67C700DE-E3C5-4F17-AEDF-E3B2467E9C97}" srcOrd="7" destOrd="0" presId="urn:microsoft.com/office/officeart/2005/8/layout/vList5"/>
    <dgm:cxn modelId="{B959344E-5020-46FB-9BDF-3B222AB3309C}" type="presParOf" srcId="{2E13A35A-C8E6-48B0-AAA8-DEEC05859461}" destId="{3AAC68FF-2E28-45F4-94B6-E27AB37FC270}" srcOrd="8" destOrd="0" presId="urn:microsoft.com/office/officeart/2005/8/layout/vList5"/>
    <dgm:cxn modelId="{DEBD59E9-6F54-4AB5-93E0-FAA0C4875ACD}" type="presParOf" srcId="{3AAC68FF-2E28-45F4-94B6-E27AB37FC270}" destId="{BA7F2C1F-A7B7-4FB8-BEAD-CDCD8C4727B7}" srcOrd="0" destOrd="0" presId="urn:microsoft.com/office/officeart/2005/8/layout/vList5"/>
    <dgm:cxn modelId="{64099D72-2288-48DB-B03D-06532AE9A52B}" type="presParOf" srcId="{2E13A35A-C8E6-48B0-AAA8-DEEC05859461}" destId="{D0A4EAB8-3973-4618-BBAA-0C63D9CB8823}" srcOrd="9" destOrd="0" presId="urn:microsoft.com/office/officeart/2005/8/layout/vList5"/>
    <dgm:cxn modelId="{56EE3B8E-8E46-4660-BDC1-9DEC84061526}" type="presParOf" srcId="{2E13A35A-C8E6-48B0-AAA8-DEEC05859461}" destId="{89D09D61-30D1-4285-AB1D-2ADAF99B8CFC}" srcOrd="10" destOrd="0" presId="urn:microsoft.com/office/officeart/2005/8/layout/vList5"/>
    <dgm:cxn modelId="{B8354B59-C808-4B5D-811D-AC4A8CEEEDDE}" type="presParOf" srcId="{89D09D61-30D1-4285-AB1D-2ADAF99B8CFC}" destId="{3C4A8DC8-F7FD-4ED4-A761-7D3A795470F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529AC-1EF1-4D1D-8CE9-32FDE8C50EDD}">
      <dsp:nvSpPr>
        <dsp:cNvPr id="0" name=""/>
        <dsp:cNvSpPr/>
      </dsp:nvSpPr>
      <dsp:spPr>
        <a:xfrm>
          <a:off x="5339918" y="2638567"/>
          <a:ext cx="4182256" cy="483897"/>
        </a:xfrm>
        <a:custGeom>
          <a:avLst/>
          <a:gdLst/>
          <a:ahLst/>
          <a:cxnLst/>
          <a:rect l="0" t="0" r="0" b="0"/>
          <a:pathLst>
            <a:path>
              <a:moveTo>
                <a:pt x="0" y="0"/>
              </a:moveTo>
              <a:lnTo>
                <a:pt x="0" y="241948"/>
              </a:lnTo>
              <a:lnTo>
                <a:pt x="4182256" y="241948"/>
              </a:lnTo>
              <a:lnTo>
                <a:pt x="4182256" y="483897"/>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EC19C1-13E6-41AF-8329-BC3B7DEE0F5C}">
      <dsp:nvSpPr>
        <dsp:cNvPr id="0" name=""/>
        <dsp:cNvSpPr/>
      </dsp:nvSpPr>
      <dsp:spPr>
        <a:xfrm>
          <a:off x="5339918" y="2638567"/>
          <a:ext cx="1394085" cy="483897"/>
        </a:xfrm>
        <a:custGeom>
          <a:avLst/>
          <a:gdLst/>
          <a:ahLst/>
          <a:cxnLst/>
          <a:rect l="0" t="0" r="0" b="0"/>
          <a:pathLst>
            <a:path>
              <a:moveTo>
                <a:pt x="0" y="0"/>
              </a:moveTo>
              <a:lnTo>
                <a:pt x="0" y="241948"/>
              </a:lnTo>
              <a:lnTo>
                <a:pt x="1394085" y="241948"/>
              </a:lnTo>
              <a:lnTo>
                <a:pt x="1394085" y="483897"/>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68B46C1-BFE1-4B33-B8A4-B5C5E1EC737B}">
      <dsp:nvSpPr>
        <dsp:cNvPr id="0" name=""/>
        <dsp:cNvSpPr/>
      </dsp:nvSpPr>
      <dsp:spPr>
        <a:xfrm>
          <a:off x="3945832" y="2638567"/>
          <a:ext cx="1394085" cy="483897"/>
        </a:xfrm>
        <a:custGeom>
          <a:avLst/>
          <a:gdLst/>
          <a:ahLst/>
          <a:cxnLst/>
          <a:rect l="0" t="0" r="0" b="0"/>
          <a:pathLst>
            <a:path>
              <a:moveTo>
                <a:pt x="1394085" y="0"/>
              </a:moveTo>
              <a:lnTo>
                <a:pt x="1394085" y="241948"/>
              </a:lnTo>
              <a:lnTo>
                <a:pt x="0" y="241948"/>
              </a:lnTo>
              <a:lnTo>
                <a:pt x="0" y="483897"/>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E4684F-E17F-42C7-94E0-8F3AC36CC27C}">
      <dsp:nvSpPr>
        <dsp:cNvPr id="0" name=""/>
        <dsp:cNvSpPr/>
      </dsp:nvSpPr>
      <dsp:spPr>
        <a:xfrm>
          <a:off x="1157661" y="2638567"/>
          <a:ext cx="4182256" cy="483897"/>
        </a:xfrm>
        <a:custGeom>
          <a:avLst/>
          <a:gdLst/>
          <a:ahLst/>
          <a:cxnLst/>
          <a:rect l="0" t="0" r="0" b="0"/>
          <a:pathLst>
            <a:path>
              <a:moveTo>
                <a:pt x="4182256" y="0"/>
              </a:moveTo>
              <a:lnTo>
                <a:pt x="4182256" y="241948"/>
              </a:lnTo>
              <a:lnTo>
                <a:pt x="0" y="241948"/>
              </a:lnTo>
              <a:lnTo>
                <a:pt x="0" y="483897"/>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EDC5A5-ED88-446C-A0E6-80E57D0EAEC2}">
      <dsp:nvSpPr>
        <dsp:cNvPr id="0" name=""/>
        <dsp:cNvSpPr/>
      </dsp:nvSpPr>
      <dsp:spPr>
        <a:xfrm>
          <a:off x="4187781" y="1486430"/>
          <a:ext cx="2304273" cy="1152136"/>
        </a:xfrm>
        <a:prstGeom prst="rect">
          <a:avLst/>
        </a:prstGeom>
        <a:gradFill rotWithShape="0">
          <a:gsLst>
            <a:gs pos="0">
              <a:schemeClr val="accent2">
                <a:alpha val="80000"/>
                <a:hueOff val="0"/>
                <a:satOff val="0"/>
                <a:lumOff val="0"/>
                <a:alphaOff val="0"/>
                <a:satMod val="103000"/>
                <a:lumMod val="102000"/>
                <a:tint val="94000"/>
              </a:schemeClr>
            </a:gs>
            <a:gs pos="50000">
              <a:schemeClr val="accent2">
                <a:alpha val="80000"/>
                <a:hueOff val="0"/>
                <a:satOff val="0"/>
                <a:lumOff val="0"/>
                <a:alphaOff val="0"/>
                <a:satMod val="110000"/>
                <a:lumMod val="100000"/>
                <a:shade val="100000"/>
              </a:schemeClr>
            </a:gs>
            <a:gs pos="100000">
              <a:schemeClr val="accent2">
                <a:alpha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kern="1200" dirty="0"/>
            <a:t>أنواع التقويم والتقييم</a:t>
          </a:r>
        </a:p>
      </dsp:txBody>
      <dsp:txXfrm>
        <a:off x="4187781" y="1486430"/>
        <a:ext cx="2304273" cy="1152136"/>
      </dsp:txXfrm>
    </dsp:sp>
    <dsp:sp modelId="{DF56B83D-7466-4D6D-9258-F8FAE5222270}">
      <dsp:nvSpPr>
        <dsp:cNvPr id="0" name=""/>
        <dsp:cNvSpPr/>
      </dsp:nvSpPr>
      <dsp:spPr>
        <a:xfrm>
          <a:off x="5524" y="3122465"/>
          <a:ext cx="2304273" cy="115213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kern="1200"/>
            <a:t>التقييم </a:t>
          </a:r>
          <a:r>
            <a:rPr lang="ar-IQ" sz="4000" kern="1200" dirty="0"/>
            <a:t>الختامي (النهائي)</a:t>
          </a:r>
        </a:p>
      </dsp:txBody>
      <dsp:txXfrm>
        <a:off x="5524" y="3122465"/>
        <a:ext cx="2304273" cy="1152136"/>
      </dsp:txXfrm>
    </dsp:sp>
    <dsp:sp modelId="{1D728315-E09A-4230-90CC-1EF9CCE26728}">
      <dsp:nvSpPr>
        <dsp:cNvPr id="0" name=""/>
        <dsp:cNvSpPr/>
      </dsp:nvSpPr>
      <dsp:spPr>
        <a:xfrm>
          <a:off x="2793695" y="3122465"/>
          <a:ext cx="2304273" cy="115213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kern="1200" dirty="0"/>
            <a:t>التقويم التشخيصي</a:t>
          </a:r>
        </a:p>
      </dsp:txBody>
      <dsp:txXfrm>
        <a:off x="2793695" y="3122465"/>
        <a:ext cx="2304273" cy="1152136"/>
      </dsp:txXfrm>
    </dsp:sp>
    <dsp:sp modelId="{F27EE99B-45E7-4918-83E3-1FD72F862D36}">
      <dsp:nvSpPr>
        <dsp:cNvPr id="0" name=""/>
        <dsp:cNvSpPr/>
      </dsp:nvSpPr>
      <dsp:spPr>
        <a:xfrm>
          <a:off x="5581866" y="3122465"/>
          <a:ext cx="2304273" cy="115213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kern="1200" dirty="0"/>
            <a:t>التقويم البنائي (التكويني)</a:t>
          </a:r>
        </a:p>
      </dsp:txBody>
      <dsp:txXfrm>
        <a:off x="5581866" y="3122465"/>
        <a:ext cx="2304273" cy="1152136"/>
      </dsp:txXfrm>
    </dsp:sp>
    <dsp:sp modelId="{08C7DA0F-2D52-47B6-B509-D06D8FAFE07E}">
      <dsp:nvSpPr>
        <dsp:cNvPr id="0" name=""/>
        <dsp:cNvSpPr/>
      </dsp:nvSpPr>
      <dsp:spPr>
        <a:xfrm>
          <a:off x="8370037" y="3122465"/>
          <a:ext cx="2304273" cy="1152136"/>
        </a:xfrm>
        <a:prstGeom prst="rect">
          <a:avLst/>
        </a:prstGeom>
        <a:gradFill rotWithShape="0">
          <a:gsLst>
            <a:gs pos="0">
              <a:schemeClr val="accent2">
                <a:alpha val="70000"/>
                <a:hueOff val="0"/>
                <a:satOff val="0"/>
                <a:lumOff val="0"/>
                <a:alphaOff val="0"/>
                <a:satMod val="103000"/>
                <a:lumMod val="102000"/>
                <a:tint val="94000"/>
              </a:schemeClr>
            </a:gs>
            <a:gs pos="50000">
              <a:schemeClr val="accent2">
                <a:alpha val="70000"/>
                <a:hueOff val="0"/>
                <a:satOff val="0"/>
                <a:lumOff val="0"/>
                <a:alphaOff val="0"/>
                <a:satMod val="110000"/>
                <a:lumMod val="100000"/>
                <a:shade val="100000"/>
              </a:schemeClr>
            </a:gs>
            <a:gs pos="100000">
              <a:schemeClr val="accent2">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kern="1200" dirty="0"/>
            <a:t>التقييم القبلي</a:t>
          </a:r>
        </a:p>
      </dsp:txBody>
      <dsp:txXfrm>
        <a:off x="8370037" y="3122465"/>
        <a:ext cx="2304273" cy="1152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A592B-F9A0-49FE-877B-A6C59EF5B37A}">
      <dsp:nvSpPr>
        <dsp:cNvPr id="0" name=""/>
        <dsp:cNvSpPr/>
      </dsp:nvSpPr>
      <dsp:spPr>
        <a:xfrm rot="16200000">
          <a:off x="2359534" y="-2270891"/>
          <a:ext cx="697167" cy="541623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r" defTabSz="1377950" rtl="1">
            <a:lnSpc>
              <a:spcPct val="90000"/>
            </a:lnSpc>
            <a:spcBef>
              <a:spcPct val="0"/>
            </a:spcBef>
            <a:spcAft>
              <a:spcPct val="15000"/>
            </a:spcAft>
            <a:buChar char="•"/>
          </a:pPr>
          <a:r>
            <a:rPr lang="ar-IQ" sz="3100" kern="1200" dirty="0"/>
            <a:t>مقالات، ملخصات، </a:t>
          </a:r>
          <a:r>
            <a:rPr lang="ar-IQ" sz="3100" kern="1200" dirty="0" err="1"/>
            <a:t>فيديوات</a:t>
          </a:r>
          <a:r>
            <a:rPr lang="ar-IQ" sz="3100" kern="1200" dirty="0"/>
            <a:t>، ملصقات</a:t>
          </a:r>
        </a:p>
      </dsp:txBody>
      <dsp:txXfrm rot="5400000">
        <a:off x="34033" y="122676"/>
        <a:ext cx="5382203" cy="629101"/>
      </dsp:txXfrm>
    </dsp:sp>
    <dsp:sp modelId="{D7F34F11-15C4-4175-A20C-6E8210D94350}">
      <dsp:nvSpPr>
        <dsp:cNvPr id="0" name=""/>
        <dsp:cNvSpPr/>
      </dsp:nvSpPr>
      <dsp:spPr>
        <a:xfrm>
          <a:off x="5416236" y="0"/>
          <a:ext cx="3046632" cy="8714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التقييم التقليدي</a:t>
          </a:r>
        </a:p>
      </dsp:txBody>
      <dsp:txXfrm>
        <a:off x="5458777" y="42541"/>
        <a:ext cx="2961550" cy="786377"/>
      </dsp:txXfrm>
    </dsp:sp>
    <dsp:sp modelId="{D57FA365-6B4C-45C7-9640-7BDCA6C910EE}">
      <dsp:nvSpPr>
        <dsp:cNvPr id="0" name=""/>
        <dsp:cNvSpPr/>
      </dsp:nvSpPr>
      <dsp:spPr>
        <a:xfrm rot="16200000">
          <a:off x="2359534" y="-1355858"/>
          <a:ext cx="697167" cy="541623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r" defTabSz="1377950" rtl="1">
            <a:lnSpc>
              <a:spcPct val="90000"/>
            </a:lnSpc>
            <a:spcBef>
              <a:spcPct val="0"/>
            </a:spcBef>
            <a:spcAft>
              <a:spcPct val="15000"/>
            </a:spcAft>
            <a:buChar char="•"/>
          </a:pPr>
          <a:r>
            <a:rPr lang="ar-IQ" sz="3100" kern="1200" dirty="0"/>
            <a:t>وفق قائمة معايير محددة</a:t>
          </a:r>
        </a:p>
      </dsp:txBody>
      <dsp:txXfrm rot="5400000">
        <a:off x="34033" y="1037709"/>
        <a:ext cx="5382203" cy="629101"/>
      </dsp:txXfrm>
    </dsp:sp>
    <dsp:sp modelId="{C0D69F15-544A-4AE3-9ED2-D3B4325CD83F}">
      <dsp:nvSpPr>
        <dsp:cNvPr id="0" name=""/>
        <dsp:cNvSpPr/>
      </dsp:nvSpPr>
      <dsp:spPr>
        <a:xfrm>
          <a:off x="5416236" y="916529"/>
          <a:ext cx="3046632" cy="87145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تقييم الاقران</a:t>
          </a:r>
        </a:p>
      </dsp:txBody>
      <dsp:txXfrm>
        <a:off x="5458777" y="959070"/>
        <a:ext cx="2961550" cy="786377"/>
      </dsp:txXfrm>
    </dsp:sp>
    <dsp:sp modelId="{89756DA9-59B1-43D1-8197-12AF49A191B8}">
      <dsp:nvSpPr>
        <dsp:cNvPr id="0" name=""/>
        <dsp:cNvSpPr/>
      </dsp:nvSpPr>
      <dsp:spPr>
        <a:xfrm>
          <a:off x="5416236" y="1831562"/>
          <a:ext cx="3046632" cy="87145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تقييم التفاعلات</a:t>
          </a:r>
        </a:p>
      </dsp:txBody>
      <dsp:txXfrm>
        <a:off x="5458777" y="1874103"/>
        <a:ext cx="2961550" cy="786377"/>
      </dsp:txXfrm>
    </dsp:sp>
    <dsp:sp modelId="{93086B8C-FF9A-4375-A189-1127586B76F7}">
      <dsp:nvSpPr>
        <dsp:cNvPr id="0" name=""/>
        <dsp:cNvSpPr/>
      </dsp:nvSpPr>
      <dsp:spPr>
        <a:xfrm rot="16200000">
          <a:off x="2359534" y="474207"/>
          <a:ext cx="697167" cy="5416236"/>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r" defTabSz="1377950" rtl="1">
            <a:lnSpc>
              <a:spcPct val="90000"/>
            </a:lnSpc>
            <a:spcBef>
              <a:spcPct val="0"/>
            </a:spcBef>
            <a:spcAft>
              <a:spcPct val="15000"/>
            </a:spcAft>
            <a:buChar char="•"/>
          </a:pPr>
          <a:r>
            <a:rPr lang="en-US" sz="3100" kern="1200" dirty="0"/>
            <a:t>E-portfolio</a:t>
          </a:r>
          <a:endParaRPr lang="ar-IQ" sz="3100" kern="1200" dirty="0"/>
        </a:p>
      </dsp:txBody>
      <dsp:txXfrm rot="5400000">
        <a:off x="34033" y="2867775"/>
        <a:ext cx="5382203" cy="629101"/>
      </dsp:txXfrm>
    </dsp:sp>
    <dsp:sp modelId="{43BF1468-9AFA-4600-8E55-0138C7562AF2}">
      <dsp:nvSpPr>
        <dsp:cNvPr id="0" name=""/>
        <dsp:cNvSpPr/>
      </dsp:nvSpPr>
      <dsp:spPr>
        <a:xfrm>
          <a:off x="5416236" y="2746595"/>
          <a:ext cx="3046632" cy="8714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تقييم ملفات الإنجاز</a:t>
          </a:r>
        </a:p>
      </dsp:txBody>
      <dsp:txXfrm>
        <a:off x="5458777" y="2789136"/>
        <a:ext cx="2961550" cy="786377"/>
      </dsp:txXfrm>
    </dsp:sp>
    <dsp:sp modelId="{BA7F2C1F-A7B7-4FB8-BEAD-CDCD8C4727B7}">
      <dsp:nvSpPr>
        <dsp:cNvPr id="0" name=""/>
        <dsp:cNvSpPr/>
      </dsp:nvSpPr>
      <dsp:spPr>
        <a:xfrm>
          <a:off x="5416236" y="3661628"/>
          <a:ext cx="3046632" cy="87145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تقييم عمل المجموعات</a:t>
          </a:r>
        </a:p>
      </dsp:txBody>
      <dsp:txXfrm>
        <a:off x="5458777" y="3704169"/>
        <a:ext cx="2961550" cy="786377"/>
      </dsp:txXfrm>
    </dsp:sp>
    <dsp:sp modelId="{3C4A8DC8-F7FD-4ED4-A761-7D3A795470FF}">
      <dsp:nvSpPr>
        <dsp:cNvPr id="0" name=""/>
        <dsp:cNvSpPr/>
      </dsp:nvSpPr>
      <dsp:spPr>
        <a:xfrm>
          <a:off x="5416236" y="4576661"/>
          <a:ext cx="3046632" cy="8714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التقييم الذاتي</a:t>
          </a:r>
        </a:p>
      </dsp:txBody>
      <dsp:txXfrm>
        <a:off x="5458777" y="4619202"/>
        <a:ext cx="2961550" cy="7863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12/29/2022</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12/29/2022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27</a:t>
            </a:fld>
            <a:endParaRPr lang="en-JM"/>
          </a:p>
        </p:txBody>
      </p:sp>
    </p:spTree>
    <p:extLst>
      <p:ext uri="{BB962C8B-B14F-4D97-AF65-F5344CB8AC3E}">
        <p14:creationId xmlns:p14="http://schemas.microsoft.com/office/powerpoint/2010/main" val="113296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28</a:t>
            </a:fld>
            <a:endParaRPr lang="en-JM"/>
          </a:p>
        </p:txBody>
      </p:sp>
    </p:spTree>
    <p:extLst>
      <p:ext uri="{BB962C8B-B14F-4D97-AF65-F5344CB8AC3E}">
        <p14:creationId xmlns:p14="http://schemas.microsoft.com/office/powerpoint/2010/main" val="284284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29</a:t>
            </a:fld>
            <a:endParaRPr lang="en-JM"/>
          </a:p>
        </p:txBody>
      </p:sp>
    </p:spTree>
    <p:extLst>
      <p:ext uri="{BB962C8B-B14F-4D97-AF65-F5344CB8AC3E}">
        <p14:creationId xmlns:p14="http://schemas.microsoft.com/office/powerpoint/2010/main" val="55974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30</a:t>
            </a:fld>
            <a:endParaRPr lang="en-JM"/>
          </a:p>
        </p:txBody>
      </p:sp>
    </p:spTree>
    <p:extLst>
      <p:ext uri="{BB962C8B-B14F-4D97-AF65-F5344CB8AC3E}">
        <p14:creationId xmlns:p14="http://schemas.microsoft.com/office/powerpoint/2010/main" val="302716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32</a:t>
            </a:fld>
            <a:endParaRPr lang="en-JM"/>
          </a:p>
        </p:txBody>
      </p:sp>
    </p:spTree>
    <p:extLst>
      <p:ext uri="{BB962C8B-B14F-4D97-AF65-F5344CB8AC3E}">
        <p14:creationId xmlns:p14="http://schemas.microsoft.com/office/powerpoint/2010/main" val="254061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33</a:t>
            </a:fld>
            <a:endParaRPr lang="en-JM"/>
          </a:p>
        </p:txBody>
      </p:sp>
    </p:spTree>
    <p:extLst>
      <p:ext uri="{BB962C8B-B14F-4D97-AF65-F5344CB8AC3E}">
        <p14:creationId xmlns:p14="http://schemas.microsoft.com/office/powerpoint/2010/main" val="1821298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pic>
        <p:nvPicPr>
          <p:cNvPr id="4" name="Picture 3">
            <a:extLst>
              <a:ext uri="{FF2B5EF4-FFF2-40B4-BE49-F238E27FC236}">
                <a16:creationId xmlns:a16="http://schemas.microsoft.com/office/drawing/2014/main" id="{184F108E-441B-4CBF-1E30-D8F1D536FECA}"/>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124204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pic>
        <p:nvPicPr>
          <p:cNvPr id="3" name="Picture 2">
            <a:extLst>
              <a:ext uri="{FF2B5EF4-FFF2-40B4-BE49-F238E27FC236}">
                <a16:creationId xmlns:a16="http://schemas.microsoft.com/office/drawing/2014/main" id="{2994B687-4131-B769-B483-44FCB5739F80}"/>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150809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endParaRPr lang="en-US" noProof="0"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pic>
        <p:nvPicPr>
          <p:cNvPr id="3" name="Picture 2">
            <a:extLst>
              <a:ext uri="{FF2B5EF4-FFF2-40B4-BE49-F238E27FC236}">
                <a16:creationId xmlns:a16="http://schemas.microsoft.com/office/drawing/2014/main" id="{59C5C6A6-F95D-2084-8CCA-FD4BFF21ED12}"/>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7914178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pic>
        <p:nvPicPr>
          <p:cNvPr id="2" name="Picture 1">
            <a:extLst>
              <a:ext uri="{FF2B5EF4-FFF2-40B4-BE49-F238E27FC236}">
                <a16:creationId xmlns:a16="http://schemas.microsoft.com/office/drawing/2014/main" id="{B6B18042-9261-CA35-D8F9-E7079CC47B00}"/>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540370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pic>
        <p:nvPicPr>
          <p:cNvPr id="2" name="Picture 1">
            <a:extLst>
              <a:ext uri="{FF2B5EF4-FFF2-40B4-BE49-F238E27FC236}">
                <a16:creationId xmlns:a16="http://schemas.microsoft.com/office/drawing/2014/main" id="{60651C2C-7106-A13E-1F1E-0CA6C76F0CF2}"/>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4169354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51983"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pic>
        <p:nvPicPr>
          <p:cNvPr id="4" name="Picture 3">
            <a:extLst>
              <a:ext uri="{FF2B5EF4-FFF2-40B4-BE49-F238E27FC236}">
                <a16:creationId xmlns:a16="http://schemas.microsoft.com/office/drawing/2014/main" id="{75AB60A3-2161-7C39-D3F5-56FF51D6CE46}"/>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2466734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4" name="Picture 3">
            <a:extLst>
              <a:ext uri="{FF2B5EF4-FFF2-40B4-BE49-F238E27FC236}">
                <a16:creationId xmlns:a16="http://schemas.microsoft.com/office/drawing/2014/main" id="{0FDF7DCD-9AEA-BB83-F457-F0A28E30A72F}"/>
              </a:ext>
            </a:extLst>
          </p:cNvPr>
          <p:cNvPicPr>
            <a:picLocks noChangeAspect="1"/>
          </p:cNvPicPr>
          <p:nvPr userDrawn="1"/>
        </p:nvPicPr>
        <p:blipFill>
          <a:blip r:embed="rId2"/>
          <a:stretch>
            <a:fillRect/>
          </a:stretch>
        </p:blipFill>
        <p:spPr>
          <a:xfrm>
            <a:off x="10159645" y="0"/>
            <a:ext cx="2032355" cy="1143200"/>
          </a:xfrm>
          <a:prstGeom prst="rect">
            <a:avLst/>
          </a:prstGeom>
        </p:spPr>
      </p:pic>
    </p:spTree>
    <p:extLst>
      <p:ext uri="{BB962C8B-B14F-4D97-AF65-F5344CB8AC3E}">
        <p14:creationId xmlns:p14="http://schemas.microsoft.com/office/powerpoint/2010/main" val="3873491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0F6AEA92-0807-930E-312A-A24B684D62F2}"/>
              </a:ext>
            </a:extLst>
          </p:cNvPr>
          <p:cNvPicPr>
            <a:picLocks noChangeAspect="1"/>
          </p:cNvPicPr>
          <p:nvPr userDrawn="1"/>
        </p:nvPicPr>
        <p:blipFill>
          <a:blip r:embed="rId2"/>
          <a:stretch>
            <a:fillRect/>
          </a:stretch>
        </p:blipFill>
        <p:spPr>
          <a:xfrm>
            <a:off x="10159645" y="0"/>
            <a:ext cx="2032355" cy="1143200"/>
          </a:xfrm>
          <a:prstGeom prst="rect">
            <a:avLst/>
          </a:prstGeom>
        </p:spPr>
      </p:pic>
    </p:spTree>
    <p:extLst>
      <p:ext uri="{BB962C8B-B14F-4D97-AF65-F5344CB8AC3E}">
        <p14:creationId xmlns:p14="http://schemas.microsoft.com/office/powerpoint/2010/main" val="20100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0C1FD547-1FFD-521E-6E06-6BD4A623DC67}"/>
              </a:ext>
            </a:extLst>
          </p:cNvPr>
          <p:cNvPicPr>
            <a:picLocks noChangeAspect="1"/>
          </p:cNvPicPr>
          <p:nvPr userDrawn="1"/>
        </p:nvPicPr>
        <p:blipFill>
          <a:blip r:embed="rId2"/>
          <a:stretch>
            <a:fillRect/>
          </a:stretch>
        </p:blipFill>
        <p:spPr>
          <a:xfrm>
            <a:off x="10159645" y="0"/>
            <a:ext cx="2032355" cy="1143200"/>
          </a:xfrm>
          <a:prstGeom prst="rect">
            <a:avLst/>
          </a:prstGeom>
        </p:spPr>
      </p:pic>
    </p:spTree>
    <p:extLst>
      <p:ext uri="{BB962C8B-B14F-4D97-AF65-F5344CB8AC3E}">
        <p14:creationId xmlns:p14="http://schemas.microsoft.com/office/powerpoint/2010/main" val="1051069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4725767C-4800-574C-60DE-509F459577BF}"/>
              </a:ext>
            </a:extLst>
          </p:cNvPr>
          <p:cNvPicPr>
            <a:picLocks noChangeAspect="1"/>
          </p:cNvPicPr>
          <p:nvPr userDrawn="1"/>
        </p:nvPicPr>
        <p:blipFill>
          <a:blip r:embed="rId2"/>
          <a:stretch>
            <a:fillRect/>
          </a:stretch>
        </p:blipFill>
        <p:spPr>
          <a:xfrm>
            <a:off x="10159645" y="0"/>
            <a:ext cx="2032355" cy="1143200"/>
          </a:xfrm>
          <a:prstGeom prst="rect">
            <a:avLst/>
          </a:prstGeom>
        </p:spPr>
      </p:pic>
    </p:spTree>
    <p:extLst>
      <p:ext uri="{BB962C8B-B14F-4D97-AF65-F5344CB8AC3E}">
        <p14:creationId xmlns:p14="http://schemas.microsoft.com/office/powerpoint/2010/main" val="19490708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pic>
        <p:nvPicPr>
          <p:cNvPr id="2" name="Picture 1">
            <a:extLst>
              <a:ext uri="{FF2B5EF4-FFF2-40B4-BE49-F238E27FC236}">
                <a16:creationId xmlns:a16="http://schemas.microsoft.com/office/drawing/2014/main" id="{8158BDD4-7F09-99A3-A956-8717D2EBB0AA}"/>
              </a:ext>
            </a:extLst>
          </p:cNvPr>
          <p:cNvPicPr>
            <a:picLocks noChangeAspect="1"/>
          </p:cNvPicPr>
          <p:nvPr userDrawn="1"/>
        </p:nvPicPr>
        <p:blipFill>
          <a:blip r:embed="rId2"/>
          <a:stretch>
            <a:fillRect/>
          </a:stretch>
        </p:blipFill>
        <p:spPr>
          <a:xfrm>
            <a:off x="10159645" y="0"/>
            <a:ext cx="2032355" cy="1143200"/>
          </a:xfrm>
          <a:prstGeom prst="rect">
            <a:avLst/>
          </a:prstGeom>
        </p:spPr>
      </p:pic>
    </p:spTree>
    <p:extLst>
      <p:ext uri="{BB962C8B-B14F-4D97-AF65-F5344CB8AC3E}">
        <p14:creationId xmlns:p14="http://schemas.microsoft.com/office/powerpoint/2010/main" val="3976986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pic>
        <p:nvPicPr>
          <p:cNvPr id="4" name="Picture 3">
            <a:extLst>
              <a:ext uri="{FF2B5EF4-FFF2-40B4-BE49-F238E27FC236}">
                <a16:creationId xmlns:a16="http://schemas.microsoft.com/office/drawing/2014/main" id="{B30AF6D5-302F-7D3F-97F7-2F7F0371FD13}"/>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1270854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pic>
        <p:nvPicPr>
          <p:cNvPr id="2" name="Picture 1">
            <a:extLst>
              <a:ext uri="{FF2B5EF4-FFF2-40B4-BE49-F238E27FC236}">
                <a16:creationId xmlns:a16="http://schemas.microsoft.com/office/drawing/2014/main" id="{F4842C2A-0ED3-877C-4D24-6997A5F8903F}"/>
              </a:ext>
            </a:extLst>
          </p:cNvPr>
          <p:cNvPicPr>
            <a:picLocks noChangeAspect="1"/>
          </p:cNvPicPr>
          <p:nvPr userDrawn="1"/>
        </p:nvPicPr>
        <p:blipFill>
          <a:blip r:embed="rId2"/>
          <a:stretch>
            <a:fillRect/>
          </a:stretch>
        </p:blipFill>
        <p:spPr>
          <a:xfrm>
            <a:off x="10159645" y="0"/>
            <a:ext cx="2032355" cy="1143200"/>
          </a:xfrm>
          <a:prstGeom prst="rect">
            <a:avLst/>
          </a:prstGeom>
        </p:spPr>
      </p:pic>
    </p:spTree>
    <p:extLst>
      <p:ext uri="{BB962C8B-B14F-4D97-AF65-F5344CB8AC3E}">
        <p14:creationId xmlns:p14="http://schemas.microsoft.com/office/powerpoint/2010/main" val="42943465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79629" y="132591"/>
            <a:ext cx="9404281" cy="1143200"/>
          </a:xfrm>
          <a:prstGeom prst="rect">
            <a:avLst/>
          </a:prstGeom>
        </p:spPr>
        <p:txBody>
          <a:bodyPr spcFirstLastPara="1" wrap="square" lIns="91425" tIns="91425" rIns="91425" bIns="91425" anchor="b" anchorCtr="0">
            <a:noAutofit/>
          </a:bodyPr>
          <a:lstStyle>
            <a:lvl1pPr lvl="0" algn="r">
              <a:spcBef>
                <a:spcPts val="0"/>
              </a:spcBef>
              <a:spcAft>
                <a:spcPts val="0"/>
              </a:spcAft>
              <a:buSzPts val="3200"/>
              <a:buNone/>
              <a:defRPr sz="6000">
                <a:solidFill>
                  <a:srgbClr val="0A1B71"/>
                </a:solidFill>
                <a:latin typeface="Arabic Typesetting" panose="03020402040406030203" pitchFamily="66" charset="-78"/>
                <a:cs typeface="Arabic Typesetting" panose="03020402040406030203" pitchFamily="66" charset="-7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dirty="0"/>
          </a:p>
        </p:txBody>
      </p:sp>
      <p:sp>
        <p:nvSpPr>
          <p:cNvPr id="33" name="Google Shape;33;p5"/>
          <p:cNvSpPr txBox="1">
            <a:spLocks noGrp="1"/>
          </p:cNvSpPr>
          <p:nvPr>
            <p:ph type="body" idx="1"/>
          </p:nvPr>
        </p:nvSpPr>
        <p:spPr>
          <a:xfrm>
            <a:off x="563716" y="1463040"/>
            <a:ext cx="11261213" cy="5104811"/>
          </a:xfrm>
          <a:prstGeom prst="rect">
            <a:avLst/>
          </a:prstGeom>
        </p:spPr>
        <p:txBody>
          <a:bodyPr spcFirstLastPara="1" wrap="square" lIns="91425" tIns="91425" rIns="91425" bIns="91425" anchor="t" anchorCtr="0">
            <a:noAutofit/>
          </a:bodyPr>
          <a:lstStyle>
            <a:lvl1pPr marL="609585" lvl="0" indent="-457189" algn="r" rtl="1">
              <a:spcBef>
                <a:spcPts val="800"/>
              </a:spcBef>
              <a:spcAft>
                <a:spcPts val="0"/>
              </a:spcAft>
              <a:buClr>
                <a:schemeClr val="accent6"/>
              </a:buClr>
              <a:buSzPts val="1800"/>
              <a:buFont typeface="Wingdings" panose="05000000000000000000" pitchFamily="2" charset="2"/>
              <a:buChar char="q"/>
              <a:defRPr sz="3500">
                <a:solidFill>
                  <a:schemeClr val="tx2">
                    <a:lumMod val="10000"/>
                  </a:schemeClr>
                </a:solidFill>
                <a:latin typeface="Arabic Typesetting" panose="03020402040406030203" pitchFamily="66" charset="-78"/>
                <a:cs typeface="Arabic Typesetting" panose="03020402040406030203" pitchFamily="66" charset="-78"/>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dirty="0"/>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0" name="Picture 9">
            <a:extLst>
              <a:ext uri="{FF2B5EF4-FFF2-40B4-BE49-F238E27FC236}">
                <a16:creationId xmlns:a16="http://schemas.microsoft.com/office/drawing/2014/main" id="{89FE8E7E-A61B-4CC9-9A5B-B17ED23862F3}"/>
              </a:ext>
            </a:extLst>
          </p:cNvPr>
          <p:cNvPicPr>
            <a:picLocks noChangeAspect="1"/>
          </p:cNvPicPr>
          <p:nvPr userDrawn="1"/>
        </p:nvPicPr>
        <p:blipFill>
          <a:blip r:embed="rId2"/>
          <a:stretch>
            <a:fillRect/>
          </a:stretch>
        </p:blipFill>
        <p:spPr>
          <a:xfrm>
            <a:off x="9983910" y="50979"/>
            <a:ext cx="2032355" cy="1143200"/>
          </a:xfrm>
          <a:prstGeom prst="rect">
            <a:avLst/>
          </a:prstGeom>
        </p:spPr>
      </p:pic>
    </p:spTree>
    <p:extLst>
      <p:ext uri="{BB962C8B-B14F-4D97-AF65-F5344CB8AC3E}">
        <p14:creationId xmlns:p14="http://schemas.microsoft.com/office/powerpoint/2010/main" val="1950964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pic>
        <p:nvPicPr>
          <p:cNvPr id="4" name="Picture 3">
            <a:extLst>
              <a:ext uri="{FF2B5EF4-FFF2-40B4-BE49-F238E27FC236}">
                <a16:creationId xmlns:a16="http://schemas.microsoft.com/office/drawing/2014/main" id="{971BD737-1FC0-621F-C266-E41267681A73}"/>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3477175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pic>
        <p:nvPicPr>
          <p:cNvPr id="4" name="Picture 3">
            <a:extLst>
              <a:ext uri="{FF2B5EF4-FFF2-40B4-BE49-F238E27FC236}">
                <a16:creationId xmlns:a16="http://schemas.microsoft.com/office/drawing/2014/main" id="{92CADD93-999B-A248-E98A-B5B59CFD2F81}"/>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3411308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pic>
        <p:nvPicPr>
          <p:cNvPr id="3" name="Picture 2">
            <a:extLst>
              <a:ext uri="{FF2B5EF4-FFF2-40B4-BE49-F238E27FC236}">
                <a16:creationId xmlns:a16="http://schemas.microsoft.com/office/drawing/2014/main" id="{428CCB9D-0E4F-B0C8-183A-DAA5639CFF05}"/>
              </a:ext>
            </a:extLst>
          </p:cNvPr>
          <p:cNvPicPr>
            <a:picLocks noChangeAspect="1"/>
          </p:cNvPicPr>
          <p:nvPr userDrawn="1"/>
        </p:nvPicPr>
        <p:blipFill>
          <a:blip r:embed="rId2"/>
          <a:stretch>
            <a:fillRect/>
          </a:stretch>
        </p:blipFill>
        <p:spPr>
          <a:xfrm>
            <a:off x="10150961" y="24603"/>
            <a:ext cx="2032355" cy="1143200"/>
          </a:xfrm>
          <a:prstGeom prst="rect">
            <a:avLst/>
          </a:prstGeom>
        </p:spPr>
      </p:pic>
    </p:spTree>
    <p:extLst>
      <p:ext uri="{BB962C8B-B14F-4D97-AF65-F5344CB8AC3E}">
        <p14:creationId xmlns:p14="http://schemas.microsoft.com/office/powerpoint/2010/main" val="2772049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pic>
        <p:nvPicPr>
          <p:cNvPr id="3" name="Picture 2">
            <a:extLst>
              <a:ext uri="{FF2B5EF4-FFF2-40B4-BE49-F238E27FC236}">
                <a16:creationId xmlns:a16="http://schemas.microsoft.com/office/drawing/2014/main" id="{9A27C124-CAA4-8944-E74D-FC31EC153BE4}"/>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10548049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pic>
        <p:nvPicPr>
          <p:cNvPr id="3" name="Picture 2">
            <a:extLst>
              <a:ext uri="{FF2B5EF4-FFF2-40B4-BE49-F238E27FC236}">
                <a16:creationId xmlns:a16="http://schemas.microsoft.com/office/drawing/2014/main" id="{D2227D94-6873-1460-3415-E743E0014561}"/>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244719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pic>
        <p:nvPicPr>
          <p:cNvPr id="3" name="Picture 2">
            <a:extLst>
              <a:ext uri="{FF2B5EF4-FFF2-40B4-BE49-F238E27FC236}">
                <a16:creationId xmlns:a16="http://schemas.microsoft.com/office/drawing/2014/main" id="{4F8F2279-1EA6-BC9D-DFD7-D45B81F53560}"/>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22159733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pic>
        <p:nvPicPr>
          <p:cNvPr id="3" name="Picture 2">
            <a:extLst>
              <a:ext uri="{FF2B5EF4-FFF2-40B4-BE49-F238E27FC236}">
                <a16:creationId xmlns:a16="http://schemas.microsoft.com/office/drawing/2014/main" id="{ECA26BBB-7118-6B8C-2A77-757648A8BC72}"/>
              </a:ext>
            </a:extLst>
          </p:cNvPr>
          <p:cNvPicPr>
            <a:picLocks noChangeAspect="1"/>
          </p:cNvPicPr>
          <p:nvPr userDrawn="1"/>
        </p:nvPicPr>
        <p:blipFill>
          <a:blip r:embed="rId2"/>
          <a:stretch>
            <a:fillRect/>
          </a:stretch>
        </p:blipFill>
        <p:spPr>
          <a:xfrm>
            <a:off x="10150961" y="7019"/>
            <a:ext cx="2032355" cy="1143200"/>
          </a:xfrm>
          <a:prstGeom prst="rect">
            <a:avLst/>
          </a:prstGeom>
        </p:spPr>
      </p:pic>
    </p:spTree>
    <p:extLst>
      <p:ext uri="{BB962C8B-B14F-4D97-AF65-F5344CB8AC3E}">
        <p14:creationId xmlns:p14="http://schemas.microsoft.com/office/powerpoint/2010/main" val="18306571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5" Type="http://schemas.openxmlformats.org/officeDocument/2006/relationships/hyperlink" Target="https://www.menti.com/alyz1rhxk5oy" TargetMode="External"/><Relationship Id="rId4" Type="http://schemas.openxmlformats.org/officeDocument/2006/relationships/hyperlink" Target="https://create.kahoot.it/share/assessment-evaluation/30c863cf-c6b8-4fec-a46e-f46fa6d76ed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hyperlink" Target="https://dcu.autism-uni.org/what-are-assessments-and-how-do-you-survive-them/" TargetMode="External"/><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cu.autism-uni.org/what-are-assessments-and-how-do-you-survive-them/" TargetMode="External"/><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Downloads/ID%201%20Module-202122-FA-Infective%20Endocarditis-grades.xlsx" TargetMode="Externa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hyperlink" Target="https://dcu.autism-uni.org/what-are-assessments-and-how-do-you-survive-them/" TargetMode="External"/><Relationship Id="rId5" Type="http://schemas.openxmlformats.org/officeDocument/2006/relationships/image" Target="../media/image14.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hyperlink" Target="https://forms.gle/fN7Hbv6FcWbG1d1L8"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5.gi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elaff1/ut5wjfelospttbrf"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hyperlink" Target="https://jamboard.google.com/d/1zR6t1GlZljTQKrG9WUuWhSt01POR2bgNaATfYLBEnnU/view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065124" y="1524811"/>
            <a:ext cx="4379976" cy="1904189"/>
          </a:xfrm>
        </p:spPr>
        <p:txBody>
          <a:bodyPr/>
          <a:lstStyle/>
          <a:p>
            <a:pPr algn="ctr"/>
            <a:r>
              <a:rPr lang="ar-IQ" sz="7200" dirty="0"/>
              <a:t>التقييم والتقويم</a:t>
            </a:r>
            <a:endParaRPr lang="en-US" sz="7200" dirty="0"/>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6942338" y="5392400"/>
            <a:ext cx="4625549" cy="742069"/>
          </a:xfrm>
        </p:spPr>
        <p:txBody>
          <a:bodyPr/>
          <a:lstStyle/>
          <a:p>
            <a:r>
              <a:rPr lang="ar-IQ" dirty="0"/>
              <a:t>ورشة الصف المعكوس – كلية الطب </a:t>
            </a:r>
          </a:p>
          <a:p>
            <a:r>
              <a:rPr lang="ar-IQ" dirty="0"/>
              <a:t>2022</a:t>
            </a:r>
            <a:endParaRPr lang="en-US" dirty="0"/>
          </a:p>
        </p:txBody>
      </p:sp>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extBox 6">
            <a:extLst>
              <a:ext uri="{FF2B5EF4-FFF2-40B4-BE49-F238E27FC236}">
                <a16:creationId xmlns:a16="http://schemas.microsoft.com/office/drawing/2014/main" id="{90555B1D-D4AA-D48E-74B9-B9FDC40102C2}"/>
              </a:ext>
            </a:extLst>
          </p:cNvPr>
          <p:cNvSpPr txBox="1"/>
          <p:nvPr/>
        </p:nvSpPr>
        <p:spPr>
          <a:xfrm>
            <a:off x="737253" y="2168438"/>
            <a:ext cx="10684041" cy="4154984"/>
          </a:xfrm>
          <a:prstGeom prst="rect">
            <a:avLst/>
          </a:prstGeom>
          <a:solidFill>
            <a:schemeClr val="accent1">
              <a:lumMod val="40000"/>
              <a:lumOff val="60000"/>
            </a:schemeClr>
          </a:solidFill>
        </p:spPr>
        <p:txBody>
          <a:bodyPr wrap="square" rtlCol="0">
            <a:spAutoFit/>
          </a:bodyPr>
          <a:lstStyle/>
          <a:p>
            <a:pPr marL="571500" marR="0" lvl="0" indent="-571500" algn="just"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لقياس الفرق بين </a:t>
            </a:r>
            <a:r>
              <a:rPr kumimoji="0" lang="ar-EG" sz="4400" b="1" i="0" u="none" strike="noStrike" kern="1200" cap="none" spc="0" normalizeH="0" baseline="0" noProof="0" dirty="0">
                <a:ln>
                  <a:noFill/>
                </a:ln>
                <a:solidFill>
                  <a:schemeClr val="accent3">
                    <a:lumMod val="75000"/>
                  </a:schemeClr>
                </a:solidFill>
                <a:effectLst/>
                <a:uLnTx/>
                <a:uFillTx/>
                <a:latin typeface="Arabic Typesetting" panose="03020402040406030203" pitchFamily="66" charset="-78"/>
                <a:ea typeface="+mn-ea"/>
                <a:cs typeface="Arabic Typesetting" panose="03020402040406030203" pitchFamily="66" charset="-78"/>
              </a:rPr>
              <a:t>الأهداف</a:t>
            </a: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التي وضعت في بداية الوحدة </a:t>
            </a:r>
            <a:r>
              <a:rPr kumimoji="0" lang="ar-EG" sz="4400" b="1" i="0" u="none" strike="noStrike" kern="1200" cap="none" spc="0" normalizeH="0" baseline="0" noProof="0" dirty="0">
                <a:ln>
                  <a:noFill/>
                </a:ln>
                <a:solidFill>
                  <a:schemeClr val="accent3">
                    <a:lumMod val="75000"/>
                  </a:schemeClr>
                </a:solidFill>
                <a:effectLst/>
                <a:uLnTx/>
                <a:uFillTx/>
                <a:latin typeface="Arabic Typesetting" panose="03020402040406030203" pitchFamily="66" charset="-78"/>
                <a:ea typeface="+mn-ea"/>
                <a:cs typeface="Arabic Typesetting" panose="03020402040406030203" pitchFamily="66" charset="-78"/>
              </a:rPr>
              <a:t>والنتائج</a:t>
            </a: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التي تم الحصول عليها في نهايتها،</a:t>
            </a:r>
          </a:p>
          <a:p>
            <a:pPr marL="571500" marR="0" lvl="0" indent="-571500" algn="just"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لقياس فعالية </a:t>
            </a:r>
            <a:r>
              <a:rPr kumimoji="0" lang="ar-EG" sz="4400" b="1" i="0" u="none" strike="noStrike" kern="1200" cap="none" spc="0" normalizeH="0" baseline="0" noProof="0" dirty="0">
                <a:ln>
                  <a:noFill/>
                </a:ln>
                <a:solidFill>
                  <a:schemeClr val="accent4">
                    <a:lumMod val="75000"/>
                  </a:schemeClr>
                </a:solidFill>
                <a:effectLst/>
                <a:uLnTx/>
                <a:uFillTx/>
                <a:latin typeface="Arabic Typesetting" panose="03020402040406030203" pitchFamily="66" charset="-78"/>
                <a:ea typeface="+mn-ea"/>
                <a:cs typeface="Arabic Typesetting" panose="03020402040406030203" pitchFamily="66" charset="-78"/>
              </a:rPr>
              <a:t>نظام التعلم </a:t>
            </a: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a:t>
            </a:r>
          </a:p>
          <a:p>
            <a:pPr marL="571500" marR="0" lvl="0" indent="-571500" algn="just"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لاتخاذ القرارات المناسبة لتطوير أو تحسين أو تصويب </a:t>
            </a:r>
            <a:r>
              <a:rPr kumimoji="0" lang="ar-EG" sz="4400" b="1" i="0" u="none" strike="noStrike" kern="1200" cap="none" spc="0" normalizeH="0" baseline="0" noProof="0" dirty="0">
                <a:ln>
                  <a:noFill/>
                </a:ln>
                <a:solidFill>
                  <a:schemeClr val="bg2">
                    <a:lumMod val="50000"/>
                  </a:schemeClr>
                </a:solidFill>
                <a:effectLst/>
                <a:uLnTx/>
                <a:uFillTx/>
                <a:latin typeface="Arabic Typesetting" panose="03020402040406030203" pitchFamily="66" charset="-78"/>
                <a:ea typeface="+mn-ea"/>
                <a:cs typeface="Arabic Typesetting" panose="03020402040406030203" pitchFamily="66" charset="-78"/>
              </a:rPr>
              <a:t>المحتوى التعليمي</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a:t>
            </a:r>
          </a:p>
        </p:txBody>
      </p:sp>
      <p:sp>
        <p:nvSpPr>
          <p:cNvPr id="8" name="TextBox 7">
            <a:extLst>
              <a:ext uri="{FF2B5EF4-FFF2-40B4-BE49-F238E27FC236}">
                <a16:creationId xmlns:a16="http://schemas.microsoft.com/office/drawing/2014/main" id="{78BFA1EB-3967-0C1A-2A90-89218D20228E}"/>
              </a:ext>
            </a:extLst>
          </p:cNvPr>
          <p:cNvSpPr txBox="1"/>
          <p:nvPr/>
        </p:nvSpPr>
        <p:spPr>
          <a:xfrm>
            <a:off x="737253" y="692150"/>
            <a:ext cx="10684041" cy="1107996"/>
          </a:xfrm>
          <a:prstGeom prst="rect">
            <a:avLst/>
          </a:prstGeom>
          <a:solidFill>
            <a:schemeClr val="accent1">
              <a:lumMod val="40000"/>
              <a:lumOff val="60000"/>
            </a:schemeClr>
          </a:solidFill>
        </p:spPr>
        <p:txBody>
          <a:bodyPr wrap="square" rtlCol="0">
            <a:spAutoFit/>
          </a:bodyPr>
          <a:lstStyle/>
          <a:p>
            <a:pPr marR="0" lvl="0" algn="just" defTabSz="914400" rtl="1" eaLnBrk="1" fontAlgn="auto" latinLnBrk="0" hangingPunct="1">
              <a:lnSpc>
                <a:spcPct val="150000"/>
              </a:lnSpc>
              <a:spcBef>
                <a:spcPts val="0"/>
              </a:spcBef>
              <a:spcAft>
                <a:spcPts val="0"/>
              </a:spcAft>
              <a:buClrTx/>
              <a:buSzTx/>
              <a:tabLst/>
              <a:defRPr/>
            </a:pPr>
            <a:r>
              <a:rPr lang="ar-IQ" sz="4400" b="1" dirty="0">
                <a:solidFill>
                  <a:prstClr val="black"/>
                </a:solidFill>
                <a:latin typeface="Arabic Typesetting" panose="03020402040406030203" pitchFamily="66" charset="-78"/>
                <a:cs typeface="Arabic Typesetting" panose="03020402040406030203" pitchFamily="66" charset="-78"/>
              </a:rPr>
              <a:t>لمـــاذا نقيـــــم؟</a:t>
            </a:r>
            <a:endParaRPr lang="ar-EG" sz="4400" b="1"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778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D173D-C61C-1DB9-99C4-DFDCB8526FF5}"/>
              </a:ext>
            </a:extLst>
          </p:cNvPr>
          <p:cNvGraphicFramePr/>
          <p:nvPr>
            <p:extLst>
              <p:ext uri="{D42A27DB-BD31-4B8C-83A1-F6EECF244321}">
                <p14:modId xmlns:p14="http://schemas.microsoft.com/office/powerpoint/2010/main" val="506104633"/>
              </p:ext>
            </p:extLst>
          </p:nvPr>
        </p:nvGraphicFramePr>
        <p:xfrm>
          <a:off x="736847" y="719666"/>
          <a:ext cx="10679836" cy="5761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3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F79F5B-1378-44C0-A6C4-67F443FECED3}" type="datetime1">
              <a:rPr lang="en-US" smtClean="0"/>
              <a:pPr marL="0" marR="0" lvl="0" indent="0" algn="l" defTabSz="914400" rtl="0" eaLnBrk="1" fontAlgn="auto" latinLnBrk="0" hangingPunct="1">
                <a:lnSpc>
                  <a:spcPct val="100000"/>
                </a:lnSpc>
                <a:spcBef>
                  <a:spcPts val="0"/>
                </a:spcBef>
                <a:spcAft>
                  <a:spcPts val="0"/>
                </a:spcAft>
                <a:buClrTx/>
                <a:buSzTx/>
                <a:buFontTx/>
                <a:buNone/>
                <a:tabLst/>
                <a:defRPr/>
              </a:pPr>
              <a:t>12/29/2022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EG"/>
              <a:t>ريم حافظ البقري                            التوجيه والإرشاد في بيئة رقمية </a:t>
            </a: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962B86-456B-4F80-BB3B-6ED1FA4BBE7A}"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p:cNvSpPr txBox="1"/>
          <p:nvPr/>
        </p:nvSpPr>
        <p:spPr>
          <a:xfrm>
            <a:off x="126890" y="1168255"/>
            <a:ext cx="11591777" cy="498982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3600" b="1" i="0" u="none" strike="noStrike" kern="1200" cap="none" spc="0" normalizeH="0" baseline="0" noProof="0" dirty="0">
              <a:ln>
                <a:noFill/>
              </a:ln>
              <a:solidFill>
                <a:srgbClr val="002060"/>
              </a:solidFill>
              <a:effectLst/>
              <a:uLnTx/>
              <a:uFillTx/>
              <a:latin typeface="Adobe Arabic" panose="02040503050201020203" pitchFamily="18" charset="-78"/>
              <a:ea typeface="+mn-ea"/>
              <a:cs typeface="Adobe Arabic" panose="02040503050201020203" pitchFamily="18" charset="-78"/>
            </a:endParaRPr>
          </a:p>
          <a:p>
            <a:pPr algn="just" rtl="1">
              <a:lnSpc>
                <a:spcPct val="150000"/>
              </a:lnSpc>
              <a:defRPr/>
            </a:pPr>
            <a:endParaRPr kumimoji="0" lang="ar-IQ"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457200" marR="0" lvl="0" indent="-457200" algn="just"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يهدف التقويم القبلي إلى تحديد مستوى المتعلم تمهيداً للحكم على صلاحيته في مجال من المجالات (</a:t>
            </a:r>
            <a:r>
              <a:rPr kumimoji="0" lang="ar-SA"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اختبارات القدرات أو المقابلات الشخصية </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أ</a:t>
            </a:r>
            <a:r>
              <a:rPr kumimoji="0" lang="ar-SA"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و</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a:t>
            </a:r>
            <a:r>
              <a:rPr kumimoji="0" lang="ar-SA"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بيانات عن تاريخ المتعلم الدراسي</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a:t>
            </a:r>
            <a:r>
              <a:rPr kumimoji="0" lang="ar-SA"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a:t>
            </a:r>
            <a:endPar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457200" marR="0" lvl="0" indent="-457200" algn="just"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وقد يهدف التقويم القبلي  إلى توزيع المتعلمين في مستويات مختلفة حسب مستوى تحصيلهم. </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Adobe Arabic" panose="02040503050201020203" pitchFamily="18" charset="-78"/>
                <a:ea typeface="+mn-ea"/>
                <a:cs typeface="Adobe Arabic" panose="02040503050201020203" pitchFamily="18" charset="-78"/>
              </a:rPr>
              <a:t> </a:t>
            </a:r>
          </a:p>
        </p:txBody>
      </p:sp>
      <p:grpSp>
        <p:nvGrpSpPr>
          <p:cNvPr id="10" name="Group 9">
            <a:extLst>
              <a:ext uri="{FF2B5EF4-FFF2-40B4-BE49-F238E27FC236}">
                <a16:creationId xmlns:a16="http://schemas.microsoft.com/office/drawing/2014/main" id="{DFF9B6CB-165D-7BB4-5470-1C0BD63424BD}"/>
              </a:ext>
            </a:extLst>
          </p:cNvPr>
          <p:cNvGrpSpPr/>
          <p:nvPr/>
        </p:nvGrpSpPr>
        <p:grpSpPr>
          <a:xfrm>
            <a:off x="8318377" y="1265910"/>
            <a:ext cx="3225923" cy="926874"/>
            <a:chOff x="8370037" y="3122465"/>
            <a:chExt cx="2304273" cy="1152136"/>
          </a:xfrm>
          <a:scene3d>
            <a:camera prst="orthographicFront"/>
            <a:lightRig rig="flat" dir="t"/>
          </a:scene3d>
        </p:grpSpPr>
        <p:sp>
          <p:nvSpPr>
            <p:cNvPr id="11" name="Rectangle 10">
              <a:extLst>
                <a:ext uri="{FF2B5EF4-FFF2-40B4-BE49-F238E27FC236}">
                  <a16:creationId xmlns:a16="http://schemas.microsoft.com/office/drawing/2014/main" id="{DC681F17-C8CC-2ADD-7EEF-38BBFAC27003}"/>
                </a:ext>
              </a:extLst>
            </p:cNvPr>
            <p:cNvSpPr/>
            <p:nvPr/>
          </p:nvSpPr>
          <p:spPr>
            <a:xfrm>
              <a:off x="8370037" y="3122465"/>
              <a:ext cx="2304273" cy="1152136"/>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A71BEA40-B3E4-9AB2-CE20-094146E04ED1}"/>
                </a:ext>
              </a:extLst>
            </p:cNvPr>
            <p:cNvSpPr txBox="1"/>
            <p:nvPr/>
          </p:nvSpPr>
          <p:spPr>
            <a:xfrm>
              <a:off x="8370037" y="3122465"/>
              <a:ext cx="2304273" cy="11521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r>
                <a:rPr lang="ar-IQ" sz="3800" kern="1200" dirty="0"/>
                <a:t>التقييم القبلي</a:t>
              </a:r>
            </a:p>
          </p:txBody>
        </p:sp>
      </p:grpSp>
    </p:spTree>
    <p:extLst>
      <p:ext uri="{BB962C8B-B14F-4D97-AF65-F5344CB8AC3E}">
        <p14:creationId xmlns:p14="http://schemas.microsoft.com/office/powerpoint/2010/main" val="2239602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 uri="{C183D7F6-B498-43B3-948B-1728B52AA6E4}">
                  <adec:decorative xmlns:adec="http://schemas.microsoft.com/office/drawing/2017/decorative"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pPr algn="ctr"/>
            <a:r>
              <a:rPr lang="en-US" dirty="0">
                <a:solidFill>
                  <a:schemeClr val="bg1"/>
                </a:solidFill>
                <a:hlinkClick r:id="rId4"/>
              </a:rPr>
              <a:t>Kahoot</a:t>
            </a:r>
            <a:endParaRPr lang="en-US" dirty="0">
              <a:solidFill>
                <a:schemeClr val="bg1"/>
              </a:solidFill>
            </a:endParaRP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pPr marL="0" indent="0" algn="ctr">
              <a:buNone/>
            </a:pPr>
            <a:r>
              <a:rPr lang="en-US" dirty="0" err="1">
                <a:solidFill>
                  <a:schemeClr val="bg1"/>
                </a:solidFill>
                <a:hlinkClick r:id="rId5"/>
              </a:rPr>
              <a:t>Mentimeter</a:t>
            </a:r>
            <a:endParaRPr lang="en-US" dirty="0">
              <a:solidFill>
                <a:schemeClr val="bg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13</a:t>
            </a:fld>
            <a:endParaRPr lang="en-US"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640450"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08588" y="1550802"/>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315548" y="2516006"/>
            <a:ext cx="3695408" cy="336867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344068"/>
                </a:solidFill>
                <a:effectLst/>
                <a:uLnTx/>
                <a:uFillTx/>
                <a:latin typeface="Arabic Typesetting" panose="03020402040406030203" pitchFamily="66" charset="-78"/>
                <a:ea typeface="+mn-ea"/>
                <a:cs typeface="Arabic Typesetting" panose="03020402040406030203" pitchFamily="66" charset="-78"/>
              </a:rPr>
              <a:t>ومن الأساليب والطرق التي يستخدمها المعلم التقويم البنائي أو التكويني :</a:t>
            </a:r>
            <a:endPar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المناقشة الصفية أو من خلال المنتديات.</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ملاحظة أداء الطالب .</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الواجبات البيتية ومتابعتها . </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النصائح والإرشادات . </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مجموعات التقوية .</a:t>
            </a:r>
          </a:p>
        </p:txBody>
      </p:sp>
      <p:pic>
        <p:nvPicPr>
          <p:cNvPr id="36" name="Content Placeholder 35">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a:extLst>
              <a:ext uri="{837473B0-CC2E-450A-ABE3-18F120FF3D39}">
                <a1611:picAttrSrcUrl xmlns:a1611="http://schemas.microsoft.com/office/drawing/2016/11/main" r:id="rId6"/>
              </a:ext>
            </a:extLst>
          </a:blip>
          <a:srcRect/>
          <a:stretch/>
        </p:blipFill>
        <p:spPr>
          <a:xfrm>
            <a:off x="6095816" y="1641694"/>
            <a:ext cx="548640" cy="548640"/>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711200" y="2516006"/>
            <a:ext cx="3877049" cy="3368675"/>
          </a:xfrm>
        </p:spPr>
        <p:txBody>
          <a:bodyPr/>
          <a:lstStyle/>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هو الذي يطلق عليه أحياناً </a:t>
            </a:r>
            <a:r>
              <a:rPr kumimoji="0" lang="ar-EG" sz="2800" b="1" i="0" u="none" strike="noStrike" kern="1200" cap="none" spc="0" normalizeH="0" baseline="0" noProof="0" dirty="0">
                <a:ln>
                  <a:noFill/>
                </a:ln>
                <a:solidFill>
                  <a:schemeClr val="tx2"/>
                </a:solidFill>
                <a:effectLst/>
                <a:uLnTx/>
                <a:uFillTx/>
                <a:latin typeface="Arabic Typesetting" panose="03020402040406030203" pitchFamily="66" charset="-78"/>
                <a:ea typeface="+mn-ea"/>
                <a:cs typeface="Arabic Typesetting" panose="03020402040406030203" pitchFamily="66" charset="-78"/>
              </a:rPr>
              <a:t>التقويم المستمر </a:t>
            </a: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ويعرف بأنه العملية التقويمية التي يقوم بها المعلم أثناء عملية التعلم ، وهو يبدأ مع بداية التعلم </a:t>
            </a:r>
            <a:r>
              <a:rPr kumimoji="0" lang="ar-EG" sz="2800" b="1" i="0" u="none" strike="noStrike" kern="1200" cap="none" spc="0" normalizeH="0" baseline="0" noProof="0" dirty="0" err="1">
                <a:ln>
                  <a:noFill/>
                </a:ln>
                <a:solidFill>
                  <a:prstClr val="black"/>
                </a:solidFill>
                <a:effectLst/>
                <a:uLnTx/>
                <a:uFillTx/>
                <a:latin typeface="Arabic Typesetting" panose="03020402040406030203" pitchFamily="66" charset="-78"/>
                <a:ea typeface="+mn-ea"/>
                <a:cs typeface="Arabic Typesetting" panose="03020402040406030203" pitchFamily="66" charset="-78"/>
              </a:rPr>
              <a:t>ويواكبه</a:t>
            </a: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أثناء سير العملية التعليمية.</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ويمكن استخدام </a:t>
            </a:r>
            <a:r>
              <a:rPr kumimoji="0" lang="ar-EG" sz="2800" b="1" i="0" u="none" strike="noStrike" kern="1200" cap="none" spc="0" normalizeH="0" baseline="0" noProof="0" dirty="0">
                <a:ln>
                  <a:noFill/>
                </a:ln>
                <a:solidFill>
                  <a:schemeClr val="tx2"/>
                </a:solidFill>
                <a:effectLst/>
                <a:uLnTx/>
                <a:uFillTx/>
                <a:latin typeface="Arabic Typesetting" panose="03020402040406030203" pitchFamily="66" charset="-78"/>
                <a:ea typeface="+mn-ea"/>
                <a:cs typeface="Arabic Typesetting" panose="03020402040406030203" pitchFamily="66" charset="-78"/>
              </a:rPr>
              <a:t>التقويم البنائي</a:t>
            </a:r>
            <a:r>
              <a:rPr kumimoji="0" lang="ar-EG" sz="28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 </a:t>
            </a: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المنظم في عملية بناء المحتوى ، في التدريس وفي التعلم بهدف تحسين تلك النواحي الثلاث.</a:t>
            </a:r>
          </a:p>
          <a:p>
            <a:endParaRPr lang="en-US" sz="28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14</a:t>
            </a:fld>
            <a:endParaRPr lang="en-US" sz="1200" dirty="0">
              <a:solidFill>
                <a:schemeClr val="bg1"/>
              </a:solidFill>
            </a:endParaRPr>
          </a:p>
        </p:txBody>
      </p:sp>
      <p:grpSp>
        <p:nvGrpSpPr>
          <p:cNvPr id="2" name="Group 1">
            <a:extLst>
              <a:ext uri="{FF2B5EF4-FFF2-40B4-BE49-F238E27FC236}">
                <a16:creationId xmlns:a16="http://schemas.microsoft.com/office/drawing/2014/main" id="{7A93EB63-CD4A-6D84-4A8F-2646A4FD5734}"/>
              </a:ext>
            </a:extLst>
          </p:cNvPr>
          <p:cNvGrpSpPr/>
          <p:nvPr/>
        </p:nvGrpSpPr>
        <p:grpSpPr>
          <a:xfrm>
            <a:off x="7081268" y="206766"/>
            <a:ext cx="2304273" cy="1152136"/>
            <a:chOff x="5581866" y="3122465"/>
            <a:chExt cx="2304273" cy="1152136"/>
          </a:xfrm>
          <a:scene3d>
            <a:camera prst="orthographicFront"/>
            <a:lightRig rig="flat" dir="t"/>
          </a:scene3d>
        </p:grpSpPr>
        <p:sp>
          <p:nvSpPr>
            <p:cNvPr id="3" name="Rectangle 2">
              <a:extLst>
                <a:ext uri="{FF2B5EF4-FFF2-40B4-BE49-F238E27FC236}">
                  <a16:creationId xmlns:a16="http://schemas.microsoft.com/office/drawing/2014/main" id="{EF31617D-E378-A8D9-6D64-873AA5D9BB63}"/>
                </a:ext>
              </a:extLst>
            </p:cNvPr>
            <p:cNvSpPr/>
            <p:nvPr/>
          </p:nvSpPr>
          <p:spPr>
            <a:xfrm>
              <a:off x="5581866" y="3122465"/>
              <a:ext cx="2304273" cy="1152136"/>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91C1FFD1-2380-3774-A339-2EE4C7C2F104}"/>
                </a:ext>
              </a:extLst>
            </p:cNvPr>
            <p:cNvSpPr txBox="1"/>
            <p:nvPr/>
          </p:nvSpPr>
          <p:spPr>
            <a:xfrm>
              <a:off x="5581866" y="3122465"/>
              <a:ext cx="2304273" cy="11521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r>
                <a:rPr lang="ar-IQ" sz="3800" kern="1200" dirty="0"/>
                <a:t>التقويم البنائي (التكويني)</a:t>
              </a:r>
            </a:p>
          </p:txBody>
        </p:sp>
      </p:grpSp>
    </p:spTree>
    <p:extLst>
      <p:ext uri="{BB962C8B-B14F-4D97-AF65-F5344CB8AC3E}">
        <p14:creationId xmlns:p14="http://schemas.microsoft.com/office/powerpoint/2010/main" val="320712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wipe(down)">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wipe(down)">
                                      <p:cBhvr>
                                        <p:cTn id="24" dur="500"/>
                                        <p:tgtEl>
                                          <p:spTgt spid="24">
                                            <p:txEl>
                                              <p:pRg st="2" end="2"/>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fade">
                                      <p:cBhvr>
                                        <p:cTn id="32" dur="500"/>
                                        <p:tgtEl>
                                          <p:spTgt spid="23">
                                            <p:txEl>
                                              <p:pRg st="1" end="1"/>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fade">
                                      <p:cBhvr>
                                        <p:cTn id="36" dur="500"/>
                                        <p:tgtEl>
                                          <p:spTgt spid="23">
                                            <p:txEl>
                                              <p:pRg st="2" end="2"/>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fade">
                                      <p:cBhvr>
                                        <p:cTn id="40" dur="500"/>
                                        <p:tgtEl>
                                          <p:spTgt spid="23">
                                            <p:txEl>
                                              <p:pRg st="3" end="3"/>
                                            </p:tx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fade">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D4E6A-DB18-6A8C-D11A-E73ACB6FE1BD}"/>
              </a:ext>
            </a:extLst>
          </p:cNvPr>
          <p:cNvPicPr>
            <a:picLocks noChangeAspect="1"/>
          </p:cNvPicPr>
          <p:nvPr/>
        </p:nvPicPr>
        <p:blipFill>
          <a:blip r:embed="rId2"/>
          <a:stretch>
            <a:fillRect/>
          </a:stretch>
        </p:blipFill>
        <p:spPr>
          <a:xfrm>
            <a:off x="1188720" y="1034796"/>
            <a:ext cx="9576816" cy="4788408"/>
          </a:xfrm>
          <a:prstGeom prst="rect">
            <a:avLst/>
          </a:prstGeom>
        </p:spPr>
      </p:pic>
    </p:spTree>
    <p:extLst>
      <p:ext uri="{BB962C8B-B14F-4D97-AF65-F5344CB8AC3E}">
        <p14:creationId xmlns:p14="http://schemas.microsoft.com/office/powerpoint/2010/main" val="59554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a:srcRect r="6627"/>
          <a:stretch/>
        </p:blipFill>
        <p:spPr>
          <a:xfrm>
            <a:off x="7191055" y="2206463"/>
            <a:ext cx="5000945" cy="312426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951160"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28749" y="1404152"/>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8878" y="2025344"/>
            <a:ext cx="3548320" cy="3919616"/>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Arabic Typesetting" panose="03020402040406030203" pitchFamily="66" charset="-78"/>
                <a:ea typeface="+mn-ea"/>
                <a:cs typeface="Arabic Typesetting" panose="03020402040406030203" pitchFamily="66" charset="-78"/>
              </a:rPr>
              <a:t>ومن الأساليب والطرق التي يستخدمها التقويم التشخيصي:</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srgbClr val="002060"/>
              </a:solidFill>
              <a:effectLst/>
              <a:uLnTx/>
              <a:uFillTx/>
              <a:latin typeface="Arabic Typesetting" panose="03020402040406030203" pitchFamily="66" charset="-78"/>
              <a:ea typeface="+mn-ea"/>
              <a:cs typeface="Arabic Typesetting" panose="03020402040406030203" pitchFamily="66" charset="-78"/>
            </a:endParaRP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إجراء </a:t>
            </a:r>
            <a:r>
              <a:rPr kumimoji="0" lang="ar-EG" sz="2800" b="1" i="0" u="none" strike="noStrike" kern="1200" cap="none" spc="0" normalizeH="0" baseline="0" noProof="0" dirty="0" err="1">
                <a:ln>
                  <a:noFill/>
                </a:ln>
                <a:solidFill>
                  <a:prstClr val="black"/>
                </a:solidFill>
                <a:effectLst/>
                <a:uLnTx/>
                <a:uFillTx/>
                <a:latin typeface="Arabic Typesetting" panose="03020402040406030203" pitchFamily="66" charset="-78"/>
                <a:ea typeface="+mn-ea"/>
                <a:cs typeface="Arabic Typesetting" panose="03020402040406030203" pitchFamily="66" charset="-78"/>
              </a:rPr>
              <a:t>إختبارات</a:t>
            </a: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تحصيلية مسحية .</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الرجوع إلى التاريخ الدراسي لأهميته في إلقاء الضوء على نواحي الضعف في تحصيل المتعلم حالياً .</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البطاقة التراكمية أو ملف المتعلم. </a:t>
            </a:r>
          </a:p>
          <a:p>
            <a:endParaRPr lang="en-US" sz="2800" dirty="0"/>
          </a:p>
        </p:txBody>
      </p:sp>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237252" y="2025344"/>
            <a:ext cx="3327466" cy="3866785"/>
          </a:xfrm>
        </p:spPr>
        <p:txBody>
          <a:bodyPr/>
          <a:lstStyle/>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يهدف التقويم التشخيصي إلى اكتشاف نواحي القوة والضعف في تحصيل المتعلم.</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ويرتبط ارتباطاً وثيقاً بالتقويم البنائي من ناحية وبالتقويم الختامي من ناحية أخرى.</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يهدف إلى تحديد أسباب صعوبات التعلم التي </a:t>
            </a:r>
            <a:r>
              <a:rPr kumimoji="0" lang="ar-EG" sz="2800" b="1" i="0" u="none" strike="noStrike" kern="1200" cap="none" spc="0" normalizeH="0" baseline="0" noProof="0" dirty="0" err="1">
                <a:ln>
                  <a:noFill/>
                </a:ln>
                <a:solidFill>
                  <a:prstClr val="black"/>
                </a:solidFill>
                <a:effectLst/>
                <a:uLnTx/>
                <a:uFillTx/>
                <a:latin typeface="Arabic Typesetting" panose="03020402040406030203" pitchFamily="66" charset="-78"/>
                <a:ea typeface="+mn-ea"/>
                <a:cs typeface="Arabic Typesetting" panose="03020402040406030203" pitchFamily="66" charset="-78"/>
              </a:rPr>
              <a:t>يواجهها</a:t>
            </a: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المتعلم حتى يمكن علاج هذه الصعوبات</a:t>
            </a:r>
            <a:endParaRPr lang="en-US" sz="28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16</a:t>
            </a:fld>
            <a:endParaRPr lang="en-US" sz="1200" dirty="0">
              <a:solidFill>
                <a:schemeClr val="bg1"/>
              </a:solidFill>
            </a:endParaRPr>
          </a:p>
        </p:txBody>
      </p:sp>
      <p:grpSp>
        <p:nvGrpSpPr>
          <p:cNvPr id="5" name="Group 4">
            <a:extLst>
              <a:ext uri="{FF2B5EF4-FFF2-40B4-BE49-F238E27FC236}">
                <a16:creationId xmlns:a16="http://schemas.microsoft.com/office/drawing/2014/main" id="{7313F4AF-E9B6-B230-B842-523640E57FFC}"/>
              </a:ext>
            </a:extLst>
          </p:cNvPr>
          <p:cNvGrpSpPr/>
          <p:nvPr/>
        </p:nvGrpSpPr>
        <p:grpSpPr>
          <a:xfrm>
            <a:off x="7191055" y="195956"/>
            <a:ext cx="2304273" cy="1152136"/>
            <a:chOff x="2793695" y="3122465"/>
            <a:chExt cx="2304273" cy="1152136"/>
          </a:xfrm>
          <a:scene3d>
            <a:camera prst="orthographicFront"/>
            <a:lightRig rig="flat" dir="t"/>
          </a:scene3d>
        </p:grpSpPr>
        <p:sp>
          <p:nvSpPr>
            <p:cNvPr id="6" name="Rectangle 5">
              <a:extLst>
                <a:ext uri="{FF2B5EF4-FFF2-40B4-BE49-F238E27FC236}">
                  <a16:creationId xmlns:a16="http://schemas.microsoft.com/office/drawing/2014/main" id="{649ACDB9-9C3C-B78D-C6D1-093101C6F494}"/>
                </a:ext>
              </a:extLst>
            </p:cNvPr>
            <p:cNvSpPr/>
            <p:nvPr/>
          </p:nvSpPr>
          <p:spPr>
            <a:xfrm>
              <a:off x="2793695" y="3122465"/>
              <a:ext cx="2304273" cy="1152136"/>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B509637C-7616-FBDE-3AD4-26FBA394A2A5}"/>
                </a:ext>
              </a:extLst>
            </p:cNvPr>
            <p:cNvSpPr txBox="1"/>
            <p:nvPr/>
          </p:nvSpPr>
          <p:spPr>
            <a:xfrm>
              <a:off x="2793695" y="3122465"/>
              <a:ext cx="2304273" cy="11521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r>
                <a:rPr lang="ar-IQ" sz="3800" kern="1200" dirty="0"/>
                <a:t>التقويم التشخيصي</a:t>
              </a:r>
            </a:p>
          </p:txBody>
        </p:sp>
      </p:grpSp>
      <p:pic>
        <p:nvPicPr>
          <p:cNvPr id="16" name="Content Placeholder 35">
            <a:hlinkClick r:id="rId5" action="ppaction://hlinkfile"/>
            <a:extLst>
              <a:ext uri="{FF2B5EF4-FFF2-40B4-BE49-F238E27FC236}">
                <a16:creationId xmlns:a16="http://schemas.microsoft.com/office/drawing/2014/main" id="{6CDAA1AA-C130-AFE9-05CA-40FA583035CF}"/>
              </a:ext>
            </a:extLst>
          </p:cNvPr>
          <p:cNvPicPr>
            <a:picLocks noChangeAspect="1"/>
          </p:cNvPicPr>
          <p:nvPr/>
        </p:nvPicPr>
        <p:blipFill>
          <a:blip r:embed="rId6">
            <a:extLst>
              <a:ext uri="{837473B0-CC2E-450A-ABE3-18F120FF3D39}">
                <a1611:picAttrSrcUrl xmlns:a1611="http://schemas.microsoft.com/office/drawing/2016/11/main" r:id="rId7"/>
              </a:ext>
            </a:extLst>
          </a:blip>
          <a:srcRect/>
          <a:stretch/>
        </p:blipFill>
        <p:spPr>
          <a:xfrm>
            <a:off x="5361223" y="1485582"/>
            <a:ext cx="548640" cy="548640"/>
          </a:xfrm>
          <a:prstGeom prst="rect">
            <a:avLst/>
          </a:prstGeom>
        </p:spPr>
      </p:pic>
    </p:spTree>
    <p:extLst>
      <p:ext uri="{BB962C8B-B14F-4D97-AF65-F5344CB8AC3E}">
        <p14:creationId xmlns:p14="http://schemas.microsoft.com/office/powerpoint/2010/main" val="211882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wipe(down)">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wipe(down)">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wipe(down)">
                                      <p:cBhvr>
                                        <p:cTn id="29" dur="500"/>
                                        <p:tgtEl>
                                          <p:spTgt spid="24">
                                            <p:txEl>
                                              <p:pRg st="2" end="2"/>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down)">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wipe(down)">
                                      <p:cBhvr>
                                        <p:cTn id="37" dur="5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Effect transition="in" filter="wipe(down)">
                                      <p:cBhvr>
                                        <p:cTn id="42" dur="500"/>
                                        <p:tgtEl>
                                          <p:spTgt spid="2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animEffect transition="in" filter="wipe(down)">
                                      <p:cBhvr>
                                        <p:cTn id="4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2">
            <a:extLst>
              <a:ext uri="{FF2B5EF4-FFF2-40B4-BE49-F238E27FC236}">
                <a16:creationId xmlns:a16="http://schemas.microsoft.com/office/drawing/2014/main" id="{69E1C68B-C630-2360-3B2F-8CD5B618177C}"/>
              </a:ext>
            </a:extLst>
          </p:cNvPr>
          <p:cNvPicPr>
            <a:picLocks noChangeAspect="1"/>
          </p:cNvPicPr>
          <p:nvPr/>
        </p:nvPicPr>
        <p:blipFill>
          <a:blip r:embed="rId2"/>
          <a:srcRect t="593" b="593"/>
          <a:stretch/>
        </p:blipFill>
        <p:spPr>
          <a:xfrm>
            <a:off x="7608646" y="-64008"/>
            <a:ext cx="4626910" cy="6858000"/>
          </a:xfrm>
          <a:prstGeom prst="rect">
            <a:avLst/>
          </a:prstGeo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08588" y="1550802"/>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257455" y="2516006"/>
            <a:ext cx="3695408" cy="336867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Arabic Typesetting" panose="03020402040406030203" pitchFamily="66" charset="-78"/>
                <a:ea typeface="+mn-ea"/>
                <a:cs typeface="Arabic Typesetting" panose="03020402040406030203" pitchFamily="66" charset="-78"/>
              </a:rPr>
              <a:t> من أدوات التقويم الختامي أو النهائي أو البعدي </a:t>
            </a: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الامتحانات التي تتناول مختلف المواد الدراسية في نهاية كل فصل دراسي</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والتقويم الختامي له موعد محدد لإجرائه و قائمين به ومشاركين في المراقبة ويراعى فيه سرية الأسئلة ، ووضع الإجابات النموذجية لها ومراعاة الدقة في التصحيح</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p:txBody>
      </p:sp>
      <p:pic>
        <p:nvPicPr>
          <p:cNvPr id="36" name="Content Placeholder 35">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a:extLst>
              <a:ext uri="{837473B0-CC2E-450A-ABE3-18F120FF3D39}">
                <a1611:picAttrSrcUrl xmlns:a1611="http://schemas.microsoft.com/office/drawing/2016/11/main" r:id="rId6"/>
              </a:ext>
            </a:extLst>
          </a:blip>
          <a:srcRect/>
          <a:stretch/>
        </p:blipFill>
        <p:spPr>
          <a:xfrm>
            <a:off x="6094579" y="1630694"/>
            <a:ext cx="548640" cy="548640"/>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711200" y="2516006"/>
            <a:ext cx="3877049" cy="3368675"/>
          </a:xfrm>
        </p:spPr>
        <p:txBody>
          <a:bodyPr/>
          <a:lstStyle/>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يقصد به العملية التقويمية التي تحدث في نهاية برنامج تعليمي ،</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يكون المفحوص قد أتم متطلباته في الوقت المحدد لإتمامها ، </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2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يحدد التقويم النهائي درجة تحقيق المتعلمين للمخرجات الرئيسية لتعلم مقرر ما .</a:t>
            </a:r>
          </a:p>
          <a:p>
            <a:endParaRPr lang="en-US" sz="28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17</a:t>
            </a:fld>
            <a:endParaRPr lang="en-US" sz="1200" dirty="0">
              <a:solidFill>
                <a:schemeClr val="bg1"/>
              </a:solidFill>
            </a:endParaRPr>
          </a:p>
        </p:txBody>
      </p:sp>
      <p:grpSp>
        <p:nvGrpSpPr>
          <p:cNvPr id="2" name="Group 1">
            <a:extLst>
              <a:ext uri="{FF2B5EF4-FFF2-40B4-BE49-F238E27FC236}">
                <a16:creationId xmlns:a16="http://schemas.microsoft.com/office/drawing/2014/main" id="{7A93EB63-CD4A-6D84-4A8F-2646A4FD5734}"/>
              </a:ext>
            </a:extLst>
          </p:cNvPr>
          <p:cNvGrpSpPr/>
          <p:nvPr/>
        </p:nvGrpSpPr>
        <p:grpSpPr>
          <a:xfrm>
            <a:off x="7081268" y="206766"/>
            <a:ext cx="2304273" cy="1152136"/>
            <a:chOff x="5581866" y="3122465"/>
            <a:chExt cx="2304273" cy="1152136"/>
          </a:xfrm>
          <a:scene3d>
            <a:camera prst="orthographicFront"/>
            <a:lightRig rig="flat" dir="t"/>
          </a:scene3d>
        </p:grpSpPr>
        <p:sp>
          <p:nvSpPr>
            <p:cNvPr id="3" name="Rectangle 2">
              <a:extLst>
                <a:ext uri="{FF2B5EF4-FFF2-40B4-BE49-F238E27FC236}">
                  <a16:creationId xmlns:a16="http://schemas.microsoft.com/office/drawing/2014/main" id="{EF31617D-E378-A8D9-6D64-873AA5D9BB63}"/>
                </a:ext>
              </a:extLst>
            </p:cNvPr>
            <p:cNvSpPr/>
            <p:nvPr/>
          </p:nvSpPr>
          <p:spPr>
            <a:xfrm>
              <a:off x="5581866" y="3122465"/>
              <a:ext cx="2304273" cy="1152136"/>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alpha val="70000"/>
                <a:hueOff val="0"/>
                <a:satOff val="0"/>
                <a:lumOff val="0"/>
                <a:alphaOff val="0"/>
              </a:schemeClr>
            </a:fillRef>
            <a:effectRef idx="1">
              <a:schemeClr val="accent2">
                <a:alpha val="70000"/>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91C1FFD1-2380-3774-A339-2EE4C7C2F104}"/>
                </a:ext>
              </a:extLst>
            </p:cNvPr>
            <p:cNvSpPr txBox="1"/>
            <p:nvPr/>
          </p:nvSpPr>
          <p:spPr>
            <a:xfrm>
              <a:off x="5581866" y="3122465"/>
              <a:ext cx="2304273" cy="11521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r>
                <a:rPr lang="ar-IQ" sz="3800" kern="1200" dirty="0"/>
                <a:t>التقييم الختامي (النهائي)</a:t>
              </a:r>
            </a:p>
          </p:txBody>
        </p:sp>
      </p:grpSp>
    </p:spTree>
    <p:extLst>
      <p:ext uri="{BB962C8B-B14F-4D97-AF65-F5344CB8AC3E}">
        <p14:creationId xmlns:p14="http://schemas.microsoft.com/office/powerpoint/2010/main" val="7215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down)">
                                      <p:cBhvr>
                                        <p:cTn id="20" dur="500"/>
                                        <p:tgtEl>
                                          <p:spTgt spid="24">
                                            <p:txEl>
                                              <p:pRg st="0" end="0"/>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wipe(down)">
                                      <p:cBhvr>
                                        <p:cTn id="24" dur="500"/>
                                        <p:tgtEl>
                                          <p:spTgt spid="24">
                                            <p:txEl>
                                              <p:pRg st="1" end="1"/>
                                            </p:txEl>
                                          </p:spTgt>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wipe(down)">
                                      <p:cBhvr>
                                        <p:cTn id="28" dur="500"/>
                                        <p:tgtEl>
                                          <p:spTgt spid="24">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fade">
                                      <p:cBhvr>
                                        <p:cTn id="36" dur="500"/>
                                        <p:tgtEl>
                                          <p:spTgt spid="23">
                                            <p:txEl>
                                              <p:pRg st="1" end="1"/>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fade">
                                      <p:cBhvr>
                                        <p:cTn id="40"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48" r="48"/>
          <a:stretch/>
        </p:blipFill>
        <p:spPr>
          <a:xfrm>
            <a:off x="0" y="0"/>
            <a:ext cx="8087304" cy="6858000"/>
          </a:xfrm>
        </p:spPr>
      </p:pic>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3" r="13"/>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856607" y="4670560"/>
            <a:ext cx="5005614" cy="822960"/>
          </a:xfrm>
        </p:spPr>
        <p:txBody>
          <a:bodyPr/>
          <a:lstStyle/>
          <a:p>
            <a:pPr algn="ctr"/>
            <a:r>
              <a:rPr lang="ar-IQ" dirty="0">
                <a:solidFill>
                  <a:schemeClr val="bg1"/>
                </a:solidFill>
                <a:hlinkClick r:id="rId4"/>
              </a:rPr>
              <a:t>اختبار عن التقييم والتقويم</a:t>
            </a:r>
            <a:endParaRPr lang="en-US" dirty="0">
              <a:solidFill>
                <a:schemeClr val="bg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18</a:t>
            </a:fld>
            <a:endParaRPr lang="en-US"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5397622" y="1096698"/>
            <a:ext cx="5019745" cy="830997"/>
          </a:xfrm>
        </p:spPr>
        <p:txBody>
          <a:bodyPr/>
          <a:lstStyle/>
          <a:p>
            <a:pPr algn="r"/>
            <a:r>
              <a:rPr lang="ar-IQ" sz="4000" b="1" u="sng" dirty="0">
                <a:solidFill>
                  <a:srgbClr val="0070C0"/>
                </a:solidFill>
                <a:latin typeface="+mn-lt"/>
                <a:ea typeface="+mn-ea"/>
                <a:cs typeface="+mn-cs"/>
              </a:rPr>
              <a:t>اهــــداف التقييم </a:t>
            </a:r>
            <a:r>
              <a:rPr lang="ar-IQ" sz="4000" b="1" u="sng">
                <a:solidFill>
                  <a:srgbClr val="0070C0"/>
                </a:solidFill>
                <a:latin typeface="+mn-lt"/>
                <a:ea typeface="+mn-ea"/>
                <a:cs typeface="+mn-cs"/>
              </a:rPr>
              <a:t>بين المتعلمين</a:t>
            </a:r>
            <a:br>
              <a:rPr lang="ar-IQ" sz="4000" b="1" u="sng">
                <a:solidFill>
                  <a:srgbClr val="0070C0"/>
                </a:solidFill>
                <a:latin typeface="+mn-lt"/>
                <a:ea typeface="+mn-ea"/>
                <a:cs typeface="+mn-cs"/>
              </a:rPr>
            </a:br>
            <a:r>
              <a:rPr lang="ar-IQ" sz="4000" b="1" u="sng">
                <a:solidFill>
                  <a:srgbClr val="0070C0"/>
                </a:solidFill>
                <a:latin typeface="+mn-lt"/>
                <a:ea typeface="+mn-ea"/>
                <a:cs typeface="+mn-cs"/>
              </a:rPr>
              <a:t> </a:t>
            </a:r>
            <a:r>
              <a:rPr lang="ar-IQ" sz="4000" b="1" u="sng" dirty="0">
                <a:solidFill>
                  <a:srgbClr val="0070C0"/>
                </a:solidFill>
                <a:latin typeface="+mn-lt"/>
                <a:ea typeface="+mn-ea"/>
                <a:cs typeface="+mn-cs"/>
              </a:rPr>
              <a:t>(التقييم اثناء الصف)</a:t>
            </a:r>
            <a:endParaRPr lang="en-US" sz="4000" b="1" u="sng" dirty="0">
              <a:solidFill>
                <a:srgbClr val="0070C0"/>
              </a:solidFill>
              <a:latin typeface="+mn-lt"/>
              <a:ea typeface="+mn-ea"/>
              <a:cs typeface="+mn-cs"/>
            </a:endParaRPr>
          </a:p>
        </p:txBody>
      </p:sp>
      <p:sp>
        <p:nvSpPr>
          <p:cNvPr id="6" name="TextBox 5">
            <a:extLst>
              <a:ext uri="{FF2B5EF4-FFF2-40B4-BE49-F238E27FC236}">
                <a16:creationId xmlns:a16="http://schemas.microsoft.com/office/drawing/2014/main" id="{F71C5D67-86ED-322F-1F2F-D2C1AE5403C7}"/>
              </a:ext>
            </a:extLst>
          </p:cNvPr>
          <p:cNvSpPr txBox="1"/>
          <p:nvPr/>
        </p:nvSpPr>
        <p:spPr>
          <a:xfrm>
            <a:off x="998368" y="3569430"/>
            <a:ext cx="10271464" cy="2554545"/>
          </a:xfrm>
          <a:prstGeom prst="rect">
            <a:avLst/>
          </a:prstGeom>
          <a:noFill/>
        </p:spPr>
        <p:txBody>
          <a:bodyPr wrap="square">
            <a:spAutoFit/>
          </a:bodyPr>
          <a:lstStyle/>
          <a:p>
            <a:pPr marL="571500" indent="-571500" algn="r" rtl="1">
              <a:buFont typeface="Wingdings" panose="05000000000000000000" pitchFamily="2" charset="2"/>
              <a:buChar char="q"/>
            </a:pPr>
            <a:r>
              <a:rPr lang="ar-LB" sz="4000" b="1" dirty="0">
                <a:solidFill>
                  <a:srgbClr val="0070C0"/>
                </a:solidFill>
              </a:rPr>
              <a:t>التعرف على طرق التخطيط لتقييم التعلم ، من خلال التقييم الذاتي أو تقييم الأقران أو غير ذلك من أشكال التقييم</a:t>
            </a:r>
            <a:r>
              <a:rPr lang="ar-IQ" sz="4000" b="1" dirty="0">
                <a:solidFill>
                  <a:srgbClr val="0070C0"/>
                </a:solidFill>
              </a:rPr>
              <a:t>.</a:t>
            </a:r>
          </a:p>
          <a:p>
            <a:pPr marL="571500" indent="-571500" algn="r" rtl="1">
              <a:buFont typeface="Wingdings" panose="05000000000000000000" pitchFamily="2" charset="2"/>
              <a:buChar char="q"/>
            </a:pPr>
            <a:endParaRPr lang="ar-IQ" sz="4000" b="1" dirty="0">
              <a:solidFill>
                <a:srgbClr val="0070C0"/>
              </a:solidFill>
            </a:endParaRPr>
          </a:p>
          <a:p>
            <a:pPr marL="571500" indent="-571500" algn="r" rtl="1">
              <a:buFont typeface="Wingdings" panose="05000000000000000000" pitchFamily="2" charset="2"/>
              <a:buChar char="q"/>
            </a:pPr>
            <a:r>
              <a:rPr lang="ar-LB" sz="4000" b="1" dirty="0">
                <a:solidFill>
                  <a:srgbClr val="0070C0"/>
                </a:solidFill>
              </a:rPr>
              <a:t>التعرف على طرق تقديم ملاحظات فعالة للمتعلمين</a:t>
            </a:r>
            <a:r>
              <a:rPr lang="ar-IQ" sz="4000" b="1" dirty="0">
                <a:solidFill>
                  <a:srgbClr val="0070C0"/>
                </a:solidFill>
              </a:rPr>
              <a:t>.</a:t>
            </a:r>
            <a:endParaRPr lang="ar-LB" sz="4000" dirty="0"/>
          </a:p>
        </p:txBody>
      </p:sp>
      <p:pic>
        <p:nvPicPr>
          <p:cNvPr id="3" name="Picture 2">
            <a:extLst>
              <a:ext uri="{FF2B5EF4-FFF2-40B4-BE49-F238E27FC236}">
                <a16:creationId xmlns:a16="http://schemas.microsoft.com/office/drawing/2014/main" id="{3E421037-311D-B209-A4C2-3EEA90E2AF75}"/>
              </a:ext>
            </a:extLst>
          </p:cNvPr>
          <p:cNvPicPr>
            <a:picLocks noChangeAspect="1"/>
          </p:cNvPicPr>
          <p:nvPr/>
        </p:nvPicPr>
        <p:blipFill>
          <a:blip r:embed="rId2"/>
          <a:stretch>
            <a:fillRect/>
          </a:stretch>
        </p:blipFill>
        <p:spPr>
          <a:xfrm>
            <a:off x="132588" y="269713"/>
            <a:ext cx="4191000" cy="2794000"/>
          </a:xfrm>
          <a:prstGeom prst="rect">
            <a:avLst/>
          </a:prstGeom>
        </p:spPr>
      </p:pic>
    </p:spTree>
    <p:extLst>
      <p:ext uri="{BB962C8B-B14F-4D97-AF65-F5344CB8AC3E}">
        <p14:creationId xmlns:p14="http://schemas.microsoft.com/office/powerpoint/2010/main" val="406473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022237" y="1495103"/>
            <a:ext cx="4412485" cy="4452936"/>
          </a:xfrm>
        </p:spPr>
        <p:txBody>
          <a:bodyPr/>
          <a:lstStyle/>
          <a:p>
            <a:pPr marL="571500" marR="0" lvl="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ما هو التقويم؟</a:t>
            </a:r>
            <a:endParaRPr kumimoji="0" lang="en-US"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571500" indent="-571500" algn="r">
              <a:lnSpc>
                <a:spcPct val="100000"/>
              </a:lnSpc>
              <a:spcBef>
                <a:spcPts val="0"/>
              </a:spcBef>
              <a:buFont typeface="Wingdings" panose="05000000000000000000" pitchFamily="2" charset="2"/>
              <a:buChar char="§"/>
              <a:defRPr/>
            </a:pPr>
            <a:r>
              <a:rPr kumimoji="0" lang="ar-EG"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الفرق بين التقويم والتقييم. </a:t>
            </a:r>
          </a:p>
          <a:p>
            <a:pPr marL="571500" marR="0" lvl="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ماذا نقيم؟</a:t>
            </a:r>
          </a:p>
          <a:p>
            <a:pPr marL="571500" marR="0" lvl="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لماذا نقيم؟</a:t>
            </a:r>
          </a:p>
          <a:p>
            <a:pPr marL="571500" marR="0" lvl="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أنواع التقويم في نظام التعلم. </a:t>
            </a:r>
          </a:p>
          <a:p>
            <a:pPr marL="571500" marR="0" lvl="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طرق وأساليب التقويم.</a:t>
            </a:r>
            <a:endParaRPr kumimoji="0" lang="ar-IQ"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571500" marR="0" lvl="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IQ" sz="3200" b="1" dirty="0">
                <a:solidFill>
                  <a:prstClr val="black"/>
                </a:solidFill>
                <a:latin typeface="Arabic Typesetting" panose="03020402040406030203" pitchFamily="66" charset="-78"/>
                <a:cs typeface="Arabic Typesetting" panose="03020402040406030203" pitchFamily="66" charset="-78"/>
              </a:rPr>
              <a:t>أنواع التقييم بين المتعلمين.</a:t>
            </a:r>
          </a:p>
          <a:p>
            <a:pPr marL="571500" marR="0" lvl="0" indent="-57150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IQ"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سلم الت</a:t>
            </a:r>
            <a:r>
              <a:rPr lang="ar-IQ" sz="3200" b="1" dirty="0" err="1">
                <a:solidFill>
                  <a:prstClr val="black"/>
                </a:solidFill>
                <a:latin typeface="Arabic Typesetting" panose="03020402040406030203" pitchFamily="66" charset="-78"/>
                <a:cs typeface="Arabic Typesetting" panose="03020402040406030203" pitchFamily="66" charset="-78"/>
              </a:rPr>
              <a:t>قييم</a:t>
            </a:r>
            <a:r>
              <a:rPr lang="ar-IQ" sz="3200" b="1" dirty="0">
                <a:solidFill>
                  <a:prstClr val="black"/>
                </a:solidFill>
                <a:latin typeface="Arabic Typesetting" panose="03020402040406030203" pitchFamily="66" charset="-78"/>
                <a:cs typeface="Arabic Typesetting" panose="03020402040406030203" pitchFamily="66" charset="-78"/>
              </a:rPr>
              <a:t>.</a:t>
            </a:r>
            <a:endParaRPr kumimoji="0" lang="ar-EG" sz="32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p:txBody>
      </p:sp>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D91B-37A5-4BFA-8169-0029A9E11C90}"/>
              </a:ext>
            </a:extLst>
          </p:cNvPr>
          <p:cNvSpPr>
            <a:spLocks noGrp="1"/>
          </p:cNvSpPr>
          <p:nvPr>
            <p:ph type="title"/>
          </p:nvPr>
        </p:nvSpPr>
        <p:spPr/>
        <p:txBody>
          <a:bodyPr/>
          <a:lstStyle/>
          <a:p>
            <a:r>
              <a:rPr lang="ar-LB" b="1" dirty="0"/>
              <a:t>أسئلة إرشادية لتحديد عناصر التعلم المراد تقييمها</a:t>
            </a:r>
            <a:endParaRPr lang="en-US" b="1" dirty="0"/>
          </a:p>
        </p:txBody>
      </p:sp>
      <p:sp>
        <p:nvSpPr>
          <p:cNvPr id="3" name="Text Placeholder 2">
            <a:extLst>
              <a:ext uri="{FF2B5EF4-FFF2-40B4-BE49-F238E27FC236}">
                <a16:creationId xmlns:a16="http://schemas.microsoft.com/office/drawing/2014/main" id="{3311AFC3-B4A8-40D0-8B31-3F46B9AFAE0D}"/>
              </a:ext>
            </a:extLst>
          </p:cNvPr>
          <p:cNvSpPr>
            <a:spLocks noGrp="1"/>
          </p:cNvSpPr>
          <p:nvPr>
            <p:ph type="body" idx="1"/>
          </p:nvPr>
        </p:nvSpPr>
        <p:spPr/>
        <p:txBody>
          <a:bodyPr/>
          <a:lstStyle/>
          <a:p>
            <a:r>
              <a:rPr lang="ar-LB" sz="4400" b="1" dirty="0"/>
              <a:t>ما أنواع</a:t>
            </a:r>
            <a:r>
              <a:rPr lang="ar-EG" sz="4400" b="1" dirty="0"/>
              <a:t> ومستوى</a:t>
            </a:r>
            <a:r>
              <a:rPr lang="ar-LB" sz="4400" b="1" dirty="0"/>
              <a:t> </a:t>
            </a:r>
            <a:r>
              <a:rPr lang="ar-EG" sz="4400" b="1" dirty="0">
                <a:solidFill>
                  <a:schemeClr val="accent3">
                    <a:lumMod val="60000"/>
                    <a:lumOff val="40000"/>
                  </a:schemeClr>
                </a:solidFill>
              </a:rPr>
              <a:t>ال</a:t>
            </a:r>
            <a:r>
              <a:rPr lang="ar-LB" sz="4400" b="1" dirty="0">
                <a:solidFill>
                  <a:schemeClr val="accent3">
                    <a:lumMod val="60000"/>
                    <a:lumOff val="40000"/>
                  </a:schemeClr>
                </a:solidFill>
              </a:rPr>
              <a:t>معرفة </a:t>
            </a:r>
            <a:r>
              <a:rPr lang="ar-LB" sz="4400" b="1" dirty="0"/>
              <a:t>التي </a:t>
            </a:r>
            <a:r>
              <a:rPr lang="ar-EG" sz="4400" b="1" dirty="0"/>
              <a:t>يريد المعلم</a:t>
            </a:r>
            <a:r>
              <a:rPr lang="ar-LB" sz="4400" b="1" dirty="0"/>
              <a:t> </a:t>
            </a:r>
            <a:r>
              <a:rPr lang="ar-EG" sz="4400" b="1" dirty="0"/>
              <a:t>تقييمها لدى الطلاب</a:t>
            </a:r>
            <a:r>
              <a:rPr lang="ar-LB" sz="4400" b="1" dirty="0"/>
              <a:t>؟</a:t>
            </a:r>
          </a:p>
          <a:p>
            <a:r>
              <a:rPr lang="ar-LB" sz="4400" b="1" dirty="0"/>
              <a:t>ما هي جوانب </a:t>
            </a:r>
            <a:r>
              <a:rPr lang="ar-LB" sz="4400" b="1" dirty="0">
                <a:solidFill>
                  <a:srgbClr val="00B050"/>
                </a:solidFill>
              </a:rPr>
              <a:t>التفكير</a:t>
            </a:r>
            <a:r>
              <a:rPr lang="ar-LB" sz="4400" b="1" dirty="0"/>
              <a:t> التي </a:t>
            </a:r>
            <a:r>
              <a:rPr lang="ar-EG" sz="4400" b="1" dirty="0"/>
              <a:t>يريد المعلم</a:t>
            </a:r>
            <a:r>
              <a:rPr lang="ar-LB" sz="4400" b="1" dirty="0"/>
              <a:t> أن يطورها </a:t>
            </a:r>
            <a:r>
              <a:rPr lang="ar-EG" sz="4400" b="1" dirty="0"/>
              <a:t>لدى </a:t>
            </a:r>
            <a:r>
              <a:rPr lang="ar-LB" sz="4400" b="1" dirty="0"/>
              <a:t>الطلاب في المقرر الدراسي و</a:t>
            </a:r>
            <a:r>
              <a:rPr lang="ar-EG" sz="4400" b="1" dirty="0"/>
              <a:t>يريد قياسها </a:t>
            </a:r>
            <a:r>
              <a:rPr lang="ar-LB" sz="4400" b="1" dirty="0"/>
              <a:t>من خلال </a:t>
            </a:r>
            <a:r>
              <a:rPr lang="ar-EG" sz="4400" b="1" dirty="0"/>
              <a:t>ال</a:t>
            </a:r>
            <a:r>
              <a:rPr lang="ar-LB" sz="4400" b="1" dirty="0"/>
              <a:t>تقيي</a:t>
            </a:r>
            <a:r>
              <a:rPr lang="ar-EG" sz="4400" b="1" dirty="0"/>
              <a:t>م</a:t>
            </a:r>
            <a:r>
              <a:rPr lang="ar-LB" sz="4400" b="1" dirty="0"/>
              <a:t>؟</a:t>
            </a:r>
          </a:p>
          <a:p>
            <a:r>
              <a:rPr lang="ar-EG" sz="4400" b="1" dirty="0"/>
              <a:t>ما هي </a:t>
            </a:r>
            <a:r>
              <a:rPr lang="ar-EG" sz="4400" b="1" dirty="0">
                <a:solidFill>
                  <a:srgbClr val="0070C0"/>
                </a:solidFill>
              </a:rPr>
              <a:t>المهارات</a:t>
            </a:r>
            <a:r>
              <a:rPr lang="ar-EG" sz="4400" b="1" dirty="0"/>
              <a:t> أو السلوكيات التي يريد المعلم التأكد من اكتساب المتعلم لها أو تطورها لديه عن طريق التقييم</a:t>
            </a:r>
            <a:r>
              <a:rPr lang="ar-IQ" sz="4400" b="1" dirty="0"/>
              <a:t> والتقويم</a:t>
            </a:r>
            <a:r>
              <a:rPr lang="ar-EG" sz="4400" b="1" dirty="0"/>
              <a:t>؟</a:t>
            </a:r>
            <a:endParaRPr lang="ar-LB" sz="4400" b="1" dirty="0"/>
          </a:p>
          <a:p>
            <a:endParaRPr lang="en-US" dirty="0"/>
          </a:p>
        </p:txBody>
      </p:sp>
      <p:sp>
        <p:nvSpPr>
          <p:cNvPr id="4" name="Slide Number Placeholder 3">
            <a:extLst>
              <a:ext uri="{FF2B5EF4-FFF2-40B4-BE49-F238E27FC236}">
                <a16:creationId xmlns:a16="http://schemas.microsoft.com/office/drawing/2014/main" id="{FFF574E5-35D2-4BE4-A122-D0A64527A79D}"/>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4106491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EBF6-4208-4BDF-885A-7827137C2E5A}"/>
              </a:ext>
            </a:extLst>
          </p:cNvPr>
          <p:cNvSpPr>
            <a:spLocks noGrp="1"/>
          </p:cNvSpPr>
          <p:nvPr>
            <p:ph type="title"/>
          </p:nvPr>
        </p:nvSpPr>
        <p:spPr/>
        <p:txBody>
          <a:bodyPr/>
          <a:lstStyle/>
          <a:p>
            <a:pPr algn="ctr"/>
            <a:r>
              <a:rPr lang="ar-EG" b="1" dirty="0"/>
              <a:t>أنواع </a:t>
            </a:r>
            <a:r>
              <a:rPr lang="ar-LB" b="1" dirty="0"/>
              <a:t>التقييم </a:t>
            </a:r>
            <a:r>
              <a:rPr lang="ar-IQ" b="1" dirty="0"/>
              <a:t>بين المتعلمين</a:t>
            </a:r>
            <a:endParaRPr lang="en-US" dirty="0"/>
          </a:p>
        </p:txBody>
      </p:sp>
      <p:sp>
        <p:nvSpPr>
          <p:cNvPr id="4" name="Slide Number Placeholder 3">
            <a:extLst>
              <a:ext uri="{FF2B5EF4-FFF2-40B4-BE49-F238E27FC236}">
                <a16:creationId xmlns:a16="http://schemas.microsoft.com/office/drawing/2014/main" id="{D7713501-162F-488F-A8F7-1ACDE095B583}"/>
              </a:ext>
            </a:extLst>
          </p:cNvPr>
          <p:cNvSpPr>
            <a:spLocks noGrp="1"/>
          </p:cNvSpPr>
          <p:nvPr>
            <p:ph type="sldNum" idx="12"/>
          </p:nvPr>
        </p:nvSpPr>
        <p:spPr/>
        <p:txBody>
          <a:bodyPr/>
          <a:lstStyle/>
          <a:p>
            <a:fld id="{00000000-1234-1234-1234-123412341234}" type="slidenum">
              <a:rPr lang="en" smtClean="0"/>
              <a:pPr/>
              <a:t>21</a:t>
            </a:fld>
            <a:endParaRPr lang="en"/>
          </a:p>
        </p:txBody>
      </p:sp>
      <p:graphicFrame>
        <p:nvGraphicFramePr>
          <p:cNvPr id="5" name="Diagram 4">
            <a:extLst>
              <a:ext uri="{FF2B5EF4-FFF2-40B4-BE49-F238E27FC236}">
                <a16:creationId xmlns:a16="http://schemas.microsoft.com/office/drawing/2014/main" id="{4E955229-8BA8-F996-1DAC-77992E69EF28}"/>
              </a:ext>
            </a:extLst>
          </p:cNvPr>
          <p:cNvGraphicFramePr/>
          <p:nvPr>
            <p:extLst>
              <p:ext uri="{D42A27DB-BD31-4B8C-83A1-F6EECF244321}">
                <p14:modId xmlns:p14="http://schemas.microsoft.com/office/powerpoint/2010/main" val="4008949893"/>
              </p:ext>
            </p:extLst>
          </p:nvPr>
        </p:nvGraphicFramePr>
        <p:xfrm>
          <a:off x="2208089" y="1275791"/>
          <a:ext cx="8462869" cy="5449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33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8C291F-D137-49FF-9AEE-CB1E6205A843}"/>
              </a:ext>
            </a:extLst>
          </p:cNvPr>
          <p:cNvSpPr>
            <a:spLocks noGrp="1"/>
          </p:cNvSpPr>
          <p:nvPr>
            <p:ph type="body" idx="1"/>
          </p:nvPr>
        </p:nvSpPr>
        <p:spPr>
          <a:xfrm>
            <a:off x="271975" y="2562630"/>
            <a:ext cx="11261213" cy="3509697"/>
          </a:xfrm>
        </p:spPr>
        <p:txBody>
          <a:bodyPr/>
          <a:lstStyle/>
          <a:p>
            <a:r>
              <a:rPr lang="ar-LB" dirty="0"/>
              <a:t>سيناريوهات ذات صلة وذات مغزى تسمح للطلاب بتطبيق مهاراتهم على مشاكل </a:t>
            </a:r>
            <a:r>
              <a:rPr lang="ar-EG" dirty="0"/>
              <a:t>حقيقية وقائمة بالفعل</a:t>
            </a:r>
            <a:r>
              <a:rPr lang="ar-LB" dirty="0"/>
              <a:t>.</a:t>
            </a:r>
          </a:p>
          <a:p>
            <a:r>
              <a:rPr lang="ar-LB" dirty="0"/>
              <a:t>مهمة يجب على الطلاب إ</a:t>
            </a:r>
            <a:r>
              <a:rPr lang="ar-EG" dirty="0"/>
              <a:t>نجازها</a:t>
            </a:r>
            <a:r>
              <a:rPr lang="ar-LB" dirty="0"/>
              <a:t> وق</a:t>
            </a:r>
            <a:r>
              <a:rPr lang="ar-EG" dirty="0"/>
              <a:t>ائمة</a:t>
            </a:r>
            <a:r>
              <a:rPr lang="ar-LB" dirty="0"/>
              <a:t> تقييم يتم من خلالها تقييم أدائهم </a:t>
            </a:r>
            <a:r>
              <a:rPr lang="ar-EG" dirty="0"/>
              <a:t>لهذه</a:t>
            </a:r>
            <a:r>
              <a:rPr lang="ar-LB" dirty="0"/>
              <a:t> المهمة.</a:t>
            </a:r>
            <a:endParaRPr lang="ar-EG" dirty="0"/>
          </a:p>
          <a:p>
            <a:r>
              <a:rPr lang="ar-LB" dirty="0"/>
              <a:t>رسم خرائط المفاهيم / الخرائط الذهنية </a:t>
            </a:r>
            <a:r>
              <a:rPr lang="ar-EG" dirty="0"/>
              <a:t>ال</a:t>
            </a:r>
            <a:r>
              <a:rPr lang="ar-LB" dirty="0"/>
              <a:t>رقمية تربط مفاهيم المقرر المختلفة ببعضها البعض وب</a:t>
            </a:r>
            <a:r>
              <a:rPr lang="ar-EG" dirty="0"/>
              <a:t>ا</a:t>
            </a:r>
            <a:r>
              <a:rPr lang="ar-LB" dirty="0"/>
              <a:t>لمع</a:t>
            </a:r>
            <a:r>
              <a:rPr lang="ar-EG" dirty="0"/>
              <a:t>ا</a:t>
            </a:r>
            <a:r>
              <a:rPr lang="ar-LB" dirty="0"/>
              <a:t>رف الأخرى.</a:t>
            </a:r>
          </a:p>
          <a:p>
            <a:r>
              <a:rPr lang="ar-LB" dirty="0"/>
              <a:t>مشاريع الوسائط الرقمية: يقدم الطلاب مقرراتهم الدراسية كوسائط رقمية بدلاً من تقديم مهام مكتوبة.</a:t>
            </a:r>
          </a:p>
          <a:p>
            <a:r>
              <a:rPr lang="ar-LB" dirty="0"/>
              <a:t>الملصقات الرقمية</a:t>
            </a:r>
            <a:r>
              <a:rPr lang="ar-EG" dirty="0"/>
              <a:t> </a:t>
            </a:r>
            <a:r>
              <a:rPr lang="ar-LB" dirty="0"/>
              <a:t>تتضمن عناصر تفاعلية أو روابط لمصادر عبر الإنترنت.</a:t>
            </a:r>
          </a:p>
          <a:p>
            <a:endParaRPr lang="ar-LB" dirty="0"/>
          </a:p>
          <a:p>
            <a:endParaRPr lang="en-US" dirty="0"/>
          </a:p>
        </p:txBody>
      </p:sp>
      <p:sp>
        <p:nvSpPr>
          <p:cNvPr id="4" name="Slide Number Placeholder 3">
            <a:extLst>
              <a:ext uri="{FF2B5EF4-FFF2-40B4-BE49-F238E27FC236}">
                <a16:creationId xmlns:a16="http://schemas.microsoft.com/office/drawing/2014/main" id="{15156FFC-37B7-40CD-B93F-B698956592BB}"/>
              </a:ext>
            </a:extLst>
          </p:cNvPr>
          <p:cNvSpPr>
            <a:spLocks noGrp="1"/>
          </p:cNvSpPr>
          <p:nvPr>
            <p:ph type="sldNum" idx="12"/>
          </p:nvPr>
        </p:nvSpPr>
        <p:spPr/>
        <p:txBody>
          <a:bodyPr/>
          <a:lstStyle/>
          <a:p>
            <a:fld id="{00000000-1234-1234-1234-123412341234}" type="slidenum">
              <a:rPr lang="en" smtClean="0"/>
              <a:pPr/>
              <a:t>22</a:t>
            </a:fld>
            <a:endParaRPr lang="en"/>
          </a:p>
        </p:txBody>
      </p:sp>
      <p:grpSp>
        <p:nvGrpSpPr>
          <p:cNvPr id="8" name="Group 7">
            <a:extLst>
              <a:ext uri="{FF2B5EF4-FFF2-40B4-BE49-F238E27FC236}">
                <a16:creationId xmlns:a16="http://schemas.microsoft.com/office/drawing/2014/main" id="{213D1460-D7F0-5F7B-36AF-8D4452D8257C}"/>
              </a:ext>
            </a:extLst>
          </p:cNvPr>
          <p:cNvGrpSpPr/>
          <p:nvPr/>
        </p:nvGrpSpPr>
        <p:grpSpPr>
          <a:xfrm>
            <a:off x="8026097" y="1217736"/>
            <a:ext cx="3046632" cy="871459"/>
            <a:chOff x="5416236" y="0"/>
            <a:chExt cx="3046632" cy="871459"/>
          </a:xfrm>
          <a:scene3d>
            <a:camera prst="orthographicFront"/>
            <a:lightRig rig="flat" dir="t"/>
          </a:scene3d>
        </p:grpSpPr>
        <p:sp>
          <p:nvSpPr>
            <p:cNvPr id="9" name="Rectangle: Rounded Corners 8">
              <a:extLst>
                <a:ext uri="{FF2B5EF4-FFF2-40B4-BE49-F238E27FC236}">
                  <a16:creationId xmlns:a16="http://schemas.microsoft.com/office/drawing/2014/main" id="{7074ACC6-3002-C4C4-46D0-56A058A65AC5}"/>
                </a:ext>
              </a:extLst>
            </p:cNvPr>
            <p:cNvSpPr/>
            <p:nvPr/>
          </p:nvSpPr>
          <p:spPr>
            <a:xfrm>
              <a:off x="5416236" y="0"/>
              <a:ext cx="3046632" cy="87145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668BE06C-28F9-43B9-CBC7-F62CDF25E976}"/>
                </a:ext>
              </a:extLst>
            </p:cNvPr>
            <p:cNvSpPr txBox="1"/>
            <p:nvPr/>
          </p:nvSpPr>
          <p:spPr>
            <a:xfrm>
              <a:off x="5458777" y="42541"/>
              <a:ext cx="2961550" cy="7863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التقييم التقليدي</a:t>
              </a:r>
            </a:p>
          </p:txBody>
        </p:sp>
      </p:grpSp>
    </p:spTree>
    <p:extLst>
      <p:ext uri="{BB962C8B-B14F-4D97-AF65-F5344CB8AC3E}">
        <p14:creationId xmlns:p14="http://schemas.microsoft.com/office/powerpoint/2010/main" val="1111807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BB26C6-2285-49F5-89AB-F0843C9F69CF}"/>
              </a:ext>
            </a:extLst>
          </p:cNvPr>
          <p:cNvSpPr>
            <a:spLocks noGrp="1"/>
          </p:cNvSpPr>
          <p:nvPr>
            <p:ph type="body" idx="1"/>
          </p:nvPr>
        </p:nvSpPr>
        <p:spPr>
          <a:xfrm>
            <a:off x="412019" y="2996939"/>
            <a:ext cx="11261213" cy="3265638"/>
          </a:xfrm>
        </p:spPr>
        <p:txBody>
          <a:bodyPr/>
          <a:lstStyle/>
          <a:p>
            <a:pPr algn="just"/>
            <a:r>
              <a:rPr lang="ar-LB" sz="4000" dirty="0"/>
              <a:t>قدم أمثلة على التعليقات الجيدة والسيئة</a:t>
            </a:r>
            <a:r>
              <a:rPr lang="ar-EG" sz="4000" dirty="0"/>
              <a:t> </a:t>
            </a:r>
            <a:r>
              <a:rPr lang="ar-LB" sz="4000" dirty="0"/>
              <a:t>بحيث يكون لدى الطلاب فكرة عن جودة وأنواع الملاحظات التي يجب تضمينها </a:t>
            </a:r>
            <a:r>
              <a:rPr lang="ar-EG" sz="4000" dirty="0"/>
              <a:t>أ</a:t>
            </a:r>
            <a:r>
              <a:rPr lang="ar-LB" sz="4000" dirty="0"/>
              <a:t>وتجنبها</a:t>
            </a:r>
            <a:r>
              <a:rPr lang="en-US" sz="4000" dirty="0"/>
              <a:t>.</a:t>
            </a:r>
          </a:p>
          <a:p>
            <a:pPr algn="just"/>
            <a:r>
              <a:rPr lang="ar-LB" sz="4000" dirty="0"/>
              <a:t>استخدم منتديات المناقشة أو إعلانات الصف لتقديم الدعم أو توضيح التعليمات أو تقديم معلومات إضافية للطلاب عند تقديم ملاحظات إلى شخص آخر</a:t>
            </a:r>
            <a:endParaRPr lang="ar-EG" sz="4000" dirty="0"/>
          </a:p>
          <a:p>
            <a:pPr algn="just"/>
            <a:r>
              <a:rPr lang="ar-EG" sz="4000" dirty="0"/>
              <a:t> شارك الطلاب معايير التقييم حتى يكون تقييمهم قائم على أسس سليمة</a:t>
            </a:r>
            <a:endParaRPr lang="en-US" sz="4000" dirty="0"/>
          </a:p>
          <a:p>
            <a:pPr marL="152396" indent="0">
              <a:buNone/>
            </a:pPr>
            <a:endParaRPr lang="en-US" dirty="0"/>
          </a:p>
        </p:txBody>
      </p:sp>
      <p:sp>
        <p:nvSpPr>
          <p:cNvPr id="4" name="Slide Number Placeholder 3">
            <a:extLst>
              <a:ext uri="{FF2B5EF4-FFF2-40B4-BE49-F238E27FC236}">
                <a16:creationId xmlns:a16="http://schemas.microsoft.com/office/drawing/2014/main" id="{8554EABC-8C14-4963-8089-BEE70B73511C}"/>
              </a:ext>
            </a:extLst>
          </p:cNvPr>
          <p:cNvSpPr>
            <a:spLocks noGrp="1"/>
          </p:cNvSpPr>
          <p:nvPr>
            <p:ph type="sldNum" idx="12"/>
          </p:nvPr>
        </p:nvSpPr>
        <p:spPr/>
        <p:txBody>
          <a:bodyPr/>
          <a:lstStyle/>
          <a:p>
            <a:fld id="{00000000-1234-1234-1234-123412341234}" type="slidenum">
              <a:rPr lang="en" smtClean="0"/>
              <a:pPr/>
              <a:t>23</a:t>
            </a:fld>
            <a:endParaRPr lang="en"/>
          </a:p>
        </p:txBody>
      </p:sp>
      <p:grpSp>
        <p:nvGrpSpPr>
          <p:cNvPr id="7" name="Group 6">
            <a:extLst>
              <a:ext uri="{FF2B5EF4-FFF2-40B4-BE49-F238E27FC236}">
                <a16:creationId xmlns:a16="http://schemas.microsoft.com/office/drawing/2014/main" id="{C6D7BA85-DA15-F43C-58FB-FC8C9A5A1871}"/>
              </a:ext>
            </a:extLst>
          </p:cNvPr>
          <p:cNvGrpSpPr/>
          <p:nvPr/>
        </p:nvGrpSpPr>
        <p:grpSpPr>
          <a:xfrm>
            <a:off x="8114874" y="1146714"/>
            <a:ext cx="3046632" cy="871459"/>
            <a:chOff x="5416236" y="916529"/>
            <a:chExt cx="3046632" cy="871459"/>
          </a:xfrm>
          <a:scene3d>
            <a:camera prst="orthographicFront"/>
            <a:lightRig rig="flat" dir="t"/>
          </a:scene3d>
        </p:grpSpPr>
        <p:sp>
          <p:nvSpPr>
            <p:cNvPr id="8" name="Rectangle: Rounded Corners 7">
              <a:extLst>
                <a:ext uri="{FF2B5EF4-FFF2-40B4-BE49-F238E27FC236}">
                  <a16:creationId xmlns:a16="http://schemas.microsoft.com/office/drawing/2014/main" id="{D267502E-6727-9742-DBA8-2274260C3C2D}"/>
                </a:ext>
              </a:extLst>
            </p:cNvPr>
            <p:cNvSpPr/>
            <p:nvPr/>
          </p:nvSpPr>
          <p:spPr>
            <a:xfrm>
              <a:off x="5416236" y="916529"/>
              <a:ext cx="3046632" cy="87145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D8A78E06-6BFB-65B7-2048-84C45740A48B}"/>
                </a:ext>
              </a:extLst>
            </p:cNvPr>
            <p:cNvSpPr txBox="1"/>
            <p:nvPr/>
          </p:nvSpPr>
          <p:spPr>
            <a:xfrm>
              <a:off x="5458777" y="959070"/>
              <a:ext cx="2961550" cy="7863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تقييم الاقران</a:t>
              </a:r>
            </a:p>
          </p:txBody>
        </p:sp>
      </p:grpSp>
      <p:pic>
        <p:nvPicPr>
          <p:cNvPr id="5" name="Picture 4">
            <a:extLst>
              <a:ext uri="{FF2B5EF4-FFF2-40B4-BE49-F238E27FC236}">
                <a16:creationId xmlns:a16="http://schemas.microsoft.com/office/drawing/2014/main" id="{6AE6BFBB-F539-B670-8C09-889942477795}"/>
              </a:ext>
            </a:extLst>
          </p:cNvPr>
          <p:cNvPicPr>
            <a:picLocks noChangeAspect="1"/>
          </p:cNvPicPr>
          <p:nvPr/>
        </p:nvPicPr>
        <p:blipFill>
          <a:blip r:embed="rId2"/>
          <a:stretch>
            <a:fillRect/>
          </a:stretch>
        </p:blipFill>
        <p:spPr>
          <a:xfrm>
            <a:off x="518768" y="184785"/>
            <a:ext cx="5004970" cy="2901858"/>
          </a:xfrm>
          <a:prstGeom prst="rect">
            <a:avLst/>
          </a:prstGeom>
        </p:spPr>
      </p:pic>
    </p:spTree>
    <p:extLst>
      <p:ext uri="{BB962C8B-B14F-4D97-AF65-F5344CB8AC3E}">
        <p14:creationId xmlns:p14="http://schemas.microsoft.com/office/powerpoint/2010/main" val="421399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65F96D-DE2B-4597-BCCA-9FD96EF9821A}"/>
              </a:ext>
            </a:extLst>
          </p:cNvPr>
          <p:cNvSpPr>
            <a:spLocks noGrp="1"/>
          </p:cNvSpPr>
          <p:nvPr>
            <p:ph type="body" idx="1"/>
          </p:nvPr>
        </p:nvSpPr>
        <p:spPr>
          <a:xfrm>
            <a:off x="338901" y="3429000"/>
            <a:ext cx="11261213" cy="3042644"/>
          </a:xfrm>
        </p:spPr>
        <p:txBody>
          <a:bodyPr/>
          <a:lstStyle/>
          <a:p>
            <a:r>
              <a:rPr lang="ar-LB" b="1" dirty="0">
                <a:solidFill>
                  <a:srgbClr val="0070C0"/>
                </a:solidFill>
              </a:rPr>
              <a:t>1</a:t>
            </a:r>
            <a:r>
              <a:rPr lang="ar-LB" dirty="0"/>
              <a:t>. </a:t>
            </a:r>
            <a:r>
              <a:rPr lang="ar-LB" b="1" dirty="0">
                <a:solidFill>
                  <a:srgbClr val="0070C0"/>
                </a:solidFill>
              </a:rPr>
              <a:t>تفاعلات</a:t>
            </a:r>
            <a:r>
              <a:rPr lang="ar-EG" b="1" dirty="0">
                <a:solidFill>
                  <a:srgbClr val="0070C0"/>
                </a:solidFill>
              </a:rPr>
              <a:t> بين</a:t>
            </a:r>
            <a:r>
              <a:rPr lang="ar-LB" b="1" dirty="0">
                <a:solidFill>
                  <a:srgbClr val="0070C0"/>
                </a:solidFill>
              </a:rPr>
              <a:t> الطلاب </a:t>
            </a:r>
            <a:r>
              <a:rPr lang="ar-LB" dirty="0"/>
              <a:t>(طالب - طالب: مهمة جماعية ، ملاحظات / تقييم الزملاء ، عصف ذهني)</a:t>
            </a:r>
          </a:p>
          <a:p>
            <a:r>
              <a:rPr lang="ar-LB" b="1" dirty="0">
                <a:solidFill>
                  <a:srgbClr val="0070C0"/>
                </a:solidFill>
              </a:rPr>
              <a:t>2</a:t>
            </a:r>
            <a:r>
              <a:rPr lang="ar-LB" dirty="0"/>
              <a:t>. </a:t>
            </a:r>
            <a:r>
              <a:rPr lang="ar-LB" b="1" dirty="0">
                <a:solidFill>
                  <a:srgbClr val="0070C0"/>
                </a:solidFill>
              </a:rPr>
              <a:t>التفاعل بين الطالب والمعلم </a:t>
            </a:r>
            <a:r>
              <a:rPr lang="ar-LB" dirty="0"/>
              <a:t>(الطالب-المعلم: التغذية الراجعة ، دعم البريد الإلكتروني / الدردشة / المنتدى ، جلسة </a:t>
            </a:r>
            <a:r>
              <a:rPr lang="en-US" dirty="0"/>
              <a:t>Hangout </a:t>
            </a:r>
            <a:r>
              <a:rPr lang="ar-LB" dirty="0"/>
              <a:t>الحية / اجتماع الفيديو) ؛</a:t>
            </a:r>
          </a:p>
          <a:p>
            <a:r>
              <a:rPr lang="ar-LB" b="1" dirty="0">
                <a:solidFill>
                  <a:srgbClr val="0070C0"/>
                </a:solidFill>
              </a:rPr>
              <a:t>3. التفاعل بين الطلاب والمحتوى</a:t>
            </a:r>
            <a:r>
              <a:rPr lang="ar-LB" dirty="0"/>
              <a:t>: التغذية الراجعة الآلية ، عبر اللعبة أو المحاكاة ، الواجب المنزلي ، الاختبار. "تفاعل أو تقييم الأقران"</a:t>
            </a:r>
          </a:p>
          <a:p>
            <a:endParaRPr lang="en-US" dirty="0"/>
          </a:p>
        </p:txBody>
      </p:sp>
      <p:sp>
        <p:nvSpPr>
          <p:cNvPr id="4" name="Slide Number Placeholder 3">
            <a:extLst>
              <a:ext uri="{FF2B5EF4-FFF2-40B4-BE49-F238E27FC236}">
                <a16:creationId xmlns:a16="http://schemas.microsoft.com/office/drawing/2014/main" id="{7B4C8BDF-968F-4A25-87DB-83F97651BD0B}"/>
              </a:ext>
            </a:extLst>
          </p:cNvPr>
          <p:cNvSpPr>
            <a:spLocks noGrp="1"/>
          </p:cNvSpPr>
          <p:nvPr>
            <p:ph type="sldNum" idx="12"/>
          </p:nvPr>
        </p:nvSpPr>
        <p:spPr/>
        <p:txBody>
          <a:bodyPr/>
          <a:lstStyle/>
          <a:p>
            <a:fld id="{00000000-1234-1234-1234-123412341234}" type="slidenum">
              <a:rPr lang="en" smtClean="0"/>
              <a:pPr/>
              <a:t>24</a:t>
            </a:fld>
            <a:endParaRPr lang="en"/>
          </a:p>
        </p:txBody>
      </p:sp>
      <p:grpSp>
        <p:nvGrpSpPr>
          <p:cNvPr id="7" name="Group 6">
            <a:extLst>
              <a:ext uri="{FF2B5EF4-FFF2-40B4-BE49-F238E27FC236}">
                <a16:creationId xmlns:a16="http://schemas.microsoft.com/office/drawing/2014/main" id="{909AC2B8-5496-D4C5-704E-7A7C88C868F3}"/>
              </a:ext>
            </a:extLst>
          </p:cNvPr>
          <p:cNvGrpSpPr/>
          <p:nvPr/>
        </p:nvGrpSpPr>
        <p:grpSpPr>
          <a:xfrm>
            <a:off x="8074370" y="1204140"/>
            <a:ext cx="3046632" cy="871459"/>
            <a:chOff x="5416236" y="1831562"/>
            <a:chExt cx="3046632" cy="871459"/>
          </a:xfrm>
          <a:scene3d>
            <a:camera prst="orthographicFront"/>
            <a:lightRig rig="flat" dir="t"/>
          </a:scene3d>
        </p:grpSpPr>
        <p:sp>
          <p:nvSpPr>
            <p:cNvPr id="8" name="Rectangle: Rounded Corners 7">
              <a:extLst>
                <a:ext uri="{FF2B5EF4-FFF2-40B4-BE49-F238E27FC236}">
                  <a16:creationId xmlns:a16="http://schemas.microsoft.com/office/drawing/2014/main" id="{0012069E-44B4-73E7-6A28-6232BB4E3F25}"/>
                </a:ext>
              </a:extLst>
            </p:cNvPr>
            <p:cNvSpPr/>
            <p:nvPr/>
          </p:nvSpPr>
          <p:spPr>
            <a:xfrm>
              <a:off x="5416236" y="1831562"/>
              <a:ext cx="3046632" cy="87145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4C801918-955A-1385-1BD1-6F23A8189659}"/>
                </a:ext>
              </a:extLst>
            </p:cNvPr>
            <p:cNvSpPr txBox="1"/>
            <p:nvPr/>
          </p:nvSpPr>
          <p:spPr>
            <a:xfrm>
              <a:off x="5458777" y="1874103"/>
              <a:ext cx="2961550" cy="7863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تقييم التفاعلات</a:t>
              </a:r>
            </a:p>
          </p:txBody>
        </p:sp>
      </p:grpSp>
      <p:pic>
        <p:nvPicPr>
          <p:cNvPr id="10" name="Picture 9">
            <a:extLst>
              <a:ext uri="{FF2B5EF4-FFF2-40B4-BE49-F238E27FC236}">
                <a16:creationId xmlns:a16="http://schemas.microsoft.com/office/drawing/2014/main" id="{E7F5DFEA-1F86-48FF-F13C-845FFCED755B}"/>
              </a:ext>
            </a:extLst>
          </p:cNvPr>
          <p:cNvPicPr>
            <a:picLocks noChangeAspect="1"/>
          </p:cNvPicPr>
          <p:nvPr/>
        </p:nvPicPr>
        <p:blipFill>
          <a:blip r:embed="rId2"/>
          <a:stretch>
            <a:fillRect/>
          </a:stretch>
        </p:blipFill>
        <p:spPr>
          <a:xfrm>
            <a:off x="647700" y="692150"/>
            <a:ext cx="5332476" cy="2846209"/>
          </a:xfrm>
          <a:prstGeom prst="rect">
            <a:avLst/>
          </a:prstGeom>
        </p:spPr>
      </p:pic>
    </p:spTree>
    <p:extLst>
      <p:ext uri="{BB962C8B-B14F-4D97-AF65-F5344CB8AC3E}">
        <p14:creationId xmlns:p14="http://schemas.microsoft.com/office/powerpoint/2010/main" val="349052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541C62-DC0A-463A-9798-401EAEC742D2}"/>
              </a:ext>
            </a:extLst>
          </p:cNvPr>
          <p:cNvSpPr>
            <a:spLocks noGrp="1"/>
          </p:cNvSpPr>
          <p:nvPr>
            <p:ph type="body" idx="1"/>
          </p:nvPr>
        </p:nvSpPr>
        <p:spPr>
          <a:xfrm>
            <a:off x="7296912" y="2066723"/>
            <a:ext cx="4531574" cy="1361924"/>
          </a:xfrm>
        </p:spPr>
        <p:txBody>
          <a:bodyPr/>
          <a:lstStyle/>
          <a:p>
            <a:r>
              <a:rPr lang="ar-LB" sz="4000" dirty="0"/>
              <a:t>يشمل تقييم عمل المجموعة ما يلي:</a:t>
            </a:r>
          </a:p>
          <a:p>
            <a:pPr marL="711183" lvl="1" indent="0" algn="r" rtl="1">
              <a:buNone/>
            </a:pPr>
            <a:r>
              <a:rPr lang="ar-LB" sz="4000" dirty="0">
                <a:solidFill>
                  <a:srgbClr val="0070C0"/>
                </a:solidFill>
                <a:latin typeface="Arabic Typesetting" panose="03020402040406030203" pitchFamily="66" charset="-78"/>
                <a:cs typeface="Arabic Typesetting" panose="03020402040406030203" pitchFamily="66" charset="-78"/>
              </a:rPr>
              <a:t>تقييم المنتج (التقييم الجماعي)</a:t>
            </a:r>
            <a:endParaRPr lang="ar-IQ" sz="4000" dirty="0">
              <a:solidFill>
                <a:srgbClr val="0070C0"/>
              </a:solidFill>
              <a:latin typeface="Arabic Typesetting" panose="03020402040406030203" pitchFamily="66" charset="-78"/>
              <a:cs typeface="Arabic Typesetting" panose="03020402040406030203" pitchFamily="66" charset="-78"/>
            </a:endParaRPr>
          </a:p>
          <a:p>
            <a:pPr marL="711183" lvl="1" indent="0" algn="r" rtl="1">
              <a:buNone/>
            </a:pPr>
            <a:endParaRPr lang="ar-LB" sz="4000" dirty="0">
              <a:solidFill>
                <a:srgbClr val="0070C0"/>
              </a:solidFill>
              <a:latin typeface="Arabic Typesetting" panose="03020402040406030203" pitchFamily="66" charset="-78"/>
              <a:cs typeface="Arabic Typesetting" panose="03020402040406030203" pitchFamily="66" charset="-78"/>
            </a:endParaRPr>
          </a:p>
          <a:p>
            <a:endParaRPr lang="en-US" dirty="0"/>
          </a:p>
        </p:txBody>
      </p:sp>
      <p:sp>
        <p:nvSpPr>
          <p:cNvPr id="4" name="Slide Number Placeholder 3">
            <a:extLst>
              <a:ext uri="{FF2B5EF4-FFF2-40B4-BE49-F238E27FC236}">
                <a16:creationId xmlns:a16="http://schemas.microsoft.com/office/drawing/2014/main" id="{4A0F5AB1-AC63-4B8A-ACC3-AF8D5023EA81}"/>
              </a:ext>
            </a:extLst>
          </p:cNvPr>
          <p:cNvSpPr>
            <a:spLocks noGrp="1"/>
          </p:cNvSpPr>
          <p:nvPr>
            <p:ph type="sldNum" idx="12"/>
          </p:nvPr>
        </p:nvSpPr>
        <p:spPr/>
        <p:txBody>
          <a:bodyPr/>
          <a:lstStyle/>
          <a:p>
            <a:fld id="{00000000-1234-1234-1234-123412341234}" type="slidenum">
              <a:rPr lang="en" smtClean="0"/>
              <a:pPr/>
              <a:t>25</a:t>
            </a:fld>
            <a:endParaRPr lang="en"/>
          </a:p>
        </p:txBody>
      </p:sp>
      <p:grpSp>
        <p:nvGrpSpPr>
          <p:cNvPr id="7" name="Group 6">
            <a:extLst>
              <a:ext uri="{FF2B5EF4-FFF2-40B4-BE49-F238E27FC236}">
                <a16:creationId xmlns:a16="http://schemas.microsoft.com/office/drawing/2014/main" id="{829B8E4F-BE00-FC3D-2487-59A3FB75F038}"/>
              </a:ext>
            </a:extLst>
          </p:cNvPr>
          <p:cNvGrpSpPr/>
          <p:nvPr/>
        </p:nvGrpSpPr>
        <p:grpSpPr>
          <a:xfrm>
            <a:off x="8132630" y="1195264"/>
            <a:ext cx="3046632" cy="871459"/>
            <a:chOff x="5416236" y="3661628"/>
            <a:chExt cx="3046632" cy="871459"/>
          </a:xfrm>
          <a:scene3d>
            <a:camera prst="orthographicFront"/>
            <a:lightRig rig="flat" dir="t"/>
          </a:scene3d>
        </p:grpSpPr>
        <p:sp>
          <p:nvSpPr>
            <p:cNvPr id="8" name="Rectangle: Rounded Corners 7">
              <a:extLst>
                <a:ext uri="{FF2B5EF4-FFF2-40B4-BE49-F238E27FC236}">
                  <a16:creationId xmlns:a16="http://schemas.microsoft.com/office/drawing/2014/main" id="{E1246E6E-15A0-962E-F4A9-9D9D62CC4DED}"/>
                </a:ext>
              </a:extLst>
            </p:cNvPr>
            <p:cNvSpPr/>
            <p:nvPr/>
          </p:nvSpPr>
          <p:spPr>
            <a:xfrm>
              <a:off x="5416236" y="3661628"/>
              <a:ext cx="3046632" cy="87145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951AD313-33DC-F621-9B27-C0F3C0B22C5E}"/>
                </a:ext>
              </a:extLst>
            </p:cNvPr>
            <p:cNvSpPr txBox="1"/>
            <p:nvPr/>
          </p:nvSpPr>
          <p:spPr>
            <a:xfrm>
              <a:off x="5458777" y="3704169"/>
              <a:ext cx="2961550" cy="7863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rtl="1">
                <a:lnSpc>
                  <a:spcPct val="90000"/>
                </a:lnSpc>
                <a:spcBef>
                  <a:spcPct val="0"/>
                </a:spcBef>
                <a:spcAft>
                  <a:spcPct val="35000"/>
                </a:spcAft>
                <a:buNone/>
              </a:pPr>
              <a:r>
                <a:rPr lang="ar-IQ" sz="3000" kern="1200" dirty="0"/>
                <a:t>تقييم عمل المجموعات</a:t>
              </a:r>
            </a:p>
          </p:txBody>
        </p:sp>
      </p:grpSp>
      <p:pic>
        <p:nvPicPr>
          <p:cNvPr id="5" name="Picture 4">
            <a:extLst>
              <a:ext uri="{FF2B5EF4-FFF2-40B4-BE49-F238E27FC236}">
                <a16:creationId xmlns:a16="http://schemas.microsoft.com/office/drawing/2014/main" id="{C0DD9A35-0C25-DA03-C927-3D7761A968FF}"/>
              </a:ext>
            </a:extLst>
          </p:cNvPr>
          <p:cNvPicPr>
            <a:picLocks noChangeAspect="1"/>
          </p:cNvPicPr>
          <p:nvPr/>
        </p:nvPicPr>
        <p:blipFill>
          <a:blip r:embed="rId2"/>
          <a:stretch>
            <a:fillRect/>
          </a:stretch>
        </p:blipFill>
        <p:spPr>
          <a:xfrm>
            <a:off x="6841899" y="3741051"/>
            <a:ext cx="4691289" cy="2627122"/>
          </a:xfrm>
          <a:prstGeom prst="rect">
            <a:avLst/>
          </a:prstGeom>
        </p:spPr>
      </p:pic>
      <p:pic>
        <p:nvPicPr>
          <p:cNvPr id="10" name="Picture 9">
            <a:extLst>
              <a:ext uri="{FF2B5EF4-FFF2-40B4-BE49-F238E27FC236}">
                <a16:creationId xmlns:a16="http://schemas.microsoft.com/office/drawing/2014/main" id="{52999A8E-9B4D-AEA3-1AE4-50BBB7A3D072}"/>
              </a:ext>
            </a:extLst>
          </p:cNvPr>
          <p:cNvPicPr>
            <a:picLocks noChangeAspect="1"/>
          </p:cNvPicPr>
          <p:nvPr/>
        </p:nvPicPr>
        <p:blipFill>
          <a:blip r:embed="rId3"/>
          <a:stretch>
            <a:fillRect/>
          </a:stretch>
        </p:blipFill>
        <p:spPr>
          <a:xfrm>
            <a:off x="821437" y="3741051"/>
            <a:ext cx="4691288" cy="2635908"/>
          </a:xfrm>
          <a:prstGeom prst="rect">
            <a:avLst/>
          </a:prstGeom>
        </p:spPr>
      </p:pic>
      <p:sp>
        <p:nvSpPr>
          <p:cNvPr id="12" name="TextBox 11">
            <a:extLst>
              <a:ext uri="{FF2B5EF4-FFF2-40B4-BE49-F238E27FC236}">
                <a16:creationId xmlns:a16="http://schemas.microsoft.com/office/drawing/2014/main" id="{DE34DD56-F2F0-FEC6-3F0E-A96090E74772}"/>
              </a:ext>
            </a:extLst>
          </p:cNvPr>
          <p:cNvSpPr txBox="1"/>
          <p:nvPr/>
        </p:nvSpPr>
        <p:spPr>
          <a:xfrm>
            <a:off x="39624" y="2720761"/>
            <a:ext cx="6094476" cy="707886"/>
          </a:xfrm>
          <a:prstGeom prst="rect">
            <a:avLst/>
          </a:prstGeom>
          <a:noFill/>
        </p:spPr>
        <p:txBody>
          <a:bodyPr wrap="square">
            <a:spAutoFit/>
          </a:bodyPr>
          <a:lstStyle/>
          <a:p>
            <a:pPr lvl="1" algn="r" rtl="1"/>
            <a:r>
              <a:rPr lang="ar-LB" sz="4000" dirty="0">
                <a:solidFill>
                  <a:srgbClr val="0070C0"/>
                </a:solidFill>
                <a:latin typeface="Arabic Typesetting" panose="03020402040406030203" pitchFamily="66" charset="-78"/>
                <a:cs typeface="Arabic Typesetting" panose="03020402040406030203" pitchFamily="66" charset="-78"/>
              </a:rPr>
              <a:t>تقييم التعلم (تقييم فردي لكل عضو في المجموعة)</a:t>
            </a:r>
          </a:p>
        </p:txBody>
      </p:sp>
    </p:spTree>
    <p:extLst>
      <p:ext uri="{BB962C8B-B14F-4D97-AF65-F5344CB8AC3E}">
        <p14:creationId xmlns:p14="http://schemas.microsoft.com/office/powerpoint/2010/main" val="16476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9B77-0BFB-4F1C-9525-98CF26B407C7}"/>
              </a:ext>
            </a:extLst>
          </p:cNvPr>
          <p:cNvSpPr>
            <a:spLocks noGrp="1"/>
          </p:cNvSpPr>
          <p:nvPr>
            <p:ph type="title"/>
          </p:nvPr>
        </p:nvSpPr>
        <p:spPr/>
        <p:txBody>
          <a:bodyPr/>
          <a:lstStyle/>
          <a:p>
            <a:pPr algn="ctr"/>
            <a:r>
              <a:rPr lang="ar-EG" dirty="0"/>
              <a:t>أمثلة على</a:t>
            </a:r>
            <a:r>
              <a:rPr lang="ar-LB" dirty="0"/>
              <a:t> طرق التقييم</a:t>
            </a:r>
            <a:endParaRPr lang="en-US" dirty="0"/>
          </a:p>
        </p:txBody>
      </p:sp>
      <p:sp>
        <p:nvSpPr>
          <p:cNvPr id="4" name="Slide Number Placeholder 3">
            <a:extLst>
              <a:ext uri="{FF2B5EF4-FFF2-40B4-BE49-F238E27FC236}">
                <a16:creationId xmlns:a16="http://schemas.microsoft.com/office/drawing/2014/main" id="{144881BC-DDDC-4184-8334-B031D001003A}"/>
              </a:ext>
            </a:extLst>
          </p:cNvPr>
          <p:cNvSpPr>
            <a:spLocks noGrp="1"/>
          </p:cNvSpPr>
          <p:nvPr>
            <p:ph type="sldNum" idx="12"/>
          </p:nvPr>
        </p:nvSpPr>
        <p:spPr/>
        <p:txBody>
          <a:bodyPr/>
          <a:lstStyle/>
          <a:p>
            <a:fld id="{00000000-1234-1234-1234-123412341234}" type="slidenum">
              <a:rPr lang="en" smtClean="0"/>
              <a:pPr/>
              <a:t>26</a:t>
            </a:fld>
            <a:endParaRPr lang="en"/>
          </a:p>
        </p:txBody>
      </p:sp>
      <p:graphicFrame>
        <p:nvGraphicFramePr>
          <p:cNvPr id="5" name="Table 4">
            <a:extLst>
              <a:ext uri="{FF2B5EF4-FFF2-40B4-BE49-F238E27FC236}">
                <a16:creationId xmlns:a16="http://schemas.microsoft.com/office/drawing/2014/main" id="{4C3C3972-20E6-4ECA-B70A-DDDC0DC9B84A}"/>
              </a:ext>
            </a:extLst>
          </p:cNvPr>
          <p:cNvGraphicFramePr>
            <a:graphicFrameLocks/>
          </p:cNvGraphicFramePr>
          <p:nvPr/>
        </p:nvGraphicFramePr>
        <p:xfrm>
          <a:off x="763108" y="1426721"/>
          <a:ext cx="11110024" cy="4604252"/>
        </p:xfrm>
        <a:graphic>
          <a:graphicData uri="http://schemas.openxmlformats.org/drawingml/2006/table">
            <a:tbl>
              <a:tblPr firstRow="1" bandRow="1">
                <a:tableStyleId>{5C22544A-7EE6-4342-B048-85BDC9FD1C3A}</a:tableStyleId>
              </a:tblPr>
              <a:tblGrid>
                <a:gridCol w="2777506">
                  <a:extLst>
                    <a:ext uri="{9D8B030D-6E8A-4147-A177-3AD203B41FA5}">
                      <a16:colId xmlns:a16="http://schemas.microsoft.com/office/drawing/2014/main" val="5430876"/>
                    </a:ext>
                  </a:extLst>
                </a:gridCol>
                <a:gridCol w="2777506">
                  <a:extLst>
                    <a:ext uri="{9D8B030D-6E8A-4147-A177-3AD203B41FA5}">
                      <a16:colId xmlns:a16="http://schemas.microsoft.com/office/drawing/2014/main" val="4225634393"/>
                    </a:ext>
                  </a:extLst>
                </a:gridCol>
                <a:gridCol w="2777506">
                  <a:extLst>
                    <a:ext uri="{9D8B030D-6E8A-4147-A177-3AD203B41FA5}">
                      <a16:colId xmlns:a16="http://schemas.microsoft.com/office/drawing/2014/main" val="1836889619"/>
                    </a:ext>
                  </a:extLst>
                </a:gridCol>
                <a:gridCol w="2777506">
                  <a:extLst>
                    <a:ext uri="{9D8B030D-6E8A-4147-A177-3AD203B41FA5}">
                      <a16:colId xmlns:a16="http://schemas.microsoft.com/office/drawing/2014/main" val="3070960141"/>
                    </a:ext>
                  </a:extLst>
                </a:gridCol>
              </a:tblGrid>
              <a:tr h="658050">
                <a:tc>
                  <a:txBody>
                    <a:bodyPr/>
                    <a:lstStyle/>
                    <a:p>
                      <a:pPr rtl="0"/>
                      <a:r>
                        <a:rPr lang="en-US" sz="1900" b="1" dirty="0">
                          <a:solidFill>
                            <a:schemeClr val="accent5">
                              <a:lumMod val="50000"/>
                            </a:schemeClr>
                          </a:solidFill>
                        </a:rPr>
                        <a:t>Selected answer</a:t>
                      </a:r>
                    </a:p>
                  </a:txBody>
                  <a:tcPr marL="90324" marR="90324" marT="45162" marB="45162"/>
                </a:tc>
                <a:tc>
                  <a:txBody>
                    <a:bodyPr/>
                    <a:lstStyle/>
                    <a:p>
                      <a:pPr rtl="0"/>
                      <a:r>
                        <a:rPr lang="en-US" sz="1900" b="1" dirty="0">
                          <a:solidFill>
                            <a:schemeClr val="accent5">
                              <a:lumMod val="50000"/>
                            </a:schemeClr>
                          </a:solidFill>
                        </a:rPr>
                        <a:t>Essay type</a:t>
                      </a:r>
                    </a:p>
                  </a:txBody>
                  <a:tcPr marL="90324" marR="90324" marT="45162" marB="45162"/>
                </a:tc>
                <a:tc>
                  <a:txBody>
                    <a:bodyPr/>
                    <a:lstStyle/>
                    <a:p>
                      <a:pPr rtl="0"/>
                      <a:r>
                        <a:rPr lang="en-US" sz="1900" b="1" dirty="0">
                          <a:solidFill>
                            <a:schemeClr val="accent5">
                              <a:lumMod val="50000"/>
                            </a:schemeClr>
                          </a:solidFill>
                        </a:rPr>
                        <a:t>Performance evaluation</a:t>
                      </a:r>
                    </a:p>
                  </a:txBody>
                  <a:tcPr marL="90324" marR="90324" marT="45162" marB="45162"/>
                </a:tc>
                <a:tc>
                  <a:txBody>
                    <a:bodyPr/>
                    <a:lstStyle/>
                    <a:p>
                      <a:pPr rtl="0"/>
                      <a:r>
                        <a:rPr lang="en-US" sz="1900" b="1" dirty="0">
                          <a:solidFill>
                            <a:schemeClr val="accent5">
                              <a:lumMod val="50000"/>
                            </a:schemeClr>
                          </a:solidFill>
                        </a:rPr>
                        <a:t>Personal communication</a:t>
                      </a:r>
                    </a:p>
                  </a:txBody>
                  <a:tcPr marL="90324" marR="90324" marT="45162" marB="45162"/>
                </a:tc>
                <a:extLst>
                  <a:ext uri="{0D108BD9-81ED-4DB2-BD59-A6C34878D82A}">
                    <a16:rowId xmlns:a16="http://schemas.microsoft.com/office/drawing/2014/main" val="2932524991"/>
                  </a:ext>
                </a:extLst>
              </a:tr>
              <a:tr h="472250">
                <a:tc>
                  <a:txBody>
                    <a:bodyPr/>
                    <a:lstStyle/>
                    <a:p>
                      <a:pPr rtl="0"/>
                      <a:r>
                        <a:rPr lang="en-US" sz="1900" b="1" dirty="0">
                          <a:solidFill>
                            <a:schemeClr val="accent5">
                              <a:lumMod val="50000"/>
                            </a:schemeClr>
                          </a:solidFill>
                        </a:rPr>
                        <a:t>MCQ</a:t>
                      </a:r>
                    </a:p>
                  </a:txBody>
                  <a:tcPr marL="90324" marR="90324" marT="45162" marB="45162"/>
                </a:tc>
                <a:tc>
                  <a:txBody>
                    <a:bodyPr/>
                    <a:lstStyle/>
                    <a:p>
                      <a:pPr rtl="0"/>
                      <a:r>
                        <a:rPr lang="en-US" sz="1900" b="1" dirty="0">
                          <a:solidFill>
                            <a:schemeClr val="accent5">
                              <a:lumMod val="50000"/>
                            </a:schemeClr>
                          </a:solidFill>
                        </a:rPr>
                        <a:t>Critical analysis</a:t>
                      </a:r>
                    </a:p>
                  </a:txBody>
                  <a:tcPr marL="90324" marR="90324" marT="45162" marB="45162"/>
                </a:tc>
                <a:tc>
                  <a:txBody>
                    <a:bodyPr/>
                    <a:lstStyle/>
                    <a:p>
                      <a:pPr rtl="0"/>
                      <a:r>
                        <a:rPr lang="en-US" sz="1900" b="1" dirty="0">
                          <a:solidFill>
                            <a:schemeClr val="accent5">
                              <a:lumMod val="50000"/>
                            </a:schemeClr>
                          </a:solidFill>
                        </a:rPr>
                        <a:t>Demonstration</a:t>
                      </a:r>
                    </a:p>
                  </a:txBody>
                  <a:tcPr marL="90324" marR="90324" marT="45162" marB="45162"/>
                </a:tc>
                <a:tc>
                  <a:txBody>
                    <a:bodyPr/>
                    <a:lstStyle/>
                    <a:p>
                      <a:pPr rtl="0"/>
                      <a:r>
                        <a:rPr lang="en-US" sz="1900" b="1" dirty="0">
                          <a:solidFill>
                            <a:schemeClr val="accent5">
                              <a:lumMod val="50000"/>
                            </a:schemeClr>
                          </a:solidFill>
                        </a:rPr>
                        <a:t>Discussion, debate</a:t>
                      </a:r>
                    </a:p>
                  </a:txBody>
                  <a:tcPr marL="90324" marR="90324" marT="45162" marB="45162"/>
                </a:tc>
                <a:extLst>
                  <a:ext uri="{0D108BD9-81ED-4DB2-BD59-A6C34878D82A}">
                    <a16:rowId xmlns:a16="http://schemas.microsoft.com/office/drawing/2014/main" val="3586466838"/>
                  </a:ext>
                </a:extLst>
              </a:tr>
              <a:tr h="472250">
                <a:tc>
                  <a:txBody>
                    <a:bodyPr/>
                    <a:lstStyle/>
                    <a:p>
                      <a:pPr rtl="0"/>
                      <a:r>
                        <a:rPr lang="en-US" sz="1900" b="1" dirty="0">
                          <a:solidFill>
                            <a:schemeClr val="accent5">
                              <a:lumMod val="50000"/>
                            </a:schemeClr>
                          </a:solidFill>
                        </a:rPr>
                        <a:t>Short answer</a:t>
                      </a:r>
                    </a:p>
                  </a:txBody>
                  <a:tcPr marL="90324" marR="90324" marT="45162" marB="45162"/>
                </a:tc>
                <a:tc>
                  <a:txBody>
                    <a:bodyPr/>
                    <a:lstStyle/>
                    <a:p>
                      <a:pPr rtl="0"/>
                      <a:r>
                        <a:rPr lang="en-US" sz="1900" b="1" dirty="0">
                          <a:solidFill>
                            <a:schemeClr val="accent5">
                              <a:lumMod val="50000"/>
                            </a:schemeClr>
                          </a:solidFill>
                        </a:rPr>
                        <a:t>Concept map</a:t>
                      </a:r>
                    </a:p>
                  </a:txBody>
                  <a:tcPr marL="90324" marR="90324" marT="45162" marB="45162"/>
                </a:tc>
                <a:tc>
                  <a:txBody>
                    <a:bodyPr/>
                    <a:lstStyle/>
                    <a:p>
                      <a:pPr rtl="0"/>
                      <a:r>
                        <a:rPr lang="en-US" sz="1900" b="1" dirty="0">
                          <a:solidFill>
                            <a:schemeClr val="accent5">
                              <a:lumMod val="50000"/>
                            </a:schemeClr>
                          </a:solidFill>
                        </a:rPr>
                        <a:t>Case study</a:t>
                      </a:r>
                    </a:p>
                  </a:txBody>
                  <a:tcPr marL="90324" marR="90324" marT="45162" marB="45162"/>
                </a:tc>
                <a:tc>
                  <a:txBody>
                    <a:bodyPr/>
                    <a:lstStyle/>
                    <a:p>
                      <a:pPr rtl="0"/>
                      <a:r>
                        <a:rPr lang="en-US" sz="1900" b="1" dirty="0">
                          <a:solidFill>
                            <a:schemeClr val="accent5">
                              <a:lumMod val="50000"/>
                            </a:schemeClr>
                          </a:solidFill>
                        </a:rPr>
                        <a:t>Interview</a:t>
                      </a:r>
                    </a:p>
                  </a:txBody>
                  <a:tcPr marL="90324" marR="90324" marT="45162" marB="45162"/>
                </a:tc>
                <a:extLst>
                  <a:ext uri="{0D108BD9-81ED-4DB2-BD59-A6C34878D82A}">
                    <a16:rowId xmlns:a16="http://schemas.microsoft.com/office/drawing/2014/main" val="91070281"/>
                  </a:ext>
                </a:extLst>
              </a:tr>
              <a:tr h="472250">
                <a:tc>
                  <a:txBody>
                    <a:bodyPr/>
                    <a:lstStyle/>
                    <a:p>
                      <a:pPr rtl="0"/>
                      <a:r>
                        <a:rPr lang="en-US" sz="1900" b="1" dirty="0">
                          <a:solidFill>
                            <a:schemeClr val="accent5">
                              <a:lumMod val="50000"/>
                            </a:schemeClr>
                          </a:solidFill>
                        </a:rPr>
                        <a:t>Scale</a:t>
                      </a:r>
                    </a:p>
                  </a:txBody>
                  <a:tcPr marL="90324" marR="90324" marT="45162" marB="45162"/>
                </a:tc>
                <a:tc>
                  <a:txBody>
                    <a:bodyPr/>
                    <a:lstStyle/>
                    <a:p>
                      <a:pPr rtl="0"/>
                      <a:r>
                        <a:rPr lang="en-US" sz="1900" b="1" dirty="0">
                          <a:solidFill>
                            <a:schemeClr val="accent5">
                              <a:lumMod val="50000"/>
                            </a:schemeClr>
                          </a:solidFill>
                        </a:rPr>
                        <a:t>Essay</a:t>
                      </a:r>
                    </a:p>
                  </a:txBody>
                  <a:tcPr marL="90324" marR="90324" marT="45162" marB="45162"/>
                </a:tc>
                <a:tc>
                  <a:txBody>
                    <a:bodyPr/>
                    <a:lstStyle/>
                    <a:p>
                      <a:pPr rtl="0"/>
                      <a:r>
                        <a:rPr lang="en-US" sz="1900" b="1" dirty="0">
                          <a:solidFill>
                            <a:schemeClr val="accent5">
                              <a:lumMod val="50000"/>
                            </a:schemeClr>
                          </a:solidFill>
                        </a:rPr>
                        <a:t>Psychomotor </a:t>
                      </a:r>
                    </a:p>
                  </a:txBody>
                  <a:tcPr marL="90324" marR="90324" marT="45162" marB="45162"/>
                </a:tc>
                <a:tc>
                  <a:txBody>
                    <a:bodyPr/>
                    <a:lstStyle/>
                    <a:p>
                      <a:pPr rtl="0"/>
                      <a:r>
                        <a:rPr lang="en-US" sz="1900" b="1" dirty="0">
                          <a:solidFill>
                            <a:schemeClr val="accent5">
                              <a:lumMod val="50000"/>
                            </a:schemeClr>
                          </a:solidFill>
                        </a:rPr>
                        <a:t>Oral exam</a:t>
                      </a:r>
                    </a:p>
                  </a:txBody>
                  <a:tcPr marL="90324" marR="90324" marT="45162" marB="45162"/>
                </a:tc>
                <a:extLst>
                  <a:ext uri="{0D108BD9-81ED-4DB2-BD59-A6C34878D82A}">
                    <a16:rowId xmlns:a16="http://schemas.microsoft.com/office/drawing/2014/main" val="2650087718"/>
                  </a:ext>
                </a:extLst>
              </a:tr>
              <a:tr h="685734">
                <a:tc>
                  <a:txBody>
                    <a:bodyPr/>
                    <a:lstStyle/>
                    <a:p>
                      <a:pPr rtl="0"/>
                      <a:r>
                        <a:rPr lang="en-US" sz="1900" b="1" dirty="0">
                          <a:solidFill>
                            <a:schemeClr val="accent5">
                              <a:lumMod val="50000"/>
                            </a:schemeClr>
                          </a:solidFill>
                        </a:rPr>
                        <a:t>Crosswords</a:t>
                      </a:r>
                    </a:p>
                  </a:txBody>
                  <a:tcPr marL="90324" marR="90324" marT="45162" marB="45162"/>
                </a:tc>
                <a:tc>
                  <a:txBody>
                    <a:bodyPr/>
                    <a:lstStyle/>
                    <a:p>
                      <a:pPr rtl="0"/>
                      <a:r>
                        <a:rPr lang="en-US" sz="1900" b="1" dirty="0">
                          <a:solidFill>
                            <a:schemeClr val="accent5">
                              <a:lumMod val="50000"/>
                            </a:schemeClr>
                          </a:solidFill>
                        </a:rPr>
                        <a:t>Evaluation (product, software, video..)</a:t>
                      </a:r>
                    </a:p>
                  </a:txBody>
                  <a:tcPr marL="90324" marR="90324" marT="45162" marB="45162"/>
                </a:tc>
                <a:tc>
                  <a:txBody>
                    <a:bodyPr/>
                    <a:lstStyle/>
                    <a:p>
                      <a:pPr rtl="0"/>
                      <a:r>
                        <a:rPr lang="en-US" sz="1900" b="1" dirty="0">
                          <a:solidFill>
                            <a:schemeClr val="accent5">
                              <a:lumMod val="50000"/>
                            </a:schemeClr>
                          </a:solidFill>
                        </a:rPr>
                        <a:t>Experiments, lab</a:t>
                      </a:r>
                    </a:p>
                  </a:txBody>
                  <a:tcPr marL="90324" marR="90324" marT="45162" marB="45162"/>
                </a:tc>
                <a:tc>
                  <a:txBody>
                    <a:bodyPr/>
                    <a:lstStyle/>
                    <a:p>
                      <a:pPr rtl="0"/>
                      <a:r>
                        <a:rPr lang="en-US" sz="1900" b="1" dirty="0">
                          <a:solidFill>
                            <a:schemeClr val="accent5">
                              <a:lumMod val="50000"/>
                            </a:schemeClr>
                          </a:solidFill>
                        </a:rPr>
                        <a:t>Presentation ppt</a:t>
                      </a:r>
                    </a:p>
                  </a:txBody>
                  <a:tcPr marL="90324" marR="90324" marT="45162" marB="45162"/>
                </a:tc>
                <a:extLst>
                  <a:ext uri="{0D108BD9-81ED-4DB2-BD59-A6C34878D82A}">
                    <a16:rowId xmlns:a16="http://schemas.microsoft.com/office/drawing/2014/main" val="2851420491"/>
                  </a:ext>
                </a:extLst>
              </a:tr>
              <a:tr h="472250">
                <a:tc>
                  <a:txBody>
                    <a:bodyPr/>
                    <a:lstStyle/>
                    <a:p>
                      <a:pPr rtl="0"/>
                      <a:r>
                        <a:rPr lang="en-US" sz="1900" b="1" dirty="0">
                          <a:solidFill>
                            <a:schemeClr val="accent5">
                              <a:lumMod val="50000"/>
                            </a:schemeClr>
                          </a:solidFill>
                        </a:rPr>
                        <a:t>Matching</a:t>
                      </a:r>
                    </a:p>
                  </a:txBody>
                  <a:tcPr marL="90324" marR="90324" marT="45162" marB="45162"/>
                </a:tc>
                <a:tc>
                  <a:txBody>
                    <a:bodyPr/>
                    <a:lstStyle/>
                    <a:p>
                      <a:pPr rtl="0"/>
                      <a:r>
                        <a:rPr lang="en-US" sz="1900" b="1" dirty="0">
                          <a:solidFill>
                            <a:schemeClr val="accent5">
                              <a:lumMod val="50000"/>
                            </a:schemeClr>
                          </a:solidFill>
                        </a:rPr>
                        <a:t>Report </a:t>
                      </a:r>
                    </a:p>
                  </a:txBody>
                  <a:tcPr marL="90324" marR="90324" marT="45162" marB="45162"/>
                </a:tc>
                <a:tc>
                  <a:txBody>
                    <a:bodyPr/>
                    <a:lstStyle/>
                    <a:p>
                      <a:pPr rtl="0"/>
                      <a:r>
                        <a:rPr lang="en-US" sz="1900" b="1" dirty="0">
                          <a:solidFill>
                            <a:schemeClr val="accent5">
                              <a:lumMod val="50000"/>
                            </a:schemeClr>
                          </a:solidFill>
                        </a:rPr>
                        <a:t>Reflection journal </a:t>
                      </a:r>
                    </a:p>
                  </a:txBody>
                  <a:tcPr marL="90324" marR="90324" marT="45162" marB="45162"/>
                </a:tc>
                <a:tc>
                  <a:txBody>
                    <a:bodyPr/>
                    <a:lstStyle/>
                    <a:p>
                      <a:pPr rtl="0"/>
                      <a:r>
                        <a:rPr lang="en-US" sz="1900" b="1" dirty="0">
                          <a:solidFill>
                            <a:schemeClr val="accent5">
                              <a:lumMod val="50000"/>
                            </a:schemeClr>
                          </a:solidFill>
                        </a:rPr>
                        <a:t>Poster </a:t>
                      </a:r>
                    </a:p>
                  </a:txBody>
                  <a:tcPr marL="90324" marR="90324" marT="45162" marB="45162"/>
                </a:tc>
                <a:extLst>
                  <a:ext uri="{0D108BD9-81ED-4DB2-BD59-A6C34878D82A}">
                    <a16:rowId xmlns:a16="http://schemas.microsoft.com/office/drawing/2014/main" val="2205812801"/>
                  </a:ext>
                </a:extLst>
              </a:tr>
              <a:tr h="685734">
                <a:tc>
                  <a:txBody>
                    <a:bodyPr/>
                    <a:lstStyle/>
                    <a:p>
                      <a:pPr rtl="0"/>
                      <a:r>
                        <a:rPr lang="en-US" sz="1900" b="1" dirty="0">
                          <a:solidFill>
                            <a:schemeClr val="accent5">
                              <a:lumMod val="50000"/>
                            </a:schemeClr>
                          </a:solidFill>
                        </a:rPr>
                        <a:t>True false</a:t>
                      </a:r>
                    </a:p>
                  </a:txBody>
                  <a:tcPr marL="90324" marR="90324" marT="45162" marB="45162"/>
                </a:tc>
                <a:tc>
                  <a:txBody>
                    <a:bodyPr/>
                    <a:lstStyle/>
                    <a:p>
                      <a:pPr rtl="0"/>
                      <a:r>
                        <a:rPr lang="en-US" sz="1900" b="1" dirty="0">
                          <a:solidFill>
                            <a:schemeClr val="accent5">
                              <a:lumMod val="50000"/>
                            </a:schemeClr>
                          </a:solidFill>
                        </a:rPr>
                        <a:t>Literature review</a:t>
                      </a:r>
                    </a:p>
                    <a:p>
                      <a:pPr rtl="0"/>
                      <a:r>
                        <a:rPr lang="en-US" sz="1900" b="1" dirty="0">
                          <a:solidFill>
                            <a:schemeClr val="accent5">
                              <a:lumMod val="50000"/>
                            </a:schemeClr>
                          </a:solidFill>
                        </a:rPr>
                        <a:t>Documentary research</a:t>
                      </a:r>
                    </a:p>
                  </a:txBody>
                  <a:tcPr marL="90324" marR="90324" marT="45162" marB="45162"/>
                </a:tc>
                <a:tc>
                  <a:txBody>
                    <a:bodyPr/>
                    <a:lstStyle/>
                    <a:p>
                      <a:pPr rtl="0"/>
                      <a:r>
                        <a:rPr lang="en-US" sz="1900" b="1" dirty="0">
                          <a:solidFill>
                            <a:schemeClr val="accent5">
                              <a:lumMod val="50000"/>
                            </a:schemeClr>
                          </a:solidFill>
                        </a:rPr>
                        <a:t>Project </a:t>
                      </a:r>
                    </a:p>
                  </a:txBody>
                  <a:tcPr marL="90324" marR="90324" marT="45162" marB="45162"/>
                </a:tc>
                <a:tc>
                  <a:txBody>
                    <a:bodyPr/>
                    <a:lstStyle/>
                    <a:p>
                      <a:pPr rtl="0"/>
                      <a:r>
                        <a:rPr lang="en-US" sz="1900" b="1" dirty="0">
                          <a:solidFill>
                            <a:schemeClr val="accent5">
                              <a:lumMod val="50000"/>
                            </a:schemeClr>
                          </a:solidFill>
                        </a:rPr>
                        <a:t>Video film</a:t>
                      </a:r>
                    </a:p>
                  </a:txBody>
                  <a:tcPr marL="90324" marR="90324" marT="45162" marB="45162"/>
                </a:tc>
                <a:extLst>
                  <a:ext uri="{0D108BD9-81ED-4DB2-BD59-A6C34878D82A}">
                    <a16:rowId xmlns:a16="http://schemas.microsoft.com/office/drawing/2014/main" val="385844421"/>
                  </a:ext>
                </a:extLst>
              </a:tr>
              <a:tr h="685734">
                <a:tc>
                  <a:txBody>
                    <a:bodyPr/>
                    <a:lstStyle/>
                    <a:p>
                      <a:pPr rtl="0"/>
                      <a:r>
                        <a:rPr lang="en-US" sz="1900" b="1" dirty="0">
                          <a:solidFill>
                            <a:schemeClr val="accent5">
                              <a:lumMod val="50000"/>
                            </a:schemeClr>
                          </a:solidFill>
                        </a:rPr>
                        <a:t>Intruder </a:t>
                      </a:r>
                    </a:p>
                  </a:txBody>
                  <a:tcPr marL="90324" marR="90324" marT="45162" marB="45162"/>
                </a:tc>
                <a:tc>
                  <a:txBody>
                    <a:bodyPr/>
                    <a:lstStyle/>
                    <a:p>
                      <a:pPr rtl="0"/>
                      <a:r>
                        <a:rPr lang="en-US" sz="1900" b="1" dirty="0">
                          <a:solidFill>
                            <a:schemeClr val="accent5">
                              <a:lumMod val="50000"/>
                            </a:schemeClr>
                          </a:solidFill>
                        </a:rPr>
                        <a:t>Summary </a:t>
                      </a:r>
                    </a:p>
                    <a:p>
                      <a:pPr rtl="0"/>
                      <a:r>
                        <a:rPr lang="en-US" sz="1900" b="1" dirty="0">
                          <a:solidFill>
                            <a:schemeClr val="accent5">
                              <a:lumMod val="50000"/>
                            </a:schemeClr>
                          </a:solidFill>
                        </a:rPr>
                        <a:t>Article critique </a:t>
                      </a:r>
                    </a:p>
                  </a:txBody>
                  <a:tcPr marL="90324" marR="90324" marT="45162" marB="45162"/>
                </a:tc>
                <a:tc>
                  <a:txBody>
                    <a:bodyPr/>
                    <a:lstStyle/>
                    <a:p>
                      <a:pPr rtl="0"/>
                      <a:r>
                        <a:rPr lang="en-US" sz="1900" b="1" dirty="0">
                          <a:solidFill>
                            <a:schemeClr val="accent5">
                              <a:lumMod val="50000"/>
                            </a:schemeClr>
                          </a:solidFill>
                        </a:rPr>
                        <a:t>Portfolio</a:t>
                      </a:r>
                    </a:p>
                  </a:txBody>
                  <a:tcPr marL="90324" marR="90324" marT="45162" marB="45162"/>
                </a:tc>
                <a:tc>
                  <a:txBody>
                    <a:bodyPr/>
                    <a:lstStyle/>
                    <a:p>
                      <a:pPr rtl="0"/>
                      <a:r>
                        <a:rPr lang="en-US" sz="1900" b="1" dirty="0">
                          <a:solidFill>
                            <a:schemeClr val="accent5">
                              <a:lumMod val="50000"/>
                            </a:schemeClr>
                          </a:solidFill>
                        </a:rPr>
                        <a:t>Peer review </a:t>
                      </a:r>
                    </a:p>
                  </a:txBody>
                  <a:tcPr marL="90324" marR="90324" marT="45162" marB="45162"/>
                </a:tc>
                <a:extLst>
                  <a:ext uri="{0D108BD9-81ED-4DB2-BD59-A6C34878D82A}">
                    <a16:rowId xmlns:a16="http://schemas.microsoft.com/office/drawing/2014/main" val="791408110"/>
                  </a:ext>
                </a:extLst>
              </a:tr>
            </a:tbl>
          </a:graphicData>
        </a:graphic>
      </p:graphicFrame>
    </p:spTree>
    <p:extLst>
      <p:ext uri="{BB962C8B-B14F-4D97-AF65-F5344CB8AC3E}">
        <p14:creationId xmlns:p14="http://schemas.microsoft.com/office/powerpoint/2010/main" val="3241466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11200" y="8467"/>
            <a:ext cx="107696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ما هو سلم التقييم؟</a:t>
            </a:r>
            <a:endParaRPr lang="en-JM" sz="4533" b="1" dirty="0">
              <a:solidFill>
                <a:srgbClr val="009BA0"/>
              </a:solidFill>
              <a:latin typeface="Arial" panose="020B0604020202020204" pitchFamily="34" charset="0"/>
              <a:ea typeface="Arial" charset="0"/>
              <a:cs typeface="Arial" panose="020B0604020202020204" pitchFamily="34" charset="0"/>
            </a:endParaRPr>
          </a:p>
        </p:txBody>
      </p:sp>
      <p:sp>
        <p:nvSpPr>
          <p:cNvPr id="8" name="Rectangle 7"/>
          <p:cNvSpPr/>
          <p:nvPr/>
        </p:nvSpPr>
        <p:spPr>
          <a:xfrm>
            <a:off x="0" y="6762751"/>
            <a:ext cx="12192000" cy="103656"/>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latin typeface="Arial" charset="0"/>
            </a:endParaRPr>
          </a:p>
        </p:txBody>
      </p:sp>
      <p:cxnSp>
        <p:nvCxnSpPr>
          <p:cNvPr id="5" name="Straight Connector 4"/>
          <p:cNvCxnSpPr>
            <a:cxnSpLocks/>
          </p:cNvCxnSpPr>
          <p:nvPr/>
        </p:nvCxnSpPr>
        <p:spPr>
          <a:xfrm flipV="1">
            <a:off x="787423" y="872067"/>
            <a:ext cx="10786511" cy="59267"/>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C5F4259-E5D2-4999-8F1C-E00799001B8E}"/>
              </a:ext>
            </a:extLst>
          </p:cNvPr>
          <p:cNvSpPr/>
          <p:nvPr/>
        </p:nvSpPr>
        <p:spPr>
          <a:xfrm>
            <a:off x="508639" y="1664415"/>
            <a:ext cx="11174723" cy="1323632"/>
          </a:xfrm>
          <a:prstGeom prst="rect">
            <a:avLst/>
          </a:prstGeom>
        </p:spPr>
        <p:txBody>
          <a:bodyPr wrap="square">
            <a:spAutoFit/>
          </a:bodyPr>
          <a:lstStyle/>
          <a:p>
            <a:pPr algn="just" rtl="1"/>
            <a:r>
              <a:rPr lang="ar-IQ" sz="2667" dirty="0">
                <a:solidFill>
                  <a:srgbClr val="43B6C8"/>
                </a:solidFill>
                <a:latin typeface="Georgia Pro" panose="020B0604020202020204" pitchFamily="18" charset="0"/>
              </a:rPr>
              <a:t>سلم التقييم هو دليل لتسجيل الدرجات يساعد المعلم في تقييم اداء طلابه, بناء على مجموعة من المعايير. يحتوي سلم التقييم على المعايير او الخصائص التي يجب على عمل الطلاب ان يعرض المستوى النوعي المطلوب لها.</a:t>
            </a:r>
            <a:endParaRPr lang="en-US" sz="2667" dirty="0">
              <a:solidFill>
                <a:srgbClr val="43B6C8"/>
              </a:solidFill>
              <a:latin typeface="Georgia Pro" panose="020B0604020202020204" pitchFamily="18" charset="0"/>
            </a:endParaRPr>
          </a:p>
        </p:txBody>
      </p:sp>
      <p:pic>
        <p:nvPicPr>
          <p:cNvPr id="11" name="Picture 2" descr="Image result for Rubric">
            <a:extLst>
              <a:ext uri="{FF2B5EF4-FFF2-40B4-BE49-F238E27FC236}">
                <a16:creationId xmlns:a16="http://schemas.microsoft.com/office/drawing/2014/main" id="{B6F71D1E-8D21-43A0-824D-687D143BABE2}"/>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7423" y="118797"/>
            <a:ext cx="1706481" cy="15065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EE93101-BBD5-0168-C8B0-082926714CBE}"/>
              </a:ext>
            </a:extLst>
          </p:cNvPr>
          <p:cNvSpPr txBox="1">
            <a:spLocks noChangeArrowheads="1"/>
          </p:cNvSpPr>
          <p:nvPr/>
        </p:nvSpPr>
        <p:spPr bwMode="auto">
          <a:xfrm>
            <a:off x="508638" y="2988047"/>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342891" indent="-342891" algn="just" defTabSz="914377" rtl="1" eaLnBrk="1" hangingPunct="1">
              <a:buClr>
                <a:srgbClr val="003366"/>
              </a:buClr>
            </a:pPr>
            <a:r>
              <a:rPr lang="ar-IQ" altLang="en-US" sz="2667" dirty="0">
                <a:solidFill>
                  <a:srgbClr val="43B6C8"/>
                </a:solidFill>
                <a:latin typeface="Georgia Pro" panose="020B0604020202020204" pitchFamily="18" charset="0"/>
              </a:rPr>
              <a:t>سلم التقييم للواجب البيتي</a:t>
            </a:r>
          </a:p>
          <a:p>
            <a:pPr marL="342891" indent="-342891" algn="just" defTabSz="914377" rtl="1" eaLnBrk="1" hangingPunct="1">
              <a:buClr>
                <a:srgbClr val="003366"/>
              </a:buClr>
            </a:pPr>
            <a:endParaRPr lang="ar-IQ" altLang="en-US" sz="2667" dirty="0">
              <a:solidFill>
                <a:srgbClr val="43B6C8"/>
              </a:solidFill>
              <a:latin typeface="Georgia Pro" panose="020B0604020202020204" pitchFamily="18" charset="0"/>
            </a:endParaRPr>
          </a:p>
          <a:p>
            <a:pPr marL="342891" indent="-342891" algn="just" defTabSz="914377" rtl="1" eaLnBrk="1" hangingPunct="1">
              <a:buClr>
                <a:srgbClr val="003366"/>
              </a:buClr>
            </a:pPr>
            <a:r>
              <a:rPr lang="ar-IQ" altLang="en-US" sz="2667" dirty="0">
                <a:solidFill>
                  <a:srgbClr val="43B6C8"/>
                </a:solidFill>
                <a:latin typeface="Georgia Pro" panose="020B0604020202020204" pitchFamily="18" charset="0"/>
              </a:rPr>
              <a:t>سلم التقييم لورقة بحث او تقرير</a:t>
            </a:r>
          </a:p>
          <a:p>
            <a:pPr marL="342891" indent="-342891" algn="just" defTabSz="914377" rtl="1" eaLnBrk="1" hangingPunct="1">
              <a:buClr>
                <a:srgbClr val="003366"/>
              </a:buClr>
            </a:pPr>
            <a:endParaRPr lang="ar-IQ" altLang="en-US" sz="2667" dirty="0">
              <a:solidFill>
                <a:srgbClr val="43B6C8"/>
              </a:solidFill>
              <a:latin typeface="Georgia Pro" panose="020B0604020202020204" pitchFamily="18" charset="0"/>
            </a:endParaRPr>
          </a:p>
          <a:p>
            <a:pPr marL="342891" indent="-342891" algn="just" defTabSz="914377" rtl="1" eaLnBrk="1" hangingPunct="1">
              <a:buClr>
                <a:srgbClr val="003366"/>
              </a:buClr>
            </a:pPr>
            <a:r>
              <a:rPr lang="ar-IQ" altLang="en-US" sz="2667" dirty="0">
                <a:solidFill>
                  <a:srgbClr val="43B6C8"/>
                </a:solidFill>
                <a:latin typeface="Georgia Pro" panose="020B0604020202020204" pitchFamily="18" charset="0"/>
              </a:rPr>
              <a:t>سلم التقييم لحل المسائل الرياضية</a:t>
            </a:r>
          </a:p>
          <a:p>
            <a:pPr marL="342891" indent="-342891" algn="just" defTabSz="914377" rtl="1" eaLnBrk="1" hangingPunct="1">
              <a:buClr>
                <a:srgbClr val="003366"/>
              </a:buClr>
            </a:pPr>
            <a:endParaRPr lang="ar-IQ" altLang="en-US" sz="2667" dirty="0">
              <a:solidFill>
                <a:srgbClr val="43B6C8"/>
              </a:solidFill>
              <a:latin typeface="Georgia Pro" panose="020B0604020202020204" pitchFamily="18" charset="0"/>
            </a:endParaRPr>
          </a:p>
          <a:p>
            <a:pPr marL="342891" indent="-342891" algn="just" defTabSz="914377" rtl="1" eaLnBrk="1" hangingPunct="1">
              <a:buClr>
                <a:srgbClr val="003366"/>
              </a:buClr>
            </a:pPr>
            <a:r>
              <a:rPr lang="ar-IQ" altLang="en-US" sz="2667" dirty="0">
                <a:solidFill>
                  <a:srgbClr val="43B6C8"/>
                </a:solidFill>
                <a:latin typeface="Georgia Pro" panose="020B0604020202020204" pitchFamily="18" charset="0"/>
              </a:rPr>
              <a:t>سلم تقييم لتقارير المختبرات العلمية</a:t>
            </a:r>
            <a:endParaRPr lang="en-GB" altLang="en-US" sz="2667" dirty="0">
              <a:solidFill>
                <a:srgbClr val="43B6C8"/>
              </a:solidFill>
              <a:latin typeface="Georgia Pro" panose="020B0604020202020204" pitchFamily="18" charset="0"/>
            </a:endParaRPr>
          </a:p>
        </p:txBody>
      </p:sp>
    </p:spTree>
    <p:extLst>
      <p:ext uri="{BB962C8B-B14F-4D97-AF65-F5344CB8AC3E}">
        <p14:creationId xmlns:p14="http://schemas.microsoft.com/office/powerpoint/2010/main" val="249796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10 Ways to Improve your Academic Performance">
            <a:extLst>
              <a:ext uri="{FF2B5EF4-FFF2-40B4-BE49-F238E27FC236}">
                <a16:creationId xmlns:a16="http://schemas.microsoft.com/office/drawing/2014/main" id="{F81A141C-54D3-4E93-BD71-36D4A904BA9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0397" y="956325"/>
            <a:ext cx="4509289" cy="219827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711200" y="8467"/>
            <a:ext cx="107696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لماذا سلم التقييم</a:t>
            </a:r>
            <a:endParaRPr lang="en-JM" sz="4533" b="1" dirty="0">
              <a:solidFill>
                <a:srgbClr val="009BA0"/>
              </a:solidFill>
              <a:latin typeface="Arial" panose="020B0604020202020204" pitchFamily="34" charset="0"/>
              <a:ea typeface="Arial" charset="0"/>
              <a:cs typeface="Arial" panose="020B0604020202020204" pitchFamily="34" charset="0"/>
            </a:endParaRPr>
          </a:p>
        </p:txBody>
      </p:sp>
      <p:sp>
        <p:nvSpPr>
          <p:cNvPr id="8" name="Rectangle 7"/>
          <p:cNvSpPr/>
          <p:nvPr/>
        </p:nvSpPr>
        <p:spPr>
          <a:xfrm>
            <a:off x="0" y="6762751"/>
            <a:ext cx="12192000" cy="103656"/>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latin typeface="Arial" charset="0"/>
            </a:endParaRPr>
          </a:p>
        </p:txBody>
      </p:sp>
      <p:cxnSp>
        <p:nvCxnSpPr>
          <p:cNvPr id="5" name="Straight Connector 4"/>
          <p:cNvCxnSpPr>
            <a:cxnSpLocks/>
          </p:cNvCxnSpPr>
          <p:nvPr/>
        </p:nvCxnSpPr>
        <p:spPr>
          <a:xfrm flipV="1">
            <a:off x="787423" y="872067"/>
            <a:ext cx="10786511" cy="59267"/>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318D0914-A773-41B2-8293-E62AE1CC69EF}"/>
              </a:ext>
            </a:extLst>
          </p:cNvPr>
          <p:cNvSpPr/>
          <p:nvPr/>
        </p:nvSpPr>
        <p:spPr>
          <a:xfrm rot="21229321">
            <a:off x="439391" y="1188393"/>
            <a:ext cx="4018760" cy="461665"/>
          </a:xfrm>
          <a:prstGeom prst="rect">
            <a:avLst/>
          </a:prstGeom>
          <a:solidFill>
            <a:srgbClr val="FFC000"/>
          </a:solidFill>
        </p:spPr>
        <p:txBody>
          <a:bodyPr wrap="square">
            <a:spAutoFit/>
          </a:bodyPr>
          <a:lstStyle/>
          <a:p>
            <a:r>
              <a:rPr lang="ar-IQ" sz="2400" dirty="0">
                <a:latin typeface="Roboto" panose="02000000000000000000" pitchFamily="2" charset="0"/>
              </a:rPr>
              <a:t>لماذا درجتي اقل من!</a:t>
            </a:r>
            <a:endParaRPr lang="en-GB" sz="2400" dirty="0">
              <a:latin typeface="Roboto" panose="02000000000000000000" pitchFamily="2" charset="0"/>
            </a:endParaRPr>
          </a:p>
        </p:txBody>
      </p:sp>
      <p:pic>
        <p:nvPicPr>
          <p:cNvPr id="4098" name="Picture 2" descr="Can you round my grade up?&quot; — Professor Heather Pierce">
            <a:extLst>
              <a:ext uri="{FF2B5EF4-FFF2-40B4-BE49-F238E27FC236}">
                <a16:creationId xmlns:a16="http://schemas.microsoft.com/office/drawing/2014/main" id="{4280339C-1E5E-42DA-A1D7-9FD409B6A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575" y="1837137"/>
            <a:ext cx="2465039" cy="2465039"/>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451AA4E-C115-41E4-9B8A-0586BC47D525}"/>
              </a:ext>
            </a:extLst>
          </p:cNvPr>
          <p:cNvSpPr/>
          <p:nvPr/>
        </p:nvSpPr>
        <p:spPr>
          <a:xfrm rot="364616">
            <a:off x="829540" y="5625674"/>
            <a:ext cx="7159747" cy="46166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IQ" sz="2400" dirty="0">
                <a:latin typeface="Roboto" panose="02000000000000000000" pitchFamily="2" charset="0"/>
              </a:rPr>
              <a:t>يشعرالطلاب بالمصداقية في اعطاء التقييم</a:t>
            </a:r>
            <a:endParaRPr lang="en-GB" sz="2400" dirty="0">
              <a:latin typeface="Roboto" panose="02000000000000000000" pitchFamily="2" charset="0"/>
            </a:endParaRPr>
          </a:p>
        </p:txBody>
      </p:sp>
      <p:sp>
        <p:nvSpPr>
          <p:cNvPr id="21" name="Rectangle 20">
            <a:extLst>
              <a:ext uri="{FF2B5EF4-FFF2-40B4-BE49-F238E27FC236}">
                <a16:creationId xmlns:a16="http://schemas.microsoft.com/office/drawing/2014/main" id="{EA8693C2-6522-4014-8FEA-8D2B54099CCC}"/>
              </a:ext>
            </a:extLst>
          </p:cNvPr>
          <p:cNvSpPr/>
          <p:nvPr/>
        </p:nvSpPr>
        <p:spPr>
          <a:xfrm rot="20702956">
            <a:off x="3848243" y="2516510"/>
            <a:ext cx="4291883" cy="4616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sz="2400" dirty="0">
                <a:latin typeface="Roboto" panose="02000000000000000000" pitchFamily="2" charset="0"/>
              </a:rPr>
              <a:t>تحسين اداء الطلاب</a:t>
            </a:r>
            <a:endParaRPr lang="en-GB" sz="2400" dirty="0">
              <a:latin typeface="Roboto" panose="02000000000000000000" pitchFamily="2" charset="0"/>
            </a:endParaRPr>
          </a:p>
        </p:txBody>
      </p:sp>
      <p:sp>
        <p:nvSpPr>
          <p:cNvPr id="22" name="Rectangle 21">
            <a:extLst>
              <a:ext uri="{FF2B5EF4-FFF2-40B4-BE49-F238E27FC236}">
                <a16:creationId xmlns:a16="http://schemas.microsoft.com/office/drawing/2014/main" id="{21B481F6-B22A-4821-91FC-80FCB6DDBA78}"/>
              </a:ext>
            </a:extLst>
          </p:cNvPr>
          <p:cNvSpPr/>
          <p:nvPr/>
        </p:nvSpPr>
        <p:spPr>
          <a:xfrm>
            <a:off x="267587" y="6164024"/>
            <a:ext cx="3932725"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sz="2400" dirty="0">
                <a:latin typeface="Roboto" panose="02000000000000000000" pitchFamily="2" charset="0"/>
              </a:rPr>
              <a:t>تحسين تعلم الطلاب</a:t>
            </a:r>
            <a:endParaRPr lang="en-GB" sz="2400" dirty="0">
              <a:latin typeface="Roboto" panose="02000000000000000000" pitchFamily="2" charset="0"/>
            </a:endParaRPr>
          </a:p>
        </p:txBody>
      </p:sp>
      <p:sp>
        <p:nvSpPr>
          <p:cNvPr id="23" name="Rectangle 22">
            <a:extLst>
              <a:ext uri="{FF2B5EF4-FFF2-40B4-BE49-F238E27FC236}">
                <a16:creationId xmlns:a16="http://schemas.microsoft.com/office/drawing/2014/main" id="{05DCD447-3191-4D94-8D26-5DC1AAFB6A0A}"/>
              </a:ext>
            </a:extLst>
          </p:cNvPr>
          <p:cNvSpPr/>
          <p:nvPr/>
        </p:nvSpPr>
        <p:spPr>
          <a:xfrm rot="21326528">
            <a:off x="1358206" y="4415958"/>
            <a:ext cx="5663473" cy="4616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sz="2400" dirty="0">
                <a:latin typeface="Roboto" panose="02000000000000000000" pitchFamily="2" charset="0"/>
              </a:rPr>
              <a:t>مقياس لتعلم الطلاب للمهارات</a:t>
            </a:r>
            <a:endParaRPr lang="en-GB" sz="2400" dirty="0">
              <a:latin typeface="Roboto" panose="02000000000000000000" pitchFamily="2" charset="0"/>
            </a:endParaRPr>
          </a:p>
        </p:txBody>
      </p:sp>
      <p:pic>
        <p:nvPicPr>
          <p:cNvPr id="4104" name="Picture 8" descr="Opinion | You're About to Get Fewer Robocalls. But Maybe Not for ...">
            <a:extLst>
              <a:ext uri="{FF2B5EF4-FFF2-40B4-BE49-F238E27FC236}">
                <a16:creationId xmlns:a16="http://schemas.microsoft.com/office/drawing/2014/main" id="{21862346-D3EF-4D56-A04A-43F0B390341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5755" y="3238644"/>
            <a:ext cx="3771900" cy="2159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4872048-A725-42CE-8452-03BBFED99FED}"/>
              </a:ext>
            </a:extLst>
          </p:cNvPr>
          <p:cNvSpPr/>
          <p:nvPr/>
        </p:nvSpPr>
        <p:spPr>
          <a:xfrm rot="154643">
            <a:off x="7452158" y="4881193"/>
            <a:ext cx="4525505" cy="4205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r>
              <a:rPr lang="ar-IQ" sz="2133" dirty="0">
                <a:solidFill>
                  <a:schemeClr val="bg1"/>
                </a:solidFill>
                <a:latin typeface="Roboto" panose="02000000000000000000" pitchFamily="2" charset="0"/>
              </a:rPr>
              <a:t>طريقة للتخلص من اراء الاشخاص</a:t>
            </a:r>
            <a:endParaRPr lang="en-GB" sz="2133" dirty="0">
              <a:solidFill>
                <a:schemeClr val="bg1"/>
              </a:solidFill>
              <a:latin typeface="Roboto" panose="02000000000000000000" pitchFamily="2" charset="0"/>
            </a:endParaRPr>
          </a:p>
        </p:txBody>
      </p:sp>
      <p:sp>
        <p:nvSpPr>
          <p:cNvPr id="27" name="Rectangle 26">
            <a:extLst>
              <a:ext uri="{FF2B5EF4-FFF2-40B4-BE49-F238E27FC236}">
                <a16:creationId xmlns:a16="http://schemas.microsoft.com/office/drawing/2014/main" id="{7AEB1DB9-9CD3-4F24-A4F9-7FA5A6227C0C}"/>
              </a:ext>
            </a:extLst>
          </p:cNvPr>
          <p:cNvSpPr/>
          <p:nvPr/>
        </p:nvSpPr>
        <p:spPr>
          <a:xfrm rot="405906">
            <a:off x="6672955" y="5508479"/>
            <a:ext cx="5049067" cy="420564"/>
          </a:xfrm>
          <a:prstGeom prst="rect">
            <a:avLst/>
          </a:prstGeom>
          <a:solidFill>
            <a:srgbClr val="FFC000"/>
          </a:solidFill>
        </p:spPr>
        <p:txBody>
          <a:bodyPr wrap="square">
            <a:spAutoFit/>
          </a:bodyPr>
          <a:lstStyle/>
          <a:p>
            <a:pPr lvl="0" algn="ctr">
              <a:defRPr/>
            </a:pPr>
            <a:r>
              <a:rPr lang="ar-IQ" sz="2133" dirty="0">
                <a:solidFill>
                  <a:prstClr val="black"/>
                </a:solidFill>
                <a:latin typeface="Roboto" panose="02000000000000000000" pitchFamily="2" charset="0"/>
                <a:cs typeface="Arial" panose="020B0604020202020204" pitchFamily="34" charset="0"/>
              </a:rPr>
              <a:t>اعطاء منهجية واضحة للتقييم</a:t>
            </a:r>
            <a:endParaRPr lang="en-GB" sz="2133" dirty="0">
              <a:solidFill>
                <a:prstClr val="black"/>
              </a:solidFill>
              <a:latin typeface="Roboto" panose="02000000000000000000" pitchFamily="2" charset="0"/>
            </a:endParaRPr>
          </a:p>
        </p:txBody>
      </p:sp>
      <p:pic>
        <p:nvPicPr>
          <p:cNvPr id="4106" name="Picture 10" descr="ABET Accreditation &amp; Data | School of Engineering | Liberty University">
            <a:extLst>
              <a:ext uri="{FF2B5EF4-FFF2-40B4-BE49-F238E27FC236}">
                <a16:creationId xmlns:a16="http://schemas.microsoft.com/office/drawing/2014/main" id="{44CE4A08-9C8F-4628-82B6-DA3EFE01718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49830">
            <a:off x="8564793" y="1010066"/>
            <a:ext cx="2465040" cy="105644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AADFD57B-003D-4E9C-8E50-9AC54A9BADBE}"/>
              </a:ext>
            </a:extLst>
          </p:cNvPr>
          <p:cNvSpPr/>
          <p:nvPr/>
        </p:nvSpPr>
        <p:spPr>
          <a:xfrm rot="20330392">
            <a:off x="6682064" y="2330695"/>
            <a:ext cx="5484139" cy="42056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IQ" sz="2133" dirty="0"/>
              <a:t>يلبي متطلبات الاعتماد الدولية</a:t>
            </a:r>
            <a:endParaRPr lang="en-US" sz="2133" dirty="0"/>
          </a:p>
        </p:txBody>
      </p:sp>
    </p:spTree>
    <p:extLst>
      <p:ext uri="{BB962C8B-B14F-4D97-AF65-F5344CB8AC3E}">
        <p14:creationId xmlns:p14="http://schemas.microsoft.com/office/powerpoint/2010/main" val="28464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5" grpId="0" animBg="1"/>
      <p:bldP spid="27"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11200" y="8467"/>
            <a:ext cx="107696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لماذا سلم التقييم</a:t>
            </a:r>
            <a:endParaRPr lang="en-JM" sz="4533" b="1" dirty="0">
              <a:solidFill>
                <a:srgbClr val="009BA0"/>
              </a:solidFill>
              <a:latin typeface="Arial" panose="020B0604020202020204" pitchFamily="34" charset="0"/>
              <a:ea typeface="Arial" charset="0"/>
              <a:cs typeface="Arial" panose="020B0604020202020204" pitchFamily="34" charset="0"/>
            </a:endParaRPr>
          </a:p>
        </p:txBody>
      </p:sp>
      <p:sp>
        <p:nvSpPr>
          <p:cNvPr id="8" name="Rectangle 7"/>
          <p:cNvSpPr/>
          <p:nvPr/>
        </p:nvSpPr>
        <p:spPr>
          <a:xfrm>
            <a:off x="0" y="6762751"/>
            <a:ext cx="12192000" cy="103656"/>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latin typeface="Arial" charset="0"/>
            </a:endParaRPr>
          </a:p>
        </p:txBody>
      </p:sp>
      <p:cxnSp>
        <p:nvCxnSpPr>
          <p:cNvPr id="5" name="Straight Connector 4"/>
          <p:cNvCxnSpPr>
            <a:cxnSpLocks/>
          </p:cNvCxnSpPr>
          <p:nvPr/>
        </p:nvCxnSpPr>
        <p:spPr>
          <a:xfrm flipV="1">
            <a:off x="787423" y="872067"/>
            <a:ext cx="10786511" cy="59267"/>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9B0F26E-DFB2-4166-A9EA-16E9DABA3FB8}"/>
              </a:ext>
            </a:extLst>
          </p:cNvPr>
          <p:cNvSpPr/>
          <p:nvPr/>
        </p:nvSpPr>
        <p:spPr>
          <a:xfrm>
            <a:off x="490474" y="1166751"/>
            <a:ext cx="2959556" cy="37965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defTabSz="914377"/>
            <a:r>
              <a:rPr lang="ar-IQ"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اعلام الطلاب باسلوب التقييم</a:t>
            </a:r>
            <a:endParaRPr lang="en-GB"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2296484E-0525-4040-94AC-BE9499B9C828}"/>
              </a:ext>
            </a:extLst>
          </p:cNvPr>
          <p:cNvSpPr/>
          <p:nvPr/>
        </p:nvSpPr>
        <p:spPr>
          <a:xfrm>
            <a:off x="490474" y="1689531"/>
            <a:ext cx="2959556" cy="4662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lgn="just" defTabSz="914377" rtl="1">
              <a:buFont typeface="Arial" panose="020B0604020202020204" pitchFamily="34" charset="0"/>
              <a:buChar char="•"/>
            </a:pPr>
            <a:r>
              <a:rPr lang="ar-IQ" b="1" dirty="0">
                <a:solidFill>
                  <a:srgbClr val="009BA0"/>
                </a:solidFill>
                <a:cs typeface="Arial" panose="020B0604020202020204" pitchFamily="34" charset="0"/>
              </a:rPr>
              <a:t>معرفة الطلاب بالتفاصيل الدقيقة للمهام المطلوبة قبل انهائهم للعمل. سيوفر هذه الكثير من وقت التعليم المطلوب للاجابة على اسئلتهم فيما بعد وقطع الطريق امام الاعذار التي يمكن التكهن ببعضها من قبل بعضهم.</a:t>
            </a:r>
          </a:p>
          <a:p>
            <a:pPr marL="380990" indent="-380990" algn="just" defTabSz="914377" rtl="1">
              <a:buFont typeface="Arial" panose="020B0604020202020204" pitchFamily="34" charset="0"/>
              <a:buChar char="•"/>
            </a:pPr>
            <a:endParaRPr lang="ar-IQ" b="1" dirty="0">
              <a:solidFill>
                <a:srgbClr val="009BA0"/>
              </a:solidFill>
              <a:latin typeface="Calibri" panose="020F0502020204030204"/>
              <a:cs typeface="Arial" panose="020B0604020202020204" pitchFamily="34" charset="0"/>
            </a:endParaRPr>
          </a:p>
          <a:p>
            <a:pPr marL="380990" indent="-380990" algn="just" defTabSz="914377" rtl="1">
              <a:buFont typeface="Arial" panose="020B0604020202020204" pitchFamily="34" charset="0"/>
              <a:buChar char="•"/>
            </a:pPr>
            <a:r>
              <a:rPr lang="ar-IQ" b="1" dirty="0">
                <a:solidFill>
                  <a:srgbClr val="009BA0"/>
                </a:solidFill>
                <a:latin typeface="Calibri" panose="020F0502020204030204"/>
                <a:cs typeface="Arial" panose="020B0604020202020204" pitchFamily="34" charset="0"/>
              </a:rPr>
              <a:t>سيهتم الطلاب بتلبية المتطلبات بدلا من السؤال عن تفاصيلها</a:t>
            </a:r>
            <a:endParaRPr lang="en-GB" b="1" dirty="0">
              <a:solidFill>
                <a:srgbClr val="009BA0"/>
              </a:solidFill>
              <a:latin typeface="Calibri" panose="020F0502020204030204"/>
              <a:cs typeface="Arial" panose="020B0604020202020204" pitchFamily="34" charset="0"/>
            </a:endParaRPr>
          </a:p>
        </p:txBody>
      </p:sp>
      <p:sp>
        <p:nvSpPr>
          <p:cNvPr id="10" name="Rectangle 9">
            <a:extLst>
              <a:ext uri="{FF2B5EF4-FFF2-40B4-BE49-F238E27FC236}">
                <a16:creationId xmlns:a16="http://schemas.microsoft.com/office/drawing/2014/main" id="{64C8EC1B-8073-4AE4-A07E-021567C35E36}"/>
              </a:ext>
            </a:extLst>
          </p:cNvPr>
          <p:cNvSpPr/>
          <p:nvPr/>
        </p:nvSpPr>
        <p:spPr>
          <a:xfrm>
            <a:off x="4548007" y="1166751"/>
            <a:ext cx="2959556" cy="37965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defTabSz="914377"/>
            <a:r>
              <a:rPr lang="ar-IQ"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تقليل وقت التقييم</a:t>
            </a:r>
            <a:endParaRPr lang="en-GB"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11" name="Rectangle 10">
            <a:extLst>
              <a:ext uri="{FF2B5EF4-FFF2-40B4-BE49-F238E27FC236}">
                <a16:creationId xmlns:a16="http://schemas.microsoft.com/office/drawing/2014/main" id="{6BA8A6C4-2962-4DAB-A235-73FDF29F981C}"/>
              </a:ext>
            </a:extLst>
          </p:cNvPr>
          <p:cNvSpPr/>
          <p:nvPr/>
        </p:nvSpPr>
        <p:spPr>
          <a:xfrm>
            <a:off x="4548007" y="1681795"/>
            <a:ext cx="2959556" cy="4662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just" defTabSz="914377" rtl="1">
              <a:buFont typeface="Arial" panose="020B0604020202020204" pitchFamily="34" charset="0"/>
              <a:buChar char="•"/>
            </a:pPr>
            <a:r>
              <a:rPr lang="ar-IQ" b="1" dirty="0">
                <a:solidFill>
                  <a:srgbClr val="009BA0"/>
                </a:solidFill>
                <a:cs typeface="Arial" panose="020B0604020202020204" pitchFamily="34" charset="0"/>
              </a:rPr>
              <a:t>بناء معايير التقييم سيأخذ وقتا طويلا, ولكنه سيقلل الوقت المطلوب للتقييم.</a:t>
            </a:r>
          </a:p>
          <a:p>
            <a:pPr marL="285744" indent="-285744" algn="just" defTabSz="914377" rtl="1">
              <a:buFont typeface="Arial" panose="020B0604020202020204" pitchFamily="34" charset="0"/>
              <a:buChar char="•"/>
            </a:pPr>
            <a:endParaRPr lang="ar-IQ" b="1" dirty="0">
              <a:solidFill>
                <a:srgbClr val="009BA0"/>
              </a:solidFill>
              <a:cs typeface="Arial" panose="020B0604020202020204" pitchFamily="34" charset="0"/>
            </a:endParaRPr>
          </a:p>
          <a:p>
            <a:pPr marL="285744" indent="-285744" algn="just" defTabSz="914377" rtl="1">
              <a:buFont typeface="Arial" panose="020B0604020202020204" pitchFamily="34" charset="0"/>
              <a:buChar char="•"/>
            </a:pPr>
            <a:r>
              <a:rPr lang="ar-IQ" b="1" dirty="0">
                <a:solidFill>
                  <a:srgbClr val="009BA0"/>
                </a:solidFill>
                <a:cs typeface="Arial" panose="020B0604020202020204" pitchFamily="34" charset="0"/>
              </a:rPr>
              <a:t>ستكون معايير التقييم بمثابة دليل ارشادي لتدريس الطلاب عند تقييم المهام والواجبات</a:t>
            </a:r>
            <a:endParaRPr lang="en-GB" b="1" dirty="0">
              <a:solidFill>
                <a:srgbClr val="009BA0"/>
              </a:solidFill>
              <a:latin typeface="Calibri" panose="020F0502020204030204"/>
              <a:cs typeface="Arial" panose="020B0604020202020204" pitchFamily="34" charset="0"/>
            </a:endParaRPr>
          </a:p>
        </p:txBody>
      </p:sp>
      <p:sp>
        <p:nvSpPr>
          <p:cNvPr id="14" name="Rectangle 13">
            <a:extLst>
              <a:ext uri="{FF2B5EF4-FFF2-40B4-BE49-F238E27FC236}">
                <a16:creationId xmlns:a16="http://schemas.microsoft.com/office/drawing/2014/main" id="{116B2F53-4119-4B58-89D8-B4DA8EBB8E61}"/>
              </a:ext>
            </a:extLst>
          </p:cNvPr>
          <p:cNvSpPr/>
          <p:nvPr/>
        </p:nvSpPr>
        <p:spPr>
          <a:xfrm>
            <a:off x="8597207" y="1166751"/>
            <a:ext cx="2976727" cy="37965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defTabSz="914377"/>
            <a:r>
              <a:rPr lang="ar-IQ"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تقييم اكثر موضوعية</a:t>
            </a:r>
            <a:endParaRPr lang="en-GB" sz="1867" b="1" dirty="0">
              <a:solidFill>
                <a:prstClr val="black"/>
              </a:solidFill>
              <a:effectLst>
                <a:outerShdw blurRad="38100" dist="38100" dir="2700000" algn="tl">
                  <a:srgbClr val="000000">
                    <a:alpha val="43137"/>
                  </a:srgbClr>
                </a:outerShdw>
              </a:effectLst>
              <a:latin typeface="Roboto" panose="02000000000000000000" pitchFamily="2" charset="0"/>
            </a:endParaRPr>
          </a:p>
        </p:txBody>
      </p:sp>
      <p:sp>
        <p:nvSpPr>
          <p:cNvPr id="3" name="Rectangle 2">
            <a:extLst>
              <a:ext uri="{FF2B5EF4-FFF2-40B4-BE49-F238E27FC236}">
                <a16:creationId xmlns:a16="http://schemas.microsoft.com/office/drawing/2014/main" id="{335FD7FE-AC4E-2DDF-2B8A-ABD4F78DB97F}"/>
              </a:ext>
            </a:extLst>
          </p:cNvPr>
          <p:cNvSpPr/>
          <p:nvPr/>
        </p:nvSpPr>
        <p:spPr>
          <a:xfrm>
            <a:off x="8605540" y="1681795"/>
            <a:ext cx="2959556" cy="4645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just" defTabSz="914377" rtl="1">
              <a:buFont typeface="Arial" panose="020B0604020202020204" pitchFamily="34" charset="0"/>
              <a:buChar char="•"/>
            </a:pPr>
            <a:r>
              <a:rPr lang="ar-IQ" b="1" dirty="0">
                <a:solidFill>
                  <a:srgbClr val="009BA0"/>
                </a:solidFill>
                <a:cs typeface="Arial" panose="020B0604020202020204" pitchFamily="34" charset="0"/>
              </a:rPr>
              <a:t>لا حاجة لمقارنة اجوبة الطلاب لتحديد اكثرها ارضاء او صحة بطريقة عادلة, بل تكون المقارنة مع المعايير الموضوعة فقط</a:t>
            </a:r>
            <a:endParaRPr lang="ar-IQ" b="1" dirty="0">
              <a:solidFill>
                <a:srgbClr val="009BA0"/>
              </a:solidFill>
              <a:latin typeface="Calibri" panose="020F0502020204030204"/>
              <a:cs typeface="Arial" panose="020B0604020202020204" pitchFamily="34" charset="0"/>
            </a:endParaRPr>
          </a:p>
          <a:p>
            <a:pPr marL="285744" indent="-285744" algn="just" defTabSz="914377" rtl="1">
              <a:buFont typeface="Arial" panose="020B0604020202020204" pitchFamily="34" charset="0"/>
              <a:buChar char="•"/>
            </a:pPr>
            <a:endParaRPr lang="ar-IQ" b="1" dirty="0">
              <a:solidFill>
                <a:srgbClr val="009BA0"/>
              </a:solidFill>
              <a:latin typeface="Calibri" panose="020F0502020204030204"/>
              <a:cs typeface="Arial" panose="020B0604020202020204" pitchFamily="34" charset="0"/>
            </a:endParaRPr>
          </a:p>
          <a:p>
            <a:pPr marL="285744" indent="-285744" algn="just" defTabSz="914377" rtl="1">
              <a:buFont typeface="Arial" panose="020B0604020202020204" pitchFamily="34" charset="0"/>
              <a:buChar char="•"/>
            </a:pPr>
            <a:r>
              <a:rPr lang="ar-IQ" b="1" dirty="0">
                <a:solidFill>
                  <a:srgbClr val="009BA0"/>
                </a:solidFill>
                <a:latin typeface="Calibri" panose="020F0502020204030204"/>
                <a:cs typeface="Arial" panose="020B0604020202020204" pitchFamily="34" charset="0"/>
              </a:rPr>
              <a:t>ستكون للمعلم معايير مرجعية واحدة للقيام بالتقييم.</a:t>
            </a:r>
            <a:endParaRPr lang="en-GB" dirty="0">
              <a:solidFill>
                <a:srgbClr val="009BA0"/>
              </a:solidFill>
              <a:latin typeface="Calibri" panose="020F0502020204030204"/>
            </a:endParaRPr>
          </a:p>
        </p:txBody>
      </p:sp>
    </p:spTree>
    <p:extLst>
      <p:ext uri="{BB962C8B-B14F-4D97-AF65-F5344CB8AC3E}">
        <p14:creationId xmlns:p14="http://schemas.microsoft.com/office/powerpoint/2010/main" val="237166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7" grpId="0" animBg="1"/>
      <p:bldP spid="10" grpId="0" animBg="1"/>
      <p:bldP spid="11" grpId="0" animBg="1"/>
      <p:bldP spid="14"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0C6E-7A3F-A961-7BA7-182440D90DA9}"/>
              </a:ext>
            </a:extLst>
          </p:cNvPr>
          <p:cNvSpPr>
            <a:spLocks noGrp="1"/>
          </p:cNvSpPr>
          <p:nvPr>
            <p:ph type="title"/>
          </p:nvPr>
        </p:nvSpPr>
        <p:spPr>
          <a:xfrm>
            <a:off x="688068" y="1102117"/>
            <a:ext cx="10815864" cy="830997"/>
          </a:xfrm>
        </p:spPr>
        <p:txBody>
          <a:bodyPr/>
          <a:lstStyle/>
          <a:p>
            <a:pPr algn="r"/>
            <a:r>
              <a:rPr lang="ar-IQ" dirty="0"/>
              <a:t>عناصر العملية التعليمية:</a:t>
            </a:r>
          </a:p>
        </p:txBody>
      </p:sp>
      <p:sp>
        <p:nvSpPr>
          <p:cNvPr id="3" name="Oval 2">
            <a:extLst>
              <a:ext uri="{FF2B5EF4-FFF2-40B4-BE49-F238E27FC236}">
                <a16:creationId xmlns:a16="http://schemas.microsoft.com/office/drawing/2014/main" id="{BAD604EA-55EA-C5F2-5753-990516D8D67A}"/>
              </a:ext>
            </a:extLst>
          </p:cNvPr>
          <p:cNvSpPr/>
          <p:nvPr/>
        </p:nvSpPr>
        <p:spPr>
          <a:xfrm>
            <a:off x="5851123" y="1811045"/>
            <a:ext cx="1464816" cy="1269506"/>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IQ" dirty="0"/>
              <a:t>مدخلات</a:t>
            </a:r>
          </a:p>
        </p:txBody>
      </p:sp>
      <p:sp>
        <p:nvSpPr>
          <p:cNvPr id="4" name="Oval 3">
            <a:extLst>
              <a:ext uri="{FF2B5EF4-FFF2-40B4-BE49-F238E27FC236}">
                <a16:creationId xmlns:a16="http://schemas.microsoft.com/office/drawing/2014/main" id="{3EA17746-B2BA-66E9-17C7-6E6A4A904C6D}"/>
              </a:ext>
            </a:extLst>
          </p:cNvPr>
          <p:cNvSpPr/>
          <p:nvPr/>
        </p:nvSpPr>
        <p:spPr>
          <a:xfrm>
            <a:off x="2921489" y="1811045"/>
            <a:ext cx="1464816" cy="1269506"/>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IQ" dirty="0"/>
              <a:t>المنهج</a:t>
            </a:r>
          </a:p>
        </p:txBody>
      </p:sp>
      <p:sp>
        <p:nvSpPr>
          <p:cNvPr id="5" name="Oval 4">
            <a:extLst>
              <a:ext uri="{FF2B5EF4-FFF2-40B4-BE49-F238E27FC236}">
                <a16:creationId xmlns:a16="http://schemas.microsoft.com/office/drawing/2014/main" id="{9BA890F6-0688-25E4-59E2-217B633BA506}"/>
              </a:ext>
            </a:extLst>
          </p:cNvPr>
          <p:cNvSpPr/>
          <p:nvPr/>
        </p:nvSpPr>
        <p:spPr>
          <a:xfrm>
            <a:off x="4386307" y="4605751"/>
            <a:ext cx="1464816" cy="1269506"/>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IQ" dirty="0"/>
              <a:t>مخرجات</a:t>
            </a:r>
          </a:p>
        </p:txBody>
      </p:sp>
      <p:sp>
        <p:nvSpPr>
          <p:cNvPr id="6" name="Plus Sign 5">
            <a:extLst>
              <a:ext uri="{FF2B5EF4-FFF2-40B4-BE49-F238E27FC236}">
                <a16:creationId xmlns:a16="http://schemas.microsoft.com/office/drawing/2014/main" id="{7ACB8922-50EB-4150-3ADC-31CD9E75B499}"/>
              </a:ext>
            </a:extLst>
          </p:cNvPr>
          <p:cNvSpPr/>
          <p:nvPr/>
        </p:nvSpPr>
        <p:spPr>
          <a:xfrm>
            <a:off x="4852384" y="2201662"/>
            <a:ext cx="532660" cy="48827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Rectangle 6">
            <a:extLst>
              <a:ext uri="{FF2B5EF4-FFF2-40B4-BE49-F238E27FC236}">
                <a16:creationId xmlns:a16="http://schemas.microsoft.com/office/drawing/2014/main" id="{61C90844-6583-8BA5-1DE2-37AAA6B04987}"/>
              </a:ext>
            </a:extLst>
          </p:cNvPr>
          <p:cNvSpPr/>
          <p:nvPr/>
        </p:nvSpPr>
        <p:spPr>
          <a:xfrm>
            <a:off x="1945687" y="1617496"/>
            <a:ext cx="6346055" cy="1793289"/>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IQ"/>
          </a:p>
        </p:txBody>
      </p:sp>
      <p:cxnSp>
        <p:nvCxnSpPr>
          <p:cNvPr id="9" name="Straight Arrow Connector 8">
            <a:extLst>
              <a:ext uri="{FF2B5EF4-FFF2-40B4-BE49-F238E27FC236}">
                <a16:creationId xmlns:a16="http://schemas.microsoft.com/office/drawing/2014/main" id="{25E413C6-9F89-538E-6220-7F52460A46AE}"/>
              </a:ext>
            </a:extLst>
          </p:cNvPr>
          <p:cNvCxnSpPr>
            <a:cxnSpLocks/>
            <a:stCxn id="7" idx="2"/>
            <a:endCxn id="7" idx="2"/>
          </p:cNvCxnSpPr>
          <p:nvPr/>
        </p:nvCxnSpPr>
        <p:spPr>
          <a:xfrm>
            <a:off x="5118715" y="341078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81554D-A6B3-EE67-2639-C51E41C5E221}"/>
              </a:ext>
            </a:extLst>
          </p:cNvPr>
          <p:cNvCxnSpPr>
            <a:cxnSpLocks/>
            <a:stCxn id="7" idx="2"/>
            <a:endCxn id="5" idx="0"/>
          </p:cNvCxnSpPr>
          <p:nvPr/>
        </p:nvCxnSpPr>
        <p:spPr>
          <a:xfrm>
            <a:off x="5118715" y="3410785"/>
            <a:ext cx="0" cy="119496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6" name="Oval 15">
            <a:extLst>
              <a:ext uri="{FF2B5EF4-FFF2-40B4-BE49-F238E27FC236}">
                <a16:creationId xmlns:a16="http://schemas.microsoft.com/office/drawing/2014/main" id="{7D44C56D-647E-1BCC-0242-204F64F283E0}"/>
              </a:ext>
            </a:extLst>
          </p:cNvPr>
          <p:cNvSpPr/>
          <p:nvPr/>
        </p:nvSpPr>
        <p:spPr>
          <a:xfrm>
            <a:off x="9549361" y="3336245"/>
            <a:ext cx="1464816" cy="1269506"/>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IQ" dirty="0"/>
              <a:t>تغذية راجعة</a:t>
            </a:r>
          </a:p>
        </p:txBody>
      </p:sp>
      <p:cxnSp>
        <p:nvCxnSpPr>
          <p:cNvPr id="18" name="Straight Connector 17">
            <a:extLst>
              <a:ext uri="{FF2B5EF4-FFF2-40B4-BE49-F238E27FC236}">
                <a16:creationId xmlns:a16="http://schemas.microsoft.com/office/drawing/2014/main" id="{C157F247-CBCF-C687-8A70-92F7D48A0588}"/>
              </a:ext>
            </a:extLst>
          </p:cNvPr>
          <p:cNvCxnSpPr>
            <a:cxnSpLocks/>
          </p:cNvCxnSpPr>
          <p:nvPr/>
        </p:nvCxnSpPr>
        <p:spPr>
          <a:xfrm>
            <a:off x="5888061" y="5240504"/>
            <a:ext cx="4393708" cy="15077"/>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5201DC71-1BED-A10D-99DB-F364A0B8B483}"/>
              </a:ext>
            </a:extLst>
          </p:cNvPr>
          <p:cNvCxnSpPr>
            <a:cxnSpLocks/>
            <a:endCxn id="16" idx="4"/>
          </p:cNvCxnSpPr>
          <p:nvPr/>
        </p:nvCxnSpPr>
        <p:spPr>
          <a:xfrm flipV="1">
            <a:off x="10281769" y="4605751"/>
            <a:ext cx="0" cy="63475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9766F14B-B834-040C-C593-45CC7F532262}"/>
              </a:ext>
            </a:extLst>
          </p:cNvPr>
          <p:cNvCxnSpPr>
            <a:cxnSpLocks/>
          </p:cNvCxnSpPr>
          <p:nvPr/>
        </p:nvCxnSpPr>
        <p:spPr>
          <a:xfrm flipV="1">
            <a:off x="10281769" y="2496384"/>
            <a:ext cx="0" cy="822105"/>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5" name="Straight Arrow Connector 24">
            <a:extLst>
              <a:ext uri="{FF2B5EF4-FFF2-40B4-BE49-F238E27FC236}">
                <a16:creationId xmlns:a16="http://schemas.microsoft.com/office/drawing/2014/main" id="{27E1F1A8-1D02-A139-BF81-751689B25541}"/>
              </a:ext>
            </a:extLst>
          </p:cNvPr>
          <p:cNvCxnSpPr>
            <a:cxnSpLocks/>
            <a:endCxn id="7" idx="3"/>
          </p:cNvCxnSpPr>
          <p:nvPr/>
        </p:nvCxnSpPr>
        <p:spPr>
          <a:xfrm flipH="1">
            <a:off x="8291742" y="2514141"/>
            <a:ext cx="199002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30563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11200" y="8467"/>
            <a:ext cx="107696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لماذا سلم التقييم</a:t>
            </a:r>
            <a:endParaRPr lang="en-JM" sz="4533" b="1" dirty="0">
              <a:solidFill>
                <a:srgbClr val="009BA0"/>
              </a:solidFill>
              <a:latin typeface="Arial" panose="020B0604020202020204" pitchFamily="34" charset="0"/>
              <a:ea typeface="Arial" charset="0"/>
              <a:cs typeface="Arial" panose="020B0604020202020204" pitchFamily="34" charset="0"/>
            </a:endParaRPr>
          </a:p>
        </p:txBody>
      </p:sp>
      <p:sp>
        <p:nvSpPr>
          <p:cNvPr id="8" name="Rectangle 7"/>
          <p:cNvSpPr/>
          <p:nvPr/>
        </p:nvSpPr>
        <p:spPr>
          <a:xfrm>
            <a:off x="0" y="6762751"/>
            <a:ext cx="12192000" cy="103656"/>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latin typeface="Arial" charset="0"/>
            </a:endParaRPr>
          </a:p>
        </p:txBody>
      </p:sp>
      <p:cxnSp>
        <p:nvCxnSpPr>
          <p:cNvPr id="5" name="Straight Connector 4"/>
          <p:cNvCxnSpPr>
            <a:cxnSpLocks/>
          </p:cNvCxnSpPr>
          <p:nvPr/>
        </p:nvCxnSpPr>
        <p:spPr>
          <a:xfrm flipV="1">
            <a:off x="787423" y="872067"/>
            <a:ext cx="10786511" cy="59267"/>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64C8EC1B-8073-4AE4-A07E-021567C35E36}"/>
              </a:ext>
            </a:extLst>
          </p:cNvPr>
          <p:cNvSpPr/>
          <p:nvPr/>
        </p:nvSpPr>
        <p:spPr>
          <a:xfrm>
            <a:off x="4548007" y="1527673"/>
            <a:ext cx="2959556" cy="37965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914377"/>
            <a:r>
              <a:rPr lang="ar-IQ"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شفافية التقييم</a:t>
            </a:r>
            <a:endParaRPr lang="en-GB"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11" name="Rectangle 10">
            <a:extLst>
              <a:ext uri="{FF2B5EF4-FFF2-40B4-BE49-F238E27FC236}">
                <a16:creationId xmlns:a16="http://schemas.microsoft.com/office/drawing/2014/main" id="{6BA8A6C4-2962-4DAB-A235-73FDF29F981C}"/>
              </a:ext>
            </a:extLst>
          </p:cNvPr>
          <p:cNvSpPr/>
          <p:nvPr/>
        </p:nvSpPr>
        <p:spPr>
          <a:xfrm>
            <a:off x="4548007" y="2232904"/>
            <a:ext cx="2959556" cy="3623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just" defTabSz="914377" rtl="1">
              <a:buFont typeface="Arial" panose="020B0604020202020204" pitchFamily="34" charset="0"/>
              <a:buChar char="•"/>
            </a:pPr>
            <a:r>
              <a:rPr lang="ar-IQ" b="1" dirty="0">
                <a:solidFill>
                  <a:srgbClr val="009BA0"/>
                </a:solidFill>
                <a:cs typeface="Arial" panose="020B0604020202020204" pitchFamily="34" charset="0"/>
              </a:rPr>
              <a:t>اضافة الشفافية الى التقييم المعطى لواجبات ووظائف الطلاب</a:t>
            </a:r>
            <a:endParaRPr lang="en-US" b="1" dirty="0">
              <a:solidFill>
                <a:srgbClr val="009BA0"/>
              </a:solidFill>
              <a:cs typeface="Arial" panose="020B0604020202020204" pitchFamily="34" charset="0"/>
            </a:endParaRPr>
          </a:p>
          <a:p>
            <a:pPr marL="285744" indent="-285744" algn="just" defTabSz="914377" rtl="1">
              <a:buFont typeface="Arial" panose="020B0604020202020204" pitchFamily="34" charset="0"/>
              <a:buChar char="•"/>
            </a:pPr>
            <a:endParaRPr lang="ar-IQ" b="1" dirty="0">
              <a:solidFill>
                <a:srgbClr val="009BA0"/>
              </a:solidFill>
              <a:cs typeface="Arial" panose="020B0604020202020204" pitchFamily="34" charset="0"/>
            </a:endParaRPr>
          </a:p>
          <a:p>
            <a:pPr marL="285744" indent="-285744" algn="just" defTabSz="914377" rtl="1">
              <a:buFont typeface="Arial" panose="020B0604020202020204" pitchFamily="34" charset="0"/>
              <a:buChar char="•"/>
            </a:pPr>
            <a:r>
              <a:rPr lang="ar-IQ" b="1" dirty="0">
                <a:solidFill>
                  <a:srgbClr val="009BA0"/>
                </a:solidFill>
                <a:cs typeface="Arial" panose="020B0604020202020204" pitchFamily="34" charset="0"/>
              </a:rPr>
              <a:t>لن يكون للطلاب الفرصة لتكوين افكارهم الخاصة حول عملية التقييم والتي تقود عادة للاعتقاد باستحقاقهم لتقييم افضل.</a:t>
            </a:r>
            <a:endParaRPr lang="en-GB" b="1" dirty="0">
              <a:solidFill>
                <a:srgbClr val="009BA0"/>
              </a:solidFill>
              <a:latin typeface="Calibri" panose="020F0502020204030204"/>
              <a:cs typeface="Arial" panose="020B0604020202020204" pitchFamily="34" charset="0"/>
            </a:endParaRPr>
          </a:p>
        </p:txBody>
      </p:sp>
      <p:sp>
        <p:nvSpPr>
          <p:cNvPr id="4" name="Rectangle 3">
            <a:extLst>
              <a:ext uri="{FF2B5EF4-FFF2-40B4-BE49-F238E27FC236}">
                <a16:creationId xmlns:a16="http://schemas.microsoft.com/office/drawing/2014/main" id="{E61BB044-1A52-EA74-B8FA-2A0E6CC45ACC}"/>
              </a:ext>
            </a:extLst>
          </p:cNvPr>
          <p:cNvSpPr/>
          <p:nvPr/>
        </p:nvSpPr>
        <p:spPr>
          <a:xfrm>
            <a:off x="8597207" y="1524957"/>
            <a:ext cx="2976727" cy="37965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914377"/>
            <a:r>
              <a:rPr lang="ar-IQ"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التقييم الذاتي</a:t>
            </a:r>
            <a:endParaRPr lang="en-US" sz="1200"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504D5492-B02E-8D1A-22FA-3B2F66BF646B}"/>
              </a:ext>
            </a:extLst>
          </p:cNvPr>
          <p:cNvSpPr/>
          <p:nvPr/>
        </p:nvSpPr>
        <p:spPr>
          <a:xfrm>
            <a:off x="8597207" y="2249618"/>
            <a:ext cx="2959556" cy="3606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just" defTabSz="914377" rtl="1">
              <a:buFont typeface="Arial" panose="020B0604020202020204" pitchFamily="34" charset="0"/>
              <a:buChar char="•"/>
            </a:pPr>
            <a:r>
              <a:rPr lang="ar-IQ" b="1" dirty="0">
                <a:solidFill>
                  <a:srgbClr val="009BA0"/>
                </a:solidFill>
                <a:cs typeface="Arial" panose="020B0604020202020204" pitchFamily="34" charset="0"/>
              </a:rPr>
              <a:t>سيتمكن الطلاب من توقع التقييم الذي سيحصلون عليه بعد انهائهم لواجباتهم واختباراتهم</a:t>
            </a:r>
            <a:endParaRPr lang="en-US" b="1" dirty="0">
              <a:solidFill>
                <a:srgbClr val="009BA0"/>
              </a:solidFill>
              <a:cs typeface="Arial" panose="020B0604020202020204" pitchFamily="34" charset="0"/>
            </a:endParaRPr>
          </a:p>
          <a:p>
            <a:pPr marL="285744" indent="-285744" algn="just" defTabSz="914377">
              <a:buFont typeface="Arial" panose="020B0604020202020204" pitchFamily="34" charset="0"/>
              <a:buChar char="•"/>
            </a:pPr>
            <a:endParaRPr lang="en-US" b="1" dirty="0">
              <a:solidFill>
                <a:srgbClr val="009BA0"/>
              </a:solidFill>
              <a:cs typeface="Arial" panose="020B0604020202020204" pitchFamily="34" charset="0"/>
            </a:endParaRPr>
          </a:p>
          <a:p>
            <a:pPr marL="285744" indent="-285744" algn="just" defTabSz="914377">
              <a:buFont typeface="Arial" panose="020B0604020202020204" pitchFamily="34" charset="0"/>
              <a:buChar char="•"/>
            </a:pPr>
            <a:endParaRPr lang="en-US" b="1" dirty="0">
              <a:solidFill>
                <a:srgbClr val="009BA0"/>
              </a:solidFill>
              <a:cs typeface="Arial" panose="020B0604020202020204" pitchFamily="34" charset="0"/>
            </a:endParaRPr>
          </a:p>
          <a:p>
            <a:pPr marL="285744" indent="-285744" algn="just" defTabSz="914377" rtl="1">
              <a:buFont typeface="Arial" panose="020B0604020202020204" pitchFamily="34" charset="0"/>
              <a:buChar char="•"/>
            </a:pPr>
            <a:r>
              <a:rPr lang="ar-IQ" b="1" dirty="0">
                <a:solidFill>
                  <a:srgbClr val="009BA0"/>
                </a:solidFill>
                <a:cs typeface="Arial" panose="020B0604020202020204" pitchFamily="34" charset="0"/>
              </a:rPr>
              <a:t>سيتكمن الطلاب من تقييم بعضهم البعض</a:t>
            </a:r>
            <a:endParaRPr lang="en-GB" dirty="0">
              <a:solidFill>
                <a:srgbClr val="009BA0"/>
              </a:solidFill>
              <a:latin typeface="Calibri" panose="020F0502020204030204"/>
            </a:endParaRPr>
          </a:p>
        </p:txBody>
      </p:sp>
      <p:sp>
        <p:nvSpPr>
          <p:cNvPr id="12" name="Rectangle 11">
            <a:extLst>
              <a:ext uri="{FF2B5EF4-FFF2-40B4-BE49-F238E27FC236}">
                <a16:creationId xmlns:a16="http://schemas.microsoft.com/office/drawing/2014/main" id="{45AD8D7D-1AE3-BD84-EFC9-09B781C3DEA4}"/>
              </a:ext>
            </a:extLst>
          </p:cNvPr>
          <p:cNvSpPr/>
          <p:nvPr/>
        </p:nvSpPr>
        <p:spPr>
          <a:xfrm>
            <a:off x="618066" y="1524957"/>
            <a:ext cx="2959556" cy="37965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914377"/>
            <a:r>
              <a:rPr lang="ar-IQ"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التقييمات ذات الهيكلية الثابتة</a:t>
            </a:r>
            <a:endParaRPr lang="en-GB" sz="1867" b="1" dirty="0">
              <a:solidFill>
                <a:prstClr val="black"/>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p:txBody>
      </p:sp>
      <p:sp>
        <p:nvSpPr>
          <p:cNvPr id="16" name="Rectangle 15">
            <a:extLst>
              <a:ext uri="{FF2B5EF4-FFF2-40B4-BE49-F238E27FC236}">
                <a16:creationId xmlns:a16="http://schemas.microsoft.com/office/drawing/2014/main" id="{6C9D6D8E-AF85-DCB2-C55B-80258760EDD8}"/>
              </a:ext>
            </a:extLst>
          </p:cNvPr>
          <p:cNvSpPr/>
          <p:nvPr/>
        </p:nvSpPr>
        <p:spPr>
          <a:xfrm>
            <a:off x="498807" y="2249618"/>
            <a:ext cx="2959556" cy="3623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lgn="just" defTabSz="914377" rtl="1">
              <a:buFont typeface="Arial" panose="020B0604020202020204" pitchFamily="34" charset="0"/>
              <a:buChar char="•"/>
            </a:pPr>
            <a:endParaRPr lang="ar-IQ" b="1" dirty="0">
              <a:solidFill>
                <a:srgbClr val="009BA0"/>
              </a:solidFill>
              <a:cs typeface="Arial" panose="020B0604020202020204" pitchFamily="34" charset="0"/>
            </a:endParaRPr>
          </a:p>
          <a:p>
            <a:pPr marL="380990" indent="-380990" algn="just" defTabSz="914377" rtl="1">
              <a:buFont typeface="Arial" panose="020B0604020202020204" pitchFamily="34" charset="0"/>
              <a:buChar char="•"/>
            </a:pPr>
            <a:r>
              <a:rPr lang="ar-IQ" b="1" dirty="0">
                <a:solidFill>
                  <a:srgbClr val="009BA0"/>
                </a:solidFill>
                <a:cs typeface="Arial" panose="020B0604020202020204" pitchFamily="34" charset="0"/>
              </a:rPr>
              <a:t>سيضيف نمطا منضبطا لمكونات المهام المطلوبة من الطلاب ويجعل من الممكن تحسينها وتطويرها مستقبلا</a:t>
            </a:r>
            <a:endParaRPr lang="en-US" b="1" dirty="0">
              <a:solidFill>
                <a:srgbClr val="009BA0"/>
              </a:solidFill>
              <a:cs typeface="Arial" panose="020B0604020202020204" pitchFamily="34" charset="0"/>
            </a:endParaRPr>
          </a:p>
          <a:p>
            <a:pPr marL="380990" indent="-380990" algn="just" defTabSz="914377">
              <a:buFont typeface="Arial" panose="020B0604020202020204" pitchFamily="34" charset="0"/>
              <a:buChar char="•"/>
            </a:pPr>
            <a:endParaRPr lang="en-US" b="1" dirty="0">
              <a:solidFill>
                <a:srgbClr val="009BA0"/>
              </a:solidFill>
              <a:cs typeface="Arial" panose="020B0604020202020204" pitchFamily="34" charset="0"/>
            </a:endParaRPr>
          </a:p>
          <a:p>
            <a:pPr marL="380990" indent="-380990" algn="just" defTabSz="914377" rtl="1">
              <a:buFont typeface="Arial" panose="020B0604020202020204" pitchFamily="34" charset="0"/>
              <a:buChar char="•"/>
            </a:pPr>
            <a:r>
              <a:rPr lang="ar-IQ" b="1" dirty="0">
                <a:solidFill>
                  <a:srgbClr val="009BA0"/>
                </a:solidFill>
                <a:cs typeface="Arial" panose="020B0604020202020204" pitchFamily="34" charset="0"/>
              </a:rPr>
              <a:t>القدرة على مقارنة هذه المهام مع المهام السابقة بسرعة وفاعلية اكبر.</a:t>
            </a:r>
            <a:endParaRPr lang="en-GB" b="1" dirty="0">
              <a:solidFill>
                <a:srgbClr val="009BA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25634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1" grpId="0" animBg="1"/>
      <p:bldP spid="4" grpId="0" animBg="1"/>
      <p:bldP spid="9" grpId="0" animBg="1"/>
      <p:bldP spid="12"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933"/>
            <a:ext cx="4938272" cy="6745817"/>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3"/>
              </a:solidFill>
              <a:latin typeface="Arial" charset="0"/>
            </a:endParaRPr>
          </a:p>
        </p:txBody>
      </p:sp>
      <p:sp>
        <p:nvSpPr>
          <p:cNvPr id="13" name="Title 1"/>
          <p:cNvSpPr txBox="1">
            <a:spLocks/>
          </p:cNvSpPr>
          <p:nvPr/>
        </p:nvSpPr>
        <p:spPr>
          <a:xfrm>
            <a:off x="895618" y="2247916"/>
            <a:ext cx="3546049" cy="1143000"/>
          </a:xfrm>
          <a:prstGeom prst="rect">
            <a:avLst/>
          </a:prstGeom>
        </p:spPr>
        <p:txBody>
          <a:bodyPr vert="horz" lIns="121920" tIns="60960" rIns="121920" bIns="60960" rtlCol="0" anchor="ctr">
            <a:normAutofit fontScale="850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chemeClr val="bg1"/>
                </a:solidFill>
                <a:latin typeface="Arial Regular"/>
                <a:ea typeface="Arial" charset="0"/>
                <a:cs typeface="Arial Regular" charset="0"/>
              </a:rPr>
              <a:t>متى يستخدم سلم التقييم</a:t>
            </a:r>
            <a:endParaRPr lang="en-JM" sz="4533" b="1" dirty="0">
              <a:solidFill>
                <a:schemeClr val="bg1"/>
              </a:solidFill>
              <a:latin typeface="Arial Regular" charset="0"/>
              <a:ea typeface="Arial" charset="0"/>
              <a:cs typeface="Arial Regular" charset="0"/>
            </a:endParaRPr>
          </a:p>
        </p:txBody>
      </p:sp>
      <p:sp>
        <p:nvSpPr>
          <p:cNvPr id="8" name="Rectangle 7"/>
          <p:cNvSpPr/>
          <p:nvPr/>
        </p:nvSpPr>
        <p:spPr>
          <a:xfrm>
            <a:off x="0" y="6762751"/>
            <a:ext cx="12192000" cy="103656"/>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latin typeface="Arial" charset="0"/>
            </a:endParaRPr>
          </a:p>
        </p:txBody>
      </p:sp>
      <p:sp>
        <p:nvSpPr>
          <p:cNvPr id="6" name="TextBox 5">
            <a:extLst>
              <a:ext uri="{FF2B5EF4-FFF2-40B4-BE49-F238E27FC236}">
                <a16:creationId xmlns:a16="http://schemas.microsoft.com/office/drawing/2014/main" id="{F815508E-B8AA-4D6C-931F-FA40E770392E}"/>
              </a:ext>
            </a:extLst>
          </p:cNvPr>
          <p:cNvSpPr txBox="1"/>
          <p:nvPr/>
        </p:nvSpPr>
        <p:spPr>
          <a:xfrm>
            <a:off x="5225668" y="1520785"/>
            <a:ext cx="6417485" cy="2677656"/>
          </a:xfrm>
          <a:prstGeom prst="rect">
            <a:avLst/>
          </a:prstGeom>
          <a:noFill/>
        </p:spPr>
        <p:txBody>
          <a:bodyPr wrap="square" rtlCol="0">
            <a:spAutoFit/>
          </a:bodyPr>
          <a:lstStyle/>
          <a:p>
            <a:pPr algn="r" rtl="1"/>
            <a:r>
              <a:rPr lang="ar-IQ" altLang="en-US" sz="2400" dirty="0">
                <a:solidFill>
                  <a:srgbClr val="000000"/>
                </a:solidFill>
              </a:rPr>
              <a:t>مع الاختبارات المعقدة عادة, مثل المشاريع طويلة الامد, المقالات او المنتج المبني على البحث</a:t>
            </a:r>
            <a:endParaRPr lang="en-US" altLang="en-US" sz="2400" dirty="0">
              <a:solidFill>
                <a:srgbClr val="000000"/>
              </a:solidFill>
            </a:endParaRPr>
          </a:p>
          <a:p>
            <a:endParaRPr lang="en-US" altLang="en-US" sz="2400" dirty="0">
              <a:solidFill>
                <a:srgbClr val="000000"/>
              </a:solidFill>
            </a:endParaRPr>
          </a:p>
          <a:p>
            <a:pPr marL="990575" lvl="1" indent="-380990" algn="r" rtl="1">
              <a:buFont typeface="Wingdings" panose="05000000000000000000" pitchFamily="2" charset="2"/>
              <a:buChar char="q"/>
            </a:pPr>
            <a:r>
              <a:rPr lang="ar-IQ" altLang="en-US" sz="2400" dirty="0">
                <a:solidFill>
                  <a:srgbClr val="000000"/>
                </a:solidFill>
              </a:rPr>
              <a:t>تغذية راجعة مفيدة حول تقدم العمل</a:t>
            </a:r>
            <a:endParaRPr lang="en-US" altLang="en-US" sz="2400" dirty="0">
              <a:solidFill>
                <a:srgbClr val="000000"/>
              </a:solidFill>
            </a:endParaRPr>
          </a:p>
          <a:p>
            <a:pPr marL="990575" lvl="1" indent="-380990">
              <a:buFont typeface="Wingdings" panose="05000000000000000000" pitchFamily="2" charset="2"/>
              <a:buChar char="q"/>
            </a:pPr>
            <a:endParaRPr lang="en-US" altLang="en-US" sz="2400" dirty="0">
              <a:solidFill>
                <a:srgbClr val="000000"/>
              </a:solidFill>
            </a:endParaRPr>
          </a:p>
          <a:p>
            <a:pPr marL="990575" lvl="1" indent="-380990" algn="r" rtl="1">
              <a:buFont typeface="Wingdings" panose="05000000000000000000" pitchFamily="2" charset="2"/>
              <a:buChar char="q"/>
            </a:pPr>
            <a:r>
              <a:rPr lang="ar-IQ" altLang="en-US" sz="2400" dirty="0">
                <a:solidFill>
                  <a:srgbClr val="000000"/>
                </a:solidFill>
              </a:rPr>
              <a:t>تقييم تفصيلي للمشروع النهائي</a:t>
            </a:r>
            <a:endParaRPr lang="en-US" altLang="en-US" sz="2400" dirty="0">
              <a:solidFill>
                <a:srgbClr val="000000"/>
              </a:solidFill>
            </a:endParaRPr>
          </a:p>
          <a:p>
            <a:pPr lvl="1"/>
            <a:endParaRPr lang="en-US" altLang="en-US" sz="2400" dirty="0">
              <a:solidFill>
                <a:srgbClr val="000000"/>
              </a:solidFill>
            </a:endParaRPr>
          </a:p>
        </p:txBody>
      </p:sp>
      <p:pic>
        <p:nvPicPr>
          <p:cNvPr id="7" name="Picture 2" descr="Image result for Rubric">
            <a:extLst>
              <a:ext uri="{FF2B5EF4-FFF2-40B4-BE49-F238E27FC236}">
                <a16:creationId xmlns:a16="http://schemas.microsoft.com/office/drawing/2014/main" id="{4A8C769D-4DDE-4150-ACC7-CBF729D60B9F}"/>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4141" y="5048374"/>
            <a:ext cx="1661991" cy="1467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d07304_">
            <a:extLst>
              <a:ext uri="{FF2B5EF4-FFF2-40B4-BE49-F238E27FC236}">
                <a16:creationId xmlns:a16="http://schemas.microsoft.com/office/drawing/2014/main" id="{4EEC7E95-3CF2-4CC9-9D97-FAFC89F6E9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35" y="3471601"/>
            <a:ext cx="3251200" cy="323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18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847542" y="1304382"/>
            <a:ext cx="9249546"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4533" b="1" dirty="0">
                <a:solidFill>
                  <a:srgbClr val="009BA0"/>
                </a:solidFill>
                <a:latin typeface="Arial" panose="020B0604020202020204" pitchFamily="34" charset="0"/>
                <a:ea typeface="Arial" charset="0"/>
                <a:cs typeface="Arial" panose="020B0604020202020204" pitchFamily="34" charset="0"/>
              </a:rPr>
              <a:t>سلم التقييم رائع, فأين الخلل؟</a:t>
            </a:r>
            <a:endParaRPr lang="en-US" sz="4533" b="1" dirty="0">
              <a:solidFill>
                <a:srgbClr val="009BA0"/>
              </a:solidFill>
              <a:latin typeface="Arial" panose="020B0604020202020204" pitchFamily="34" charset="0"/>
              <a:ea typeface="Arial" charset="0"/>
              <a:cs typeface="Arial" panose="020B0604020202020204" pitchFamily="34" charset="0"/>
            </a:endParaRPr>
          </a:p>
        </p:txBody>
      </p:sp>
      <p:sp>
        <p:nvSpPr>
          <p:cNvPr id="8" name="Rectangle 7"/>
          <p:cNvSpPr/>
          <p:nvPr/>
        </p:nvSpPr>
        <p:spPr>
          <a:xfrm>
            <a:off x="0" y="6762751"/>
            <a:ext cx="12192000" cy="103656"/>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latin typeface="Arial" charset="0"/>
            </a:endParaRPr>
          </a:p>
        </p:txBody>
      </p:sp>
      <p:cxnSp>
        <p:nvCxnSpPr>
          <p:cNvPr id="5" name="Straight Connector 4"/>
          <p:cNvCxnSpPr>
            <a:cxnSpLocks/>
          </p:cNvCxnSpPr>
          <p:nvPr/>
        </p:nvCxnSpPr>
        <p:spPr>
          <a:xfrm flipV="1">
            <a:off x="787423" y="872067"/>
            <a:ext cx="10786511" cy="59267"/>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Rectangle 3">
            <a:extLst>
              <a:ext uri="{FF2B5EF4-FFF2-40B4-BE49-F238E27FC236}">
                <a16:creationId xmlns:a16="http://schemas.microsoft.com/office/drawing/2014/main" id="{E5FC7B00-FFC6-460A-8C59-A601D72189F6}"/>
              </a:ext>
            </a:extLst>
          </p:cNvPr>
          <p:cNvSpPr txBox="1">
            <a:spLocks noChangeArrowheads="1"/>
          </p:cNvSpPr>
          <p:nvPr/>
        </p:nvSpPr>
        <p:spPr bwMode="auto">
          <a:xfrm>
            <a:off x="967316" y="2709862"/>
            <a:ext cx="10257367" cy="367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lvl1pPr marL="257175" indent="-257175" algn="l" rtl="0" eaLnBrk="0" fontAlgn="base" hangingPunct="0">
              <a:spcBef>
                <a:spcPct val="20000"/>
              </a:spcBef>
              <a:spcAft>
                <a:spcPct val="0"/>
              </a:spcAft>
              <a:buClr>
                <a:schemeClr val="tx1"/>
              </a:buClr>
              <a:buSzPct val="75000"/>
              <a:buFont typeface="Wingdings" panose="05000000000000000000" pitchFamily="2" charset="2"/>
              <a:buChar char="l"/>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SzPct val="75000"/>
              <a:buChar char="–"/>
              <a:defRPr sz="1800">
                <a:solidFill>
                  <a:schemeClr val="tx1"/>
                </a:solidFill>
                <a:latin typeface="+mn-lt"/>
              </a:defRPr>
            </a:lvl2pPr>
            <a:lvl3pPr marL="8572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latin typeface="+mn-lt"/>
              </a:defRPr>
            </a:lvl3pPr>
            <a:lvl4pPr marL="1200150" indent="-171450" algn="l" rtl="0" eaLnBrk="0" fontAlgn="base" hangingPunct="0">
              <a:spcBef>
                <a:spcPct val="20000"/>
              </a:spcBef>
              <a:spcAft>
                <a:spcPct val="0"/>
              </a:spcAft>
              <a:buClr>
                <a:schemeClr val="tx1"/>
              </a:buClr>
              <a:buSzPct val="80000"/>
              <a:buChar char="–"/>
              <a:defRPr>
                <a:solidFill>
                  <a:schemeClr val="tx1"/>
                </a:solidFill>
                <a:latin typeface="+mn-lt"/>
              </a:defRPr>
            </a:lvl4pPr>
            <a:lvl5pPr marL="1543050" indent="-17145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18859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342891" indent="-342891" algn="just" defTabSz="1219170" rtl="1" eaLnBrk="1" hangingPunct="1">
              <a:buClr>
                <a:srgbClr val="003366"/>
              </a:buClr>
              <a:defRPr/>
            </a:pPr>
            <a:r>
              <a:rPr lang="ar-IQ" altLang="en-US" sz="2800" kern="0" dirty="0">
                <a:solidFill>
                  <a:srgbClr val="003366"/>
                </a:solidFill>
                <a:latin typeface="Arial"/>
              </a:rPr>
              <a:t>بالرغم من ان لسلم التقييم فوائد عديدة ويجعل عملية التصحيح اكثر سرعة وسهولة, فأن بناء سلم تقييم جيد يأخذ وقتا.</a:t>
            </a:r>
            <a:endParaRPr lang="en-GB" altLang="en-US" sz="2800" kern="0" dirty="0">
              <a:solidFill>
                <a:srgbClr val="003366"/>
              </a:solidFill>
              <a:latin typeface="Arial"/>
            </a:endParaRPr>
          </a:p>
          <a:p>
            <a:pPr marL="0" indent="0" algn="just" defTabSz="1219170" eaLnBrk="1" hangingPunct="1">
              <a:buClr>
                <a:srgbClr val="003366"/>
              </a:buClr>
              <a:buNone/>
              <a:defRPr/>
            </a:pPr>
            <a:endParaRPr lang="en-GB" altLang="en-US" sz="2800" kern="0" dirty="0">
              <a:solidFill>
                <a:srgbClr val="003366"/>
              </a:solidFill>
              <a:latin typeface="Arial"/>
            </a:endParaRPr>
          </a:p>
          <a:p>
            <a:pPr marL="342891" indent="-342891" algn="just" defTabSz="1219170" rtl="1" eaLnBrk="1" hangingPunct="1">
              <a:buClr>
                <a:srgbClr val="003366"/>
              </a:buClr>
              <a:defRPr/>
            </a:pPr>
            <a:r>
              <a:rPr lang="ar-IQ" sz="2800" kern="0" dirty="0">
                <a:solidFill>
                  <a:srgbClr val="003366"/>
                </a:solidFill>
                <a:latin typeface="Arial"/>
              </a:rPr>
              <a:t>ستحتاج على الاغلب الى تغيير (تغيير وليس اضافة) اساليب التصحيح والتقييم.</a:t>
            </a:r>
            <a:endParaRPr lang="en-US" sz="2800" kern="0" dirty="0">
              <a:solidFill>
                <a:srgbClr val="003366"/>
              </a:solidFill>
              <a:latin typeface="Arial"/>
            </a:endParaRPr>
          </a:p>
          <a:p>
            <a:pPr marL="0" indent="0" algn="just" defTabSz="1219170" eaLnBrk="1" hangingPunct="1">
              <a:buClr>
                <a:srgbClr val="003366"/>
              </a:buClr>
              <a:buNone/>
              <a:defRPr/>
            </a:pPr>
            <a:endParaRPr lang="en-US" sz="2800" kern="0" dirty="0">
              <a:solidFill>
                <a:srgbClr val="003366"/>
              </a:solidFill>
              <a:latin typeface="Arial"/>
            </a:endParaRPr>
          </a:p>
          <a:p>
            <a:pPr marL="342891" indent="-342891" algn="just" defTabSz="1219170" rtl="1" eaLnBrk="1" hangingPunct="1">
              <a:buClr>
                <a:srgbClr val="003366"/>
              </a:buClr>
              <a:defRPr/>
            </a:pPr>
            <a:r>
              <a:rPr lang="ar-IQ" sz="2800" kern="0" dirty="0">
                <a:solidFill>
                  <a:srgbClr val="003366"/>
                </a:solidFill>
                <a:latin typeface="Arial"/>
              </a:rPr>
              <a:t>سلم التقييم افضل للتقييمات التحليلية, المشاريع الكبيرة والاختبارات الاخرى التي تتطلب تقييم اداء متعدد الابعاد</a:t>
            </a:r>
            <a:endParaRPr lang="en-GB" sz="2800" b="1" kern="0" dirty="0">
              <a:solidFill>
                <a:srgbClr val="FACE45"/>
              </a:solidFill>
              <a:latin typeface="Arial"/>
            </a:endParaRPr>
          </a:p>
          <a:p>
            <a:pPr marL="342891" indent="-342891" algn="just" defTabSz="1219170" eaLnBrk="1" hangingPunct="1">
              <a:buClr>
                <a:srgbClr val="003366"/>
              </a:buClr>
              <a:defRPr/>
            </a:pPr>
            <a:endParaRPr lang="en-GB" altLang="en-US" sz="2800" kern="0" dirty="0">
              <a:solidFill>
                <a:srgbClr val="003366"/>
              </a:solidFill>
              <a:latin typeface="Arial"/>
            </a:endParaRPr>
          </a:p>
        </p:txBody>
      </p:sp>
    </p:spTree>
    <p:extLst>
      <p:ext uri="{BB962C8B-B14F-4D97-AF65-F5344CB8AC3E}">
        <p14:creationId xmlns:p14="http://schemas.microsoft.com/office/powerpoint/2010/main" val="221511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11200" y="8467"/>
            <a:ext cx="107696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مكونات سلم التقييم التحليلي</a:t>
            </a:r>
            <a:endParaRPr lang="en-US" sz="4533" b="1" dirty="0">
              <a:solidFill>
                <a:srgbClr val="009BA0"/>
              </a:solidFill>
              <a:latin typeface="Arial" panose="020B0604020202020204" pitchFamily="34" charset="0"/>
              <a:ea typeface="Arial" charset="0"/>
              <a:cs typeface="Arial" panose="020B0604020202020204" pitchFamily="34" charset="0"/>
            </a:endParaRPr>
          </a:p>
        </p:txBody>
      </p:sp>
      <p:sp>
        <p:nvSpPr>
          <p:cNvPr id="8" name="Rectangle 7"/>
          <p:cNvSpPr/>
          <p:nvPr/>
        </p:nvSpPr>
        <p:spPr>
          <a:xfrm>
            <a:off x="0" y="6762751"/>
            <a:ext cx="12192000" cy="103656"/>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latin typeface="Arial" charset="0"/>
            </a:endParaRPr>
          </a:p>
        </p:txBody>
      </p:sp>
      <p:cxnSp>
        <p:nvCxnSpPr>
          <p:cNvPr id="5" name="Straight Connector 4"/>
          <p:cNvCxnSpPr>
            <a:cxnSpLocks/>
          </p:cNvCxnSpPr>
          <p:nvPr/>
        </p:nvCxnSpPr>
        <p:spPr>
          <a:xfrm flipV="1">
            <a:off x="787423" y="872067"/>
            <a:ext cx="10786511" cy="59267"/>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F64AE57-087C-4542-86DC-515F925F2249}"/>
              </a:ext>
            </a:extLst>
          </p:cNvPr>
          <p:cNvSpPr/>
          <p:nvPr/>
        </p:nvSpPr>
        <p:spPr>
          <a:xfrm>
            <a:off x="1261442" y="1794934"/>
            <a:ext cx="2959556" cy="461665"/>
          </a:xfrm>
          <a:prstGeom prst="rect">
            <a:avLst/>
          </a:prstGeom>
          <a:solidFill>
            <a:srgbClr val="43B6C8"/>
          </a:solidFill>
        </p:spPr>
        <p:txBody>
          <a:bodyPr wrap="square">
            <a:spAutoFit/>
          </a:bodyPr>
          <a:lstStyle/>
          <a:p>
            <a:pPr algn="ctr" defTabSz="914377"/>
            <a:r>
              <a:rPr lang="ar-IQ" sz="2400" dirty="0">
                <a:solidFill>
                  <a:srgbClr val="003366"/>
                </a:solidFill>
                <a:latin typeface="Roboto" panose="02000000000000000000" pitchFamily="2" charset="0"/>
              </a:rPr>
              <a:t>الابعاد</a:t>
            </a:r>
            <a:endParaRPr lang="en-GB" sz="2400" dirty="0">
              <a:solidFill>
                <a:srgbClr val="003366"/>
              </a:solidFill>
              <a:latin typeface="Roboto" panose="02000000000000000000" pitchFamily="2" charset="0"/>
            </a:endParaRPr>
          </a:p>
        </p:txBody>
      </p:sp>
      <p:sp>
        <p:nvSpPr>
          <p:cNvPr id="7" name="Rectangle 6">
            <a:extLst>
              <a:ext uri="{FF2B5EF4-FFF2-40B4-BE49-F238E27FC236}">
                <a16:creationId xmlns:a16="http://schemas.microsoft.com/office/drawing/2014/main" id="{DAEACCB9-8AB9-4F66-85B0-3D9D665D10BC}"/>
              </a:ext>
            </a:extLst>
          </p:cNvPr>
          <p:cNvSpPr/>
          <p:nvPr/>
        </p:nvSpPr>
        <p:spPr>
          <a:xfrm>
            <a:off x="1261442" y="2256599"/>
            <a:ext cx="2959556" cy="3489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rtl="1"/>
            <a:r>
              <a:rPr lang="ar-IQ" b="1" dirty="0">
                <a:solidFill>
                  <a:schemeClr val="tx1">
                    <a:lumMod val="50000"/>
                  </a:schemeClr>
                </a:solidFill>
                <a:latin typeface="Arial"/>
              </a:rPr>
              <a:t>معايير الاداء:</a:t>
            </a:r>
            <a:r>
              <a:rPr lang="ar-IQ" dirty="0">
                <a:solidFill>
                  <a:schemeClr val="tx1">
                    <a:lumMod val="50000"/>
                  </a:schemeClr>
                </a:solidFill>
                <a:latin typeface="Arial"/>
              </a:rPr>
              <a:t> المفهوم الاساسي الذي تريد لطلابك ان ينجزوه</a:t>
            </a:r>
            <a:endParaRPr lang="en-GB" dirty="0">
              <a:solidFill>
                <a:schemeClr val="tx1">
                  <a:lumMod val="50000"/>
                </a:schemeClr>
              </a:solidFill>
              <a:latin typeface="Arial"/>
            </a:endParaRPr>
          </a:p>
          <a:p>
            <a:pPr algn="just" defTabSz="914377"/>
            <a:endParaRPr lang="en-GB" dirty="0">
              <a:solidFill>
                <a:schemeClr val="tx1">
                  <a:lumMod val="50000"/>
                </a:schemeClr>
              </a:solidFill>
              <a:latin typeface="Arial"/>
            </a:endParaRPr>
          </a:p>
          <a:p>
            <a:pPr marL="380990" indent="-380990" algn="just" defTabSz="914377" rtl="1">
              <a:buFont typeface="Arial" panose="020B0604020202020204" pitchFamily="34" charset="0"/>
              <a:buChar char="•"/>
            </a:pPr>
            <a:r>
              <a:rPr lang="ar-IQ" dirty="0">
                <a:solidFill>
                  <a:schemeClr val="tx1">
                    <a:lumMod val="50000"/>
                  </a:schemeClr>
                </a:solidFill>
                <a:latin typeface="Arial"/>
              </a:rPr>
              <a:t>المعيار 1</a:t>
            </a:r>
          </a:p>
          <a:p>
            <a:pPr marL="380990" indent="-380990" algn="just" defTabSz="914377" rtl="1">
              <a:buFont typeface="Arial" panose="020B0604020202020204" pitchFamily="34" charset="0"/>
              <a:buChar char="•"/>
            </a:pPr>
            <a:r>
              <a:rPr lang="ar-IQ" dirty="0">
                <a:solidFill>
                  <a:schemeClr val="tx1">
                    <a:lumMod val="50000"/>
                  </a:schemeClr>
                </a:solidFill>
                <a:latin typeface="Arial"/>
              </a:rPr>
              <a:t>المعيار 2</a:t>
            </a:r>
          </a:p>
          <a:p>
            <a:pPr marL="380990" indent="-380990" algn="just" defTabSz="914377" rtl="1">
              <a:buFont typeface="Arial" panose="020B0604020202020204" pitchFamily="34" charset="0"/>
              <a:buChar char="•"/>
            </a:pPr>
            <a:r>
              <a:rPr lang="ar-IQ" dirty="0">
                <a:solidFill>
                  <a:schemeClr val="tx1">
                    <a:lumMod val="50000"/>
                  </a:schemeClr>
                </a:solidFill>
                <a:latin typeface="Arial"/>
              </a:rPr>
              <a:t>المعيار 3</a:t>
            </a:r>
          </a:p>
          <a:p>
            <a:pPr marL="380990" indent="-380990" algn="just" defTabSz="914377" rtl="1">
              <a:buFont typeface="Arial" panose="020B0604020202020204" pitchFamily="34" charset="0"/>
              <a:buChar char="•"/>
            </a:pPr>
            <a:r>
              <a:rPr lang="ar-IQ" dirty="0">
                <a:solidFill>
                  <a:schemeClr val="tx1">
                    <a:lumMod val="50000"/>
                  </a:schemeClr>
                </a:solidFill>
                <a:latin typeface="Arial"/>
              </a:rPr>
              <a:t>المعيار 4</a:t>
            </a:r>
            <a:endParaRPr lang="en-GB" dirty="0">
              <a:solidFill>
                <a:schemeClr val="tx1">
                  <a:lumMod val="50000"/>
                </a:schemeClr>
              </a:solidFill>
              <a:latin typeface="Arial"/>
            </a:endParaRPr>
          </a:p>
        </p:txBody>
      </p:sp>
      <p:sp>
        <p:nvSpPr>
          <p:cNvPr id="12" name="Rectangle 11">
            <a:extLst>
              <a:ext uri="{FF2B5EF4-FFF2-40B4-BE49-F238E27FC236}">
                <a16:creationId xmlns:a16="http://schemas.microsoft.com/office/drawing/2014/main" id="{9030CC5F-61FA-4457-8015-8FC06FAF0926}"/>
              </a:ext>
            </a:extLst>
          </p:cNvPr>
          <p:cNvSpPr/>
          <p:nvPr/>
        </p:nvSpPr>
        <p:spPr>
          <a:xfrm>
            <a:off x="8183014" y="1794934"/>
            <a:ext cx="2959556" cy="461665"/>
          </a:xfrm>
          <a:prstGeom prst="rect">
            <a:avLst/>
          </a:prstGeom>
          <a:solidFill>
            <a:srgbClr val="43B6C8"/>
          </a:solidFill>
        </p:spPr>
        <p:txBody>
          <a:bodyPr wrap="square">
            <a:spAutoFit/>
          </a:bodyPr>
          <a:lstStyle/>
          <a:p>
            <a:pPr algn="ctr" defTabSz="914377"/>
            <a:r>
              <a:rPr lang="ar-IQ" sz="2400" dirty="0">
                <a:solidFill>
                  <a:srgbClr val="003366"/>
                </a:solidFill>
                <a:latin typeface="Roboto" panose="02000000000000000000" pitchFamily="2" charset="0"/>
              </a:rPr>
              <a:t>الواصفات</a:t>
            </a:r>
            <a:endParaRPr lang="en-GB" sz="2400" dirty="0">
              <a:solidFill>
                <a:srgbClr val="003366"/>
              </a:solidFill>
              <a:latin typeface="Roboto" panose="02000000000000000000" pitchFamily="2" charset="0"/>
            </a:endParaRPr>
          </a:p>
        </p:txBody>
      </p:sp>
      <p:sp>
        <p:nvSpPr>
          <p:cNvPr id="14" name="Rectangle 13">
            <a:extLst>
              <a:ext uri="{FF2B5EF4-FFF2-40B4-BE49-F238E27FC236}">
                <a16:creationId xmlns:a16="http://schemas.microsoft.com/office/drawing/2014/main" id="{EEA1A685-6ADC-4332-B808-6E349B7506DE}"/>
              </a:ext>
            </a:extLst>
          </p:cNvPr>
          <p:cNvSpPr/>
          <p:nvPr/>
        </p:nvSpPr>
        <p:spPr>
          <a:xfrm>
            <a:off x="8183014" y="2256599"/>
            <a:ext cx="2959556" cy="3489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rtl="1"/>
            <a:r>
              <a:rPr lang="ar-IQ" b="1" dirty="0">
                <a:solidFill>
                  <a:schemeClr val="tx1">
                    <a:lumMod val="50000"/>
                  </a:schemeClr>
                </a:solidFill>
                <a:latin typeface="Arial"/>
              </a:rPr>
              <a:t>تصف المستوى المطلوب للاداء:</a:t>
            </a:r>
            <a:endParaRPr lang="en-GB" dirty="0">
              <a:solidFill>
                <a:schemeClr val="tx1">
                  <a:lumMod val="50000"/>
                </a:schemeClr>
              </a:solidFill>
              <a:latin typeface="Arial"/>
            </a:endParaRPr>
          </a:p>
          <a:p>
            <a:pPr algn="just" defTabSz="914377"/>
            <a:endParaRPr lang="en-GB" dirty="0">
              <a:solidFill>
                <a:schemeClr val="tx1">
                  <a:lumMod val="50000"/>
                </a:schemeClr>
              </a:solidFill>
              <a:latin typeface="Arial"/>
            </a:endParaRPr>
          </a:p>
          <a:p>
            <a:pPr algn="just" defTabSz="914377" rtl="1"/>
            <a:r>
              <a:rPr lang="en-GB" dirty="0">
                <a:solidFill>
                  <a:schemeClr val="tx1">
                    <a:lumMod val="50000"/>
                  </a:schemeClr>
                </a:solidFill>
                <a:latin typeface="Arial"/>
              </a:rPr>
              <a:t> </a:t>
            </a:r>
            <a:r>
              <a:rPr lang="ar-IQ" dirty="0">
                <a:solidFill>
                  <a:schemeClr val="tx1">
                    <a:lumMod val="50000"/>
                  </a:schemeClr>
                </a:solidFill>
                <a:latin typeface="Arial"/>
              </a:rPr>
              <a:t>تصريحات تعطي وصفت لكل مستوى من الاداء لكل بعد</a:t>
            </a:r>
            <a:endParaRPr lang="en-GB" dirty="0">
              <a:solidFill>
                <a:schemeClr val="tx1">
                  <a:lumMod val="50000"/>
                </a:schemeClr>
              </a:solidFill>
              <a:latin typeface="Arial"/>
            </a:endParaRPr>
          </a:p>
        </p:txBody>
      </p:sp>
      <p:sp>
        <p:nvSpPr>
          <p:cNvPr id="2" name="Rectangle 1">
            <a:extLst>
              <a:ext uri="{FF2B5EF4-FFF2-40B4-BE49-F238E27FC236}">
                <a16:creationId xmlns:a16="http://schemas.microsoft.com/office/drawing/2014/main" id="{A0223B62-1842-9936-A988-EFAE9DF6FC9D}"/>
              </a:ext>
            </a:extLst>
          </p:cNvPr>
          <p:cNvSpPr/>
          <p:nvPr/>
        </p:nvSpPr>
        <p:spPr>
          <a:xfrm>
            <a:off x="4722228" y="1784234"/>
            <a:ext cx="2959556" cy="461665"/>
          </a:xfrm>
          <a:prstGeom prst="rect">
            <a:avLst/>
          </a:prstGeom>
          <a:solidFill>
            <a:srgbClr val="43B6C8"/>
          </a:solidFill>
        </p:spPr>
        <p:txBody>
          <a:bodyPr wrap="square">
            <a:spAutoFit/>
          </a:bodyPr>
          <a:lstStyle/>
          <a:p>
            <a:pPr algn="ctr" defTabSz="914377"/>
            <a:r>
              <a:rPr lang="ar-IQ" sz="2400" dirty="0">
                <a:solidFill>
                  <a:srgbClr val="003366"/>
                </a:solidFill>
                <a:latin typeface="Roboto" panose="02000000000000000000" pitchFamily="2" charset="0"/>
              </a:rPr>
              <a:t>النطاق (المقاييس)</a:t>
            </a:r>
            <a:endParaRPr lang="en-GB" sz="2400" dirty="0">
              <a:solidFill>
                <a:srgbClr val="003366"/>
              </a:solidFill>
              <a:latin typeface="Roboto" panose="02000000000000000000" pitchFamily="2" charset="0"/>
            </a:endParaRPr>
          </a:p>
        </p:txBody>
      </p:sp>
      <p:sp>
        <p:nvSpPr>
          <p:cNvPr id="3" name="Rectangle 2">
            <a:extLst>
              <a:ext uri="{FF2B5EF4-FFF2-40B4-BE49-F238E27FC236}">
                <a16:creationId xmlns:a16="http://schemas.microsoft.com/office/drawing/2014/main" id="{2454B3FB-5023-583F-4841-ECBC926681A4}"/>
              </a:ext>
            </a:extLst>
          </p:cNvPr>
          <p:cNvSpPr/>
          <p:nvPr/>
        </p:nvSpPr>
        <p:spPr>
          <a:xfrm>
            <a:off x="4722228" y="2256599"/>
            <a:ext cx="2959556" cy="3489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77" rtl="1"/>
            <a:r>
              <a:rPr lang="ar-IQ" b="1" dirty="0">
                <a:solidFill>
                  <a:schemeClr val="tx1">
                    <a:lumMod val="50000"/>
                  </a:schemeClr>
                </a:solidFill>
                <a:latin typeface="Arial"/>
              </a:rPr>
              <a:t>مستوى الاداء: </a:t>
            </a:r>
            <a:r>
              <a:rPr lang="ar-IQ" dirty="0">
                <a:solidFill>
                  <a:schemeClr val="tx1">
                    <a:lumMod val="50000"/>
                  </a:schemeClr>
                </a:solidFill>
                <a:latin typeface="Arial"/>
              </a:rPr>
              <a:t>الكمي</a:t>
            </a:r>
            <a:endParaRPr lang="en-GB" dirty="0">
              <a:solidFill>
                <a:schemeClr val="tx1">
                  <a:lumMod val="50000"/>
                </a:schemeClr>
              </a:solidFill>
              <a:latin typeface="Arial"/>
            </a:endParaRPr>
          </a:p>
          <a:p>
            <a:pPr algn="just" defTabSz="914377"/>
            <a:endParaRPr lang="en-GB" sz="933" dirty="0">
              <a:solidFill>
                <a:schemeClr val="tx1">
                  <a:lumMod val="50000"/>
                </a:schemeClr>
              </a:solidFill>
              <a:latin typeface="Arial"/>
            </a:endParaRPr>
          </a:p>
          <a:p>
            <a:pPr marL="380990" indent="-380990" algn="just" defTabSz="914377" rtl="1">
              <a:buFont typeface="Arial" panose="020B0604020202020204" pitchFamily="34" charset="0"/>
              <a:buChar char="•"/>
            </a:pPr>
            <a:r>
              <a:rPr lang="ar-IQ" dirty="0">
                <a:solidFill>
                  <a:schemeClr val="tx1">
                    <a:lumMod val="50000"/>
                  </a:schemeClr>
                </a:solidFill>
                <a:latin typeface="Arial"/>
              </a:rPr>
              <a:t>مثالي</a:t>
            </a:r>
          </a:p>
          <a:p>
            <a:pPr marL="380990" indent="-380990" algn="just" defTabSz="914377" rtl="1">
              <a:buFont typeface="Arial" panose="020B0604020202020204" pitchFamily="34" charset="0"/>
              <a:buChar char="•"/>
            </a:pPr>
            <a:r>
              <a:rPr lang="ar-IQ" dirty="0">
                <a:solidFill>
                  <a:schemeClr val="tx1">
                    <a:lumMod val="50000"/>
                  </a:schemeClr>
                </a:solidFill>
                <a:latin typeface="Arial"/>
              </a:rPr>
              <a:t>مرضي</a:t>
            </a:r>
          </a:p>
          <a:p>
            <a:pPr marL="380990" indent="-380990" algn="just" defTabSz="914377" rtl="1">
              <a:buFont typeface="Arial" panose="020B0604020202020204" pitchFamily="34" charset="0"/>
              <a:buChar char="•"/>
            </a:pPr>
            <a:r>
              <a:rPr lang="ar-IQ" dirty="0">
                <a:solidFill>
                  <a:schemeClr val="tx1">
                    <a:lumMod val="50000"/>
                  </a:schemeClr>
                </a:solidFill>
                <a:latin typeface="Arial"/>
              </a:rPr>
              <a:t>متوسط</a:t>
            </a:r>
          </a:p>
          <a:p>
            <a:pPr marL="380990" indent="-380990" algn="just" defTabSz="914377" rtl="1">
              <a:buFont typeface="Arial" panose="020B0604020202020204" pitchFamily="34" charset="0"/>
              <a:buChar char="•"/>
            </a:pPr>
            <a:r>
              <a:rPr lang="ar-IQ" dirty="0">
                <a:solidFill>
                  <a:schemeClr val="tx1">
                    <a:lumMod val="50000"/>
                  </a:schemeClr>
                </a:solidFill>
                <a:latin typeface="Arial"/>
              </a:rPr>
              <a:t>غير مرضي</a:t>
            </a:r>
            <a:endParaRPr lang="en-GB" dirty="0">
              <a:solidFill>
                <a:schemeClr val="tx1">
                  <a:lumMod val="50000"/>
                </a:schemeClr>
              </a:solidFill>
              <a:latin typeface="Arial"/>
            </a:endParaRPr>
          </a:p>
          <a:p>
            <a:pPr algn="just" defTabSz="914377"/>
            <a:endParaRPr lang="en-GB" dirty="0">
              <a:solidFill>
                <a:schemeClr val="tx1">
                  <a:lumMod val="50000"/>
                </a:schemeClr>
              </a:solidFill>
              <a:latin typeface="Arial"/>
            </a:endParaRPr>
          </a:p>
          <a:p>
            <a:pPr algn="just" defTabSz="914377" rtl="1"/>
            <a:r>
              <a:rPr lang="ar-IQ" dirty="0">
                <a:solidFill>
                  <a:schemeClr val="tx1">
                    <a:lumMod val="50000"/>
                  </a:schemeClr>
                </a:solidFill>
                <a:latin typeface="Arial"/>
              </a:rPr>
              <a:t>درجة كل مستوى</a:t>
            </a:r>
            <a:endParaRPr lang="en-GB" dirty="0">
              <a:solidFill>
                <a:schemeClr val="tx1">
                  <a:lumMod val="50000"/>
                </a:schemeClr>
              </a:solidFill>
              <a:latin typeface="Arial"/>
            </a:endParaRPr>
          </a:p>
          <a:p>
            <a:pPr algn="just" defTabSz="914377" rtl="1"/>
            <a:r>
              <a:rPr lang="ar-IQ" dirty="0">
                <a:solidFill>
                  <a:schemeClr val="tx1">
                    <a:lumMod val="50000"/>
                  </a:schemeClr>
                </a:solidFill>
                <a:latin typeface="Arial"/>
              </a:rPr>
              <a:t>ليس اقل من 3 ولا اكثر من 5, لماذا؟</a:t>
            </a:r>
            <a:endParaRPr lang="en-GB" dirty="0">
              <a:solidFill>
                <a:schemeClr val="tx1">
                  <a:lumMod val="50000"/>
                </a:schemeClr>
              </a:solidFill>
              <a:latin typeface="Arial"/>
            </a:endParaRPr>
          </a:p>
        </p:txBody>
      </p:sp>
    </p:spTree>
    <p:extLst>
      <p:ext uri="{BB962C8B-B14F-4D97-AF65-F5344CB8AC3E}">
        <p14:creationId xmlns:p14="http://schemas.microsoft.com/office/powerpoint/2010/main" val="11895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7" grpId="0" animBg="1"/>
      <p:bldP spid="12" grpId="0" animBg="1"/>
      <p:bldP spid="14" grpId="0" animBg="1"/>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45E9D5C1-C324-400D-9E6B-5F77451A65BE}"/>
              </a:ext>
            </a:extLst>
          </p:cNvPr>
          <p:cNvGraphicFramePr>
            <a:graphicFrameLocks noGrp="1"/>
          </p:cNvGraphicFramePr>
          <p:nvPr/>
        </p:nvGraphicFramePr>
        <p:xfrm>
          <a:off x="1000627" y="1992959"/>
          <a:ext cx="10190746" cy="4474519"/>
        </p:xfrm>
        <a:graphic>
          <a:graphicData uri="http://schemas.openxmlformats.org/drawingml/2006/table">
            <a:tbl>
              <a:tblPr/>
              <a:tblGrid>
                <a:gridCol w="1692961">
                  <a:extLst>
                    <a:ext uri="{9D8B030D-6E8A-4147-A177-3AD203B41FA5}">
                      <a16:colId xmlns:a16="http://schemas.microsoft.com/office/drawing/2014/main" val="1174304993"/>
                    </a:ext>
                  </a:extLst>
                </a:gridCol>
                <a:gridCol w="1901833">
                  <a:extLst>
                    <a:ext uri="{9D8B030D-6E8A-4147-A177-3AD203B41FA5}">
                      <a16:colId xmlns:a16="http://schemas.microsoft.com/office/drawing/2014/main" val="2473339614"/>
                    </a:ext>
                  </a:extLst>
                </a:gridCol>
                <a:gridCol w="2209644">
                  <a:extLst>
                    <a:ext uri="{9D8B030D-6E8A-4147-A177-3AD203B41FA5}">
                      <a16:colId xmlns:a16="http://schemas.microsoft.com/office/drawing/2014/main" val="878579008"/>
                    </a:ext>
                  </a:extLst>
                </a:gridCol>
                <a:gridCol w="2209644">
                  <a:extLst>
                    <a:ext uri="{9D8B030D-6E8A-4147-A177-3AD203B41FA5}">
                      <a16:colId xmlns:a16="http://schemas.microsoft.com/office/drawing/2014/main" val="2585323338"/>
                    </a:ext>
                  </a:extLst>
                </a:gridCol>
                <a:gridCol w="2176664">
                  <a:extLst>
                    <a:ext uri="{9D8B030D-6E8A-4147-A177-3AD203B41FA5}">
                      <a16:colId xmlns:a16="http://schemas.microsoft.com/office/drawing/2014/main" val="2586146758"/>
                    </a:ext>
                  </a:extLst>
                </a:gridCol>
              </a:tblGrid>
              <a:tr h="465976">
                <a:tc>
                  <a:txBody>
                    <a:bodyPr/>
                    <a:lstStyle/>
                    <a:p>
                      <a:pPr algn="ctr" rtl="0" fontAlgn="t">
                        <a:spcBef>
                          <a:spcPts val="0"/>
                        </a:spcBef>
                        <a:spcAft>
                          <a:spcPts val="0"/>
                        </a:spcAft>
                      </a:pPr>
                      <a:r>
                        <a:rPr lang="en-GB" sz="1200" b="1" i="0" u="none" strike="noStrike" dirty="0">
                          <a:solidFill>
                            <a:srgbClr val="000000"/>
                          </a:solidFill>
                          <a:effectLst/>
                          <a:latin typeface="Arial" panose="020B0604020202020204" pitchFamily="34" charset="0"/>
                        </a:rPr>
                        <a:t>Capstone Rubric</a:t>
                      </a:r>
                      <a:endParaRPr lang="en-GB" sz="24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ar-IQ" sz="1200" b="1" i="0" u="none" strike="noStrike" dirty="0">
                          <a:solidFill>
                            <a:srgbClr val="000000"/>
                          </a:solidFill>
                          <a:effectLst/>
                          <a:latin typeface="Arial" panose="020B0604020202020204" pitchFamily="34" charset="0"/>
                        </a:rPr>
                        <a:t>ممتاز</a:t>
                      </a:r>
                      <a:endParaRPr lang="en-GB" sz="12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1200" b="1" i="0" u="none" strike="noStrike" dirty="0">
                          <a:solidFill>
                            <a:srgbClr val="000000"/>
                          </a:solidFill>
                          <a:effectLst/>
                          <a:latin typeface="Arial" panose="020B0604020202020204" pitchFamily="34" charset="0"/>
                        </a:rPr>
                        <a:t>5</a:t>
                      </a:r>
                      <a:endParaRPr lang="en-GB" sz="24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0" fontAlgn="t">
                        <a:spcBef>
                          <a:spcPts val="0"/>
                        </a:spcBef>
                        <a:spcAft>
                          <a:spcPts val="0"/>
                        </a:spcAft>
                      </a:pPr>
                      <a:r>
                        <a:rPr lang="ar-IQ" sz="1200" b="1" i="0" u="none" strike="noStrike" dirty="0">
                          <a:solidFill>
                            <a:srgbClr val="000000"/>
                          </a:solidFill>
                          <a:effectLst/>
                          <a:latin typeface="Arial" panose="020B0604020202020204" pitchFamily="34" charset="0"/>
                        </a:rPr>
                        <a:t>جيد</a:t>
                      </a:r>
                      <a:endParaRPr lang="en-GB" sz="12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1200" b="1" i="0" u="none" strike="noStrike" dirty="0">
                          <a:solidFill>
                            <a:srgbClr val="000000"/>
                          </a:solidFill>
                          <a:effectLst/>
                          <a:latin typeface="Arial" panose="020B0604020202020204" pitchFamily="34" charset="0"/>
                        </a:rPr>
                        <a:t>4</a:t>
                      </a:r>
                      <a:endParaRPr lang="en-GB" sz="24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ar-IQ" sz="1200" b="1" i="0" u="none" strike="noStrike" dirty="0">
                          <a:solidFill>
                            <a:srgbClr val="000000"/>
                          </a:solidFill>
                          <a:effectLst/>
                          <a:latin typeface="Arial" panose="020B0604020202020204" pitchFamily="34" charset="0"/>
                        </a:rPr>
                        <a:t>متوسط</a:t>
                      </a:r>
                      <a:endParaRPr lang="en-GB" sz="12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1200" b="1" i="0" u="none" strike="noStrike" dirty="0">
                          <a:solidFill>
                            <a:srgbClr val="000000"/>
                          </a:solidFill>
                          <a:effectLst/>
                          <a:latin typeface="Arial" panose="020B0604020202020204" pitchFamily="34" charset="0"/>
                        </a:rPr>
                        <a:t>2</a:t>
                      </a:r>
                      <a:endParaRPr lang="en-GB" sz="24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algn="ctr" rtl="0" fontAlgn="t">
                        <a:spcBef>
                          <a:spcPts val="0"/>
                        </a:spcBef>
                        <a:spcAft>
                          <a:spcPts val="0"/>
                        </a:spcAft>
                      </a:pPr>
                      <a:r>
                        <a:rPr lang="ar-IQ" sz="1200" b="1" i="0" u="none" strike="noStrike" dirty="0">
                          <a:solidFill>
                            <a:srgbClr val="000000"/>
                          </a:solidFill>
                          <a:effectLst/>
                          <a:latin typeface="Arial" panose="020B0604020202020204" pitchFamily="34" charset="0"/>
                        </a:rPr>
                        <a:t>ضعيف</a:t>
                      </a:r>
                      <a:endParaRPr lang="en-GB" sz="1200" b="1" i="0" u="none" strike="noStrike" dirty="0">
                        <a:solidFill>
                          <a:srgbClr val="000000"/>
                        </a:solidFill>
                        <a:effectLst/>
                        <a:latin typeface="Arial" panose="020B0604020202020204" pitchFamily="34" charset="0"/>
                      </a:endParaRPr>
                    </a:p>
                    <a:p>
                      <a:pPr algn="ctr" rtl="0" fontAlgn="t">
                        <a:spcBef>
                          <a:spcPts val="0"/>
                        </a:spcBef>
                        <a:spcAft>
                          <a:spcPts val="0"/>
                        </a:spcAft>
                      </a:pPr>
                      <a:r>
                        <a:rPr lang="en-GB" sz="1200" b="1" i="0" u="none" strike="noStrike" dirty="0">
                          <a:solidFill>
                            <a:srgbClr val="000000"/>
                          </a:solidFill>
                          <a:effectLst/>
                          <a:latin typeface="Arial" panose="020B0604020202020204" pitchFamily="34" charset="0"/>
                        </a:rPr>
                        <a:t>0</a:t>
                      </a:r>
                      <a:endParaRPr lang="en-GB" sz="24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1648950254"/>
                  </a:ext>
                </a:extLst>
              </a:tr>
              <a:tr h="709816">
                <a:tc>
                  <a:txBody>
                    <a:bodyPr/>
                    <a:lstStyle/>
                    <a:p>
                      <a:pPr algn="ctr" rtl="1" fontAlgn="t">
                        <a:spcBef>
                          <a:spcPts val="0"/>
                        </a:spcBef>
                        <a:spcAft>
                          <a:spcPts val="0"/>
                        </a:spcAft>
                      </a:pPr>
                      <a:r>
                        <a:rPr lang="ar-IQ" sz="2000" dirty="0">
                          <a:effectLst/>
                        </a:rPr>
                        <a:t>معيار الاداء 1</a:t>
                      </a:r>
                      <a:endParaRPr lang="ar-SA" sz="20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001131"/>
                  </a:ext>
                </a:extLst>
              </a:tr>
              <a:tr h="1269495">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2000" dirty="0">
                          <a:effectLst/>
                        </a:rPr>
                        <a:t>معيار الاداء 2</a:t>
                      </a:r>
                      <a:endParaRPr lang="en-GB" sz="20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tc>
                  <a:txBody>
                    <a:bodyPr/>
                    <a:lstStyle/>
                    <a:p>
                      <a:pPr algn="ctr" rtl="0" fontAlgn="t">
                        <a:spcBef>
                          <a:spcPts val="0"/>
                        </a:spcBef>
                        <a:spcAft>
                          <a:spcPts val="0"/>
                        </a:spcAft>
                      </a:pPr>
                      <a:endParaRPr lang="en-US"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044120"/>
                  </a:ext>
                </a:extLst>
              </a:tr>
              <a:tr h="1014616">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2000" dirty="0">
                          <a:effectLst/>
                        </a:rPr>
                        <a:t>معيار الاداء 3</a:t>
                      </a:r>
                      <a:endParaRPr lang="en-GB" sz="20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algn="ctr" fontAlgn="t"/>
                      <a:endParaRPr lang="en-US"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ar-SA"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020394"/>
                  </a:ext>
                </a:extLst>
              </a:tr>
              <a:tr h="1014616">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2000" dirty="0">
                          <a:effectLst/>
                        </a:rPr>
                        <a:t>معيار الاداء 4</a:t>
                      </a:r>
                      <a:endParaRPr lang="en-GB" sz="20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rtl="0" fontAlgn="t">
                        <a:spcBef>
                          <a:spcPts val="0"/>
                        </a:spcBef>
                        <a:spcAft>
                          <a:spcPts val="0"/>
                        </a:spcAft>
                      </a:pPr>
                      <a:endParaRPr lang="en-US"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endParaRPr lang="en-US" sz="24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047699"/>
                  </a:ext>
                </a:extLst>
              </a:tr>
            </a:tbl>
          </a:graphicData>
        </a:graphic>
      </p:graphicFrame>
      <p:sp>
        <p:nvSpPr>
          <p:cNvPr id="2" name="TextBox 1">
            <a:extLst>
              <a:ext uri="{FF2B5EF4-FFF2-40B4-BE49-F238E27FC236}">
                <a16:creationId xmlns:a16="http://schemas.microsoft.com/office/drawing/2014/main" id="{CFBBA52F-5FD7-4F51-88AB-BBD1E8CB155E}"/>
              </a:ext>
            </a:extLst>
          </p:cNvPr>
          <p:cNvSpPr txBox="1"/>
          <p:nvPr/>
        </p:nvSpPr>
        <p:spPr>
          <a:xfrm>
            <a:off x="3402958" y="4071547"/>
            <a:ext cx="2453833"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914377"/>
            <a:r>
              <a:rPr lang="ar-IQ" sz="3200" b="1" dirty="0">
                <a:solidFill>
                  <a:srgbClr val="FFFF00"/>
                </a:solidFill>
                <a:effectLst>
                  <a:outerShdw blurRad="38100" dist="38100" dir="2700000" algn="tl">
                    <a:srgbClr val="000000">
                      <a:alpha val="43137"/>
                    </a:srgbClr>
                  </a:outerShdw>
                </a:effectLst>
                <a:latin typeface="Calibri" panose="020F0502020204030204"/>
              </a:rPr>
              <a:t>الابعاد</a:t>
            </a:r>
            <a:endParaRPr lang="en-GB" sz="3200" b="1" dirty="0">
              <a:solidFill>
                <a:srgbClr val="FFFF00"/>
              </a:solidFill>
              <a:effectLst>
                <a:outerShdw blurRad="38100" dist="38100" dir="2700000" algn="tl">
                  <a:srgbClr val="000000">
                    <a:alpha val="43137"/>
                  </a:srgbClr>
                </a:outerShdw>
              </a:effectLst>
              <a:latin typeface="Calibri" panose="020F0502020204030204"/>
            </a:endParaRPr>
          </a:p>
        </p:txBody>
      </p:sp>
      <p:sp>
        <p:nvSpPr>
          <p:cNvPr id="5" name="Right Brace 4">
            <a:extLst>
              <a:ext uri="{FF2B5EF4-FFF2-40B4-BE49-F238E27FC236}">
                <a16:creationId xmlns:a16="http://schemas.microsoft.com/office/drawing/2014/main" id="{3BEF1C67-8A0F-407D-A0C1-2EC9C4350D5D}"/>
              </a:ext>
            </a:extLst>
          </p:cNvPr>
          <p:cNvSpPr/>
          <p:nvPr/>
        </p:nvSpPr>
        <p:spPr>
          <a:xfrm>
            <a:off x="2905247" y="2664899"/>
            <a:ext cx="428263" cy="3565003"/>
          </a:xfrm>
          <a:prstGeom prst="rightBrace">
            <a:avLst/>
          </a:prstGeom>
          <a:ln w="38100">
            <a:solidFill>
              <a:srgbClr val="FACE4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a:solidFill>
                <a:prstClr val="black"/>
              </a:solidFill>
              <a:latin typeface="Calibri" panose="020F0502020204030204"/>
            </a:endParaRPr>
          </a:p>
        </p:txBody>
      </p:sp>
      <p:sp>
        <p:nvSpPr>
          <p:cNvPr id="14" name="TextBox 13">
            <a:extLst>
              <a:ext uri="{FF2B5EF4-FFF2-40B4-BE49-F238E27FC236}">
                <a16:creationId xmlns:a16="http://schemas.microsoft.com/office/drawing/2014/main" id="{198F93E0-0C5F-4373-8198-28A935E9BECD}"/>
              </a:ext>
            </a:extLst>
          </p:cNvPr>
          <p:cNvSpPr txBox="1"/>
          <p:nvPr/>
        </p:nvSpPr>
        <p:spPr>
          <a:xfrm>
            <a:off x="5395732" y="3047613"/>
            <a:ext cx="2453833"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914377"/>
            <a:r>
              <a:rPr lang="ar-IQ" sz="3200" b="1" dirty="0">
                <a:solidFill>
                  <a:srgbClr val="FFFF00"/>
                </a:solidFill>
                <a:effectLst>
                  <a:outerShdw blurRad="38100" dist="38100" dir="2700000" algn="tl">
                    <a:srgbClr val="000000">
                      <a:alpha val="43137"/>
                    </a:srgbClr>
                  </a:outerShdw>
                </a:effectLst>
                <a:latin typeface="Calibri" panose="020F0502020204030204"/>
              </a:rPr>
              <a:t>المقاييس</a:t>
            </a:r>
            <a:endParaRPr lang="en-GB" sz="3200" b="1" dirty="0">
              <a:solidFill>
                <a:srgbClr val="FFFF00"/>
              </a:solidFill>
              <a:effectLst>
                <a:outerShdw blurRad="38100" dist="38100" dir="2700000" algn="tl">
                  <a:srgbClr val="000000">
                    <a:alpha val="43137"/>
                  </a:srgbClr>
                </a:outerShdw>
              </a:effectLst>
              <a:latin typeface="Calibri" panose="020F0502020204030204"/>
            </a:endParaRPr>
          </a:p>
        </p:txBody>
      </p:sp>
      <p:sp>
        <p:nvSpPr>
          <p:cNvPr id="15" name="Right Brace 14">
            <a:extLst>
              <a:ext uri="{FF2B5EF4-FFF2-40B4-BE49-F238E27FC236}">
                <a16:creationId xmlns:a16="http://schemas.microsoft.com/office/drawing/2014/main" id="{63E7A9E6-551B-4EB7-94F3-6DCC92245B7C}"/>
              </a:ext>
            </a:extLst>
          </p:cNvPr>
          <p:cNvSpPr/>
          <p:nvPr/>
        </p:nvSpPr>
        <p:spPr>
          <a:xfrm rot="5400000">
            <a:off x="6494363" y="-105062"/>
            <a:ext cx="428263" cy="5754548"/>
          </a:xfrm>
          <a:prstGeom prst="rightBrace">
            <a:avLst/>
          </a:prstGeom>
          <a:ln w="38100">
            <a:solidFill>
              <a:srgbClr val="FACE4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a:solidFill>
                <a:prstClr val="black"/>
              </a:solidFill>
              <a:latin typeface="Calibri" panose="020F0502020204030204"/>
            </a:endParaRPr>
          </a:p>
        </p:txBody>
      </p:sp>
      <p:sp>
        <p:nvSpPr>
          <p:cNvPr id="16" name="TextBox 15">
            <a:extLst>
              <a:ext uri="{FF2B5EF4-FFF2-40B4-BE49-F238E27FC236}">
                <a16:creationId xmlns:a16="http://schemas.microsoft.com/office/drawing/2014/main" id="{931D52C8-8398-41EF-9990-1296F214B4D5}"/>
              </a:ext>
            </a:extLst>
          </p:cNvPr>
          <p:cNvSpPr txBox="1"/>
          <p:nvPr/>
        </p:nvSpPr>
        <p:spPr>
          <a:xfrm>
            <a:off x="5574176" y="5859867"/>
            <a:ext cx="2453833"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914377"/>
            <a:r>
              <a:rPr lang="ar-IQ" sz="3200" b="1" dirty="0">
                <a:solidFill>
                  <a:srgbClr val="FFFF00"/>
                </a:solidFill>
                <a:effectLst>
                  <a:outerShdw blurRad="38100" dist="38100" dir="2700000" algn="tl">
                    <a:srgbClr val="000000">
                      <a:alpha val="43137"/>
                    </a:srgbClr>
                  </a:outerShdw>
                </a:effectLst>
                <a:latin typeface="Calibri" panose="020F0502020204030204"/>
              </a:rPr>
              <a:t>الواصفات</a:t>
            </a:r>
            <a:endParaRPr lang="en-GB" sz="3200" b="1" dirty="0">
              <a:solidFill>
                <a:srgbClr val="FFFF00"/>
              </a:solidFill>
              <a:effectLst>
                <a:outerShdw blurRad="38100" dist="38100" dir="2700000" algn="tl">
                  <a:srgbClr val="000000">
                    <a:alpha val="43137"/>
                  </a:srgbClr>
                </a:outerShdw>
              </a:effectLst>
              <a:latin typeface="Calibri" panose="020F0502020204030204"/>
            </a:endParaRPr>
          </a:p>
        </p:txBody>
      </p:sp>
      <p:cxnSp>
        <p:nvCxnSpPr>
          <p:cNvPr id="22" name="Straight Arrow Connector 21">
            <a:extLst>
              <a:ext uri="{FF2B5EF4-FFF2-40B4-BE49-F238E27FC236}">
                <a16:creationId xmlns:a16="http://schemas.microsoft.com/office/drawing/2014/main" id="{B5C1BF5C-6852-4D2F-86D1-2634E4176188}"/>
              </a:ext>
            </a:extLst>
          </p:cNvPr>
          <p:cNvCxnSpPr/>
          <p:nvPr/>
        </p:nvCxnSpPr>
        <p:spPr>
          <a:xfrm flipV="1">
            <a:off x="8028009" y="5223039"/>
            <a:ext cx="1138177" cy="10565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3AC30E-4D02-4ED0-B5AC-577D14A1B11B}"/>
              </a:ext>
            </a:extLst>
          </p:cNvPr>
          <p:cNvCxnSpPr/>
          <p:nvPr/>
        </p:nvCxnSpPr>
        <p:spPr>
          <a:xfrm flipH="1" flipV="1">
            <a:off x="4346105" y="5338652"/>
            <a:ext cx="1228071" cy="9766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8CBEB84-D16D-4A0B-8EB7-DCF0F3428A1D}"/>
              </a:ext>
            </a:extLst>
          </p:cNvPr>
          <p:cNvSpPr/>
          <p:nvPr/>
        </p:nvSpPr>
        <p:spPr>
          <a:xfrm>
            <a:off x="5162025" y="1201626"/>
            <a:ext cx="1447832"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defTabSz="914377"/>
            <a:r>
              <a:rPr lang="ar-IQ" sz="2400" b="1" dirty="0">
                <a:solidFill>
                  <a:srgbClr val="FFFF00"/>
                </a:solidFill>
                <a:effectLst>
                  <a:outerShdw blurRad="38100" dist="38100" dir="2700000" algn="tl">
                    <a:srgbClr val="000000">
                      <a:alpha val="43137"/>
                    </a:srgbClr>
                  </a:outerShdw>
                </a:effectLst>
                <a:latin typeface="Calibri" panose="020F0502020204030204"/>
              </a:rPr>
              <a:t>مثل مصفوفة</a:t>
            </a:r>
            <a:endParaRPr lang="en-GB" sz="2400" b="1" dirty="0">
              <a:solidFill>
                <a:srgbClr val="FFFF00"/>
              </a:solidFill>
              <a:effectLst>
                <a:outerShdw blurRad="38100" dist="38100" dir="2700000" algn="tl">
                  <a:srgbClr val="000000">
                    <a:alpha val="43137"/>
                  </a:srgbClr>
                </a:outerShdw>
              </a:effectLst>
              <a:latin typeface="Calibri" panose="020F0502020204030204"/>
            </a:endParaRPr>
          </a:p>
        </p:txBody>
      </p:sp>
      <p:sp>
        <p:nvSpPr>
          <p:cNvPr id="12" name="Title 1">
            <a:extLst>
              <a:ext uri="{FF2B5EF4-FFF2-40B4-BE49-F238E27FC236}">
                <a16:creationId xmlns:a16="http://schemas.microsoft.com/office/drawing/2014/main" id="{BB015CBD-6173-41A0-862E-CE87670F412A}"/>
              </a:ext>
            </a:extLst>
          </p:cNvPr>
          <p:cNvSpPr txBox="1">
            <a:spLocks/>
          </p:cNvSpPr>
          <p:nvPr/>
        </p:nvSpPr>
        <p:spPr>
          <a:xfrm>
            <a:off x="711200" y="8467"/>
            <a:ext cx="107696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هيكلية سلم التقييم</a:t>
            </a:r>
            <a:endParaRPr lang="en-US" sz="4533" b="1" dirty="0">
              <a:solidFill>
                <a:srgbClr val="009BA0"/>
              </a:solidFill>
              <a:latin typeface="Arial" panose="020B0604020202020204" pitchFamily="34" charset="0"/>
              <a:ea typeface="Arial"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495D9E9-2DDF-4742-BFBF-BE9670239064}"/>
              </a:ext>
            </a:extLst>
          </p:cNvPr>
          <p:cNvCxnSpPr>
            <a:cxnSpLocks/>
          </p:cNvCxnSpPr>
          <p:nvPr/>
        </p:nvCxnSpPr>
        <p:spPr>
          <a:xfrm flipV="1">
            <a:off x="787423" y="872067"/>
            <a:ext cx="10786511" cy="59267"/>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61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7DC505-21B9-4748-9A03-25423E554F9D}"/>
              </a:ext>
            </a:extLst>
          </p:cNvPr>
          <p:cNvGraphicFramePr>
            <a:graphicFrameLocks noGrp="1"/>
          </p:cNvGraphicFramePr>
          <p:nvPr/>
        </p:nvGraphicFramePr>
        <p:xfrm>
          <a:off x="180303" y="934951"/>
          <a:ext cx="11839979" cy="5780162"/>
        </p:xfrm>
        <a:graphic>
          <a:graphicData uri="http://schemas.openxmlformats.org/drawingml/2006/table">
            <a:tbl>
              <a:tblPr/>
              <a:tblGrid>
                <a:gridCol w="1407173">
                  <a:extLst>
                    <a:ext uri="{9D8B030D-6E8A-4147-A177-3AD203B41FA5}">
                      <a16:colId xmlns:a16="http://schemas.microsoft.com/office/drawing/2014/main" val="1174304993"/>
                    </a:ext>
                  </a:extLst>
                </a:gridCol>
                <a:gridCol w="3160911">
                  <a:extLst>
                    <a:ext uri="{9D8B030D-6E8A-4147-A177-3AD203B41FA5}">
                      <a16:colId xmlns:a16="http://schemas.microsoft.com/office/drawing/2014/main" val="2473339614"/>
                    </a:ext>
                  </a:extLst>
                </a:gridCol>
                <a:gridCol w="3175851">
                  <a:extLst>
                    <a:ext uri="{9D8B030D-6E8A-4147-A177-3AD203B41FA5}">
                      <a16:colId xmlns:a16="http://schemas.microsoft.com/office/drawing/2014/main" val="878579008"/>
                    </a:ext>
                  </a:extLst>
                </a:gridCol>
                <a:gridCol w="3145975">
                  <a:extLst>
                    <a:ext uri="{9D8B030D-6E8A-4147-A177-3AD203B41FA5}">
                      <a16:colId xmlns:a16="http://schemas.microsoft.com/office/drawing/2014/main" val="2585323338"/>
                    </a:ext>
                  </a:extLst>
                </a:gridCol>
                <a:gridCol w="950069">
                  <a:extLst>
                    <a:ext uri="{9D8B030D-6E8A-4147-A177-3AD203B41FA5}">
                      <a16:colId xmlns:a16="http://schemas.microsoft.com/office/drawing/2014/main" val="2586146758"/>
                    </a:ext>
                  </a:extLst>
                </a:gridCol>
              </a:tblGrid>
              <a:tr h="393077">
                <a:tc>
                  <a:txBody>
                    <a:bodyPr/>
                    <a:lstStyle/>
                    <a:p>
                      <a:pPr algn="ctr" rtl="1" fontAlgn="t">
                        <a:spcBef>
                          <a:spcPts val="0"/>
                        </a:spcBef>
                        <a:spcAft>
                          <a:spcPts val="0"/>
                        </a:spcAft>
                      </a:pPr>
                      <a:r>
                        <a:rPr lang="en-GB" sz="900" b="1" i="0" u="none" strike="noStrike" dirty="0">
                          <a:solidFill>
                            <a:srgbClr val="000000"/>
                          </a:solidFill>
                          <a:effectLst/>
                          <a:latin typeface="Arial" panose="020B0604020202020204" pitchFamily="34" charset="0"/>
                        </a:rPr>
                        <a:t>Capstone Rubric</a:t>
                      </a:r>
                      <a:endParaRPr lang="en-GB" sz="19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r>
                        <a:rPr lang="ar-IQ" sz="900" b="1" i="0" u="none" strike="noStrike" dirty="0">
                          <a:solidFill>
                            <a:srgbClr val="000000"/>
                          </a:solidFill>
                          <a:effectLst/>
                          <a:latin typeface="Arial" panose="020B0604020202020204" pitchFamily="34" charset="0"/>
                        </a:rPr>
                        <a:t>ممتاز</a:t>
                      </a:r>
                      <a:endParaRPr lang="en-GB" sz="900" b="1" i="0" u="none" strike="noStrike" dirty="0">
                        <a:solidFill>
                          <a:srgbClr val="000000"/>
                        </a:solidFill>
                        <a:effectLst/>
                        <a:latin typeface="Arial" panose="020B0604020202020204" pitchFamily="34" charset="0"/>
                      </a:endParaRPr>
                    </a:p>
                    <a:p>
                      <a:pPr algn="ctr" rtl="1" fontAlgn="t">
                        <a:spcBef>
                          <a:spcPts val="0"/>
                        </a:spcBef>
                        <a:spcAft>
                          <a:spcPts val="0"/>
                        </a:spcAft>
                      </a:pPr>
                      <a:r>
                        <a:rPr lang="en-GB" sz="900" b="1" i="0" u="none" strike="noStrike" dirty="0">
                          <a:solidFill>
                            <a:srgbClr val="000000"/>
                          </a:solidFill>
                          <a:effectLst/>
                          <a:latin typeface="Arial" panose="020B0604020202020204" pitchFamily="34" charset="0"/>
                        </a:rPr>
                        <a:t>3</a:t>
                      </a:r>
                      <a:endParaRPr lang="en-GB" sz="19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rtl="1" fontAlgn="t">
                        <a:spcBef>
                          <a:spcPts val="0"/>
                        </a:spcBef>
                        <a:spcAft>
                          <a:spcPts val="0"/>
                        </a:spcAft>
                      </a:pPr>
                      <a:r>
                        <a:rPr lang="ar-IQ" sz="900" b="1" i="0" u="none" strike="noStrike" dirty="0">
                          <a:solidFill>
                            <a:srgbClr val="000000"/>
                          </a:solidFill>
                          <a:effectLst/>
                          <a:latin typeface="Arial" panose="020B0604020202020204" pitchFamily="34" charset="0"/>
                        </a:rPr>
                        <a:t>متوسط</a:t>
                      </a:r>
                      <a:endParaRPr lang="en-GB" sz="900" b="1" i="0" u="none" strike="noStrike" dirty="0">
                        <a:solidFill>
                          <a:srgbClr val="000000"/>
                        </a:solidFill>
                        <a:effectLst/>
                        <a:latin typeface="Arial" panose="020B0604020202020204" pitchFamily="34" charset="0"/>
                      </a:endParaRPr>
                    </a:p>
                    <a:p>
                      <a:pPr algn="ctr" rtl="1" fontAlgn="t">
                        <a:spcBef>
                          <a:spcPts val="0"/>
                        </a:spcBef>
                        <a:spcAft>
                          <a:spcPts val="0"/>
                        </a:spcAft>
                      </a:pPr>
                      <a:r>
                        <a:rPr lang="en-GB" sz="900" b="1" i="0" u="none" strike="noStrike" dirty="0">
                          <a:solidFill>
                            <a:srgbClr val="000000"/>
                          </a:solidFill>
                          <a:effectLst/>
                          <a:latin typeface="Arial" panose="020B0604020202020204" pitchFamily="34" charset="0"/>
                        </a:rPr>
                        <a:t>2</a:t>
                      </a:r>
                      <a:endParaRPr lang="en-GB" sz="19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pPr algn="ctr" rtl="1" fontAlgn="t">
                        <a:spcBef>
                          <a:spcPts val="0"/>
                        </a:spcBef>
                        <a:spcAft>
                          <a:spcPts val="0"/>
                        </a:spcAft>
                      </a:pPr>
                      <a:r>
                        <a:rPr lang="ar-IQ" sz="900" b="1" i="0" u="none" strike="noStrike" dirty="0">
                          <a:solidFill>
                            <a:srgbClr val="000000"/>
                          </a:solidFill>
                          <a:effectLst/>
                          <a:latin typeface="Arial" panose="020B0604020202020204" pitchFamily="34" charset="0"/>
                        </a:rPr>
                        <a:t>ضعيف</a:t>
                      </a:r>
                      <a:endParaRPr lang="en-GB" sz="900" b="1" i="0" u="none" strike="noStrike" dirty="0">
                        <a:solidFill>
                          <a:srgbClr val="000000"/>
                        </a:solidFill>
                        <a:effectLst/>
                        <a:latin typeface="Arial" panose="020B0604020202020204" pitchFamily="34" charset="0"/>
                      </a:endParaRPr>
                    </a:p>
                    <a:p>
                      <a:pPr algn="ctr" rtl="1" fontAlgn="t">
                        <a:spcBef>
                          <a:spcPts val="0"/>
                        </a:spcBef>
                        <a:spcAft>
                          <a:spcPts val="0"/>
                        </a:spcAft>
                      </a:pPr>
                      <a:r>
                        <a:rPr lang="en-GB" sz="900" b="1" i="0" u="none" strike="noStrike" dirty="0">
                          <a:solidFill>
                            <a:srgbClr val="000000"/>
                          </a:solidFill>
                          <a:effectLst/>
                          <a:latin typeface="Arial" panose="020B0604020202020204" pitchFamily="34" charset="0"/>
                        </a:rPr>
                        <a:t>1</a:t>
                      </a:r>
                      <a:endParaRPr lang="en-GB" sz="19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pPr algn="ctr" rtl="1" fontAlgn="t">
                        <a:spcBef>
                          <a:spcPts val="0"/>
                        </a:spcBef>
                        <a:spcAft>
                          <a:spcPts val="0"/>
                        </a:spcAft>
                      </a:pPr>
                      <a:r>
                        <a:rPr lang="ar-IQ" sz="900" b="1" i="0" u="none" strike="noStrike" dirty="0">
                          <a:solidFill>
                            <a:srgbClr val="000000"/>
                          </a:solidFill>
                          <a:effectLst/>
                          <a:latin typeface="Arial" panose="020B0604020202020204" pitchFamily="34" charset="0"/>
                        </a:rPr>
                        <a:t>مجموع الدرجات</a:t>
                      </a:r>
                      <a:endParaRPr lang="en-GB" sz="900" b="1" i="0" u="none" strike="noStrike" dirty="0">
                        <a:solidFill>
                          <a:srgbClr val="000000"/>
                        </a:solidFill>
                        <a:effectLst/>
                        <a:latin typeface="Arial" panose="020B0604020202020204" pitchFamily="34" charset="0"/>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1648950254"/>
                  </a:ext>
                </a:extLst>
              </a:tr>
              <a:tr h="467161">
                <a:tc>
                  <a:txBody>
                    <a:bodyPr/>
                    <a:lstStyle/>
                    <a:p>
                      <a:pPr algn="ctr" rtl="1" fontAlgn="t">
                        <a:spcBef>
                          <a:spcPts val="0"/>
                        </a:spcBef>
                        <a:spcAft>
                          <a:spcPts val="0"/>
                        </a:spcAft>
                      </a:pPr>
                      <a:r>
                        <a:rPr lang="ar-IQ" sz="1400" b="1" dirty="0">
                          <a:effectLst>
                            <a:outerShdw blurRad="38100" dist="38100" dir="2700000" algn="tl">
                              <a:srgbClr val="000000">
                                <a:alpha val="43137"/>
                              </a:srgbClr>
                            </a:outerShdw>
                          </a:effectLst>
                        </a:rPr>
                        <a:t>موضوع الورقة</a:t>
                      </a:r>
                      <a:endParaRPr lang="ar-SA" sz="1400" b="1" dirty="0">
                        <a:effectLst>
                          <a:outerShdw blurRad="38100" dist="38100" dir="2700000" algn="tl">
                            <a:srgbClr val="000000">
                              <a:alpha val="43137"/>
                            </a:srgbClr>
                          </a:outerShdw>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0" algn="ctr" defTabSz="685800" rtl="0" eaLnBrk="1" latinLnBrk="0" hangingPunct="1"/>
                      <a:r>
                        <a:rPr lang="ar-IQ" sz="1200" b="0" kern="1200" dirty="0">
                          <a:solidFill>
                            <a:schemeClr val="tx1"/>
                          </a:solidFill>
                          <a:effectLst/>
                          <a:latin typeface="+mn-lt"/>
                          <a:ea typeface="+mn-ea"/>
                          <a:cs typeface="+mn-cs"/>
                        </a:rPr>
                        <a:t>جديد, اصلي, مبتكر ومهم</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مهم, ولكن تم ات تغطيته بشكل محدود</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تم نشره كثيرا, دراسته غير مفيدة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endParaRPr lang="ar-SA" sz="130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001131"/>
                  </a:ext>
                </a:extLst>
              </a:tr>
              <a:tr h="654027">
                <a:tc>
                  <a:txBody>
                    <a:bodyPr/>
                    <a:lstStyle/>
                    <a:p>
                      <a:pPr algn="ctr" rtl="1" fontAlgn="t">
                        <a:spcBef>
                          <a:spcPts val="0"/>
                        </a:spcBef>
                        <a:spcAft>
                          <a:spcPts val="0"/>
                        </a:spcAft>
                      </a:pPr>
                      <a:r>
                        <a:rPr lang="ar-IQ" sz="1400" b="1" dirty="0">
                          <a:effectLst>
                            <a:outerShdw blurRad="38100" dist="38100" dir="2700000" algn="tl">
                              <a:srgbClr val="000000">
                                <a:alpha val="43137"/>
                              </a:srgbClr>
                            </a:outerShdw>
                          </a:effectLst>
                        </a:rPr>
                        <a:t>عنوان</a:t>
                      </a:r>
                      <a:r>
                        <a:rPr lang="ar-IQ" sz="1400" b="1" baseline="0" dirty="0">
                          <a:effectLst>
                            <a:outerShdw blurRad="38100" dist="38100" dir="2700000" algn="tl">
                              <a:srgbClr val="000000">
                                <a:alpha val="43137"/>
                              </a:srgbClr>
                            </a:outerShdw>
                          </a:effectLst>
                        </a:rPr>
                        <a:t> الورقة</a:t>
                      </a:r>
                      <a:endParaRPr lang="ar-SA" sz="1400" b="1" dirty="0">
                        <a:effectLst>
                          <a:outerShdw blurRad="38100" dist="38100" dir="2700000" algn="tl">
                            <a:srgbClr val="000000">
                              <a:alpha val="43137"/>
                            </a:srgbClr>
                          </a:outerShdw>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tc>
                  <a:txBody>
                    <a:bodyPr/>
                    <a:lstStyle/>
                    <a:p>
                      <a:pPr marL="0" algn="ctr" defTabSz="685800" rtl="1" eaLnBrk="1" latinLnBrk="0" hangingPunct="1"/>
                      <a:r>
                        <a:rPr lang="ar-IQ" sz="1200" b="0" kern="1200" dirty="0">
                          <a:solidFill>
                            <a:schemeClr val="tx1"/>
                          </a:solidFill>
                          <a:effectLst/>
                          <a:latin typeface="+mn-lt"/>
                          <a:ea typeface="+mn-ea"/>
                          <a:cs typeface="+mn-cs"/>
                        </a:rPr>
                        <a:t>يعبر بدقة عن موضوع البحث, مختصر, مكتوب بلغة علمية رصينة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يعبر عن موضوع البحث, اطول او اقصر من الضروري, بعض المصطلحات عامية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يفتقر الى الكلمات المناسبة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ar-SA" sz="13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044120"/>
                  </a:ext>
                </a:extLst>
              </a:tr>
              <a:tr h="883795">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400" b="1" dirty="0">
                          <a:effectLst>
                            <a:outerShdw blurRad="38100" dist="38100" dir="2700000" algn="tl">
                              <a:srgbClr val="000000">
                                <a:alpha val="43137"/>
                              </a:srgbClr>
                            </a:outerShdw>
                          </a:effectLst>
                        </a:rPr>
                        <a:t>المقدمة</a:t>
                      </a:r>
                      <a:endParaRPr lang="en-GB" sz="1400" b="1" dirty="0">
                        <a:effectLst>
                          <a:outerShdw blurRad="38100" dist="38100" dir="2700000" algn="tl">
                            <a:srgbClr val="000000">
                              <a:alpha val="43137"/>
                            </a:srgbClr>
                          </a:outerShdw>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marL="0" algn="ctr" defTabSz="685800" rtl="0" eaLnBrk="1" latinLnBrk="0" hangingPunct="1"/>
                      <a:r>
                        <a:rPr lang="ar-IQ" sz="1200" b="0" kern="1200" dirty="0">
                          <a:solidFill>
                            <a:schemeClr val="tx1"/>
                          </a:solidFill>
                          <a:effectLst/>
                          <a:latin typeface="+mn-lt"/>
                          <a:ea typeface="+mn-ea"/>
                          <a:cs typeface="+mn-cs"/>
                        </a:rPr>
                        <a:t>تعبد الطريق الى البحث, مثير للاهتمام ومدعم بالاراء والنتائج الموثقة, يبدأ بالعام ثم الخاص. بينت</a:t>
                      </a:r>
                      <a:r>
                        <a:rPr lang="ar-IQ" sz="1200" b="0" kern="1200" baseline="0" dirty="0">
                          <a:solidFill>
                            <a:schemeClr val="tx1"/>
                          </a:solidFill>
                          <a:effectLst/>
                          <a:latin typeface="+mn-lt"/>
                          <a:ea typeface="+mn-ea"/>
                          <a:cs typeface="+mn-cs"/>
                        </a:rPr>
                        <a:t> اهمية دراسة الموضوع</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يعطي فكرة عن مشكلة البحث, يتضمن معلومات كافية عن الموضوع</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ar-IQ" sz="1200" b="0" kern="1200" dirty="0">
                          <a:solidFill>
                            <a:schemeClr val="tx1"/>
                          </a:solidFill>
                          <a:effectLst/>
                          <a:latin typeface="+mn-lt"/>
                          <a:ea typeface="+mn-ea"/>
                          <a:cs typeface="+mn-cs"/>
                        </a:rPr>
                        <a:t>لا يشرح موضوع الدراسة, مجموع بطريقة ضعيفة وتهيمن عليه الاراء الشخصية</a:t>
                      </a:r>
                      <a:endParaRPr lang="ar-SA" sz="1200" b="0" kern="1200" dirty="0">
                        <a:solidFill>
                          <a:schemeClr val="tx1"/>
                        </a:solidFill>
                        <a:effectLst/>
                        <a:latin typeface="+mn-lt"/>
                        <a:ea typeface="+mn-ea"/>
                        <a:cs typeface="+mn-cs"/>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ar-SA" sz="13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020394"/>
                  </a:ext>
                </a:extLst>
              </a:tr>
              <a:tr h="467161">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400" b="1" dirty="0">
                          <a:effectLst>
                            <a:outerShdw blurRad="38100" dist="38100" dir="2700000" algn="tl">
                              <a:srgbClr val="000000">
                                <a:alpha val="43137"/>
                              </a:srgbClr>
                            </a:outerShdw>
                          </a:effectLst>
                        </a:rPr>
                        <a:t>المشكلة</a:t>
                      </a:r>
                      <a:endParaRPr lang="en-GB" sz="1400" b="1" dirty="0">
                        <a:effectLst>
                          <a:outerShdw blurRad="38100" dist="38100" dir="2700000" algn="tl">
                            <a:srgbClr val="000000">
                              <a:alpha val="43137"/>
                            </a:srgbClr>
                          </a:outerShdw>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1200" b="0" kern="1200" dirty="0">
                          <a:solidFill>
                            <a:schemeClr val="tx1"/>
                          </a:solidFill>
                          <a:effectLst/>
                          <a:latin typeface="+mn-lt"/>
                          <a:ea typeface="+mn-ea"/>
                          <a:cs typeface="+mn-cs"/>
                        </a:rPr>
                        <a:t>محددة وواضحة, قيمة, جديدة</a:t>
                      </a:r>
                      <a:r>
                        <a:rPr lang="ar-IQ" sz="1200" b="0" kern="1200" baseline="0" dirty="0">
                          <a:solidFill>
                            <a:schemeClr val="tx1"/>
                          </a:solidFill>
                          <a:effectLst/>
                          <a:latin typeface="+mn-lt"/>
                          <a:ea typeface="+mn-ea"/>
                          <a:cs typeface="+mn-cs"/>
                        </a:rPr>
                        <a:t> وقابلة للدراسة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محددة بشكل جيد, مهمة, جديدة نوعا ما, قابلة للدراسة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تمت دراستها سابقا, مبهمة, دراستها صعبة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3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047699"/>
                  </a:ext>
                </a:extLst>
              </a:tr>
              <a:tr h="840891">
                <a:tc>
                  <a:txBody>
                    <a:bodyPr/>
                    <a:lstStyle/>
                    <a:p>
                      <a:pPr algn="ctr" rtl="1"/>
                      <a:r>
                        <a:rPr lang="ar-IQ" sz="1400" b="1" kern="1200" dirty="0">
                          <a:solidFill>
                            <a:schemeClr val="tx1"/>
                          </a:solidFill>
                          <a:effectLst>
                            <a:outerShdw blurRad="38100" dist="38100" dir="2700000" algn="tl">
                              <a:srgbClr val="000000">
                                <a:alpha val="43137"/>
                              </a:srgbClr>
                            </a:outerShdw>
                          </a:effectLst>
                          <a:latin typeface="+mn-lt"/>
                          <a:ea typeface="+mn-ea"/>
                          <a:cs typeface="+mn-cs"/>
                        </a:rPr>
                        <a:t>اسئلة البحث</a:t>
                      </a:r>
                      <a:endParaRPr lang="ar-SA" sz="1400" b="1" kern="1200" dirty="0">
                        <a:solidFill>
                          <a:schemeClr val="tx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1200" b="0" kern="1200" dirty="0">
                          <a:solidFill>
                            <a:schemeClr val="tx1"/>
                          </a:solidFill>
                          <a:effectLst/>
                          <a:latin typeface="+mn-lt"/>
                          <a:ea typeface="+mn-ea"/>
                          <a:cs typeface="+mn-cs"/>
                        </a:rPr>
                        <a:t>عالجت مشكلة الدراسة بدقة, يتطلب الاجابة عليها بحثا, غير متداخاة, يمكن الاجابة عليها باستخدام احدى منهجيات البحث</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غطت مشكلة البحث, اغلب الاسئلة تتطلب بحثا, يمكن تغطية اغلبها بواسطة احدى منهجيات البحث</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1" eaLnBrk="1" latinLnBrk="0" hangingPunct="1"/>
                      <a:r>
                        <a:rPr lang="ar-IQ" sz="1200" b="0" kern="1200" dirty="0">
                          <a:solidFill>
                            <a:schemeClr val="tx1"/>
                          </a:solidFill>
                          <a:effectLst/>
                          <a:latin typeface="+mn-lt"/>
                          <a:ea typeface="+mn-ea"/>
                          <a:cs typeface="+mn-cs"/>
                        </a:rPr>
                        <a:t>علاقتها بمشكلة البحث ضعبفة, صعبة المعالجة باحدى منهجيات البحث, غير مناسبة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3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179722"/>
                  </a:ext>
                </a:extLst>
              </a:tr>
              <a:tr h="467161">
                <a:tc>
                  <a:txBody>
                    <a:bodyPr/>
                    <a:lstStyle/>
                    <a:p>
                      <a:pPr marL="0" marR="0" lvl="0" indent="0" algn="ctr" defTabSz="914400" rtl="1" eaLnBrk="1" fontAlgn="t" latinLnBrk="0" hangingPunct="1">
                        <a:lnSpc>
                          <a:spcPct val="100000"/>
                        </a:lnSpc>
                        <a:spcBef>
                          <a:spcPts val="0"/>
                        </a:spcBef>
                        <a:spcAft>
                          <a:spcPts val="0"/>
                        </a:spcAft>
                        <a:buClrTx/>
                        <a:buSzTx/>
                        <a:buFontTx/>
                        <a:buNone/>
                        <a:tabLst/>
                        <a:defRPr/>
                      </a:pPr>
                      <a:r>
                        <a:rPr lang="ar-IQ" sz="1400" b="1" dirty="0">
                          <a:effectLst>
                            <a:outerShdw blurRad="38100" dist="38100" dir="2700000" algn="tl">
                              <a:srgbClr val="000000">
                                <a:alpha val="43137"/>
                              </a:srgbClr>
                            </a:outerShdw>
                          </a:effectLst>
                        </a:rPr>
                        <a:t>اهداف البحث</a:t>
                      </a:r>
                      <a:endParaRPr lang="en-GB" sz="1400" b="1" dirty="0">
                        <a:effectLst>
                          <a:outerShdw blurRad="38100" dist="38100" dir="2700000" algn="tl">
                            <a:srgbClr val="000000">
                              <a:alpha val="43137"/>
                            </a:srgbClr>
                          </a:outerShdw>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1200" b="0" kern="1200" dirty="0">
                          <a:solidFill>
                            <a:schemeClr val="tx1"/>
                          </a:solidFill>
                          <a:effectLst/>
                          <a:latin typeface="+mn-lt"/>
                          <a:ea typeface="+mn-ea"/>
                          <a:cs typeface="+mn-cs"/>
                        </a:rPr>
                        <a:t>محددة بدقة, قيمة وقابلة للتحقق</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محددة بشكل جيد, مقبولة, يمكن تحقيق اغلبها</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مبالغ بها, غير واقعية, غير مناسبة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3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590070"/>
                  </a:ext>
                </a:extLst>
              </a:tr>
              <a:tr h="529449">
                <a:tc>
                  <a:txBody>
                    <a:bodyPr/>
                    <a:lstStyle/>
                    <a:p>
                      <a:pPr algn="ctr" rtl="1"/>
                      <a:r>
                        <a:rPr lang="ar-IQ" sz="1400" b="1" kern="1200" noProof="0" dirty="0">
                          <a:solidFill>
                            <a:schemeClr val="tx1"/>
                          </a:solidFill>
                          <a:effectLst>
                            <a:outerShdw blurRad="38100" dist="38100" dir="2700000" algn="tl">
                              <a:srgbClr val="000000">
                                <a:alpha val="43137"/>
                              </a:srgbClr>
                            </a:outerShdw>
                          </a:effectLst>
                          <a:latin typeface="+mn-lt"/>
                          <a:ea typeface="+mn-ea"/>
                          <a:cs typeface="+mn-cs"/>
                        </a:rPr>
                        <a:t>اهمية البحث</a:t>
                      </a:r>
                      <a:endParaRPr lang="ar-SA" sz="1400" b="1" kern="1200" dirty="0">
                        <a:solidFill>
                          <a:schemeClr val="tx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algn="ctr" defTabSz="685800" rtl="0" eaLnBrk="1" latinLnBrk="0" hangingPunct="1"/>
                      <a:r>
                        <a:rPr lang="ar-IQ" sz="1200" b="0" kern="1200" dirty="0">
                          <a:solidFill>
                            <a:schemeClr val="tx1"/>
                          </a:solidFill>
                          <a:effectLst/>
                          <a:latin typeface="+mn-lt"/>
                          <a:ea typeface="+mn-ea"/>
                          <a:cs typeface="+mn-cs"/>
                        </a:rPr>
                        <a:t>توضيح دقيق لفوائد التحقيق العلمي والعملي</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توضيح كافي لفوائد البحث العلمي والعملي مع تداخل بسيط مع الاهداف</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غير واضح, متداخل مع الاهداف</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3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396842"/>
                  </a:ext>
                </a:extLst>
              </a:tr>
              <a:tr h="538720">
                <a:tc>
                  <a:txBody>
                    <a:bodyPr/>
                    <a:lstStyle/>
                    <a:p>
                      <a:pPr algn="ctr" rtl="1"/>
                      <a:r>
                        <a:rPr lang="ar-IQ" sz="1400" b="1" kern="1200" dirty="0">
                          <a:solidFill>
                            <a:schemeClr val="tx1"/>
                          </a:solidFill>
                          <a:effectLst>
                            <a:outerShdw blurRad="38100" dist="38100" dir="2700000" algn="tl">
                              <a:srgbClr val="000000">
                                <a:alpha val="43137"/>
                              </a:srgbClr>
                            </a:outerShdw>
                          </a:effectLst>
                          <a:latin typeface="+mn-lt"/>
                          <a:ea typeface="+mn-ea"/>
                          <a:cs typeface="+mn-cs"/>
                        </a:rPr>
                        <a:t>الوثائق والمصادر</a:t>
                      </a:r>
                      <a:endParaRPr lang="ar-SA" sz="1400" b="1" kern="1200" dirty="0">
                        <a:solidFill>
                          <a:schemeClr val="tx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IQ" sz="1200" b="0" kern="1200" dirty="0">
                          <a:solidFill>
                            <a:schemeClr val="tx1"/>
                          </a:solidFill>
                          <a:effectLst/>
                          <a:latin typeface="+mn-lt"/>
                          <a:ea typeface="+mn-ea"/>
                          <a:cs typeface="+mn-cs"/>
                        </a:rPr>
                        <a:t>ملتزمة تماما بنظام توثيق, يستخدم اكثر من 5 مراجع</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التزام كبير بنظام التوثيق, يستخدم</a:t>
                      </a:r>
                      <a:r>
                        <a:rPr lang="ar-IQ" sz="1200" b="0" kern="1200" baseline="0" dirty="0">
                          <a:solidFill>
                            <a:schemeClr val="tx1"/>
                          </a:solidFill>
                          <a:effectLst/>
                          <a:latin typeface="+mn-lt"/>
                          <a:ea typeface="+mn-ea"/>
                          <a:cs typeface="+mn-cs"/>
                        </a:rPr>
                        <a:t> 5 مراجع</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نظام التوثيق غير دقيق, يستخدم اقل من 4</a:t>
                      </a:r>
                      <a:r>
                        <a:rPr lang="ar-IQ" sz="1200" b="0" kern="1200" baseline="0" dirty="0">
                          <a:solidFill>
                            <a:schemeClr val="tx1"/>
                          </a:solidFill>
                          <a:effectLst/>
                          <a:latin typeface="+mn-lt"/>
                          <a:ea typeface="+mn-ea"/>
                          <a:cs typeface="+mn-cs"/>
                        </a:rPr>
                        <a:t> مراجع</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30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756165"/>
                  </a:ext>
                </a:extLst>
              </a:tr>
              <a:tr h="538720">
                <a:tc>
                  <a:txBody>
                    <a:bodyPr/>
                    <a:lstStyle/>
                    <a:p>
                      <a:pPr algn="ctr" rtl="1"/>
                      <a:r>
                        <a:rPr lang="ar-IQ" sz="1400" b="1" kern="1200" dirty="0">
                          <a:solidFill>
                            <a:schemeClr val="tx1"/>
                          </a:solidFill>
                          <a:effectLst>
                            <a:outerShdw blurRad="38100" dist="38100" dir="2700000" algn="tl">
                              <a:srgbClr val="000000">
                                <a:alpha val="43137"/>
                              </a:srgbClr>
                            </a:outerShdw>
                          </a:effectLst>
                          <a:latin typeface="+mn-lt"/>
                          <a:ea typeface="+mn-ea"/>
                          <a:cs typeface="+mn-cs"/>
                        </a:rPr>
                        <a:t>الاخراج</a:t>
                      </a:r>
                      <a:endParaRPr lang="ar-SA" sz="1400" b="1" kern="1200" dirty="0">
                        <a:solidFill>
                          <a:schemeClr val="tx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IQ" sz="1200" b="0" kern="1200" dirty="0">
                          <a:solidFill>
                            <a:schemeClr val="tx1"/>
                          </a:solidFill>
                          <a:effectLst/>
                          <a:latin typeface="+mn-lt"/>
                          <a:ea typeface="+mn-ea"/>
                          <a:cs typeface="+mn-cs"/>
                        </a:rPr>
                        <a:t>البحث مطبوع, مرقم, ومنظم, يحتوي على بيانات اساسية</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685800" rtl="0" eaLnBrk="1" latinLnBrk="0" hangingPunct="1"/>
                      <a:r>
                        <a:rPr lang="ar-IQ" sz="1200" b="0" kern="1200" dirty="0">
                          <a:solidFill>
                            <a:schemeClr val="tx1"/>
                          </a:solidFill>
                          <a:effectLst/>
                          <a:latin typeface="+mn-lt"/>
                          <a:ea typeface="+mn-ea"/>
                          <a:cs typeface="+mn-cs"/>
                        </a:rPr>
                        <a:t>مطبوع,</a:t>
                      </a:r>
                      <a:r>
                        <a:rPr lang="ar-IQ" sz="1200" b="0" kern="1200" baseline="0" dirty="0">
                          <a:solidFill>
                            <a:schemeClr val="tx1"/>
                          </a:solidFill>
                          <a:effectLst/>
                          <a:latin typeface="+mn-lt"/>
                          <a:ea typeface="+mn-ea"/>
                          <a:cs typeface="+mn-cs"/>
                        </a:rPr>
                        <a:t> مرقم, مرتب بيانيا مع بيانات اولية جدا</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IQ" sz="1200" b="0" kern="1200" dirty="0">
                          <a:solidFill>
                            <a:schemeClr val="tx1"/>
                          </a:solidFill>
                          <a:effectLst/>
                          <a:latin typeface="+mn-lt"/>
                          <a:ea typeface="+mn-ea"/>
                          <a:cs typeface="+mn-cs"/>
                        </a:rPr>
                        <a:t>غير مطبوع, يفتقر للكثير من التنظيم</a:t>
                      </a:r>
                      <a:endParaRPr lang="ar-SA" sz="1200" b="0" kern="1200" dirty="0">
                        <a:solidFill>
                          <a:schemeClr val="tx1"/>
                        </a:solidFill>
                        <a:effectLst/>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t">
                        <a:spcBef>
                          <a:spcPts val="0"/>
                        </a:spcBef>
                        <a:spcAft>
                          <a:spcPts val="0"/>
                        </a:spcAft>
                      </a:pPr>
                      <a:endParaRPr lang="en-US" sz="13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54718"/>
                  </a:ext>
                </a:extLst>
              </a:tr>
            </a:tbl>
          </a:graphicData>
        </a:graphic>
      </p:graphicFrame>
      <p:sp>
        <p:nvSpPr>
          <p:cNvPr id="3" name="Title 1">
            <a:extLst>
              <a:ext uri="{FF2B5EF4-FFF2-40B4-BE49-F238E27FC236}">
                <a16:creationId xmlns:a16="http://schemas.microsoft.com/office/drawing/2014/main" id="{8B11B321-7828-4E85-9006-1941051B1165}"/>
              </a:ext>
            </a:extLst>
          </p:cNvPr>
          <p:cNvSpPr txBox="1">
            <a:spLocks/>
          </p:cNvSpPr>
          <p:nvPr/>
        </p:nvSpPr>
        <p:spPr>
          <a:xfrm>
            <a:off x="711200" y="32256"/>
            <a:ext cx="10769600" cy="868968"/>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سلم التقييم للاوراق العلمية</a:t>
            </a:r>
            <a:endParaRPr lang="en-US" sz="4533" b="1" dirty="0">
              <a:solidFill>
                <a:srgbClr val="009BA0"/>
              </a:solidFill>
              <a:latin typeface="Arial" panose="020B0604020202020204" pitchFamily="34" charset="0"/>
              <a:ea typeface="Arial" charset="0"/>
              <a:cs typeface="Arial" panose="020B0604020202020204" pitchFamily="34" charset="0"/>
            </a:endParaRPr>
          </a:p>
        </p:txBody>
      </p:sp>
      <p:cxnSp>
        <p:nvCxnSpPr>
          <p:cNvPr id="4" name="Straight Connector 3">
            <a:extLst>
              <a:ext uri="{FF2B5EF4-FFF2-40B4-BE49-F238E27FC236}">
                <a16:creationId xmlns:a16="http://schemas.microsoft.com/office/drawing/2014/main" id="{AE13EEAF-6D62-47BD-B0A6-041071C08A1C}"/>
              </a:ext>
            </a:extLst>
          </p:cNvPr>
          <p:cNvCxnSpPr>
            <a:cxnSpLocks/>
          </p:cNvCxnSpPr>
          <p:nvPr/>
        </p:nvCxnSpPr>
        <p:spPr>
          <a:xfrm flipV="1">
            <a:off x="792897" y="768563"/>
            <a:ext cx="10786511"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A2FD70-904D-4269-B7D8-03E641FF44B3}"/>
              </a:ext>
            </a:extLst>
          </p:cNvPr>
          <p:cNvSpPr txBox="1">
            <a:spLocks/>
          </p:cNvSpPr>
          <p:nvPr/>
        </p:nvSpPr>
        <p:spPr>
          <a:xfrm>
            <a:off x="711200" y="32256"/>
            <a:ext cx="10769600" cy="868968"/>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4533" b="1" dirty="0">
                <a:solidFill>
                  <a:srgbClr val="009BA0"/>
                </a:solidFill>
                <a:latin typeface="Arial" panose="020B0604020202020204" pitchFamily="34" charset="0"/>
                <a:ea typeface="Arial" charset="0"/>
                <a:cs typeface="Arial" panose="020B0604020202020204" pitchFamily="34" charset="0"/>
              </a:rPr>
              <a:t>سلم التقييم لبرمجة الحاسوب</a:t>
            </a:r>
            <a:endParaRPr lang="en-US" sz="4533" b="1" dirty="0">
              <a:solidFill>
                <a:srgbClr val="009BA0"/>
              </a:solidFill>
              <a:latin typeface="Arial" panose="020B0604020202020204" pitchFamily="34" charset="0"/>
              <a:ea typeface="Arial" charset="0"/>
              <a:cs typeface="Arial" panose="020B0604020202020204" pitchFamily="34" charset="0"/>
            </a:endParaRPr>
          </a:p>
        </p:txBody>
      </p:sp>
      <p:cxnSp>
        <p:nvCxnSpPr>
          <p:cNvPr id="6" name="Straight Connector 5">
            <a:extLst>
              <a:ext uri="{FF2B5EF4-FFF2-40B4-BE49-F238E27FC236}">
                <a16:creationId xmlns:a16="http://schemas.microsoft.com/office/drawing/2014/main" id="{7DCD26BB-9E37-4C68-B00A-60BABCFAAE7D}"/>
              </a:ext>
            </a:extLst>
          </p:cNvPr>
          <p:cNvCxnSpPr>
            <a:cxnSpLocks/>
          </p:cNvCxnSpPr>
          <p:nvPr/>
        </p:nvCxnSpPr>
        <p:spPr>
          <a:xfrm flipV="1">
            <a:off x="792897" y="768563"/>
            <a:ext cx="10786511"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a:extLst>
              <a:ext uri="{FF2B5EF4-FFF2-40B4-BE49-F238E27FC236}">
                <a16:creationId xmlns:a16="http://schemas.microsoft.com/office/drawing/2014/main" id="{C2488D36-798C-4775-B3FD-7A60DEAA0FA2}"/>
              </a:ext>
            </a:extLst>
          </p:cNvPr>
          <p:cNvGraphicFramePr>
            <a:graphicFrameLocks noGrp="1"/>
          </p:cNvGraphicFramePr>
          <p:nvPr/>
        </p:nvGraphicFramePr>
        <p:xfrm>
          <a:off x="914768" y="1504871"/>
          <a:ext cx="10190746" cy="4496223"/>
        </p:xfrm>
        <a:graphic>
          <a:graphicData uri="http://schemas.openxmlformats.org/drawingml/2006/table">
            <a:tbl>
              <a:tblPr/>
              <a:tblGrid>
                <a:gridCol w="1692961">
                  <a:extLst>
                    <a:ext uri="{9D8B030D-6E8A-4147-A177-3AD203B41FA5}">
                      <a16:colId xmlns:a16="http://schemas.microsoft.com/office/drawing/2014/main" val="1174304993"/>
                    </a:ext>
                  </a:extLst>
                </a:gridCol>
                <a:gridCol w="1901833">
                  <a:extLst>
                    <a:ext uri="{9D8B030D-6E8A-4147-A177-3AD203B41FA5}">
                      <a16:colId xmlns:a16="http://schemas.microsoft.com/office/drawing/2014/main" val="2473339614"/>
                    </a:ext>
                  </a:extLst>
                </a:gridCol>
                <a:gridCol w="2209644">
                  <a:extLst>
                    <a:ext uri="{9D8B030D-6E8A-4147-A177-3AD203B41FA5}">
                      <a16:colId xmlns:a16="http://schemas.microsoft.com/office/drawing/2014/main" val="878579008"/>
                    </a:ext>
                  </a:extLst>
                </a:gridCol>
                <a:gridCol w="2209644">
                  <a:extLst>
                    <a:ext uri="{9D8B030D-6E8A-4147-A177-3AD203B41FA5}">
                      <a16:colId xmlns:a16="http://schemas.microsoft.com/office/drawing/2014/main" val="2585323338"/>
                    </a:ext>
                  </a:extLst>
                </a:gridCol>
                <a:gridCol w="2176664">
                  <a:extLst>
                    <a:ext uri="{9D8B030D-6E8A-4147-A177-3AD203B41FA5}">
                      <a16:colId xmlns:a16="http://schemas.microsoft.com/office/drawing/2014/main" val="2586146758"/>
                    </a:ext>
                  </a:extLst>
                </a:gridCol>
              </a:tblGrid>
              <a:tr h="465976">
                <a:tc>
                  <a:txBody>
                    <a:bodyPr/>
                    <a:lstStyle/>
                    <a:p>
                      <a:pPr algn="ctr" rtl="0" fontAlgn="t">
                        <a:spcBef>
                          <a:spcPts val="0"/>
                        </a:spcBef>
                        <a:spcAft>
                          <a:spcPts val="0"/>
                        </a:spcAft>
                      </a:pPr>
                      <a:r>
                        <a:rPr lang="en-GB" sz="1200" b="1" i="0" u="none" strike="noStrike" dirty="0">
                          <a:solidFill>
                            <a:srgbClr val="000000"/>
                          </a:solidFill>
                          <a:effectLst/>
                          <a:latin typeface="Arial" panose="020B0604020202020204" pitchFamily="34" charset="0"/>
                        </a:rPr>
                        <a:t>Capstone Rubric</a:t>
                      </a:r>
                      <a:endParaRPr lang="en-GB" sz="2400" dirty="0">
                        <a:effectLst/>
                      </a:endParaRPr>
                    </a:p>
                  </a:txBody>
                  <a:tcPr marL="50108" marR="50108" marT="50108" marB="501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ar-IQ" sz="1300" b="1" i="0" dirty="0">
                          <a:solidFill>
                            <a:srgbClr val="000000"/>
                          </a:solidFill>
                          <a:effectLst/>
                          <a:latin typeface="Times New Roman" panose="02020603050405020304" pitchFamily="18" charset="0"/>
                        </a:rPr>
                        <a:t>استثنائي</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r>
                        <a:rPr lang="ar-IQ" sz="1300" b="1" i="0" dirty="0">
                          <a:solidFill>
                            <a:srgbClr val="000000"/>
                          </a:solidFill>
                          <a:effectLst/>
                          <a:latin typeface="Times New Roman" panose="02020603050405020304" pitchFamily="18" charset="0"/>
                        </a:rPr>
                        <a:t>مقبول</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C4C9"/>
                    </a:solidFill>
                  </a:tcPr>
                </a:tc>
                <a:tc>
                  <a:txBody>
                    <a:bodyPr/>
                    <a:lstStyle/>
                    <a:p>
                      <a:r>
                        <a:rPr lang="ar-IQ" sz="1300" b="1" i="0" dirty="0">
                          <a:solidFill>
                            <a:srgbClr val="000000"/>
                          </a:solidFill>
                          <a:effectLst/>
                          <a:latin typeface="Times New Roman" panose="02020603050405020304" pitchFamily="18" charset="0"/>
                        </a:rPr>
                        <a:t>هاوي</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C2F4"/>
                    </a:solidFill>
                  </a:tcPr>
                </a:tc>
                <a:tc>
                  <a:txBody>
                    <a:bodyPr/>
                    <a:lstStyle/>
                    <a:p>
                      <a:r>
                        <a:rPr lang="ar-IQ" sz="1300" b="1" i="0" dirty="0">
                          <a:solidFill>
                            <a:srgbClr val="000000"/>
                          </a:solidFill>
                          <a:effectLst/>
                          <a:latin typeface="Times New Roman" panose="02020603050405020304" pitchFamily="18" charset="0"/>
                        </a:rPr>
                        <a:t>ضعيف</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1648950254"/>
                  </a:ext>
                </a:extLst>
              </a:tr>
              <a:tr h="731520">
                <a:tc>
                  <a:txBody>
                    <a:bodyPr/>
                    <a:lstStyle/>
                    <a:p>
                      <a:pPr algn="ctr"/>
                      <a:r>
                        <a:rPr lang="ar-IQ" sz="1300" b="1" i="0" dirty="0">
                          <a:solidFill>
                            <a:srgbClr val="000000"/>
                          </a:solidFill>
                          <a:effectLst/>
                          <a:latin typeface="Times New Roman" panose="02020603050405020304" pitchFamily="18" charset="0"/>
                        </a:rPr>
                        <a:t>المواصفات</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r>
                        <a:rPr lang="ar-IQ" sz="1300" b="0" i="0" dirty="0">
                          <a:solidFill>
                            <a:srgbClr val="000000"/>
                          </a:solidFill>
                          <a:effectLst/>
                          <a:latin typeface="Times New Roman" panose="02020603050405020304" pitchFamily="18" charset="0"/>
                        </a:rPr>
                        <a:t>البرنامج يعمل ومطابق للمواصفا</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البرنامج يعمل ويعطي النتائج الصحيحة ويعرضها بشكل صحيح. يلبي ايضا اغلب المواصفات الاخرى</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يعطي البرنامج النتائج</a:t>
                      </a:r>
                      <a:r>
                        <a:rPr lang="ar-IQ" sz="1300" b="0" i="0" baseline="0" dirty="0">
                          <a:solidFill>
                            <a:srgbClr val="000000"/>
                          </a:solidFill>
                          <a:effectLst/>
                          <a:latin typeface="Times New Roman" panose="02020603050405020304" pitchFamily="18" charset="0"/>
                        </a:rPr>
                        <a:t> الصحيحة واكنه لا يعرضها بشكل صحيح</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يعطي البرنامج</a:t>
                      </a:r>
                      <a:r>
                        <a:rPr lang="ar-IQ" sz="1300" b="0" i="0" baseline="0" dirty="0">
                          <a:solidFill>
                            <a:srgbClr val="000000"/>
                          </a:solidFill>
                          <a:effectLst/>
                          <a:latin typeface="Times New Roman" panose="02020603050405020304" pitchFamily="18" charset="0"/>
                        </a:rPr>
                        <a:t> نتائج صحيحة ولكن لا يعرضها بشكل صحيح</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001131"/>
                  </a:ext>
                </a:extLst>
              </a:tr>
              <a:tr h="1269495">
                <a:tc>
                  <a:txBody>
                    <a:bodyPr/>
                    <a:lstStyle/>
                    <a:p>
                      <a:pPr algn="ctr"/>
                      <a:r>
                        <a:rPr lang="ar-IQ" sz="1300" b="1" i="0" dirty="0">
                          <a:solidFill>
                            <a:srgbClr val="000000"/>
                          </a:solidFill>
                          <a:effectLst/>
                          <a:latin typeface="Times New Roman" panose="02020603050405020304" pitchFamily="18" charset="0"/>
                        </a:rPr>
                        <a:t>قابلية القراءة</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tc>
                  <a:txBody>
                    <a:bodyPr/>
                    <a:lstStyle/>
                    <a:p>
                      <a:pPr algn="ctr"/>
                      <a:r>
                        <a:rPr lang="ar-IQ" sz="1300" b="0" i="0" dirty="0">
                          <a:solidFill>
                            <a:srgbClr val="000000"/>
                          </a:solidFill>
                          <a:effectLst/>
                          <a:latin typeface="Times New Roman" panose="02020603050405020304" pitchFamily="18" charset="0"/>
                        </a:rPr>
                        <a:t>كود البرمجة منظم بشكل جيد وسهل التتبع</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كود البرمجة سهل القراءة</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كود البرمجة</a:t>
                      </a:r>
                      <a:r>
                        <a:rPr lang="ar-IQ" sz="1300" b="0" i="0" baseline="0" dirty="0">
                          <a:solidFill>
                            <a:srgbClr val="000000"/>
                          </a:solidFill>
                          <a:effectLst/>
                          <a:latin typeface="Times New Roman" panose="02020603050405020304" pitchFamily="18" charset="0"/>
                        </a:rPr>
                        <a:t> قابل للقراءة من قبل شخص يعرف ما يفعله</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كود البرمجة منظم بشكل ضعيف وصعب القراءة</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044120"/>
                  </a:ext>
                </a:extLst>
              </a:tr>
              <a:tr h="1014616">
                <a:tc>
                  <a:txBody>
                    <a:bodyPr/>
                    <a:lstStyle/>
                    <a:p>
                      <a:pPr algn="ctr"/>
                      <a:r>
                        <a:rPr lang="ar-IQ" sz="1300" b="1" i="0" dirty="0">
                          <a:solidFill>
                            <a:srgbClr val="000000"/>
                          </a:solidFill>
                          <a:effectLst/>
                          <a:latin typeface="Times New Roman" panose="02020603050405020304" pitchFamily="18" charset="0"/>
                        </a:rPr>
                        <a:t>اعادة</a:t>
                      </a:r>
                      <a:r>
                        <a:rPr lang="ar-IQ" sz="1300" b="1" i="0" baseline="0" dirty="0">
                          <a:solidFill>
                            <a:srgbClr val="000000"/>
                          </a:solidFill>
                          <a:effectLst/>
                          <a:latin typeface="Times New Roman" panose="02020603050405020304" pitchFamily="18" charset="0"/>
                        </a:rPr>
                        <a:t> الاستخدام</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endParaRPr lang="ar-IQ" sz="1300" b="0" i="0" dirty="0">
                        <a:solidFill>
                          <a:srgbClr val="000000"/>
                        </a:solidFill>
                        <a:effectLst/>
                        <a:latin typeface="Times New Roman" panose="02020603050405020304" pitchFamily="18" charset="0"/>
                      </a:endParaRPr>
                    </a:p>
                    <a:p>
                      <a:pPr algn="ctr"/>
                      <a:r>
                        <a:rPr lang="ar-IQ" sz="1300" b="0" i="0" dirty="0">
                          <a:solidFill>
                            <a:srgbClr val="000000"/>
                          </a:solidFill>
                          <a:effectLst/>
                          <a:latin typeface="Times New Roman" panose="02020603050405020304" pitchFamily="18" charset="0"/>
                        </a:rPr>
                        <a:t>يمكن اعادة استخدام الكود كله او يمكن اعادة استخدام كل جملة برمجية</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يمكن اعادة استخدام</a:t>
                      </a:r>
                      <a:r>
                        <a:rPr lang="ar-IQ" sz="1300" b="0" i="0" baseline="0" dirty="0">
                          <a:solidFill>
                            <a:srgbClr val="000000"/>
                          </a:solidFill>
                          <a:effectLst/>
                          <a:latin typeface="Times New Roman" panose="02020603050405020304" pitchFamily="18" charset="0"/>
                        </a:rPr>
                        <a:t> </a:t>
                      </a:r>
                      <a:r>
                        <a:rPr lang="ar-IQ" sz="1300" b="0" i="0" dirty="0">
                          <a:solidFill>
                            <a:srgbClr val="000000"/>
                          </a:solidFill>
                          <a:effectLst/>
                          <a:latin typeface="Times New Roman" panose="02020603050405020304" pitchFamily="18" charset="0"/>
                        </a:rPr>
                        <a:t>اغلب الكود في برامج اخرى</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يمكن استخدام بعض اجراء الكود في برامج اخرى</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r>
                        <a:rPr lang="ar-IQ" sz="1300" b="0" i="0" dirty="0">
                          <a:solidFill>
                            <a:srgbClr val="000000"/>
                          </a:solidFill>
                          <a:effectLst/>
                          <a:latin typeface="Times New Roman" panose="02020603050405020304" pitchFamily="18" charset="0"/>
                        </a:rPr>
                        <a:t>الكود غير منظم بشكل يسمح باعادة استخدامه</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020394"/>
                  </a:ext>
                </a:extLst>
              </a:tr>
              <a:tr h="1014616">
                <a:tc>
                  <a:txBody>
                    <a:bodyPr/>
                    <a:lstStyle/>
                    <a:p>
                      <a:pPr algn="ctr"/>
                      <a:r>
                        <a:rPr lang="ar-IQ" sz="1300" b="1" i="0" dirty="0">
                          <a:solidFill>
                            <a:srgbClr val="000000"/>
                          </a:solidFill>
                          <a:effectLst/>
                          <a:latin typeface="Times New Roman" panose="02020603050405020304" pitchFamily="18" charset="0"/>
                        </a:rPr>
                        <a:t>التسليم</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r>
                        <a:rPr lang="ar-IQ" sz="1300" b="0" i="0" dirty="0">
                          <a:solidFill>
                            <a:srgbClr val="000000"/>
                          </a:solidFill>
                          <a:effectLst/>
                          <a:latin typeface="Times New Roman" panose="02020603050405020304" pitchFamily="18" charset="0"/>
                        </a:rPr>
                        <a:t>تم تسليم البرنامج</a:t>
                      </a:r>
                      <a:r>
                        <a:rPr lang="ar-IQ" sz="1300" b="0" i="0" baseline="0" dirty="0">
                          <a:solidFill>
                            <a:srgbClr val="000000"/>
                          </a:solidFill>
                          <a:effectLst/>
                          <a:latin typeface="Times New Roman" panose="02020603050405020304" pitchFamily="18" charset="0"/>
                        </a:rPr>
                        <a:t> في الوقت المحدد</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تم تسليم البرنامج خلال اسبوع بعد الوقت المحدد</a:t>
                      </a:r>
                      <a:endParaRPr lang="en-US" sz="24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ar-IQ" sz="1300" b="0" i="0" dirty="0">
                        <a:solidFill>
                          <a:srgbClr val="000000"/>
                        </a:solidFill>
                        <a:effectLst/>
                        <a:latin typeface="Times New Roman" panose="02020603050405020304" pitchFamily="18" charset="0"/>
                      </a:endParaRPr>
                    </a:p>
                    <a:p>
                      <a:pPr algn="ctr"/>
                      <a:r>
                        <a:rPr lang="ar-IQ" sz="1300" b="0" i="0" dirty="0">
                          <a:solidFill>
                            <a:srgbClr val="000000"/>
                          </a:solidFill>
                          <a:effectLst/>
                          <a:latin typeface="Times New Roman" panose="02020603050405020304" pitchFamily="18" charset="0"/>
                        </a:rPr>
                        <a:t>تم تسليم البرنامج خلال اسبوعين بعد الوقت المحدد</a:t>
                      </a:r>
                      <a:endParaRPr lang="en-US" sz="13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ar-IQ" sz="1300" b="0" i="0" dirty="0">
                          <a:solidFill>
                            <a:srgbClr val="000000"/>
                          </a:solidFill>
                          <a:effectLst/>
                          <a:latin typeface="Times New Roman" panose="02020603050405020304" pitchFamily="18" charset="0"/>
                        </a:rPr>
                        <a:t>تم تسليم البرنامج بعد اكثر من اسبوعين بعد الوقت المحدد</a:t>
                      </a:r>
                      <a:endParaRPr lang="en-US" sz="1300" dirty="0">
                        <a:effectLst/>
                      </a:endParaRP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047699"/>
                  </a:ext>
                </a:extLst>
              </a:tr>
            </a:tbl>
          </a:graphicData>
        </a:graphic>
      </p:graphicFrame>
    </p:spTree>
    <p:extLst>
      <p:ext uri="{BB962C8B-B14F-4D97-AF65-F5344CB8AC3E}">
        <p14:creationId xmlns:p14="http://schemas.microsoft.com/office/powerpoint/2010/main" val="189336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221564"/>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9121411" cy="830997"/>
          </a:xfrm>
        </p:spPr>
        <p:txBody>
          <a:bodyPr/>
          <a:lstStyle/>
          <a:p>
            <a:pPr algn="r"/>
            <a:r>
              <a:rPr lang="ar-IQ" sz="4000" dirty="0"/>
              <a:t>الخـلاصـــــة</a:t>
            </a:r>
            <a:endParaRPr lang="en-US" sz="4000"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37</a:t>
            </a:fld>
            <a:endParaRPr lang="en-US" sz="1200" dirty="0">
              <a:solidFill>
                <a:schemeClr val="bg1"/>
              </a:solidFill>
            </a:endParaRPr>
          </a:p>
        </p:txBody>
      </p:sp>
      <p:sp>
        <p:nvSpPr>
          <p:cNvPr id="21" name="Subtitle 11" descr="subtitle">
            <a:extLst>
              <a:ext uri="{FF2B5EF4-FFF2-40B4-BE49-F238E27FC236}">
                <a16:creationId xmlns:a16="http://schemas.microsoft.com/office/drawing/2014/main" id="{4A6B6015-DAA6-15C0-4294-EBB6D8562EB2}"/>
              </a:ext>
            </a:extLst>
          </p:cNvPr>
          <p:cNvSpPr txBox="1">
            <a:spLocks/>
          </p:cNvSpPr>
          <p:nvPr/>
        </p:nvSpPr>
        <p:spPr>
          <a:xfrm>
            <a:off x="3968497" y="1202532"/>
            <a:ext cx="4805684" cy="4452936"/>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00000"/>
              </a:lnSpc>
              <a:spcBef>
                <a:spcPts val="0"/>
              </a:spcBef>
              <a:buFont typeface="Wingdings" panose="05000000000000000000" pitchFamily="2" charset="2"/>
              <a:buChar char="§"/>
              <a:defRPr/>
            </a:pPr>
            <a:r>
              <a:rPr lang="ar-EG" sz="4000" b="1" dirty="0">
                <a:solidFill>
                  <a:schemeClr val="bg1"/>
                </a:solidFill>
                <a:latin typeface="Arabic Typesetting" panose="03020402040406030203" pitchFamily="66" charset="-78"/>
                <a:cs typeface="Arabic Typesetting" panose="03020402040406030203" pitchFamily="66" charset="-78"/>
              </a:rPr>
              <a:t>ما هو التقويم؟</a:t>
            </a:r>
            <a:endParaRPr lang="en-US" sz="4000" b="1" dirty="0">
              <a:solidFill>
                <a:schemeClr val="bg1"/>
              </a:solidFill>
              <a:latin typeface="Arabic Typesetting" panose="03020402040406030203" pitchFamily="66" charset="-78"/>
              <a:cs typeface="Arabic Typesetting" panose="03020402040406030203" pitchFamily="66" charset="-78"/>
            </a:endParaRPr>
          </a:p>
          <a:p>
            <a:pPr marL="571500" indent="-571500">
              <a:lnSpc>
                <a:spcPct val="100000"/>
              </a:lnSpc>
              <a:spcBef>
                <a:spcPts val="0"/>
              </a:spcBef>
              <a:buFont typeface="Wingdings" panose="05000000000000000000" pitchFamily="2" charset="2"/>
              <a:buChar char="§"/>
              <a:defRPr/>
            </a:pPr>
            <a:r>
              <a:rPr lang="ar-EG" sz="4000" b="1" dirty="0">
                <a:solidFill>
                  <a:schemeClr val="bg1"/>
                </a:solidFill>
                <a:latin typeface="Arabic Typesetting" panose="03020402040406030203" pitchFamily="66" charset="-78"/>
                <a:cs typeface="Arabic Typesetting" panose="03020402040406030203" pitchFamily="66" charset="-78"/>
              </a:rPr>
              <a:t>الفرق بين التقويم والتقييم. </a:t>
            </a:r>
          </a:p>
          <a:p>
            <a:pPr marL="571500" indent="-571500">
              <a:lnSpc>
                <a:spcPct val="100000"/>
              </a:lnSpc>
              <a:spcBef>
                <a:spcPts val="0"/>
              </a:spcBef>
              <a:buFont typeface="Wingdings" panose="05000000000000000000" pitchFamily="2" charset="2"/>
              <a:buChar char="§"/>
              <a:defRPr/>
            </a:pPr>
            <a:r>
              <a:rPr lang="ar-EG" sz="4000" b="1" dirty="0">
                <a:solidFill>
                  <a:schemeClr val="bg1"/>
                </a:solidFill>
                <a:latin typeface="Arabic Typesetting" panose="03020402040406030203" pitchFamily="66" charset="-78"/>
                <a:cs typeface="Arabic Typesetting" panose="03020402040406030203" pitchFamily="66" charset="-78"/>
              </a:rPr>
              <a:t> ماذا نقيم؟</a:t>
            </a:r>
          </a:p>
          <a:p>
            <a:pPr marL="571500" indent="-571500">
              <a:lnSpc>
                <a:spcPct val="100000"/>
              </a:lnSpc>
              <a:spcBef>
                <a:spcPts val="0"/>
              </a:spcBef>
              <a:buFont typeface="Wingdings" panose="05000000000000000000" pitchFamily="2" charset="2"/>
              <a:buChar char="§"/>
              <a:defRPr/>
            </a:pPr>
            <a:r>
              <a:rPr lang="ar-EG" sz="4000" b="1" dirty="0">
                <a:solidFill>
                  <a:schemeClr val="bg1"/>
                </a:solidFill>
                <a:latin typeface="Arabic Typesetting" panose="03020402040406030203" pitchFamily="66" charset="-78"/>
                <a:cs typeface="Arabic Typesetting" panose="03020402040406030203" pitchFamily="66" charset="-78"/>
              </a:rPr>
              <a:t>لماذا نقيم؟</a:t>
            </a:r>
          </a:p>
          <a:p>
            <a:pPr marL="571500" indent="-571500">
              <a:lnSpc>
                <a:spcPct val="100000"/>
              </a:lnSpc>
              <a:spcBef>
                <a:spcPts val="0"/>
              </a:spcBef>
              <a:buFont typeface="Wingdings" panose="05000000000000000000" pitchFamily="2" charset="2"/>
              <a:buChar char="§"/>
              <a:defRPr/>
            </a:pPr>
            <a:r>
              <a:rPr lang="ar-EG" sz="4000" b="1" dirty="0">
                <a:solidFill>
                  <a:schemeClr val="bg1"/>
                </a:solidFill>
                <a:latin typeface="Arabic Typesetting" panose="03020402040406030203" pitchFamily="66" charset="-78"/>
                <a:cs typeface="Arabic Typesetting" panose="03020402040406030203" pitchFamily="66" charset="-78"/>
              </a:rPr>
              <a:t>أنواع التقويم في نظام التعلم. </a:t>
            </a:r>
          </a:p>
          <a:p>
            <a:pPr marL="571500" indent="-571500">
              <a:lnSpc>
                <a:spcPct val="100000"/>
              </a:lnSpc>
              <a:spcBef>
                <a:spcPts val="0"/>
              </a:spcBef>
              <a:buFont typeface="Wingdings" panose="05000000000000000000" pitchFamily="2" charset="2"/>
              <a:buChar char="§"/>
              <a:defRPr/>
            </a:pPr>
            <a:r>
              <a:rPr lang="ar-EG" sz="4000" b="1" dirty="0">
                <a:solidFill>
                  <a:schemeClr val="bg1"/>
                </a:solidFill>
                <a:latin typeface="Arabic Typesetting" panose="03020402040406030203" pitchFamily="66" charset="-78"/>
                <a:cs typeface="Arabic Typesetting" panose="03020402040406030203" pitchFamily="66" charset="-78"/>
              </a:rPr>
              <a:t>طرق وأساليب التقويم.</a:t>
            </a:r>
            <a:endParaRPr lang="ar-IQ" sz="4000" b="1" dirty="0">
              <a:solidFill>
                <a:schemeClr val="bg1"/>
              </a:solidFill>
              <a:latin typeface="Arabic Typesetting" panose="03020402040406030203" pitchFamily="66" charset="-78"/>
              <a:cs typeface="Arabic Typesetting" panose="03020402040406030203" pitchFamily="66" charset="-78"/>
            </a:endParaRPr>
          </a:p>
          <a:p>
            <a:pPr marL="571500" indent="-571500">
              <a:lnSpc>
                <a:spcPct val="100000"/>
              </a:lnSpc>
              <a:spcBef>
                <a:spcPts val="0"/>
              </a:spcBef>
              <a:buFont typeface="Wingdings" panose="05000000000000000000" pitchFamily="2" charset="2"/>
              <a:buChar char="§"/>
              <a:defRPr/>
            </a:pPr>
            <a:r>
              <a:rPr lang="ar-IQ" sz="4000" b="1" dirty="0">
                <a:solidFill>
                  <a:schemeClr val="bg1"/>
                </a:solidFill>
                <a:latin typeface="Arabic Typesetting" panose="03020402040406030203" pitchFamily="66" charset="-78"/>
                <a:cs typeface="Arabic Typesetting" panose="03020402040406030203" pitchFamily="66" charset="-78"/>
              </a:rPr>
              <a:t>أنواع التقييم بين المتعلمين.</a:t>
            </a:r>
          </a:p>
          <a:p>
            <a:pPr marL="571500" indent="-571500">
              <a:lnSpc>
                <a:spcPct val="100000"/>
              </a:lnSpc>
              <a:spcBef>
                <a:spcPts val="0"/>
              </a:spcBef>
              <a:buFont typeface="Wingdings" panose="05000000000000000000" pitchFamily="2" charset="2"/>
              <a:buChar char="§"/>
              <a:defRPr/>
            </a:pPr>
            <a:r>
              <a:rPr lang="ar-IQ" sz="4000" b="1" dirty="0">
                <a:solidFill>
                  <a:schemeClr val="bg1"/>
                </a:solidFill>
                <a:latin typeface="Arabic Typesetting" panose="03020402040406030203" pitchFamily="66" charset="-78"/>
                <a:cs typeface="Arabic Typesetting" panose="03020402040406030203" pitchFamily="66" charset="-78"/>
              </a:rPr>
              <a:t>سلم التقييم.</a:t>
            </a:r>
            <a:endParaRPr lang="ar-EG" sz="4000" b="1"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91014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dirty="0"/>
              <a:t>Eelaf </a:t>
            </a:r>
            <a:r>
              <a:rPr lang="en-US" dirty="0" err="1"/>
              <a:t>Ayyed</a:t>
            </a:r>
            <a:endParaRPr lang="en-US" dirty="0"/>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07901221383</a:t>
            </a:r>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t>elaff@comed.uobaghdad.edu.iq</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sp>
        <p:nvSpPr>
          <p:cNvPr id="88" name="Text Placeholder 87" descr="user website">
            <a:extLst>
              <a:ext uri="{FF2B5EF4-FFF2-40B4-BE49-F238E27FC236}">
                <a16:creationId xmlns:a16="http://schemas.microsoft.com/office/drawing/2014/main" id="{3717E33B-5954-4CDC-B30A-BD21BED6DD45}"/>
              </a:ext>
            </a:extLst>
          </p:cNvPr>
          <p:cNvSpPr>
            <a:spLocks noGrp="1"/>
          </p:cNvSpPr>
          <p:nvPr>
            <p:ph type="body" sz="quarter" idx="18"/>
          </p:nvPr>
        </p:nvSpPr>
        <p:spPr>
          <a:xfrm>
            <a:off x="1163759" y="5866350"/>
            <a:ext cx="4047426" cy="276999"/>
          </a:xfrm>
        </p:spPr>
        <p:txBody>
          <a:bodyPr/>
          <a:lstStyle/>
          <a:p>
            <a:r>
              <a:rPr lang="en-US" dirty="0"/>
              <a:t>College of Medicine-University of Baghdad</a:t>
            </a:r>
          </a:p>
        </p:txBody>
      </p:sp>
    </p:spTree>
    <p:extLst>
      <p:ext uri="{BB962C8B-B14F-4D97-AF65-F5344CB8AC3E}">
        <p14:creationId xmlns:p14="http://schemas.microsoft.com/office/powerpoint/2010/main" val="240045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7981025" y="685800"/>
            <a:ext cx="3563276" cy="1071980"/>
          </a:xfrm>
          <a:solidFill>
            <a:schemeClr val="bg1">
              <a:lumMod val="65000"/>
            </a:schemeClr>
          </a:solidFill>
        </p:spPr>
        <p:txBody>
          <a:bodyPr/>
          <a:lstStyle/>
          <a:p>
            <a:r>
              <a:rPr lang="ar-IQ" dirty="0">
                <a:solidFill>
                  <a:schemeClr val="tx1"/>
                </a:solidFill>
              </a:rPr>
              <a:t>ما هو التقويم؟</a:t>
            </a:r>
            <a:endParaRPr lang="en-US" dirty="0">
              <a:solidFill>
                <a:schemeClr val="tx1"/>
              </a:solidFill>
            </a:endParaRPr>
          </a:p>
        </p:txBody>
      </p:sp>
      <p:sp>
        <p:nvSpPr>
          <p:cNvPr id="3" name="TextBox 2">
            <a:extLst>
              <a:ext uri="{FF2B5EF4-FFF2-40B4-BE49-F238E27FC236}">
                <a16:creationId xmlns:a16="http://schemas.microsoft.com/office/drawing/2014/main" id="{5034D465-0D8D-4DDD-70D0-EC0ECCE4E5E2}"/>
              </a:ext>
            </a:extLst>
          </p:cNvPr>
          <p:cNvSpPr txBox="1"/>
          <p:nvPr/>
        </p:nvSpPr>
        <p:spPr>
          <a:xfrm>
            <a:off x="1545846" y="2272683"/>
            <a:ext cx="9738804" cy="1938992"/>
          </a:xfrm>
          <a:prstGeom prst="rect">
            <a:avLst/>
          </a:prstGeom>
          <a:solidFill>
            <a:schemeClr val="bg1">
              <a:lumMod val="65000"/>
            </a:schemeClr>
          </a:solidFill>
        </p:spPr>
        <p:txBody>
          <a:bodyPr wrap="square">
            <a:spAutoFit/>
          </a:bodyPr>
          <a:lstStyle/>
          <a:p>
            <a:pPr marL="571500" marR="0" lvl="0" indent="-571500" algn="just"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هو عملية منهجية، تقوم على </a:t>
            </a:r>
            <a:r>
              <a:rPr kumimoji="0" lang="ar-EG" sz="4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أسس عملية</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تستهدف إصدار </a:t>
            </a:r>
            <a:r>
              <a:rPr kumimoji="0" lang="ar-EG" sz="4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الحكم بدقة </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وموضوعية على </a:t>
            </a:r>
            <a:r>
              <a:rPr kumimoji="0" lang="ar-EG" sz="4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مدخلات</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و</a:t>
            </a:r>
            <a:r>
              <a:rPr kumimoji="0" lang="ar-EG" sz="4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مخرجات</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أي نظام تربوي. </a:t>
            </a:r>
          </a:p>
        </p:txBody>
      </p:sp>
      <p:sp>
        <p:nvSpPr>
          <p:cNvPr id="8" name="TextBox 7">
            <a:extLst>
              <a:ext uri="{FF2B5EF4-FFF2-40B4-BE49-F238E27FC236}">
                <a16:creationId xmlns:a16="http://schemas.microsoft.com/office/drawing/2014/main" id="{CD721BE4-7CDD-6EC7-A03E-673C8B712266}"/>
              </a:ext>
            </a:extLst>
          </p:cNvPr>
          <p:cNvSpPr txBox="1"/>
          <p:nvPr/>
        </p:nvSpPr>
        <p:spPr>
          <a:xfrm>
            <a:off x="1545846" y="4545366"/>
            <a:ext cx="9738804" cy="1938992"/>
          </a:xfrm>
          <a:prstGeom prst="rect">
            <a:avLst/>
          </a:prstGeom>
          <a:solidFill>
            <a:schemeClr val="bg1">
              <a:lumMod val="65000"/>
            </a:schemeClr>
          </a:solidFill>
        </p:spPr>
        <p:txBody>
          <a:bodyPr wrap="square">
            <a:spAutoFit/>
          </a:bodyPr>
          <a:lstStyle/>
          <a:p>
            <a:pPr marL="571500" marR="0" lvl="0" indent="-571500" algn="just"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ومن ثَمّ تحديد جوانب الضعف والقوة في كل منها، تمهيداً لاتخاذ القرارات المناسبة </a:t>
            </a:r>
            <a:r>
              <a:rPr kumimoji="0" lang="ar-EG" sz="4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للإصلاح</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a:t>
            </a:r>
          </a:p>
        </p:txBody>
      </p:sp>
    </p:spTree>
    <p:extLst>
      <p:ext uri="{BB962C8B-B14F-4D97-AF65-F5344CB8AC3E}">
        <p14:creationId xmlns:p14="http://schemas.microsoft.com/office/powerpoint/2010/main" val="40215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57C180-7CD4-883B-80FC-225E4CD4DAD4}"/>
              </a:ext>
            </a:extLst>
          </p:cNvPr>
          <p:cNvSpPr txBox="1"/>
          <p:nvPr/>
        </p:nvSpPr>
        <p:spPr>
          <a:xfrm>
            <a:off x="7525511" y="1342339"/>
            <a:ext cx="3657601" cy="830997"/>
          </a:xfrm>
          <a:prstGeom prst="rect">
            <a:avLst/>
          </a:prstGeom>
          <a:noFill/>
        </p:spPr>
        <p:txBody>
          <a:bodyPr wrap="square">
            <a:spAutoFit/>
          </a:bodyPr>
          <a:lstStyle/>
          <a:p>
            <a:pPr algn="r" rtl="1"/>
            <a:r>
              <a:rPr kumimoji="0" lang="ar-EG" sz="4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الفرق بين التقويم والتقييم</a:t>
            </a:r>
            <a:r>
              <a:rPr kumimoji="0" lang="ar-IQ" sz="4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a:t>
            </a:r>
            <a:endParaRPr lang="ar-IQ" sz="4800" dirty="0"/>
          </a:p>
        </p:txBody>
      </p:sp>
      <p:pic>
        <p:nvPicPr>
          <p:cNvPr id="12" name="Picture Placeholder 11">
            <a:extLst>
              <a:ext uri="{FF2B5EF4-FFF2-40B4-BE49-F238E27FC236}">
                <a16:creationId xmlns:a16="http://schemas.microsoft.com/office/drawing/2014/main" id="{AF7C9086-51C8-E7F2-1378-3BB0B77D1E43}"/>
              </a:ext>
            </a:extLst>
          </p:cNvPr>
          <p:cNvPicPr>
            <a:picLocks noGrp="1" noChangeAspect="1"/>
          </p:cNvPicPr>
          <p:nvPr>
            <p:ph type="pic" sz="quarter" idx="10"/>
          </p:nvPr>
        </p:nvPicPr>
        <p:blipFill rotWithShape="1">
          <a:blip r:embed="rId2"/>
          <a:srcRect t="27180" r="2573" b="17889"/>
          <a:stretch/>
        </p:blipFill>
        <p:spPr>
          <a:xfrm>
            <a:off x="949910" y="2307538"/>
            <a:ext cx="9889725" cy="4182038"/>
          </a:xfrm>
        </p:spPr>
      </p:pic>
    </p:spTree>
    <p:extLst>
      <p:ext uri="{BB962C8B-B14F-4D97-AF65-F5344CB8AC3E}">
        <p14:creationId xmlns:p14="http://schemas.microsoft.com/office/powerpoint/2010/main" val="2303835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57C180-7CD4-883B-80FC-225E4CD4DAD4}"/>
              </a:ext>
            </a:extLst>
          </p:cNvPr>
          <p:cNvSpPr txBox="1"/>
          <p:nvPr/>
        </p:nvSpPr>
        <p:spPr>
          <a:xfrm>
            <a:off x="7525511" y="1342339"/>
            <a:ext cx="3657601" cy="830997"/>
          </a:xfrm>
          <a:prstGeom prst="rect">
            <a:avLst/>
          </a:prstGeom>
          <a:noFill/>
        </p:spPr>
        <p:txBody>
          <a:bodyPr wrap="square">
            <a:spAutoFit/>
          </a:bodyPr>
          <a:lstStyle/>
          <a:p>
            <a:pPr algn="r" rtl="1"/>
            <a:r>
              <a:rPr kumimoji="0" lang="ar-EG" sz="4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الفرق بين التقويم والتقييم</a:t>
            </a:r>
            <a:r>
              <a:rPr kumimoji="0" lang="ar-IQ" sz="4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a:t>
            </a:r>
            <a:endParaRPr lang="ar-IQ" sz="4800" dirty="0"/>
          </a:p>
        </p:txBody>
      </p:sp>
      <p:sp>
        <p:nvSpPr>
          <p:cNvPr id="4" name="Oval 3">
            <a:extLst>
              <a:ext uri="{FF2B5EF4-FFF2-40B4-BE49-F238E27FC236}">
                <a16:creationId xmlns:a16="http://schemas.microsoft.com/office/drawing/2014/main" id="{319A74C8-F26F-4B0B-6367-56B3D0B1074A}"/>
              </a:ext>
            </a:extLst>
          </p:cNvPr>
          <p:cNvSpPr/>
          <p:nvPr/>
        </p:nvSpPr>
        <p:spPr>
          <a:xfrm>
            <a:off x="8824404" y="2849732"/>
            <a:ext cx="1216241" cy="1242874"/>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IQ" dirty="0"/>
              <a:t>القياس</a:t>
            </a:r>
          </a:p>
        </p:txBody>
      </p:sp>
      <p:sp>
        <p:nvSpPr>
          <p:cNvPr id="5" name="Oval 4">
            <a:extLst>
              <a:ext uri="{FF2B5EF4-FFF2-40B4-BE49-F238E27FC236}">
                <a16:creationId xmlns:a16="http://schemas.microsoft.com/office/drawing/2014/main" id="{3CB60983-C6CD-25E2-BFB7-BFB96AC8309F}"/>
              </a:ext>
            </a:extLst>
          </p:cNvPr>
          <p:cNvSpPr/>
          <p:nvPr/>
        </p:nvSpPr>
        <p:spPr>
          <a:xfrm>
            <a:off x="6055310" y="2807563"/>
            <a:ext cx="1216241" cy="1242874"/>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IQ" dirty="0"/>
              <a:t>التقييم</a:t>
            </a:r>
          </a:p>
        </p:txBody>
      </p:sp>
      <p:sp>
        <p:nvSpPr>
          <p:cNvPr id="7" name="Oval 6">
            <a:extLst>
              <a:ext uri="{FF2B5EF4-FFF2-40B4-BE49-F238E27FC236}">
                <a16:creationId xmlns:a16="http://schemas.microsoft.com/office/drawing/2014/main" id="{73F4BA2E-776D-E20C-C8C7-7ECDF2D7AEE1}"/>
              </a:ext>
            </a:extLst>
          </p:cNvPr>
          <p:cNvSpPr/>
          <p:nvPr/>
        </p:nvSpPr>
        <p:spPr>
          <a:xfrm>
            <a:off x="3286217" y="2807563"/>
            <a:ext cx="1216241" cy="1242874"/>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IQ" dirty="0"/>
              <a:t>التقويم</a:t>
            </a:r>
          </a:p>
        </p:txBody>
      </p:sp>
      <p:sp>
        <p:nvSpPr>
          <p:cNvPr id="8" name="Rectangle 7">
            <a:extLst>
              <a:ext uri="{FF2B5EF4-FFF2-40B4-BE49-F238E27FC236}">
                <a16:creationId xmlns:a16="http://schemas.microsoft.com/office/drawing/2014/main" id="{FB135C36-D134-48E7-BF32-F1DEBC12677F}"/>
              </a:ext>
            </a:extLst>
          </p:cNvPr>
          <p:cNvSpPr/>
          <p:nvPr/>
        </p:nvSpPr>
        <p:spPr>
          <a:xfrm>
            <a:off x="8416031" y="4483223"/>
            <a:ext cx="2032986" cy="830997"/>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IQ" dirty="0"/>
              <a:t>إعطاء قيمة رقمية للأشياء</a:t>
            </a:r>
          </a:p>
        </p:txBody>
      </p:sp>
      <p:sp>
        <p:nvSpPr>
          <p:cNvPr id="9" name="Rectangle 8">
            <a:extLst>
              <a:ext uri="{FF2B5EF4-FFF2-40B4-BE49-F238E27FC236}">
                <a16:creationId xmlns:a16="http://schemas.microsoft.com/office/drawing/2014/main" id="{9A1C0904-7458-9B64-DC32-CC38ECE2F5EB}"/>
              </a:ext>
            </a:extLst>
          </p:cNvPr>
          <p:cNvSpPr/>
          <p:nvPr/>
        </p:nvSpPr>
        <p:spPr>
          <a:xfrm>
            <a:off x="5646937" y="4483222"/>
            <a:ext cx="2032986" cy="830997"/>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IQ" dirty="0"/>
              <a:t>تقدير قيمة الأشياء (تشخيص)</a:t>
            </a:r>
          </a:p>
        </p:txBody>
      </p:sp>
      <p:sp>
        <p:nvSpPr>
          <p:cNvPr id="10" name="Rectangle 9">
            <a:extLst>
              <a:ext uri="{FF2B5EF4-FFF2-40B4-BE49-F238E27FC236}">
                <a16:creationId xmlns:a16="http://schemas.microsoft.com/office/drawing/2014/main" id="{1DA95644-71B9-66D1-68A2-62275B2E3FE4}"/>
              </a:ext>
            </a:extLst>
          </p:cNvPr>
          <p:cNvSpPr/>
          <p:nvPr/>
        </p:nvSpPr>
        <p:spPr>
          <a:xfrm>
            <a:off x="2877843" y="4483222"/>
            <a:ext cx="2032986" cy="830997"/>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ar-IQ" dirty="0"/>
              <a:t>اتخاذ قرارات (التعزيز والعلاج)</a:t>
            </a:r>
          </a:p>
        </p:txBody>
      </p:sp>
      <p:sp>
        <p:nvSpPr>
          <p:cNvPr id="13" name="Rectangle 12">
            <a:extLst>
              <a:ext uri="{FF2B5EF4-FFF2-40B4-BE49-F238E27FC236}">
                <a16:creationId xmlns:a16="http://schemas.microsoft.com/office/drawing/2014/main" id="{E2DFAD11-D4BF-3B85-1843-7F066DF8E05F}"/>
              </a:ext>
            </a:extLst>
          </p:cNvPr>
          <p:cNvSpPr/>
          <p:nvPr/>
        </p:nvSpPr>
        <p:spPr>
          <a:xfrm>
            <a:off x="8416031" y="5925333"/>
            <a:ext cx="2032986" cy="830997"/>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IQ" dirty="0"/>
              <a:t>حصل خالد على 5 درجات</a:t>
            </a:r>
          </a:p>
        </p:txBody>
      </p:sp>
      <p:sp>
        <p:nvSpPr>
          <p:cNvPr id="14" name="Rectangle 13">
            <a:extLst>
              <a:ext uri="{FF2B5EF4-FFF2-40B4-BE49-F238E27FC236}">
                <a16:creationId xmlns:a16="http://schemas.microsoft.com/office/drawing/2014/main" id="{3B820225-5FA8-1503-796E-85ECAB8D466A}"/>
              </a:ext>
            </a:extLst>
          </p:cNvPr>
          <p:cNvSpPr/>
          <p:nvPr/>
        </p:nvSpPr>
        <p:spPr>
          <a:xfrm>
            <a:off x="5646937" y="5944824"/>
            <a:ext cx="2032986" cy="830997"/>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IQ" dirty="0"/>
              <a:t>درجة خالد ضعيفة</a:t>
            </a:r>
          </a:p>
        </p:txBody>
      </p:sp>
      <p:sp>
        <p:nvSpPr>
          <p:cNvPr id="15" name="Rectangle 14">
            <a:extLst>
              <a:ext uri="{FF2B5EF4-FFF2-40B4-BE49-F238E27FC236}">
                <a16:creationId xmlns:a16="http://schemas.microsoft.com/office/drawing/2014/main" id="{C7B1605D-4A72-4FC3-98F3-C8F9568FFE55}"/>
              </a:ext>
            </a:extLst>
          </p:cNvPr>
          <p:cNvSpPr/>
          <p:nvPr/>
        </p:nvSpPr>
        <p:spPr>
          <a:xfrm>
            <a:off x="2877843" y="5927808"/>
            <a:ext cx="2032986" cy="830997"/>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IQ" dirty="0"/>
              <a:t>إعادة الشرح</a:t>
            </a:r>
          </a:p>
          <a:p>
            <a:pPr algn="ctr"/>
            <a:r>
              <a:rPr lang="ar-IQ" dirty="0"/>
              <a:t>إعادة الاختبار (تقييم)</a:t>
            </a:r>
          </a:p>
        </p:txBody>
      </p:sp>
      <p:cxnSp>
        <p:nvCxnSpPr>
          <p:cNvPr id="17" name="Straight Arrow Connector 16">
            <a:extLst>
              <a:ext uri="{FF2B5EF4-FFF2-40B4-BE49-F238E27FC236}">
                <a16:creationId xmlns:a16="http://schemas.microsoft.com/office/drawing/2014/main" id="{D727E4CB-E797-1AD7-46EE-284BF210111F}"/>
              </a:ext>
            </a:extLst>
          </p:cNvPr>
          <p:cNvCxnSpPr>
            <a:stCxn id="4" idx="4"/>
            <a:endCxn id="8" idx="0"/>
          </p:cNvCxnSpPr>
          <p:nvPr/>
        </p:nvCxnSpPr>
        <p:spPr>
          <a:xfrm flipH="1">
            <a:off x="9432524" y="4092606"/>
            <a:ext cx="1" cy="390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7BC912-A7B0-63CD-CBF2-75253A279D8C}"/>
              </a:ext>
            </a:extLst>
          </p:cNvPr>
          <p:cNvCxnSpPr>
            <a:stCxn id="8" idx="2"/>
            <a:endCxn id="13" idx="0"/>
          </p:cNvCxnSpPr>
          <p:nvPr/>
        </p:nvCxnSpPr>
        <p:spPr>
          <a:xfrm>
            <a:off x="9432524" y="5314220"/>
            <a:ext cx="0" cy="61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004BF8-0CD1-26CB-0844-80583C1B385E}"/>
              </a:ext>
            </a:extLst>
          </p:cNvPr>
          <p:cNvCxnSpPr>
            <a:stCxn id="5" idx="4"/>
            <a:endCxn id="9" idx="0"/>
          </p:cNvCxnSpPr>
          <p:nvPr/>
        </p:nvCxnSpPr>
        <p:spPr>
          <a:xfrm flipH="1">
            <a:off x="6663430" y="4050437"/>
            <a:ext cx="1" cy="432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35AB15-8A44-AF80-F4CF-1A53F54A6E73}"/>
              </a:ext>
            </a:extLst>
          </p:cNvPr>
          <p:cNvCxnSpPr>
            <a:stCxn id="9" idx="2"/>
            <a:endCxn id="14" idx="0"/>
          </p:cNvCxnSpPr>
          <p:nvPr/>
        </p:nvCxnSpPr>
        <p:spPr>
          <a:xfrm>
            <a:off x="6663430" y="5314219"/>
            <a:ext cx="0" cy="630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1CA1DE-7165-541C-4111-2705AF186B31}"/>
              </a:ext>
            </a:extLst>
          </p:cNvPr>
          <p:cNvCxnSpPr>
            <a:stCxn id="7" idx="4"/>
            <a:endCxn id="10" idx="0"/>
          </p:cNvCxnSpPr>
          <p:nvPr/>
        </p:nvCxnSpPr>
        <p:spPr>
          <a:xfrm flipH="1">
            <a:off x="3894336" y="4050437"/>
            <a:ext cx="2" cy="432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B9043D8-EDA1-F5C8-7EEB-5F33955F1F18}"/>
              </a:ext>
            </a:extLst>
          </p:cNvPr>
          <p:cNvCxnSpPr>
            <a:stCxn id="10" idx="2"/>
            <a:endCxn id="15" idx="0"/>
          </p:cNvCxnSpPr>
          <p:nvPr/>
        </p:nvCxnSpPr>
        <p:spPr>
          <a:xfrm>
            <a:off x="3894336" y="5314219"/>
            <a:ext cx="0" cy="61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358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8A7943-B251-65E5-0B6F-AC9724C620C8}"/>
              </a:ext>
            </a:extLst>
          </p:cNvPr>
          <p:cNvSpPr txBox="1"/>
          <p:nvPr/>
        </p:nvSpPr>
        <p:spPr>
          <a:xfrm>
            <a:off x="643083" y="2111145"/>
            <a:ext cx="11052093" cy="3785652"/>
          </a:xfrm>
          <a:prstGeom prst="rect">
            <a:avLst/>
          </a:prstGeom>
          <a:noFill/>
        </p:spPr>
        <p:txBody>
          <a:bodyPr wrap="square" rtlCol="0">
            <a:spAutoFit/>
          </a:bodyPr>
          <a:lstStyle/>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3600" b="1" i="0" u="none" strike="noStrike" kern="1200" cap="none" spc="0" normalizeH="0" baseline="0" noProof="0" dirty="0">
                <a:ln>
                  <a:noFill/>
                </a:ln>
                <a:solidFill>
                  <a:srgbClr val="C00000"/>
                </a:solidFill>
                <a:effectLst/>
                <a:uLnTx/>
                <a:uFillTx/>
                <a:latin typeface="Adobe Arabic" panose="02040503050201020203" pitchFamily="18" charset="-78"/>
                <a:ea typeface="+mn-ea"/>
                <a:cs typeface="Adobe Arabic" panose="02040503050201020203" pitchFamily="18" charset="-78"/>
              </a:rPr>
              <a:t> </a:t>
            </a:r>
            <a:r>
              <a:rPr kumimoji="0" lang="ar-EG" sz="4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التقويم  </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فن تقدير قيمة عملية التعليم والتعلم في مستوى معين، بأدوات علمية، وفي مدة زمنية محددة نسبياً؛ من أجل تعديل وتسوية مسار هذه العملية التربوية، وإزالة وإبعاد الاعوجاج الذي يعتريها من فترة لأخرى.</a:t>
            </a: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a:p>
            <a:pPr marL="571500" marR="0" lvl="0" indent="-571500" algn="just"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EG" sz="4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التقييم</a:t>
            </a:r>
            <a:r>
              <a:rPr kumimoji="0" lang="ar-EG" sz="40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 : جزء من التقويم وهو تقدير قيمة عملية التعليم والتعلم في مستوى معين، بأدوات علمية، وفي مدة زمنية محددة، قصد إصدار قرار عنها.</a:t>
            </a:r>
          </a:p>
        </p:txBody>
      </p:sp>
      <p:sp>
        <p:nvSpPr>
          <p:cNvPr id="3" name="TextBox 2">
            <a:extLst>
              <a:ext uri="{FF2B5EF4-FFF2-40B4-BE49-F238E27FC236}">
                <a16:creationId xmlns:a16="http://schemas.microsoft.com/office/drawing/2014/main" id="{B7AFDDF5-5343-D3FB-4591-019A2CF4EE82}"/>
              </a:ext>
            </a:extLst>
          </p:cNvPr>
          <p:cNvSpPr txBox="1"/>
          <p:nvPr/>
        </p:nvSpPr>
        <p:spPr>
          <a:xfrm>
            <a:off x="7525511" y="1159459"/>
            <a:ext cx="3657601" cy="830997"/>
          </a:xfrm>
          <a:prstGeom prst="rect">
            <a:avLst/>
          </a:prstGeom>
          <a:noFill/>
        </p:spPr>
        <p:txBody>
          <a:bodyPr wrap="square">
            <a:spAutoFit/>
          </a:bodyPr>
          <a:lstStyle/>
          <a:p>
            <a:pPr algn="r" rtl="1"/>
            <a:r>
              <a:rPr kumimoji="0" lang="ar-EG" sz="4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الفرق بين التقويم والتقييم</a:t>
            </a:r>
            <a:r>
              <a:rPr kumimoji="0" lang="ar-IQ" sz="48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a:t>
            </a:r>
            <a:endParaRPr lang="ar-IQ" sz="4800" dirty="0"/>
          </a:p>
        </p:txBody>
      </p:sp>
    </p:spTree>
    <p:extLst>
      <p:ext uri="{BB962C8B-B14F-4D97-AF65-F5344CB8AC3E}">
        <p14:creationId xmlns:p14="http://schemas.microsoft.com/office/powerpoint/2010/main" val="37188302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2"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5"/>
              <a:ext cx="6267450" cy="521207"/>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a:xfrm>
            <a:off x="316020" y="2404234"/>
            <a:ext cx="5330038" cy="284102"/>
          </a:xfrm>
        </p:spPr>
        <p:txBody>
          <a:bodyPr/>
          <a:lstStyle/>
          <a:p>
            <a:r>
              <a:rPr lang="ar-IQ" dirty="0"/>
              <a:t>نشاط :نماذج التقييم والتقويم</a:t>
            </a:r>
            <a:endParaRPr lang="en-US" dirty="0"/>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p:txBody>
          <a:bodyPr/>
          <a:lstStyle/>
          <a:p>
            <a:r>
              <a:rPr lang="en-US" dirty="0">
                <a:hlinkClick r:id="rId3"/>
              </a:rPr>
              <a:t>Padlet</a:t>
            </a:r>
            <a:endParaRPr lang="ar-IQ" dirty="0"/>
          </a:p>
        </p:txBody>
      </p:sp>
      <p:sp>
        <p:nvSpPr>
          <p:cNvPr id="2" name="Freeform: Shape 1">
            <a:extLst>
              <a:ext uri="{FF2B5EF4-FFF2-40B4-BE49-F238E27FC236}">
                <a16:creationId xmlns:a16="http://schemas.microsoft.com/office/drawing/2014/main" id="{05A8DD9B-6FB3-A335-C250-F059600DB5CE}"/>
              </a:ext>
            </a:extLst>
          </p:cNvPr>
          <p:cNvSpPr/>
          <p:nvPr/>
        </p:nvSpPr>
        <p:spPr>
          <a:xfrm flipH="1" flipV="1">
            <a:off x="-384" y="5461501"/>
            <a:ext cx="6267450" cy="521207"/>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B4A05AD3-44C8-119B-A680-A0FC0F9496A6}"/>
              </a:ext>
            </a:extLst>
          </p:cNvPr>
          <p:cNvSpPr txBox="1"/>
          <p:nvPr/>
        </p:nvSpPr>
        <p:spPr>
          <a:xfrm>
            <a:off x="2460115" y="5461501"/>
            <a:ext cx="5790435" cy="646331"/>
          </a:xfrm>
          <a:prstGeom prst="rect">
            <a:avLst/>
          </a:prstGeom>
          <a:noFill/>
        </p:spPr>
        <p:txBody>
          <a:bodyPr wrap="square" rtlCol="1">
            <a:spAutoFit/>
          </a:bodyPr>
          <a:lstStyle/>
          <a:p>
            <a:r>
              <a:rPr lang="en-US" dirty="0" err="1">
                <a:solidFill>
                  <a:schemeClr val="bg1"/>
                </a:solidFill>
                <a:hlinkClick r:id="rId4"/>
              </a:rPr>
              <a:t>Jamboard</a:t>
            </a:r>
            <a:endParaRPr lang="ar-IQ" dirty="0">
              <a:solidFill>
                <a:schemeClr val="bg1"/>
              </a:solidFill>
            </a:endParaRPr>
          </a:p>
          <a:p>
            <a:endParaRPr lang="ar-IQ" dirty="0">
              <a:solidFill>
                <a:schemeClr val="bg1"/>
              </a:solidFill>
            </a:endParaRPr>
          </a:p>
        </p:txBody>
      </p:sp>
    </p:spTree>
    <p:extLst>
      <p:ext uri="{BB962C8B-B14F-4D97-AF65-F5344CB8AC3E}">
        <p14:creationId xmlns:p14="http://schemas.microsoft.com/office/powerpoint/2010/main" val="236657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F79F5B-1378-44C0-A6C4-67F443FECED3}" type="datetime1">
              <a:rPr lang="en-US" smtClean="0"/>
              <a:pPr marL="0" marR="0" lvl="0" indent="0" algn="l" defTabSz="914400" rtl="0" eaLnBrk="1" fontAlgn="auto" latinLnBrk="0" hangingPunct="1">
                <a:lnSpc>
                  <a:spcPct val="100000"/>
                </a:lnSpc>
                <a:spcBef>
                  <a:spcPts val="0"/>
                </a:spcBef>
                <a:spcAft>
                  <a:spcPts val="0"/>
                </a:spcAft>
                <a:buClrTx/>
                <a:buSzTx/>
                <a:buFontTx/>
                <a:buNone/>
                <a:tabLst/>
                <a:defRPr/>
              </a:pPr>
              <a:t>12/29/2022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EG"/>
              <a:t>ريم حافظ البقري                            التوجيه والإرشاد في بيئة رقمية </a:t>
            </a: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962B86-456B-4F80-BB3B-6ED1FA4BBE7A}"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p:cNvSpPr/>
          <p:nvPr/>
        </p:nvSpPr>
        <p:spPr>
          <a:xfrm>
            <a:off x="770706" y="707380"/>
            <a:ext cx="10650588"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ماذا نقيم؟</a:t>
            </a:r>
          </a:p>
        </p:txBody>
      </p:sp>
      <p:sp>
        <p:nvSpPr>
          <p:cNvPr id="6" name="TextBox 5"/>
          <p:cNvSpPr txBox="1"/>
          <p:nvPr/>
        </p:nvSpPr>
        <p:spPr>
          <a:xfrm>
            <a:off x="528442" y="2586461"/>
            <a:ext cx="10684041" cy="2123658"/>
          </a:xfrm>
          <a:prstGeom prst="rect">
            <a:avLst/>
          </a:prstGeom>
          <a:noFill/>
        </p:spPr>
        <p:txBody>
          <a:bodyPr wrap="square" rtlCol="0">
            <a:spAutoFit/>
          </a:bodyPr>
          <a:lstStyle/>
          <a:p>
            <a:pPr marL="571500" marR="0" lvl="0" indent="-57150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المتعلمين والمعلمين وأداء كل منها</a:t>
            </a:r>
          </a:p>
          <a:p>
            <a:pPr marL="571500" marR="0" lvl="0" indent="-57150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ar-EG" sz="4400" b="1"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rPr>
              <a:t>بيئة التعلم</a:t>
            </a:r>
          </a:p>
        </p:txBody>
      </p:sp>
      <p:pic>
        <p:nvPicPr>
          <p:cNvPr id="8" name="Picture 7">
            <a:extLst>
              <a:ext uri="{FF2B5EF4-FFF2-40B4-BE49-F238E27FC236}">
                <a16:creationId xmlns:a16="http://schemas.microsoft.com/office/drawing/2014/main" id="{22BE422F-17DC-CB55-F85C-41ABD14CAFBF}"/>
              </a:ext>
            </a:extLst>
          </p:cNvPr>
          <p:cNvPicPr>
            <a:picLocks noChangeAspect="1"/>
          </p:cNvPicPr>
          <p:nvPr/>
        </p:nvPicPr>
        <p:blipFill>
          <a:blip r:embed="rId2"/>
          <a:stretch>
            <a:fillRect/>
          </a:stretch>
        </p:blipFill>
        <p:spPr>
          <a:xfrm>
            <a:off x="326531" y="2307602"/>
            <a:ext cx="5639539" cy="2681376"/>
          </a:xfrm>
          <a:prstGeom prst="rect">
            <a:avLst/>
          </a:prstGeom>
        </p:spPr>
      </p:pic>
    </p:spTree>
    <p:extLst>
      <p:ext uri="{BB962C8B-B14F-4D97-AF65-F5344CB8AC3E}">
        <p14:creationId xmlns:p14="http://schemas.microsoft.com/office/powerpoint/2010/main" val="1742478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win32_updated.potx" id="{A4A0EA2A-97B2-410A-8D7A-6FADB82D2E12}" vid="{BA420F86-D112-4462-A780-945ECA68E0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 presentation</Template>
  <TotalTime>3337</TotalTime>
  <Words>2044</Words>
  <Application>Microsoft Office PowerPoint</Application>
  <PresentationFormat>Widescreen</PresentationFormat>
  <Paragraphs>367</Paragraphs>
  <Slides>38</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Adobe Arabic</vt:lpstr>
      <vt:lpstr>Arabic Typesetting</vt:lpstr>
      <vt:lpstr>Arial</vt:lpstr>
      <vt:lpstr>Arial Regular</vt:lpstr>
      <vt:lpstr>Calibri</vt:lpstr>
      <vt:lpstr>Calibri Light</vt:lpstr>
      <vt:lpstr>Corbel</vt:lpstr>
      <vt:lpstr>Georgia Pro</vt:lpstr>
      <vt:lpstr>Roboto</vt:lpstr>
      <vt:lpstr>Times New Roman</vt:lpstr>
      <vt:lpstr>Wingdings</vt:lpstr>
      <vt:lpstr>Office Theme</vt:lpstr>
      <vt:lpstr>التقييم والتقويم</vt:lpstr>
      <vt:lpstr>PowerPoint Presentation</vt:lpstr>
      <vt:lpstr>عناصر العملية التعليمية:</vt:lpstr>
      <vt:lpstr>ما هو التقويم؟</vt:lpstr>
      <vt:lpstr>PowerPoint Presentation</vt:lpstr>
      <vt:lpstr>PowerPoint Presentation</vt:lpstr>
      <vt:lpstr>PowerPoint Presentation</vt:lpstr>
      <vt:lpstr>نشاط :نماذج التقييم والتقويم</vt:lpstr>
      <vt:lpstr>PowerPoint Presentation</vt:lpstr>
      <vt:lpstr>PowerPoint Presentation</vt:lpstr>
      <vt:lpstr>PowerPoint Presentation</vt:lpstr>
      <vt:lpstr>PowerPoint Presentation</vt:lpstr>
      <vt:lpstr>Kahoot</vt:lpstr>
      <vt:lpstr>PowerPoint Presentation</vt:lpstr>
      <vt:lpstr>PowerPoint Presentation</vt:lpstr>
      <vt:lpstr>PowerPoint Presentation</vt:lpstr>
      <vt:lpstr>PowerPoint Presentation</vt:lpstr>
      <vt:lpstr>اختبار عن التقييم والتقويم</vt:lpstr>
      <vt:lpstr>اهــــداف التقييم بين المتعلمين  (التقييم اثناء الصف)</vt:lpstr>
      <vt:lpstr>أسئلة إرشادية لتحديد عناصر التعلم المراد تقييمها</vt:lpstr>
      <vt:lpstr>أنواع التقييم بين المتعلمين</vt:lpstr>
      <vt:lpstr>PowerPoint Presentation</vt:lpstr>
      <vt:lpstr>PowerPoint Presentation</vt:lpstr>
      <vt:lpstr>PowerPoint Presentation</vt:lpstr>
      <vt:lpstr>PowerPoint Presentation</vt:lpstr>
      <vt:lpstr>أمثلة على طرق التقييم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الخـلاصـــــة</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التقييم والتقويم</dc:title>
  <dc:creator>eelaf aied</dc:creator>
  <cp:lastModifiedBy>eelaf aied</cp:lastModifiedBy>
  <cp:revision>15</cp:revision>
  <dcterms:created xsi:type="dcterms:W3CDTF">2022-10-27T19:32:05Z</dcterms:created>
  <dcterms:modified xsi:type="dcterms:W3CDTF">2022-12-29T18:42:25Z</dcterms:modified>
</cp:coreProperties>
</file>