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58" r:id="rId5"/>
    <p:sldId id="259" r:id="rId6"/>
    <p:sldId id="262" r:id="rId7"/>
    <p:sldId id="260" r:id="rId8"/>
    <p:sldId id="261"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18876-4852-4283-94CE-95388DE65199}"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5EBF3-FEC2-4D5F-8B6D-39CA9B48448D}" type="slidenum">
              <a:rPr lang="en-US" smtClean="0"/>
              <a:t>‹#›</a:t>
            </a:fld>
            <a:endParaRPr lang="en-US"/>
          </a:p>
        </p:txBody>
      </p:sp>
    </p:spTree>
    <p:extLst>
      <p:ext uri="{BB962C8B-B14F-4D97-AF65-F5344CB8AC3E}">
        <p14:creationId xmlns:p14="http://schemas.microsoft.com/office/powerpoint/2010/main" val="288154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5EBF3-FEC2-4D5F-8B6D-39CA9B48448D}" type="slidenum">
              <a:rPr lang="en-US" smtClean="0"/>
              <a:t>2</a:t>
            </a:fld>
            <a:endParaRPr lang="en-US"/>
          </a:p>
        </p:txBody>
      </p:sp>
    </p:spTree>
    <p:extLst>
      <p:ext uri="{BB962C8B-B14F-4D97-AF65-F5344CB8AC3E}">
        <p14:creationId xmlns:p14="http://schemas.microsoft.com/office/powerpoint/2010/main" val="355126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A9A4-D70C-6B84-9F99-FBDCED96B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8960C-0AE5-F401-2522-1EF587673C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850E2F-B0C2-4446-8B81-04528FC64F10}"/>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5" name="Footer Placeholder 4">
            <a:extLst>
              <a:ext uri="{FF2B5EF4-FFF2-40B4-BE49-F238E27FC236}">
                <a16:creationId xmlns:a16="http://schemas.microsoft.com/office/drawing/2014/main" id="{14F2FEEE-F10C-2627-5B8E-682DA6F90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4E56B-1927-E19C-3556-2BC4E766A1B5}"/>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290474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707D-A616-1E23-7901-3F85515667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9E142-4476-15BC-77AA-471C9DB173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C8696-0A11-5B4C-7A67-44645952A96B}"/>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5" name="Footer Placeholder 4">
            <a:extLst>
              <a:ext uri="{FF2B5EF4-FFF2-40B4-BE49-F238E27FC236}">
                <a16:creationId xmlns:a16="http://schemas.microsoft.com/office/drawing/2014/main" id="{AA2C5C5E-07FE-6CB4-974B-5CE0894DF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82FCD-564E-244A-D087-49B4A272E203}"/>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80210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77CC1-7BA0-D236-C02E-4856D7F7E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EE570-37EA-DD86-D661-57BB600DD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F736B-ADED-381F-D43D-F5F7D7DC924B}"/>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5" name="Footer Placeholder 4">
            <a:extLst>
              <a:ext uri="{FF2B5EF4-FFF2-40B4-BE49-F238E27FC236}">
                <a16:creationId xmlns:a16="http://schemas.microsoft.com/office/drawing/2014/main" id="{9BC4D9ED-FF1F-7C35-FF04-A4B81B484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C91BFA-677B-F83A-28CA-F5D36D0E8456}"/>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21075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9C2C-8AA0-196B-6AD4-66EE8EF46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4B474-73B9-AE8F-77FC-95C6789435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133F0-4D90-E689-4A1D-0380AFBFE8F1}"/>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5" name="Footer Placeholder 4">
            <a:extLst>
              <a:ext uri="{FF2B5EF4-FFF2-40B4-BE49-F238E27FC236}">
                <a16:creationId xmlns:a16="http://schemas.microsoft.com/office/drawing/2014/main" id="{574E2BEC-004E-F1C3-84A1-FBE030476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F791E-4A54-D2B7-C325-DDBC35D60B7C}"/>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85095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436E-31AE-8FDE-6C10-0403A66F52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8E362-5368-FF74-258E-3BA4A3226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E2050-31F1-5801-52CF-521289E5B977}"/>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5" name="Footer Placeholder 4">
            <a:extLst>
              <a:ext uri="{FF2B5EF4-FFF2-40B4-BE49-F238E27FC236}">
                <a16:creationId xmlns:a16="http://schemas.microsoft.com/office/drawing/2014/main" id="{1B881593-A500-D500-AD33-E484B67F0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88A91-80D6-F2E2-A0C5-6F288BCD66DE}"/>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392537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386A-1169-8B85-D693-BC4AE129AC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386B4-9F8F-0081-D421-AC2E375D70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72DBD5-8B5C-1063-7125-8189651B7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DD097-9FA7-4493-2528-6D460983BFBC}"/>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6" name="Footer Placeholder 5">
            <a:extLst>
              <a:ext uri="{FF2B5EF4-FFF2-40B4-BE49-F238E27FC236}">
                <a16:creationId xmlns:a16="http://schemas.microsoft.com/office/drawing/2014/main" id="{CF3E346D-54D9-52D0-6BAA-B7BCD5728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5BD9F-2A0A-D409-0898-FAC4DC9C67F8}"/>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103956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DC9B-EDBA-0C29-DB21-EDEFC77A15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3EC2B-2D9B-CE90-5135-3776CDB85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7AE0C6-CC54-E75A-3676-70FF2EF07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47B12-22D1-DFC8-7BAA-4116A4BBD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16A60F-C224-9C7B-2E1C-A175552CB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7EB64-B1D9-3B8C-BCC2-BAA3382AD249}"/>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8" name="Footer Placeholder 7">
            <a:extLst>
              <a:ext uri="{FF2B5EF4-FFF2-40B4-BE49-F238E27FC236}">
                <a16:creationId xmlns:a16="http://schemas.microsoft.com/office/drawing/2014/main" id="{861B7403-FBF9-C86D-799A-0968EDF2D9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EBB34-8B01-4C1C-1590-4EE86910BE60}"/>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198961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71F4-4C90-ABA4-D57E-5425C927B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F9D1F6-63D1-00FA-CBAC-A1B4D189D487}"/>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4" name="Footer Placeholder 3">
            <a:extLst>
              <a:ext uri="{FF2B5EF4-FFF2-40B4-BE49-F238E27FC236}">
                <a16:creationId xmlns:a16="http://schemas.microsoft.com/office/drawing/2014/main" id="{51CF702B-765C-2C96-AED3-2427FE55A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A0F098-6462-12AA-EBD7-0B0B175894AC}"/>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251822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4ADDB-5E78-DB67-F32E-870E53A6B8CA}"/>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3" name="Footer Placeholder 2">
            <a:extLst>
              <a:ext uri="{FF2B5EF4-FFF2-40B4-BE49-F238E27FC236}">
                <a16:creationId xmlns:a16="http://schemas.microsoft.com/office/drawing/2014/main" id="{A7B50B30-091D-EB7A-0BE8-4DC3F21ED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F20EB-56D4-B3AC-E075-93D2693A4546}"/>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20222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57CC-532A-495B-1393-2476246243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C0B6E-33D7-F541-F110-8D49DE04E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E2554-F469-8EBD-88C8-C78877FDE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EED91-D45B-B7AB-D5BC-E79FFE259773}"/>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6" name="Footer Placeholder 5">
            <a:extLst>
              <a:ext uri="{FF2B5EF4-FFF2-40B4-BE49-F238E27FC236}">
                <a16:creationId xmlns:a16="http://schemas.microsoft.com/office/drawing/2014/main" id="{5E822C00-FBA6-23AD-3895-C91E6FCAB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975EB-1C84-0F62-1058-5B0464A9A62B}"/>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296429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8BD5-FF25-D42F-53EC-DEDEF73B4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9F6394-62B5-FCDC-B891-8C7CFD64B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3DB37D-5BC5-E4E3-9ABD-8CC1D2C48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795ED-4D78-4FA5-7196-1296573D8E58}"/>
              </a:ext>
            </a:extLst>
          </p:cNvPr>
          <p:cNvSpPr>
            <a:spLocks noGrp="1"/>
          </p:cNvSpPr>
          <p:nvPr>
            <p:ph type="dt" sz="half" idx="10"/>
          </p:nvPr>
        </p:nvSpPr>
        <p:spPr/>
        <p:txBody>
          <a:bodyPr/>
          <a:lstStyle/>
          <a:p>
            <a:fld id="{32D351C9-64A4-4F59-B644-6733B49427CB}" type="datetimeFigureOut">
              <a:rPr lang="en-US" smtClean="0"/>
              <a:t>12/13/2023</a:t>
            </a:fld>
            <a:endParaRPr lang="en-US"/>
          </a:p>
        </p:txBody>
      </p:sp>
      <p:sp>
        <p:nvSpPr>
          <p:cNvPr id="6" name="Footer Placeholder 5">
            <a:extLst>
              <a:ext uri="{FF2B5EF4-FFF2-40B4-BE49-F238E27FC236}">
                <a16:creationId xmlns:a16="http://schemas.microsoft.com/office/drawing/2014/main" id="{E7F5E36B-C604-F26D-9C44-0821140C6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488D1E-4BE7-5264-827F-66543DF0C47E}"/>
              </a:ext>
            </a:extLst>
          </p:cNvPr>
          <p:cNvSpPr>
            <a:spLocks noGrp="1"/>
          </p:cNvSpPr>
          <p:nvPr>
            <p:ph type="sldNum" sz="quarter" idx="12"/>
          </p:nvPr>
        </p:nvSpPr>
        <p:spPr/>
        <p:txBody>
          <a:bodyPr/>
          <a:lstStyle/>
          <a:p>
            <a:fld id="{E1B2C07A-E448-4D37-8583-C8A753432CF5}" type="slidenum">
              <a:rPr lang="en-US" smtClean="0"/>
              <a:t>‹#›</a:t>
            </a:fld>
            <a:endParaRPr lang="en-US"/>
          </a:p>
        </p:txBody>
      </p:sp>
    </p:spTree>
    <p:extLst>
      <p:ext uri="{BB962C8B-B14F-4D97-AF65-F5344CB8AC3E}">
        <p14:creationId xmlns:p14="http://schemas.microsoft.com/office/powerpoint/2010/main" val="81351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D1FC5-BD91-5B16-7A0F-0A0E93A41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F1ED6-B1BD-C3C0-CCFA-BBCC5F123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2ECDC-BC24-6D28-344E-65BDD37C0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351C9-64A4-4F59-B644-6733B49427CB}" type="datetimeFigureOut">
              <a:rPr lang="en-US" smtClean="0"/>
              <a:t>12/13/2023</a:t>
            </a:fld>
            <a:endParaRPr lang="en-US"/>
          </a:p>
        </p:txBody>
      </p:sp>
      <p:sp>
        <p:nvSpPr>
          <p:cNvPr id="5" name="Footer Placeholder 4">
            <a:extLst>
              <a:ext uri="{FF2B5EF4-FFF2-40B4-BE49-F238E27FC236}">
                <a16:creationId xmlns:a16="http://schemas.microsoft.com/office/drawing/2014/main" id="{186CF999-CA8C-74E9-EB4A-21C7A97EC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37E643-05AB-4485-2537-112214A14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2C07A-E448-4D37-8583-C8A753432CF5}" type="slidenum">
              <a:rPr lang="en-US" smtClean="0"/>
              <a:t>‹#›</a:t>
            </a:fld>
            <a:endParaRPr lang="en-US"/>
          </a:p>
        </p:txBody>
      </p:sp>
    </p:spTree>
    <p:extLst>
      <p:ext uri="{BB962C8B-B14F-4D97-AF65-F5344CB8AC3E}">
        <p14:creationId xmlns:p14="http://schemas.microsoft.com/office/powerpoint/2010/main" val="289021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7941-5A00-95B1-B90A-79E0C9438ABF}"/>
              </a:ext>
            </a:extLst>
          </p:cNvPr>
          <p:cNvSpPr>
            <a:spLocks noGrp="1"/>
          </p:cNvSpPr>
          <p:nvPr>
            <p:ph type="ctrTitle"/>
          </p:nvPr>
        </p:nvSpPr>
        <p:spPr>
          <a:xfrm>
            <a:off x="1524000" y="1122363"/>
            <a:ext cx="9144000" cy="1120775"/>
          </a:xfrm>
        </p:spPr>
        <p:txBody>
          <a:bodyPr/>
          <a:lstStyle/>
          <a:p>
            <a:r>
              <a:rPr lang="ar-IQ" dirty="0"/>
              <a:t>تاثير اشعة الكومبيوتر على الدماغ </a:t>
            </a:r>
            <a:endParaRPr lang="en-US" dirty="0"/>
          </a:p>
        </p:txBody>
      </p:sp>
      <p:pic>
        <p:nvPicPr>
          <p:cNvPr id="4" name="Picture 3">
            <a:extLst>
              <a:ext uri="{FF2B5EF4-FFF2-40B4-BE49-F238E27FC236}">
                <a16:creationId xmlns:a16="http://schemas.microsoft.com/office/drawing/2014/main" id="{DA04B42E-5FB1-FDA7-A933-E0C462FBD6B2}"/>
              </a:ext>
            </a:extLst>
          </p:cNvPr>
          <p:cNvPicPr>
            <a:picLocks noChangeAspect="1"/>
          </p:cNvPicPr>
          <p:nvPr/>
        </p:nvPicPr>
        <p:blipFill>
          <a:blip r:embed="rId2"/>
          <a:stretch>
            <a:fillRect/>
          </a:stretch>
        </p:blipFill>
        <p:spPr>
          <a:xfrm>
            <a:off x="1524000" y="2900364"/>
            <a:ext cx="9334500" cy="2835274"/>
          </a:xfrm>
          <a:prstGeom prst="rect">
            <a:avLst/>
          </a:prstGeom>
        </p:spPr>
      </p:pic>
      <p:sp>
        <p:nvSpPr>
          <p:cNvPr id="3" name="Subtitle 2">
            <a:extLst>
              <a:ext uri="{FF2B5EF4-FFF2-40B4-BE49-F238E27FC236}">
                <a16:creationId xmlns:a16="http://schemas.microsoft.com/office/drawing/2014/main" id="{04BFE145-1B2D-138C-991D-F1F216ECCD4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10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A74F9-CBFD-6F2D-7CAB-71888431ECA8}"/>
              </a:ext>
            </a:extLst>
          </p:cNvPr>
          <p:cNvSpPr>
            <a:spLocks noGrp="1"/>
          </p:cNvSpPr>
          <p:nvPr>
            <p:ph idx="1"/>
          </p:nvPr>
        </p:nvSpPr>
        <p:spPr>
          <a:xfrm>
            <a:off x="838200" y="628650"/>
            <a:ext cx="10515600" cy="5548313"/>
          </a:xfrm>
        </p:spPr>
        <p:txBody>
          <a:bodyPr>
            <a:normAutofit fontScale="85000" lnSpcReduction="20000"/>
          </a:bodyPr>
          <a:lstStyle/>
          <a:p>
            <a:pPr marL="0" indent="0" algn="r">
              <a:buNone/>
            </a:pPr>
            <a:r>
              <a:rPr lang="ar-IQ" sz="3600" b="1" dirty="0">
                <a:solidFill>
                  <a:srgbClr val="C00000"/>
                </a:solidFill>
              </a:rPr>
              <a:t>الأرق</a:t>
            </a:r>
          </a:p>
          <a:p>
            <a:pPr marL="0" indent="0" algn="r">
              <a:lnSpc>
                <a:spcPct val="150000"/>
              </a:lnSpc>
              <a:buNone/>
            </a:pPr>
            <a:r>
              <a:rPr lang="ar-IQ" dirty="0"/>
              <a:t>مقدار الوقت الذي تقضيه خلف شاشة الكمبيوتر المحمول، يؤدي أيضًا إلى تقليل وقت نومك، كما أن الاستخدام المفرط للكمبيوتر المحمول والضوء الأزرق المنبعث من الشاشة يمكن أن يسبب مشاكل في هرمون النوم وهو الميلاتونين، وهذا يجعل من الصعب عليك النوم ليلا، وبالتدريج ستعاني من اضطرابات النوم.</a:t>
            </a:r>
          </a:p>
          <a:p>
            <a:pPr marL="0" indent="0" algn="r">
              <a:lnSpc>
                <a:spcPct val="150000"/>
              </a:lnSpc>
              <a:buNone/>
            </a:pPr>
            <a:r>
              <a:rPr lang="ar-IQ" sz="3600" b="1" dirty="0">
                <a:solidFill>
                  <a:srgbClr val="C00000"/>
                </a:solidFill>
              </a:rPr>
              <a:t>السكري</a:t>
            </a:r>
          </a:p>
          <a:p>
            <a:pPr marL="0" indent="0" algn="r">
              <a:lnSpc>
                <a:spcPct val="150000"/>
              </a:lnSpc>
              <a:buNone/>
            </a:pPr>
            <a:r>
              <a:rPr lang="ar-IQ" dirty="0"/>
              <a:t>الجلوس وراء الكمبيوتر المحمول لساعات طويلة يمكن أن يسبب أيضا أمراضا مزمنة مثل مرض السكري من النوع 2 وأمراض القلب وحتى السرطان.</a:t>
            </a:r>
          </a:p>
          <a:p>
            <a:pPr marL="0" indent="0" algn="r">
              <a:lnSpc>
                <a:spcPct val="150000"/>
              </a:lnSpc>
              <a:buNone/>
            </a:pPr>
            <a:r>
              <a:rPr lang="ar-IQ" dirty="0"/>
              <a:t> وثبت علميا أن قضاء وقت طويل في العامل مع الأجهزة الرقمية يمكن أن يؤدي إلى ارتفاع مستويات الأنسولين في جسمك. منها تراكم الدهون في مجرى الدم مما يزيد من خطر الإصابة بالسكتات الدماغية.</a:t>
            </a:r>
            <a:endParaRPr lang="en-US" dirty="0"/>
          </a:p>
        </p:txBody>
      </p:sp>
    </p:spTree>
    <p:extLst>
      <p:ext uri="{BB962C8B-B14F-4D97-AF65-F5344CB8AC3E}">
        <p14:creationId xmlns:p14="http://schemas.microsoft.com/office/powerpoint/2010/main" val="390052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6E4738-37CE-794F-0413-E4EBAA6E7368}"/>
              </a:ext>
            </a:extLst>
          </p:cNvPr>
          <p:cNvSpPr>
            <a:spLocks noGrp="1"/>
          </p:cNvSpPr>
          <p:nvPr>
            <p:ph idx="1"/>
          </p:nvPr>
        </p:nvSpPr>
        <p:spPr>
          <a:xfrm>
            <a:off x="838200" y="714375"/>
            <a:ext cx="10515600" cy="5462588"/>
          </a:xfrm>
        </p:spPr>
        <p:txBody>
          <a:bodyPr>
            <a:normAutofit/>
          </a:bodyPr>
          <a:lstStyle/>
          <a:p>
            <a:pPr marL="0" indent="0" algn="r">
              <a:buNone/>
            </a:pPr>
            <a:r>
              <a:rPr lang="ar-IQ" b="1" dirty="0">
                <a:solidFill>
                  <a:srgbClr val="C00000"/>
                </a:solidFill>
              </a:rPr>
              <a:t>فقدان الذاكرة</a:t>
            </a:r>
          </a:p>
          <a:p>
            <a:pPr marL="0" indent="0" algn="r">
              <a:lnSpc>
                <a:spcPct val="150000"/>
              </a:lnSpc>
              <a:buNone/>
            </a:pPr>
            <a:r>
              <a:rPr lang="ar-IQ" dirty="0"/>
              <a:t>قد يكون هذا مخيفا حقا وهو أحد العوامل الرئيسية التي تجعل الجلوس خلف الكمبيوتر المحمول لساعات طويلة ضارا للغاية.</a:t>
            </a:r>
          </a:p>
          <a:p>
            <a:pPr marL="0" indent="0" algn="r">
              <a:lnSpc>
                <a:spcPct val="150000"/>
              </a:lnSpc>
              <a:buNone/>
            </a:pPr>
            <a:r>
              <a:rPr lang="ar-IQ" dirty="0"/>
              <a:t> يمكن أن يؤدي قضاء الكثير من الوقت وراء الكمبيوتر المحمول أو سطح المكتب إلى تغيير بنية عملية التفكير في عقلك. وهذا يمكن أن يتسبب في تقلص العملية المعرفية مما قد يضعف إشارات الدماغ.</a:t>
            </a:r>
          </a:p>
          <a:p>
            <a:pPr marL="0" indent="0" algn="r">
              <a:lnSpc>
                <a:spcPct val="150000"/>
              </a:lnSpc>
              <a:buNone/>
            </a:pPr>
            <a:r>
              <a:rPr lang="ar-IQ" dirty="0"/>
              <a:t> كما يمكن أن يؤدي هذا إلى ضعف الذاكرة وفقدان التركيز وبطء معالجة المعلومات وضعف ردات الفعل.</a:t>
            </a:r>
            <a:endParaRPr lang="en-US" dirty="0"/>
          </a:p>
        </p:txBody>
      </p:sp>
    </p:spTree>
    <p:extLst>
      <p:ext uri="{BB962C8B-B14F-4D97-AF65-F5344CB8AC3E}">
        <p14:creationId xmlns:p14="http://schemas.microsoft.com/office/powerpoint/2010/main" val="137121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E9612-CCC7-98DF-65D1-83C2C2DE9F31}"/>
              </a:ext>
            </a:extLst>
          </p:cNvPr>
          <p:cNvSpPr>
            <a:spLocks noGrp="1"/>
          </p:cNvSpPr>
          <p:nvPr>
            <p:ph idx="1"/>
          </p:nvPr>
        </p:nvSpPr>
        <p:spPr>
          <a:xfrm>
            <a:off x="838200" y="742950"/>
            <a:ext cx="10515600" cy="5434013"/>
          </a:xfrm>
        </p:spPr>
        <p:txBody>
          <a:bodyPr/>
          <a:lstStyle/>
          <a:p>
            <a:pPr marL="0" indent="0" algn="r">
              <a:lnSpc>
                <a:spcPct val="150000"/>
              </a:lnSpc>
              <a:buNone/>
            </a:pPr>
            <a:r>
              <a:rPr lang="ar-IQ" b="1" dirty="0">
                <a:solidFill>
                  <a:srgbClr val="C00000"/>
                </a:solidFill>
              </a:rPr>
              <a:t>مهارات اجتماعية منخفضة</a:t>
            </a:r>
          </a:p>
          <a:p>
            <a:pPr marL="0" indent="0" algn="r">
              <a:lnSpc>
                <a:spcPct val="150000"/>
              </a:lnSpc>
              <a:buNone/>
            </a:pPr>
            <a:r>
              <a:rPr lang="ar-IQ" dirty="0"/>
              <a:t>يجب أن تكون لديك ملاحظات عن أولئك الذين يلعبون كثيرا أو يقضون معظم وقتهم في مشاهدة المسلسلات، منها انخفاض مهاراتهم اجتماعية.</a:t>
            </a:r>
          </a:p>
          <a:p>
            <a:pPr marL="0" indent="0" algn="r">
              <a:lnSpc>
                <a:spcPct val="150000"/>
              </a:lnSpc>
              <a:buNone/>
            </a:pPr>
            <a:r>
              <a:rPr lang="ar-IQ" dirty="0"/>
              <a:t> فهم  غير مرتاحين ضمن المجموعة الاجتماعية وغالبا ما يجدون طرقا للهروب من الفضاء العام.</a:t>
            </a:r>
          </a:p>
          <a:p>
            <a:pPr marL="0" indent="0" algn="r">
              <a:lnSpc>
                <a:spcPct val="150000"/>
              </a:lnSpc>
              <a:buNone/>
            </a:pPr>
            <a:r>
              <a:rPr lang="ar-IQ" dirty="0"/>
              <a:t> يؤدي هذا إلى تقييد العقل والحد من القدرة على التفكير، ويحدث هذا الآن مع معظم الأطفال لأنهم مقيدون في منازلهم بأجهزة الكمبيوتر المحمولة الخاصة بهم.</a:t>
            </a:r>
            <a:endParaRPr lang="en-US" dirty="0"/>
          </a:p>
        </p:txBody>
      </p:sp>
    </p:spTree>
    <p:extLst>
      <p:ext uri="{BB962C8B-B14F-4D97-AF65-F5344CB8AC3E}">
        <p14:creationId xmlns:p14="http://schemas.microsoft.com/office/powerpoint/2010/main" val="226969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8BC55-937F-4D56-28D4-EA79D65CCEC0}"/>
              </a:ext>
            </a:extLst>
          </p:cNvPr>
          <p:cNvSpPr>
            <a:spLocks noGrp="1"/>
          </p:cNvSpPr>
          <p:nvPr>
            <p:ph idx="1"/>
          </p:nvPr>
        </p:nvSpPr>
        <p:spPr>
          <a:xfrm>
            <a:off x="838200" y="842963"/>
            <a:ext cx="10515600" cy="5334000"/>
          </a:xfrm>
        </p:spPr>
        <p:txBody>
          <a:bodyPr/>
          <a:lstStyle/>
          <a:p>
            <a:pPr marL="0" indent="0" algn="r">
              <a:lnSpc>
                <a:spcPct val="150000"/>
              </a:lnSpc>
              <a:buNone/>
            </a:pPr>
            <a:r>
              <a:rPr lang="ar-IQ" dirty="0"/>
              <a:t>ركز معظم التحذيرات على الإشعاع المنبعث من الهواتف المحمولة، حيث تطلق الهواتف الجوالة طاقة ترددات راديوية يمكن امتصاصها بواسطة الأنسجة الجسدية. في السابق، ربطت الدراسات استخدام الهواتف المحمولة المستمر مع بعض أورام الدماغ. ولكن وفقاً لمارتن روسلي، رئيس وحدة الصحة البيئية والمعالجة البيئية في المعهد السويسري للصحة العامة والاستوائية، فإن نوع الإشعاع المنبعث من الهاتف المحمول لا يثير القلق.</a:t>
            </a:r>
          </a:p>
          <a:p>
            <a:pPr marL="0" indent="0" algn="r">
              <a:lnSpc>
                <a:spcPct val="150000"/>
              </a:lnSpc>
              <a:buNone/>
            </a:pPr>
            <a:r>
              <a:rPr lang="ar-IQ" dirty="0"/>
              <a:t>وفيما يتعلق بهذا الموضوع، قال روسلي لـ </a:t>
            </a:r>
            <a:r>
              <a:rPr lang="en-US" dirty="0"/>
              <a:t>DW </a:t>
            </a:r>
            <a:r>
              <a:rPr lang="ar-IQ" dirty="0"/>
              <a:t>إن الإشعاع المنبعث من الهاتف الجوال هو إشعاع ترددي منخفض الطاقة للغاية يماثل الإشعاع الموجود في الإشارات التلفزيونية والإذاعية. وأضاف:" لا يمكن أن يحدث ضرر مباشر بهذا الإشعاع.. مستحيل."</a:t>
            </a:r>
            <a:endParaRPr lang="en-US" dirty="0"/>
          </a:p>
        </p:txBody>
      </p:sp>
    </p:spTree>
    <p:extLst>
      <p:ext uri="{BB962C8B-B14F-4D97-AF65-F5344CB8AC3E}">
        <p14:creationId xmlns:p14="http://schemas.microsoft.com/office/powerpoint/2010/main" val="366967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9CDD33-03BD-5C9A-369B-D5DF26B15B60}"/>
              </a:ext>
            </a:extLst>
          </p:cNvPr>
          <p:cNvPicPr>
            <a:picLocks noGrp="1" noChangeAspect="1"/>
          </p:cNvPicPr>
          <p:nvPr>
            <p:ph idx="1"/>
          </p:nvPr>
        </p:nvPicPr>
        <p:blipFill>
          <a:blip r:embed="rId2"/>
          <a:stretch>
            <a:fillRect/>
          </a:stretch>
        </p:blipFill>
        <p:spPr>
          <a:xfrm>
            <a:off x="885825" y="771525"/>
            <a:ext cx="10144125" cy="5405438"/>
          </a:xfrm>
          <a:prstGeom prst="rect">
            <a:avLst/>
          </a:prstGeom>
        </p:spPr>
      </p:pic>
    </p:spTree>
    <p:extLst>
      <p:ext uri="{BB962C8B-B14F-4D97-AF65-F5344CB8AC3E}">
        <p14:creationId xmlns:p14="http://schemas.microsoft.com/office/powerpoint/2010/main" val="55288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327A3-9645-F571-9901-11968AC96A56}"/>
              </a:ext>
            </a:extLst>
          </p:cNvPr>
          <p:cNvSpPr>
            <a:spLocks noGrp="1"/>
          </p:cNvSpPr>
          <p:nvPr>
            <p:ph idx="1"/>
          </p:nvPr>
        </p:nvSpPr>
        <p:spPr>
          <a:xfrm>
            <a:off x="838200" y="571500"/>
            <a:ext cx="10515600" cy="5605463"/>
          </a:xfrm>
        </p:spPr>
        <p:txBody>
          <a:bodyPr>
            <a:normAutofit lnSpcReduction="10000"/>
          </a:bodyPr>
          <a:lstStyle/>
          <a:p>
            <a:pPr marL="0" indent="0" algn="r">
              <a:lnSpc>
                <a:spcPct val="150000"/>
              </a:lnSpc>
              <a:buNone/>
            </a:pPr>
            <a:r>
              <a:rPr lang="ar-IQ" dirty="0"/>
              <a:t>إنَّنا مُحاطون بِهالَةٍ كهرومغناطيسيَّة تَرْمينا منها كلَّ يومٍ برَشْق</a:t>
            </a:r>
          </a:p>
          <a:p>
            <a:pPr marL="0" indent="0" algn="r">
              <a:lnSpc>
                <a:spcPct val="150000"/>
              </a:lnSpc>
              <a:buNone/>
            </a:pPr>
            <a:r>
              <a:rPr lang="ar-IQ" dirty="0"/>
              <a:t>إنَّنا مُحاطون بِهالَةٍ كهرومغناطيسيَّة تَرْمينا منها كلَّ يومٍ برَشْق! فهذه المَوْجات الكهرومغناطيسيَّة ليستْ في الهَواتِف الجوَّالة وحدها، بل هي مَوْجودة في مُعْظم الأَجْهزة الحَدِيثة في بُيوتنا؛ لاعْتِمادها عليها بصفةٍ رَئيِسة في عمليَّة التَّشغيل:الافران المايكروفيه كالتِّلفاز، والفيديو، والمِذْياع، والهَاتِف اللاَّسِلكيّ، وأجهزة الحاسُوب، والنَّاسِخات الضَّوئيَّة، والسَّخَّانات الكهربائيَّة، والمَصابيح، ومُجفِّفات الشَّعَر، ومَكائِن الحِلاقة الكهربائيَّة... ونحو ذلك، وكُلَّما ازدادَ التَّقدُّم التِّقنيّ ازدادَ حجمُ الهالَةِ الكهرومغناطيسيَّة التي تُحيط بنا، فإذا أَضَفْنا إلى ذلكَ وُجود نَشاطٍ كهربائيّ طَبيعيّ في جِسْم الإنسان - كالنَّشاط الكهربائيّ في العَضَلات، والمُخ، والقَلْب - أمكنَنا القَوْل بوجود تأثيرٍ سِلبيّ على الصِّحَّةِ العامَّة، ولو على المَدى البعيد!</a:t>
            </a:r>
            <a:endParaRPr lang="en-US" dirty="0"/>
          </a:p>
        </p:txBody>
      </p:sp>
    </p:spTree>
    <p:extLst>
      <p:ext uri="{BB962C8B-B14F-4D97-AF65-F5344CB8AC3E}">
        <p14:creationId xmlns:p14="http://schemas.microsoft.com/office/powerpoint/2010/main" val="263477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74DC96-DB51-C150-FC4C-392801B27DEC}"/>
              </a:ext>
            </a:extLst>
          </p:cNvPr>
          <p:cNvSpPr>
            <a:spLocks noGrp="1"/>
          </p:cNvSpPr>
          <p:nvPr>
            <p:ph idx="1"/>
          </p:nvPr>
        </p:nvSpPr>
        <p:spPr>
          <a:xfrm>
            <a:off x="838200" y="300038"/>
            <a:ext cx="10515600" cy="5876925"/>
          </a:xfrm>
        </p:spPr>
        <p:txBody>
          <a:bodyPr>
            <a:normAutofit/>
          </a:bodyPr>
          <a:lstStyle/>
          <a:p>
            <a:pPr marL="0" indent="0" algn="r">
              <a:lnSpc>
                <a:spcPct val="160000"/>
              </a:lnSpc>
              <a:buNone/>
            </a:pPr>
            <a:r>
              <a:rPr lang="ar-IQ" dirty="0"/>
              <a:t> </a:t>
            </a:r>
            <a:r>
              <a:rPr lang="ar-IQ" b="1" dirty="0">
                <a:solidFill>
                  <a:srgbClr val="C00000"/>
                </a:solidFill>
              </a:rPr>
              <a:t>ما المقصود بالإشعاعات الكهرومغناطيسية:</a:t>
            </a:r>
            <a:endParaRPr lang="en-US" b="1" dirty="0">
              <a:solidFill>
                <a:srgbClr val="C00000"/>
              </a:solidFill>
            </a:endParaRPr>
          </a:p>
          <a:p>
            <a:pPr marL="0" indent="0" algn="r">
              <a:lnSpc>
                <a:spcPct val="160000"/>
              </a:lnSpc>
              <a:buNone/>
            </a:pPr>
            <a:r>
              <a:rPr lang="ar-IQ" b="1" dirty="0">
                <a:solidFill>
                  <a:srgbClr val="C00000"/>
                </a:solidFill>
              </a:rPr>
              <a:t> </a:t>
            </a:r>
            <a:r>
              <a:rPr lang="ar-IQ" dirty="0"/>
              <a:t>نتيجة لامتصاص فوتونات أو جسيمات إضافية، تكتسب الذرة طاقة أعلى من طاقتها في حالتها وتعرف حينئذ بالذرة المثارة الناتجة عن ظاهرة الإثارة </a:t>
            </a:r>
            <a:r>
              <a:rPr lang="en-US" dirty="0"/>
              <a:t>excitation، </a:t>
            </a:r>
            <a:r>
              <a:rPr lang="ar-IQ" dirty="0"/>
              <a:t>ونتيجة لذلك الذرة ترتيب لالكتروناتها بالمدارات حول النواة، وخلال جزء من الثانية تعود الإلكترونات إلى مدارها الأصلي مع إطلاق الموجات الكهرومغناطيسية (الفوتونات). وتعتمد طاقة الفوتونات المنبعثة على نوع الذرة وكمية الطاقة الزائدة بها، وبنفس الأسلوب يمكن إثارة نواة الذرة ، ومن ثم تعُيد النواة توزيع شحناتها الكهربية بما يؤدي إلى انبعاث موجات  كهرومغناطيسية يطلق عليها أشعة غاما. </a:t>
            </a:r>
          </a:p>
        </p:txBody>
      </p:sp>
    </p:spTree>
    <p:extLst>
      <p:ext uri="{BB962C8B-B14F-4D97-AF65-F5344CB8AC3E}">
        <p14:creationId xmlns:p14="http://schemas.microsoft.com/office/powerpoint/2010/main" val="133141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C5C2C-8B49-AF23-2B39-DF4A764B9BAE}"/>
              </a:ext>
            </a:extLst>
          </p:cNvPr>
          <p:cNvSpPr>
            <a:spLocks noGrp="1"/>
          </p:cNvSpPr>
          <p:nvPr>
            <p:ph idx="1"/>
          </p:nvPr>
        </p:nvSpPr>
        <p:spPr>
          <a:xfrm>
            <a:off x="838200" y="614363"/>
            <a:ext cx="10515600" cy="5562600"/>
          </a:xfrm>
        </p:spPr>
        <p:txBody>
          <a:bodyPr/>
          <a:lstStyle/>
          <a:p>
            <a:pPr marL="0" marR="0" lvl="0" indent="0" algn="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ar-IQ"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بشكل عام، يصنف الإشعاع الكهرومغناطيسي حسب الطول الموجي إلى موجات الراديو، الموجات الدقيقة (الصغرية)، أشعة تيراهيرتز، الأشعة تحت الحمراء، المنطقة المرئية (الضوء)، الأشعة فوق البنفسجية، الأشعة السينية وأشعة غاما. سلوك الإشعاع الكهرومغناطيسي يعتمد على طوله الموجي. عندما يتفاعل هذا الإشعاع مع الذرات المنفردة والجزيئات، يعتمد سلوكه أيضاً على مقدار الطاقة التي يحملها لكل وحدة كمية (فوتون).</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r"/>
            <a:endParaRPr lang="en-US" dirty="0"/>
          </a:p>
        </p:txBody>
      </p:sp>
    </p:spTree>
    <p:extLst>
      <p:ext uri="{BB962C8B-B14F-4D97-AF65-F5344CB8AC3E}">
        <p14:creationId xmlns:p14="http://schemas.microsoft.com/office/powerpoint/2010/main" val="198777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B0502-62A2-5519-B462-4903E8EDAEBE}"/>
              </a:ext>
            </a:extLst>
          </p:cNvPr>
          <p:cNvSpPr>
            <a:spLocks noGrp="1"/>
          </p:cNvSpPr>
          <p:nvPr>
            <p:ph idx="1"/>
          </p:nvPr>
        </p:nvSpPr>
        <p:spPr>
          <a:xfrm>
            <a:off x="838200" y="685800"/>
            <a:ext cx="10515600" cy="5491163"/>
          </a:xfrm>
        </p:spPr>
        <p:txBody>
          <a:bodyPr>
            <a:normAutofit fontScale="85000" lnSpcReduction="10000"/>
          </a:bodyPr>
          <a:lstStyle/>
          <a:p>
            <a:pPr marL="0" indent="0" algn="r">
              <a:lnSpc>
                <a:spcPct val="150000"/>
              </a:lnSpc>
              <a:buNone/>
            </a:pPr>
            <a:r>
              <a:rPr lang="ar-IQ" dirty="0"/>
              <a:t>شعاع الهواتف المحمولة وتأثيرها على الصحة من أهم ما تتناوله الدراسات الحديثة، وذلك نتيجة للزيادة الهائلة في استخدام الهواتف المحمولة (اعتبارا من نوفمبر 2011ٍ)، كان هناك أكثر من 5 مليارات ستخدم الهواتف المحمولة الإشعاعات الكهرومغناطيسية في نطاق الموجات الصغرية أو الميكرويف، كما تقوم الأنظمة اللاسلكية الرقمية الأخرى، مثل شبكات البيانات والاتصالات بإنتاج أشعة مماثلة. وقد قامت الوكالة العالمية لبحوث السرطان بتصنيف إشعاعات الهواتف المحمولة </a:t>
            </a:r>
            <a:r>
              <a:rPr lang="en-US" dirty="0"/>
              <a:t>IARC </a:t>
            </a:r>
            <a:r>
              <a:rPr lang="ar-IQ" dirty="0"/>
              <a:t>إلى (قد تسبب السرطان).</a:t>
            </a:r>
            <a:endParaRPr lang="en-US" dirty="0"/>
          </a:p>
          <a:p>
            <a:pPr marL="0" indent="0" algn="r">
              <a:lnSpc>
                <a:spcPct val="150000"/>
              </a:lnSpc>
              <a:buNone/>
            </a:pPr>
            <a:r>
              <a:rPr lang="ar-IQ" dirty="0"/>
              <a:t>مما يعني أنها قد تحوي خطرا وقد تكون مسببه لاورام السرطان. وبناء على ذلك كان لا بد من إجراء بحوث ودراسات إضافية على المدى الطويل لمعرفة تأثير كثرة الاستخدام للهواتف النقالة، أكدت منظمة الصحة العالمية أنه حتى الآن، لم تنشأ آثار صحية ضارة ناتجة عن استخدام الهاتف المحمول، ولكن بعض السلطات الوطنية الاستشارية أوصت باتخاذ تدابير للحد من تعرض مواطنيها لها كنهج وقائي.</a:t>
            </a:r>
            <a:endParaRPr lang="en-US" dirty="0"/>
          </a:p>
        </p:txBody>
      </p:sp>
    </p:spTree>
    <p:extLst>
      <p:ext uri="{BB962C8B-B14F-4D97-AF65-F5344CB8AC3E}">
        <p14:creationId xmlns:p14="http://schemas.microsoft.com/office/powerpoint/2010/main" val="266169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B80F0-D29C-0761-4A81-A8363D42D003}"/>
              </a:ext>
            </a:extLst>
          </p:cNvPr>
          <p:cNvSpPr>
            <a:spLocks noGrp="1"/>
          </p:cNvSpPr>
          <p:nvPr>
            <p:ph idx="1"/>
          </p:nvPr>
        </p:nvSpPr>
        <p:spPr>
          <a:xfrm>
            <a:off x="838200" y="885825"/>
            <a:ext cx="10515600" cy="5291138"/>
          </a:xfrm>
        </p:spPr>
        <p:txBody>
          <a:bodyPr>
            <a:normAutofit fontScale="92500" lnSpcReduction="20000"/>
          </a:bodyPr>
          <a:lstStyle/>
          <a:p>
            <a:pPr marL="0" indent="0" algn="r">
              <a:buNone/>
            </a:pPr>
            <a:r>
              <a:rPr lang="ar-IQ" dirty="0"/>
              <a:t> </a:t>
            </a:r>
            <a:r>
              <a:rPr lang="ar-IQ" sz="3900" b="1" dirty="0">
                <a:solidFill>
                  <a:srgbClr val="C00000"/>
                </a:solidFill>
              </a:rPr>
              <a:t>الآثار</a:t>
            </a:r>
          </a:p>
          <a:p>
            <a:pPr marL="0" indent="0" algn="r">
              <a:buNone/>
            </a:pPr>
            <a:r>
              <a:rPr lang="ar-IQ" dirty="0"/>
              <a:t>امتصاص الأشعة</a:t>
            </a:r>
          </a:p>
          <a:p>
            <a:pPr marL="0" indent="0" algn="r">
              <a:buNone/>
            </a:pPr>
            <a:r>
              <a:rPr lang="ar-IQ" dirty="0"/>
              <a:t>التأثير الحراري</a:t>
            </a:r>
          </a:p>
          <a:p>
            <a:pPr marL="0" indent="0" algn="r">
              <a:buNone/>
            </a:pPr>
            <a:r>
              <a:rPr lang="ar-IQ" dirty="0"/>
              <a:t>التأثير غير الحراري</a:t>
            </a:r>
          </a:p>
          <a:p>
            <a:pPr marL="0" indent="0" algn="r">
              <a:buNone/>
            </a:pPr>
            <a:r>
              <a:rPr lang="ar-IQ" dirty="0"/>
              <a:t>التأثير على الحاجز الدماغي-الدموي</a:t>
            </a:r>
          </a:p>
          <a:p>
            <a:pPr marL="0" indent="0" algn="r">
              <a:buNone/>
            </a:pPr>
            <a:r>
              <a:rPr lang="ar-IQ" dirty="0"/>
              <a:t>السرطان</a:t>
            </a:r>
          </a:p>
          <a:p>
            <a:pPr marL="0" indent="0" algn="r">
              <a:buNone/>
            </a:pPr>
            <a:r>
              <a:rPr lang="ar-IQ" dirty="0"/>
              <a:t>التاثير على الإدراك</a:t>
            </a:r>
          </a:p>
          <a:p>
            <a:pPr marL="0" indent="0" algn="r">
              <a:buNone/>
            </a:pPr>
            <a:r>
              <a:rPr lang="ar-IQ" dirty="0"/>
              <a:t>فرط التحسس للإشعاع الكهرومغناطيسي</a:t>
            </a:r>
          </a:p>
          <a:p>
            <a:pPr marL="0" indent="0" algn="r">
              <a:buNone/>
            </a:pPr>
            <a:r>
              <a:rPr lang="ar-IQ" dirty="0"/>
              <a:t>التأثير السام للجينات</a:t>
            </a:r>
          </a:p>
          <a:p>
            <a:pPr marL="0" indent="0" algn="r">
              <a:buNone/>
            </a:pPr>
            <a:r>
              <a:rPr lang="ar-IQ" dirty="0"/>
              <a:t>التأثيرات على النوم ومخطط كهربية الدماغ</a:t>
            </a:r>
          </a:p>
          <a:p>
            <a:pPr marL="0" indent="0" algn="r">
              <a:buNone/>
            </a:pPr>
            <a:r>
              <a:rPr lang="ar-IQ" dirty="0"/>
              <a:t>التأثير على السلوك</a:t>
            </a:r>
          </a:p>
          <a:p>
            <a:pPr marL="0" indent="0" algn="r">
              <a:buNone/>
            </a:pPr>
            <a:r>
              <a:rPr lang="ar-IQ"/>
              <a:t>المخاطر </a:t>
            </a:r>
            <a:r>
              <a:rPr lang="ar-IQ" dirty="0"/>
              <a:t>الصحية لمحطات البث</a:t>
            </a:r>
            <a:endParaRPr lang="en-US" dirty="0"/>
          </a:p>
        </p:txBody>
      </p:sp>
    </p:spTree>
    <p:extLst>
      <p:ext uri="{BB962C8B-B14F-4D97-AF65-F5344CB8AC3E}">
        <p14:creationId xmlns:p14="http://schemas.microsoft.com/office/powerpoint/2010/main" val="27522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6CC-B0B2-6C14-5E9A-C942C33268FB}"/>
              </a:ext>
            </a:extLst>
          </p:cNvPr>
          <p:cNvSpPr>
            <a:spLocks noGrp="1"/>
          </p:cNvSpPr>
          <p:nvPr>
            <p:ph type="title"/>
          </p:nvPr>
        </p:nvSpPr>
        <p:spPr>
          <a:xfrm>
            <a:off x="838200" y="365126"/>
            <a:ext cx="10515600" cy="1106488"/>
          </a:xfrm>
        </p:spPr>
        <p:txBody>
          <a:bodyPr>
            <a:normAutofit/>
          </a:bodyPr>
          <a:lstStyle/>
          <a:p>
            <a:pPr algn="r"/>
            <a:r>
              <a:rPr lang="ar-IQ" sz="3600" dirty="0"/>
              <a:t>المشاكل الاخرى </a:t>
            </a:r>
            <a:endParaRPr lang="en-US" sz="3600" dirty="0"/>
          </a:p>
        </p:txBody>
      </p:sp>
      <p:sp>
        <p:nvSpPr>
          <p:cNvPr id="3" name="Content Placeholder 2">
            <a:extLst>
              <a:ext uri="{FF2B5EF4-FFF2-40B4-BE49-F238E27FC236}">
                <a16:creationId xmlns:a16="http://schemas.microsoft.com/office/drawing/2014/main" id="{5F354811-94F3-4845-EDBE-75D3D0085859}"/>
              </a:ext>
            </a:extLst>
          </p:cNvPr>
          <p:cNvSpPr>
            <a:spLocks noGrp="1"/>
          </p:cNvSpPr>
          <p:nvPr>
            <p:ph idx="1"/>
          </p:nvPr>
        </p:nvSpPr>
        <p:spPr>
          <a:xfrm>
            <a:off x="838200" y="1314450"/>
            <a:ext cx="10515600" cy="4862513"/>
          </a:xfrm>
        </p:spPr>
        <p:txBody>
          <a:bodyPr>
            <a:normAutofit fontScale="85000" lnSpcReduction="10000"/>
          </a:bodyPr>
          <a:lstStyle/>
          <a:p>
            <a:pPr marL="0" indent="0" algn="r">
              <a:buNone/>
            </a:pPr>
            <a:r>
              <a:rPr lang="ar-IQ" dirty="0"/>
              <a:t>ألم في الظهر والرقبة</a:t>
            </a:r>
          </a:p>
          <a:p>
            <a:pPr marL="0" indent="0" algn="r">
              <a:lnSpc>
                <a:spcPct val="150000"/>
              </a:lnSpc>
              <a:buNone/>
            </a:pPr>
            <a:r>
              <a:rPr lang="ar-IQ" dirty="0"/>
              <a:t>وبحسب الموقع فإن الجلوس في هذه الوضعية لساعات طويلة يمكن أن يسبب ألما في الرقبة والظهر والرأس، ومشكلات مثل التعب، إذ لا تستطيع العضلات الاسترخاء عند الجلوس لساعات طويلة في وضع معين. ويمكن أن يؤدي ذلك أيضا إلى تباطؤ الدورة الدموية في الأوردة والعضلات مما قد يشكل خطورة على صحتك.</a:t>
            </a:r>
          </a:p>
          <a:p>
            <a:pPr marL="0" indent="0" algn="r">
              <a:lnSpc>
                <a:spcPct val="150000"/>
              </a:lnSpc>
              <a:buNone/>
            </a:pPr>
            <a:r>
              <a:rPr lang="ar-IQ" dirty="0"/>
              <a:t>جهاد العين</a:t>
            </a:r>
          </a:p>
          <a:p>
            <a:pPr marL="0" indent="0" algn="r">
              <a:lnSpc>
                <a:spcPct val="150000"/>
              </a:lnSpc>
              <a:buNone/>
            </a:pPr>
            <a:r>
              <a:rPr lang="ar-IQ" dirty="0"/>
              <a:t>من الواضح تماما أن التركيز المستمر على الشاشة يمكن أن يضع العين تحت ضغط رهيب. حتى عند وضع الشاشة على مسافة يمكن أن يزيد الضغط على عينيك. هذا يمكن أن يسبب التعب مرة أخرى وقد يكون هناك ضرر محتمل لعينيك، وهناك احتمالية أن يؤدي الضغط المستمر على العين إلى تشوش الرؤية.</a:t>
            </a:r>
            <a:endParaRPr lang="en-US" dirty="0"/>
          </a:p>
        </p:txBody>
      </p:sp>
    </p:spTree>
    <p:extLst>
      <p:ext uri="{BB962C8B-B14F-4D97-AF65-F5344CB8AC3E}">
        <p14:creationId xmlns:p14="http://schemas.microsoft.com/office/powerpoint/2010/main" val="2794315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960</Words>
  <Application>Microsoft Office PowerPoint</Application>
  <PresentationFormat>Widescreen</PresentationFormat>
  <Paragraphs>41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تاثير اشعة الكومبيوتر على الدماغ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المشاكل الاخرى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تاثير اشعة الكومبيوتر على الدماغ </dc:title>
  <dc:creator>ban hussin</dc:creator>
  <cp:lastModifiedBy>ban hussin</cp:lastModifiedBy>
  <cp:revision>2</cp:revision>
  <dcterms:created xsi:type="dcterms:W3CDTF">2023-12-13T08:57:55Z</dcterms:created>
  <dcterms:modified xsi:type="dcterms:W3CDTF">2023-12-13T16:21:03Z</dcterms:modified>
</cp:coreProperties>
</file>