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7" r:id="rId2"/>
    <p:sldId id="258" r:id="rId3"/>
    <p:sldId id="259" r:id="rId4"/>
    <p:sldId id="260" r:id="rId5"/>
    <p:sldId id="275" r:id="rId6"/>
    <p:sldId id="279" r:id="rId7"/>
    <p:sldId id="280" r:id="rId8"/>
    <p:sldId id="281" r:id="rId9"/>
    <p:sldId id="274" r:id="rId10"/>
    <p:sldId id="261" r:id="rId11"/>
    <p:sldId id="262" r:id="rId12"/>
    <p:sldId id="273" r:id="rId13"/>
    <p:sldId id="263" r:id="rId14"/>
    <p:sldId id="265" r:id="rId15"/>
    <p:sldId id="282" r:id="rId16"/>
    <p:sldId id="267" r:id="rId17"/>
    <p:sldId id="268" r:id="rId18"/>
    <p:sldId id="283" r:id="rId19"/>
    <p:sldId id="269" r:id="rId20"/>
    <p:sldId id="285" r:id="rId21"/>
    <p:sldId id="277" r:id="rId22"/>
    <p:sldId id="271"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039F3-2D77-4DA5-9C82-E90306CFD557}"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824D1-8DA2-4093-8ADF-0A075066900F}" type="slidenum">
              <a:rPr lang="en-US" smtClean="0"/>
              <a:t>‹#›</a:t>
            </a:fld>
            <a:endParaRPr lang="en-US"/>
          </a:p>
        </p:txBody>
      </p:sp>
    </p:spTree>
    <p:extLst>
      <p:ext uri="{BB962C8B-B14F-4D97-AF65-F5344CB8AC3E}">
        <p14:creationId xmlns:p14="http://schemas.microsoft.com/office/powerpoint/2010/main" val="143590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824D1-8DA2-4093-8ADF-0A075066900F}" type="slidenum">
              <a:rPr lang="en-US" smtClean="0"/>
              <a:t>9</a:t>
            </a:fld>
            <a:endParaRPr lang="en-US"/>
          </a:p>
        </p:txBody>
      </p:sp>
    </p:spTree>
    <p:extLst>
      <p:ext uri="{BB962C8B-B14F-4D97-AF65-F5344CB8AC3E}">
        <p14:creationId xmlns:p14="http://schemas.microsoft.com/office/powerpoint/2010/main" val="132923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824D1-8DA2-4093-8ADF-0A075066900F}" type="slidenum">
              <a:rPr lang="en-US" smtClean="0"/>
              <a:t>18</a:t>
            </a:fld>
            <a:endParaRPr lang="en-US"/>
          </a:p>
        </p:txBody>
      </p:sp>
    </p:spTree>
    <p:extLst>
      <p:ext uri="{BB962C8B-B14F-4D97-AF65-F5344CB8AC3E}">
        <p14:creationId xmlns:p14="http://schemas.microsoft.com/office/powerpoint/2010/main" val="50481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277352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101896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2207993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021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76566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8F7EC7-1CAD-4338-9995-8DEEAB7CD3B2}"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87397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8F7EC7-1CAD-4338-9995-8DEEAB7CD3B2}"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287379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1649285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81351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9EFA-E2BC-0771-4482-00ED0F363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FC147-03C8-C57E-6A4B-D994D8E5E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8B2B1-0F95-5016-5DDD-F3F544E6D660}"/>
              </a:ext>
            </a:extLst>
          </p:cNvPr>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a:extLst>
              <a:ext uri="{FF2B5EF4-FFF2-40B4-BE49-F238E27FC236}">
                <a16:creationId xmlns:a16="http://schemas.microsoft.com/office/drawing/2014/main" id="{1FD7965D-F1EA-2ACD-D388-A5E0F515C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46242-C53D-D563-7625-B381FFDB1050}"/>
              </a:ext>
            </a:extLst>
          </p:cNvPr>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1885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2560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F7EC7-1CAD-4338-9995-8DEEAB7CD3B2}"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4387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49108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F7EC7-1CAD-4338-9995-8DEEAB7CD3B2}"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43575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8F7EC7-1CAD-4338-9995-8DEEAB7CD3B2}"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385169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A8F7EC7-1CAD-4338-9995-8DEEAB7CD3B2}"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6899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163603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F7EC7-1CAD-4338-9995-8DEEAB7CD3B2}"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34209-4428-4973-A81B-0E2A3414EC32}" type="slidenum">
              <a:rPr lang="en-US" smtClean="0"/>
              <a:t>‹#›</a:t>
            </a:fld>
            <a:endParaRPr lang="en-US"/>
          </a:p>
        </p:txBody>
      </p:sp>
    </p:spTree>
    <p:extLst>
      <p:ext uri="{BB962C8B-B14F-4D97-AF65-F5344CB8AC3E}">
        <p14:creationId xmlns:p14="http://schemas.microsoft.com/office/powerpoint/2010/main" val="163608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A8F7EC7-1CAD-4338-9995-8DEEAB7CD3B2}" type="datetimeFigureOut">
              <a:rPr lang="en-US" smtClean="0"/>
              <a:t>11/18/2023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2434209-4428-4973-A81B-0E2A3414EC32}" type="slidenum">
              <a:rPr lang="en-US" smtClean="0"/>
              <a:t>‹#›</a:t>
            </a:fld>
            <a:endParaRPr lang="en-US"/>
          </a:p>
        </p:txBody>
      </p:sp>
    </p:spTree>
    <p:extLst>
      <p:ext uri="{BB962C8B-B14F-4D97-AF65-F5344CB8AC3E}">
        <p14:creationId xmlns:p14="http://schemas.microsoft.com/office/powerpoint/2010/main" val="675536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A1BA-95CF-2F52-11AD-A366686FA6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949C72-2666-43CA-4C5C-AE939155F4C9}"/>
              </a:ext>
            </a:extLst>
          </p:cNvPr>
          <p:cNvSpPr>
            <a:spLocks noGrp="1"/>
          </p:cNvSpPr>
          <p:nvPr>
            <p:ph idx="1"/>
          </p:nvPr>
        </p:nvSpPr>
        <p:spPr>
          <a:xfrm>
            <a:off x="838200" y="5167313"/>
            <a:ext cx="10515600" cy="1325562"/>
          </a:xfrm>
        </p:spPr>
        <p:txBody>
          <a:bodyPr>
            <a:normAutofit fontScale="92500" lnSpcReduction="10000"/>
          </a:bodyPr>
          <a:lstStyle/>
          <a:p>
            <a:pPr marL="0" indent="0" algn="ctr">
              <a:buNone/>
            </a:pPr>
            <a:r>
              <a:rPr lang="ar-IQ" b="1" dirty="0"/>
              <a:t>اعداد</a:t>
            </a:r>
          </a:p>
          <a:p>
            <a:pPr marL="0" indent="0" algn="ctr">
              <a:buNone/>
            </a:pPr>
            <a:r>
              <a:rPr lang="ar-IQ" b="1" dirty="0"/>
              <a:t> م.د.بان حسين حميدي                ا.م.اسيل غازي محمود</a:t>
            </a:r>
          </a:p>
          <a:p>
            <a:pPr marL="0" indent="0" algn="ctr">
              <a:buNone/>
            </a:pPr>
            <a:r>
              <a:rPr lang="ar-IQ" dirty="0"/>
              <a:t>                                                                                                </a:t>
            </a:r>
            <a:r>
              <a:rPr lang="ar-IQ" sz="1900" b="1" dirty="0"/>
              <a:t>2023-2024</a:t>
            </a:r>
            <a:endParaRPr lang="en-US" sz="1900" b="1" dirty="0"/>
          </a:p>
        </p:txBody>
      </p:sp>
      <p:pic>
        <p:nvPicPr>
          <p:cNvPr id="4" name="Picture 6" descr="احمى نفسك المخدرات الرقمية">
            <a:extLst>
              <a:ext uri="{FF2B5EF4-FFF2-40B4-BE49-F238E27FC236}">
                <a16:creationId xmlns:a16="http://schemas.microsoft.com/office/drawing/2014/main" id="{1D646869-D6D3-AA1B-9DA8-AD30BE415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7"/>
            <a:ext cx="10515601" cy="3295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E721B8-A6B0-1C3C-44CA-5110E2F30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 y="365125"/>
            <a:ext cx="1647825" cy="1325561"/>
          </a:xfrm>
          <a:prstGeom prst="rect">
            <a:avLst/>
          </a:prstGeom>
        </p:spPr>
      </p:pic>
      <p:pic>
        <p:nvPicPr>
          <p:cNvPr id="6" name="Picture 5">
            <a:extLst>
              <a:ext uri="{FF2B5EF4-FFF2-40B4-BE49-F238E27FC236}">
                <a16:creationId xmlns:a16="http://schemas.microsoft.com/office/drawing/2014/main" id="{AFC813D9-3FA2-AFCF-493F-0495208A9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365125"/>
            <a:ext cx="1889760" cy="1325561"/>
          </a:xfrm>
          <a:prstGeom prst="rect">
            <a:avLst/>
          </a:prstGeom>
        </p:spPr>
      </p:pic>
    </p:spTree>
    <p:extLst>
      <p:ext uri="{BB962C8B-B14F-4D97-AF65-F5344CB8AC3E}">
        <p14:creationId xmlns:p14="http://schemas.microsoft.com/office/powerpoint/2010/main" val="375580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CB783-9E96-4ECB-B3F1-3E69527BE3C9}"/>
              </a:ext>
            </a:extLst>
          </p:cNvPr>
          <p:cNvSpPr>
            <a:spLocks noGrp="1"/>
          </p:cNvSpPr>
          <p:nvPr>
            <p:ph idx="1"/>
          </p:nvPr>
        </p:nvSpPr>
        <p:spPr>
          <a:xfrm>
            <a:off x="838200" y="542925"/>
            <a:ext cx="10515600" cy="5634038"/>
          </a:xfrm>
        </p:spPr>
        <p:txBody>
          <a:bodyPr/>
          <a:lstStyle/>
          <a:p>
            <a:pPr marL="0" indent="0" algn="r" rtl="1">
              <a:lnSpc>
                <a:spcPct val="150000"/>
              </a:lnSpc>
              <a:buNone/>
            </a:pPr>
            <a:r>
              <a:rPr lang="ar-IQ" sz="2400" b="1" i="0" dirty="0">
                <a:solidFill>
                  <a:srgbClr val="C00000"/>
                </a:solidFill>
                <a:effectLst/>
                <a:latin typeface="Cairo"/>
                <a:cs typeface="+mj-cs"/>
              </a:rPr>
              <a:t>طقوس تعاطي المخدرات الرقمية </a:t>
            </a:r>
            <a:r>
              <a:rPr lang="ar-IQ" sz="2400" b="1" i="0" dirty="0">
                <a:solidFill>
                  <a:srgbClr val="3C4B64"/>
                </a:solidFill>
                <a:effectLst/>
                <a:latin typeface="Cairo"/>
                <a:cs typeface="+mj-cs"/>
              </a:rPr>
              <a:t>:</a:t>
            </a:r>
            <a:endParaRPr lang="ar-IQ" sz="2400" b="0" i="0" dirty="0">
              <a:solidFill>
                <a:srgbClr val="3C4B64"/>
              </a:solidFill>
              <a:effectLst/>
              <a:latin typeface="Cairo"/>
              <a:cs typeface="+mj-cs"/>
            </a:endParaRPr>
          </a:p>
          <a:p>
            <a:pPr marL="0" indent="0" algn="r" rtl="1">
              <a:lnSpc>
                <a:spcPct val="150000"/>
              </a:lnSpc>
              <a:buNone/>
            </a:pPr>
            <a:r>
              <a:rPr lang="ar-IQ" sz="2400" b="0" i="0" dirty="0">
                <a:effectLst/>
                <a:latin typeface="Cairo"/>
                <a:cs typeface="+mj-cs"/>
              </a:rPr>
              <a:t>    يصف البعض هذه الطقوس أنها يشترط فيها شكل معين .. حيث أنه لابد من أن يكون في حجرة ذات إضاءة منخفضة، معصوب العينين، يرتدي ملابس فضفاضة، يشرب ماء قبل الاستماع للمقطع وهذه هى كل الأدوات التى يحتاجها الفرد كي يتم الوصول لقمة التأثير والنشوة من جراء سماع هذه المقاطع.</a:t>
            </a:r>
          </a:p>
          <a:p>
            <a:endParaRPr lang="en-US" dirty="0"/>
          </a:p>
        </p:txBody>
      </p:sp>
      <p:pic>
        <p:nvPicPr>
          <p:cNvPr id="2" name="Content Placeholder 3">
            <a:extLst>
              <a:ext uri="{FF2B5EF4-FFF2-40B4-BE49-F238E27FC236}">
                <a16:creationId xmlns:a16="http://schemas.microsoft.com/office/drawing/2014/main" id="{8BF521FC-3A65-AB05-B17B-850F70CF81AB}"/>
              </a:ext>
            </a:extLst>
          </p:cNvPr>
          <p:cNvPicPr>
            <a:picLocks noChangeAspect="1"/>
          </p:cNvPicPr>
          <p:nvPr/>
        </p:nvPicPr>
        <p:blipFill>
          <a:blip r:embed="rId2"/>
          <a:stretch>
            <a:fillRect/>
          </a:stretch>
        </p:blipFill>
        <p:spPr>
          <a:xfrm>
            <a:off x="442913" y="3014662"/>
            <a:ext cx="11344275" cy="3400425"/>
          </a:xfrm>
          <a:prstGeom prst="rect">
            <a:avLst/>
          </a:prstGeom>
        </p:spPr>
      </p:pic>
    </p:spTree>
    <p:extLst>
      <p:ext uri="{BB962C8B-B14F-4D97-AF65-F5344CB8AC3E}">
        <p14:creationId xmlns:p14="http://schemas.microsoft.com/office/powerpoint/2010/main" val="79445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80EF0-D8A4-E38A-CA64-F50453890AA0}"/>
              </a:ext>
            </a:extLst>
          </p:cNvPr>
          <p:cNvSpPr>
            <a:spLocks noGrp="1"/>
          </p:cNvSpPr>
          <p:nvPr>
            <p:ph idx="1"/>
          </p:nvPr>
        </p:nvSpPr>
        <p:spPr>
          <a:xfrm>
            <a:off x="838200" y="642938"/>
            <a:ext cx="10515600" cy="5534025"/>
          </a:xfrm>
        </p:spPr>
        <p:txBody>
          <a:bodyPr>
            <a:normAutofit/>
          </a:bodyPr>
          <a:lstStyle/>
          <a:p>
            <a:pPr marL="0" indent="0" algn="r" rtl="1">
              <a:lnSpc>
                <a:spcPct val="150000"/>
              </a:lnSpc>
              <a:buNone/>
            </a:pPr>
            <a:r>
              <a:rPr lang="ar-IQ" sz="1800" b="1" dirty="0">
                <a:solidFill>
                  <a:srgbClr val="3C4B64"/>
                </a:solidFill>
                <a:latin typeface="Cairo"/>
              </a:rPr>
              <a:t>         </a:t>
            </a:r>
            <a:r>
              <a:rPr lang="ar-IQ" b="1" i="0" dirty="0">
                <a:solidFill>
                  <a:srgbClr val="C00000"/>
                </a:solidFill>
                <a:effectLst/>
                <a:latin typeface="Cairo"/>
              </a:rPr>
              <a:t>كيف تعمل المخدرات الرقمية :</a:t>
            </a:r>
            <a:endParaRPr lang="ar-IQ" b="0" i="0" dirty="0">
              <a:solidFill>
                <a:srgbClr val="C00000"/>
              </a:solidFill>
              <a:effectLst/>
              <a:latin typeface="Cairo"/>
            </a:endParaRPr>
          </a:p>
          <a:p>
            <a:pPr algn="r" rtl="1">
              <a:lnSpc>
                <a:spcPct val="150000"/>
              </a:lnSpc>
            </a:pPr>
            <a:r>
              <a:rPr lang="ar-IQ" b="0" i="0" dirty="0">
                <a:effectLst/>
                <a:latin typeface="Cairo"/>
              </a:rPr>
              <a:t>   تعمل المخدرات الرقمية على تزويد السماعات بأصوات تشبه الذبذبات والأصوات المشوشة، وتكون قوة الصوت أقل من 1000 إلى 1500 هيرتز كي تسمع منها الدقات.</a:t>
            </a:r>
          </a:p>
          <a:p>
            <a:pPr algn="r" rtl="1">
              <a:lnSpc>
                <a:spcPct val="150000"/>
              </a:lnSpc>
            </a:pPr>
            <a:endParaRPr lang="ar-IQ" b="0" i="0" dirty="0">
              <a:effectLst/>
              <a:latin typeface="Cairo"/>
            </a:endParaRPr>
          </a:p>
          <a:p>
            <a:pPr algn="r" rtl="1">
              <a:lnSpc>
                <a:spcPct val="150000"/>
              </a:lnSpc>
            </a:pPr>
            <a:r>
              <a:rPr lang="ar-IQ" b="0" i="0" dirty="0">
                <a:effectLst/>
                <a:latin typeface="Cairo"/>
              </a:rPr>
              <a:t>    أما الجانب المخدر من هذه النغمات فيكون عبر تزويد طرفي السماعة بدرجتين مختلفتين من الترددات الصوتية ويكون الفارق ضئيلاً يقدر من 30 هيرتز لذلك ينصح المروجين لها أن تكون السماعات ذات جودة عالية ومن نوع "ستاريو" كي تحقق أعلى درجات الدقة والتركيز، فالفارق بين طرفي السماعة هو الذي يحدد حجم الجرعة، فكلما زاد الفارق زادت الجرعة.</a:t>
            </a:r>
          </a:p>
          <a:p>
            <a:pPr marL="0" indent="0" algn="r" rtl="1">
              <a:lnSpc>
                <a:spcPct val="150000"/>
              </a:lnSpc>
              <a:buNone/>
            </a:pPr>
            <a:endParaRPr lang="ar-IQ" b="0" i="0" dirty="0">
              <a:effectLst/>
              <a:latin typeface="Cairo"/>
            </a:endParaRPr>
          </a:p>
          <a:p>
            <a:pPr algn="r" rtl="1">
              <a:lnSpc>
                <a:spcPct val="150000"/>
              </a:lnSpc>
            </a:pPr>
            <a:r>
              <a:rPr lang="ar-IQ" b="0" i="0" dirty="0">
                <a:effectLst/>
                <a:latin typeface="Cairo"/>
              </a:rPr>
              <a:t>   ومن الجدير بالذكر أن هناك مواقع متخصصة تقوم ببيع هذه النغمات على مواقع الانترنت، وللأسف الشديد، لا توجد رقابة رسمية عليها في الوقت الحالي، حيث يتم ترويجها عبر مواقع التواصل الاجتماعي أيضاً مقابل القليل من الدولارات.</a:t>
            </a:r>
          </a:p>
          <a:p>
            <a:endParaRPr lang="en-US" dirty="0"/>
          </a:p>
        </p:txBody>
      </p:sp>
    </p:spTree>
    <p:extLst>
      <p:ext uri="{BB962C8B-B14F-4D97-AF65-F5344CB8AC3E}">
        <p14:creationId xmlns:p14="http://schemas.microsoft.com/office/powerpoint/2010/main" val="210529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678A2B-489B-BAD5-F9A0-31237995A3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313" y="742950"/>
            <a:ext cx="9244012" cy="5434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9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A9BB6-6C2A-AB6C-937B-5F2D7D7A509F}"/>
              </a:ext>
            </a:extLst>
          </p:cNvPr>
          <p:cNvSpPr>
            <a:spLocks noGrp="1"/>
          </p:cNvSpPr>
          <p:nvPr>
            <p:ph idx="1"/>
          </p:nvPr>
        </p:nvSpPr>
        <p:spPr>
          <a:xfrm>
            <a:off x="838200" y="700088"/>
            <a:ext cx="10515600" cy="5476875"/>
          </a:xfrm>
        </p:spPr>
        <p:txBody>
          <a:bodyPr>
            <a:normAutofit lnSpcReduction="10000"/>
          </a:bodyPr>
          <a:lstStyle/>
          <a:p>
            <a:pPr algn="r" rtl="1">
              <a:lnSpc>
                <a:spcPct val="150000"/>
              </a:lnSpc>
            </a:pPr>
            <a:r>
              <a:rPr lang="ar-IQ" sz="2400" b="1" i="0" dirty="0">
                <a:solidFill>
                  <a:srgbClr val="C00000"/>
                </a:solidFill>
                <a:effectLst/>
                <a:latin typeface="Cairo"/>
                <a:cs typeface="+mj-cs"/>
              </a:rPr>
              <a:t>أضرار المخدرات الرقمية :</a:t>
            </a:r>
            <a:endParaRPr lang="ar-IQ" sz="2400" b="0" i="0" dirty="0">
              <a:solidFill>
                <a:srgbClr val="C00000"/>
              </a:solidFill>
              <a:effectLst/>
              <a:latin typeface="Cairo"/>
              <a:cs typeface="+mj-cs"/>
            </a:endParaRPr>
          </a:p>
          <a:p>
            <a:pPr algn="r" rtl="1">
              <a:lnSpc>
                <a:spcPct val="150000"/>
              </a:lnSpc>
            </a:pPr>
            <a:r>
              <a:rPr lang="ar-IQ" sz="2400" b="0" i="0" dirty="0">
                <a:solidFill>
                  <a:srgbClr val="3C4B64"/>
                </a:solidFill>
                <a:effectLst/>
                <a:latin typeface="Cairo"/>
                <a:cs typeface="+mj-cs"/>
              </a:rPr>
              <a:t>   </a:t>
            </a:r>
            <a:r>
              <a:rPr lang="ar-IQ" sz="2400" b="0" i="0" dirty="0">
                <a:effectLst/>
                <a:latin typeface="Cairo"/>
                <a:cs typeface="+mj-cs"/>
              </a:rPr>
              <a:t>توجد بعض المخاوف المتعلقة بسلامة استخدام موسيقى المخدرات الرقمية، على سبيل المثال لأنها تسبب تغيير لحظي في الحالة الذهنية، وتشتت الانتباه، مما يزيد من فرص التعرض لحوادث السير، وأبرز أضرار المخدرات الرقمية هي :</a:t>
            </a:r>
          </a:p>
          <a:p>
            <a:pPr algn="r" rtl="1">
              <a:lnSpc>
                <a:spcPct val="150000"/>
              </a:lnSpc>
            </a:pPr>
            <a:r>
              <a:rPr lang="ar-IQ" sz="2400" b="0" i="0" dirty="0">
                <a:effectLst/>
                <a:latin typeface="Cairo"/>
                <a:cs typeface="+mj-cs"/>
              </a:rPr>
              <a:t>    تفاقم حدة نوبات الصرع.</a:t>
            </a:r>
          </a:p>
          <a:p>
            <a:pPr algn="r" rtl="1">
              <a:lnSpc>
                <a:spcPct val="150000"/>
              </a:lnSpc>
            </a:pPr>
            <a:r>
              <a:rPr lang="ar-IQ" sz="2400" b="0" i="0" dirty="0">
                <a:effectLst/>
                <a:latin typeface="Cairo"/>
                <a:cs typeface="+mj-cs"/>
              </a:rPr>
              <a:t>   مضاعفات صحية خطيرة لدى مرضى القلب.</a:t>
            </a:r>
          </a:p>
          <a:p>
            <a:pPr algn="r" rtl="1">
              <a:lnSpc>
                <a:spcPct val="150000"/>
              </a:lnSpc>
            </a:pPr>
            <a:r>
              <a:rPr lang="ar-IQ" sz="2400" b="0" i="0" dirty="0">
                <a:effectLst/>
                <a:latin typeface="Cairo"/>
                <a:cs typeface="+mj-cs"/>
              </a:rPr>
              <a:t>    صداع متكرر.</a:t>
            </a:r>
          </a:p>
          <a:p>
            <a:pPr algn="r" rtl="1">
              <a:lnSpc>
                <a:spcPct val="150000"/>
              </a:lnSpc>
            </a:pPr>
            <a:r>
              <a:rPr lang="ar-IQ" sz="2400" b="0" i="0" dirty="0">
                <a:effectLst/>
                <a:latin typeface="Cairo"/>
                <a:cs typeface="+mj-cs"/>
              </a:rPr>
              <a:t>    أرق وكوابيس.</a:t>
            </a:r>
          </a:p>
          <a:p>
            <a:pPr algn="r" rtl="1">
              <a:lnSpc>
                <a:spcPct val="150000"/>
              </a:lnSpc>
            </a:pPr>
            <a:r>
              <a:rPr lang="ar-IQ" sz="2400" b="0" i="0" dirty="0">
                <a:effectLst/>
                <a:latin typeface="Cairo"/>
                <a:cs typeface="+mj-cs"/>
              </a:rPr>
              <a:t>    نوبات قلق</a:t>
            </a:r>
          </a:p>
          <a:p>
            <a:endParaRPr lang="en-US" dirty="0"/>
          </a:p>
        </p:txBody>
      </p:sp>
    </p:spTree>
    <p:extLst>
      <p:ext uri="{BB962C8B-B14F-4D97-AF65-F5344CB8AC3E}">
        <p14:creationId xmlns:p14="http://schemas.microsoft.com/office/powerpoint/2010/main" val="69536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1EDD9-62B4-DB76-AB3F-57BB999FE34C}"/>
              </a:ext>
            </a:extLst>
          </p:cNvPr>
          <p:cNvSpPr>
            <a:spLocks noGrp="1"/>
          </p:cNvSpPr>
          <p:nvPr>
            <p:ph idx="1"/>
          </p:nvPr>
        </p:nvSpPr>
        <p:spPr>
          <a:xfrm>
            <a:off x="838200" y="771525"/>
            <a:ext cx="10515600" cy="5405438"/>
          </a:xfrm>
        </p:spPr>
        <p:txBody>
          <a:bodyPr>
            <a:normAutofit/>
          </a:bodyPr>
          <a:lstStyle/>
          <a:p>
            <a:pPr algn="r" rtl="1">
              <a:lnSpc>
                <a:spcPct val="160000"/>
              </a:lnSpc>
            </a:pPr>
            <a:r>
              <a:rPr lang="ar-IQ" sz="2800" b="0" i="0" dirty="0">
                <a:effectLst/>
                <a:latin typeface="Cairo"/>
              </a:rPr>
              <a:t>كل نوع من أنواع تلك المخدرات، أي كل نوع من الأمواج الصوتية والترددات تقوم باستهداف نمط معين من النشاط الدماغي، ويتعلق الأمر بمدة التعرض و الظروف المواتية له و أحياناً يتم الاستعانة بالبصر لزيادة تحفيز الدماغ.</a:t>
            </a:r>
          </a:p>
          <a:p>
            <a:pPr algn="r" rtl="1">
              <a:lnSpc>
                <a:spcPct val="160000"/>
              </a:lnSpc>
            </a:pPr>
            <a:r>
              <a:rPr lang="ar-IQ" sz="2800" b="0" i="0" dirty="0">
                <a:effectLst/>
                <a:latin typeface="Cairo"/>
              </a:rPr>
              <a:t>   وحسب المنظمة العربية للمعلومات والاتصالات فإن تلك المخدرات عبارة عن ذبذبات صوتية تتراوح أمواجها ما بين ألفا ثم بيتا و ثيتا وصولاً إلى دلتا. يؤدي الاستماع إليها لفترة طويلة عدة أحاسيس كالنعاس أو اليقظة الشديدة أو الدوخة أو الارتخاء أو الصرع والانزعاج.</a:t>
            </a:r>
          </a:p>
          <a:p>
            <a:endParaRPr lang="en-US" dirty="0"/>
          </a:p>
        </p:txBody>
      </p:sp>
    </p:spTree>
    <p:extLst>
      <p:ext uri="{BB962C8B-B14F-4D97-AF65-F5344CB8AC3E}">
        <p14:creationId xmlns:p14="http://schemas.microsoft.com/office/powerpoint/2010/main" val="56933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C50AC4-BF0E-C8D2-9890-EA508C93972C}"/>
              </a:ext>
            </a:extLst>
          </p:cNvPr>
          <p:cNvPicPr>
            <a:picLocks noGrp="1" noChangeAspect="1"/>
          </p:cNvPicPr>
          <p:nvPr>
            <p:ph idx="1"/>
          </p:nvPr>
        </p:nvPicPr>
        <p:blipFill>
          <a:blip r:embed="rId2"/>
          <a:stretch>
            <a:fillRect/>
          </a:stretch>
        </p:blipFill>
        <p:spPr>
          <a:xfrm>
            <a:off x="257175" y="242888"/>
            <a:ext cx="11672888" cy="6615112"/>
          </a:xfrm>
          <a:prstGeom prst="rect">
            <a:avLst/>
          </a:prstGeom>
        </p:spPr>
      </p:pic>
    </p:spTree>
    <p:extLst>
      <p:ext uri="{BB962C8B-B14F-4D97-AF65-F5344CB8AC3E}">
        <p14:creationId xmlns:p14="http://schemas.microsoft.com/office/powerpoint/2010/main" val="144282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6B424-6276-1A47-B631-A9E0AA633601}"/>
              </a:ext>
            </a:extLst>
          </p:cNvPr>
          <p:cNvSpPr>
            <a:spLocks noGrp="1"/>
          </p:cNvSpPr>
          <p:nvPr>
            <p:ph idx="1"/>
          </p:nvPr>
        </p:nvSpPr>
        <p:spPr>
          <a:xfrm>
            <a:off x="838200" y="957263"/>
            <a:ext cx="10515600" cy="5219700"/>
          </a:xfrm>
        </p:spPr>
        <p:txBody>
          <a:bodyPr>
            <a:normAutofit lnSpcReduction="10000"/>
          </a:bodyPr>
          <a:lstStyle/>
          <a:p>
            <a:pPr marL="0" indent="0" algn="r">
              <a:lnSpc>
                <a:spcPct val="150000"/>
              </a:lnSpc>
              <a:buNone/>
            </a:pPr>
            <a:r>
              <a:rPr lang="ar-IQ" b="0" i="0" dirty="0">
                <a:solidFill>
                  <a:srgbClr val="071214"/>
                </a:solidFill>
                <a:effectLst/>
                <a:latin typeface="LNA"/>
              </a:rPr>
              <a:t> </a:t>
            </a:r>
            <a:r>
              <a:rPr lang="ar-IQ" b="1" i="0" dirty="0">
                <a:solidFill>
                  <a:srgbClr val="C00000"/>
                </a:solidFill>
                <a:effectLst/>
                <a:latin typeface="LNA"/>
              </a:rPr>
              <a:t>اضرار المخدرات الرقمية </a:t>
            </a:r>
          </a:p>
          <a:p>
            <a:pPr marL="0" indent="0" algn="r">
              <a:lnSpc>
                <a:spcPct val="150000"/>
              </a:lnSpc>
              <a:buNone/>
            </a:pPr>
            <a:r>
              <a:rPr lang="ar-IQ" b="0" i="0" dirty="0">
                <a:solidFill>
                  <a:srgbClr val="071214"/>
                </a:solidFill>
                <a:effectLst/>
                <a:latin typeface="LNA"/>
              </a:rPr>
              <a:t>تستخدم المخدرات الرقمية أدوات تحفيز الأعصاب وإحداث اضطراب في آلية عمل الدماغ، وعلى الرغم من أنها ليست مواد كيميائية تؤثر مباشرة على الجسم، إلا أن لها أضرار نفسية واجتماعية قد تؤثر على الصحة والحياة الشخصية للأفراد، ونقدم لك أبرز الأضرار:</a:t>
            </a:r>
          </a:p>
          <a:p>
            <a:pPr marL="0" indent="0" algn="r">
              <a:lnSpc>
                <a:spcPct val="150000"/>
              </a:lnSpc>
              <a:buNone/>
            </a:pPr>
            <a:r>
              <a:rPr lang="ar-IQ" b="1" i="0" dirty="0">
                <a:solidFill>
                  <a:srgbClr val="C00000"/>
                </a:solidFill>
                <a:effectLst/>
                <a:latin typeface="LNA"/>
              </a:rPr>
              <a:t>اضطراب الدماغ:</a:t>
            </a:r>
          </a:p>
          <a:p>
            <a:pPr marL="0" indent="0" algn="r">
              <a:lnSpc>
                <a:spcPct val="150000"/>
              </a:lnSpc>
              <a:buNone/>
            </a:pPr>
            <a:r>
              <a:rPr lang="ar-IQ" b="0" i="0" dirty="0">
                <a:solidFill>
                  <a:srgbClr val="071214"/>
                </a:solidFill>
                <a:effectLst/>
                <a:latin typeface="LNA"/>
              </a:rPr>
              <a:t>يعتمد عمل هذه المخدرات على إيصال مستشعرين حسيين مختلفين إلى الدماغ عبر العصب السمعي، تجعله يعمل على محاولة التعامل معهما ما ينتج عنه حالة من عدم الاستقرار في الكهرباء العصبية، وحدوث حالة من الاضطراب.</a:t>
            </a:r>
          </a:p>
          <a:p>
            <a:pPr marL="0" indent="0" algn="r">
              <a:lnSpc>
                <a:spcPct val="150000"/>
              </a:lnSpc>
              <a:buNone/>
            </a:pPr>
            <a:r>
              <a:rPr lang="ar-IQ" b="1" i="0" dirty="0">
                <a:solidFill>
                  <a:srgbClr val="0D7D95"/>
                </a:solidFill>
                <a:effectLst/>
                <a:latin typeface="LNA"/>
              </a:rPr>
              <a:t>التبعية النفسية</a:t>
            </a:r>
          </a:p>
          <a:p>
            <a:pPr marL="0" indent="0" algn="r">
              <a:lnSpc>
                <a:spcPct val="150000"/>
              </a:lnSpc>
              <a:buNone/>
            </a:pPr>
            <a:r>
              <a:rPr lang="ar-IQ" b="0" i="0" dirty="0">
                <a:solidFill>
                  <a:srgbClr val="071214"/>
                </a:solidFill>
                <a:effectLst/>
                <a:latin typeface="LNA"/>
              </a:rPr>
              <a:t>تدفع المخدرات الرقمية الشخص إلى الانعزال عن الطبيعة المحيطة، وإهمال الوظائف الأساسية للفرد، فضلا عن تشتيت للانتباه وبعض الأضرار الأخرى الناتجة عن استهداف المخدر للدماغ بشكل أساسي مثل القلق والأرق وتفاقم حدة نوبات الصرع.</a:t>
            </a:r>
          </a:p>
          <a:p>
            <a:pPr marL="0" indent="0" algn="r">
              <a:buNone/>
            </a:pPr>
            <a:endParaRPr lang="ar-IQ" dirty="0">
              <a:solidFill>
                <a:srgbClr val="071214"/>
              </a:solidFill>
              <a:latin typeface="LNA"/>
            </a:endParaRPr>
          </a:p>
          <a:p>
            <a:pPr marL="0" indent="0" algn="r">
              <a:buNone/>
            </a:pPr>
            <a:endParaRPr lang="ar-IQ" b="0" i="0" dirty="0">
              <a:solidFill>
                <a:srgbClr val="071214"/>
              </a:solidFill>
              <a:effectLst/>
              <a:latin typeface="LNA"/>
            </a:endParaRPr>
          </a:p>
          <a:p>
            <a:pPr marL="0" indent="0" algn="r">
              <a:buNone/>
            </a:pPr>
            <a:endParaRPr lang="ar-IQ" b="0" i="0" dirty="0">
              <a:solidFill>
                <a:srgbClr val="071214"/>
              </a:solidFill>
              <a:effectLst/>
              <a:latin typeface="LNA"/>
            </a:endParaRPr>
          </a:p>
          <a:p>
            <a:pPr algn="r"/>
            <a:endParaRPr lang="ar-IQ" b="0" i="0" dirty="0">
              <a:solidFill>
                <a:srgbClr val="071214"/>
              </a:solidFill>
              <a:effectLst/>
              <a:latin typeface="LNA"/>
            </a:endParaRPr>
          </a:p>
          <a:p>
            <a:pPr algn="r"/>
            <a:endParaRPr lang="en-US" dirty="0"/>
          </a:p>
        </p:txBody>
      </p:sp>
    </p:spTree>
    <p:extLst>
      <p:ext uri="{BB962C8B-B14F-4D97-AF65-F5344CB8AC3E}">
        <p14:creationId xmlns:p14="http://schemas.microsoft.com/office/powerpoint/2010/main" val="383428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5718B-E3C4-2601-7206-6D61B1A3C1DF}"/>
              </a:ext>
            </a:extLst>
          </p:cNvPr>
          <p:cNvSpPr>
            <a:spLocks noGrp="1"/>
          </p:cNvSpPr>
          <p:nvPr>
            <p:ph idx="1"/>
          </p:nvPr>
        </p:nvSpPr>
        <p:spPr>
          <a:xfrm>
            <a:off x="838200" y="957263"/>
            <a:ext cx="10515600" cy="5219700"/>
          </a:xfrm>
        </p:spPr>
        <p:txBody>
          <a:bodyPr>
            <a:normAutofit lnSpcReduction="10000"/>
          </a:bodyPr>
          <a:lstStyle/>
          <a:p>
            <a:pPr marL="0" indent="0" algn="r">
              <a:lnSpc>
                <a:spcPct val="150000"/>
              </a:lnSpc>
              <a:buNone/>
            </a:pPr>
            <a:r>
              <a:rPr lang="ar-IQ" sz="2400" b="1" i="0" dirty="0">
                <a:solidFill>
                  <a:srgbClr val="C00000"/>
                </a:solidFill>
                <a:effectLst/>
                <a:latin typeface="LNA"/>
              </a:rPr>
              <a:t>مخاطرها على الصحة العقلية والجسدية:</a:t>
            </a:r>
          </a:p>
          <a:p>
            <a:pPr marL="0" indent="0" algn="r">
              <a:lnSpc>
                <a:spcPct val="200000"/>
              </a:lnSpc>
              <a:buNone/>
            </a:pPr>
            <a:r>
              <a:rPr lang="ar-IQ" sz="2400" b="0" i="0" dirty="0">
                <a:solidFill>
                  <a:srgbClr val="071214"/>
                </a:solidFill>
                <a:effectLst/>
                <a:latin typeface="LNA"/>
              </a:rPr>
              <a:t>تتسبب المخدرات الرقمية في العديد من المخاطر على الصحة العقلية والجسدية، منها</a:t>
            </a:r>
          </a:p>
          <a:p>
            <a:pPr marL="0" indent="0" algn="r">
              <a:lnSpc>
                <a:spcPct val="200000"/>
              </a:lnSpc>
              <a:buNone/>
            </a:pPr>
            <a:r>
              <a:rPr lang="ar-IQ" sz="2400" b="1" i="0" dirty="0">
                <a:solidFill>
                  <a:srgbClr val="255D68"/>
                </a:solidFill>
                <a:effectLst/>
                <a:latin typeface="LNA"/>
              </a:rPr>
              <a:t>الاضطرابات النفسية:</a:t>
            </a:r>
            <a:r>
              <a:rPr lang="ar-IQ" sz="2400" b="0" i="0" dirty="0">
                <a:solidFill>
                  <a:srgbClr val="071214"/>
                </a:solidFill>
                <a:effectLst/>
                <a:latin typeface="LNA"/>
              </a:rPr>
              <a:t> يمكن أن تؤدي إلى العديد من الاضطرابات النفسية، مثل الاكتئاب والقلق والفصام والجريمة.</a:t>
            </a:r>
          </a:p>
          <a:p>
            <a:pPr algn="r">
              <a:lnSpc>
                <a:spcPct val="200000"/>
              </a:lnSpc>
              <a:buFont typeface="+mj-lt"/>
              <a:buAutoNum type="arabicPeriod"/>
            </a:pPr>
            <a:r>
              <a:rPr lang="ar-IQ" sz="2400" b="1" i="0" dirty="0">
                <a:solidFill>
                  <a:srgbClr val="255D68"/>
                </a:solidFill>
                <a:effectLst/>
                <a:latin typeface="LNA"/>
              </a:rPr>
              <a:t>المشكلات السلوكية:</a:t>
            </a:r>
            <a:r>
              <a:rPr lang="ar-IQ" sz="2400" b="0" i="0" dirty="0">
                <a:solidFill>
                  <a:srgbClr val="071214"/>
                </a:solidFill>
                <a:effectLst/>
                <a:latin typeface="LNA"/>
              </a:rPr>
              <a:t> يمكن أن تؤدي إلى العديد من المشكلات السلوكية، مثل العنف</a:t>
            </a:r>
            <a:r>
              <a:rPr lang="en-US" sz="2400" b="0" i="0" dirty="0">
                <a:solidFill>
                  <a:srgbClr val="071214"/>
                </a:solidFill>
                <a:effectLst/>
                <a:latin typeface="LNA"/>
              </a:rPr>
              <a:t> </a:t>
            </a:r>
            <a:r>
              <a:rPr lang="ar-IQ" sz="2400" b="1" i="0" dirty="0">
                <a:solidFill>
                  <a:srgbClr val="255D68"/>
                </a:solidFill>
                <a:effectLst/>
                <a:latin typeface="LNA"/>
              </a:rPr>
              <a:t>المشكلات الصحية الجسدية:</a:t>
            </a:r>
            <a:r>
              <a:rPr lang="ar-IQ" sz="2400" b="0" i="0" dirty="0">
                <a:solidFill>
                  <a:srgbClr val="071214"/>
                </a:solidFill>
                <a:effectLst/>
                <a:latin typeface="LNA"/>
              </a:rPr>
              <a:t> يمكن أن تؤدي إلى العديد من المشكلات الصحية الجسدية، مثل أمراض القلب والسكري والسرطان.</a:t>
            </a:r>
          </a:p>
          <a:p>
            <a:endParaRPr lang="en-US" dirty="0"/>
          </a:p>
        </p:txBody>
      </p:sp>
    </p:spTree>
    <p:extLst>
      <p:ext uri="{BB962C8B-B14F-4D97-AF65-F5344CB8AC3E}">
        <p14:creationId xmlns:p14="http://schemas.microsoft.com/office/powerpoint/2010/main" val="54622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EA43D5F-6F90-A7C3-C86B-35FB8C2C1DA2}"/>
              </a:ext>
            </a:extLst>
          </p:cNvPr>
          <p:cNvPicPr>
            <a:picLocks noGrp="1" noChangeAspect="1"/>
          </p:cNvPicPr>
          <p:nvPr>
            <p:ph idx="1"/>
          </p:nvPr>
        </p:nvPicPr>
        <p:blipFill>
          <a:blip r:embed="rId3"/>
          <a:stretch>
            <a:fillRect/>
          </a:stretch>
        </p:blipFill>
        <p:spPr>
          <a:xfrm>
            <a:off x="342900" y="314326"/>
            <a:ext cx="11615738" cy="6543674"/>
          </a:xfrm>
          <a:prstGeom prst="rect">
            <a:avLst/>
          </a:prstGeom>
        </p:spPr>
      </p:pic>
    </p:spTree>
    <p:extLst>
      <p:ext uri="{BB962C8B-B14F-4D97-AF65-F5344CB8AC3E}">
        <p14:creationId xmlns:p14="http://schemas.microsoft.com/office/powerpoint/2010/main" val="17262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A1EE5-244D-EAB1-E507-06B3C93E520C}"/>
              </a:ext>
            </a:extLst>
          </p:cNvPr>
          <p:cNvSpPr>
            <a:spLocks noGrp="1"/>
          </p:cNvSpPr>
          <p:nvPr>
            <p:ph idx="1"/>
          </p:nvPr>
        </p:nvSpPr>
        <p:spPr>
          <a:xfrm>
            <a:off x="838200" y="328613"/>
            <a:ext cx="10515600" cy="5848350"/>
          </a:xfrm>
        </p:spPr>
        <p:txBody>
          <a:bodyPr>
            <a:normAutofit/>
          </a:bodyPr>
          <a:lstStyle/>
          <a:p>
            <a:pPr marL="0" indent="0" algn="r">
              <a:buNone/>
            </a:pPr>
            <a:r>
              <a:rPr lang="ar-IQ" sz="3000" b="1" i="0" dirty="0">
                <a:solidFill>
                  <a:srgbClr val="C00000"/>
                </a:solidFill>
                <a:effectLst/>
                <a:latin typeface="LNA"/>
              </a:rPr>
              <a:t>كيف يمكن علاج إدمان المخدرات الرقمية؟</a:t>
            </a:r>
          </a:p>
          <a:p>
            <a:pPr marL="0" indent="0" algn="r">
              <a:lnSpc>
                <a:spcPct val="150000"/>
              </a:lnSpc>
              <a:buNone/>
            </a:pPr>
            <a:r>
              <a:rPr lang="ar-IQ" b="0" i="0" dirty="0">
                <a:solidFill>
                  <a:srgbClr val="071214"/>
                </a:solidFill>
                <a:effectLst/>
                <a:latin typeface="LNA"/>
              </a:rPr>
              <a:t>السؤال عن كيف يمكن علاج المخدرات الرقمية هو الطريق الأمثل للحفاظ على الصحة النفسية والعقلية، ومع الأخذ في الاعتبار أنه ليس لها ذات التأثير الكبير للمخدرات المادية وينتهي تأثيرها بمجرد التوقف عنها، ويعتمد العلاج منها عن طريق التأهيل النفسي والسلوكي والذي توفره وتتابعه مستشفى للطب النفسي وعلاج الإدمان، عبر مجموعة خطوات، كالتالي:</a:t>
            </a:r>
          </a:p>
          <a:p>
            <a:pPr marL="0" indent="0" algn="r">
              <a:lnSpc>
                <a:spcPct val="150000"/>
              </a:lnSpc>
              <a:buNone/>
            </a:pPr>
            <a:r>
              <a:rPr lang="ar-IQ" b="0" i="0" dirty="0">
                <a:solidFill>
                  <a:srgbClr val="071214"/>
                </a:solidFill>
                <a:effectLst/>
                <a:latin typeface="LNA"/>
              </a:rPr>
              <a:t>تشخيص الحالة ومعرفة نوعية المخدر الرقمي وتأثيره.</a:t>
            </a:r>
          </a:p>
          <a:p>
            <a:pPr marL="0" indent="0" algn="r">
              <a:lnSpc>
                <a:spcPct val="150000"/>
              </a:lnSpc>
              <a:buNone/>
            </a:pPr>
            <a:r>
              <a:rPr lang="ar-IQ" b="0" i="0" dirty="0">
                <a:solidFill>
                  <a:srgbClr val="071214"/>
                </a:solidFill>
                <a:effectLst/>
                <a:latin typeface="LNA"/>
              </a:rPr>
              <a:t>الخضوع لجلسات توعية بمخاطرها وأضرارها.</a:t>
            </a:r>
          </a:p>
          <a:p>
            <a:pPr marL="0" indent="0" algn="r">
              <a:lnSpc>
                <a:spcPct val="150000"/>
              </a:lnSpc>
              <a:buNone/>
            </a:pPr>
            <a:r>
              <a:rPr lang="ar-IQ" b="0" i="0" dirty="0">
                <a:solidFill>
                  <a:srgbClr val="071214"/>
                </a:solidFill>
                <a:effectLst/>
                <a:latin typeface="LNA"/>
              </a:rPr>
              <a:t>الاندماج في أنشطة لملء أوقات الفراغ والتخلي عن هوس هذا النوع من الموسيقى.</a:t>
            </a:r>
          </a:p>
          <a:p>
            <a:pPr marL="0" indent="0" algn="r">
              <a:lnSpc>
                <a:spcPct val="150000"/>
              </a:lnSpc>
              <a:buNone/>
            </a:pPr>
            <a:r>
              <a:rPr lang="ar-IQ" b="0" i="0" dirty="0">
                <a:solidFill>
                  <a:srgbClr val="071214"/>
                </a:solidFill>
                <a:effectLst/>
                <a:latin typeface="LNA"/>
              </a:rPr>
              <a:t>ممارسة الرياضة والأنشطة المتنوعة.</a:t>
            </a:r>
          </a:p>
          <a:p>
            <a:pPr marL="0" indent="0" algn="r">
              <a:lnSpc>
                <a:spcPct val="150000"/>
              </a:lnSpc>
              <a:buNone/>
            </a:pPr>
            <a:r>
              <a:rPr lang="ar-IQ" b="0" i="0" dirty="0">
                <a:solidFill>
                  <a:srgbClr val="071214"/>
                </a:solidFill>
                <a:effectLst/>
                <a:latin typeface="LNA"/>
              </a:rPr>
              <a:t>التعامل مع طبيب نفسي لتوضيح السلبيات وتعزيز دوافع الإقلاع عنها.</a:t>
            </a:r>
          </a:p>
          <a:p>
            <a:endParaRPr lang="en-US" dirty="0"/>
          </a:p>
        </p:txBody>
      </p:sp>
    </p:spTree>
    <p:extLst>
      <p:ext uri="{BB962C8B-B14F-4D97-AF65-F5344CB8AC3E}">
        <p14:creationId xmlns:p14="http://schemas.microsoft.com/office/powerpoint/2010/main" val="368662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2BE23-C031-F322-EDC3-8F93B3232432}"/>
              </a:ext>
            </a:extLst>
          </p:cNvPr>
          <p:cNvSpPr>
            <a:spLocks noGrp="1"/>
          </p:cNvSpPr>
          <p:nvPr>
            <p:ph idx="1"/>
          </p:nvPr>
        </p:nvSpPr>
        <p:spPr>
          <a:xfrm>
            <a:off x="838200" y="614363"/>
            <a:ext cx="10515600" cy="5562600"/>
          </a:xfrm>
        </p:spPr>
        <p:txBody>
          <a:bodyPr>
            <a:normAutofit fontScale="92500"/>
          </a:bodyPr>
          <a:lstStyle/>
          <a:p>
            <a:pPr marL="0" indent="0" algn="r" rtl="1">
              <a:buNone/>
            </a:pPr>
            <a:r>
              <a:rPr lang="ar-IQ" sz="1800" b="1" i="0" dirty="0">
                <a:solidFill>
                  <a:srgbClr val="3C4B64"/>
                </a:solidFill>
                <a:effectLst/>
                <a:latin typeface="Cairo"/>
              </a:rPr>
              <a:t> </a:t>
            </a:r>
            <a:r>
              <a:rPr lang="ar-IQ" sz="3000" b="1" i="0" dirty="0">
                <a:solidFill>
                  <a:srgbClr val="C00000"/>
                </a:solidFill>
                <a:effectLst/>
                <a:latin typeface="Cairo"/>
              </a:rPr>
              <a:t>مقدمة :</a:t>
            </a:r>
            <a:endParaRPr lang="ar-IQ" sz="3000" b="0" i="0" dirty="0">
              <a:solidFill>
                <a:srgbClr val="C00000"/>
              </a:solidFill>
              <a:effectLst/>
              <a:latin typeface="Cairo"/>
            </a:endParaRPr>
          </a:p>
          <a:p>
            <a:pPr marL="0" indent="0" algn="r" rtl="1">
              <a:lnSpc>
                <a:spcPct val="150000"/>
              </a:lnSpc>
              <a:buNone/>
            </a:pPr>
            <a:r>
              <a:rPr lang="ar-IQ" sz="2400" b="0" i="0" dirty="0">
                <a:effectLst/>
                <a:latin typeface="Cairo"/>
              </a:rPr>
              <a:t>    في ظل التقدم الكبير وثورة التكنولوجيا وتطورها، وتحت إصرار الإنسان أيضاً على أن يبتكر ما يؤذيه، ظاناً أنه بذلك يزيد من استمتاعه بالحياة وما توفره له الحضارة التي وصل إليها .. ظهرت المخدرات الرقمية .. ما يُطلق عليها اسم "</a:t>
            </a:r>
            <a:r>
              <a:rPr lang="en-US" sz="2400" b="0" i="0" dirty="0">
                <a:effectLst/>
                <a:latin typeface="Cairo"/>
              </a:rPr>
              <a:t>Digital Drugs" </a:t>
            </a:r>
            <a:r>
              <a:rPr lang="ar-IQ" sz="2400" b="0" i="0" dirty="0">
                <a:effectLst/>
                <a:latin typeface="Cairo"/>
              </a:rPr>
              <a:t>أو "</a:t>
            </a:r>
            <a:r>
              <a:rPr lang="en-US" sz="2400" b="0" i="0" dirty="0" err="1">
                <a:effectLst/>
                <a:latin typeface="Cairo"/>
              </a:rPr>
              <a:t>iDoser</a:t>
            </a:r>
            <a:r>
              <a:rPr lang="en-US" sz="2400" b="0" i="0" dirty="0">
                <a:effectLst/>
                <a:latin typeface="Cairo"/>
              </a:rPr>
              <a:t>"، </a:t>
            </a:r>
            <a:r>
              <a:rPr lang="ar-IQ" sz="2400" b="0" i="0" dirty="0">
                <a:effectLst/>
                <a:latin typeface="Cairo"/>
              </a:rPr>
              <a:t>وهي عبارة عن مقاطع نغمات يتم سماعها عبر سماعات بكل من الأذنين، بحيث يتم بث ترددات معينة في الأذن اليمني على سبيل المثال وترددات أقل إلى الاذن اليسرى. نشأت هذه  "المخدرات الرقمية"، على تقنية قديمة تسمى "النقر بالأذنين"، اكتشفها العالم الألماني الفيزيائي هينريش دوف.</a:t>
            </a:r>
          </a:p>
          <a:p>
            <a:pPr marL="0" indent="0" algn="r" rtl="1">
              <a:lnSpc>
                <a:spcPct val="150000"/>
              </a:lnSpc>
              <a:buNone/>
            </a:pPr>
            <a:r>
              <a:rPr lang="ar-IQ" sz="2400" b="0" i="0" dirty="0">
                <a:effectLst/>
                <a:latin typeface="Cairo"/>
              </a:rPr>
              <a:t>   لقد استطاع الإنسان أن يصل لمعرفة نتائج تعاطي المخدرات التقليدية ، وتفاعلاتها داخل الدماغ ، فابتكر طريقة جديدة وصل بها لتحريك التفاعلات الكيميائية التي تحركها المخدرات التقليدية ، دون التعاطي الفعلي للمخدرات ، فأصبح يصل للنتيجة مباشرة دون المرور بمراحل التعاطى من تحضير المادة المخدرة و تناولها ، سواء كانت تتعاطى بالحقن أو الاستنشاق أو البلع ، فأصبح الخطر الناتج من التعاطي مضاعفاً وخطيراً جداً.</a:t>
            </a:r>
          </a:p>
          <a:p>
            <a:endParaRPr lang="en-US" dirty="0"/>
          </a:p>
        </p:txBody>
      </p:sp>
    </p:spTree>
    <p:extLst>
      <p:ext uri="{BB962C8B-B14F-4D97-AF65-F5344CB8AC3E}">
        <p14:creationId xmlns:p14="http://schemas.microsoft.com/office/powerpoint/2010/main" val="112784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387C3-8CC7-20FA-A29C-F63346EA24B6}"/>
              </a:ext>
            </a:extLst>
          </p:cNvPr>
          <p:cNvSpPr>
            <a:spLocks noGrp="1"/>
          </p:cNvSpPr>
          <p:nvPr>
            <p:ph idx="1"/>
          </p:nvPr>
        </p:nvSpPr>
        <p:spPr>
          <a:xfrm>
            <a:off x="838200" y="528638"/>
            <a:ext cx="10515600" cy="5648325"/>
          </a:xfrm>
        </p:spPr>
        <p:txBody>
          <a:bodyPr/>
          <a:lstStyle/>
          <a:p>
            <a:pPr marL="0" indent="0" algn="r">
              <a:buNone/>
            </a:pPr>
            <a:r>
              <a:rPr lang="ar-IQ" sz="4000" i="0" dirty="0">
                <a:solidFill>
                  <a:srgbClr val="C00000"/>
                </a:solidFill>
                <a:effectLst/>
                <a:latin typeface="LNA"/>
              </a:rPr>
              <a:t>طرق العلاج:</a:t>
            </a:r>
          </a:p>
          <a:p>
            <a:pPr marL="0" indent="0" algn="r">
              <a:lnSpc>
                <a:spcPct val="150000"/>
              </a:lnSpc>
              <a:buNone/>
            </a:pPr>
            <a:r>
              <a:rPr lang="ar-IQ" b="0" i="0" dirty="0">
                <a:solidFill>
                  <a:srgbClr val="071214"/>
                </a:solidFill>
                <a:effectLst/>
                <a:latin typeface="LNA"/>
                <a:cs typeface="+mj-cs"/>
              </a:rPr>
              <a:t>هناك العديد من الطرق التي يمكن استخدامها لعلاج الإدمان على المخدرات الرقمية، منها:</a:t>
            </a:r>
          </a:p>
          <a:p>
            <a:pPr marL="0" indent="0" algn="r">
              <a:lnSpc>
                <a:spcPct val="150000"/>
              </a:lnSpc>
              <a:buNone/>
            </a:pPr>
            <a:r>
              <a:rPr lang="ar-IQ" b="1" i="0" dirty="0">
                <a:solidFill>
                  <a:srgbClr val="255D68"/>
                </a:solidFill>
                <a:effectLst/>
                <a:latin typeface="LNA"/>
                <a:cs typeface="+mj-cs"/>
              </a:rPr>
              <a:t>البرامج العلاجية:</a:t>
            </a:r>
            <a:r>
              <a:rPr lang="ar-IQ" b="0" i="0" dirty="0">
                <a:solidFill>
                  <a:srgbClr val="071214"/>
                </a:solidFill>
                <a:effectLst/>
                <a:latin typeface="LNA"/>
                <a:cs typeface="+mj-cs"/>
              </a:rPr>
              <a:t> هناك العديد من البرامج العلاجية التي يمكن أن تساعد المدمنين على التعافي، مثل العلاج السلوكي المعرفي والعلاج الجماعي.</a:t>
            </a:r>
          </a:p>
          <a:p>
            <a:pPr marL="0" indent="0" algn="r">
              <a:lnSpc>
                <a:spcPct val="150000"/>
              </a:lnSpc>
              <a:buNone/>
            </a:pPr>
            <a:r>
              <a:rPr lang="ar-IQ" b="1" i="0" dirty="0">
                <a:solidFill>
                  <a:srgbClr val="255D68"/>
                </a:solidFill>
                <a:effectLst/>
                <a:latin typeface="LNA"/>
                <a:cs typeface="+mj-cs"/>
              </a:rPr>
              <a:t>الأدوية:</a:t>
            </a:r>
            <a:r>
              <a:rPr lang="ar-IQ" b="0" i="0" dirty="0">
                <a:solidFill>
                  <a:srgbClr val="071214"/>
                </a:solidFill>
                <a:effectLst/>
                <a:latin typeface="LNA"/>
                <a:cs typeface="+mj-cs"/>
              </a:rPr>
              <a:t> هناك بعض الأدوية التي يمكن أن تساعد في </a:t>
            </a:r>
            <a:r>
              <a:rPr lang="ar-IQ" b="0" i="0" u="none" strike="noStrike" dirty="0">
                <a:solidFill>
                  <a:srgbClr val="0A0C1C"/>
                </a:solidFill>
                <a:effectLst/>
                <a:latin typeface="LNA"/>
                <a:cs typeface="+mj-cs"/>
              </a:rPr>
              <a:t>علاج الإدمان على المخدرات</a:t>
            </a:r>
            <a:r>
              <a:rPr lang="ar-IQ" b="0" i="0" dirty="0">
                <a:solidFill>
                  <a:srgbClr val="071214"/>
                </a:solidFill>
                <a:effectLst/>
                <a:latin typeface="LNA"/>
                <a:cs typeface="+mj-cs"/>
              </a:rPr>
              <a:t>، مثل مضادات الاكتئاب ومضادات القلق.</a:t>
            </a:r>
          </a:p>
          <a:p>
            <a:pPr marL="0" indent="0" algn="r">
              <a:lnSpc>
                <a:spcPct val="150000"/>
              </a:lnSpc>
              <a:buNone/>
            </a:pPr>
            <a:r>
              <a:rPr lang="ar-IQ" b="1" i="0" dirty="0">
                <a:solidFill>
                  <a:srgbClr val="255D68"/>
                </a:solidFill>
                <a:effectLst/>
                <a:latin typeface="LNA"/>
                <a:cs typeface="+mj-cs"/>
              </a:rPr>
              <a:t>الدعم الاجتماعي:</a:t>
            </a:r>
            <a:r>
              <a:rPr lang="ar-IQ" b="0" i="0" dirty="0">
                <a:solidFill>
                  <a:srgbClr val="071214"/>
                </a:solidFill>
                <a:effectLst/>
                <a:latin typeface="LNA"/>
                <a:cs typeface="+mj-cs"/>
              </a:rPr>
              <a:t> يلعب الدعم الاجتماعي دورًا مهمًا في علاج الإدمان، حيث يمكن أن يساعد المدمنين على التعافي من الإدمان والوقوع في الانتكاس</a:t>
            </a:r>
            <a:r>
              <a:rPr lang="ar-IQ" b="0" i="0" dirty="0">
                <a:solidFill>
                  <a:srgbClr val="071214"/>
                </a:solidFill>
                <a:effectLst/>
                <a:latin typeface="LNA"/>
              </a:rPr>
              <a:t>.</a:t>
            </a:r>
          </a:p>
          <a:p>
            <a:pPr marL="0" indent="0" algn="r">
              <a:buNone/>
            </a:pPr>
            <a:endParaRPr lang="ar-IQ" b="0" i="0" dirty="0">
              <a:solidFill>
                <a:srgbClr val="071214"/>
              </a:solidFill>
              <a:effectLst/>
              <a:latin typeface="LNA"/>
            </a:endParaRPr>
          </a:p>
          <a:p>
            <a:pPr marL="0" indent="0" algn="r">
              <a:buNone/>
            </a:pPr>
            <a:endParaRPr lang="ar-IQ" b="0" i="0" dirty="0">
              <a:solidFill>
                <a:srgbClr val="071214"/>
              </a:solidFill>
              <a:effectLst/>
              <a:latin typeface="LNA"/>
            </a:endParaRPr>
          </a:p>
          <a:p>
            <a:endParaRPr lang="en-US" dirty="0"/>
          </a:p>
        </p:txBody>
      </p:sp>
    </p:spTree>
    <p:extLst>
      <p:ext uri="{BB962C8B-B14F-4D97-AF65-F5344CB8AC3E}">
        <p14:creationId xmlns:p14="http://schemas.microsoft.com/office/powerpoint/2010/main" val="104322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F2FBE-3BBC-DCD6-1C26-F9596C2ECBA2}"/>
              </a:ext>
            </a:extLst>
          </p:cNvPr>
          <p:cNvSpPr>
            <a:spLocks noGrp="1"/>
          </p:cNvSpPr>
          <p:nvPr>
            <p:ph idx="1"/>
          </p:nvPr>
        </p:nvSpPr>
        <p:spPr>
          <a:xfrm>
            <a:off x="838200" y="871538"/>
            <a:ext cx="10515600" cy="5305425"/>
          </a:xfrm>
        </p:spPr>
        <p:txBody>
          <a:bodyPr>
            <a:normAutofit/>
          </a:bodyPr>
          <a:lstStyle/>
          <a:p>
            <a:pPr marL="0" indent="0" algn="r">
              <a:lnSpc>
                <a:spcPct val="200000"/>
              </a:lnSpc>
              <a:buNone/>
            </a:pPr>
            <a:r>
              <a:rPr lang="ar-IQ" sz="2400" dirty="0"/>
              <a:t>التسويق للمخدرات الرقمية تعتمد المواقع التسويقية لهذه المخدرات لجذب وإقناع الشباب ببعض الحجج الصحيحة مثل : </a:t>
            </a:r>
            <a:endParaRPr lang="en-US" sz="2400" dirty="0"/>
          </a:p>
          <a:p>
            <a:pPr marL="0" indent="0" algn="r">
              <a:lnSpc>
                <a:spcPct val="200000"/>
              </a:lnSpc>
              <a:buNone/>
            </a:pPr>
            <a:r>
              <a:rPr lang="ar-IQ" sz="2400" dirty="0"/>
              <a:t> </a:t>
            </a:r>
            <a:r>
              <a:rPr lang="ar-IQ" sz="2400" b="1" dirty="0">
                <a:solidFill>
                  <a:schemeClr val="accent1"/>
                </a:solidFill>
              </a:rPr>
              <a:t>الادعاء بأن هذه المخدرات  تحتوي على مواد كيميائية .</a:t>
            </a:r>
            <a:endParaRPr lang="en-US" sz="2400" b="1" dirty="0">
              <a:solidFill>
                <a:schemeClr val="accent1"/>
              </a:solidFill>
            </a:endParaRPr>
          </a:p>
          <a:p>
            <a:pPr marL="0" indent="0" algn="r">
              <a:lnSpc>
                <a:spcPct val="200000"/>
              </a:lnSpc>
              <a:buNone/>
            </a:pPr>
            <a:r>
              <a:rPr lang="ar-IQ" sz="2400" dirty="0"/>
              <a:t> </a:t>
            </a:r>
            <a:r>
              <a:rPr lang="ar-IQ" sz="2400" b="1" dirty="0">
                <a:solidFill>
                  <a:schemeClr val="accent1"/>
                </a:solidFill>
              </a:rPr>
              <a:t>انها توثر فيسيولوجيا على الجسم .</a:t>
            </a:r>
          </a:p>
          <a:p>
            <a:pPr marL="0" indent="0" algn="r">
              <a:lnSpc>
                <a:spcPct val="200000"/>
              </a:lnSpc>
              <a:buNone/>
            </a:pPr>
            <a:r>
              <a:rPr lang="ar-IQ" sz="2400" dirty="0"/>
              <a:t> </a:t>
            </a:r>
            <a:r>
              <a:rPr lang="ar-IQ" sz="2400" b="1" dirty="0">
                <a:solidFill>
                  <a:schemeClr val="accent1"/>
                </a:solidFill>
              </a:rPr>
              <a:t>أن لها تأثيراً إيجابا على الجسم ، حيث يشعر متعاطوها بالاسترخاء أو بالحركة المفرطة والنشاط.</a:t>
            </a:r>
            <a:endParaRPr lang="en-US" sz="2400" b="1" dirty="0">
              <a:solidFill>
                <a:schemeClr val="accent1"/>
              </a:solidFill>
            </a:endParaRPr>
          </a:p>
        </p:txBody>
      </p:sp>
    </p:spTree>
    <p:extLst>
      <p:ext uri="{BB962C8B-B14F-4D97-AF65-F5344CB8AC3E}">
        <p14:creationId xmlns:p14="http://schemas.microsoft.com/office/powerpoint/2010/main" val="360223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B0DDF-9B65-E2B0-C7B4-96CAB88641DB}"/>
              </a:ext>
            </a:extLst>
          </p:cNvPr>
          <p:cNvSpPr>
            <a:spLocks noGrp="1"/>
          </p:cNvSpPr>
          <p:nvPr>
            <p:ph idx="1"/>
          </p:nvPr>
        </p:nvSpPr>
        <p:spPr>
          <a:xfrm>
            <a:off x="838200" y="714375"/>
            <a:ext cx="10515600" cy="5943600"/>
          </a:xfrm>
        </p:spPr>
        <p:txBody>
          <a:bodyPr>
            <a:normAutofit/>
          </a:bodyPr>
          <a:lstStyle/>
          <a:p>
            <a:pPr marL="0" indent="0" algn="r">
              <a:lnSpc>
                <a:spcPct val="150000"/>
              </a:lnSpc>
              <a:buNone/>
            </a:pPr>
            <a:r>
              <a:rPr lang="ar-IQ" sz="2400" b="1" i="0" dirty="0">
                <a:solidFill>
                  <a:srgbClr val="C00000"/>
                </a:solidFill>
                <a:effectLst/>
                <a:latin typeface="LNA"/>
              </a:rPr>
              <a:t>كيف يمكن للآباء حماية أبنائهم من خطر المخدرات الرقمية؟</a:t>
            </a:r>
          </a:p>
          <a:p>
            <a:pPr marL="0" indent="0" algn="r">
              <a:lnSpc>
                <a:spcPct val="150000"/>
              </a:lnSpc>
              <a:buNone/>
            </a:pPr>
            <a:r>
              <a:rPr lang="ar-IQ" sz="2400" b="0" i="0" dirty="0">
                <a:solidFill>
                  <a:srgbClr val="071214"/>
                </a:solidFill>
                <a:effectLst/>
                <a:latin typeface="LNA"/>
              </a:rPr>
              <a:t>يمكن للأباء حماية أبنائهم من خطر المخدرات الرقمية من خلال اتباع مجموعة من الخطوات والإرشادات، تتعلق بنمط الحياة الذي يعيشونه وردود أفعالهم على الموسيقى التي يسمعونها، ونقدم لكم هذه الإرشادات بالتفصيل:</a:t>
            </a:r>
          </a:p>
          <a:p>
            <a:pPr marL="0" indent="0" algn="r">
              <a:lnSpc>
                <a:spcPct val="150000"/>
              </a:lnSpc>
              <a:buNone/>
            </a:pPr>
            <a:r>
              <a:rPr lang="ar-IQ" sz="2400" b="0" i="0" dirty="0">
                <a:solidFill>
                  <a:srgbClr val="071214"/>
                </a:solidFill>
                <a:effectLst/>
                <a:latin typeface="LNA"/>
              </a:rPr>
              <a:t>تعريفهم بالمخدرات الرقمية ومناقشة خطورتها معهم.</a:t>
            </a:r>
          </a:p>
          <a:p>
            <a:pPr marL="0" indent="0" algn="r">
              <a:lnSpc>
                <a:spcPct val="150000"/>
              </a:lnSpc>
              <a:buNone/>
            </a:pPr>
            <a:r>
              <a:rPr lang="ar-IQ" sz="2400" b="0" i="0" dirty="0">
                <a:solidFill>
                  <a:srgbClr val="071214"/>
                </a:solidFill>
                <a:effectLst/>
                <a:latin typeface="LNA"/>
              </a:rPr>
              <a:t>ملء أوقات فراغهم بالأنشطة الرياضية والفنية.</a:t>
            </a:r>
          </a:p>
          <a:p>
            <a:pPr marL="0" indent="0" algn="r">
              <a:lnSpc>
                <a:spcPct val="150000"/>
              </a:lnSpc>
              <a:buNone/>
            </a:pPr>
            <a:r>
              <a:rPr lang="ar-IQ" sz="2400" b="0" i="0" dirty="0">
                <a:solidFill>
                  <a:srgbClr val="071214"/>
                </a:solidFill>
                <a:effectLst/>
                <a:latin typeface="LNA"/>
              </a:rPr>
              <a:t>مشاركة الأفكار معهم وتبادل الآراء وخلق حالة من الثقة والصداقة.</a:t>
            </a:r>
          </a:p>
          <a:p>
            <a:pPr marL="0" indent="0" algn="r">
              <a:lnSpc>
                <a:spcPct val="150000"/>
              </a:lnSpc>
              <a:buNone/>
            </a:pPr>
            <a:r>
              <a:rPr lang="ar-IQ" sz="2400" b="0" i="0" dirty="0">
                <a:solidFill>
                  <a:srgbClr val="071214"/>
                </a:solidFill>
                <a:effectLst/>
                <a:latin typeface="LNA"/>
              </a:rPr>
              <a:t>تجنب العنف في التعامل معهم لأنه المبرر الأول للهرب والانعزال.</a:t>
            </a:r>
          </a:p>
          <a:p>
            <a:pPr marL="0" indent="0" algn="r">
              <a:lnSpc>
                <a:spcPct val="150000"/>
              </a:lnSpc>
              <a:buNone/>
            </a:pPr>
            <a:r>
              <a:rPr lang="ar-IQ" sz="2400" b="0" i="0" dirty="0">
                <a:solidFill>
                  <a:srgbClr val="071214"/>
                </a:solidFill>
                <a:effectLst/>
                <a:latin typeface="LNA"/>
              </a:rPr>
              <a:t>مراقبة نوعية الموسيقى التي يسمعونها عبر الإنترنت لفترات طويلة ومشاركتهم فيها.</a:t>
            </a:r>
          </a:p>
          <a:p>
            <a:pPr algn="r">
              <a:lnSpc>
                <a:spcPct val="150000"/>
              </a:lnSpc>
            </a:pPr>
            <a:endParaRPr lang="en-US" dirty="0"/>
          </a:p>
        </p:txBody>
      </p:sp>
    </p:spTree>
    <p:extLst>
      <p:ext uri="{BB962C8B-B14F-4D97-AF65-F5344CB8AC3E}">
        <p14:creationId xmlns:p14="http://schemas.microsoft.com/office/powerpoint/2010/main" val="41101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ردود thank you متحركه2023 صور شكر بالانجليزيه متحركه">
            <a:extLst>
              <a:ext uri="{FF2B5EF4-FFF2-40B4-BE49-F238E27FC236}">
                <a16:creationId xmlns:a16="http://schemas.microsoft.com/office/drawing/2014/main" id="{C3E12B94-6ECF-DDD5-0501-622377DDE6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788" y="500063"/>
            <a:ext cx="11015661" cy="601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9EB76-0FAB-DEE0-4408-87C8E0F0881B}"/>
              </a:ext>
            </a:extLst>
          </p:cNvPr>
          <p:cNvSpPr>
            <a:spLocks noGrp="1"/>
          </p:cNvSpPr>
          <p:nvPr>
            <p:ph idx="1"/>
          </p:nvPr>
        </p:nvSpPr>
        <p:spPr>
          <a:xfrm>
            <a:off x="838200" y="342900"/>
            <a:ext cx="10515600" cy="5834063"/>
          </a:xfrm>
        </p:spPr>
        <p:txBody>
          <a:bodyPr/>
          <a:lstStyle/>
          <a:p>
            <a:pPr marL="0" indent="0" algn="r" rtl="1">
              <a:lnSpc>
                <a:spcPct val="150000"/>
              </a:lnSpc>
              <a:buNone/>
            </a:pPr>
            <a:r>
              <a:rPr lang="ar-IQ" sz="2800" b="1" i="0" dirty="0">
                <a:solidFill>
                  <a:srgbClr val="C00000"/>
                </a:solidFill>
                <a:effectLst/>
                <a:latin typeface="Cairo"/>
              </a:rPr>
              <a:t>ماهي المخدرات الرقمية :</a:t>
            </a:r>
            <a:endParaRPr lang="ar-IQ" sz="2800" b="0" i="0" dirty="0">
              <a:solidFill>
                <a:srgbClr val="C00000"/>
              </a:solidFill>
              <a:effectLst/>
              <a:latin typeface="Cairo"/>
            </a:endParaRPr>
          </a:p>
          <a:p>
            <a:pPr marL="0" indent="0" algn="r" rtl="1">
              <a:lnSpc>
                <a:spcPct val="150000"/>
              </a:lnSpc>
              <a:buNone/>
            </a:pPr>
            <a:r>
              <a:rPr lang="ar-IQ" sz="2400" b="0" i="0" dirty="0">
                <a:solidFill>
                  <a:srgbClr val="3C4B64"/>
                </a:solidFill>
                <a:effectLst/>
                <a:latin typeface="Cairo"/>
              </a:rPr>
              <a:t>    </a:t>
            </a:r>
            <a:r>
              <a:rPr lang="ar-IQ" sz="2400" b="0" i="0" dirty="0">
                <a:effectLst/>
                <a:latin typeface="Cairo"/>
              </a:rPr>
              <a:t>المخدرات الرقمية أو الـ </a:t>
            </a:r>
            <a:r>
              <a:rPr lang="en-US" sz="2400" b="0" i="0" dirty="0">
                <a:effectLst/>
                <a:latin typeface="Cairo"/>
              </a:rPr>
              <a:t>Digital Drugs  </a:t>
            </a:r>
            <a:r>
              <a:rPr lang="ar-IQ" sz="2400" b="0" i="0" dirty="0">
                <a:effectLst/>
                <a:latin typeface="Cairo"/>
              </a:rPr>
              <a:t>أو ال </a:t>
            </a:r>
            <a:r>
              <a:rPr lang="en-US" sz="2400" b="0" i="0" dirty="0" err="1">
                <a:effectLst/>
                <a:latin typeface="Cairo"/>
              </a:rPr>
              <a:t>iDoser</a:t>
            </a:r>
            <a:r>
              <a:rPr lang="en-US" sz="2400" b="0" i="0" dirty="0">
                <a:effectLst/>
                <a:latin typeface="Cairo"/>
              </a:rPr>
              <a:t>  </a:t>
            </a:r>
            <a:r>
              <a:rPr lang="ar-IQ" sz="2400" b="0" i="0" dirty="0">
                <a:effectLst/>
                <a:latin typeface="Cairo"/>
              </a:rPr>
              <a:t>هي عبارة عن مقاطع نغمات يتم سماعها عبر سماعات بكل من الأذنين، حيث يتم بث ترددات معينة في الأذن اليمنى مثلاً وترددات أقل إلى الأذن اليسرى ، فيحاول الدماغ جاهداً أن يوحد بين الترددين للحصول على مستوى واحد للصوتين، وهذا الأمر يجعل الدماغ في حالة غير مستقرة، على مستوى الإشارات الكهربائية العصبية التي يرسلها .. ومن هنا يتم تقسيم أنواع المخدرات الرقمية  مثلها مثل أنواع المخدرات التقليدية.</a:t>
            </a:r>
          </a:p>
          <a:p>
            <a:pPr marL="0" indent="0">
              <a:buNone/>
            </a:pPr>
            <a:endParaRPr lang="en-US" dirty="0"/>
          </a:p>
        </p:txBody>
      </p:sp>
    </p:spTree>
    <p:extLst>
      <p:ext uri="{BB962C8B-B14F-4D97-AF65-F5344CB8AC3E}">
        <p14:creationId xmlns:p14="http://schemas.microsoft.com/office/powerpoint/2010/main" val="427461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70544-EA12-2025-0458-BC8F4EEDFAD2}"/>
              </a:ext>
            </a:extLst>
          </p:cNvPr>
          <p:cNvSpPr>
            <a:spLocks noGrp="1"/>
          </p:cNvSpPr>
          <p:nvPr>
            <p:ph idx="1"/>
          </p:nvPr>
        </p:nvSpPr>
        <p:spPr>
          <a:xfrm>
            <a:off x="838200" y="442913"/>
            <a:ext cx="10515600" cy="5734050"/>
          </a:xfrm>
        </p:spPr>
        <p:txBody>
          <a:bodyPr/>
          <a:lstStyle/>
          <a:p>
            <a:pPr marL="0" indent="0" algn="r" rtl="1">
              <a:lnSpc>
                <a:spcPct val="150000"/>
              </a:lnSpc>
              <a:buNone/>
            </a:pPr>
            <a:r>
              <a:rPr lang="ar-IQ" sz="2800" b="1" i="0" dirty="0">
                <a:solidFill>
                  <a:srgbClr val="C00000"/>
                </a:solidFill>
                <a:effectLst/>
                <a:latin typeface="Cairo"/>
              </a:rPr>
              <a:t>نشأة المخدرات الرقمية :</a:t>
            </a:r>
            <a:endParaRPr lang="ar-IQ" sz="2800" b="0" i="0" dirty="0">
              <a:solidFill>
                <a:srgbClr val="C00000"/>
              </a:solidFill>
              <a:effectLst/>
              <a:latin typeface="Cairo"/>
            </a:endParaRPr>
          </a:p>
          <a:p>
            <a:pPr marL="0" indent="0" algn="r" rtl="1">
              <a:lnSpc>
                <a:spcPct val="150000"/>
              </a:lnSpc>
              <a:buNone/>
            </a:pPr>
            <a:r>
              <a:rPr lang="ar-IQ" sz="2000" b="0" i="0" dirty="0">
                <a:solidFill>
                  <a:srgbClr val="3C4B64"/>
                </a:solidFill>
                <a:effectLst/>
                <a:latin typeface="Cairo"/>
              </a:rPr>
              <a:t>  </a:t>
            </a:r>
            <a:r>
              <a:rPr lang="ar-IQ" sz="2000" b="0" i="0" dirty="0">
                <a:effectLst/>
                <a:latin typeface="Cairo"/>
              </a:rPr>
              <a:t>  </a:t>
            </a:r>
            <a:r>
              <a:rPr lang="ar-IQ" sz="2400" b="0" i="0" dirty="0">
                <a:effectLst/>
                <a:latin typeface="Cairo"/>
              </a:rPr>
              <a:t>نشأت المخدرات الرقمية واعتمدت على تقنية قديمة تسمى "النقر بالأذنين" اكتشفها العالم الألماني "هينريش دوف" عام 1839 واستخدمت لأول مرة عام 1970 لعلاج بعض الحالات النفسية لشريحة من المصابين بالاكتئاب الخفيف، أو انه استخدم في حالة المرضى الذين يرفضون العلاج السلوكي " العلاج بالأدوية" ولهذا تم العلاج عن طريق تذبذبات كهرومغناطيسية لفرز مواد منشطة للمزاج، كما أنها استخدمت في مستشفيات الصحة النفسية نظراً لأنه هناك خللاً ونقصاً في المادة المنشطة للمزاج لدى بعض المرضى النفسيين ولذلك يحتاجون إلى استحداث الخلايا العصبية إفرازها تحت الإشراف الطبي، بحيث لا تتعدى عدة ثوان أو جزء من الثانية ويجب ألا تستخدم أكثر من مرتين يومياً وتوقف العلاج بهذه الطريقة آنذاك نظراً لتكلفتها العالية.</a:t>
            </a:r>
          </a:p>
          <a:p>
            <a:pPr>
              <a:lnSpc>
                <a:spcPct val="150000"/>
              </a:lnSpc>
            </a:pPr>
            <a:endParaRPr lang="en-US" dirty="0"/>
          </a:p>
        </p:txBody>
      </p:sp>
    </p:spTree>
    <p:extLst>
      <p:ext uri="{BB962C8B-B14F-4D97-AF65-F5344CB8AC3E}">
        <p14:creationId xmlns:p14="http://schemas.microsoft.com/office/powerpoint/2010/main" val="247784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6BDDE-D83B-E460-4F8B-5ACEFA4542DE}"/>
              </a:ext>
            </a:extLst>
          </p:cNvPr>
          <p:cNvSpPr>
            <a:spLocks noGrp="1"/>
          </p:cNvSpPr>
          <p:nvPr>
            <p:ph idx="1"/>
          </p:nvPr>
        </p:nvSpPr>
        <p:spPr>
          <a:xfrm>
            <a:off x="838200" y="657225"/>
            <a:ext cx="10515600" cy="5519738"/>
          </a:xfrm>
        </p:spPr>
        <p:txBody>
          <a:bodyPr>
            <a:normAutofit/>
          </a:bodyPr>
          <a:lstStyle/>
          <a:p>
            <a:pPr marL="0" indent="0" algn="r">
              <a:lnSpc>
                <a:spcPct val="150000"/>
              </a:lnSpc>
              <a:buNone/>
            </a:pPr>
            <a:r>
              <a:rPr lang="ar-IQ" sz="2400" dirty="0"/>
              <a:t>يستمع الشباب للمخدرات الاكترونية عبر مواقع الانترنت، ليصبح متعاطيها مدمنا أو مهووسا ويدخل لمنطقة مظلمة بسسب تأثيره على المخ , ورغم تداول هذا النوع من الموسيقى المخدرة في أوروبا قبل نحو 5 سنوات، إلا أن عالمنا العربي لم يكن يعرفها الاقبل فترة قليلة، بعد أن حذرت منها </a:t>
            </a:r>
            <a:r>
              <a:rPr lang="ar-IQ" sz="2400" dirty="0">
                <a:solidFill>
                  <a:srgbClr val="C00000"/>
                </a:solidFill>
              </a:rPr>
              <a:t>لبنان</a:t>
            </a:r>
            <a:r>
              <a:rPr lang="ar-IQ" sz="2400" dirty="0"/>
              <a:t>، بعد انتشارها بين شبابها، ثم ظهرت حالات في </a:t>
            </a:r>
            <a:r>
              <a:rPr lang="ar-IQ" sz="2400" dirty="0">
                <a:solidFill>
                  <a:srgbClr val="C00000"/>
                </a:solidFill>
              </a:rPr>
              <a:t>الامارات</a:t>
            </a:r>
            <a:r>
              <a:rPr lang="ar-IQ" sz="2400" dirty="0"/>
              <a:t>، ومؤخرا دب الذعر في أوساط </a:t>
            </a:r>
            <a:r>
              <a:rPr lang="ar-IQ" sz="2400" dirty="0">
                <a:solidFill>
                  <a:srgbClr val="C00000"/>
                </a:solidFill>
              </a:rPr>
              <a:t>السعوديين</a:t>
            </a:r>
            <a:r>
              <a:rPr lang="ar-IQ" sz="2400" dirty="0"/>
              <a:t> بعد أنباء متضاربة ترددت حول أول وفاة في السعودية بسبب هذه مخدرات الكترونية عبر االنترنت أصبح تعاطي تلك المخدرات الرقمية كما يطلق عليها يتم عبر الشبكة العنكبوتية، وخطورتها تكمن بكونها في متناول اليد وفي أي وقت، والسعر يبدأ بدولار ويرتفع حسب نوع درجة الادمان عبر مواقع عالمية متخصصة تسوق لها بطرق عدة، وباحترافية تواكب التطور المعرفي للتقنية، التي يمتلكها الجيل الحالي.</a:t>
            </a:r>
            <a:endParaRPr lang="en-US" sz="2400" dirty="0"/>
          </a:p>
        </p:txBody>
      </p:sp>
    </p:spTree>
    <p:extLst>
      <p:ext uri="{BB962C8B-B14F-4D97-AF65-F5344CB8AC3E}">
        <p14:creationId xmlns:p14="http://schemas.microsoft.com/office/powerpoint/2010/main" val="241785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أنواع المخدرات الرقمية">
            <a:extLst>
              <a:ext uri="{FF2B5EF4-FFF2-40B4-BE49-F238E27FC236}">
                <a16:creationId xmlns:a16="http://schemas.microsoft.com/office/drawing/2014/main" id="{44991630-F393-1CB7-D977-9C8CA2872A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6" y="114300"/>
            <a:ext cx="12049124" cy="650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5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83E27-5AD0-EE37-8A8D-93076758B04F}"/>
              </a:ext>
            </a:extLst>
          </p:cNvPr>
          <p:cNvSpPr>
            <a:spLocks noGrp="1"/>
          </p:cNvSpPr>
          <p:nvPr>
            <p:ph idx="1"/>
          </p:nvPr>
        </p:nvSpPr>
        <p:spPr>
          <a:xfrm>
            <a:off x="838200" y="285750"/>
            <a:ext cx="10515600" cy="5891213"/>
          </a:xfrm>
        </p:spPr>
        <p:txBody>
          <a:bodyPr>
            <a:normAutofit fontScale="92500" lnSpcReduction="20000"/>
          </a:bodyPr>
          <a:lstStyle/>
          <a:p>
            <a:pPr marL="0" indent="0" algn="r">
              <a:buNone/>
            </a:pPr>
            <a:r>
              <a:rPr lang="ar-IQ" sz="3100" b="1" i="0" cap="all" dirty="0">
                <a:solidFill>
                  <a:srgbClr val="C00000"/>
                </a:solidFill>
                <a:effectLst/>
                <a:latin typeface="Roboto" panose="02000000000000000000" pitchFamily="2" charset="0"/>
              </a:rPr>
              <a:t>1. موجات الكحول</a:t>
            </a:r>
          </a:p>
          <a:p>
            <a:pPr marL="0" indent="0" algn="r">
              <a:lnSpc>
                <a:spcPct val="170000"/>
              </a:lnSpc>
              <a:buNone/>
            </a:pPr>
            <a:r>
              <a:rPr lang="ar-IQ" sz="2200" b="0" i="0" dirty="0">
                <a:solidFill>
                  <a:srgbClr val="333333"/>
                </a:solidFill>
                <a:effectLst/>
                <a:latin typeface="Roboto" panose="02000000000000000000" pitchFamily="2" charset="0"/>
              </a:rPr>
              <a:t>تهدف تلك المقطوعة إلى منح المتعاطي تأثير بالهدوء والاسترخاء يشبه ما يمنح </a:t>
            </a:r>
            <a:r>
              <a:rPr lang="ar-IQ" sz="2200" b="1" i="0" strike="noStrike" dirty="0">
                <a:effectLst/>
                <a:latin typeface="Roboto" panose="02000000000000000000" pitchFamily="2" charset="0"/>
                <a:cs typeface="+mj-cs"/>
              </a:rPr>
              <a:t>ا</a:t>
            </a:r>
            <a:r>
              <a:rPr lang="ar-IQ" sz="2200" i="0" strike="noStrike" dirty="0">
                <a:effectLst/>
                <a:latin typeface="Roboto" panose="02000000000000000000" pitchFamily="2" charset="0"/>
                <a:cs typeface="+mj-cs"/>
              </a:rPr>
              <a:t>لكحول</a:t>
            </a:r>
            <a:r>
              <a:rPr lang="ar-IQ" sz="2200" b="0" i="0" dirty="0">
                <a:solidFill>
                  <a:srgbClr val="333333"/>
                </a:solidFill>
                <a:effectLst/>
                <a:latin typeface="Roboto" panose="02000000000000000000" pitchFamily="2" charset="0"/>
              </a:rPr>
              <a:t> عن تناوله.</a:t>
            </a:r>
          </a:p>
          <a:p>
            <a:pPr marL="0" indent="0" algn="r">
              <a:lnSpc>
                <a:spcPct val="170000"/>
              </a:lnSpc>
              <a:buNone/>
            </a:pPr>
            <a:r>
              <a:rPr lang="ar-IQ" sz="3100" dirty="0">
                <a:solidFill>
                  <a:srgbClr val="C00000"/>
                </a:solidFill>
              </a:rPr>
              <a:t>2. </a:t>
            </a:r>
            <a:r>
              <a:rPr lang="ar-IQ" sz="3100" b="1" dirty="0">
                <a:solidFill>
                  <a:srgbClr val="C00000"/>
                </a:solidFill>
              </a:rPr>
              <a:t>موجات الأفيون:</a:t>
            </a:r>
          </a:p>
          <a:p>
            <a:pPr marL="0" indent="0" algn="r">
              <a:lnSpc>
                <a:spcPct val="170000"/>
              </a:lnSpc>
              <a:buNone/>
            </a:pPr>
            <a:r>
              <a:rPr lang="ar-IQ" sz="2200" dirty="0"/>
              <a:t>تعمل مقطوعة الأفيون علي شعور المتعاطي بالنشوة والسعادة والنعاس ومحاكاة التأثير الحقيقي لمخدر الأفيون.</a:t>
            </a:r>
          </a:p>
          <a:p>
            <a:pPr marL="0" indent="0" algn="r">
              <a:lnSpc>
                <a:spcPct val="170000"/>
              </a:lnSpc>
              <a:buNone/>
            </a:pPr>
            <a:r>
              <a:rPr lang="ar-IQ" sz="3100" b="1" dirty="0">
                <a:solidFill>
                  <a:srgbClr val="C00000"/>
                </a:solidFill>
              </a:rPr>
              <a:t>3. موجات الماريجوانا:</a:t>
            </a:r>
          </a:p>
          <a:p>
            <a:pPr marL="0" indent="0" algn="r">
              <a:lnSpc>
                <a:spcPct val="170000"/>
              </a:lnSpc>
              <a:buNone/>
            </a:pPr>
            <a:r>
              <a:rPr lang="ar-IQ" sz="2200" dirty="0"/>
              <a:t>تعمل موجات الماريجوانا على تهدئة وظائف الجسم واحساس المتعاطي بشعور يشبه تدخين نبات الماريجوانا والدخول في حالة نشوة وهدوء.</a:t>
            </a:r>
          </a:p>
          <a:p>
            <a:pPr marL="0" indent="0" algn="r">
              <a:lnSpc>
                <a:spcPct val="170000"/>
              </a:lnSpc>
              <a:buNone/>
            </a:pPr>
            <a:r>
              <a:rPr lang="ar-IQ" sz="3100" dirty="0">
                <a:solidFill>
                  <a:srgbClr val="C00000"/>
                </a:solidFill>
              </a:rPr>
              <a:t>4</a:t>
            </a:r>
            <a:r>
              <a:rPr lang="ar-IQ" sz="3100" dirty="0"/>
              <a:t>.  </a:t>
            </a:r>
            <a:r>
              <a:rPr lang="ar-IQ" sz="3100" b="1" dirty="0">
                <a:solidFill>
                  <a:srgbClr val="C00000"/>
                </a:solidFill>
              </a:rPr>
              <a:t>موجات الكوكايين:</a:t>
            </a:r>
          </a:p>
          <a:p>
            <a:pPr marL="0" indent="0" algn="r">
              <a:lnSpc>
                <a:spcPct val="170000"/>
              </a:lnSpc>
              <a:buNone/>
            </a:pPr>
            <a:r>
              <a:rPr lang="ar-IQ" sz="2200" dirty="0"/>
              <a:t>عبارة عن مقطوعة تحمل نغمات منشطة للجهاز العصبي تعطي نفس إحساس الكوكايين وتولد شعور بالطاقة والنشاط.</a:t>
            </a:r>
            <a:endParaRPr lang="en-US" sz="2200" dirty="0"/>
          </a:p>
        </p:txBody>
      </p:sp>
    </p:spTree>
    <p:extLst>
      <p:ext uri="{BB962C8B-B14F-4D97-AF65-F5344CB8AC3E}">
        <p14:creationId xmlns:p14="http://schemas.microsoft.com/office/powerpoint/2010/main" val="374360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01B2D-FF54-8281-BADB-DF8DB10F1A65}"/>
              </a:ext>
            </a:extLst>
          </p:cNvPr>
          <p:cNvSpPr>
            <a:spLocks noGrp="1"/>
          </p:cNvSpPr>
          <p:nvPr>
            <p:ph idx="1"/>
          </p:nvPr>
        </p:nvSpPr>
        <p:spPr>
          <a:xfrm>
            <a:off x="838200" y="357188"/>
            <a:ext cx="10820400" cy="5819775"/>
          </a:xfrm>
        </p:spPr>
        <p:txBody>
          <a:bodyPr/>
          <a:lstStyle/>
          <a:p>
            <a:pPr marL="0" indent="0" algn="r">
              <a:buNone/>
            </a:pPr>
            <a:endParaRPr lang="ar-IQ" dirty="0"/>
          </a:p>
          <a:p>
            <a:pPr marL="0" indent="0" algn="r">
              <a:buNone/>
            </a:pPr>
            <a:r>
              <a:rPr lang="ar-IQ" sz="2400" b="1" dirty="0">
                <a:solidFill>
                  <a:srgbClr val="C00000"/>
                </a:solidFill>
              </a:rPr>
              <a:t>5. موجات الجنسية:</a:t>
            </a:r>
          </a:p>
          <a:p>
            <a:pPr marL="0" indent="0" algn="r">
              <a:lnSpc>
                <a:spcPct val="150000"/>
              </a:lnSpc>
              <a:buNone/>
            </a:pPr>
            <a:r>
              <a:rPr lang="ar-IQ" dirty="0"/>
              <a:t>تمنح النغمات الجنسية للمتعاطي شعور بالنشوة الجنسية يماثل الحادث أثناء ممارسة العملية الجنسية .</a:t>
            </a:r>
          </a:p>
          <a:p>
            <a:pPr marL="0" indent="0" algn="r">
              <a:lnSpc>
                <a:spcPct val="150000"/>
              </a:lnSpc>
              <a:buNone/>
            </a:pPr>
            <a:endParaRPr lang="ar-IQ" dirty="0"/>
          </a:p>
          <a:p>
            <a:pPr marL="0" indent="0" algn="r">
              <a:lnSpc>
                <a:spcPct val="150000"/>
              </a:lnSpc>
              <a:buNone/>
            </a:pPr>
            <a:r>
              <a:rPr lang="ar-IQ" sz="2400" b="1" dirty="0">
                <a:solidFill>
                  <a:srgbClr val="C00000"/>
                </a:solidFill>
              </a:rPr>
              <a:t>6. موجات الترفيه:</a:t>
            </a:r>
          </a:p>
          <a:p>
            <a:pPr marL="0" indent="0" algn="r">
              <a:lnSpc>
                <a:spcPct val="150000"/>
              </a:lnSpc>
              <a:buNone/>
            </a:pPr>
            <a:r>
              <a:rPr lang="ar-IQ" dirty="0"/>
              <a:t>تقوم تلك المقطوعة الموسيقية بمنح المتعاطي شعور بالترفيه والسعادة كما لو أنه يعيش حالة من الراحة والسرور، وامتلاك كل ما يرغب فيه.</a:t>
            </a:r>
            <a:endParaRPr lang="en-US" dirty="0"/>
          </a:p>
        </p:txBody>
      </p:sp>
    </p:spTree>
    <p:extLst>
      <p:ext uri="{BB962C8B-B14F-4D97-AF65-F5344CB8AC3E}">
        <p14:creationId xmlns:p14="http://schemas.microsoft.com/office/powerpoint/2010/main" val="346864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3EAC3-EF3C-2B2D-F20C-17E0BB49BAB3}"/>
              </a:ext>
            </a:extLst>
          </p:cNvPr>
          <p:cNvSpPr>
            <a:spLocks noGrp="1"/>
          </p:cNvSpPr>
          <p:nvPr>
            <p:ph idx="1"/>
          </p:nvPr>
        </p:nvSpPr>
        <p:spPr>
          <a:xfrm>
            <a:off x="838200" y="814388"/>
            <a:ext cx="10515600" cy="5362575"/>
          </a:xfrm>
        </p:spPr>
        <p:txBody>
          <a:bodyPr>
            <a:normAutofit/>
          </a:bodyPr>
          <a:lstStyle/>
          <a:p>
            <a:pPr marL="0" indent="0" algn="r">
              <a:buNone/>
            </a:pPr>
            <a:r>
              <a:rPr lang="ar-IQ" sz="2400" b="1" dirty="0">
                <a:solidFill>
                  <a:srgbClr val="C00000"/>
                </a:solidFill>
              </a:rPr>
              <a:t>أسباب تعرض الفرد لخطر الادمان</a:t>
            </a:r>
            <a:r>
              <a:rPr lang="ar-IQ" sz="2400" dirty="0"/>
              <a:t>:</a:t>
            </a:r>
          </a:p>
          <a:p>
            <a:pPr marL="0" indent="0" algn="r">
              <a:buNone/>
            </a:pPr>
            <a:r>
              <a:rPr lang="ar-IQ" dirty="0"/>
              <a:t>• الجهل بأخطار استعمال المخدر.</a:t>
            </a:r>
          </a:p>
          <a:p>
            <a:pPr marL="0" indent="0" algn="r">
              <a:buNone/>
            </a:pPr>
            <a:r>
              <a:rPr lang="ar-IQ" dirty="0"/>
              <a:t>• ضعف الوازع الديني، والتنشئة الاجتماعية غير السليمة.</a:t>
            </a:r>
          </a:p>
          <a:p>
            <a:pPr marL="0" indent="0" algn="r">
              <a:buNone/>
            </a:pPr>
            <a:r>
              <a:rPr lang="ar-IQ" dirty="0"/>
              <a:t>• التفكك الاسري.</a:t>
            </a:r>
          </a:p>
          <a:p>
            <a:pPr marL="0" indent="0" algn="r">
              <a:buNone/>
            </a:pPr>
            <a:r>
              <a:rPr lang="ar-IQ" dirty="0"/>
              <a:t>• الفقر والجهل والامية.</a:t>
            </a:r>
          </a:p>
          <a:p>
            <a:pPr marL="0" indent="0" algn="r">
              <a:buNone/>
            </a:pPr>
            <a:r>
              <a:rPr lang="ar-IQ" dirty="0"/>
              <a:t>• الثراء الفاحش والتبذير دون حساب.</a:t>
            </a:r>
          </a:p>
          <a:p>
            <a:pPr marL="0" indent="0" algn="r">
              <a:buNone/>
            </a:pPr>
            <a:r>
              <a:rPr lang="ar-IQ" dirty="0"/>
              <a:t>• انشغال الوالدين عن الابناء، وعدم وجود الرقابة والتوجيه.</a:t>
            </a:r>
          </a:p>
          <a:p>
            <a:pPr marL="0" indent="0" algn="r">
              <a:buNone/>
            </a:pPr>
            <a:r>
              <a:rPr lang="ar-IQ" dirty="0"/>
              <a:t>• عدم وجود الحوار بين أفراد العائلة.</a:t>
            </a:r>
          </a:p>
          <a:p>
            <a:pPr marL="0" indent="0" algn="r">
              <a:buNone/>
            </a:pPr>
            <a:r>
              <a:rPr lang="ar-IQ" dirty="0"/>
              <a:t>• مجالسة أو مصاحبة رفاق السوء.</a:t>
            </a:r>
          </a:p>
          <a:p>
            <a:pPr marL="0" indent="0" algn="r">
              <a:buNone/>
            </a:pPr>
            <a:r>
              <a:rPr lang="ar-IQ" dirty="0"/>
              <a:t>• البطالة والفراغ</a:t>
            </a:r>
            <a:endParaRPr lang="en-US" dirty="0"/>
          </a:p>
        </p:txBody>
      </p:sp>
    </p:spTree>
    <p:extLst>
      <p:ext uri="{BB962C8B-B14F-4D97-AF65-F5344CB8AC3E}">
        <p14:creationId xmlns:p14="http://schemas.microsoft.com/office/powerpoint/2010/main" val="153974794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346</TotalTime>
  <Words>1618</Words>
  <Application>Microsoft Office PowerPoint</Application>
  <PresentationFormat>Widescreen</PresentationFormat>
  <Paragraphs>91</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Cairo</vt:lpstr>
      <vt:lpstr>Calibri</vt:lpstr>
      <vt:lpstr>LNA</vt:lpstr>
      <vt:lpstr>Roboto</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 hussin</dc:creator>
  <cp:lastModifiedBy>ban hussin</cp:lastModifiedBy>
  <cp:revision>24</cp:revision>
  <dcterms:created xsi:type="dcterms:W3CDTF">2023-10-13T16:52:50Z</dcterms:created>
  <dcterms:modified xsi:type="dcterms:W3CDTF">2023-11-18T19:33:15Z</dcterms:modified>
</cp:coreProperties>
</file>