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5" r:id="rId3"/>
    <p:sldId id="322" r:id="rId4"/>
    <p:sldId id="257" r:id="rId5"/>
    <p:sldId id="310" r:id="rId6"/>
    <p:sldId id="258" r:id="rId7"/>
    <p:sldId id="273" r:id="rId8"/>
    <p:sldId id="260" r:id="rId9"/>
    <p:sldId id="261" r:id="rId10"/>
    <p:sldId id="292" r:id="rId11"/>
    <p:sldId id="293" r:id="rId12"/>
    <p:sldId id="294" r:id="rId13"/>
    <p:sldId id="295" r:id="rId14"/>
    <p:sldId id="298" r:id="rId15"/>
    <p:sldId id="299" r:id="rId16"/>
    <p:sldId id="275" r:id="rId17"/>
    <p:sldId id="284" r:id="rId18"/>
    <p:sldId id="276" r:id="rId19"/>
    <p:sldId id="277" r:id="rId20"/>
    <p:sldId id="278" r:id="rId21"/>
    <p:sldId id="287" r:id="rId22"/>
    <p:sldId id="326" r:id="rId23"/>
    <p:sldId id="313" r:id="rId24"/>
    <p:sldId id="323" r:id="rId25"/>
    <p:sldId id="289" r:id="rId26"/>
    <p:sldId id="290" r:id="rId27"/>
    <p:sldId id="279" r:id="rId28"/>
    <p:sldId id="280" r:id="rId29"/>
    <p:sldId id="312" r:id="rId30"/>
    <p:sldId id="281" r:id="rId31"/>
    <p:sldId id="282" r:id="rId32"/>
    <p:sldId id="283" r:id="rId33"/>
    <p:sldId id="300" r:id="rId34"/>
    <p:sldId id="305" r:id="rId35"/>
    <p:sldId id="324" r:id="rId36"/>
    <p:sldId id="301" r:id="rId37"/>
    <p:sldId id="270" r:id="rId38"/>
    <p:sldId id="271" r:id="rId39"/>
    <p:sldId id="314" r:id="rId40"/>
    <p:sldId id="317" r:id="rId41"/>
    <p:sldId id="319" r:id="rId42"/>
    <p:sldId id="309" r:id="rId43"/>
    <p:sldId id="30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78566F9-1BBB-441F-A598-D1E7A0CA27DB}" type="datetimeFigureOut">
              <a:rPr lang="en-US" smtClean="0"/>
              <a:t>6/22/2021</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BB90351D-88F7-4BB1-9433-11389498373A}" type="slidenum">
              <a:rPr lang="en-US" smtClean="0"/>
              <a:t>‹#›</a:t>
            </a:fld>
            <a:endParaRPr lang="en-US"/>
          </a:p>
        </p:txBody>
      </p:sp>
    </p:spTree>
    <p:extLst>
      <p:ext uri="{BB962C8B-B14F-4D97-AF65-F5344CB8AC3E}">
        <p14:creationId xmlns:p14="http://schemas.microsoft.com/office/powerpoint/2010/main" val="770142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8566F9-1BBB-441F-A598-D1E7A0CA27DB}"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0351D-88F7-4BB1-9433-11389498373A}" type="slidenum">
              <a:rPr lang="en-US" smtClean="0"/>
              <a:t>‹#›</a:t>
            </a:fld>
            <a:endParaRPr lang="en-US"/>
          </a:p>
        </p:txBody>
      </p:sp>
    </p:spTree>
    <p:extLst>
      <p:ext uri="{BB962C8B-B14F-4D97-AF65-F5344CB8AC3E}">
        <p14:creationId xmlns:p14="http://schemas.microsoft.com/office/powerpoint/2010/main" val="84686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8566F9-1BBB-441F-A598-D1E7A0CA27DB}"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0351D-88F7-4BB1-9433-11389498373A}" type="slidenum">
              <a:rPr lang="en-US" smtClean="0"/>
              <a:t>‹#›</a:t>
            </a:fld>
            <a:endParaRPr lang="en-US"/>
          </a:p>
        </p:txBody>
      </p:sp>
    </p:spTree>
    <p:extLst>
      <p:ext uri="{BB962C8B-B14F-4D97-AF65-F5344CB8AC3E}">
        <p14:creationId xmlns:p14="http://schemas.microsoft.com/office/powerpoint/2010/main" val="1407173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8566F9-1BBB-441F-A598-D1E7A0CA27DB}"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0351D-88F7-4BB1-9433-11389498373A}"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18341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8566F9-1BBB-441F-A598-D1E7A0CA27DB}"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0351D-88F7-4BB1-9433-11389498373A}" type="slidenum">
              <a:rPr lang="en-US" smtClean="0"/>
              <a:t>‹#›</a:t>
            </a:fld>
            <a:endParaRPr lang="en-US"/>
          </a:p>
        </p:txBody>
      </p:sp>
    </p:spTree>
    <p:extLst>
      <p:ext uri="{BB962C8B-B14F-4D97-AF65-F5344CB8AC3E}">
        <p14:creationId xmlns:p14="http://schemas.microsoft.com/office/powerpoint/2010/main" val="1568011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78566F9-1BBB-441F-A598-D1E7A0CA27DB}" type="datetimeFigureOut">
              <a:rPr lang="en-US" smtClean="0"/>
              <a:t>6/22/2021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90351D-88F7-4BB1-9433-11389498373A}" type="slidenum">
              <a:rPr lang="en-US" smtClean="0"/>
              <a:t>‹#›</a:t>
            </a:fld>
            <a:endParaRPr lang="en-US"/>
          </a:p>
        </p:txBody>
      </p:sp>
    </p:spTree>
    <p:extLst>
      <p:ext uri="{BB962C8B-B14F-4D97-AF65-F5344CB8AC3E}">
        <p14:creationId xmlns:p14="http://schemas.microsoft.com/office/powerpoint/2010/main" val="2739653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78566F9-1BBB-441F-A598-D1E7A0CA27DB}" type="datetimeFigureOut">
              <a:rPr lang="en-US" smtClean="0"/>
              <a:t>6/22/2021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90351D-88F7-4BB1-9433-11389498373A}" type="slidenum">
              <a:rPr lang="en-US" smtClean="0"/>
              <a:t>‹#›</a:t>
            </a:fld>
            <a:endParaRPr lang="en-US"/>
          </a:p>
        </p:txBody>
      </p:sp>
    </p:spTree>
    <p:extLst>
      <p:ext uri="{BB962C8B-B14F-4D97-AF65-F5344CB8AC3E}">
        <p14:creationId xmlns:p14="http://schemas.microsoft.com/office/powerpoint/2010/main" val="1669381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8566F9-1BBB-441F-A598-D1E7A0CA27DB}"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0351D-88F7-4BB1-9433-11389498373A}" type="slidenum">
              <a:rPr lang="en-US" smtClean="0"/>
              <a:t>‹#›</a:t>
            </a:fld>
            <a:endParaRPr lang="en-US"/>
          </a:p>
        </p:txBody>
      </p:sp>
    </p:spTree>
    <p:extLst>
      <p:ext uri="{BB962C8B-B14F-4D97-AF65-F5344CB8AC3E}">
        <p14:creationId xmlns:p14="http://schemas.microsoft.com/office/powerpoint/2010/main" val="2714969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8566F9-1BBB-441F-A598-D1E7A0CA27DB}"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0351D-88F7-4BB1-9433-11389498373A}" type="slidenum">
              <a:rPr lang="en-US" smtClean="0"/>
              <a:t>‹#›</a:t>
            </a:fld>
            <a:endParaRPr lang="en-US"/>
          </a:p>
        </p:txBody>
      </p:sp>
    </p:spTree>
    <p:extLst>
      <p:ext uri="{BB962C8B-B14F-4D97-AF65-F5344CB8AC3E}">
        <p14:creationId xmlns:p14="http://schemas.microsoft.com/office/powerpoint/2010/main" val="168392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8566F9-1BBB-441F-A598-D1E7A0CA27DB}"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0351D-88F7-4BB1-9433-11389498373A}" type="slidenum">
              <a:rPr lang="en-US" smtClean="0"/>
              <a:t>‹#›</a:t>
            </a:fld>
            <a:endParaRPr lang="en-US"/>
          </a:p>
        </p:txBody>
      </p:sp>
    </p:spTree>
    <p:extLst>
      <p:ext uri="{BB962C8B-B14F-4D97-AF65-F5344CB8AC3E}">
        <p14:creationId xmlns:p14="http://schemas.microsoft.com/office/powerpoint/2010/main" val="3672180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8566F9-1BBB-441F-A598-D1E7A0CA27DB}"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0351D-88F7-4BB1-9433-11389498373A}" type="slidenum">
              <a:rPr lang="en-US" smtClean="0"/>
              <a:t>‹#›</a:t>
            </a:fld>
            <a:endParaRPr lang="en-US"/>
          </a:p>
        </p:txBody>
      </p:sp>
    </p:spTree>
    <p:extLst>
      <p:ext uri="{BB962C8B-B14F-4D97-AF65-F5344CB8AC3E}">
        <p14:creationId xmlns:p14="http://schemas.microsoft.com/office/powerpoint/2010/main" val="132735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8566F9-1BBB-441F-A598-D1E7A0CA27DB}"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0351D-88F7-4BB1-9433-11389498373A}" type="slidenum">
              <a:rPr lang="en-US" smtClean="0"/>
              <a:t>‹#›</a:t>
            </a:fld>
            <a:endParaRPr lang="en-US"/>
          </a:p>
        </p:txBody>
      </p:sp>
    </p:spTree>
    <p:extLst>
      <p:ext uri="{BB962C8B-B14F-4D97-AF65-F5344CB8AC3E}">
        <p14:creationId xmlns:p14="http://schemas.microsoft.com/office/powerpoint/2010/main" val="829688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8566F9-1BBB-441F-A598-D1E7A0CA27DB}" type="datetimeFigureOut">
              <a:rPr lang="en-US" smtClean="0"/>
              <a:t>6/22/2021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90351D-88F7-4BB1-9433-11389498373A}" type="slidenum">
              <a:rPr lang="en-US" smtClean="0"/>
              <a:t>‹#›</a:t>
            </a:fld>
            <a:endParaRPr lang="en-US"/>
          </a:p>
        </p:txBody>
      </p:sp>
    </p:spTree>
    <p:extLst>
      <p:ext uri="{BB962C8B-B14F-4D97-AF65-F5344CB8AC3E}">
        <p14:creationId xmlns:p14="http://schemas.microsoft.com/office/powerpoint/2010/main" val="3833054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8566F9-1BBB-441F-A598-D1E7A0CA27DB}" type="datetimeFigureOut">
              <a:rPr lang="en-US" smtClean="0"/>
              <a:t>6/22/2021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90351D-88F7-4BB1-9433-11389498373A}" type="slidenum">
              <a:rPr lang="en-US" smtClean="0"/>
              <a:t>‹#›</a:t>
            </a:fld>
            <a:endParaRPr lang="en-US"/>
          </a:p>
        </p:txBody>
      </p:sp>
    </p:spTree>
    <p:extLst>
      <p:ext uri="{BB962C8B-B14F-4D97-AF65-F5344CB8AC3E}">
        <p14:creationId xmlns:p14="http://schemas.microsoft.com/office/powerpoint/2010/main" val="570118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566F9-1BBB-441F-A598-D1E7A0CA27DB}" type="datetimeFigureOut">
              <a:rPr lang="en-US" smtClean="0"/>
              <a:t>6/22/2021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90351D-88F7-4BB1-9433-11389498373A}" type="slidenum">
              <a:rPr lang="en-US" smtClean="0"/>
              <a:t>‹#›</a:t>
            </a:fld>
            <a:endParaRPr lang="en-US"/>
          </a:p>
        </p:txBody>
      </p:sp>
    </p:spTree>
    <p:extLst>
      <p:ext uri="{BB962C8B-B14F-4D97-AF65-F5344CB8AC3E}">
        <p14:creationId xmlns:p14="http://schemas.microsoft.com/office/powerpoint/2010/main" val="25076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8566F9-1BBB-441F-A598-D1E7A0CA27DB}"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0351D-88F7-4BB1-9433-11389498373A}" type="slidenum">
              <a:rPr lang="en-US" smtClean="0"/>
              <a:t>‹#›</a:t>
            </a:fld>
            <a:endParaRPr lang="en-US"/>
          </a:p>
        </p:txBody>
      </p:sp>
    </p:spTree>
    <p:extLst>
      <p:ext uri="{BB962C8B-B14F-4D97-AF65-F5344CB8AC3E}">
        <p14:creationId xmlns:p14="http://schemas.microsoft.com/office/powerpoint/2010/main" val="1037276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8566F9-1BBB-441F-A598-D1E7A0CA27DB}"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0351D-88F7-4BB1-9433-11389498373A}" type="slidenum">
              <a:rPr lang="en-US" smtClean="0"/>
              <a:t>‹#›</a:t>
            </a:fld>
            <a:endParaRPr lang="en-US"/>
          </a:p>
        </p:txBody>
      </p:sp>
    </p:spTree>
    <p:extLst>
      <p:ext uri="{BB962C8B-B14F-4D97-AF65-F5344CB8AC3E}">
        <p14:creationId xmlns:p14="http://schemas.microsoft.com/office/powerpoint/2010/main" val="313912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78566F9-1BBB-441F-A598-D1E7A0CA27DB}" type="datetimeFigureOut">
              <a:rPr lang="en-US" smtClean="0"/>
              <a:t>6/22/2021</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B90351D-88F7-4BB1-9433-11389498373A}" type="slidenum">
              <a:rPr lang="en-US" smtClean="0"/>
              <a:t>‹#›</a:t>
            </a:fld>
            <a:endParaRPr lang="en-US"/>
          </a:p>
        </p:txBody>
      </p:sp>
    </p:spTree>
    <p:extLst>
      <p:ext uri="{BB962C8B-B14F-4D97-AF65-F5344CB8AC3E}">
        <p14:creationId xmlns:p14="http://schemas.microsoft.com/office/powerpoint/2010/main" val="24562987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ocketdentistry.com/11-surveying/#f0015" TargetMode="External"/><Relationship Id="rId2" Type="http://schemas.openxmlformats.org/officeDocument/2006/relationships/hyperlink" Target="https://pocketdentistry.com/11-surveying/#f0010"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849F6-8B4F-4C44-A096-85DBD7425EE6}"/>
              </a:ext>
            </a:extLst>
          </p:cNvPr>
          <p:cNvSpPr>
            <a:spLocks noGrp="1"/>
          </p:cNvSpPr>
          <p:nvPr>
            <p:ph type="ctrTitle"/>
          </p:nvPr>
        </p:nvSpPr>
        <p:spPr>
          <a:xfrm>
            <a:off x="92765" y="1122363"/>
            <a:ext cx="11622157" cy="2387600"/>
          </a:xfrm>
        </p:spPr>
        <p:txBody>
          <a:bodyPr>
            <a:normAutofit fontScale="90000"/>
          </a:bodyPr>
          <a:lstStyle/>
          <a:p>
            <a:pPr algn="ctr"/>
            <a:r>
              <a:rPr lang="ar-IQ" dirty="0">
                <a:solidFill>
                  <a:schemeClr val="bg1"/>
                </a:solidFill>
              </a:rPr>
              <a:t>برعايه السيد رئيس فرع التعويضات الاصطناعيه </a:t>
            </a:r>
            <a:br>
              <a:rPr lang="ar-IQ" dirty="0"/>
            </a:br>
            <a:r>
              <a:rPr lang="ar-IQ" b="1" dirty="0">
                <a:solidFill>
                  <a:schemeClr val="bg1"/>
                </a:solidFill>
              </a:rPr>
              <a:t>د.غسان عبد الحميد المحترم </a:t>
            </a:r>
            <a:br>
              <a:rPr lang="ar-IQ" dirty="0"/>
            </a:br>
            <a:r>
              <a:rPr lang="ar-IQ" dirty="0"/>
              <a:t>يقيم فرع التعويضات الاصطناعيه دورة تريبيه  للعاملين بالمختبر</a:t>
            </a:r>
            <a:br>
              <a:rPr lang="ar-IQ" dirty="0"/>
            </a:br>
            <a:r>
              <a:rPr lang="ar-IQ" dirty="0"/>
              <a:t>تحت عنوان</a:t>
            </a:r>
            <a:endParaRPr lang="en-US" dirty="0"/>
          </a:p>
        </p:txBody>
      </p:sp>
      <p:sp>
        <p:nvSpPr>
          <p:cNvPr id="3" name="Subtitle 2">
            <a:extLst>
              <a:ext uri="{FF2B5EF4-FFF2-40B4-BE49-F238E27FC236}">
                <a16:creationId xmlns:a16="http://schemas.microsoft.com/office/drawing/2014/main" id="{7C58445A-07FE-4677-BFFC-DF07BFAB6A3A}"/>
              </a:ext>
            </a:extLst>
          </p:cNvPr>
          <p:cNvSpPr>
            <a:spLocks noGrp="1"/>
          </p:cNvSpPr>
          <p:nvPr>
            <p:ph type="subTitle" idx="1"/>
          </p:nvPr>
        </p:nvSpPr>
        <p:spPr>
          <a:xfrm>
            <a:off x="1248716" y="3787912"/>
            <a:ext cx="9144000" cy="2490347"/>
          </a:xfrm>
        </p:spPr>
        <p:txBody>
          <a:bodyPr>
            <a:normAutofit fontScale="32500" lnSpcReduction="20000"/>
          </a:bodyPr>
          <a:lstStyle/>
          <a:p>
            <a:pPr algn="ctr"/>
            <a:r>
              <a:rPr lang="ar-IQ" sz="16000" dirty="0"/>
              <a:t> </a:t>
            </a:r>
            <a:r>
              <a:rPr lang="en-US" sz="16000" dirty="0"/>
              <a:t> </a:t>
            </a:r>
            <a:r>
              <a:rPr lang="en-US" sz="16000" dirty="0">
                <a:solidFill>
                  <a:srgbClr val="FF0000"/>
                </a:solidFill>
              </a:rPr>
              <a:t>survey and block out </a:t>
            </a:r>
          </a:p>
          <a:p>
            <a:pPr algn="r" rtl="1"/>
            <a:endParaRPr lang="en-US" dirty="0">
              <a:solidFill>
                <a:srgbClr val="FF0000"/>
              </a:solidFill>
            </a:endParaRPr>
          </a:p>
          <a:p>
            <a:pPr algn="l"/>
            <a:r>
              <a:rPr lang="en-US" dirty="0">
                <a:solidFill>
                  <a:srgbClr val="FF0000"/>
                </a:solidFill>
              </a:rPr>
              <a:t>-</a:t>
            </a:r>
            <a:endParaRPr lang="en-US" sz="8000" b="1" dirty="0">
              <a:solidFill>
                <a:srgbClr val="FF0000"/>
              </a:solidFill>
            </a:endParaRPr>
          </a:p>
        </p:txBody>
      </p:sp>
    </p:spTree>
    <p:extLst>
      <p:ext uri="{BB962C8B-B14F-4D97-AF65-F5344CB8AC3E}">
        <p14:creationId xmlns:p14="http://schemas.microsoft.com/office/powerpoint/2010/main" val="1590013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DA8F5-4773-452B-A0BA-32D91A035164}"/>
              </a:ext>
            </a:extLst>
          </p:cNvPr>
          <p:cNvSpPr>
            <a:spLocks noGrp="1"/>
          </p:cNvSpPr>
          <p:nvPr>
            <p:ph type="title"/>
          </p:nvPr>
        </p:nvSpPr>
        <p:spPr/>
        <p:txBody>
          <a:bodyPr>
            <a:normAutofit fontScale="90000"/>
          </a:bodyPr>
          <a:lstStyle/>
          <a:p>
            <a:r>
              <a:rPr lang="en-US" b="1" i="0" dirty="0">
                <a:solidFill>
                  <a:srgbClr val="333332"/>
                </a:solidFill>
                <a:effectLst/>
                <a:latin typeface="-apple-system"/>
              </a:rPr>
              <a:t>Parts of Dental Surveyor</a:t>
            </a:r>
            <a:br>
              <a:rPr lang="en-US" b="1" i="0" dirty="0">
                <a:solidFill>
                  <a:srgbClr val="333332"/>
                </a:solidFill>
                <a:effectLst/>
                <a:latin typeface="-apple-system"/>
              </a:rPr>
            </a:br>
            <a:br>
              <a:rPr lang="en-US" dirty="0"/>
            </a:br>
            <a:endParaRPr lang="en-US" dirty="0"/>
          </a:p>
        </p:txBody>
      </p:sp>
      <p:pic>
        <p:nvPicPr>
          <p:cNvPr id="4" name="Content Placeholder 3">
            <a:extLst>
              <a:ext uri="{FF2B5EF4-FFF2-40B4-BE49-F238E27FC236}">
                <a16:creationId xmlns:a16="http://schemas.microsoft.com/office/drawing/2014/main" id="{CD154D8E-7823-4479-993D-58B496D24DBC}"/>
              </a:ext>
            </a:extLst>
          </p:cNvPr>
          <p:cNvPicPr>
            <a:picLocks noGrp="1" noChangeAspect="1"/>
          </p:cNvPicPr>
          <p:nvPr>
            <p:ph idx="1"/>
          </p:nvPr>
        </p:nvPicPr>
        <p:blipFill>
          <a:blip r:embed="rId2"/>
          <a:stretch>
            <a:fillRect/>
          </a:stretch>
        </p:blipFill>
        <p:spPr>
          <a:xfrm>
            <a:off x="2621720" y="1109374"/>
            <a:ext cx="6945384" cy="5568517"/>
          </a:xfrm>
          <a:prstGeom prst="rect">
            <a:avLst/>
          </a:prstGeom>
        </p:spPr>
      </p:pic>
    </p:spTree>
    <p:extLst>
      <p:ext uri="{BB962C8B-B14F-4D97-AF65-F5344CB8AC3E}">
        <p14:creationId xmlns:p14="http://schemas.microsoft.com/office/powerpoint/2010/main" val="2799948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17980-997A-4FB1-8C58-EA4E9B4DB496}"/>
              </a:ext>
            </a:extLst>
          </p:cNvPr>
          <p:cNvSpPr>
            <a:spLocks noGrp="1"/>
          </p:cNvSpPr>
          <p:nvPr>
            <p:ph type="title"/>
          </p:nvPr>
        </p:nvSpPr>
        <p:spPr/>
        <p:txBody>
          <a:bodyPr/>
          <a:lstStyle/>
          <a:p>
            <a:r>
              <a:rPr lang="en-US" b="1" i="0" dirty="0">
                <a:solidFill>
                  <a:srgbClr val="7C7C7C"/>
                </a:solidFill>
                <a:effectLst/>
                <a:latin typeface="Georgia" panose="02040502050405020303" pitchFamily="18" charset="0"/>
              </a:rPr>
              <a:t>Surveying Arm</a:t>
            </a:r>
            <a:endParaRPr lang="en-US" dirty="0"/>
          </a:p>
        </p:txBody>
      </p:sp>
      <p:pic>
        <p:nvPicPr>
          <p:cNvPr id="10242" name="Picture 2" descr="RPD_089">
            <a:extLst>
              <a:ext uri="{FF2B5EF4-FFF2-40B4-BE49-F238E27FC236}">
                <a16:creationId xmlns:a16="http://schemas.microsoft.com/office/drawing/2014/main" id="{C02B629F-B7C2-48BC-905F-E2145CF710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49912" y="2249488"/>
            <a:ext cx="8889002" cy="354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366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EA350-8C95-4CA8-81AF-FBFC19D65213}"/>
              </a:ext>
            </a:extLst>
          </p:cNvPr>
          <p:cNvSpPr>
            <a:spLocks noGrp="1"/>
          </p:cNvSpPr>
          <p:nvPr>
            <p:ph type="title"/>
          </p:nvPr>
        </p:nvSpPr>
        <p:spPr>
          <a:xfrm>
            <a:off x="838200" y="669067"/>
            <a:ext cx="10515600" cy="1021621"/>
          </a:xfrm>
        </p:spPr>
        <p:txBody>
          <a:bodyPr/>
          <a:lstStyle/>
          <a:p>
            <a:r>
              <a:rPr lang="en-US" b="1" i="0" dirty="0">
                <a:solidFill>
                  <a:srgbClr val="7C7C7C"/>
                </a:solidFill>
                <a:effectLst/>
                <a:latin typeface="Georgia" panose="02040502050405020303" pitchFamily="18" charset="0"/>
              </a:rPr>
              <a:t>Surveying Table</a:t>
            </a:r>
            <a:endParaRPr lang="en-US" dirty="0"/>
          </a:p>
        </p:txBody>
      </p:sp>
      <p:sp>
        <p:nvSpPr>
          <p:cNvPr id="3" name="Content Placeholder 2">
            <a:extLst>
              <a:ext uri="{FF2B5EF4-FFF2-40B4-BE49-F238E27FC236}">
                <a16:creationId xmlns:a16="http://schemas.microsoft.com/office/drawing/2014/main" id="{018E5850-E7BC-4937-AA3B-63D75CE4D916}"/>
              </a:ext>
            </a:extLst>
          </p:cNvPr>
          <p:cNvSpPr>
            <a:spLocks noGrp="1"/>
          </p:cNvSpPr>
          <p:nvPr>
            <p:ph idx="1"/>
          </p:nvPr>
        </p:nvSpPr>
        <p:spPr/>
        <p:txBody>
          <a:bodyPr/>
          <a:lstStyle/>
          <a:p>
            <a:endParaRPr lang="en-US"/>
          </a:p>
        </p:txBody>
      </p:sp>
      <p:pic>
        <p:nvPicPr>
          <p:cNvPr id="11266" name="Picture 2" descr="RPD_088">
            <a:extLst>
              <a:ext uri="{FF2B5EF4-FFF2-40B4-BE49-F238E27FC236}">
                <a16:creationId xmlns:a16="http://schemas.microsoft.com/office/drawing/2014/main" id="{AB1F4B69-E50A-4BBC-AD4C-153C8E208B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2036618"/>
            <a:ext cx="7715250" cy="396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425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E84D2-9CDC-4093-83E2-811F079F2434}"/>
              </a:ext>
            </a:extLst>
          </p:cNvPr>
          <p:cNvSpPr>
            <a:spLocks noGrp="1"/>
          </p:cNvSpPr>
          <p:nvPr>
            <p:ph type="title"/>
          </p:nvPr>
        </p:nvSpPr>
        <p:spPr/>
        <p:txBody>
          <a:bodyPr/>
          <a:lstStyle/>
          <a:p>
            <a:r>
              <a:rPr lang="en-US" b="1" i="0" dirty="0">
                <a:solidFill>
                  <a:srgbClr val="7C7C7C"/>
                </a:solidFill>
                <a:effectLst/>
                <a:latin typeface="Georgia" panose="02040502050405020303" pitchFamily="18" charset="0"/>
              </a:rPr>
              <a:t>Surveying Tools </a:t>
            </a:r>
            <a:r>
              <a:rPr lang="en-US" b="0" i="0" dirty="0">
                <a:solidFill>
                  <a:srgbClr val="7C7C7C"/>
                </a:solidFill>
                <a:effectLst/>
                <a:latin typeface="Georgia" panose="02040502050405020303" pitchFamily="18" charset="0"/>
              </a:rPr>
              <a:t> </a:t>
            </a:r>
            <a:endParaRPr lang="en-US" dirty="0"/>
          </a:p>
        </p:txBody>
      </p:sp>
      <p:sp>
        <p:nvSpPr>
          <p:cNvPr id="3" name="Content Placeholder 2">
            <a:extLst>
              <a:ext uri="{FF2B5EF4-FFF2-40B4-BE49-F238E27FC236}">
                <a16:creationId xmlns:a16="http://schemas.microsoft.com/office/drawing/2014/main" id="{3C376496-260D-4289-A750-24660C2B5AB1}"/>
              </a:ext>
            </a:extLst>
          </p:cNvPr>
          <p:cNvSpPr>
            <a:spLocks noGrp="1"/>
          </p:cNvSpPr>
          <p:nvPr>
            <p:ph idx="1"/>
          </p:nvPr>
        </p:nvSpPr>
        <p:spPr>
          <a:xfrm>
            <a:off x="531811" y="1661680"/>
            <a:ext cx="10515600" cy="4351338"/>
          </a:xfrm>
        </p:spPr>
        <p:txBody>
          <a:bodyPr/>
          <a:lstStyle/>
          <a:p>
            <a:r>
              <a:rPr lang="en-US" b="0" i="0" dirty="0">
                <a:solidFill>
                  <a:srgbClr val="7C7C7C"/>
                </a:solidFill>
                <a:effectLst/>
                <a:latin typeface="Georgia" panose="02040502050405020303" pitchFamily="18" charset="0"/>
              </a:rPr>
              <a:t>Analyzing rods                      Carbon marker                       Undercut    gauge </a:t>
            </a:r>
            <a:r>
              <a:rPr lang="en-US" b="0" i="0" dirty="0" err="1">
                <a:solidFill>
                  <a:srgbClr val="7C7C7C"/>
                </a:solidFill>
                <a:effectLst/>
                <a:latin typeface="Georgia" panose="02040502050405020303" pitchFamily="18" charset="0"/>
              </a:rPr>
              <a:t>gauge</a:t>
            </a:r>
            <a:endParaRPr lang="en-US" b="0" i="0" dirty="0">
              <a:solidFill>
                <a:srgbClr val="7C7C7C"/>
              </a:solidFill>
              <a:effectLst/>
              <a:latin typeface="Georgia" panose="02040502050405020303" pitchFamily="18" charset="0"/>
            </a:endParaRPr>
          </a:p>
          <a:p>
            <a:endParaRPr lang="en-US" dirty="0"/>
          </a:p>
        </p:txBody>
      </p:sp>
      <p:pic>
        <p:nvPicPr>
          <p:cNvPr id="12290" name="Picture 2" descr="RPD_091">
            <a:extLst>
              <a:ext uri="{FF2B5EF4-FFF2-40B4-BE49-F238E27FC236}">
                <a16:creationId xmlns:a16="http://schemas.microsoft.com/office/drawing/2014/main" id="{7D37A655-BD98-4398-9C06-F26595AD3E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70" y="2348345"/>
            <a:ext cx="971550" cy="28479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4D2ED17-3CC0-44CC-91FA-8845EEBAE8B7}"/>
              </a:ext>
            </a:extLst>
          </p:cNvPr>
          <p:cNvPicPr>
            <a:picLocks noChangeAspect="1"/>
          </p:cNvPicPr>
          <p:nvPr/>
        </p:nvPicPr>
        <p:blipFill>
          <a:blip r:embed="rId3"/>
          <a:stretch>
            <a:fillRect/>
          </a:stretch>
        </p:blipFill>
        <p:spPr>
          <a:xfrm>
            <a:off x="1403150" y="2348345"/>
            <a:ext cx="1914525" cy="2776106"/>
          </a:xfrm>
          <a:prstGeom prst="rect">
            <a:avLst/>
          </a:prstGeom>
        </p:spPr>
      </p:pic>
      <p:pic>
        <p:nvPicPr>
          <p:cNvPr id="6" name="Content Placeholder 3">
            <a:extLst>
              <a:ext uri="{FF2B5EF4-FFF2-40B4-BE49-F238E27FC236}">
                <a16:creationId xmlns:a16="http://schemas.microsoft.com/office/drawing/2014/main" id="{A014A46C-BD81-4C61-B967-31006FCC1684}"/>
              </a:ext>
            </a:extLst>
          </p:cNvPr>
          <p:cNvPicPr>
            <a:picLocks noChangeAspect="1"/>
          </p:cNvPicPr>
          <p:nvPr/>
        </p:nvPicPr>
        <p:blipFill>
          <a:blip r:embed="rId4"/>
          <a:stretch>
            <a:fillRect/>
          </a:stretch>
        </p:blipFill>
        <p:spPr>
          <a:xfrm>
            <a:off x="3989620" y="2395969"/>
            <a:ext cx="2857500" cy="2752725"/>
          </a:xfrm>
          <a:prstGeom prst="rect">
            <a:avLst/>
          </a:prstGeom>
        </p:spPr>
      </p:pic>
      <p:pic>
        <p:nvPicPr>
          <p:cNvPr id="7" name="Picture 2" descr="RPD_094">
            <a:extLst>
              <a:ext uri="{FF2B5EF4-FFF2-40B4-BE49-F238E27FC236}">
                <a16:creationId xmlns:a16="http://schemas.microsoft.com/office/drawing/2014/main" id="{ECC96E5F-CF4A-4141-B19A-B4BFFBA206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3293" y="2395969"/>
            <a:ext cx="2705100" cy="2752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EE94FD1-9B3C-4A29-8087-B94855AEAEC6}"/>
              </a:ext>
            </a:extLst>
          </p:cNvPr>
          <p:cNvPicPr>
            <a:picLocks noChangeAspect="1"/>
          </p:cNvPicPr>
          <p:nvPr/>
        </p:nvPicPr>
        <p:blipFill>
          <a:blip r:embed="rId6"/>
          <a:stretch>
            <a:fillRect/>
          </a:stretch>
        </p:blipFill>
        <p:spPr>
          <a:xfrm>
            <a:off x="9694860" y="2395969"/>
            <a:ext cx="2705101" cy="2773206"/>
          </a:xfrm>
          <a:prstGeom prst="rect">
            <a:avLst/>
          </a:prstGeom>
        </p:spPr>
      </p:pic>
    </p:spTree>
    <p:extLst>
      <p:ext uri="{BB962C8B-B14F-4D97-AF65-F5344CB8AC3E}">
        <p14:creationId xmlns:p14="http://schemas.microsoft.com/office/powerpoint/2010/main" val="1266562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EEA85-0B8B-44D1-B805-B4FDCF4F2D90}"/>
              </a:ext>
            </a:extLst>
          </p:cNvPr>
          <p:cNvSpPr>
            <a:spLocks noGrp="1"/>
          </p:cNvSpPr>
          <p:nvPr>
            <p:ph type="title"/>
          </p:nvPr>
        </p:nvSpPr>
        <p:spPr/>
        <p:txBody>
          <a:bodyPr/>
          <a:lstStyle/>
          <a:p>
            <a:endParaRPr lang="en-US"/>
          </a:p>
        </p:txBody>
      </p:sp>
      <p:pic>
        <p:nvPicPr>
          <p:cNvPr id="14338" name="Picture 2" descr="RPD_096">
            <a:extLst>
              <a:ext uri="{FF2B5EF4-FFF2-40B4-BE49-F238E27FC236}">
                <a16:creationId xmlns:a16="http://schemas.microsoft.com/office/drawing/2014/main" id="{B2AAC089-BDAC-4EE2-858C-84C1691D3A9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1435" y="1835943"/>
            <a:ext cx="9725891" cy="4656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218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7F627-8358-4707-9849-E9025A7C6C52}"/>
              </a:ext>
            </a:extLst>
          </p:cNvPr>
          <p:cNvSpPr>
            <a:spLocks noGrp="1"/>
          </p:cNvSpPr>
          <p:nvPr>
            <p:ph type="title"/>
          </p:nvPr>
        </p:nvSpPr>
        <p:spPr/>
        <p:txBody>
          <a:bodyPr/>
          <a:lstStyle/>
          <a:p>
            <a:r>
              <a:rPr lang="en-US" b="0" i="0" dirty="0">
                <a:solidFill>
                  <a:srgbClr val="7C7C7C"/>
                </a:solidFill>
                <a:effectLst/>
                <a:latin typeface="Georgia" panose="02040502050405020303" pitchFamily="18" charset="0"/>
              </a:rPr>
              <a:t>Wax trimmer</a:t>
            </a:r>
            <a:endParaRPr lang="en-US" dirty="0"/>
          </a:p>
        </p:txBody>
      </p:sp>
      <p:pic>
        <p:nvPicPr>
          <p:cNvPr id="4" name="Content Placeholder 3">
            <a:extLst>
              <a:ext uri="{FF2B5EF4-FFF2-40B4-BE49-F238E27FC236}">
                <a16:creationId xmlns:a16="http://schemas.microsoft.com/office/drawing/2014/main" id="{1B9F6A2D-3DC5-457C-AB95-0CE08240F6A4}"/>
              </a:ext>
            </a:extLst>
          </p:cNvPr>
          <p:cNvPicPr>
            <a:picLocks noGrp="1" noChangeAspect="1"/>
          </p:cNvPicPr>
          <p:nvPr>
            <p:ph idx="1"/>
          </p:nvPr>
        </p:nvPicPr>
        <p:blipFill>
          <a:blip r:embed="rId2"/>
          <a:stretch>
            <a:fillRect/>
          </a:stretch>
        </p:blipFill>
        <p:spPr>
          <a:xfrm>
            <a:off x="2276820" y="2249488"/>
            <a:ext cx="7635185" cy="3541712"/>
          </a:xfrm>
          <a:prstGeom prst="rect">
            <a:avLst/>
          </a:prstGeom>
        </p:spPr>
      </p:pic>
    </p:spTree>
    <p:extLst>
      <p:ext uri="{BB962C8B-B14F-4D97-AF65-F5344CB8AC3E}">
        <p14:creationId xmlns:p14="http://schemas.microsoft.com/office/powerpoint/2010/main" val="371512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FE1C-B717-4657-9A46-CA4F03055750}"/>
              </a:ext>
            </a:extLst>
          </p:cNvPr>
          <p:cNvSpPr>
            <a:spLocks noGrp="1"/>
          </p:cNvSpPr>
          <p:nvPr>
            <p:ph type="title"/>
          </p:nvPr>
        </p:nvSpPr>
        <p:spPr/>
        <p:txBody>
          <a:bodyPr/>
          <a:lstStyle/>
          <a:p>
            <a:r>
              <a:rPr lang="en-US" b="1" i="0" dirty="0">
                <a:solidFill>
                  <a:srgbClr val="7C7C7C"/>
                </a:solidFill>
                <a:effectLst/>
                <a:latin typeface="Georgia" panose="02040502050405020303" pitchFamily="18" charset="0"/>
              </a:rPr>
              <a:t>Purposes of Surveyor:</a:t>
            </a:r>
            <a:br>
              <a:rPr lang="en-US" b="0" i="0" dirty="0">
                <a:solidFill>
                  <a:srgbClr val="7C7C7C"/>
                </a:solidFill>
                <a:effectLst/>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4795F294-49FF-4E48-8D6C-800C787AA00C}"/>
              </a:ext>
            </a:extLst>
          </p:cNvPr>
          <p:cNvSpPr>
            <a:spLocks noGrp="1"/>
          </p:cNvSpPr>
          <p:nvPr>
            <p:ph idx="1"/>
          </p:nvPr>
        </p:nvSpPr>
        <p:spPr>
          <a:xfrm>
            <a:off x="822758" y="1464179"/>
            <a:ext cx="9905999" cy="3541714"/>
          </a:xfrm>
        </p:spPr>
        <p:txBody>
          <a:bodyPr>
            <a:normAutofit fontScale="25000" lnSpcReduction="20000"/>
          </a:bodyPr>
          <a:lstStyle/>
          <a:p>
            <a:pPr marL="0" indent="0" algn="l">
              <a:buNone/>
            </a:pPr>
            <a:r>
              <a:rPr lang="en-US" sz="7200" b="1" i="0" dirty="0">
                <a:effectLst/>
                <a:latin typeface="Georgia" panose="02040502050405020303" pitchFamily="18" charset="0"/>
              </a:rPr>
              <a:t>1. To determine the most desirable path of placement that will eliminate or minimize interference to placement and removal.</a:t>
            </a:r>
          </a:p>
          <a:p>
            <a:pPr marL="0" indent="0" algn="l">
              <a:buNone/>
            </a:pPr>
            <a:r>
              <a:rPr lang="en-US" sz="7200" b="1" i="0" dirty="0">
                <a:effectLst/>
                <a:latin typeface="Georgia" panose="02040502050405020303" pitchFamily="18" charset="0"/>
              </a:rPr>
              <a:t>2. To identify proximal tooth surfaces that are, or need to be, made parallel so that they act as guiding planes during placement and removal.</a:t>
            </a:r>
          </a:p>
          <a:p>
            <a:pPr marL="0" indent="0" algn="l">
              <a:buNone/>
            </a:pPr>
            <a:r>
              <a:rPr lang="en-US" sz="7200" b="1" i="0" dirty="0">
                <a:effectLst/>
                <a:latin typeface="Georgia" panose="02040502050405020303" pitchFamily="18" charset="0"/>
              </a:rPr>
              <a:t>3. To locate and measure areas of the teeth that may be used for retention.</a:t>
            </a:r>
          </a:p>
          <a:p>
            <a:pPr marL="0" indent="0" algn="l">
              <a:buNone/>
            </a:pPr>
            <a:r>
              <a:rPr lang="en-US" sz="7200" b="1" i="0" dirty="0">
                <a:effectLst/>
                <a:latin typeface="Georgia" panose="02040502050405020303" pitchFamily="18" charset="0"/>
              </a:rPr>
              <a:t>4. To determine whether tooth and bony areas of interference will need to be eliminated surgically or by selecting a different path of placement.</a:t>
            </a:r>
          </a:p>
          <a:p>
            <a:pPr marL="0" indent="0" algn="l">
              <a:buNone/>
            </a:pPr>
            <a:r>
              <a:rPr lang="en-US" sz="7200" b="1" i="0" dirty="0">
                <a:effectLst/>
                <a:latin typeface="Georgia" panose="02040502050405020303" pitchFamily="18" charset="0"/>
              </a:rPr>
              <a:t>5. To determine the most suitable path of placemen that will permit locating retainers and artificial teeth to the best esthetic advantage.</a:t>
            </a:r>
          </a:p>
          <a:p>
            <a:pPr marL="0" indent="0" algn="l">
              <a:buNone/>
            </a:pPr>
            <a:r>
              <a:rPr lang="en-US" sz="7200" b="1" i="0" dirty="0">
                <a:effectLst/>
                <a:latin typeface="Georgia" panose="02040502050405020303" pitchFamily="18" charset="0"/>
              </a:rPr>
              <a:t>6. To permit an accurate charting of the mouth preparation to be made.</a:t>
            </a:r>
          </a:p>
          <a:p>
            <a:pPr marL="0" indent="0" algn="l">
              <a:buNone/>
            </a:pPr>
            <a:r>
              <a:rPr lang="en-US" sz="7200" b="1" i="0" dirty="0">
                <a:effectLst/>
                <a:latin typeface="Georgia" panose="02040502050405020303" pitchFamily="18" charset="0"/>
              </a:rPr>
              <a:t>7. To delineate the height of contour on abutment teeth and to locate areas of undesirable tooth undercut that are to be avoided, eliminated, or blocked out.</a:t>
            </a:r>
          </a:p>
          <a:p>
            <a:pPr marL="0" indent="0" algn="l">
              <a:buNone/>
            </a:pPr>
            <a:r>
              <a:rPr lang="en-US" sz="7200" b="1" i="0" dirty="0">
                <a:effectLst/>
                <a:latin typeface="Georgia" panose="02040502050405020303" pitchFamily="18" charset="0"/>
              </a:rPr>
              <a:t>8. To record the cast position in relation to the selected path of placement for future reference.</a:t>
            </a:r>
          </a:p>
          <a:p>
            <a:pPr marL="0" indent="0" algn="l">
              <a:buNone/>
            </a:pPr>
            <a:r>
              <a:rPr lang="en-US" sz="7200" b="1" i="0" dirty="0">
                <a:effectLst/>
                <a:latin typeface="Georgia" panose="02040502050405020303" pitchFamily="18" charset="0"/>
              </a:rPr>
              <a:t> </a:t>
            </a:r>
          </a:p>
          <a:p>
            <a:pPr marL="0" indent="0">
              <a:buNone/>
            </a:pPr>
            <a:endParaRPr lang="en-US" sz="1400" b="1" dirty="0"/>
          </a:p>
        </p:txBody>
      </p:sp>
    </p:spTree>
    <p:extLst>
      <p:ext uri="{BB962C8B-B14F-4D97-AF65-F5344CB8AC3E}">
        <p14:creationId xmlns:p14="http://schemas.microsoft.com/office/powerpoint/2010/main" val="423397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BAC05-5725-4124-AF08-EBF3680A9215}"/>
              </a:ext>
            </a:extLst>
          </p:cNvPr>
          <p:cNvSpPr>
            <a:spLocks noGrp="1"/>
          </p:cNvSpPr>
          <p:nvPr>
            <p:ph type="title"/>
          </p:nvPr>
        </p:nvSpPr>
        <p:spPr/>
        <p:txBody>
          <a:bodyPr/>
          <a:lstStyle/>
          <a:p>
            <a:r>
              <a:rPr lang="en-US" b="1" i="0" dirty="0">
                <a:solidFill>
                  <a:srgbClr val="7C7C7C"/>
                </a:solidFill>
                <a:effectLst/>
                <a:latin typeface="Georgia" panose="02040502050405020303" pitchFamily="18" charset="0"/>
              </a:rPr>
              <a:t>Objectives of Surveying:</a:t>
            </a:r>
            <a:br>
              <a:rPr lang="en-US" b="0" i="0" dirty="0">
                <a:solidFill>
                  <a:srgbClr val="7C7C7C"/>
                </a:solidFill>
                <a:effectLst/>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4B5D6ECD-1CF8-42B0-9E83-01A7BED16DB2}"/>
              </a:ext>
            </a:extLst>
          </p:cNvPr>
          <p:cNvSpPr>
            <a:spLocks noGrp="1"/>
          </p:cNvSpPr>
          <p:nvPr>
            <p:ph idx="1"/>
          </p:nvPr>
        </p:nvSpPr>
        <p:spPr/>
        <p:txBody>
          <a:bodyPr>
            <a:normAutofit fontScale="85000" lnSpcReduction="20000"/>
          </a:bodyPr>
          <a:lstStyle/>
          <a:p>
            <a:pPr algn="l"/>
            <a:r>
              <a:rPr lang="en-US" sz="3000" b="1" i="0" dirty="0">
                <a:solidFill>
                  <a:schemeClr val="tx2">
                    <a:lumMod val="75000"/>
                  </a:schemeClr>
                </a:solidFill>
                <a:effectLst/>
                <a:latin typeface="Georgia" panose="02040502050405020303" pitchFamily="18" charset="0"/>
              </a:rPr>
              <a:t>This is to ensure that the prosthesis can be easily inserted &amp; removed by the patient.</a:t>
            </a:r>
          </a:p>
          <a:p>
            <a:pPr algn="l">
              <a:buFont typeface="Arial" panose="020B0604020202020204" pitchFamily="34" charset="0"/>
              <a:buChar char="•"/>
            </a:pPr>
            <a:r>
              <a:rPr lang="en-US" sz="3000" b="1" i="0" dirty="0">
                <a:solidFill>
                  <a:schemeClr val="tx2">
                    <a:lumMod val="75000"/>
                  </a:schemeClr>
                </a:solidFill>
                <a:effectLst/>
                <a:latin typeface="Georgia" panose="02040502050405020303" pitchFamily="18" charset="0"/>
              </a:rPr>
              <a:t>Will contribute optimally to appearance.</a:t>
            </a:r>
          </a:p>
          <a:p>
            <a:pPr algn="l">
              <a:buFont typeface="Arial" panose="020B0604020202020204" pitchFamily="34" charset="0"/>
              <a:buChar char="•"/>
            </a:pPr>
            <a:r>
              <a:rPr lang="en-US" sz="3000" b="1" i="0" dirty="0">
                <a:solidFill>
                  <a:schemeClr val="tx2">
                    <a:lumMod val="75000"/>
                  </a:schemeClr>
                </a:solidFill>
                <a:effectLst/>
                <a:latin typeface="Georgia" panose="02040502050405020303" pitchFamily="18" charset="0"/>
              </a:rPr>
              <a:t>Will resist unseating forces to a reasonable degree.</a:t>
            </a:r>
          </a:p>
          <a:p>
            <a:pPr algn="l">
              <a:buFont typeface="Arial" panose="020B0604020202020204" pitchFamily="34" charset="0"/>
              <a:buChar char="•"/>
            </a:pPr>
            <a:r>
              <a:rPr lang="en-US" sz="3000" b="1" i="0" dirty="0">
                <a:solidFill>
                  <a:schemeClr val="tx2">
                    <a:lumMod val="75000"/>
                  </a:schemeClr>
                </a:solidFill>
                <a:effectLst/>
                <a:latin typeface="Georgia" panose="02040502050405020303" pitchFamily="18" charset="0"/>
              </a:rPr>
              <a:t>Will create no undesirable food traps when in place in the mouth.</a:t>
            </a:r>
          </a:p>
          <a:p>
            <a:pPr marL="0" indent="0" algn="l">
              <a:buNone/>
            </a:pPr>
            <a:r>
              <a:rPr lang="en-US" sz="3000" b="1" i="0" dirty="0">
                <a:solidFill>
                  <a:schemeClr val="tx2">
                    <a:lumMod val="75000"/>
                  </a:schemeClr>
                </a:solidFill>
                <a:effectLst/>
                <a:latin typeface="Georgia" panose="02040502050405020303" pitchFamily="18" charset="0"/>
              </a:rPr>
              <a:t> </a:t>
            </a:r>
          </a:p>
          <a:p>
            <a:endParaRPr lang="en-US" dirty="0"/>
          </a:p>
        </p:txBody>
      </p:sp>
    </p:spTree>
    <p:extLst>
      <p:ext uri="{BB962C8B-B14F-4D97-AF65-F5344CB8AC3E}">
        <p14:creationId xmlns:p14="http://schemas.microsoft.com/office/powerpoint/2010/main" val="1318491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5D53E-8684-4333-9314-4178C6165E26}"/>
              </a:ext>
            </a:extLst>
          </p:cNvPr>
          <p:cNvSpPr>
            <a:spLocks noGrp="1"/>
          </p:cNvSpPr>
          <p:nvPr>
            <p:ph type="title"/>
          </p:nvPr>
        </p:nvSpPr>
        <p:spPr/>
        <p:txBody>
          <a:bodyPr/>
          <a:lstStyle/>
          <a:p>
            <a:r>
              <a:rPr lang="en-US" b="1" i="0" dirty="0">
                <a:solidFill>
                  <a:srgbClr val="7C7C7C"/>
                </a:solidFill>
                <a:effectLst/>
                <a:latin typeface="Georgia" panose="02040502050405020303" pitchFamily="18" charset="0"/>
              </a:rPr>
              <a:t>Phases of surveying:</a:t>
            </a:r>
            <a:br>
              <a:rPr lang="en-US" b="0" i="0" dirty="0">
                <a:solidFill>
                  <a:srgbClr val="7C7C7C"/>
                </a:solidFill>
                <a:effectLst/>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98B2F97A-AA6C-4097-8F96-3CF6529709D8}"/>
              </a:ext>
            </a:extLst>
          </p:cNvPr>
          <p:cNvSpPr>
            <a:spLocks noGrp="1"/>
          </p:cNvSpPr>
          <p:nvPr>
            <p:ph idx="1"/>
          </p:nvPr>
        </p:nvSpPr>
        <p:spPr/>
        <p:txBody>
          <a:bodyPr>
            <a:normAutofit fontScale="92500" lnSpcReduction="10000"/>
          </a:bodyPr>
          <a:lstStyle/>
          <a:p>
            <a:pPr algn="l">
              <a:buFont typeface="+mj-lt"/>
              <a:buAutoNum type="arabicPeriod"/>
            </a:pPr>
            <a:r>
              <a:rPr lang="en-US" sz="3200" b="0" i="0" dirty="0">
                <a:solidFill>
                  <a:srgbClr val="FF0000"/>
                </a:solidFill>
                <a:effectLst/>
                <a:latin typeface="Georgia" panose="02040502050405020303" pitchFamily="18" charset="0"/>
              </a:rPr>
              <a:t>Preliminary visual assessment of study cast (eyeballing of the cast)</a:t>
            </a:r>
          </a:p>
          <a:p>
            <a:pPr algn="l">
              <a:buFont typeface="+mj-lt"/>
              <a:buAutoNum type="arabicPeriod"/>
            </a:pPr>
            <a:r>
              <a:rPr lang="en-US" sz="3200" b="0" i="0" dirty="0">
                <a:solidFill>
                  <a:srgbClr val="FF0000"/>
                </a:solidFill>
                <a:effectLst/>
                <a:latin typeface="Georgia" panose="02040502050405020303" pitchFamily="18" charset="0"/>
              </a:rPr>
              <a:t>Initial survey</a:t>
            </a:r>
          </a:p>
          <a:p>
            <a:pPr algn="l">
              <a:buFont typeface="+mj-lt"/>
              <a:buAutoNum type="arabicPeriod"/>
            </a:pPr>
            <a:r>
              <a:rPr lang="en-US" sz="3200" b="0" i="0" dirty="0">
                <a:solidFill>
                  <a:srgbClr val="FF0000"/>
                </a:solidFill>
                <a:effectLst/>
                <a:latin typeface="Georgia" panose="02040502050405020303" pitchFamily="18" charset="0"/>
              </a:rPr>
              <a:t>Analysis</a:t>
            </a:r>
          </a:p>
          <a:p>
            <a:pPr algn="l">
              <a:buFont typeface="+mj-lt"/>
              <a:buAutoNum type="arabicPeriod"/>
            </a:pPr>
            <a:r>
              <a:rPr lang="en-US" sz="3200" b="0" i="0" dirty="0">
                <a:solidFill>
                  <a:srgbClr val="FF0000"/>
                </a:solidFill>
                <a:effectLst/>
                <a:latin typeface="Georgia" panose="02040502050405020303" pitchFamily="18" charset="0"/>
              </a:rPr>
              <a:t>Final survey</a:t>
            </a:r>
          </a:p>
          <a:p>
            <a:pPr algn="l"/>
            <a:r>
              <a:rPr lang="en-US" b="0" i="0" dirty="0">
                <a:solidFill>
                  <a:srgbClr val="7C7C7C"/>
                </a:solidFill>
                <a:effectLst/>
                <a:latin typeface="Georgia" panose="02040502050405020303" pitchFamily="18" charset="0"/>
              </a:rPr>
              <a:t> </a:t>
            </a:r>
          </a:p>
          <a:p>
            <a:endParaRPr lang="en-US" dirty="0"/>
          </a:p>
        </p:txBody>
      </p:sp>
    </p:spTree>
    <p:extLst>
      <p:ext uri="{BB962C8B-B14F-4D97-AF65-F5344CB8AC3E}">
        <p14:creationId xmlns:p14="http://schemas.microsoft.com/office/powerpoint/2010/main" val="3101653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E40F3-A6C0-485E-88F9-6D51F7BE5EDB}"/>
              </a:ext>
            </a:extLst>
          </p:cNvPr>
          <p:cNvSpPr>
            <a:spLocks noGrp="1"/>
          </p:cNvSpPr>
          <p:nvPr>
            <p:ph type="title"/>
          </p:nvPr>
        </p:nvSpPr>
        <p:spPr/>
        <p:txBody>
          <a:bodyPr>
            <a:normAutofit fontScale="90000"/>
          </a:bodyPr>
          <a:lstStyle/>
          <a:p>
            <a:r>
              <a:rPr lang="en-US" b="1" i="0" dirty="0">
                <a:solidFill>
                  <a:srgbClr val="333332"/>
                </a:solidFill>
                <a:effectLst/>
                <a:latin typeface="-apple-system"/>
              </a:rPr>
              <a:t>Important Terminologies in Surveying</a:t>
            </a:r>
            <a:br>
              <a:rPr lang="en-US" b="1" i="0" dirty="0">
                <a:solidFill>
                  <a:srgbClr val="333332"/>
                </a:solidFill>
                <a:effectLst/>
                <a:latin typeface="-apple-system"/>
              </a:rPr>
            </a:br>
            <a:r>
              <a:rPr lang="en-US" b="0" i="0" dirty="0">
                <a:solidFill>
                  <a:srgbClr val="7C7C7C"/>
                </a:solidFill>
                <a:effectLst/>
                <a:latin typeface="Georgia" panose="02040502050405020303" pitchFamily="18" charset="0"/>
              </a:rPr>
              <a:t> </a:t>
            </a:r>
            <a:br>
              <a:rPr lang="en-US" b="0" i="0" dirty="0">
                <a:solidFill>
                  <a:srgbClr val="7C7C7C"/>
                </a:solidFill>
                <a:effectLst/>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C4030FB5-835E-44DA-90B9-95C6D1254E88}"/>
              </a:ext>
            </a:extLst>
          </p:cNvPr>
          <p:cNvSpPr>
            <a:spLocks noGrp="1"/>
          </p:cNvSpPr>
          <p:nvPr>
            <p:ph idx="1"/>
          </p:nvPr>
        </p:nvSpPr>
        <p:spPr/>
        <p:txBody>
          <a:bodyPr/>
          <a:lstStyle/>
          <a:p>
            <a:pPr marL="0" indent="0" algn="l">
              <a:buNone/>
            </a:pPr>
            <a:r>
              <a:rPr lang="en-US" sz="3600" b="1" i="0" dirty="0">
                <a:solidFill>
                  <a:srgbClr val="333332"/>
                </a:solidFill>
                <a:effectLst/>
                <a:latin typeface="-apple-system"/>
              </a:rPr>
              <a:t>Guiding planes:</a:t>
            </a:r>
          </a:p>
          <a:p>
            <a:pPr marL="0" indent="0" algn="l">
              <a:buNone/>
            </a:pPr>
            <a:r>
              <a:rPr lang="en-US" b="1" i="0" dirty="0">
                <a:solidFill>
                  <a:schemeClr val="accent3"/>
                </a:solidFill>
                <a:effectLst/>
                <a:latin typeface="Georgia" panose="02040502050405020303" pitchFamily="18" charset="0"/>
              </a:rPr>
              <a:t>Vertically parallel surfaces on abutment teeth or/and dental implant abutments oriented so as to contribute to the direction of path of placement and removal of a removable dental prosthesis.</a:t>
            </a:r>
          </a:p>
          <a:p>
            <a:endParaRPr lang="en-US" dirty="0"/>
          </a:p>
        </p:txBody>
      </p:sp>
    </p:spTree>
    <p:extLst>
      <p:ext uri="{BB962C8B-B14F-4D97-AF65-F5344CB8AC3E}">
        <p14:creationId xmlns:p14="http://schemas.microsoft.com/office/powerpoint/2010/main" val="392751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73A8C-F200-4136-B771-CAD08BF3138C}"/>
              </a:ext>
            </a:extLst>
          </p:cNvPr>
          <p:cNvSpPr>
            <a:spLocks noGrp="1"/>
          </p:cNvSpPr>
          <p:nvPr>
            <p:ph type="title"/>
          </p:nvPr>
        </p:nvSpPr>
        <p:spPr/>
        <p:txBody>
          <a:bodyPr/>
          <a:lstStyle/>
          <a:p>
            <a:pPr algn="ctr"/>
            <a:r>
              <a:rPr lang="ar-IQ" dirty="0"/>
              <a:t>منهاج  الدورة التدريبيه </a:t>
            </a:r>
            <a:endParaRPr lang="en-US" dirty="0"/>
          </a:p>
        </p:txBody>
      </p:sp>
      <p:sp>
        <p:nvSpPr>
          <p:cNvPr id="3" name="Content Placeholder 2">
            <a:extLst>
              <a:ext uri="{FF2B5EF4-FFF2-40B4-BE49-F238E27FC236}">
                <a16:creationId xmlns:a16="http://schemas.microsoft.com/office/drawing/2014/main" id="{25353DC8-96AB-4276-B23A-5F1B9A13139D}"/>
              </a:ext>
            </a:extLst>
          </p:cNvPr>
          <p:cNvSpPr>
            <a:spLocks noGrp="1"/>
          </p:cNvSpPr>
          <p:nvPr>
            <p:ph idx="1"/>
          </p:nvPr>
        </p:nvSpPr>
        <p:spPr/>
        <p:txBody>
          <a:bodyPr/>
          <a:lstStyle/>
          <a:p>
            <a:pPr algn="l"/>
            <a:r>
              <a:rPr lang="en-US" sz="2400" b="1" dirty="0">
                <a:solidFill>
                  <a:srgbClr val="FF0000"/>
                </a:solidFill>
              </a:rPr>
              <a:t>1</a:t>
            </a:r>
            <a:r>
              <a:rPr lang="en-US" sz="2400" b="1" baseline="30000" dirty="0">
                <a:solidFill>
                  <a:srgbClr val="FF0000"/>
                </a:solidFill>
              </a:rPr>
              <a:t>st</a:t>
            </a:r>
            <a:r>
              <a:rPr lang="en-US" sz="2400" b="1" dirty="0">
                <a:solidFill>
                  <a:srgbClr val="FF0000"/>
                </a:solidFill>
              </a:rPr>
              <a:t> day </a:t>
            </a:r>
            <a:r>
              <a:rPr lang="en-US" sz="2400" b="1" dirty="0" err="1">
                <a:solidFill>
                  <a:srgbClr val="FF0000"/>
                </a:solidFill>
              </a:rPr>
              <a:t>theoritcal</a:t>
            </a:r>
            <a:r>
              <a:rPr lang="en-US" sz="2400" b="1" dirty="0">
                <a:solidFill>
                  <a:srgbClr val="FF0000"/>
                </a:solidFill>
              </a:rPr>
              <a:t> lecture/  </a:t>
            </a:r>
            <a:r>
              <a:rPr lang="en-US" sz="2400" b="1" dirty="0" err="1">
                <a:solidFill>
                  <a:srgbClr val="FF0000"/>
                </a:solidFill>
              </a:rPr>
              <a:t>suerey</a:t>
            </a:r>
            <a:r>
              <a:rPr lang="en-US" sz="2400" b="1" dirty="0">
                <a:solidFill>
                  <a:srgbClr val="FF0000"/>
                </a:solidFill>
              </a:rPr>
              <a:t> </a:t>
            </a:r>
            <a:r>
              <a:rPr lang="ar-IQ" sz="2400" b="1" dirty="0">
                <a:solidFill>
                  <a:srgbClr val="FF0000"/>
                </a:solidFill>
              </a:rPr>
              <a:t>م م دزينب عبد المنعم</a:t>
            </a:r>
            <a:endParaRPr lang="en-US" sz="2400" b="1" dirty="0">
              <a:solidFill>
                <a:srgbClr val="FF0000"/>
              </a:solidFill>
            </a:endParaRPr>
          </a:p>
          <a:p>
            <a:pPr algn="l"/>
            <a:r>
              <a:rPr lang="en-US" sz="2400" b="1" dirty="0">
                <a:solidFill>
                  <a:srgbClr val="FF0000"/>
                </a:solidFill>
              </a:rPr>
              <a:t>2</a:t>
            </a:r>
            <a:r>
              <a:rPr lang="en-US" sz="2400" b="1" baseline="30000" dirty="0">
                <a:solidFill>
                  <a:srgbClr val="FF0000"/>
                </a:solidFill>
              </a:rPr>
              <a:t>nd</a:t>
            </a:r>
            <a:r>
              <a:rPr lang="en-US" sz="2400" b="1" dirty="0">
                <a:solidFill>
                  <a:srgbClr val="FF0000"/>
                </a:solidFill>
              </a:rPr>
              <a:t> day </a:t>
            </a:r>
            <a:r>
              <a:rPr lang="en-US" sz="2400" b="1" dirty="0" err="1">
                <a:solidFill>
                  <a:srgbClr val="FF0000"/>
                </a:solidFill>
              </a:rPr>
              <a:t>theoritcal</a:t>
            </a:r>
            <a:r>
              <a:rPr lang="en-US" sz="2400" b="1" dirty="0">
                <a:solidFill>
                  <a:srgbClr val="FF0000"/>
                </a:solidFill>
              </a:rPr>
              <a:t> lecture/relief and block out</a:t>
            </a:r>
            <a:r>
              <a:rPr lang="ar-IQ" sz="2400" b="1" dirty="0">
                <a:solidFill>
                  <a:srgbClr val="FF0000"/>
                </a:solidFill>
              </a:rPr>
              <a:t>م  ديقظان حيدر </a:t>
            </a:r>
            <a:endParaRPr lang="en-US" sz="2400" b="1" dirty="0">
              <a:solidFill>
                <a:srgbClr val="FF0000"/>
              </a:solidFill>
            </a:endParaRPr>
          </a:p>
          <a:p>
            <a:pPr algn="l"/>
            <a:r>
              <a:rPr lang="en-US" b="1" dirty="0">
                <a:solidFill>
                  <a:srgbClr val="FF0000"/>
                </a:solidFill>
              </a:rPr>
              <a:t>3</a:t>
            </a:r>
            <a:r>
              <a:rPr lang="en-US" b="1" baseline="30000" dirty="0">
                <a:solidFill>
                  <a:srgbClr val="FF0000"/>
                </a:solidFill>
              </a:rPr>
              <a:t>rd</a:t>
            </a:r>
            <a:r>
              <a:rPr lang="en-US" b="1" dirty="0">
                <a:solidFill>
                  <a:srgbClr val="FF0000"/>
                </a:solidFill>
              </a:rPr>
              <a:t>  </a:t>
            </a:r>
            <a:r>
              <a:rPr lang="en-US" sz="2400" b="1" dirty="0">
                <a:solidFill>
                  <a:srgbClr val="FF0000"/>
                </a:solidFill>
              </a:rPr>
              <a:t>day practical demonstration</a:t>
            </a:r>
            <a:r>
              <a:rPr lang="ar-IQ" sz="2400" b="1" dirty="0">
                <a:solidFill>
                  <a:srgbClr val="FF0000"/>
                </a:solidFill>
              </a:rPr>
              <a:t>م م مصطفى شاكر</a:t>
            </a:r>
            <a:endParaRPr lang="en-US" dirty="0"/>
          </a:p>
        </p:txBody>
      </p:sp>
    </p:spTree>
    <p:extLst>
      <p:ext uri="{BB962C8B-B14F-4D97-AF65-F5344CB8AC3E}">
        <p14:creationId xmlns:p14="http://schemas.microsoft.com/office/powerpoint/2010/main" val="805812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B4F31-6A95-4EFF-9166-711D61A8143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E6A22E3-D739-4FA9-B219-A39E04773A27}"/>
              </a:ext>
            </a:extLst>
          </p:cNvPr>
          <p:cNvPicPr>
            <a:picLocks noGrp="1" noChangeAspect="1"/>
          </p:cNvPicPr>
          <p:nvPr>
            <p:ph idx="1"/>
          </p:nvPr>
        </p:nvPicPr>
        <p:blipFill>
          <a:blip r:embed="rId2"/>
          <a:stretch>
            <a:fillRect/>
          </a:stretch>
        </p:blipFill>
        <p:spPr>
          <a:xfrm>
            <a:off x="361516" y="2627962"/>
            <a:ext cx="5436611" cy="2692183"/>
          </a:xfrm>
          <a:prstGeom prst="rect">
            <a:avLst/>
          </a:prstGeom>
        </p:spPr>
      </p:pic>
      <p:pic>
        <p:nvPicPr>
          <p:cNvPr id="7" name="Picture 6">
            <a:extLst>
              <a:ext uri="{FF2B5EF4-FFF2-40B4-BE49-F238E27FC236}">
                <a16:creationId xmlns:a16="http://schemas.microsoft.com/office/drawing/2014/main" id="{CCAC6136-647A-43B4-B4F6-0FE1F7302310}"/>
              </a:ext>
            </a:extLst>
          </p:cNvPr>
          <p:cNvPicPr>
            <a:picLocks noChangeAspect="1"/>
          </p:cNvPicPr>
          <p:nvPr/>
        </p:nvPicPr>
        <p:blipFill>
          <a:blip r:embed="rId3"/>
          <a:stretch>
            <a:fillRect/>
          </a:stretch>
        </p:blipFill>
        <p:spPr>
          <a:xfrm>
            <a:off x="6780271" y="2627962"/>
            <a:ext cx="4088619" cy="2362530"/>
          </a:xfrm>
          <a:prstGeom prst="rect">
            <a:avLst/>
          </a:prstGeom>
        </p:spPr>
      </p:pic>
    </p:spTree>
    <p:extLst>
      <p:ext uri="{BB962C8B-B14F-4D97-AF65-F5344CB8AC3E}">
        <p14:creationId xmlns:p14="http://schemas.microsoft.com/office/powerpoint/2010/main" val="2223658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34865-C0A8-43EB-8B27-4CD809D144B7}"/>
              </a:ext>
            </a:extLst>
          </p:cNvPr>
          <p:cNvSpPr>
            <a:spLocks noGrp="1"/>
          </p:cNvSpPr>
          <p:nvPr>
            <p:ph type="title"/>
          </p:nvPr>
        </p:nvSpPr>
        <p:spPr/>
        <p:txBody>
          <a:bodyPr/>
          <a:lstStyle/>
          <a:p>
            <a:r>
              <a:rPr lang="en-US" b="1" i="0" dirty="0">
                <a:solidFill>
                  <a:srgbClr val="7C7C7C"/>
                </a:solidFill>
                <a:effectLst/>
                <a:latin typeface="Georgia" panose="02040502050405020303" pitchFamily="18" charset="0"/>
              </a:rPr>
              <a:t>Path of Insertion &amp; Removal</a:t>
            </a:r>
            <a:endParaRPr lang="en-US" dirty="0"/>
          </a:p>
        </p:txBody>
      </p:sp>
      <p:sp>
        <p:nvSpPr>
          <p:cNvPr id="3" name="Content Placeholder 2">
            <a:extLst>
              <a:ext uri="{FF2B5EF4-FFF2-40B4-BE49-F238E27FC236}">
                <a16:creationId xmlns:a16="http://schemas.microsoft.com/office/drawing/2014/main" id="{54F62555-C450-4960-BEE5-105E09BBF11E}"/>
              </a:ext>
            </a:extLst>
          </p:cNvPr>
          <p:cNvSpPr>
            <a:spLocks noGrp="1"/>
          </p:cNvSpPr>
          <p:nvPr>
            <p:ph idx="1"/>
          </p:nvPr>
        </p:nvSpPr>
        <p:spPr>
          <a:xfrm>
            <a:off x="357809" y="1658143"/>
            <a:ext cx="11184833" cy="3541714"/>
          </a:xfrm>
        </p:spPr>
        <p:txBody>
          <a:bodyPr>
            <a:normAutofit fontScale="25000" lnSpcReduction="20000"/>
          </a:bodyPr>
          <a:lstStyle/>
          <a:p>
            <a:pPr marL="0" indent="0">
              <a:buNone/>
            </a:pPr>
            <a:r>
              <a:rPr lang="en-US" sz="9600" b="1" i="0" dirty="0">
                <a:solidFill>
                  <a:schemeClr val="accent4">
                    <a:lumMod val="40000"/>
                    <a:lumOff val="60000"/>
                  </a:schemeClr>
                </a:solidFill>
                <a:effectLst/>
                <a:latin typeface="Georgia" panose="02040502050405020303" pitchFamily="18" charset="0"/>
              </a:rPr>
              <a:t>Path that the prosthesis is placed or removed and usually a single path.</a:t>
            </a:r>
          </a:p>
          <a:p>
            <a:pPr marL="0" indent="0" algn="l">
              <a:buNone/>
            </a:pPr>
            <a:r>
              <a:rPr lang="en-US" sz="9600" b="1" i="0" dirty="0">
                <a:solidFill>
                  <a:schemeClr val="accent1">
                    <a:lumMod val="50000"/>
                  </a:schemeClr>
                </a:solidFill>
                <a:effectLst/>
                <a:latin typeface="Georgia" panose="02040502050405020303" pitchFamily="18" charset="0"/>
              </a:rPr>
              <a:t>Path of </a:t>
            </a:r>
            <a:r>
              <a:rPr lang="en-US" sz="9600" b="1" i="0" dirty="0" err="1">
                <a:solidFill>
                  <a:schemeClr val="accent1">
                    <a:lumMod val="50000"/>
                  </a:schemeClr>
                </a:solidFill>
                <a:effectLst/>
                <a:latin typeface="Georgia" panose="02040502050405020303" pitchFamily="18" charset="0"/>
              </a:rPr>
              <a:t>insertion</a:t>
            </a:r>
            <a:r>
              <a:rPr lang="en-US" sz="9600" b="1" i="0" dirty="0" err="1">
                <a:solidFill>
                  <a:schemeClr val="accent4">
                    <a:lumMod val="40000"/>
                    <a:lumOff val="60000"/>
                  </a:schemeClr>
                </a:solidFill>
                <a:effectLst/>
                <a:latin typeface="Georgia" panose="02040502050405020303" pitchFamily="18" charset="0"/>
              </a:rPr>
              <a:t>:</a:t>
            </a:r>
            <a:r>
              <a:rPr lang="en-US" sz="9600" b="1" i="0" dirty="0" err="1">
                <a:solidFill>
                  <a:srgbClr val="FF0000"/>
                </a:solidFill>
                <a:effectLst/>
                <a:latin typeface="Georgia" panose="02040502050405020303" pitchFamily="18" charset="0"/>
              </a:rPr>
              <a:t>The</a:t>
            </a:r>
            <a:r>
              <a:rPr lang="en-US" sz="9600" b="1" i="0" dirty="0">
                <a:solidFill>
                  <a:srgbClr val="FF0000"/>
                </a:solidFill>
                <a:effectLst/>
                <a:latin typeface="Georgia" panose="02040502050405020303" pitchFamily="18" charset="0"/>
              </a:rPr>
              <a:t> direction in which a restoration  moves  from the point of initial </a:t>
            </a:r>
            <a:r>
              <a:rPr lang="en-US" sz="9600" b="1" i="0" dirty="0" err="1">
                <a:solidFill>
                  <a:srgbClr val="FF0000"/>
                </a:solidFill>
                <a:effectLst/>
                <a:latin typeface="Georgia" panose="02040502050405020303" pitchFamily="18" charset="0"/>
              </a:rPr>
              <a:t>contactof</a:t>
            </a:r>
            <a:r>
              <a:rPr lang="en-US" sz="9600" b="1" i="0" dirty="0">
                <a:solidFill>
                  <a:srgbClr val="FF0000"/>
                </a:solidFill>
                <a:effectLst/>
                <a:latin typeface="Georgia" panose="02040502050405020303" pitchFamily="18" charset="0"/>
              </a:rPr>
              <a:t>  its  rigid part  with the supporting teeth, to its terminal resting position, with rests  seated &amp; denture base in contact with the tissues.</a:t>
            </a:r>
          </a:p>
          <a:p>
            <a:pPr marL="0" indent="0">
              <a:buNone/>
            </a:pPr>
            <a:r>
              <a:rPr lang="en-US" sz="9600" b="1" i="0" dirty="0">
                <a:solidFill>
                  <a:srgbClr val="FF0000"/>
                </a:solidFill>
                <a:effectLst/>
                <a:latin typeface="Georgia" panose="02040502050405020303" pitchFamily="18" charset="0"/>
              </a:rPr>
              <a:t>It is determined by tilt of cast.</a:t>
            </a:r>
          </a:p>
          <a:p>
            <a:pPr marL="0" indent="0" algn="l">
              <a:buNone/>
            </a:pPr>
            <a:r>
              <a:rPr lang="en-US" sz="9600" b="1" i="0" dirty="0">
                <a:solidFill>
                  <a:srgbClr val="FF0000"/>
                </a:solidFill>
                <a:effectLst/>
                <a:latin typeface="Georgia" panose="02040502050405020303" pitchFamily="18" charset="0"/>
              </a:rPr>
              <a:t>It is not a single entity.</a:t>
            </a:r>
          </a:p>
          <a:p>
            <a:pPr marL="0" indent="0" algn="l">
              <a:buNone/>
            </a:pPr>
            <a:r>
              <a:rPr lang="en-US" sz="9600" b="1" i="0" dirty="0">
                <a:solidFill>
                  <a:schemeClr val="accent4">
                    <a:lumMod val="40000"/>
                    <a:lumOff val="60000"/>
                  </a:schemeClr>
                </a:solidFill>
                <a:effectLst/>
                <a:latin typeface="Georgia" panose="02040502050405020303" pitchFamily="18" charset="0"/>
              </a:rPr>
              <a:t> </a:t>
            </a:r>
          </a:p>
          <a:p>
            <a:pPr marL="0" indent="0" algn="l">
              <a:buNone/>
            </a:pPr>
            <a:endParaRPr lang="en-US" sz="9600" b="1" i="0" dirty="0">
              <a:solidFill>
                <a:schemeClr val="accent4">
                  <a:lumMod val="40000"/>
                  <a:lumOff val="60000"/>
                </a:schemeClr>
              </a:solidFill>
              <a:effectLst/>
              <a:latin typeface="Georgia" panose="02040502050405020303" pitchFamily="18" charset="0"/>
            </a:endParaRPr>
          </a:p>
          <a:p>
            <a:endParaRPr lang="en-US" dirty="0"/>
          </a:p>
        </p:txBody>
      </p:sp>
      <p:pic>
        <p:nvPicPr>
          <p:cNvPr id="5" name="Picture 4">
            <a:extLst>
              <a:ext uri="{FF2B5EF4-FFF2-40B4-BE49-F238E27FC236}">
                <a16:creationId xmlns:a16="http://schemas.microsoft.com/office/drawing/2014/main" id="{706C4121-4028-4057-821B-02B6892684D3}"/>
              </a:ext>
            </a:extLst>
          </p:cNvPr>
          <p:cNvPicPr>
            <a:picLocks noChangeAspect="1"/>
          </p:cNvPicPr>
          <p:nvPr/>
        </p:nvPicPr>
        <p:blipFill>
          <a:blip r:embed="rId2"/>
          <a:stretch>
            <a:fillRect/>
          </a:stretch>
        </p:blipFill>
        <p:spPr>
          <a:xfrm>
            <a:off x="5950225" y="4057340"/>
            <a:ext cx="4315427" cy="2724530"/>
          </a:xfrm>
          <a:prstGeom prst="rect">
            <a:avLst/>
          </a:prstGeom>
        </p:spPr>
      </p:pic>
    </p:spTree>
    <p:extLst>
      <p:ext uri="{BB962C8B-B14F-4D97-AF65-F5344CB8AC3E}">
        <p14:creationId xmlns:p14="http://schemas.microsoft.com/office/powerpoint/2010/main" val="3012914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009E6-F5C9-4E10-B5A7-312232291B2C}"/>
              </a:ext>
            </a:extLst>
          </p:cNvPr>
          <p:cNvSpPr>
            <a:spLocks noGrp="1"/>
          </p:cNvSpPr>
          <p:nvPr>
            <p:ph type="title"/>
          </p:nvPr>
        </p:nvSpPr>
        <p:spPr/>
        <p:txBody>
          <a:bodyPr>
            <a:normAutofit fontScale="90000"/>
          </a:bodyPr>
          <a:lstStyle/>
          <a:p>
            <a:r>
              <a:rPr lang="en-US" sz="3600" b="1" i="0" dirty="0">
                <a:solidFill>
                  <a:schemeClr val="accent1">
                    <a:lumMod val="50000"/>
                  </a:schemeClr>
                </a:solidFill>
                <a:effectLst/>
                <a:latin typeface="Georgia" panose="02040502050405020303" pitchFamily="18" charset="0"/>
              </a:rPr>
              <a:t>Path of displacement</a:t>
            </a:r>
            <a:r>
              <a:rPr lang="en-US" sz="3600" b="1" i="0" dirty="0">
                <a:solidFill>
                  <a:schemeClr val="accent4">
                    <a:lumMod val="40000"/>
                    <a:lumOff val="60000"/>
                  </a:schemeClr>
                </a:solidFill>
                <a:effectLst/>
                <a:latin typeface="Georgia" panose="02040502050405020303" pitchFamily="18" charset="0"/>
              </a:rPr>
              <a:t>:  </a:t>
            </a:r>
            <a:r>
              <a:rPr lang="en-US" sz="3600" b="1" i="0" dirty="0">
                <a:solidFill>
                  <a:srgbClr val="FF0000"/>
                </a:solidFill>
                <a:effectLst/>
                <a:latin typeface="Georgia" panose="02040502050405020303" pitchFamily="18" charset="0"/>
              </a:rPr>
              <a:t>Reverse of Path of Insertion</a:t>
            </a:r>
            <a:br>
              <a:rPr lang="en-US" sz="3600" b="1" i="0" dirty="0">
                <a:solidFill>
                  <a:srgbClr val="FF0000"/>
                </a:solidFill>
                <a:effectLst/>
                <a:latin typeface="Georgia" panose="02040502050405020303" pitchFamily="18" charset="0"/>
              </a:rPr>
            </a:br>
            <a:endParaRPr lang="en-US" dirty="0"/>
          </a:p>
        </p:txBody>
      </p:sp>
      <p:pic>
        <p:nvPicPr>
          <p:cNvPr id="5" name="Content Placeholder 4">
            <a:extLst>
              <a:ext uri="{FF2B5EF4-FFF2-40B4-BE49-F238E27FC236}">
                <a16:creationId xmlns:a16="http://schemas.microsoft.com/office/drawing/2014/main" id="{CF7618CF-7608-4711-8B4C-F9DEF7F85E2A}"/>
              </a:ext>
            </a:extLst>
          </p:cNvPr>
          <p:cNvPicPr>
            <a:picLocks noGrp="1" noChangeAspect="1"/>
          </p:cNvPicPr>
          <p:nvPr>
            <p:ph idx="1"/>
          </p:nvPr>
        </p:nvPicPr>
        <p:blipFill>
          <a:blip r:embed="rId2"/>
          <a:stretch>
            <a:fillRect/>
          </a:stretch>
        </p:blipFill>
        <p:spPr>
          <a:xfrm>
            <a:off x="3823230" y="2697221"/>
            <a:ext cx="4277322" cy="2619741"/>
          </a:xfrm>
        </p:spPr>
      </p:pic>
    </p:spTree>
    <p:extLst>
      <p:ext uri="{BB962C8B-B14F-4D97-AF65-F5344CB8AC3E}">
        <p14:creationId xmlns:p14="http://schemas.microsoft.com/office/powerpoint/2010/main" val="3500096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FB01D-91CF-4050-B9A0-74A65FE3427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AC25136-F4F1-48A4-950D-8D8031FA741C}"/>
              </a:ext>
            </a:extLst>
          </p:cNvPr>
          <p:cNvPicPr>
            <a:picLocks noGrp="1" noChangeAspect="1"/>
          </p:cNvPicPr>
          <p:nvPr>
            <p:ph idx="1"/>
          </p:nvPr>
        </p:nvPicPr>
        <p:blipFill>
          <a:blip r:embed="rId2"/>
          <a:stretch>
            <a:fillRect/>
          </a:stretch>
        </p:blipFill>
        <p:spPr>
          <a:xfrm>
            <a:off x="808383" y="742123"/>
            <a:ext cx="10455965" cy="5632174"/>
          </a:xfrm>
        </p:spPr>
      </p:pic>
    </p:spTree>
    <p:extLst>
      <p:ext uri="{BB962C8B-B14F-4D97-AF65-F5344CB8AC3E}">
        <p14:creationId xmlns:p14="http://schemas.microsoft.com/office/powerpoint/2010/main" val="2383441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8CE31-1DFC-48A1-9040-16111936F286}"/>
              </a:ext>
            </a:extLst>
          </p:cNvPr>
          <p:cNvSpPr>
            <a:spLocks noGrp="1"/>
          </p:cNvSpPr>
          <p:nvPr>
            <p:ph type="title"/>
          </p:nvPr>
        </p:nvSpPr>
        <p:spPr>
          <a:xfrm>
            <a:off x="757100" y="9558"/>
            <a:ext cx="9905998" cy="1478570"/>
          </a:xfrm>
        </p:spPr>
        <p:txBody>
          <a:bodyPr>
            <a:normAutofit fontScale="90000"/>
          </a:bodyPr>
          <a:lstStyle/>
          <a:p>
            <a:r>
              <a:rPr lang="en-US" b="1" i="0" dirty="0">
                <a:solidFill>
                  <a:srgbClr val="FFFF00"/>
                </a:solidFill>
                <a:effectLst/>
                <a:latin typeface="Georgia" panose="02040502050405020303" pitchFamily="18" charset="0"/>
              </a:rPr>
              <a:t>Factors Determining Path of Insertion &amp; Removal</a:t>
            </a:r>
            <a:br>
              <a:rPr lang="en-US" b="1" i="0" dirty="0">
                <a:solidFill>
                  <a:srgbClr val="FFFF00"/>
                </a:solidFill>
                <a:effectLst/>
                <a:latin typeface="Georgia" panose="02040502050405020303" pitchFamily="18" charset="0"/>
              </a:rPr>
            </a:br>
            <a:endParaRPr lang="en-US" b="1" dirty="0">
              <a:solidFill>
                <a:srgbClr val="FFFF00"/>
              </a:solidFill>
            </a:endParaRPr>
          </a:p>
        </p:txBody>
      </p:sp>
      <p:sp>
        <p:nvSpPr>
          <p:cNvPr id="3" name="Content Placeholder 2">
            <a:extLst>
              <a:ext uri="{FF2B5EF4-FFF2-40B4-BE49-F238E27FC236}">
                <a16:creationId xmlns:a16="http://schemas.microsoft.com/office/drawing/2014/main" id="{800CB940-1817-4BF3-9FA5-03125E869C63}"/>
              </a:ext>
            </a:extLst>
          </p:cNvPr>
          <p:cNvSpPr>
            <a:spLocks noGrp="1"/>
          </p:cNvSpPr>
          <p:nvPr>
            <p:ph idx="1"/>
          </p:nvPr>
        </p:nvSpPr>
        <p:spPr>
          <a:xfrm>
            <a:off x="757099" y="1255574"/>
            <a:ext cx="9905999" cy="3541714"/>
          </a:xfrm>
        </p:spPr>
        <p:txBody>
          <a:bodyPr/>
          <a:lstStyle/>
          <a:p>
            <a:pPr marL="0" indent="0" algn="l">
              <a:buNone/>
            </a:pPr>
            <a:r>
              <a:rPr lang="en-US" b="1" i="0" dirty="0">
                <a:solidFill>
                  <a:srgbClr val="002060"/>
                </a:solidFill>
                <a:effectLst/>
                <a:latin typeface="Georgia" panose="02040502050405020303" pitchFamily="18" charset="0"/>
              </a:rPr>
              <a:t>a) Guiding planes</a:t>
            </a:r>
          </a:p>
          <a:p>
            <a:pPr marL="0" indent="0" algn="l">
              <a:buNone/>
            </a:pPr>
            <a:r>
              <a:rPr lang="en-US" b="1" i="0" dirty="0">
                <a:solidFill>
                  <a:srgbClr val="002060"/>
                </a:solidFill>
                <a:effectLst/>
                <a:latin typeface="Georgia" panose="02040502050405020303" pitchFamily="18" charset="0"/>
              </a:rPr>
              <a:t>b) Retentive areas</a:t>
            </a:r>
          </a:p>
          <a:p>
            <a:pPr marL="0" indent="0" algn="l">
              <a:buNone/>
            </a:pPr>
            <a:r>
              <a:rPr lang="en-US" b="1" i="0" dirty="0">
                <a:solidFill>
                  <a:srgbClr val="002060"/>
                </a:solidFill>
                <a:effectLst/>
                <a:latin typeface="Georgia" panose="02040502050405020303" pitchFamily="18" charset="0"/>
              </a:rPr>
              <a:t>c) Interference</a:t>
            </a:r>
          </a:p>
          <a:p>
            <a:pPr marL="0" indent="0" algn="l">
              <a:buNone/>
            </a:pPr>
            <a:r>
              <a:rPr lang="en-US" b="1" i="0" dirty="0">
                <a:solidFill>
                  <a:srgbClr val="002060"/>
                </a:solidFill>
                <a:effectLst/>
                <a:latin typeface="Georgia" panose="02040502050405020303" pitchFamily="18" charset="0"/>
              </a:rPr>
              <a:t>d) Esthetics</a:t>
            </a:r>
          </a:p>
          <a:p>
            <a:endParaRPr lang="en-US" dirty="0"/>
          </a:p>
        </p:txBody>
      </p:sp>
      <p:pic>
        <p:nvPicPr>
          <p:cNvPr id="5" name="Picture 4">
            <a:extLst>
              <a:ext uri="{FF2B5EF4-FFF2-40B4-BE49-F238E27FC236}">
                <a16:creationId xmlns:a16="http://schemas.microsoft.com/office/drawing/2014/main" id="{273F78D9-4855-4EBE-9DE0-0D50C8C51C65}"/>
              </a:ext>
            </a:extLst>
          </p:cNvPr>
          <p:cNvPicPr>
            <a:picLocks noChangeAspect="1"/>
          </p:cNvPicPr>
          <p:nvPr/>
        </p:nvPicPr>
        <p:blipFill>
          <a:blip r:embed="rId2"/>
          <a:stretch>
            <a:fillRect/>
          </a:stretch>
        </p:blipFill>
        <p:spPr>
          <a:xfrm>
            <a:off x="7670489" y="1432665"/>
            <a:ext cx="3477110" cy="5175358"/>
          </a:xfrm>
          <a:prstGeom prst="rect">
            <a:avLst/>
          </a:prstGeom>
        </p:spPr>
      </p:pic>
      <p:pic>
        <p:nvPicPr>
          <p:cNvPr id="7" name="Picture 6">
            <a:extLst>
              <a:ext uri="{FF2B5EF4-FFF2-40B4-BE49-F238E27FC236}">
                <a16:creationId xmlns:a16="http://schemas.microsoft.com/office/drawing/2014/main" id="{6503819D-49D5-4178-960C-F4377D82671E}"/>
              </a:ext>
            </a:extLst>
          </p:cNvPr>
          <p:cNvPicPr>
            <a:picLocks noChangeAspect="1"/>
          </p:cNvPicPr>
          <p:nvPr/>
        </p:nvPicPr>
        <p:blipFill>
          <a:blip r:embed="rId3"/>
          <a:stretch>
            <a:fillRect/>
          </a:stretch>
        </p:blipFill>
        <p:spPr>
          <a:xfrm>
            <a:off x="1367146" y="4802264"/>
            <a:ext cx="3150606" cy="1883121"/>
          </a:xfrm>
          <a:prstGeom prst="rect">
            <a:avLst/>
          </a:prstGeom>
        </p:spPr>
      </p:pic>
      <p:pic>
        <p:nvPicPr>
          <p:cNvPr id="9" name="Picture 8">
            <a:extLst>
              <a:ext uri="{FF2B5EF4-FFF2-40B4-BE49-F238E27FC236}">
                <a16:creationId xmlns:a16="http://schemas.microsoft.com/office/drawing/2014/main" id="{168AE79B-274D-488A-A560-7819B2E9FC92}"/>
              </a:ext>
            </a:extLst>
          </p:cNvPr>
          <p:cNvPicPr>
            <a:picLocks noChangeAspect="1"/>
          </p:cNvPicPr>
          <p:nvPr/>
        </p:nvPicPr>
        <p:blipFill>
          <a:blip r:embed="rId4"/>
          <a:stretch>
            <a:fillRect/>
          </a:stretch>
        </p:blipFill>
        <p:spPr>
          <a:xfrm>
            <a:off x="4518333" y="4053894"/>
            <a:ext cx="3150994" cy="2543530"/>
          </a:xfrm>
          <a:prstGeom prst="rect">
            <a:avLst/>
          </a:prstGeom>
        </p:spPr>
      </p:pic>
      <p:pic>
        <p:nvPicPr>
          <p:cNvPr id="11" name="Picture 10">
            <a:extLst>
              <a:ext uri="{FF2B5EF4-FFF2-40B4-BE49-F238E27FC236}">
                <a16:creationId xmlns:a16="http://schemas.microsoft.com/office/drawing/2014/main" id="{A0CBF45C-D199-4F25-82DE-F6A6CE096EC8}"/>
              </a:ext>
            </a:extLst>
          </p:cNvPr>
          <p:cNvPicPr>
            <a:picLocks noChangeAspect="1"/>
          </p:cNvPicPr>
          <p:nvPr/>
        </p:nvPicPr>
        <p:blipFill>
          <a:blip r:embed="rId5"/>
          <a:stretch>
            <a:fillRect/>
          </a:stretch>
        </p:blipFill>
        <p:spPr>
          <a:xfrm>
            <a:off x="4505383" y="1099798"/>
            <a:ext cx="3150606" cy="1738265"/>
          </a:xfrm>
          <a:prstGeom prst="rect">
            <a:avLst/>
          </a:prstGeom>
        </p:spPr>
      </p:pic>
      <p:pic>
        <p:nvPicPr>
          <p:cNvPr id="13" name="Picture 12">
            <a:extLst>
              <a:ext uri="{FF2B5EF4-FFF2-40B4-BE49-F238E27FC236}">
                <a16:creationId xmlns:a16="http://schemas.microsoft.com/office/drawing/2014/main" id="{8CB88E4C-348D-415E-A32D-DE4C7458EE0C}"/>
              </a:ext>
            </a:extLst>
          </p:cNvPr>
          <p:cNvPicPr>
            <a:picLocks noChangeAspect="1"/>
          </p:cNvPicPr>
          <p:nvPr/>
        </p:nvPicPr>
        <p:blipFill>
          <a:blip r:embed="rId6"/>
          <a:stretch>
            <a:fillRect/>
          </a:stretch>
        </p:blipFill>
        <p:spPr>
          <a:xfrm>
            <a:off x="4520697" y="2568921"/>
            <a:ext cx="3150606" cy="1720158"/>
          </a:xfrm>
          <a:prstGeom prst="rect">
            <a:avLst/>
          </a:prstGeom>
        </p:spPr>
      </p:pic>
    </p:spTree>
    <p:extLst>
      <p:ext uri="{BB962C8B-B14F-4D97-AF65-F5344CB8AC3E}">
        <p14:creationId xmlns:p14="http://schemas.microsoft.com/office/powerpoint/2010/main" val="4003263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F8AF3-2495-4FD1-AB5F-DD87D9A4828F}"/>
              </a:ext>
            </a:extLst>
          </p:cNvPr>
          <p:cNvSpPr>
            <a:spLocks noGrp="1"/>
          </p:cNvSpPr>
          <p:nvPr>
            <p:ph type="title"/>
          </p:nvPr>
        </p:nvSpPr>
        <p:spPr/>
        <p:txBody>
          <a:bodyPr/>
          <a:lstStyle/>
          <a:p>
            <a:r>
              <a:rPr lang="en-US" b="0" i="0" dirty="0">
                <a:solidFill>
                  <a:srgbClr val="7C7C7C"/>
                </a:solidFill>
                <a:effectLst/>
                <a:latin typeface="Georgia" panose="02040502050405020303" pitchFamily="18" charset="0"/>
              </a:rPr>
              <a:t>Advantages of a Single Path of Insertion:</a:t>
            </a:r>
            <a:endParaRPr lang="en-US" dirty="0"/>
          </a:p>
        </p:txBody>
      </p:sp>
      <p:sp>
        <p:nvSpPr>
          <p:cNvPr id="3" name="Content Placeholder 2">
            <a:extLst>
              <a:ext uri="{FF2B5EF4-FFF2-40B4-BE49-F238E27FC236}">
                <a16:creationId xmlns:a16="http://schemas.microsoft.com/office/drawing/2014/main" id="{9AC37105-AD5F-49E8-A48D-C7C996EE9750}"/>
              </a:ext>
            </a:extLst>
          </p:cNvPr>
          <p:cNvSpPr>
            <a:spLocks noGrp="1"/>
          </p:cNvSpPr>
          <p:nvPr>
            <p:ph idx="1"/>
          </p:nvPr>
        </p:nvSpPr>
        <p:spPr/>
        <p:txBody>
          <a:bodyPr/>
          <a:lstStyle/>
          <a:p>
            <a:pPr algn="l">
              <a:buFont typeface="Arial" panose="020B0604020202020204" pitchFamily="34" charset="0"/>
              <a:buChar char="•"/>
            </a:pPr>
            <a:r>
              <a:rPr lang="en-US" b="1" i="0" dirty="0">
                <a:solidFill>
                  <a:srgbClr val="FF0000"/>
                </a:solidFill>
                <a:effectLst/>
                <a:latin typeface="Georgia" panose="02040502050405020303" pitchFamily="18" charset="0"/>
              </a:rPr>
              <a:t>Equalizes retention</a:t>
            </a:r>
          </a:p>
          <a:p>
            <a:pPr algn="l">
              <a:buFont typeface="Arial" panose="020B0604020202020204" pitchFamily="34" charset="0"/>
              <a:buChar char="•"/>
            </a:pPr>
            <a:r>
              <a:rPr lang="en-US" b="1" i="0" dirty="0">
                <a:solidFill>
                  <a:srgbClr val="FF0000"/>
                </a:solidFill>
                <a:effectLst/>
                <a:latin typeface="Georgia" panose="02040502050405020303" pitchFamily="18" charset="0"/>
              </a:rPr>
              <a:t>Bracing and Cross-arch Stabilization</a:t>
            </a:r>
          </a:p>
          <a:p>
            <a:pPr algn="l">
              <a:buFont typeface="Arial" panose="020B0604020202020204" pitchFamily="34" charset="0"/>
              <a:buChar char="•"/>
            </a:pPr>
            <a:r>
              <a:rPr lang="en-US" b="1" i="0" dirty="0">
                <a:solidFill>
                  <a:srgbClr val="FF0000"/>
                </a:solidFill>
                <a:effectLst/>
                <a:latin typeface="Georgia" panose="02040502050405020303" pitchFamily="18" charset="0"/>
              </a:rPr>
              <a:t>Minimizes torque on abutments</a:t>
            </a:r>
          </a:p>
          <a:p>
            <a:pPr algn="l">
              <a:buFont typeface="Arial" panose="020B0604020202020204" pitchFamily="34" charset="0"/>
              <a:buChar char="•"/>
            </a:pPr>
            <a:r>
              <a:rPr lang="en-US" b="1" i="0" dirty="0">
                <a:solidFill>
                  <a:srgbClr val="FF0000"/>
                </a:solidFill>
                <a:effectLst/>
                <a:latin typeface="Georgia" panose="02040502050405020303" pitchFamily="18" charset="0"/>
              </a:rPr>
              <a:t>Allows removal without encountering interferences</a:t>
            </a:r>
          </a:p>
          <a:p>
            <a:r>
              <a:rPr lang="en-US" b="1" i="0" dirty="0">
                <a:solidFill>
                  <a:srgbClr val="FF0000"/>
                </a:solidFill>
                <a:effectLst/>
                <a:latin typeface="Georgia" panose="02040502050405020303" pitchFamily="18" charset="0"/>
              </a:rPr>
              <a:t>Directs forces along long axes of teeth</a:t>
            </a:r>
          </a:p>
          <a:p>
            <a:r>
              <a:rPr lang="en-US" b="1" i="0" dirty="0">
                <a:solidFill>
                  <a:srgbClr val="FF0000"/>
                </a:solidFill>
                <a:effectLst/>
                <a:latin typeface="Georgia" panose="02040502050405020303" pitchFamily="18" charset="0"/>
              </a:rPr>
              <a:t>Provides frictional retention</a:t>
            </a:r>
          </a:p>
          <a:p>
            <a:endParaRPr lang="en-US" dirty="0"/>
          </a:p>
        </p:txBody>
      </p:sp>
    </p:spTree>
    <p:extLst>
      <p:ext uri="{BB962C8B-B14F-4D97-AF65-F5344CB8AC3E}">
        <p14:creationId xmlns:p14="http://schemas.microsoft.com/office/powerpoint/2010/main" val="935939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5316A-C556-4590-B0C9-22A74A90288E}"/>
              </a:ext>
            </a:extLst>
          </p:cNvPr>
          <p:cNvSpPr>
            <a:spLocks noGrp="1"/>
          </p:cNvSpPr>
          <p:nvPr>
            <p:ph type="title"/>
          </p:nvPr>
        </p:nvSpPr>
        <p:spPr/>
        <p:txBody>
          <a:bodyPr/>
          <a:lstStyle/>
          <a:p>
            <a:endParaRPr lang="en-US"/>
          </a:p>
        </p:txBody>
      </p:sp>
      <p:pic>
        <p:nvPicPr>
          <p:cNvPr id="9218" name="Picture 2" descr="RPD_075">
            <a:extLst>
              <a:ext uri="{FF2B5EF4-FFF2-40B4-BE49-F238E27FC236}">
                <a16:creationId xmlns:a16="http://schemas.microsoft.com/office/drawing/2014/main" id="{D195807A-97A1-4840-A4D9-ECFADAB3DA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4060" y="2317505"/>
            <a:ext cx="3810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901E9EE-0D5F-454E-8BB6-CD4F297F7310}"/>
              </a:ext>
            </a:extLst>
          </p:cNvPr>
          <p:cNvPicPr>
            <a:picLocks noChangeAspect="1"/>
          </p:cNvPicPr>
          <p:nvPr/>
        </p:nvPicPr>
        <p:blipFill>
          <a:blip r:embed="rId3"/>
          <a:stretch>
            <a:fillRect/>
          </a:stretch>
        </p:blipFill>
        <p:spPr>
          <a:xfrm>
            <a:off x="6751156" y="1604188"/>
            <a:ext cx="2857500" cy="1905000"/>
          </a:xfrm>
          <a:prstGeom prst="rect">
            <a:avLst/>
          </a:prstGeom>
        </p:spPr>
      </p:pic>
      <p:pic>
        <p:nvPicPr>
          <p:cNvPr id="9220" name="Picture 4" descr="RPD_077">
            <a:extLst>
              <a:ext uri="{FF2B5EF4-FFF2-40B4-BE49-F238E27FC236}">
                <a16:creationId xmlns:a16="http://schemas.microsoft.com/office/drawing/2014/main" id="{63BCD006-527F-43CB-878B-6D31699BE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7942" y="4334482"/>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284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9C000-1490-4066-8044-8CBB6733A57D}"/>
              </a:ext>
            </a:extLst>
          </p:cNvPr>
          <p:cNvSpPr>
            <a:spLocks noGrp="1"/>
          </p:cNvSpPr>
          <p:nvPr>
            <p:ph type="title"/>
          </p:nvPr>
        </p:nvSpPr>
        <p:spPr/>
        <p:txBody>
          <a:bodyPr/>
          <a:lstStyle/>
          <a:p>
            <a:r>
              <a:rPr lang="en-US" b="1" i="0" dirty="0">
                <a:solidFill>
                  <a:srgbClr val="333332"/>
                </a:solidFill>
                <a:effectLst/>
                <a:latin typeface="-apple-system"/>
              </a:rPr>
              <a:t>Survey line/ Height of Contour (HOC)</a:t>
            </a:r>
            <a:br>
              <a:rPr lang="en-US" b="1" i="0" dirty="0">
                <a:solidFill>
                  <a:srgbClr val="333332"/>
                </a:solidFill>
                <a:effectLst/>
                <a:latin typeface="-apple-system"/>
              </a:rPr>
            </a:br>
            <a:endParaRPr lang="en-US" dirty="0"/>
          </a:p>
        </p:txBody>
      </p:sp>
      <p:sp>
        <p:nvSpPr>
          <p:cNvPr id="3" name="Content Placeholder 2">
            <a:extLst>
              <a:ext uri="{FF2B5EF4-FFF2-40B4-BE49-F238E27FC236}">
                <a16:creationId xmlns:a16="http://schemas.microsoft.com/office/drawing/2014/main" id="{F817B3D6-8798-4B87-AA0A-278D4C60143E}"/>
              </a:ext>
            </a:extLst>
          </p:cNvPr>
          <p:cNvSpPr>
            <a:spLocks noGrp="1"/>
          </p:cNvSpPr>
          <p:nvPr>
            <p:ph idx="1"/>
          </p:nvPr>
        </p:nvSpPr>
        <p:spPr>
          <a:xfrm>
            <a:off x="1035395" y="1357803"/>
            <a:ext cx="9905999" cy="3541714"/>
          </a:xfrm>
        </p:spPr>
        <p:txBody>
          <a:bodyPr/>
          <a:lstStyle/>
          <a:p>
            <a:pPr marL="0" indent="0" algn="l">
              <a:buNone/>
            </a:pPr>
            <a:r>
              <a:rPr lang="en-US" b="0" i="0" dirty="0">
                <a:solidFill>
                  <a:schemeClr val="accent3"/>
                </a:solidFill>
                <a:effectLst/>
                <a:latin typeface="Georgia" panose="02040502050405020303" pitchFamily="18" charset="0"/>
              </a:rPr>
              <a:t>A line encircling a tooth produced on a cast by a surveyor, marking  the greatest prominence of contour in relation to the planned path of placement of the restoration.</a:t>
            </a:r>
          </a:p>
          <a:p>
            <a:pPr marL="0" indent="0">
              <a:buNone/>
            </a:pPr>
            <a:br>
              <a:rPr lang="en-US" dirty="0">
                <a:solidFill>
                  <a:schemeClr val="accent3"/>
                </a:solidFill>
              </a:rPr>
            </a:br>
            <a:endParaRPr lang="en-US" dirty="0">
              <a:solidFill>
                <a:schemeClr val="accent3"/>
              </a:solidFill>
            </a:endParaRPr>
          </a:p>
        </p:txBody>
      </p:sp>
      <p:pic>
        <p:nvPicPr>
          <p:cNvPr id="6" name="Picture 5">
            <a:extLst>
              <a:ext uri="{FF2B5EF4-FFF2-40B4-BE49-F238E27FC236}">
                <a16:creationId xmlns:a16="http://schemas.microsoft.com/office/drawing/2014/main" id="{23DACF5E-C8AE-44D3-B3ED-037430105583}"/>
              </a:ext>
            </a:extLst>
          </p:cNvPr>
          <p:cNvPicPr>
            <a:picLocks noChangeAspect="1"/>
          </p:cNvPicPr>
          <p:nvPr/>
        </p:nvPicPr>
        <p:blipFill>
          <a:blip r:embed="rId2"/>
          <a:stretch>
            <a:fillRect/>
          </a:stretch>
        </p:blipFill>
        <p:spPr>
          <a:xfrm>
            <a:off x="5618923" y="3440093"/>
            <a:ext cx="5102086" cy="2351108"/>
          </a:xfrm>
          <a:prstGeom prst="rect">
            <a:avLst/>
          </a:prstGeom>
        </p:spPr>
      </p:pic>
    </p:spTree>
    <p:extLst>
      <p:ext uri="{BB962C8B-B14F-4D97-AF65-F5344CB8AC3E}">
        <p14:creationId xmlns:p14="http://schemas.microsoft.com/office/powerpoint/2010/main" val="3382484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953D85-3AF8-4A38-A468-C4B11A76DC7D}"/>
              </a:ext>
            </a:extLst>
          </p:cNvPr>
          <p:cNvSpPr>
            <a:spLocks noGrp="1"/>
          </p:cNvSpPr>
          <p:nvPr>
            <p:ph idx="1"/>
          </p:nvPr>
        </p:nvSpPr>
        <p:spPr>
          <a:xfrm>
            <a:off x="1340195" y="291548"/>
            <a:ext cx="9905999" cy="3541714"/>
          </a:xfrm>
        </p:spPr>
        <p:txBody>
          <a:bodyPr/>
          <a:lstStyle/>
          <a:p>
            <a:pPr marL="0" indent="0">
              <a:buNone/>
            </a:pPr>
            <a:r>
              <a:rPr lang="en-US" sz="2800" b="1" i="0" dirty="0">
                <a:solidFill>
                  <a:schemeClr val="accent3"/>
                </a:solidFill>
                <a:effectLst/>
                <a:latin typeface="Georgia" panose="02040502050405020303" pitchFamily="18" charset="0"/>
              </a:rPr>
              <a:t>Any areas cervical to HOC used for placement of retentive clasp components</a:t>
            </a:r>
            <a:endParaRPr lang="en-US" sz="2800" b="1" dirty="0">
              <a:solidFill>
                <a:schemeClr val="accent3"/>
              </a:solidFill>
            </a:endParaRPr>
          </a:p>
          <a:p>
            <a:pPr marL="0" indent="0">
              <a:buNone/>
            </a:pPr>
            <a:endParaRPr lang="en-US" b="0" i="0" dirty="0">
              <a:solidFill>
                <a:srgbClr val="7C7C7C"/>
              </a:solidFill>
              <a:effectLst/>
              <a:latin typeface="Georgia" panose="02040502050405020303" pitchFamily="18" charset="0"/>
            </a:endParaRPr>
          </a:p>
          <a:p>
            <a:pPr marL="0" indent="0">
              <a:buNone/>
            </a:pPr>
            <a:r>
              <a:rPr lang="en-US" b="1" i="0" dirty="0">
                <a:solidFill>
                  <a:schemeClr val="bg2"/>
                </a:solidFill>
                <a:effectLst/>
                <a:latin typeface="Georgia" panose="02040502050405020303" pitchFamily="18" charset="0"/>
              </a:rPr>
              <a:t>Areas occlusal to the HOC used for the placement of </a:t>
            </a:r>
            <a:r>
              <a:rPr lang="en-US" b="1" i="0" dirty="0" err="1">
                <a:solidFill>
                  <a:schemeClr val="bg2"/>
                </a:solidFill>
                <a:effectLst/>
                <a:latin typeface="Georgia" panose="02040502050405020303" pitchFamily="18" charset="0"/>
              </a:rPr>
              <a:t>nonretentive</a:t>
            </a:r>
            <a:r>
              <a:rPr lang="en-US" b="1" i="0" dirty="0">
                <a:solidFill>
                  <a:schemeClr val="bg2"/>
                </a:solidFill>
                <a:effectLst/>
                <a:latin typeface="Georgia" panose="02040502050405020303" pitchFamily="18" charset="0"/>
              </a:rPr>
              <a:t>, stabilizing, or reciprocating components.</a:t>
            </a:r>
            <a:endParaRPr lang="en-US" b="1" dirty="0">
              <a:solidFill>
                <a:schemeClr val="bg2"/>
              </a:solidFill>
            </a:endParaRPr>
          </a:p>
        </p:txBody>
      </p:sp>
      <p:pic>
        <p:nvPicPr>
          <p:cNvPr id="4" name="Picture 3">
            <a:extLst>
              <a:ext uri="{FF2B5EF4-FFF2-40B4-BE49-F238E27FC236}">
                <a16:creationId xmlns:a16="http://schemas.microsoft.com/office/drawing/2014/main" id="{9A4253B5-DA26-457B-9146-B45D87D5E998}"/>
              </a:ext>
            </a:extLst>
          </p:cNvPr>
          <p:cNvPicPr>
            <a:picLocks noChangeAspect="1"/>
          </p:cNvPicPr>
          <p:nvPr/>
        </p:nvPicPr>
        <p:blipFill>
          <a:blip r:embed="rId2"/>
          <a:stretch>
            <a:fillRect/>
          </a:stretch>
        </p:blipFill>
        <p:spPr>
          <a:xfrm>
            <a:off x="5521526" y="3071192"/>
            <a:ext cx="6229350" cy="3428999"/>
          </a:xfrm>
          <a:prstGeom prst="rect">
            <a:avLst/>
          </a:prstGeom>
        </p:spPr>
      </p:pic>
    </p:spTree>
    <p:extLst>
      <p:ext uri="{BB962C8B-B14F-4D97-AF65-F5344CB8AC3E}">
        <p14:creationId xmlns:p14="http://schemas.microsoft.com/office/powerpoint/2010/main" val="986575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A89DC-0D4F-41FD-9CCC-286917A33C7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731E523-A568-4411-9B33-40A2B3F261B9}"/>
              </a:ext>
            </a:extLst>
          </p:cNvPr>
          <p:cNvPicPr>
            <a:picLocks noGrp="1" noChangeAspect="1"/>
          </p:cNvPicPr>
          <p:nvPr>
            <p:ph idx="1"/>
          </p:nvPr>
        </p:nvPicPr>
        <p:blipFill>
          <a:blip r:embed="rId2"/>
          <a:stretch>
            <a:fillRect/>
          </a:stretch>
        </p:blipFill>
        <p:spPr>
          <a:xfrm>
            <a:off x="116097" y="3400206"/>
            <a:ext cx="5979904" cy="3362794"/>
          </a:xfrm>
        </p:spPr>
      </p:pic>
      <p:pic>
        <p:nvPicPr>
          <p:cNvPr id="7" name="Picture 6">
            <a:extLst>
              <a:ext uri="{FF2B5EF4-FFF2-40B4-BE49-F238E27FC236}">
                <a16:creationId xmlns:a16="http://schemas.microsoft.com/office/drawing/2014/main" id="{7B3573DF-7946-4F8F-BBE3-2ABA6CA553E2}"/>
              </a:ext>
            </a:extLst>
          </p:cNvPr>
          <p:cNvPicPr>
            <a:picLocks noChangeAspect="1"/>
          </p:cNvPicPr>
          <p:nvPr/>
        </p:nvPicPr>
        <p:blipFill>
          <a:blip r:embed="rId3"/>
          <a:stretch>
            <a:fillRect/>
          </a:stretch>
        </p:blipFill>
        <p:spPr>
          <a:xfrm>
            <a:off x="6096000" y="3429000"/>
            <a:ext cx="5976729" cy="3334000"/>
          </a:xfrm>
          <a:prstGeom prst="rect">
            <a:avLst/>
          </a:prstGeom>
        </p:spPr>
      </p:pic>
      <p:pic>
        <p:nvPicPr>
          <p:cNvPr id="9" name="Picture 8">
            <a:extLst>
              <a:ext uri="{FF2B5EF4-FFF2-40B4-BE49-F238E27FC236}">
                <a16:creationId xmlns:a16="http://schemas.microsoft.com/office/drawing/2014/main" id="{AE380691-7AD6-4BE7-B27B-7DAE8268CF41}"/>
              </a:ext>
            </a:extLst>
          </p:cNvPr>
          <p:cNvPicPr>
            <a:picLocks noChangeAspect="1"/>
          </p:cNvPicPr>
          <p:nvPr/>
        </p:nvPicPr>
        <p:blipFill>
          <a:blip r:embed="rId4"/>
          <a:stretch>
            <a:fillRect/>
          </a:stretch>
        </p:blipFill>
        <p:spPr>
          <a:xfrm>
            <a:off x="6095999" y="209101"/>
            <a:ext cx="5976729" cy="3219899"/>
          </a:xfrm>
          <a:prstGeom prst="rect">
            <a:avLst/>
          </a:prstGeom>
        </p:spPr>
      </p:pic>
      <p:pic>
        <p:nvPicPr>
          <p:cNvPr id="11" name="Picture 10">
            <a:extLst>
              <a:ext uri="{FF2B5EF4-FFF2-40B4-BE49-F238E27FC236}">
                <a16:creationId xmlns:a16="http://schemas.microsoft.com/office/drawing/2014/main" id="{9A1EF728-65EE-498E-86D7-A6EE9847AC24}"/>
              </a:ext>
            </a:extLst>
          </p:cNvPr>
          <p:cNvPicPr>
            <a:picLocks noChangeAspect="1"/>
          </p:cNvPicPr>
          <p:nvPr/>
        </p:nvPicPr>
        <p:blipFill>
          <a:blip r:embed="rId5"/>
          <a:stretch>
            <a:fillRect/>
          </a:stretch>
        </p:blipFill>
        <p:spPr>
          <a:xfrm>
            <a:off x="116097" y="209101"/>
            <a:ext cx="5979904" cy="3219899"/>
          </a:xfrm>
          <a:prstGeom prst="rect">
            <a:avLst/>
          </a:prstGeom>
        </p:spPr>
      </p:pic>
    </p:spTree>
    <p:extLst>
      <p:ext uri="{BB962C8B-B14F-4D97-AF65-F5344CB8AC3E}">
        <p14:creationId xmlns:p14="http://schemas.microsoft.com/office/powerpoint/2010/main" val="2048440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D706F-1B55-4034-A694-4E969987640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932CD6-D72E-4DE3-933A-F3FBB31FD281}"/>
              </a:ext>
            </a:extLst>
          </p:cNvPr>
          <p:cNvSpPr>
            <a:spLocks noGrp="1"/>
          </p:cNvSpPr>
          <p:nvPr>
            <p:ph idx="1"/>
          </p:nvPr>
        </p:nvSpPr>
        <p:spPr/>
        <p:txBody>
          <a:bodyPr>
            <a:normAutofit/>
          </a:bodyPr>
          <a:lstStyle/>
          <a:p>
            <a:pPr marL="0" indent="0" algn="ctr">
              <a:buNone/>
            </a:pPr>
            <a:r>
              <a:rPr lang="en-US" sz="8000" b="1" dirty="0">
                <a:solidFill>
                  <a:srgbClr val="FF0000"/>
                </a:solidFill>
              </a:rPr>
              <a:t>introduction</a:t>
            </a:r>
            <a:endParaRPr lang="en-US" sz="8000" dirty="0"/>
          </a:p>
        </p:txBody>
      </p:sp>
    </p:spTree>
    <p:extLst>
      <p:ext uri="{BB962C8B-B14F-4D97-AF65-F5344CB8AC3E}">
        <p14:creationId xmlns:p14="http://schemas.microsoft.com/office/powerpoint/2010/main" val="2495346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135A5-A5F2-464F-95E0-D159301C46F2}"/>
              </a:ext>
            </a:extLst>
          </p:cNvPr>
          <p:cNvSpPr>
            <a:spLocks noGrp="1"/>
          </p:cNvSpPr>
          <p:nvPr>
            <p:ph type="title"/>
          </p:nvPr>
        </p:nvSpPr>
        <p:spPr/>
        <p:txBody>
          <a:bodyPr/>
          <a:lstStyle/>
          <a:p>
            <a:r>
              <a:rPr lang="en-US" b="0" i="0" dirty="0">
                <a:solidFill>
                  <a:srgbClr val="FFFF00"/>
                </a:solidFill>
                <a:effectLst/>
                <a:latin typeface="Georgia" panose="02040502050405020303" pitchFamily="18" charset="0"/>
              </a:rPr>
              <a:t>Significance of Survey Lines:</a:t>
            </a:r>
            <a:br>
              <a:rPr lang="en-US" b="0" i="0" dirty="0">
                <a:solidFill>
                  <a:srgbClr val="FFFF00"/>
                </a:solidFill>
                <a:effectLst/>
                <a:latin typeface="Georgia" panose="02040502050405020303" pitchFamily="18" charset="0"/>
              </a:rPr>
            </a:br>
            <a:endParaRPr lang="en-US" dirty="0">
              <a:solidFill>
                <a:srgbClr val="FFFF00"/>
              </a:solidFill>
            </a:endParaRPr>
          </a:p>
        </p:txBody>
      </p:sp>
      <p:sp>
        <p:nvSpPr>
          <p:cNvPr id="3" name="Content Placeholder 2">
            <a:extLst>
              <a:ext uri="{FF2B5EF4-FFF2-40B4-BE49-F238E27FC236}">
                <a16:creationId xmlns:a16="http://schemas.microsoft.com/office/drawing/2014/main" id="{898AD74A-7BB4-4C07-ACE0-B0DF8A429622}"/>
              </a:ext>
            </a:extLst>
          </p:cNvPr>
          <p:cNvSpPr>
            <a:spLocks noGrp="1"/>
          </p:cNvSpPr>
          <p:nvPr>
            <p:ph idx="1"/>
          </p:nvPr>
        </p:nvSpPr>
        <p:spPr/>
        <p:txBody>
          <a:bodyPr>
            <a:normAutofit fontScale="92500" lnSpcReduction="10000"/>
          </a:bodyPr>
          <a:lstStyle/>
          <a:p>
            <a:pPr algn="l">
              <a:buFont typeface="Arial" panose="020B0604020202020204" pitchFamily="34" charset="0"/>
              <a:buChar char="•"/>
            </a:pPr>
            <a:r>
              <a:rPr lang="en-US" b="1" i="0" dirty="0">
                <a:solidFill>
                  <a:schemeClr val="tx2"/>
                </a:solidFill>
                <a:effectLst/>
                <a:latin typeface="Georgia" panose="02040502050405020303" pitchFamily="18" charset="0"/>
              </a:rPr>
              <a:t>All rigid components of the partial denture must be kept occlusal to it</a:t>
            </a:r>
            <a:r>
              <a:rPr lang="en-US" b="0" i="0" dirty="0">
                <a:solidFill>
                  <a:srgbClr val="7C7C7C"/>
                </a:solidFill>
                <a:effectLst/>
                <a:latin typeface="Georgia" panose="02040502050405020303" pitchFamily="18" charset="0"/>
              </a:rPr>
              <a:t>.</a:t>
            </a:r>
          </a:p>
          <a:p>
            <a:pPr algn="l">
              <a:buFont typeface="Arial" panose="020B0604020202020204" pitchFamily="34" charset="0"/>
              <a:buChar char="•"/>
            </a:pPr>
            <a:r>
              <a:rPr lang="en-US" b="1" i="0" dirty="0">
                <a:solidFill>
                  <a:schemeClr val="bg1">
                    <a:lumMod val="95000"/>
                    <a:lumOff val="5000"/>
                  </a:schemeClr>
                </a:solidFill>
                <a:effectLst/>
                <a:latin typeface="Georgia" panose="02040502050405020303" pitchFamily="18" charset="0"/>
              </a:rPr>
              <a:t>Normally only the terminal third of the retentive clasp is placed gingival to the survey  line</a:t>
            </a:r>
            <a:r>
              <a:rPr lang="en-US" b="0" i="0" dirty="0">
                <a:solidFill>
                  <a:srgbClr val="7C7C7C"/>
                </a:solidFill>
                <a:effectLst/>
                <a:latin typeface="Georgia" panose="02040502050405020303" pitchFamily="18" charset="0"/>
              </a:rPr>
              <a:t>.</a:t>
            </a:r>
          </a:p>
          <a:p>
            <a:pPr algn="l">
              <a:buFont typeface="Arial" panose="020B0604020202020204" pitchFamily="34" charset="0"/>
              <a:buChar char="•"/>
            </a:pPr>
            <a:r>
              <a:rPr lang="en-US" b="1" i="0" dirty="0">
                <a:solidFill>
                  <a:schemeClr val="accent3"/>
                </a:solidFill>
                <a:effectLst/>
                <a:latin typeface="Georgia" panose="02040502050405020303" pitchFamily="18" charset="0"/>
              </a:rPr>
              <a:t>The survey line also helps locate areas of undesirable tooth undercuts that must be  avoided or eliminated by contouring or placing restoration on the teeth.</a:t>
            </a:r>
          </a:p>
          <a:p>
            <a:pPr algn="l"/>
            <a:r>
              <a:rPr lang="en-US" b="1" i="0" dirty="0">
                <a:solidFill>
                  <a:schemeClr val="accent3"/>
                </a:solidFill>
                <a:effectLst/>
                <a:latin typeface="Georgia" panose="02040502050405020303" pitchFamily="18" charset="0"/>
              </a:rPr>
              <a:t> </a:t>
            </a:r>
          </a:p>
          <a:p>
            <a:endParaRPr lang="en-US" dirty="0"/>
          </a:p>
        </p:txBody>
      </p:sp>
    </p:spTree>
    <p:extLst>
      <p:ext uri="{BB962C8B-B14F-4D97-AF65-F5344CB8AC3E}">
        <p14:creationId xmlns:p14="http://schemas.microsoft.com/office/powerpoint/2010/main" val="2667215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716A4-3A3B-4E5B-8A02-B7A815CC694C}"/>
              </a:ext>
            </a:extLst>
          </p:cNvPr>
          <p:cNvSpPr>
            <a:spLocks noGrp="1"/>
          </p:cNvSpPr>
          <p:nvPr>
            <p:ph type="title"/>
          </p:nvPr>
        </p:nvSpPr>
        <p:spPr/>
        <p:txBody>
          <a:bodyPr/>
          <a:lstStyle/>
          <a:p>
            <a:r>
              <a:rPr lang="en-US" b="0" i="0" dirty="0">
                <a:solidFill>
                  <a:srgbClr val="7C7C7C"/>
                </a:solidFill>
                <a:effectLst/>
                <a:latin typeface="Georgia" panose="02040502050405020303" pitchFamily="18" charset="0"/>
              </a:rPr>
              <a:t> </a:t>
            </a:r>
            <a:r>
              <a:rPr lang="en-US" b="1" i="0" dirty="0">
                <a:solidFill>
                  <a:srgbClr val="7C7C7C"/>
                </a:solidFill>
                <a:effectLst/>
                <a:latin typeface="Georgia" panose="02040502050405020303" pitchFamily="18" charset="0"/>
              </a:rPr>
              <a:t>Undercut</a:t>
            </a:r>
            <a:endParaRPr lang="en-US" dirty="0"/>
          </a:p>
        </p:txBody>
      </p:sp>
      <p:pic>
        <p:nvPicPr>
          <p:cNvPr id="4" name="Content Placeholder 3">
            <a:extLst>
              <a:ext uri="{FF2B5EF4-FFF2-40B4-BE49-F238E27FC236}">
                <a16:creationId xmlns:a16="http://schemas.microsoft.com/office/drawing/2014/main" id="{B4D36974-B22B-41E9-A781-399364959A1B}"/>
              </a:ext>
            </a:extLst>
          </p:cNvPr>
          <p:cNvPicPr>
            <a:picLocks noGrp="1" noChangeAspect="1"/>
          </p:cNvPicPr>
          <p:nvPr>
            <p:ph idx="1"/>
          </p:nvPr>
        </p:nvPicPr>
        <p:blipFill>
          <a:blip r:embed="rId2"/>
          <a:stretch>
            <a:fillRect/>
          </a:stretch>
        </p:blipFill>
        <p:spPr>
          <a:xfrm>
            <a:off x="1651000" y="2796381"/>
            <a:ext cx="8886825" cy="2447925"/>
          </a:xfrm>
          <a:prstGeom prst="rect">
            <a:avLst/>
          </a:prstGeom>
        </p:spPr>
      </p:pic>
    </p:spTree>
    <p:extLst>
      <p:ext uri="{BB962C8B-B14F-4D97-AF65-F5344CB8AC3E}">
        <p14:creationId xmlns:p14="http://schemas.microsoft.com/office/powerpoint/2010/main" val="171095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47B8-19A4-4BBE-BFDE-618FAA12B14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A1C527E-0D4F-4368-AC4C-E0A2731AE98A}"/>
              </a:ext>
            </a:extLst>
          </p:cNvPr>
          <p:cNvPicPr>
            <a:picLocks noGrp="1" noChangeAspect="1"/>
          </p:cNvPicPr>
          <p:nvPr>
            <p:ph idx="1"/>
          </p:nvPr>
        </p:nvPicPr>
        <p:blipFill>
          <a:blip r:embed="rId2"/>
          <a:stretch>
            <a:fillRect/>
          </a:stretch>
        </p:blipFill>
        <p:spPr>
          <a:xfrm>
            <a:off x="3341688" y="2277269"/>
            <a:ext cx="5505450" cy="3486150"/>
          </a:xfrm>
          <a:prstGeom prst="rect">
            <a:avLst/>
          </a:prstGeom>
        </p:spPr>
      </p:pic>
    </p:spTree>
    <p:extLst>
      <p:ext uri="{BB962C8B-B14F-4D97-AF65-F5344CB8AC3E}">
        <p14:creationId xmlns:p14="http://schemas.microsoft.com/office/powerpoint/2010/main" val="3059948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09148-96C8-438B-B0EA-31569C30974B}"/>
              </a:ext>
            </a:extLst>
          </p:cNvPr>
          <p:cNvSpPr>
            <a:spLocks noGrp="1"/>
          </p:cNvSpPr>
          <p:nvPr>
            <p:ph type="title"/>
          </p:nvPr>
        </p:nvSpPr>
        <p:spPr/>
        <p:txBody>
          <a:bodyPr/>
          <a:lstStyle/>
          <a:p>
            <a:r>
              <a:rPr lang="en-US" b="1" i="0" dirty="0">
                <a:solidFill>
                  <a:srgbClr val="333332"/>
                </a:solidFill>
                <a:effectLst/>
                <a:latin typeface="-apple-system"/>
              </a:rPr>
              <a:t>Survey Procedure</a:t>
            </a:r>
            <a:br>
              <a:rPr lang="en-US" b="1" i="0" dirty="0">
                <a:solidFill>
                  <a:srgbClr val="333332"/>
                </a:solidFill>
                <a:effectLst/>
                <a:latin typeface="-apple-system"/>
              </a:rPr>
            </a:br>
            <a:endParaRPr lang="en-US" dirty="0"/>
          </a:p>
        </p:txBody>
      </p:sp>
      <p:sp>
        <p:nvSpPr>
          <p:cNvPr id="3" name="Content Placeholder 2">
            <a:extLst>
              <a:ext uri="{FF2B5EF4-FFF2-40B4-BE49-F238E27FC236}">
                <a16:creationId xmlns:a16="http://schemas.microsoft.com/office/drawing/2014/main" id="{3247522D-1164-4A77-A9AB-56C0B0080E7C}"/>
              </a:ext>
            </a:extLst>
          </p:cNvPr>
          <p:cNvSpPr>
            <a:spLocks noGrp="1"/>
          </p:cNvSpPr>
          <p:nvPr>
            <p:ph idx="1"/>
          </p:nvPr>
        </p:nvSpPr>
        <p:spPr/>
        <p:txBody>
          <a:bodyPr/>
          <a:lstStyle/>
          <a:p>
            <a:pPr algn="l"/>
            <a:r>
              <a:rPr lang="en-US" sz="2800" b="1" i="0" dirty="0">
                <a:solidFill>
                  <a:srgbClr val="FF0000"/>
                </a:solidFill>
                <a:effectLst/>
                <a:latin typeface="Georgia" panose="02040502050405020303" pitchFamily="18" charset="0"/>
              </a:rPr>
              <a:t>Diagnostic cast survey</a:t>
            </a:r>
          </a:p>
          <a:p>
            <a:pPr algn="l">
              <a:buFont typeface="+mj-lt"/>
              <a:buAutoNum type="arabicPeriod"/>
            </a:pPr>
            <a:r>
              <a:rPr lang="en-US" sz="2800" b="1" i="0" dirty="0">
                <a:solidFill>
                  <a:srgbClr val="FF0000"/>
                </a:solidFill>
                <a:effectLst/>
                <a:latin typeface="Georgia" panose="02040502050405020303" pitchFamily="18" charset="0"/>
              </a:rPr>
              <a:t>Identifying the most favorable tilt</a:t>
            </a:r>
          </a:p>
          <a:p>
            <a:pPr algn="l">
              <a:buFont typeface="+mj-lt"/>
              <a:buAutoNum type="arabicPeriod"/>
            </a:pPr>
            <a:r>
              <a:rPr lang="en-US" sz="2800" b="1" i="0" dirty="0">
                <a:solidFill>
                  <a:srgbClr val="FF0000"/>
                </a:solidFill>
                <a:effectLst/>
                <a:latin typeface="Georgia" panose="02040502050405020303" pitchFamily="18" charset="0"/>
              </a:rPr>
              <a:t>Path of insertion</a:t>
            </a:r>
          </a:p>
          <a:p>
            <a:pPr algn="l">
              <a:buFont typeface="+mj-lt"/>
              <a:buAutoNum type="arabicPeriod"/>
            </a:pPr>
            <a:r>
              <a:rPr lang="en-US" sz="2800" b="1" i="0" dirty="0">
                <a:solidFill>
                  <a:srgbClr val="FF0000"/>
                </a:solidFill>
                <a:effectLst/>
                <a:latin typeface="Georgia" panose="02040502050405020303" pitchFamily="18" charset="0"/>
              </a:rPr>
              <a:t>Tripoding the cast</a:t>
            </a:r>
          </a:p>
          <a:p>
            <a:pPr algn="l">
              <a:buFont typeface="+mj-lt"/>
              <a:buAutoNum type="arabicPeriod"/>
            </a:pPr>
            <a:r>
              <a:rPr lang="en-US" sz="2800" b="1" i="0" dirty="0">
                <a:solidFill>
                  <a:srgbClr val="FF0000"/>
                </a:solidFill>
                <a:effectLst/>
                <a:latin typeface="Georgia" panose="02040502050405020303" pitchFamily="18" charset="0"/>
              </a:rPr>
              <a:t>Placing survey lines</a:t>
            </a:r>
          </a:p>
          <a:p>
            <a:endParaRPr lang="en-US" dirty="0"/>
          </a:p>
        </p:txBody>
      </p:sp>
      <p:pic>
        <p:nvPicPr>
          <p:cNvPr id="4" name="Picture 3">
            <a:extLst>
              <a:ext uri="{FF2B5EF4-FFF2-40B4-BE49-F238E27FC236}">
                <a16:creationId xmlns:a16="http://schemas.microsoft.com/office/drawing/2014/main" id="{0AAECC0E-E9A1-41D7-9619-04E666756F76}"/>
              </a:ext>
            </a:extLst>
          </p:cNvPr>
          <p:cNvPicPr>
            <a:picLocks noChangeAspect="1"/>
          </p:cNvPicPr>
          <p:nvPr/>
        </p:nvPicPr>
        <p:blipFill>
          <a:blip r:embed="rId2"/>
          <a:stretch>
            <a:fillRect/>
          </a:stretch>
        </p:blipFill>
        <p:spPr>
          <a:xfrm>
            <a:off x="7930138" y="1807268"/>
            <a:ext cx="3435928" cy="3573365"/>
          </a:xfrm>
          <a:prstGeom prst="rect">
            <a:avLst/>
          </a:prstGeom>
        </p:spPr>
      </p:pic>
    </p:spTree>
    <p:extLst>
      <p:ext uri="{BB962C8B-B14F-4D97-AF65-F5344CB8AC3E}">
        <p14:creationId xmlns:p14="http://schemas.microsoft.com/office/powerpoint/2010/main" val="785635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D62E9-B5C2-4590-A7D4-19EB650D0CC2}"/>
              </a:ext>
            </a:extLst>
          </p:cNvPr>
          <p:cNvSpPr>
            <a:spLocks noGrp="1"/>
          </p:cNvSpPr>
          <p:nvPr>
            <p:ph type="title"/>
          </p:nvPr>
        </p:nvSpPr>
        <p:spPr/>
        <p:txBody>
          <a:bodyPr>
            <a:normAutofit fontScale="90000"/>
          </a:bodyPr>
          <a:lstStyle/>
          <a:p>
            <a:r>
              <a:rPr lang="en-US" b="1" i="0" dirty="0">
                <a:solidFill>
                  <a:srgbClr val="FF0000"/>
                </a:solidFill>
                <a:effectLst/>
                <a:latin typeface="Georgia" panose="02040502050405020303" pitchFamily="18" charset="0"/>
              </a:rPr>
              <a:t>Tilting  :is simply changing the position of the cast survey lines.</a:t>
            </a:r>
            <a:br>
              <a:rPr lang="en-US" b="1" i="0" dirty="0">
                <a:solidFill>
                  <a:srgbClr val="FF0000"/>
                </a:solidFill>
                <a:effectLst/>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6C8AF504-2AA7-44DD-8405-86E5DEA24CF7}"/>
              </a:ext>
            </a:extLst>
          </p:cNvPr>
          <p:cNvSpPr>
            <a:spLocks noGrp="1"/>
          </p:cNvSpPr>
          <p:nvPr>
            <p:ph idx="1"/>
          </p:nvPr>
        </p:nvSpPr>
        <p:spPr>
          <a:xfrm>
            <a:off x="704091" y="2249487"/>
            <a:ext cx="9905999" cy="3541714"/>
          </a:xfrm>
        </p:spPr>
        <p:txBody>
          <a:bodyPr>
            <a:noAutofit/>
          </a:bodyPr>
          <a:lstStyle/>
          <a:p>
            <a:pPr marL="0" indent="0" algn="l">
              <a:buNone/>
            </a:pPr>
            <a:r>
              <a:rPr lang="en-US" b="1" i="0" dirty="0">
                <a:solidFill>
                  <a:srgbClr val="FF0000"/>
                </a:solidFill>
                <a:effectLst/>
                <a:latin typeface="Georgia" panose="02040502050405020303" pitchFamily="18" charset="0"/>
              </a:rPr>
              <a:t>Factors determining most favorable tilt of a cast:</a:t>
            </a:r>
          </a:p>
          <a:p>
            <a:pPr algn="l">
              <a:buFont typeface="Wingdings" panose="05000000000000000000" pitchFamily="2" charset="2"/>
              <a:buChar char="v"/>
            </a:pPr>
            <a:r>
              <a:rPr lang="en-US" b="1" i="0" dirty="0">
                <a:solidFill>
                  <a:srgbClr val="FFFF00"/>
                </a:solidFill>
                <a:effectLst/>
                <a:latin typeface="Georgia" panose="02040502050405020303" pitchFamily="18" charset="0"/>
              </a:rPr>
              <a:t>Presence of suitable undercuts (retention)</a:t>
            </a:r>
          </a:p>
          <a:p>
            <a:pPr algn="l">
              <a:buFont typeface="Wingdings" panose="05000000000000000000" pitchFamily="2" charset="2"/>
              <a:buChar char="v"/>
            </a:pPr>
            <a:r>
              <a:rPr lang="en-US" b="1" i="0" dirty="0">
                <a:solidFill>
                  <a:srgbClr val="FFFF00"/>
                </a:solidFill>
                <a:effectLst/>
                <a:latin typeface="Georgia" panose="02040502050405020303" pitchFamily="18" charset="0"/>
              </a:rPr>
              <a:t>Elimination of hard &amp; soft tissue interferences</a:t>
            </a:r>
          </a:p>
          <a:p>
            <a:pPr algn="l">
              <a:buFont typeface="Wingdings" panose="05000000000000000000" pitchFamily="2" charset="2"/>
              <a:buChar char="v"/>
            </a:pPr>
            <a:r>
              <a:rPr lang="en-US" b="1" i="0" dirty="0">
                <a:solidFill>
                  <a:srgbClr val="FFFF00"/>
                </a:solidFill>
                <a:effectLst/>
                <a:latin typeface="Georgia" panose="02040502050405020303" pitchFamily="18" charset="0"/>
              </a:rPr>
              <a:t>Creation of desirable esthetics</a:t>
            </a:r>
          </a:p>
          <a:p>
            <a:pPr algn="l">
              <a:buFont typeface="Wingdings" panose="05000000000000000000" pitchFamily="2" charset="2"/>
              <a:buChar char="v"/>
            </a:pPr>
            <a:r>
              <a:rPr lang="en-US" b="1" i="0" dirty="0">
                <a:solidFill>
                  <a:srgbClr val="FFFF00"/>
                </a:solidFill>
                <a:effectLst/>
                <a:latin typeface="Georgia" panose="02040502050405020303" pitchFamily="18" charset="0"/>
              </a:rPr>
              <a:t>Establishment of appropriate guiding planes</a:t>
            </a:r>
          </a:p>
          <a:p>
            <a:pPr marL="0" indent="0" algn="l">
              <a:buNone/>
            </a:pPr>
            <a:endParaRPr lang="en-US" b="1" i="0" dirty="0">
              <a:solidFill>
                <a:srgbClr val="FFFF00"/>
              </a:solidFill>
              <a:effectLst/>
              <a:latin typeface="Georgia" panose="02040502050405020303" pitchFamily="18" charset="0"/>
            </a:endParaRPr>
          </a:p>
        </p:txBody>
      </p:sp>
      <p:pic>
        <p:nvPicPr>
          <p:cNvPr id="6" name="Picture 5">
            <a:extLst>
              <a:ext uri="{FF2B5EF4-FFF2-40B4-BE49-F238E27FC236}">
                <a16:creationId xmlns:a16="http://schemas.microsoft.com/office/drawing/2014/main" id="{BE51670E-FCF2-4A0D-8F3F-B8ADE5A46318}"/>
              </a:ext>
            </a:extLst>
          </p:cNvPr>
          <p:cNvPicPr>
            <a:picLocks noChangeAspect="1"/>
          </p:cNvPicPr>
          <p:nvPr/>
        </p:nvPicPr>
        <p:blipFill>
          <a:blip r:embed="rId2"/>
          <a:stretch>
            <a:fillRect/>
          </a:stretch>
        </p:blipFill>
        <p:spPr>
          <a:xfrm>
            <a:off x="8553450" y="2943226"/>
            <a:ext cx="3638550" cy="2847975"/>
          </a:xfrm>
          <a:prstGeom prst="rect">
            <a:avLst/>
          </a:prstGeom>
        </p:spPr>
      </p:pic>
    </p:spTree>
    <p:extLst>
      <p:ext uri="{BB962C8B-B14F-4D97-AF65-F5344CB8AC3E}">
        <p14:creationId xmlns:p14="http://schemas.microsoft.com/office/powerpoint/2010/main" val="649108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7D49B-EDFF-4FB3-91A4-F5D5A43673B9}"/>
              </a:ext>
            </a:extLst>
          </p:cNvPr>
          <p:cNvSpPr>
            <a:spLocks noGrp="1"/>
          </p:cNvSpPr>
          <p:nvPr>
            <p:ph type="title"/>
          </p:nvPr>
        </p:nvSpPr>
        <p:spPr/>
        <p:txBody>
          <a:bodyPr/>
          <a:lstStyle/>
          <a:p>
            <a:r>
              <a:rPr lang="en-US" b="1" i="0" dirty="0">
                <a:solidFill>
                  <a:srgbClr val="333332"/>
                </a:solidFill>
                <a:effectLst/>
                <a:latin typeface="-apple-system"/>
              </a:rPr>
              <a:t>Tripoding the Cast</a:t>
            </a:r>
            <a:br>
              <a:rPr lang="en-US" b="1" i="0" dirty="0">
                <a:solidFill>
                  <a:srgbClr val="333332"/>
                </a:solidFill>
                <a:effectLst/>
                <a:latin typeface="-apple-system"/>
              </a:rPr>
            </a:br>
            <a:endParaRPr lang="en-US" dirty="0"/>
          </a:p>
        </p:txBody>
      </p:sp>
      <p:sp>
        <p:nvSpPr>
          <p:cNvPr id="5" name="TextBox 4">
            <a:extLst>
              <a:ext uri="{FF2B5EF4-FFF2-40B4-BE49-F238E27FC236}">
                <a16:creationId xmlns:a16="http://schemas.microsoft.com/office/drawing/2014/main" id="{1286EA01-0DD7-4E5D-8CC6-5D1481E255CC}"/>
              </a:ext>
            </a:extLst>
          </p:cNvPr>
          <p:cNvSpPr txBox="1"/>
          <p:nvPr/>
        </p:nvSpPr>
        <p:spPr>
          <a:xfrm>
            <a:off x="902873" y="1832258"/>
            <a:ext cx="10144538" cy="1384995"/>
          </a:xfrm>
          <a:prstGeom prst="rect">
            <a:avLst/>
          </a:prstGeom>
          <a:noFill/>
        </p:spPr>
        <p:txBody>
          <a:bodyPr wrap="square">
            <a:spAutoFit/>
          </a:bodyPr>
          <a:lstStyle/>
          <a:p>
            <a:pPr algn="l"/>
            <a:r>
              <a:rPr lang="en-US" sz="2800" b="0" i="0" dirty="0">
                <a:solidFill>
                  <a:schemeClr val="accent3">
                    <a:lumMod val="75000"/>
                  </a:schemeClr>
                </a:solidFill>
                <a:effectLst/>
                <a:latin typeface="Georgia" panose="02040502050405020303" pitchFamily="18" charset="0"/>
              </a:rPr>
              <a:t>Tripoding is a method of indexing the cast while it is on the surveyor so that it can be removed and </a:t>
            </a:r>
            <a:r>
              <a:rPr lang="en-US" sz="2800" b="1" i="0" dirty="0">
                <a:solidFill>
                  <a:schemeClr val="accent3">
                    <a:lumMod val="75000"/>
                  </a:schemeClr>
                </a:solidFill>
                <a:effectLst/>
                <a:latin typeface="Georgia" panose="02040502050405020303" pitchFamily="18" charset="0"/>
              </a:rPr>
              <a:t>returned to its original position whenever desirable</a:t>
            </a:r>
            <a:r>
              <a:rPr lang="en-US" sz="2800" b="0" i="0" dirty="0">
                <a:solidFill>
                  <a:schemeClr val="accent3">
                    <a:lumMod val="75000"/>
                  </a:schemeClr>
                </a:solidFill>
                <a:effectLst/>
                <a:latin typeface="Georgia" panose="02040502050405020303" pitchFamily="18" charset="0"/>
              </a:rPr>
              <a:t>.</a:t>
            </a:r>
          </a:p>
        </p:txBody>
      </p:sp>
      <p:pic>
        <p:nvPicPr>
          <p:cNvPr id="6" name="Content Placeholder 3">
            <a:extLst>
              <a:ext uri="{FF2B5EF4-FFF2-40B4-BE49-F238E27FC236}">
                <a16:creationId xmlns:a16="http://schemas.microsoft.com/office/drawing/2014/main" id="{DA06A5CD-1A1F-455A-8C9E-4BCB35285510}"/>
              </a:ext>
            </a:extLst>
          </p:cNvPr>
          <p:cNvPicPr>
            <a:picLocks noGrp="1" noChangeAspect="1"/>
          </p:cNvPicPr>
          <p:nvPr>
            <p:ph idx="1"/>
          </p:nvPr>
        </p:nvPicPr>
        <p:blipFill>
          <a:blip r:embed="rId2"/>
          <a:stretch>
            <a:fillRect/>
          </a:stretch>
        </p:blipFill>
        <p:spPr>
          <a:xfrm>
            <a:off x="7648437" y="3731281"/>
            <a:ext cx="2219325" cy="2857500"/>
          </a:xfrm>
          <a:prstGeom prst="rect">
            <a:avLst/>
          </a:prstGeom>
        </p:spPr>
      </p:pic>
    </p:spTree>
    <p:extLst>
      <p:ext uri="{BB962C8B-B14F-4D97-AF65-F5344CB8AC3E}">
        <p14:creationId xmlns:p14="http://schemas.microsoft.com/office/powerpoint/2010/main" val="2785851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31190-3D08-435B-9587-13CE841D41F9}"/>
              </a:ext>
            </a:extLst>
          </p:cNvPr>
          <p:cNvSpPr>
            <a:spLocks noGrp="1"/>
          </p:cNvSpPr>
          <p:nvPr>
            <p:ph type="title"/>
          </p:nvPr>
        </p:nvSpPr>
        <p:spPr/>
        <p:txBody>
          <a:bodyPr/>
          <a:lstStyle/>
          <a:p>
            <a:r>
              <a:rPr lang="en-US" b="1" i="0" dirty="0">
                <a:solidFill>
                  <a:srgbClr val="7C7C7C"/>
                </a:solidFill>
                <a:effectLst/>
                <a:latin typeface="Georgia" panose="02040502050405020303" pitchFamily="18" charset="0"/>
              </a:rPr>
              <a:t>Master cast survey</a:t>
            </a:r>
            <a:endParaRPr lang="en-US" dirty="0"/>
          </a:p>
        </p:txBody>
      </p:sp>
      <p:sp>
        <p:nvSpPr>
          <p:cNvPr id="3" name="Content Placeholder 2">
            <a:extLst>
              <a:ext uri="{FF2B5EF4-FFF2-40B4-BE49-F238E27FC236}">
                <a16:creationId xmlns:a16="http://schemas.microsoft.com/office/drawing/2014/main" id="{1E22A8A8-9F5F-4674-850D-4B641B3002FD}"/>
              </a:ext>
            </a:extLst>
          </p:cNvPr>
          <p:cNvSpPr>
            <a:spLocks noGrp="1"/>
          </p:cNvSpPr>
          <p:nvPr>
            <p:ph idx="1"/>
          </p:nvPr>
        </p:nvSpPr>
        <p:spPr/>
        <p:txBody>
          <a:bodyPr/>
          <a:lstStyle/>
          <a:p>
            <a:pPr algn="l">
              <a:buFont typeface="Arial" panose="020B0604020202020204" pitchFamily="34" charset="0"/>
              <a:buChar char="•"/>
            </a:pPr>
            <a:r>
              <a:rPr lang="en-US" sz="2800" b="1" i="0" dirty="0">
                <a:solidFill>
                  <a:srgbClr val="FF0000"/>
                </a:solidFill>
                <a:effectLst/>
                <a:latin typeface="Georgia" panose="02040502050405020303" pitchFamily="18" charset="0"/>
              </a:rPr>
              <a:t>Most suitable path of placement</a:t>
            </a:r>
          </a:p>
          <a:p>
            <a:pPr algn="l">
              <a:buFont typeface="Arial" panose="020B0604020202020204" pitchFamily="34" charset="0"/>
              <a:buChar char="•"/>
            </a:pPr>
            <a:r>
              <a:rPr lang="en-US" sz="2800" b="1" i="0" dirty="0">
                <a:solidFill>
                  <a:srgbClr val="FF0000"/>
                </a:solidFill>
                <a:effectLst/>
                <a:latin typeface="Georgia" panose="02040502050405020303" pitchFamily="18" charset="0"/>
              </a:rPr>
              <a:t>Measurement of retentive areas and clasp location</a:t>
            </a:r>
          </a:p>
          <a:p>
            <a:pPr algn="l">
              <a:buFont typeface="Arial" panose="020B0604020202020204" pitchFamily="34" charset="0"/>
              <a:buChar char="•"/>
            </a:pPr>
            <a:r>
              <a:rPr lang="en-US" sz="2800" b="1" i="0" dirty="0">
                <a:solidFill>
                  <a:srgbClr val="FF0000"/>
                </a:solidFill>
                <a:effectLst/>
                <a:latin typeface="Georgia" panose="02040502050405020303" pitchFamily="18" charset="0"/>
              </a:rPr>
              <a:t>Locate undesirable undercut</a:t>
            </a:r>
          </a:p>
          <a:p>
            <a:pPr algn="l">
              <a:buFont typeface="Arial" panose="020B0604020202020204" pitchFamily="34" charset="0"/>
              <a:buChar char="•"/>
            </a:pPr>
            <a:r>
              <a:rPr lang="en-US" sz="2800" b="1" i="0" dirty="0">
                <a:solidFill>
                  <a:srgbClr val="FF0000"/>
                </a:solidFill>
                <a:effectLst/>
                <a:latin typeface="Georgia" panose="02040502050405020303" pitchFamily="18" charset="0"/>
              </a:rPr>
              <a:t>Trim </a:t>
            </a:r>
            <a:r>
              <a:rPr lang="en-US" sz="2800" b="1" i="0" dirty="0" err="1">
                <a:solidFill>
                  <a:srgbClr val="FF0000"/>
                </a:solidFill>
                <a:effectLst/>
                <a:latin typeface="Georgia" panose="02040502050405020303" pitchFamily="18" charset="0"/>
              </a:rPr>
              <a:t>blockout</a:t>
            </a:r>
            <a:r>
              <a:rPr lang="en-US" sz="2800" b="1" i="0" dirty="0">
                <a:solidFill>
                  <a:srgbClr val="FF0000"/>
                </a:solidFill>
                <a:effectLst/>
                <a:latin typeface="Georgia" panose="02040502050405020303" pitchFamily="18" charset="0"/>
              </a:rPr>
              <a:t> material</a:t>
            </a:r>
          </a:p>
          <a:p>
            <a:endParaRPr lang="en-US" dirty="0"/>
          </a:p>
        </p:txBody>
      </p:sp>
    </p:spTree>
    <p:extLst>
      <p:ext uri="{BB962C8B-B14F-4D97-AF65-F5344CB8AC3E}">
        <p14:creationId xmlns:p14="http://schemas.microsoft.com/office/powerpoint/2010/main" val="1475650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1C1D1-8AD1-4998-BF40-A581981350F2}"/>
              </a:ext>
            </a:extLst>
          </p:cNvPr>
          <p:cNvSpPr>
            <a:spLocks noGrp="1"/>
          </p:cNvSpPr>
          <p:nvPr>
            <p:ph type="title"/>
          </p:nvPr>
        </p:nvSpPr>
        <p:spPr>
          <a:xfrm>
            <a:off x="1141414" y="-120767"/>
            <a:ext cx="9905998" cy="1478570"/>
          </a:xfrm>
        </p:spPr>
        <p:txBody>
          <a:bodyPr/>
          <a:lstStyle/>
          <a:p>
            <a:r>
              <a:rPr lang="en-US" b="1" i="0" u="none" strike="noStrike" dirty="0">
                <a:solidFill>
                  <a:srgbClr val="4F4F4F"/>
                </a:solidFill>
                <a:effectLst/>
                <a:latin typeface="Droid Sans"/>
              </a:rPr>
              <a:t>Surveying Ceramic Veneer Crowns</a:t>
            </a:r>
            <a:br>
              <a:rPr lang="en-US" b="1" i="0" dirty="0">
                <a:solidFill>
                  <a:srgbClr val="AE3F58"/>
                </a:solidFill>
                <a:effectLst/>
                <a:latin typeface="Droid Sans"/>
              </a:rPr>
            </a:br>
            <a:endParaRPr lang="en-US" dirty="0"/>
          </a:p>
        </p:txBody>
      </p:sp>
      <p:sp>
        <p:nvSpPr>
          <p:cNvPr id="3" name="Content Placeholder 2">
            <a:extLst>
              <a:ext uri="{FF2B5EF4-FFF2-40B4-BE49-F238E27FC236}">
                <a16:creationId xmlns:a16="http://schemas.microsoft.com/office/drawing/2014/main" id="{58D5FD6F-D550-4ADD-80A7-0322510E9421}"/>
              </a:ext>
            </a:extLst>
          </p:cNvPr>
          <p:cNvSpPr>
            <a:spLocks noGrp="1"/>
          </p:cNvSpPr>
          <p:nvPr>
            <p:ph idx="1"/>
          </p:nvPr>
        </p:nvSpPr>
        <p:spPr>
          <a:xfrm>
            <a:off x="863116" y="664356"/>
            <a:ext cx="9905999" cy="3541714"/>
          </a:xfrm>
        </p:spPr>
        <p:txBody>
          <a:bodyPr>
            <a:normAutofit fontScale="32500" lnSpcReduction="20000"/>
          </a:bodyPr>
          <a:lstStyle/>
          <a:p>
            <a:pPr algn="just" fontAlgn="base"/>
            <a:r>
              <a:rPr lang="en-US" sz="8600" b="1" i="0" u="none" strike="noStrike" dirty="0">
                <a:solidFill>
                  <a:srgbClr val="FF0000"/>
                </a:solidFill>
                <a:effectLst/>
                <a:latin typeface="Charis"/>
              </a:rPr>
              <a:t>Ceramic veneer crowns are often used to restore abutment teeth on which </a:t>
            </a:r>
            <a:r>
              <a:rPr lang="en-US" sz="8600" b="1" i="0" u="none" strike="noStrike" dirty="0" err="1">
                <a:solidFill>
                  <a:srgbClr val="FF0000"/>
                </a:solidFill>
                <a:effectLst/>
                <a:latin typeface="Charis"/>
              </a:rPr>
              <a:t>extracoronal</a:t>
            </a:r>
            <a:r>
              <a:rPr lang="en-US" sz="8600" b="1" i="0" u="none" strike="noStrike" dirty="0">
                <a:solidFill>
                  <a:srgbClr val="FF0000"/>
                </a:solidFill>
                <a:effectLst/>
                <a:latin typeface="Charis"/>
              </a:rPr>
              <a:t> direct retainers will be placed. The surveyor is used to contour all areas of the wax pattern for the veneer crown except the buccal or labial surface. It must be remembered that one of the principal goals in using a porcelain veneer restoration is to develop an esthetic replica of a natural tooth</a:t>
            </a:r>
            <a:endParaRPr lang="en-US" dirty="0"/>
          </a:p>
        </p:txBody>
      </p:sp>
      <p:pic>
        <p:nvPicPr>
          <p:cNvPr id="4" name="Content Placeholder 6">
            <a:extLst>
              <a:ext uri="{FF2B5EF4-FFF2-40B4-BE49-F238E27FC236}">
                <a16:creationId xmlns:a16="http://schemas.microsoft.com/office/drawing/2014/main" id="{BDEB9562-2355-40DB-9F48-3536D61725E8}"/>
              </a:ext>
            </a:extLst>
          </p:cNvPr>
          <p:cNvPicPr>
            <a:picLocks noChangeAspect="1"/>
          </p:cNvPicPr>
          <p:nvPr/>
        </p:nvPicPr>
        <p:blipFill>
          <a:blip r:embed="rId2"/>
          <a:stretch>
            <a:fillRect/>
          </a:stretch>
        </p:blipFill>
        <p:spPr>
          <a:xfrm>
            <a:off x="4577865" y="3429000"/>
            <a:ext cx="6191250" cy="2524125"/>
          </a:xfrm>
          <a:prstGeom prst="rect">
            <a:avLst/>
          </a:prstGeom>
        </p:spPr>
      </p:pic>
    </p:spTree>
    <p:extLst>
      <p:ext uri="{BB962C8B-B14F-4D97-AF65-F5344CB8AC3E}">
        <p14:creationId xmlns:p14="http://schemas.microsoft.com/office/powerpoint/2010/main" val="3875844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B365-CFD1-42DF-B112-1D69F1F96C92}"/>
              </a:ext>
            </a:extLst>
          </p:cNvPr>
          <p:cNvSpPr>
            <a:spLocks noGrp="1"/>
          </p:cNvSpPr>
          <p:nvPr>
            <p:ph type="title"/>
          </p:nvPr>
        </p:nvSpPr>
        <p:spPr>
          <a:xfrm>
            <a:off x="863117" y="0"/>
            <a:ext cx="9905998" cy="1478570"/>
          </a:xfrm>
        </p:spPr>
        <p:txBody>
          <a:bodyPr/>
          <a:lstStyle/>
          <a:p>
            <a:r>
              <a:rPr lang="en-US" b="1" i="0" u="none" strike="noStrike" dirty="0">
                <a:solidFill>
                  <a:srgbClr val="4F4F4F"/>
                </a:solidFill>
                <a:effectLst/>
                <a:latin typeface="Droid Sans"/>
              </a:rPr>
              <a:t>Placement of </a:t>
            </a:r>
            <a:r>
              <a:rPr lang="en-US" b="1" i="0" u="none" strike="noStrike" dirty="0" err="1">
                <a:solidFill>
                  <a:srgbClr val="4F4F4F"/>
                </a:solidFill>
                <a:effectLst/>
                <a:latin typeface="Droid Sans"/>
              </a:rPr>
              <a:t>Intracoronal</a:t>
            </a:r>
            <a:r>
              <a:rPr lang="en-US" b="1" i="0" u="none" strike="noStrike" dirty="0">
                <a:solidFill>
                  <a:srgbClr val="4F4F4F"/>
                </a:solidFill>
                <a:effectLst/>
                <a:latin typeface="Droid Sans"/>
              </a:rPr>
              <a:t> Retainers (Internal Attachments</a:t>
            </a:r>
            <a:endParaRPr lang="en-US" dirty="0"/>
          </a:p>
        </p:txBody>
      </p:sp>
      <p:sp>
        <p:nvSpPr>
          <p:cNvPr id="3" name="Content Placeholder 2">
            <a:extLst>
              <a:ext uri="{FF2B5EF4-FFF2-40B4-BE49-F238E27FC236}">
                <a16:creationId xmlns:a16="http://schemas.microsoft.com/office/drawing/2014/main" id="{77FB1D4C-6259-4CE8-ADA1-B96AD89C5460}"/>
              </a:ext>
            </a:extLst>
          </p:cNvPr>
          <p:cNvSpPr>
            <a:spLocks noGrp="1"/>
          </p:cNvSpPr>
          <p:nvPr>
            <p:ph idx="1"/>
          </p:nvPr>
        </p:nvSpPr>
        <p:spPr>
          <a:xfrm>
            <a:off x="995638" y="1295331"/>
            <a:ext cx="9905999" cy="3541714"/>
          </a:xfrm>
        </p:spPr>
        <p:txBody>
          <a:bodyPr>
            <a:normAutofit fontScale="25000" lnSpcReduction="20000"/>
          </a:bodyPr>
          <a:lstStyle/>
          <a:p>
            <a:pPr marL="0" indent="0" algn="l" fontAlgn="base">
              <a:buNone/>
            </a:pPr>
            <a:endParaRPr lang="en-US" sz="8000" b="1" i="0" dirty="0">
              <a:solidFill>
                <a:srgbClr val="FF0000"/>
              </a:solidFill>
              <a:effectLst/>
              <a:latin typeface="Droid Sans"/>
            </a:endParaRPr>
          </a:p>
          <a:p>
            <a:pPr marL="0" indent="0" algn="l" fontAlgn="base">
              <a:buNone/>
            </a:pPr>
            <a:r>
              <a:rPr lang="en-US" sz="8000" b="1" i="0" u="none" strike="noStrike" dirty="0">
                <a:solidFill>
                  <a:srgbClr val="FF0000"/>
                </a:solidFill>
                <a:effectLst/>
                <a:latin typeface="Charis"/>
              </a:rPr>
              <a:t>1. To select a path of placement in relation to the long axes of the abutment teeth that will avoid areas of interference elsewhere in the arch</a:t>
            </a:r>
            <a:endParaRPr lang="en-US" sz="8000" b="1" i="0" dirty="0">
              <a:solidFill>
                <a:srgbClr val="FF0000"/>
              </a:solidFill>
              <a:effectLst/>
              <a:latin typeface="Charis"/>
            </a:endParaRPr>
          </a:p>
          <a:p>
            <a:pPr marL="0" indent="0" algn="l" fontAlgn="base">
              <a:buNone/>
            </a:pPr>
            <a:r>
              <a:rPr lang="en-US" sz="8000" b="1" i="0" u="none" strike="noStrike" dirty="0">
                <a:solidFill>
                  <a:srgbClr val="FF0000"/>
                </a:solidFill>
                <a:effectLst/>
                <a:latin typeface="Charis"/>
              </a:rPr>
              <a:t>2. To cut recesses in the stone teeth on the diagnostic cast for estimating the proximity of the recess to the pulp (used in conjunction with roentgenographic information to estimate pulp size and location) and to facilitate the fabrication of metal or resin jigs to guide preparations of the recesses in the mouth</a:t>
            </a:r>
            <a:endParaRPr lang="en-US" sz="8000" b="1" i="0" dirty="0">
              <a:solidFill>
                <a:srgbClr val="FF0000"/>
              </a:solidFill>
              <a:effectLst/>
              <a:latin typeface="Charis"/>
            </a:endParaRPr>
          </a:p>
          <a:p>
            <a:pPr marL="0" indent="0" algn="l" fontAlgn="base">
              <a:buNone/>
            </a:pPr>
            <a:r>
              <a:rPr lang="en-US" sz="8000" b="1" i="0" u="none" strike="noStrike" dirty="0">
                <a:solidFill>
                  <a:srgbClr val="FF0000"/>
                </a:solidFill>
                <a:effectLst/>
                <a:latin typeface="Charis"/>
              </a:rPr>
              <a:t>3. To carve recesses in wax patterns, to place internal attachment trays in wax patterns, or to cut recesses in castings with the handpiece holder (whichever method is preferred)</a:t>
            </a:r>
            <a:endParaRPr lang="en-US" sz="8000" b="1" i="0" dirty="0">
              <a:solidFill>
                <a:srgbClr val="FF0000"/>
              </a:solidFill>
              <a:effectLst/>
              <a:latin typeface="Charis"/>
            </a:endParaRPr>
          </a:p>
          <a:p>
            <a:pPr marL="0" indent="0" algn="l" fontAlgn="base">
              <a:buNone/>
            </a:pPr>
            <a:r>
              <a:rPr lang="en-US" sz="8000" b="1" i="0" u="none" strike="noStrike" dirty="0">
                <a:solidFill>
                  <a:srgbClr val="FF0000"/>
                </a:solidFill>
                <a:effectLst/>
                <a:latin typeface="Charis"/>
              </a:rPr>
              <a:t>4. To place the keyway portion of the attachment in the casting before investing and soldering; each keyway must be located parallel to the other keyways elsewhere in the arch</a:t>
            </a:r>
            <a:endParaRPr lang="en-US" sz="8000" b="1" i="0" dirty="0">
              <a:solidFill>
                <a:srgbClr val="FF0000"/>
              </a:solidFill>
              <a:effectLst/>
              <a:latin typeface="Charis"/>
            </a:endParaRPr>
          </a:p>
          <a:p>
            <a:endParaRPr lang="en-US" dirty="0"/>
          </a:p>
        </p:txBody>
      </p:sp>
    </p:spTree>
    <p:extLst>
      <p:ext uri="{BB962C8B-B14F-4D97-AF65-F5344CB8AC3E}">
        <p14:creationId xmlns:p14="http://schemas.microsoft.com/office/powerpoint/2010/main" val="454224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885CC-44DF-4496-B6D4-DCF8B318360B}"/>
              </a:ext>
            </a:extLst>
          </p:cNvPr>
          <p:cNvSpPr>
            <a:spLocks noGrp="1"/>
          </p:cNvSpPr>
          <p:nvPr>
            <p:ph type="title"/>
          </p:nvPr>
        </p:nvSpPr>
        <p:spPr>
          <a:xfrm>
            <a:off x="1141413" y="-97099"/>
            <a:ext cx="9905998" cy="1478570"/>
          </a:xfrm>
        </p:spPr>
        <p:txBody>
          <a:bodyPr/>
          <a:lstStyle/>
          <a:p>
            <a:r>
              <a:rPr lang="en-US" dirty="0"/>
              <a:t>Advancing in surveying </a:t>
            </a:r>
          </a:p>
        </p:txBody>
      </p:sp>
      <p:sp>
        <p:nvSpPr>
          <p:cNvPr id="3" name="Content Placeholder 2">
            <a:extLst>
              <a:ext uri="{FF2B5EF4-FFF2-40B4-BE49-F238E27FC236}">
                <a16:creationId xmlns:a16="http://schemas.microsoft.com/office/drawing/2014/main" id="{4D97654F-2D6D-45FC-9609-B5B42EBCD02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88CB949-1D13-4988-B9DE-A5316E9B0F78}"/>
              </a:ext>
            </a:extLst>
          </p:cNvPr>
          <p:cNvPicPr>
            <a:picLocks noChangeAspect="1"/>
          </p:cNvPicPr>
          <p:nvPr/>
        </p:nvPicPr>
        <p:blipFill>
          <a:blip r:embed="rId2"/>
          <a:stretch>
            <a:fillRect/>
          </a:stretch>
        </p:blipFill>
        <p:spPr>
          <a:xfrm>
            <a:off x="437322" y="927652"/>
            <a:ext cx="10734261" cy="5552662"/>
          </a:xfrm>
          <a:prstGeom prst="rect">
            <a:avLst/>
          </a:prstGeom>
        </p:spPr>
      </p:pic>
    </p:spTree>
    <p:extLst>
      <p:ext uri="{BB962C8B-B14F-4D97-AF65-F5344CB8AC3E}">
        <p14:creationId xmlns:p14="http://schemas.microsoft.com/office/powerpoint/2010/main" val="3005681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7E8AB-1E74-4295-942E-3B53D48657AB}"/>
              </a:ext>
            </a:extLst>
          </p:cNvPr>
          <p:cNvSpPr>
            <a:spLocks noGrp="1"/>
          </p:cNvSpPr>
          <p:nvPr>
            <p:ph type="title"/>
          </p:nvPr>
        </p:nvSpPr>
        <p:spPr/>
        <p:txBody>
          <a:bodyPr>
            <a:noAutofit/>
          </a:bodyPr>
          <a:lstStyle/>
          <a:p>
            <a:pPr algn="ctr"/>
            <a:endParaRPr lang="en-US" sz="4800" b="1" dirty="0">
              <a:solidFill>
                <a:srgbClr val="FF0000"/>
              </a:solidFill>
            </a:endParaRPr>
          </a:p>
        </p:txBody>
      </p:sp>
      <p:sp>
        <p:nvSpPr>
          <p:cNvPr id="3" name="Content Placeholder 2">
            <a:extLst>
              <a:ext uri="{FF2B5EF4-FFF2-40B4-BE49-F238E27FC236}">
                <a16:creationId xmlns:a16="http://schemas.microsoft.com/office/drawing/2014/main" id="{4552F024-A434-440E-9D4C-A38A0ACAD808}"/>
              </a:ext>
            </a:extLst>
          </p:cNvPr>
          <p:cNvSpPr>
            <a:spLocks noGrp="1"/>
          </p:cNvSpPr>
          <p:nvPr>
            <p:ph idx="1"/>
          </p:nvPr>
        </p:nvSpPr>
        <p:spPr/>
        <p:txBody>
          <a:bodyPr/>
          <a:lstStyle/>
          <a:p>
            <a:pPr marL="0" indent="0" algn="ctr">
              <a:buNone/>
            </a:pPr>
            <a:r>
              <a:rPr lang="en-US" sz="3200" dirty="0"/>
              <a:t> when a dental  prosthesis was fabricated , the necessity for </a:t>
            </a:r>
            <a:r>
              <a:rPr lang="en-US" sz="2800" dirty="0"/>
              <a:t>appropriately planned and executed tooth preparation, followed by verification of a well-fitting prosthesis that engages the teeth as planned, is very  important step</a:t>
            </a:r>
            <a:endParaRPr lang="en-US" dirty="0"/>
          </a:p>
        </p:txBody>
      </p:sp>
    </p:spTree>
    <p:extLst>
      <p:ext uri="{BB962C8B-B14F-4D97-AF65-F5344CB8AC3E}">
        <p14:creationId xmlns:p14="http://schemas.microsoft.com/office/powerpoint/2010/main" val="864967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DD03A-84B6-48A2-91B9-F26449CAE2C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FB11670-F6DB-49D0-8505-38C864CE0B79}"/>
              </a:ext>
            </a:extLst>
          </p:cNvPr>
          <p:cNvPicPr>
            <a:picLocks noGrp="1" noChangeAspect="1"/>
          </p:cNvPicPr>
          <p:nvPr>
            <p:ph idx="1"/>
          </p:nvPr>
        </p:nvPicPr>
        <p:blipFill>
          <a:blip r:embed="rId2"/>
          <a:stretch>
            <a:fillRect/>
          </a:stretch>
        </p:blipFill>
        <p:spPr>
          <a:xfrm>
            <a:off x="225287" y="1357803"/>
            <a:ext cx="5556177" cy="4808247"/>
          </a:xfrm>
        </p:spPr>
      </p:pic>
      <p:pic>
        <p:nvPicPr>
          <p:cNvPr id="6" name="Content Placeholder 4">
            <a:extLst>
              <a:ext uri="{FF2B5EF4-FFF2-40B4-BE49-F238E27FC236}">
                <a16:creationId xmlns:a16="http://schemas.microsoft.com/office/drawing/2014/main" id="{25B70A1A-6077-469A-9D34-DC62787FC959}"/>
              </a:ext>
            </a:extLst>
          </p:cNvPr>
          <p:cNvPicPr>
            <a:picLocks noChangeAspect="1"/>
          </p:cNvPicPr>
          <p:nvPr/>
        </p:nvPicPr>
        <p:blipFill>
          <a:blip r:embed="rId3"/>
          <a:stretch>
            <a:fillRect/>
          </a:stretch>
        </p:blipFill>
        <p:spPr>
          <a:xfrm>
            <a:off x="5781464" y="1357803"/>
            <a:ext cx="5556177" cy="4808246"/>
          </a:xfrm>
          <a:prstGeom prst="rect">
            <a:avLst/>
          </a:prstGeom>
        </p:spPr>
      </p:pic>
    </p:spTree>
    <p:extLst>
      <p:ext uri="{BB962C8B-B14F-4D97-AF65-F5344CB8AC3E}">
        <p14:creationId xmlns:p14="http://schemas.microsoft.com/office/powerpoint/2010/main" val="52793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5F93A-E172-4FEC-BD70-07C9EE4FF595}"/>
              </a:ext>
            </a:extLst>
          </p:cNvPr>
          <p:cNvSpPr>
            <a:spLocks noGrp="1"/>
          </p:cNvSpPr>
          <p:nvPr>
            <p:ph type="title"/>
          </p:nvPr>
        </p:nvSpPr>
        <p:spPr>
          <a:xfrm>
            <a:off x="876369" y="0"/>
            <a:ext cx="9905998" cy="1478570"/>
          </a:xfrm>
        </p:spPr>
        <p:txBody>
          <a:bodyPr/>
          <a:lstStyle/>
          <a:p>
            <a:r>
              <a:rPr lang="en-US" dirty="0"/>
              <a:t>Cad cam</a:t>
            </a:r>
          </a:p>
        </p:txBody>
      </p:sp>
      <p:pic>
        <p:nvPicPr>
          <p:cNvPr id="5" name="Content Placeholder 4">
            <a:extLst>
              <a:ext uri="{FF2B5EF4-FFF2-40B4-BE49-F238E27FC236}">
                <a16:creationId xmlns:a16="http://schemas.microsoft.com/office/drawing/2014/main" id="{99260088-5026-42E5-BBE9-99C93AE2F5F9}"/>
              </a:ext>
            </a:extLst>
          </p:cNvPr>
          <p:cNvPicPr>
            <a:picLocks noGrp="1" noChangeAspect="1"/>
          </p:cNvPicPr>
          <p:nvPr>
            <p:ph idx="1"/>
          </p:nvPr>
        </p:nvPicPr>
        <p:blipFill>
          <a:blip r:embed="rId2"/>
          <a:stretch>
            <a:fillRect/>
          </a:stretch>
        </p:blipFill>
        <p:spPr>
          <a:xfrm>
            <a:off x="357809" y="1696278"/>
            <a:ext cx="6506817" cy="5035826"/>
          </a:xfrm>
        </p:spPr>
      </p:pic>
      <p:pic>
        <p:nvPicPr>
          <p:cNvPr id="6" name="Content Placeholder 4">
            <a:extLst>
              <a:ext uri="{FF2B5EF4-FFF2-40B4-BE49-F238E27FC236}">
                <a16:creationId xmlns:a16="http://schemas.microsoft.com/office/drawing/2014/main" id="{871A8B2B-7131-4ECC-8881-614066127044}"/>
              </a:ext>
            </a:extLst>
          </p:cNvPr>
          <p:cNvPicPr>
            <a:picLocks noChangeAspect="1"/>
          </p:cNvPicPr>
          <p:nvPr/>
        </p:nvPicPr>
        <p:blipFill>
          <a:blip r:embed="rId3"/>
          <a:stretch>
            <a:fillRect/>
          </a:stretch>
        </p:blipFill>
        <p:spPr>
          <a:xfrm>
            <a:off x="6864626" y="1696278"/>
            <a:ext cx="4758153" cy="5035825"/>
          </a:xfrm>
          <a:prstGeom prst="rect">
            <a:avLst/>
          </a:prstGeom>
        </p:spPr>
      </p:pic>
    </p:spTree>
    <p:extLst>
      <p:ext uri="{BB962C8B-B14F-4D97-AF65-F5344CB8AC3E}">
        <p14:creationId xmlns:p14="http://schemas.microsoft.com/office/powerpoint/2010/main" val="408313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8A84-9FE7-491D-AE9C-3665291AA3A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43F5A73-5EDE-4F97-831B-03052E29ACC1}"/>
              </a:ext>
            </a:extLst>
          </p:cNvPr>
          <p:cNvSpPr>
            <a:spLocks noGrp="1"/>
          </p:cNvSpPr>
          <p:nvPr>
            <p:ph idx="1"/>
          </p:nvPr>
        </p:nvSpPr>
        <p:spPr/>
        <p:txBody>
          <a:bodyPr/>
          <a:lstStyle/>
          <a:p>
            <a:pPr marL="0" indent="0">
              <a:buNone/>
            </a:pPr>
            <a:r>
              <a:rPr lang="en-US" dirty="0"/>
              <a:t>Partially removable dentures should be properly designed so that there be no pressure on the supporting teeth beyond the physiological tolerance, which can easily be placed and discharged by the patient and should be maintained against reasonable amount of forces, in order to avoid an unfavorable appearance.</a:t>
            </a:r>
          </a:p>
        </p:txBody>
      </p:sp>
    </p:spTree>
    <p:extLst>
      <p:ext uri="{BB962C8B-B14F-4D97-AF65-F5344CB8AC3E}">
        <p14:creationId xmlns:p14="http://schemas.microsoft.com/office/powerpoint/2010/main" val="641703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B3CA0-00DF-4C2E-B3B5-A5C2FFD3D5D8}"/>
              </a:ext>
            </a:extLst>
          </p:cNvPr>
          <p:cNvSpPr>
            <a:spLocks noGrp="1"/>
          </p:cNvSpPr>
          <p:nvPr>
            <p:ph type="title"/>
          </p:nvPr>
        </p:nvSpPr>
        <p:spPr/>
        <p:txBody>
          <a:bodyPr/>
          <a:lstStyle/>
          <a:p>
            <a:r>
              <a:rPr lang="en-US" b="1" i="0" dirty="0">
                <a:solidFill>
                  <a:srgbClr val="333332"/>
                </a:solidFill>
                <a:effectLst/>
                <a:latin typeface="-apple-system"/>
              </a:rPr>
              <a:t>References:</a:t>
            </a:r>
            <a:br>
              <a:rPr lang="en-US" b="1" i="0" dirty="0">
                <a:solidFill>
                  <a:srgbClr val="333332"/>
                </a:solidFill>
                <a:effectLst/>
                <a:latin typeface="-apple-system"/>
              </a:rPr>
            </a:br>
            <a:endParaRPr lang="en-US" dirty="0"/>
          </a:p>
        </p:txBody>
      </p:sp>
      <p:sp>
        <p:nvSpPr>
          <p:cNvPr id="3" name="Content Placeholder 2">
            <a:extLst>
              <a:ext uri="{FF2B5EF4-FFF2-40B4-BE49-F238E27FC236}">
                <a16:creationId xmlns:a16="http://schemas.microsoft.com/office/drawing/2014/main" id="{BEA5EFE2-6EA5-440A-B728-7A0FFB6B19C8}"/>
              </a:ext>
            </a:extLst>
          </p:cNvPr>
          <p:cNvSpPr>
            <a:spLocks noGrp="1"/>
          </p:cNvSpPr>
          <p:nvPr>
            <p:ph idx="1"/>
          </p:nvPr>
        </p:nvSpPr>
        <p:spPr/>
        <p:txBody>
          <a:bodyPr>
            <a:normAutofit fontScale="40000" lnSpcReduction="20000"/>
          </a:bodyPr>
          <a:lstStyle/>
          <a:p>
            <a:pPr>
              <a:buFont typeface="Wingdings" panose="05000000000000000000" pitchFamily="2" charset="2"/>
              <a:buChar char="v"/>
            </a:pPr>
            <a:r>
              <a:rPr lang="en-US" sz="5900" b="1" i="0" dirty="0">
                <a:solidFill>
                  <a:srgbClr val="FFC000"/>
                </a:solidFill>
                <a:effectLst/>
                <a:latin typeface="-apple-system"/>
              </a:rPr>
              <a:t>Textbook of clinical removable partial prosthodontics by Stewart, Rudd, </a:t>
            </a:r>
            <a:r>
              <a:rPr lang="en-US" sz="5900" b="1" i="0" dirty="0" err="1">
                <a:solidFill>
                  <a:srgbClr val="FFC000"/>
                </a:solidFill>
                <a:effectLst/>
                <a:latin typeface="-apple-system"/>
              </a:rPr>
              <a:t>Kuebker</a:t>
            </a:r>
            <a:r>
              <a:rPr lang="en-US" sz="5900" b="1" i="0" dirty="0">
                <a:solidFill>
                  <a:srgbClr val="FFC000"/>
                </a:solidFill>
                <a:effectLst/>
                <a:latin typeface="-apple-system"/>
              </a:rPr>
              <a:t> 2 edition.</a:t>
            </a:r>
          </a:p>
          <a:p>
            <a:pPr>
              <a:buFont typeface="Wingdings" panose="05000000000000000000" pitchFamily="2" charset="2"/>
              <a:buChar char="v"/>
            </a:pPr>
            <a:r>
              <a:rPr lang="en-US" sz="5900" b="1" i="0" dirty="0">
                <a:solidFill>
                  <a:srgbClr val="FFC000"/>
                </a:solidFill>
                <a:effectLst/>
                <a:latin typeface="-apple-system"/>
              </a:rPr>
              <a:t>McCracken’s removable partial prosthodontics, ninth edition.</a:t>
            </a:r>
            <a:br>
              <a:rPr lang="en-US" sz="5900" b="1" i="0" dirty="0">
                <a:solidFill>
                  <a:srgbClr val="FFC000"/>
                </a:solidFill>
                <a:effectLst/>
                <a:latin typeface="-apple-system"/>
              </a:rPr>
            </a:br>
            <a:endParaRPr lang="en-US" sz="5900" b="1" i="0" dirty="0">
              <a:solidFill>
                <a:srgbClr val="FFC000"/>
              </a:solidFill>
              <a:effectLst/>
              <a:latin typeface="-apple-system"/>
            </a:endParaRPr>
          </a:p>
          <a:p>
            <a:pPr>
              <a:buFont typeface="Wingdings" panose="05000000000000000000" pitchFamily="2" charset="2"/>
              <a:buChar char="v"/>
            </a:pPr>
            <a:r>
              <a:rPr lang="en-US" sz="5900" b="1" i="0" dirty="0">
                <a:solidFill>
                  <a:srgbClr val="FFC000"/>
                </a:solidFill>
                <a:effectLst/>
                <a:latin typeface="-apple-system"/>
              </a:rPr>
              <a:t>Removable partial prosthodontics by Joseph E Grasso and Ernest L Miller.</a:t>
            </a:r>
            <a:br>
              <a:rPr lang="en-US" sz="5900" b="1" i="0" dirty="0">
                <a:solidFill>
                  <a:srgbClr val="FFC000"/>
                </a:solidFill>
                <a:effectLst/>
                <a:latin typeface="-apple-system"/>
              </a:rPr>
            </a:br>
            <a:r>
              <a:rPr lang="en-US" sz="5900" b="1" i="0" dirty="0">
                <a:solidFill>
                  <a:srgbClr val="FFC000"/>
                </a:solidFill>
                <a:effectLst/>
                <a:latin typeface="-apple-system"/>
              </a:rPr>
              <a:t>Partial denture by John Osborne/ Atkinson (</a:t>
            </a:r>
            <a:r>
              <a:rPr lang="en-US" sz="5900" b="1" i="0" dirty="0" err="1">
                <a:solidFill>
                  <a:srgbClr val="FFC000"/>
                </a:solidFill>
                <a:effectLst/>
                <a:latin typeface="-apple-system"/>
              </a:rPr>
              <a:t>Pg</a:t>
            </a:r>
            <a:r>
              <a:rPr lang="en-US" sz="5900" b="1" i="0" dirty="0">
                <a:solidFill>
                  <a:srgbClr val="FFC000"/>
                </a:solidFill>
                <a:effectLst/>
                <a:latin typeface="-apple-system"/>
              </a:rPr>
              <a:t> 145-147).</a:t>
            </a:r>
          </a:p>
          <a:p>
            <a:r>
              <a:rPr lang="en-US" sz="5900" b="1" dirty="0">
                <a:solidFill>
                  <a:srgbClr val="FFC000"/>
                </a:solidFill>
              </a:rPr>
              <a:t> </a:t>
            </a:r>
          </a:p>
          <a:p>
            <a:pPr marL="0" indent="0">
              <a:buNone/>
            </a:pPr>
            <a:br>
              <a:rPr lang="en-US" b="1" i="0" dirty="0">
                <a:solidFill>
                  <a:srgbClr val="333332"/>
                </a:solidFill>
                <a:effectLst/>
                <a:latin typeface="-apple-system"/>
              </a:rPr>
            </a:br>
            <a:endParaRPr lang="en-US" b="1" dirty="0"/>
          </a:p>
        </p:txBody>
      </p:sp>
    </p:spTree>
    <p:extLst>
      <p:ext uri="{BB962C8B-B14F-4D97-AF65-F5344CB8AC3E}">
        <p14:creationId xmlns:p14="http://schemas.microsoft.com/office/powerpoint/2010/main" val="179673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66C3C-129F-4B82-9235-9FEA067C2E8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6318FFD-28AB-45CA-8739-298FB9C14B52}"/>
              </a:ext>
            </a:extLst>
          </p:cNvPr>
          <p:cNvPicPr>
            <a:picLocks noGrp="1" noChangeAspect="1"/>
          </p:cNvPicPr>
          <p:nvPr>
            <p:ph idx="1"/>
          </p:nvPr>
        </p:nvPicPr>
        <p:blipFill>
          <a:blip r:embed="rId2"/>
          <a:stretch>
            <a:fillRect/>
          </a:stretch>
        </p:blipFill>
        <p:spPr>
          <a:xfrm>
            <a:off x="838200" y="365125"/>
            <a:ext cx="10514062" cy="5966842"/>
          </a:xfrm>
        </p:spPr>
      </p:pic>
    </p:spTree>
    <p:extLst>
      <p:ext uri="{BB962C8B-B14F-4D97-AF65-F5344CB8AC3E}">
        <p14:creationId xmlns:p14="http://schemas.microsoft.com/office/powerpoint/2010/main" val="929099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F7C0D-B112-400A-A636-F0ADB979A7D3}"/>
              </a:ext>
            </a:extLst>
          </p:cNvPr>
          <p:cNvSpPr>
            <a:spLocks noGrp="1"/>
          </p:cNvSpPr>
          <p:nvPr>
            <p:ph type="title"/>
          </p:nvPr>
        </p:nvSpPr>
        <p:spPr/>
        <p:txBody>
          <a:bodyPr/>
          <a:lstStyle/>
          <a:p>
            <a:r>
              <a:rPr lang="en-US" dirty="0">
                <a:solidFill>
                  <a:srgbClr val="FFFF00"/>
                </a:solidFill>
              </a:rPr>
              <a:t>How we overcome such problem??</a:t>
            </a:r>
          </a:p>
        </p:txBody>
      </p:sp>
      <p:sp>
        <p:nvSpPr>
          <p:cNvPr id="3" name="Content Placeholder 2">
            <a:extLst>
              <a:ext uri="{FF2B5EF4-FFF2-40B4-BE49-F238E27FC236}">
                <a16:creationId xmlns:a16="http://schemas.microsoft.com/office/drawing/2014/main" id="{3CB2A301-51EE-4340-ABFA-9792A778DD95}"/>
              </a:ext>
            </a:extLst>
          </p:cNvPr>
          <p:cNvSpPr>
            <a:spLocks noGrp="1"/>
          </p:cNvSpPr>
          <p:nvPr>
            <p:ph idx="1"/>
          </p:nvPr>
        </p:nvSpPr>
        <p:spPr/>
        <p:txBody>
          <a:bodyPr>
            <a:normAutofit/>
          </a:bodyPr>
          <a:lstStyle/>
          <a:p>
            <a:pPr marL="0" indent="0" algn="ctr">
              <a:buNone/>
            </a:pPr>
            <a:r>
              <a:rPr lang="en-US" sz="4400" dirty="0">
                <a:solidFill>
                  <a:srgbClr val="FF0000"/>
                </a:solidFill>
              </a:rPr>
              <a:t>By the use of dental surveyor</a:t>
            </a:r>
          </a:p>
        </p:txBody>
      </p:sp>
      <p:pic>
        <p:nvPicPr>
          <p:cNvPr id="4" name="Picture 2">
            <a:extLst>
              <a:ext uri="{FF2B5EF4-FFF2-40B4-BE49-F238E27FC236}">
                <a16:creationId xmlns:a16="http://schemas.microsoft.com/office/drawing/2014/main" id="{51F0B8C2-D179-408D-BD76-78844C8771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19771" y="3122324"/>
            <a:ext cx="3505937" cy="354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792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9B328-F031-4722-8E6C-2D4BD2CD4929}"/>
              </a:ext>
            </a:extLst>
          </p:cNvPr>
          <p:cNvSpPr>
            <a:spLocks noGrp="1"/>
          </p:cNvSpPr>
          <p:nvPr>
            <p:ph type="title"/>
          </p:nvPr>
        </p:nvSpPr>
        <p:spPr/>
        <p:txBody>
          <a:bodyPr/>
          <a:lstStyle/>
          <a:p>
            <a:r>
              <a:rPr lang="en-US" b="0" i="0" dirty="0">
                <a:solidFill>
                  <a:schemeClr val="accent3"/>
                </a:solidFill>
                <a:effectLst/>
                <a:latin typeface="Georgia" panose="02040502050405020303" pitchFamily="18" charset="0"/>
              </a:rPr>
              <a:t>WHAT IS DENTAL SURVEYING?</a:t>
            </a:r>
            <a:br>
              <a:rPr lang="en-US" b="0" i="0" dirty="0">
                <a:solidFill>
                  <a:srgbClr val="7C7C7C"/>
                </a:solidFill>
                <a:effectLst/>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F85D4844-D0A2-45B3-A31B-5070448A365E}"/>
              </a:ext>
            </a:extLst>
          </p:cNvPr>
          <p:cNvSpPr>
            <a:spLocks noGrp="1"/>
          </p:cNvSpPr>
          <p:nvPr>
            <p:ph idx="1"/>
          </p:nvPr>
        </p:nvSpPr>
        <p:spPr/>
        <p:txBody>
          <a:bodyPr>
            <a:normAutofit fontScale="25000" lnSpcReduction="20000"/>
          </a:bodyPr>
          <a:lstStyle/>
          <a:p>
            <a:pPr algn="l"/>
            <a:r>
              <a:rPr lang="en-US" sz="9600" b="1" i="0" dirty="0">
                <a:solidFill>
                  <a:schemeClr val="bg2">
                    <a:lumMod val="50000"/>
                  </a:schemeClr>
                </a:solidFill>
                <a:effectLst/>
                <a:latin typeface="Georgia" panose="02040502050405020303" pitchFamily="18" charset="0"/>
              </a:rPr>
              <a:t>Dental surveying is an analysis and comparison of the prominence of intraoral contours  associated with fabrication of a dental prosthesis with an instrument called the surveyor.</a:t>
            </a:r>
          </a:p>
          <a:p>
            <a:pPr algn="l"/>
            <a:r>
              <a:rPr lang="en-US" sz="9600" b="1" i="0" dirty="0">
                <a:solidFill>
                  <a:schemeClr val="bg2">
                    <a:lumMod val="50000"/>
                  </a:schemeClr>
                </a:solidFill>
                <a:effectLst/>
                <a:latin typeface="Georgia" panose="02040502050405020303" pitchFamily="18" charset="0"/>
              </a:rPr>
              <a:t>A dental surveyor is an paralleling instrument used in the construction of a dental prosthesis to locate &amp; delineate the contours &amp; relative positions of abutment teeth &amp; associated structures. Also, to determine the relative parallelism of two or more surfaces of the teeth or other parts of the cast of a dental arch.</a:t>
            </a:r>
          </a:p>
          <a:p>
            <a:pPr algn="l"/>
            <a:r>
              <a:rPr lang="en-US" sz="9600" b="1" i="0" dirty="0">
                <a:solidFill>
                  <a:schemeClr val="bg2">
                    <a:lumMod val="50000"/>
                  </a:schemeClr>
                </a:solidFill>
                <a:effectLst/>
                <a:latin typeface="Georgia" panose="02040502050405020303" pitchFamily="18" charset="0"/>
              </a:rPr>
              <a:t> </a:t>
            </a:r>
          </a:p>
          <a:p>
            <a:endParaRPr lang="en-US" dirty="0"/>
          </a:p>
        </p:txBody>
      </p:sp>
    </p:spTree>
    <p:extLst>
      <p:ext uri="{BB962C8B-B14F-4D97-AF65-F5344CB8AC3E}">
        <p14:creationId xmlns:p14="http://schemas.microsoft.com/office/powerpoint/2010/main" val="1200847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7C26C-4F75-4728-B9EA-E13C5E80A425}"/>
              </a:ext>
            </a:extLst>
          </p:cNvPr>
          <p:cNvSpPr>
            <a:spLocks noGrp="1"/>
          </p:cNvSpPr>
          <p:nvPr>
            <p:ph type="title"/>
          </p:nvPr>
        </p:nvSpPr>
        <p:spPr/>
        <p:txBody>
          <a:bodyPr/>
          <a:lstStyle/>
          <a:p>
            <a:r>
              <a:rPr lang="en-US" b="0" i="0" u="none" strike="noStrike" dirty="0">
                <a:solidFill>
                  <a:srgbClr val="3152A9"/>
                </a:solidFill>
                <a:effectLst/>
                <a:latin typeface="Charis"/>
              </a:rPr>
              <a:t>Therefore surveying;</a:t>
            </a:r>
            <a:endParaRPr lang="en-US" dirty="0"/>
          </a:p>
        </p:txBody>
      </p:sp>
      <p:sp>
        <p:nvSpPr>
          <p:cNvPr id="3" name="Content Placeholder 2">
            <a:extLst>
              <a:ext uri="{FF2B5EF4-FFF2-40B4-BE49-F238E27FC236}">
                <a16:creationId xmlns:a16="http://schemas.microsoft.com/office/drawing/2014/main" id="{1B39EB5D-E393-4AA5-85FC-D9855EFDF014}"/>
              </a:ext>
            </a:extLst>
          </p:cNvPr>
          <p:cNvSpPr>
            <a:spLocks noGrp="1"/>
          </p:cNvSpPr>
          <p:nvPr>
            <p:ph idx="1"/>
          </p:nvPr>
        </p:nvSpPr>
        <p:spPr/>
        <p:txBody>
          <a:bodyPr>
            <a:normAutofit fontScale="92500"/>
          </a:bodyPr>
          <a:lstStyle/>
          <a:p>
            <a:pPr marL="0" indent="0">
              <a:buNone/>
            </a:pPr>
            <a:r>
              <a:rPr lang="en-US" sz="3200" b="1" i="0" u="none" strike="noStrike" dirty="0">
                <a:solidFill>
                  <a:schemeClr val="accent1">
                    <a:lumMod val="50000"/>
                  </a:schemeClr>
                </a:solidFill>
                <a:effectLst/>
                <a:latin typeface="Charis"/>
              </a:rPr>
              <a:t>is to identify the modifications of oral structures that are necessary to fabricate a removable partial denture that will have a successful prognosis. It is the modification of tooth surfaces to accommodate placement of the component parts of the partial denture in their designated ideal positions on abutment teeth that facilitates this prognosis</a:t>
            </a:r>
            <a:r>
              <a:rPr lang="en-US" b="0" i="0" u="none" strike="noStrike" dirty="0">
                <a:solidFill>
                  <a:srgbClr val="3152A9"/>
                </a:solidFill>
                <a:effectLst/>
                <a:latin typeface="Charis"/>
              </a:rPr>
              <a:t>.</a:t>
            </a:r>
            <a:endParaRPr lang="en-US" dirty="0"/>
          </a:p>
        </p:txBody>
      </p:sp>
    </p:spTree>
    <p:extLst>
      <p:ext uri="{BB962C8B-B14F-4D97-AF65-F5344CB8AC3E}">
        <p14:creationId xmlns:p14="http://schemas.microsoft.com/office/powerpoint/2010/main" val="1517356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91EF2-8091-45EF-9195-0E7662344F75}"/>
              </a:ext>
            </a:extLst>
          </p:cNvPr>
          <p:cNvSpPr>
            <a:spLocks noGrp="1"/>
          </p:cNvSpPr>
          <p:nvPr>
            <p:ph type="title"/>
          </p:nvPr>
        </p:nvSpPr>
        <p:spPr>
          <a:xfrm>
            <a:off x="1141413" y="0"/>
            <a:ext cx="9905998" cy="1478570"/>
          </a:xfrm>
        </p:spPr>
        <p:txBody>
          <a:bodyPr/>
          <a:lstStyle/>
          <a:p>
            <a:r>
              <a:rPr lang="en-US" dirty="0"/>
              <a:t>Types of dental surveyor</a:t>
            </a:r>
          </a:p>
        </p:txBody>
      </p:sp>
      <p:sp>
        <p:nvSpPr>
          <p:cNvPr id="3" name="Content Placeholder 2">
            <a:extLst>
              <a:ext uri="{FF2B5EF4-FFF2-40B4-BE49-F238E27FC236}">
                <a16:creationId xmlns:a16="http://schemas.microsoft.com/office/drawing/2014/main" id="{982AFF3E-B87A-446F-896C-81A9B18ADAE7}"/>
              </a:ext>
            </a:extLst>
          </p:cNvPr>
          <p:cNvSpPr>
            <a:spLocks noGrp="1"/>
          </p:cNvSpPr>
          <p:nvPr>
            <p:ph idx="1"/>
          </p:nvPr>
        </p:nvSpPr>
        <p:spPr>
          <a:xfrm>
            <a:off x="1141412" y="1308582"/>
            <a:ext cx="9905999" cy="3541714"/>
          </a:xfrm>
        </p:spPr>
        <p:txBody>
          <a:bodyPr/>
          <a:lstStyle/>
          <a:p>
            <a:r>
              <a:rPr lang="en-US" b="0" i="0" u="none" strike="noStrike" dirty="0">
                <a:solidFill>
                  <a:srgbClr val="3152A9"/>
                </a:solidFill>
                <a:effectLst/>
                <a:latin typeface="Charis"/>
              </a:rPr>
              <a:t>the most widely used surveyors are the Ney (</a:t>
            </a:r>
            <a:r>
              <a:rPr lang="en-US" b="0" i="0" u="none" strike="noStrike" dirty="0">
                <a:solidFill>
                  <a:srgbClr val="3152A9"/>
                </a:solidFill>
                <a:effectLst/>
                <a:latin typeface="Charis"/>
                <a:hlinkClick r:id="rId2"/>
              </a:rPr>
              <a:t>Figure  1</a:t>
            </a:r>
            <a:r>
              <a:rPr lang="en-US" b="0" i="0" dirty="0">
                <a:solidFill>
                  <a:srgbClr val="7F7E7E"/>
                </a:solidFill>
                <a:effectLst/>
                <a:latin typeface="Charis"/>
              </a:rPr>
              <a:t>) and the </a:t>
            </a:r>
            <a:r>
              <a:rPr lang="en-US" b="0" i="0" dirty="0" err="1">
                <a:solidFill>
                  <a:srgbClr val="7F7E7E"/>
                </a:solidFill>
                <a:effectLst/>
                <a:latin typeface="Charis"/>
              </a:rPr>
              <a:t>Jelenko</a:t>
            </a:r>
            <a:r>
              <a:rPr lang="en-US" b="0" i="0" dirty="0">
                <a:solidFill>
                  <a:srgbClr val="7F7E7E"/>
                </a:solidFill>
                <a:effectLst/>
                <a:latin typeface="Charis"/>
              </a:rPr>
              <a:t> (</a:t>
            </a:r>
            <a:r>
              <a:rPr lang="en-US" b="0" i="0" u="none" strike="noStrike" dirty="0">
                <a:solidFill>
                  <a:srgbClr val="3152A9"/>
                </a:solidFill>
                <a:effectLst/>
                <a:latin typeface="Charis"/>
                <a:hlinkClick r:id="rId3"/>
              </a:rPr>
              <a:t>Figure  2</a:t>
            </a:r>
            <a:r>
              <a:rPr lang="en-US" b="0" i="0" dirty="0">
                <a:solidFill>
                  <a:srgbClr val="7F7E7E"/>
                </a:solidFill>
                <a:effectLst/>
                <a:latin typeface="Charis"/>
              </a:rPr>
              <a:t>). They differ principally in that the </a:t>
            </a:r>
            <a:r>
              <a:rPr lang="en-US" b="0" i="0" dirty="0" err="1">
                <a:solidFill>
                  <a:srgbClr val="7F7E7E"/>
                </a:solidFill>
                <a:effectLst/>
                <a:latin typeface="Charis"/>
              </a:rPr>
              <a:t>Jelenko</a:t>
            </a:r>
            <a:r>
              <a:rPr lang="en-US" b="0" i="0" dirty="0">
                <a:solidFill>
                  <a:srgbClr val="7F7E7E"/>
                </a:solidFill>
                <a:effectLst/>
                <a:latin typeface="Charis"/>
              </a:rPr>
              <a:t> arm swivels, whereas the Ney arm is fixed. The technique for surveying and trimming </a:t>
            </a:r>
            <a:r>
              <a:rPr lang="en-US" b="0" i="0" dirty="0" err="1">
                <a:solidFill>
                  <a:srgbClr val="7F7E7E"/>
                </a:solidFill>
                <a:effectLst/>
                <a:latin typeface="Charis"/>
              </a:rPr>
              <a:t>blockout</a:t>
            </a:r>
            <a:r>
              <a:rPr lang="en-US" b="0" i="0" dirty="0">
                <a:solidFill>
                  <a:srgbClr val="7F7E7E"/>
                </a:solidFill>
                <a:effectLst/>
                <a:latin typeface="Charis"/>
              </a:rPr>
              <a:t> is therefore somewhat different </a:t>
            </a:r>
            <a:endParaRPr lang="en-US" dirty="0"/>
          </a:p>
        </p:txBody>
      </p:sp>
      <p:pic>
        <p:nvPicPr>
          <p:cNvPr id="4" name="Picture 3" descr="image">
            <a:extLst>
              <a:ext uri="{FF2B5EF4-FFF2-40B4-BE49-F238E27FC236}">
                <a16:creationId xmlns:a16="http://schemas.microsoft.com/office/drawing/2014/main" id="{65E3118B-68B2-4A4E-86EF-C7DE77E175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164" y="3126338"/>
            <a:ext cx="4234835" cy="28768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image">
            <a:extLst>
              <a:ext uri="{FF2B5EF4-FFF2-40B4-BE49-F238E27FC236}">
                <a16:creationId xmlns:a16="http://schemas.microsoft.com/office/drawing/2014/main" id="{248F0AC6-DA06-4F25-9CFD-613CEED695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5524" y="3079439"/>
            <a:ext cx="3318980" cy="29237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6D31654-425C-4ABE-9236-123C24830507}"/>
              </a:ext>
            </a:extLst>
          </p:cNvPr>
          <p:cNvSpPr txBox="1"/>
          <p:nvPr/>
        </p:nvSpPr>
        <p:spPr>
          <a:xfrm>
            <a:off x="1477918" y="6158878"/>
            <a:ext cx="8887691" cy="646331"/>
          </a:xfrm>
          <a:prstGeom prst="rect">
            <a:avLst/>
          </a:prstGeom>
          <a:noFill/>
        </p:spPr>
        <p:txBody>
          <a:bodyPr wrap="square">
            <a:spAutoFit/>
          </a:bodyPr>
          <a:lstStyle/>
          <a:p>
            <a:r>
              <a:rPr lang="en-US" b="1" i="0" u="none" strike="noStrike" dirty="0">
                <a:solidFill>
                  <a:schemeClr val="accent1">
                    <a:lumMod val="75000"/>
                  </a:schemeClr>
                </a:solidFill>
                <a:effectLst/>
                <a:latin typeface="Charis"/>
              </a:rPr>
              <a:t>Figure -1                                                                                                          Figure -2</a:t>
            </a:r>
            <a:endParaRPr lang="en-US" dirty="0">
              <a:solidFill>
                <a:schemeClr val="accent1">
                  <a:lumMod val="75000"/>
                </a:schemeClr>
              </a:solidFill>
            </a:endParaRPr>
          </a:p>
          <a:p>
            <a:endParaRPr lang="en-US" dirty="0">
              <a:solidFill>
                <a:schemeClr val="accent1">
                  <a:lumMod val="75000"/>
                </a:schemeClr>
              </a:solidFill>
            </a:endParaRPr>
          </a:p>
        </p:txBody>
      </p:sp>
    </p:spTree>
    <p:extLst>
      <p:ext uri="{BB962C8B-B14F-4D97-AF65-F5344CB8AC3E}">
        <p14:creationId xmlns:p14="http://schemas.microsoft.com/office/powerpoint/2010/main" val="35124568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7990</TotalTime>
  <Words>1385</Words>
  <Application>Microsoft Office PowerPoint</Application>
  <PresentationFormat>Widescreen</PresentationFormat>
  <Paragraphs>120</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-apple-system</vt:lpstr>
      <vt:lpstr>Arial</vt:lpstr>
      <vt:lpstr>Charis</vt:lpstr>
      <vt:lpstr>Droid Sans</vt:lpstr>
      <vt:lpstr>Georgia</vt:lpstr>
      <vt:lpstr>Tw Cen MT</vt:lpstr>
      <vt:lpstr>Wingdings</vt:lpstr>
      <vt:lpstr>Circuit</vt:lpstr>
      <vt:lpstr>برعايه السيد رئيس فرع التعويضات الاصطناعيه  د.غسان عبد الحميد المحترم  يقيم فرع التعويضات الاصطناعيه دورة تريبيه  للعاملين بالمختبر تحت عنوان</vt:lpstr>
      <vt:lpstr>منهاج  الدورة التدريبيه </vt:lpstr>
      <vt:lpstr>PowerPoint Presentation</vt:lpstr>
      <vt:lpstr>PowerPoint Presentation</vt:lpstr>
      <vt:lpstr>PowerPoint Presentation</vt:lpstr>
      <vt:lpstr>How we overcome such problem??</vt:lpstr>
      <vt:lpstr>WHAT IS DENTAL SURVEYING? </vt:lpstr>
      <vt:lpstr>Therefore surveying;</vt:lpstr>
      <vt:lpstr>Types of dental surveyor</vt:lpstr>
      <vt:lpstr>Parts of Dental Surveyor  </vt:lpstr>
      <vt:lpstr>Surveying Arm</vt:lpstr>
      <vt:lpstr>Surveying Table</vt:lpstr>
      <vt:lpstr>Surveying Tools  </vt:lpstr>
      <vt:lpstr>PowerPoint Presentation</vt:lpstr>
      <vt:lpstr>Wax trimmer</vt:lpstr>
      <vt:lpstr>Purposes of Surveyor: </vt:lpstr>
      <vt:lpstr>Objectives of Surveying: </vt:lpstr>
      <vt:lpstr>Phases of surveying: </vt:lpstr>
      <vt:lpstr>Important Terminologies in Surveying   </vt:lpstr>
      <vt:lpstr>PowerPoint Presentation</vt:lpstr>
      <vt:lpstr>Path of Insertion &amp; Removal</vt:lpstr>
      <vt:lpstr>Path of displacement:  Reverse of Path of Insertion </vt:lpstr>
      <vt:lpstr>PowerPoint Presentation</vt:lpstr>
      <vt:lpstr>Factors Determining Path of Insertion &amp; Removal </vt:lpstr>
      <vt:lpstr>Advantages of a Single Path of Insertion:</vt:lpstr>
      <vt:lpstr>PowerPoint Presentation</vt:lpstr>
      <vt:lpstr>Survey line/ Height of Contour (HOC) </vt:lpstr>
      <vt:lpstr>PowerPoint Presentation</vt:lpstr>
      <vt:lpstr>PowerPoint Presentation</vt:lpstr>
      <vt:lpstr>Significance of Survey Lines: </vt:lpstr>
      <vt:lpstr> Undercut</vt:lpstr>
      <vt:lpstr>PowerPoint Presentation</vt:lpstr>
      <vt:lpstr>Survey Procedure </vt:lpstr>
      <vt:lpstr>Tilting  :is simply changing the position of the cast survey lines. </vt:lpstr>
      <vt:lpstr>Tripoding the Cast </vt:lpstr>
      <vt:lpstr>Master cast survey</vt:lpstr>
      <vt:lpstr>Surveying Ceramic Veneer Crowns </vt:lpstr>
      <vt:lpstr>Placement of Intracoronal Retainers (Internal Attachments</vt:lpstr>
      <vt:lpstr>Advancing in surveying </vt:lpstr>
      <vt:lpstr>PowerPoint Presentation</vt:lpstr>
      <vt:lpstr>Cad cam</vt:lpstr>
      <vt:lpstr>Conclusion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and block out</dc:title>
  <dc:creator>hp</dc:creator>
  <cp:lastModifiedBy>hp</cp:lastModifiedBy>
  <cp:revision>67</cp:revision>
  <dcterms:created xsi:type="dcterms:W3CDTF">2021-06-04T18:23:02Z</dcterms:created>
  <dcterms:modified xsi:type="dcterms:W3CDTF">2021-06-25T18:37:44Z</dcterms:modified>
</cp:coreProperties>
</file>