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7" r:id="rId4"/>
    <p:sldId id="259" r:id="rId5"/>
    <p:sldId id="260" r:id="rId6"/>
    <p:sldId id="261" r:id="rId7"/>
    <p:sldId id="263" r:id="rId8"/>
    <p:sldId id="264" r:id="rId9"/>
    <p:sldId id="265" r:id="rId10"/>
    <p:sldId id="266" r:id="rId11"/>
    <p:sldId id="268" r:id="rId12"/>
    <p:sldId id="281" r:id="rId13"/>
    <p:sldId id="267" r:id="rId14"/>
    <p:sldId id="271" r:id="rId15"/>
    <p:sldId id="272" r:id="rId16"/>
    <p:sldId id="273" r:id="rId17"/>
    <p:sldId id="274" r:id="rId18"/>
    <p:sldId id="275" r:id="rId19"/>
    <p:sldId id="276" r:id="rId20"/>
    <p:sldId id="277" r:id="rId21"/>
    <p:sldId id="282"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4B0"/>
    <a:srgbClr val="0F479A"/>
    <a:srgbClr val="C2F23F"/>
    <a:srgbClr val="B9E73C"/>
    <a:srgbClr val="1F1974"/>
    <a:srgbClr val="1D1576"/>
    <a:srgbClr val="150E6B"/>
    <a:srgbClr val="160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6" autoAdjust="0"/>
    <p:restoredTop sz="94660"/>
  </p:normalViewPr>
  <p:slideViewPr>
    <p:cSldViewPr snapToGrid="0">
      <p:cViewPr varScale="1">
        <p:scale>
          <a:sx n="85" d="100"/>
          <a:sy n="85" d="100"/>
        </p:scale>
        <p:origin x="57" y="4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345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52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83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639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12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133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707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994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45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95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72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8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557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4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5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56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7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8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97554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087" y="492368"/>
            <a:ext cx="8044071" cy="2383354"/>
          </a:xfrm>
        </p:spPr>
        <p:txBody>
          <a:bodyPr>
            <a:noAutofit/>
          </a:bodyPr>
          <a:lstStyle/>
          <a:p>
            <a:br>
              <a:rPr lang="en-US" sz="4000" b="1" dirty="0">
                <a:solidFill>
                  <a:srgbClr val="1C54B0"/>
                </a:solidFill>
                <a:latin typeface="Times New Roman" panose="02020603050405020304" pitchFamily="18" charset="0"/>
                <a:ea typeface="Segoe UI Black" panose="020B0A02040204020203" pitchFamily="34" charset="0"/>
                <a:cs typeface="Times New Roman" panose="02020603050405020304" pitchFamily="18" charset="0"/>
              </a:rPr>
            </a:br>
            <a:br>
              <a:rPr lang="en-US" sz="4000" b="1" dirty="0">
                <a:solidFill>
                  <a:srgbClr val="1C54B0"/>
                </a:solidFill>
                <a:latin typeface="Times New Roman" panose="02020603050405020304" pitchFamily="18" charset="0"/>
                <a:ea typeface="Segoe UI Black" panose="020B0A02040204020203" pitchFamily="34" charset="0"/>
                <a:cs typeface="Times New Roman" panose="02020603050405020304" pitchFamily="18" charset="0"/>
              </a:rPr>
            </a:br>
            <a:br>
              <a:rPr lang="en-US" sz="4000" b="1" dirty="0">
                <a:solidFill>
                  <a:srgbClr val="1C54B0"/>
                </a:solidFill>
                <a:latin typeface="Times New Roman" panose="02020603050405020304" pitchFamily="18" charset="0"/>
                <a:ea typeface="Segoe UI Black" panose="020B0A02040204020203" pitchFamily="34" charset="0"/>
                <a:cs typeface="Times New Roman" panose="02020603050405020304" pitchFamily="18" charset="0"/>
              </a:rPr>
            </a:br>
            <a:br>
              <a:rPr lang="en-US" sz="4000" b="1" dirty="0">
                <a:solidFill>
                  <a:srgbClr val="1C54B0"/>
                </a:solidFill>
                <a:latin typeface="Times New Roman" panose="02020603050405020304" pitchFamily="18" charset="0"/>
                <a:ea typeface="Segoe UI Black" panose="020B0A02040204020203" pitchFamily="34" charset="0"/>
                <a:cs typeface="Times New Roman" panose="02020603050405020304" pitchFamily="18" charset="0"/>
              </a:rPr>
            </a:br>
            <a:endParaRPr lang="ar-IQ" sz="4000" b="1" dirty="0">
              <a:solidFill>
                <a:srgbClr val="1C54B0"/>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Subtitle 2"/>
          <p:cNvSpPr>
            <a:spLocks noGrp="1"/>
          </p:cNvSpPr>
          <p:nvPr>
            <p:ph type="subTitle" idx="1"/>
          </p:nvPr>
        </p:nvSpPr>
        <p:spPr>
          <a:xfrm>
            <a:off x="2483617" y="2461245"/>
            <a:ext cx="7224765" cy="4533816"/>
          </a:xfrm>
        </p:spPr>
        <p:txBody>
          <a:bodyPr>
            <a:noAutofit/>
          </a:bodyPr>
          <a:lstStyle/>
          <a:p>
            <a:endParaRPr lang="en-US" sz="2400" b="1" i="1" dirty="0">
              <a:solidFill>
                <a:schemeClr val="accent3">
                  <a:lumMod val="75000"/>
                </a:schemeClr>
              </a:solidFill>
              <a:latin typeface="Times New Roman" panose="02020603050405020304" pitchFamily="18" charset="0"/>
              <a:cs typeface="Times New Roman" panose="02020603050405020304" pitchFamily="18" charset="0"/>
            </a:endParaRPr>
          </a:p>
          <a:p>
            <a:endParaRPr lang="ar-SA" sz="5400" b="1" dirty="0">
              <a:solidFill>
                <a:schemeClr val="accent3">
                  <a:lumMod val="50000"/>
                </a:schemeClr>
              </a:solidFill>
              <a:latin typeface="Times New Roman" panose="02020603050405020304" pitchFamily="18" charset="0"/>
              <a:cs typeface="Times New Roman" panose="02020603050405020304" pitchFamily="18" charset="0"/>
            </a:endParaRPr>
          </a:p>
          <a:p>
            <a:endParaRPr lang="ar-SA" sz="2400" b="1" dirty="0">
              <a:solidFill>
                <a:schemeClr val="accent3">
                  <a:lumMod val="50000"/>
                </a:schemeClr>
              </a:solidFill>
              <a:latin typeface="Times New Roman" panose="02020603050405020304" pitchFamily="18" charset="0"/>
              <a:cs typeface="Times New Roman" panose="02020603050405020304" pitchFamily="18" charset="0"/>
            </a:endParaRPr>
          </a:p>
          <a:p>
            <a:r>
              <a:rPr lang="en-US" sz="2400" b="1" dirty="0">
                <a:solidFill>
                  <a:schemeClr val="accent3">
                    <a:lumMod val="50000"/>
                  </a:schemeClr>
                </a:solidFill>
                <a:latin typeface="Times New Roman" panose="02020603050405020304" pitchFamily="18" charset="0"/>
                <a:cs typeface="Times New Roman" panose="02020603050405020304" pitchFamily="18" charset="0"/>
              </a:rPr>
              <a:t>Lecturer: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Yagthan</a:t>
            </a:r>
            <a:r>
              <a:rPr lang="en-US" sz="2400" b="1" dirty="0">
                <a:solidFill>
                  <a:schemeClr val="accent3">
                    <a:lumMod val="50000"/>
                  </a:schemeClr>
                </a:solidFill>
                <a:latin typeface="Times New Roman" panose="02020603050405020304" pitchFamily="18" charset="0"/>
                <a:cs typeface="Times New Roman" panose="02020603050405020304" pitchFamily="18" charset="0"/>
              </a:rPr>
              <a:t> M. Haider</a:t>
            </a:r>
          </a:p>
          <a:p>
            <a:r>
              <a:rPr lang="en-US" sz="2400" b="1" dirty="0">
                <a:solidFill>
                  <a:schemeClr val="accent3">
                    <a:lumMod val="50000"/>
                  </a:schemeClr>
                </a:solidFill>
                <a:latin typeface="Times New Roman" panose="02020603050405020304" pitchFamily="18" charset="0"/>
                <a:cs typeface="Times New Roman" panose="02020603050405020304" pitchFamily="18" charset="0"/>
              </a:rPr>
              <a:t>Ass.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Lec.mustafa</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shakir</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3">
                    <a:lumMod val="50000"/>
                  </a:schemeClr>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31455" y="-266631"/>
            <a:ext cx="2622281" cy="2727876"/>
          </a:xfrm>
          <a:prstGeom prst="rect">
            <a:avLst/>
          </a:prstGeom>
        </p:spPr>
      </p:pic>
      <p:pic>
        <p:nvPicPr>
          <p:cNvPr id="7" name="Picture 6">
            <a:extLst>
              <a:ext uri="{FF2B5EF4-FFF2-40B4-BE49-F238E27FC236}">
                <a16:creationId xmlns:a16="http://schemas.microsoft.com/office/drawing/2014/main" id="{6E4F42BE-ECF8-4ECB-A0CC-E5EB548D5BE9}"/>
              </a:ext>
            </a:extLst>
          </p:cNvPr>
          <p:cNvPicPr>
            <a:picLocks noChangeAspect="1"/>
          </p:cNvPicPr>
          <p:nvPr/>
        </p:nvPicPr>
        <p:blipFill rotWithShape="1">
          <a:blip r:embed="rId3"/>
          <a:srcRect l="65846"/>
          <a:stretch/>
        </p:blipFill>
        <p:spPr>
          <a:xfrm>
            <a:off x="10054537" y="241161"/>
            <a:ext cx="2056183" cy="2045286"/>
          </a:xfrm>
          <a:prstGeom prst="rect">
            <a:avLst/>
          </a:prstGeom>
        </p:spPr>
      </p:pic>
      <p:pic>
        <p:nvPicPr>
          <p:cNvPr id="6" name="Picture 5">
            <a:extLst>
              <a:ext uri="{FF2B5EF4-FFF2-40B4-BE49-F238E27FC236}">
                <a16:creationId xmlns:a16="http://schemas.microsoft.com/office/drawing/2014/main" id="{5B5BBF70-FE85-4DFB-9A23-8F3D8875F9DF}"/>
              </a:ext>
            </a:extLst>
          </p:cNvPr>
          <p:cNvPicPr>
            <a:picLocks noChangeAspect="1"/>
          </p:cNvPicPr>
          <p:nvPr/>
        </p:nvPicPr>
        <p:blipFill>
          <a:blip r:embed="rId4"/>
          <a:stretch>
            <a:fillRect/>
          </a:stretch>
        </p:blipFill>
        <p:spPr>
          <a:xfrm>
            <a:off x="3578134" y="2895554"/>
            <a:ext cx="5035732" cy="1066892"/>
          </a:xfrm>
          <a:prstGeom prst="rect">
            <a:avLst/>
          </a:prstGeom>
        </p:spPr>
      </p:pic>
    </p:spTree>
    <p:extLst>
      <p:ext uri="{BB962C8B-B14F-4D97-AF65-F5344CB8AC3E}">
        <p14:creationId xmlns:p14="http://schemas.microsoft.com/office/powerpoint/2010/main" val="287565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758461"/>
          </a:xfrm>
        </p:spPr>
        <p:txBody>
          <a:bodyPr>
            <a:normAutofit/>
          </a:bodyPr>
          <a:lstStyle/>
          <a:p>
            <a:endParaRPr lang="ar-IQ" sz="36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72273" y="2766765"/>
            <a:ext cx="11339564" cy="4091234"/>
          </a:xfrm>
          <a:solidFill>
            <a:schemeClr val="accent1">
              <a:lumMod val="20000"/>
              <a:lumOff val="80000"/>
            </a:schemeClr>
          </a:solidFill>
          <a:ln>
            <a:solidFill>
              <a:schemeClr val="tx1"/>
            </a:solidFill>
          </a:ln>
        </p:spPr>
        <p:txBody>
          <a:bodyPr>
            <a:noAutofit/>
          </a:bodyPr>
          <a:lstStyle/>
          <a:p>
            <a:pPr algn="just" rtl="0">
              <a:lnSpc>
                <a:spcPct val="150000"/>
              </a:lnSpc>
            </a:pPr>
            <a:r>
              <a:rPr lang="en-GB" sz="3600" b="1" cap="none" dirty="0">
                <a:solidFill>
                  <a:schemeClr val="tx1"/>
                </a:solidFill>
                <a:latin typeface="Times New Roman" panose="02020603050405020304" pitchFamily="18" charset="0"/>
                <a:cs typeface="Times New Roman" panose="02020603050405020304" pitchFamily="18" charset="0"/>
              </a:rPr>
              <a:t>-Tissue undercuts to be crossed by origin of bar clasps.</a:t>
            </a:r>
            <a:endParaRPr lang="ar-IQ" sz="36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C243DD94-3BF5-44F7-9DC8-71595603B014}"/>
              </a:ext>
            </a:extLst>
          </p:cNvPr>
          <p:cNvPicPr>
            <a:picLocks noChangeAspect="1"/>
          </p:cNvPicPr>
          <p:nvPr/>
        </p:nvPicPr>
        <p:blipFill rotWithShape="1">
          <a:blip r:embed="rId3"/>
          <a:srcRect l="65846"/>
          <a:stretch/>
        </p:blipFill>
        <p:spPr>
          <a:xfrm>
            <a:off x="10034440" y="125605"/>
            <a:ext cx="2056183" cy="2045286"/>
          </a:xfrm>
          <a:prstGeom prst="rect">
            <a:avLst/>
          </a:prstGeom>
        </p:spPr>
      </p:pic>
      <p:pic>
        <p:nvPicPr>
          <p:cNvPr id="7" name="Picture 6">
            <a:extLst>
              <a:ext uri="{FF2B5EF4-FFF2-40B4-BE49-F238E27FC236}">
                <a16:creationId xmlns:a16="http://schemas.microsoft.com/office/drawing/2014/main" id="{A335EE22-C3B1-479A-AF78-16BD3371E432}"/>
              </a:ext>
            </a:extLst>
          </p:cNvPr>
          <p:cNvPicPr>
            <a:picLocks noChangeAspect="1"/>
          </p:cNvPicPr>
          <p:nvPr/>
        </p:nvPicPr>
        <p:blipFill>
          <a:blip r:embed="rId4"/>
          <a:stretch>
            <a:fillRect/>
          </a:stretch>
        </p:blipFill>
        <p:spPr>
          <a:xfrm>
            <a:off x="3295650" y="3743326"/>
            <a:ext cx="5934075" cy="2981324"/>
          </a:xfrm>
          <a:prstGeom prst="rect">
            <a:avLst/>
          </a:prstGeom>
        </p:spPr>
      </p:pic>
    </p:spTree>
    <p:extLst>
      <p:ext uri="{BB962C8B-B14F-4D97-AF65-F5344CB8AC3E}">
        <p14:creationId xmlns:p14="http://schemas.microsoft.com/office/powerpoint/2010/main" val="34429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DE59-9E4D-4FF0-9632-24EE277A07BE}"/>
              </a:ext>
            </a:extLst>
          </p:cNvPr>
          <p:cNvSpPr>
            <a:spLocks noGrp="1"/>
          </p:cNvSpPr>
          <p:nvPr>
            <p:ph type="title"/>
          </p:nvPr>
        </p:nvSpPr>
        <p:spPr/>
        <p:txBody>
          <a:bodyPr>
            <a:normAutofit/>
          </a:bodyPr>
          <a:lstStyle/>
          <a:p>
            <a:endParaRPr lang="en-US" dirty="0">
              <a:solidFill>
                <a:srgbClr val="1C54B0"/>
              </a:solidFill>
            </a:endParaRPr>
          </a:p>
        </p:txBody>
      </p:sp>
      <p:sp>
        <p:nvSpPr>
          <p:cNvPr id="3" name="Content Placeholder 2">
            <a:extLst>
              <a:ext uri="{FF2B5EF4-FFF2-40B4-BE49-F238E27FC236}">
                <a16:creationId xmlns:a16="http://schemas.microsoft.com/office/drawing/2014/main" id="{D5BFDE93-62AD-4F33-9AAE-88FC99EAE411}"/>
              </a:ext>
            </a:extLst>
          </p:cNvPr>
          <p:cNvSpPr>
            <a:spLocks noGrp="1"/>
          </p:cNvSpPr>
          <p:nvPr>
            <p:ph sz="quarter" idx="13"/>
          </p:nvPr>
        </p:nvSpPr>
        <p:spPr>
          <a:xfrm>
            <a:off x="357861" y="2436124"/>
            <a:ext cx="11586489" cy="4298488"/>
          </a:xfrm>
        </p:spPr>
        <p:txBody>
          <a:bodyPr>
            <a:noAutofit/>
          </a:bodyPr>
          <a:lstStyle/>
          <a:p>
            <a:pPr algn="just" rtl="0">
              <a:buFontTx/>
              <a:buChar char="-"/>
            </a:pPr>
            <a:r>
              <a:rPr lang="en-GB" sz="2800" b="1" cap="none" dirty="0">
                <a:latin typeface="Times New Roman" panose="02020603050405020304" pitchFamily="18" charset="0"/>
                <a:cs typeface="Times New Roman" panose="02020603050405020304" pitchFamily="18" charset="0"/>
              </a:rPr>
              <a:t>Deep interproximal spaces to be covered by minor connectors or </a:t>
            </a:r>
            <a:r>
              <a:rPr lang="en-GB" sz="2800" b="1" cap="none" dirty="0" err="1">
                <a:latin typeface="Times New Roman" panose="02020603050405020304" pitchFamily="18" charset="0"/>
                <a:cs typeface="Times New Roman" panose="02020603050405020304" pitchFamily="18" charset="0"/>
              </a:rPr>
              <a:t>linguoplates</a:t>
            </a:r>
            <a:r>
              <a:rPr lang="en-GB" sz="2800" b="1" cap="none" dirty="0">
                <a:latin typeface="Times New Roman" panose="02020603050405020304" pitchFamily="18" charset="0"/>
                <a:cs typeface="Times New Roman" panose="02020603050405020304" pitchFamily="18" charset="0"/>
              </a:rPr>
              <a:t>.</a:t>
            </a:r>
          </a:p>
          <a:p>
            <a:pPr marL="0" indent="0" algn="just" rtl="0">
              <a:buNone/>
            </a:pP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B7FC5BD-B35F-48EA-90E0-B1EA128B9C38}"/>
              </a:ext>
            </a:extLst>
          </p:cNvPr>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FE764CB6-12D6-4A24-8C40-594925682CA1}"/>
              </a:ext>
            </a:extLst>
          </p:cNvPr>
          <p:cNvPicPr>
            <a:picLocks noChangeAspect="1"/>
          </p:cNvPicPr>
          <p:nvPr/>
        </p:nvPicPr>
        <p:blipFill rotWithShape="1">
          <a:blip r:embed="rId3"/>
          <a:srcRect l="65846"/>
          <a:stretch/>
        </p:blipFill>
        <p:spPr>
          <a:xfrm>
            <a:off x="10044488" y="123388"/>
            <a:ext cx="2056183" cy="2045286"/>
          </a:xfrm>
          <a:prstGeom prst="rect">
            <a:avLst/>
          </a:prstGeom>
        </p:spPr>
      </p:pic>
      <p:pic>
        <p:nvPicPr>
          <p:cNvPr id="7" name="Picture 6">
            <a:extLst>
              <a:ext uri="{FF2B5EF4-FFF2-40B4-BE49-F238E27FC236}">
                <a16:creationId xmlns:a16="http://schemas.microsoft.com/office/drawing/2014/main" id="{C2498BEA-96A9-4656-ACB6-C18FB72E8524}"/>
              </a:ext>
            </a:extLst>
          </p:cNvPr>
          <p:cNvPicPr>
            <a:picLocks noChangeAspect="1"/>
          </p:cNvPicPr>
          <p:nvPr/>
        </p:nvPicPr>
        <p:blipFill>
          <a:blip r:embed="rId4"/>
          <a:stretch>
            <a:fillRect/>
          </a:stretch>
        </p:blipFill>
        <p:spPr>
          <a:xfrm>
            <a:off x="3586162" y="3249154"/>
            <a:ext cx="5019675" cy="3386832"/>
          </a:xfrm>
          <a:prstGeom prst="rect">
            <a:avLst/>
          </a:prstGeom>
        </p:spPr>
      </p:pic>
    </p:spTree>
    <p:extLst>
      <p:ext uri="{BB962C8B-B14F-4D97-AF65-F5344CB8AC3E}">
        <p14:creationId xmlns:p14="http://schemas.microsoft.com/office/powerpoint/2010/main" val="347681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815352"/>
          </a:xfrm>
        </p:spPr>
        <p:txBody>
          <a:bodyPr>
            <a:normAutofit/>
          </a:bodyPr>
          <a:lstStyle/>
          <a:p>
            <a:endParaRPr lang="ar-IQ" sz="3600" dirty="0">
              <a:solidFill>
                <a:srgbClr val="1C54B0"/>
              </a:solidFill>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sp>
        <p:nvSpPr>
          <p:cNvPr id="8" name="Subtitle 7"/>
          <p:cNvSpPr>
            <a:spLocks noGrp="1"/>
          </p:cNvSpPr>
          <p:nvPr>
            <p:ph type="subTitle" idx="1"/>
          </p:nvPr>
        </p:nvSpPr>
        <p:spPr>
          <a:xfrm>
            <a:off x="202623" y="2448888"/>
            <a:ext cx="11691052" cy="4227272"/>
          </a:xfrm>
          <a:solidFill>
            <a:schemeClr val="accent1">
              <a:lumMod val="20000"/>
              <a:lumOff val="80000"/>
            </a:schemeClr>
          </a:solidFill>
          <a:ln>
            <a:solidFill>
              <a:schemeClr val="tx1"/>
            </a:solidFill>
          </a:ln>
        </p:spPr>
        <p:txBody>
          <a:bodyPr>
            <a:normAutofit/>
          </a:bodyPr>
          <a:lstStyle/>
          <a:p>
            <a:pPr marL="457200" indent="-457200" algn="just" rtl="0">
              <a:buFontTx/>
              <a:buChar char="-"/>
            </a:pPr>
            <a:r>
              <a:rPr lang="en-GB" sz="2800" cap="none" dirty="0">
                <a:solidFill>
                  <a:schemeClr val="tx1"/>
                </a:solidFill>
                <a:latin typeface="Times New Roman" panose="02020603050405020304" pitchFamily="18" charset="0"/>
                <a:cs typeface="Times New Roman" panose="02020603050405020304" pitchFamily="18" charset="0"/>
              </a:rPr>
              <a:t>Beneath bar clasp arms to gingival crevice.</a:t>
            </a:r>
          </a:p>
          <a:p>
            <a:pPr algn="just" rtl="0"/>
            <a:endParaRPr lang="en-US" sz="2800" cap="none"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D46A6E-1CFE-4413-837F-6EAA50889F8D}"/>
              </a:ext>
            </a:extLst>
          </p:cNvPr>
          <p:cNvPicPr>
            <a:picLocks noChangeAspect="1"/>
          </p:cNvPicPr>
          <p:nvPr/>
        </p:nvPicPr>
        <p:blipFill rotWithShape="1">
          <a:blip r:embed="rId3"/>
          <a:srcRect l="65846"/>
          <a:stretch/>
        </p:blipFill>
        <p:spPr>
          <a:xfrm>
            <a:off x="10049513" y="49543"/>
            <a:ext cx="2056183" cy="2045286"/>
          </a:xfrm>
          <a:prstGeom prst="rect">
            <a:avLst/>
          </a:prstGeom>
        </p:spPr>
      </p:pic>
      <p:pic>
        <p:nvPicPr>
          <p:cNvPr id="5" name="Picture 4">
            <a:extLst>
              <a:ext uri="{FF2B5EF4-FFF2-40B4-BE49-F238E27FC236}">
                <a16:creationId xmlns:a16="http://schemas.microsoft.com/office/drawing/2014/main" id="{9746F044-7DED-482F-94B2-F2E1136A0C2C}"/>
              </a:ext>
            </a:extLst>
          </p:cNvPr>
          <p:cNvPicPr>
            <a:picLocks noChangeAspect="1"/>
          </p:cNvPicPr>
          <p:nvPr/>
        </p:nvPicPr>
        <p:blipFill>
          <a:blip r:embed="rId4"/>
          <a:stretch>
            <a:fillRect/>
          </a:stretch>
        </p:blipFill>
        <p:spPr>
          <a:xfrm>
            <a:off x="3571875" y="2999285"/>
            <a:ext cx="5286375" cy="3689639"/>
          </a:xfrm>
          <a:prstGeom prst="rect">
            <a:avLst/>
          </a:prstGeom>
        </p:spPr>
      </p:pic>
    </p:spTree>
    <p:extLst>
      <p:ext uri="{BB962C8B-B14F-4D97-AF65-F5344CB8AC3E}">
        <p14:creationId xmlns:p14="http://schemas.microsoft.com/office/powerpoint/2010/main" val="125748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1593668"/>
          </a:xfrm>
        </p:spPr>
        <p:txBody>
          <a:bodyPr>
            <a:normAutofit/>
          </a:bodyPr>
          <a:lstStyle/>
          <a:p>
            <a:endParaRPr lang="ar-IQ" sz="36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8990" y="2327264"/>
            <a:ext cx="11835245" cy="4369677"/>
          </a:xfrm>
          <a:solidFill>
            <a:schemeClr val="accent1">
              <a:lumMod val="20000"/>
              <a:lumOff val="80000"/>
            </a:schemeClr>
          </a:solidFill>
          <a:ln>
            <a:solidFill>
              <a:schemeClr val="tx1"/>
            </a:solidFill>
          </a:ln>
        </p:spPr>
        <p:txBody>
          <a:bodyPr>
            <a:noAutofit/>
          </a:bodyPr>
          <a:lstStyle/>
          <a:p>
            <a:pPr algn="just" rtl="0"/>
            <a:r>
              <a:rPr lang="en-US" sz="2800" b="1" cap="none" dirty="0">
                <a:solidFill>
                  <a:schemeClr val="tx1"/>
                </a:solidFill>
                <a:latin typeface="Times New Roman" panose="02020603050405020304" pitchFamily="18" charset="0"/>
                <a:cs typeface="Times New Roman" panose="02020603050405020304" pitchFamily="18" charset="0"/>
              </a:rPr>
              <a:t>-</a:t>
            </a:r>
            <a:r>
              <a:rPr lang="en-GB" sz="2800" b="1" cap="none" dirty="0">
                <a:solidFill>
                  <a:schemeClr val="tx1"/>
                </a:solidFill>
                <a:latin typeface="Times New Roman" panose="02020603050405020304" pitchFamily="18" charset="0"/>
                <a:cs typeface="Times New Roman" panose="02020603050405020304" pitchFamily="18" charset="0"/>
              </a:rPr>
              <a:t>All guiding plane areas must be parallel to path of placement, and all other areas that will be contacted by rigid parts of denture framework must be made free of undercut by parallel block out.</a:t>
            </a:r>
          </a:p>
          <a:p>
            <a:pPr algn="just" rtl="0"/>
            <a:endParaRPr lang="en-GB" sz="2800" b="1" cap="none" dirty="0">
              <a:solidFill>
                <a:schemeClr val="tx1"/>
              </a:solidFill>
              <a:latin typeface="Times New Roman" panose="02020603050405020304" pitchFamily="18" charset="0"/>
              <a:cs typeface="Times New Roman" panose="02020603050405020304" pitchFamily="18" charset="0"/>
            </a:endParaRPr>
          </a:p>
          <a:p>
            <a:pPr algn="just" rtl="0"/>
            <a:endParaRPr lang="ar-IQ" sz="28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4C9F729F-DEC9-4AEC-A71D-80860270B06A}"/>
              </a:ext>
            </a:extLst>
          </p:cNvPr>
          <p:cNvPicPr>
            <a:picLocks noChangeAspect="1"/>
          </p:cNvPicPr>
          <p:nvPr/>
        </p:nvPicPr>
        <p:blipFill rotWithShape="1">
          <a:blip r:embed="rId3"/>
          <a:srcRect l="65846"/>
          <a:stretch/>
        </p:blipFill>
        <p:spPr>
          <a:xfrm>
            <a:off x="10094730" y="90436"/>
            <a:ext cx="2056183" cy="2045286"/>
          </a:xfrm>
          <a:prstGeom prst="rect">
            <a:avLst/>
          </a:prstGeom>
        </p:spPr>
      </p:pic>
      <p:pic>
        <p:nvPicPr>
          <p:cNvPr id="7" name="Picture 6">
            <a:extLst>
              <a:ext uri="{FF2B5EF4-FFF2-40B4-BE49-F238E27FC236}">
                <a16:creationId xmlns:a16="http://schemas.microsoft.com/office/drawing/2014/main" id="{278D5595-9C10-4857-B83F-7A4682DD52E4}"/>
              </a:ext>
            </a:extLst>
          </p:cNvPr>
          <p:cNvPicPr>
            <a:picLocks noChangeAspect="1"/>
          </p:cNvPicPr>
          <p:nvPr/>
        </p:nvPicPr>
        <p:blipFill>
          <a:blip r:embed="rId4"/>
          <a:stretch>
            <a:fillRect/>
          </a:stretch>
        </p:blipFill>
        <p:spPr>
          <a:xfrm>
            <a:off x="2981325" y="4018683"/>
            <a:ext cx="6600825" cy="2678257"/>
          </a:xfrm>
          <a:prstGeom prst="rect">
            <a:avLst/>
          </a:prstGeom>
        </p:spPr>
      </p:pic>
    </p:spTree>
    <p:extLst>
      <p:ext uri="{BB962C8B-B14F-4D97-AF65-F5344CB8AC3E}">
        <p14:creationId xmlns:p14="http://schemas.microsoft.com/office/powerpoint/2010/main" val="255996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754" y="618517"/>
            <a:ext cx="7210697" cy="1375429"/>
          </a:xfrm>
        </p:spPr>
        <p:txBody>
          <a:bodyPr>
            <a:normAutofit/>
          </a:bodyPr>
          <a:lstStyle/>
          <a:p>
            <a:endParaRPr lang="en-US" sz="4000" dirty="0">
              <a:solidFill>
                <a:srgbClr val="1C54B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sp>
        <p:nvSpPr>
          <p:cNvPr id="8" name="Content Placeholder 7"/>
          <p:cNvSpPr>
            <a:spLocks noGrp="1"/>
          </p:cNvSpPr>
          <p:nvPr>
            <p:ph sz="quarter" idx="13"/>
          </p:nvPr>
        </p:nvSpPr>
        <p:spPr>
          <a:xfrm>
            <a:off x="107323" y="2342736"/>
            <a:ext cx="11691606" cy="4399324"/>
          </a:xfrm>
          <a:solidFill>
            <a:schemeClr val="accent1">
              <a:lumMod val="20000"/>
              <a:lumOff val="80000"/>
            </a:schemeClr>
          </a:solidFill>
          <a:ln>
            <a:solidFill>
              <a:schemeClr val="tx1"/>
            </a:solidFill>
          </a:ln>
        </p:spPr>
        <p:txBody>
          <a:bodyPr>
            <a:normAutofit/>
          </a:bodyPr>
          <a:lstStyle/>
          <a:p>
            <a:pPr marL="0" indent="0" algn="just" rtl="0">
              <a:buNone/>
            </a:pPr>
            <a:r>
              <a:rPr lang="en-US" sz="3200" b="1" cap="none" dirty="0">
                <a:latin typeface="Times New Roman" panose="02020603050405020304" pitchFamily="18" charset="0"/>
                <a:cs typeface="Times New Roman" panose="02020603050405020304" pitchFamily="18" charset="0"/>
              </a:rPr>
              <a:t>2-shaped </a:t>
            </a:r>
            <a:r>
              <a:rPr lang="en-US" sz="3200" b="1" cap="none" dirty="0" err="1">
                <a:latin typeface="Times New Roman" panose="02020603050405020304" pitchFamily="18" charset="0"/>
                <a:cs typeface="Times New Roman" panose="02020603050405020304" pitchFamily="18" charset="0"/>
              </a:rPr>
              <a:t>blockout</a:t>
            </a:r>
            <a:endParaRPr lang="en-US" sz="3200" b="1" cap="none" dirty="0">
              <a:latin typeface="Times New Roman" panose="02020603050405020304" pitchFamily="18" charset="0"/>
              <a:cs typeface="Times New Roman" panose="02020603050405020304" pitchFamily="18" charset="0"/>
            </a:endParaRPr>
          </a:p>
          <a:p>
            <a:pPr marL="0" indent="0" algn="just" rtl="0">
              <a:buNone/>
            </a:pPr>
            <a:r>
              <a:rPr lang="en-GB" sz="2800" b="1" cap="none" dirty="0">
                <a:latin typeface="Times New Roman" panose="02020603050405020304" pitchFamily="18" charset="0"/>
                <a:cs typeface="Times New Roman" panose="02020603050405020304" pitchFamily="18" charset="0"/>
              </a:rPr>
              <a:t>Wax ledge for reciprocal clasp arm as cervical as possible also ledge for location of retentive clasp arm, ledge is applied below the survey line around the abutment teeth. Situated on buccal and lingual surfaces, to locate the wax patterns for clasp arms.</a:t>
            </a:r>
            <a:endParaRPr lang="ar-IQ" sz="2800" b="1" cap="none"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6C4B7B1-0C94-49AD-8173-8840D761986B}"/>
              </a:ext>
            </a:extLst>
          </p:cNvPr>
          <p:cNvPicPr>
            <a:picLocks noChangeAspect="1"/>
          </p:cNvPicPr>
          <p:nvPr/>
        </p:nvPicPr>
        <p:blipFill rotWithShape="1">
          <a:blip r:embed="rId3"/>
          <a:srcRect l="65846"/>
          <a:stretch/>
        </p:blipFill>
        <p:spPr>
          <a:xfrm>
            <a:off x="10049513" y="100484"/>
            <a:ext cx="2056183" cy="2045286"/>
          </a:xfrm>
          <a:prstGeom prst="rect">
            <a:avLst/>
          </a:prstGeom>
        </p:spPr>
      </p:pic>
      <p:pic>
        <p:nvPicPr>
          <p:cNvPr id="5" name="Picture 4">
            <a:extLst>
              <a:ext uri="{FF2B5EF4-FFF2-40B4-BE49-F238E27FC236}">
                <a16:creationId xmlns:a16="http://schemas.microsoft.com/office/drawing/2014/main" id="{3AA86C10-2197-4568-8C40-855EE7D5BD9C}"/>
              </a:ext>
            </a:extLst>
          </p:cNvPr>
          <p:cNvPicPr>
            <a:picLocks noChangeAspect="1"/>
          </p:cNvPicPr>
          <p:nvPr/>
        </p:nvPicPr>
        <p:blipFill>
          <a:blip r:embed="rId4"/>
          <a:stretch>
            <a:fillRect/>
          </a:stretch>
        </p:blipFill>
        <p:spPr>
          <a:xfrm>
            <a:off x="6238875" y="4542398"/>
            <a:ext cx="5634573" cy="2215117"/>
          </a:xfrm>
          <a:prstGeom prst="rect">
            <a:avLst/>
          </a:prstGeom>
        </p:spPr>
      </p:pic>
      <p:pic>
        <p:nvPicPr>
          <p:cNvPr id="9" name="Picture 8">
            <a:extLst>
              <a:ext uri="{FF2B5EF4-FFF2-40B4-BE49-F238E27FC236}">
                <a16:creationId xmlns:a16="http://schemas.microsoft.com/office/drawing/2014/main" id="{2133EA78-5EAB-4ECD-8612-F635E7255CF6}"/>
              </a:ext>
            </a:extLst>
          </p:cNvPr>
          <p:cNvPicPr>
            <a:picLocks noChangeAspect="1"/>
          </p:cNvPicPr>
          <p:nvPr/>
        </p:nvPicPr>
        <p:blipFill>
          <a:blip r:embed="rId5"/>
          <a:stretch>
            <a:fillRect/>
          </a:stretch>
        </p:blipFill>
        <p:spPr>
          <a:xfrm>
            <a:off x="774122" y="5215024"/>
            <a:ext cx="5102803" cy="1542491"/>
          </a:xfrm>
          <a:prstGeom prst="rect">
            <a:avLst/>
          </a:prstGeom>
        </p:spPr>
      </p:pic>
    </p:spTree>
    <p:extLst>
      <p:ext uri="{BB962C8B-B14F-4D97-AF65-F5344CB8AC3E}">
        <p14:creationId xmlns:p14="http://schemas.microsoft.com/office/powerpoint/2010/main" val="55416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612" y="282388"/>
            <a:ext cx="7720149" cy="1898131"/>
          </a:xfrm>
        </p:spPr>
        <p:txBody>
          <a:bodyPr>
            <a:normAutofit/>
          </a:bodyPr>
          <a:lstStyle/>
          <a:p>
            <a:r>
              <a:rPr lang="en-US" b="1" dirty="0">
                <a:solidFill>
                  <a:srgbClr val="1C54B0"/>
                </a:solidFill>
                <a:latin typeface="Times New Roman" panose="02020603050405020304" pitchFamily="18" charset="0"/>
                <a:cs typeface="Times New Roman" panose="02020603050405020304" pitchFamily="18" charset="0"/>
              </a:rPr>
              <a:t>3- ARBITRARY BLOCKOUT:</a:t>
            </a:r>
          </a:p>
        </p:txBody>
      </p:sp>
      <p:sp>
        <p:nvSpPr>
          <p:cNvPr id="3" name="Content Placeholder 2"/>
          <p:cNvSpPr>
            <a:spLocks noGrp="1"/>
          </p:cNvSpPr>
          <p:nvPr>
            <p:ph sz="quarter" idx="13"/>
          </p:nvPr>
        </p:nvSpPr>
        <p:spPr>
          <a:xfrm>
            <a:off x="235527" y="2557231"/>
            <a:ext cx="11720946" cy="4091117"/>
          </a:xfrm>
          <a:solidFill>
            <a:schemeClr val="accent1">
              <a:lumMod val="20000"/>
              <a:lumOff val="80000"/>
            </a:schemeClr>
          </a:solidFill>
          <a:ln>
            <a:solidFill>
              <a:schemeClr val="tx1"/>
            </a:solidFill>
          </a:ln>
        </p:spPr>
        <p:txBody>
          <a:bodyPr>
            <a:noAutofit/>
          </a:bodyPr>
          <a:lstStyle/>
          <a:p>
            <a:pPr marL="0" indent="0" algn="just" rtl="0">
              <a:buNone/>
            </a:pPr>
            <a:r>
              <a:rPr lang="en-GB" sz="2800" cap="none" dirty="0">
                <a:latin typeface="Times New Roman" panose="02020603050405020304" pitchFamily="18" charset="0"/>
                <a:cs typeface="Times New Roman" panose="02020603050405020304" pitchFamily="18" charset="0"/>
              </a:rPr>
              <a:t>Such areas are the labial surfaces and labial undercuts not involved in the denture design and the sublingual and distolingual areas beyond the limits of the denture design. These are blocked out arbitrarily with hard baseplate wax, but because they have no relation to the path of placement, they do not require the use of the surveyor.</a:t>
            </a:r>
            <a:endParaRPr lang="en-US" sz="2800"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558B264B-EFF4-4116-8681-919BA76058BA}"/>
              </a:ext>
            </a:extLst>
          </p:cNvPr>
          <p:cNvPicPr>
            <a:picLocks noChangeAspect="1"/>
          </p:cNvPicPr>
          <p:nvPr/>
        </p:nvPicPr>
        <p:blipFill rotWithShape="1">
          <a:blip r:embed="rId3"/>
          <a:srcRect l="65846"/>
          <a:stretch/>
        </p:blipFill>
        <p:spPr>
          <a:xfrm>
            <a:off x="10039465" y="49543"/>
            <a:ext cx="2056183" cy="2045286"/>
          </a:xfrm>
          <a:prstGeom prst="rect">
            <a:avLst/>
          </a:prstGeom>
        </p:spPr>
      </p:pic>
      <p:pic>
        <p:nvPicPr>
          <p:cNvPr id="7" name="Picture 6">
            <a:extLst>
              <a:ext uri="{FF2B5EF4-FFF2-40B4-BE49-F238E27FC236}">
                <a16:creationId xmlns:a16="http://schemas.microsoft.com/office/drawing/2014/main" id="{9C8EE573-A2BB-4B25-892C-8005563EDF97}"/>
              </a:ext>
            </a:extLst>
          </p:cNvPr>
          <p:cNvPicPr>
            <a:picLocks noChangeAspect="1"/>
          </p:cNvPicPr>
          <p:nvPr/>
        </p:nvPicPr>
        <p:blipFill>
          <a:blip r:embed="rId4"/>
          <a:stretch>
            <a:fillRect/>
          </a:stretch>
        </p:blipFill>
        <p:spPr>
          <a:xfrm>
            <a:off x="3086100" y="4591050"/>
            <a:ext cx="4133850" cy="1984561"/>
          </a:xfrm>
          <a:prstGeom prst="rect">
            <a:avLst/>
          </a:prstGeom>
        </p:spPr>
      </p:pic>
      <p:pic>
        <p:nvPicPr>
          <p:cNvPr id="9" name="Picture 8">
            <a:extLst>
              <a:ext uri="{FF2B5EF4-FFF2-40B4-BE49-F238E27FC236}">
                <a16:creationId xmlns:a16="http://schemas.microsoft.com/office/drawing/2014/main" id="{D8D4669F-43D4-4D55-9E83-098A47A99909}"/>
              </a:ext>
            </a:extLst>
          </p:cNvPr>
          <p:cNvPicPr>
            <a:picLocks noChangeAspect="1"/>
          </p:cNvPicPr>
          <p:nvPr/>
        </p:nvPicPr>
        <p:blipFill>
          <a:blip r:embed="rId5"/>
          <a:stretch>
            <a:fillRect/>
          </a:stretch>
        </p:blipFill>
        <p:spPr>
          <a:xfrm>
            <a:off x="7315200" y="4667250"/>
            <a:ext cx="4641273" cy="1908361"/>
          </a:xfrm>
          <a:prstGeom prst="rect">
            <a:avLst/>
          </a:prstGeom>
        </p:spPr>
      </p:pic>
    </p:spTree>
    <p:extLst>
      <p:ext uri="{BB962C8B-B14F-4D97-AF65-F5344CB8AC3E}">
        <p14:creationId xmlns:p14="http://schemas.microsoft.com/office/powerpoint/2010/main" val="183274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0869" y="182880"/>
            <a:ext cx="7850776" cy="1960319"/>
          </a:xfrm>
        </p:spPr>
        <p:txBody>
          <a:bodyPr>
            <a:normAutofit/>
          </a:bodyPr>
          <a:lstStyle/>
          <a:p>
            <a:r>
              <a:rPr lang="en-GB" dirty="0"/>
              <a:t>Arbitrary block out is done to:</a:t>
            </a:r>
            <a:endParaRPr lang="en-US" dirty="0"/>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sp>
        <p:nvSpPr>
          <p:cNvPr id="2" name="Content Placeholder 1"/>
          <p:cNvSpPr>
            <a:spLocks noGrp="1"/>
          </p:cNvSpPr>
          <p:nvPr>
            <p:ph sz="quarter" idx="13"/>
          </p:nvPr>
        </p:nvSpPr>
        <p:spPr>
          <a:xfrm>
            <a:off x="379268" y="2009775"/>
            <a:ext cx="11513127" cy="4665345"/>
          </a:xfrm>
          <a:solidFill>
            <a:schemeClr val="accent1">
              <a:lumMod val="20000"/>
              <a:lumOff val="80000"/>
            </a:schemeClr>
          </a:solidFill>
          <a:ln>
            <a:solidFill>
              <a:schemeClr val="tx1"/>
            </a:solidFill>
          </a:ln>
        </p:spPr>
        <p:txBody>
          <a:bodyPr>
            <a:noAutofit/>
          </a:bodyPr>
          <a:lstStyle/>
          <a:p>
            <a:pPr marL="0" indent="0" algn="just" rtl="0">
              <a:buNone/>
            </a:pPr>
            <a:r>
              <a:rPr lang="en-GB" sz="2800" cap="none" dirty="0">
                <a:latin typeface="Times New Roman" panose="02020603050405020304" pitchFamily="18" charset="0"/>
                <a:cs typeface="Times New Roman" panose="02020603050405020304" pitchFamily="18" charset="0"/>
              </a:rPr>
              <a:t>- Facilitate the removal of the cast from the impression during duplication.</a:t>
            </a:r>
          </a:p>
          <a:p>
            <a:pPr marL="0" indent="0" algn="just" rtl="0">
              <a:buNone/>
            </a:pPr>
            <a:r>
              <a:rPr lang="en-GB" sz="2800" cap="none" dirty="0">
                <a:latin typeface="Times New Roman" panose="02020603050405020304" pitchFamily="18" charset="0"/>
                <a:cs typeface="Times New Roman" panose="02020603050405020304" pitchFamily="18" charset="0"/>
              </a:rPr>
              <a:t>- Prevent distortion of duplicating </a:t>
            </a:r>
            <a:r>
              <a:rPr lang="en-GB" sz="2800" cap="none" dirty="0" err="1">
                <a:latin typeface="Times New Roman" panose="02020603050405020304" pitchFamily="18" charset="0"/>
                <a:cs typeface="Times New Roman" panose="02020603050405020304" pitchFamily="18" charset="0"/>
              </a:rPr>
              <a:t>mold</a:t>
            </a:r>
            <a:r>
              <a:rPr lang="en-GB" sz="2800" cap="none" dirty="0">
                <a:latin typeface="Times New Roman" panose="02020603050405020304" pitchFamily="18" charset="0"/>
                <a:cs typeface="Times New Roman" panose="02020603050405020304" pitchFamily="18" charset="0"/>
              </a:rPr>
              <a:t> when the master cast is removed arbitrary </a:t>
            </a:r>
            <a:r>
              <a:rPr lang="en-GB" sz="2800" cap="none" dirty="0" err="1">
                <a:latin typeface="Times New Roman" panose="02020603050405020304" pitchFamily="18" charset="0"/>
                <a:cs typeface="Times New Roman" panose="02020603050405020304" pitchFamily="18" charset="0"/>
              </a:rPr>
              <a:t>blockout</a:t>
            </a:r>
            <a:r>
              <a:rPr lang="en-GB" sz="2800" cap="none" dirty="0">
                <a:latin typeface="Times New Roman" panose="02020603050405020304" pitchFamily="18" charset="0"/>
                <a:cs typeface="Times New Roman" panose="02020603050405020304" pitchFamily="18" charset="0"/>
              </a:rPr>
              <a:t>.</a:t>
            </a:r>
          </a:p>
          <a:p>
            <a:pPr marL="0" indent="0" algn="just" rtl="0">
              <a:buNone/>
            </a:pPr>
            <a:r>
              <a:rPr lang="en-GB" sz="2800" cap="none" dirty="0">
                <a:latin typeface="Times New Roman" panose="02020603050405020304" pitchFamily="18" charset="0"/>
                <a:cs typeface="Times New Roman" panose="02020603050405020304" pitchFamily="18" charset="0"/>
              </a:rPr>
              <a:t>- All gingival crevices.</a:t>
            </a:r>
          </a:p>
          <a:p>
            <a:pPr marL="0" indent="0" algn="just" rtl="0">
              <a:buNone/>
            </a:pPr>
            <a:r>
              <a:rPr lang="en-GB" sz="2800" cap="none" dirty="0">
                <a:latin typeface="Times New Roman" panose="02020603050405020304" pitchFamily="18" charset="0"/>
                <a:cs typeface="Times New Roman" panose="02020603050405020304" pitchFamily="18" charset="0"/>
              </a:rPr>
              <a:t>- Gross tissue undercuts situated below areas involved in design of denture framework.</a:t>
            </a:r>
          </a:p>
          <a:p>
            <a:pPr marL="0" indent="0" algn="just" rtl="0">
              <a:buNone/>
            </a:pPr>
            <a:r>
              <a:rPr lang="en-GB" sz="2800" cap="none" dirty="0">
                <a:latin typeface="Times New Roman" panose="02020603050405020304" pitchFamily="18" charset="0"/>
                <a:cs typeface="Times New Roman" panose="02020603050405020304" pitchFamily="18" charset="0"/>
              </a:rPr>
              <a:t>- Tissue undercuts distal to cast framework.</a:t>
            </a:r>
          </a:p>
          <a:p>
            <a:pPr marL="0" indent="0" algn="just" rtl="0">
              <a:buNone/>
            </a:pPr>
            <a:r>
              <a:rPr lang="en-GB" sz="2800" cap="none" dirty="0">
                <a:latin typeface="Times New Roman" panose="02020603050405020304" pitchFamily="18" charset="0"/>
                <a:cs typeface="Times New Roman" panose="02020603050405020304" pitchFamily="18" charset="0"/>
              </a:rPr>
              <a:t>- Labial and buccal tooth and tissue undercuts not involved in denture design.</a:t>
            </a:r>
            <a:endParaRPr lang="ar-IQ" sz="2800" cap="none"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AFB400C-FAC2-4D3B-B1DC-2B29E76D49EA}"/>
              </a:ext>
            </a:extLst>
          </p:cNvPr>
          <p:cNvPicPr>
            <a:picLocks noChangeAspect="1"/>
          </p:cNvPicPr>
          <p:nvPr/>
        </p:nvPicPr>
        <p:blipFill rotWithShape="1">
          <a:blip r:embed="rId3"/>
          <a:srcRect l="65846"/>
          <a:stretch/>
        </p:blipFill>
        <p:spPr>
          <a:xfrm>
            <a:off x="10069609" y="49543"/>
            <a:ext cx="2056183" cy="2045286"/>
          </a:xfrm>
          <a:prstGeom prst="rect">
            <a:avLst/>
          </a:prstGeom>
        </p:spPr>
      </p:pic>
    </p:spTree>
    <p:extLst>
      <p:ext uri="{BB962C8B-B14F-4D97-AF65-F5344CB8AC3E}">
        <p14:creationId xmlns:p14="http://schemas.microsoft.com/office/powerpoint/2010/main" val="68146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623" y="104503"/>
            <a:ext cx="7759337" cy="2198702"/>
          </a:xfrm>
        </p:spPr>
        <p:txBody>
          <a:bodyPr>
            <a:noAutofit/>
          </a:bodyPr>
          <a:lstStyle/>
          <a:p>
            <a:r>
              <a:rPr lang="en-US" dirty="0"/>
              <a:t>RELIEVING THE MASTER CAST</a:t>
            </a:r>
          </a:p>
        </p:txBody>
      </p:sp>
      <p:sp>
        <p:nvSpPr>
          <p:cNvPr id="10" name="Content Placeholder 9"/>
          <p:cNvSpPr>
            <a:spLocks noGrp="1"/>
          </p:cNvSpPr>
          <p:nvPr>
            <p:ph sz="quarter" idx="14"/>
          </p:nvPr>
        </p:nvSpPr>
        <p:spPr>
          <a:xfrm>
            <a:off x="365760" y="2094829"/>
            <a:ext cx="11563004" cy="4539766"/>
          </a:xfrm>
          <a:solidFill>
            <a:schemeClr val="accent1">
              <a:lumMod val="20000"/>
              <a:lumOff val="80000"/>
            </a:schemeClr>
          </a:solidFill>
          <a:ln>
            <a:solidFill>
              <a:schemeClr val="tx1"/>
            </a:solidFill>
          </a:ln>
        </p:spPr>
        <p:txBody>
          <a:bodyPr>
            <a:noAutofit/>
          </a:bodyPr>
          <a:lstStyle/>
          <a:p>
            <a:pPr marL="0" indent="0" algn="just" rtl="0">
              <a:buNone/>
            </a:pPr>
            <a:r>
              <a:rPr lang="en-US" sz="2800" cap="none" dirty="0">
                <a:latin typeface="Times New Roman" panose="02020603050405020304" pitchFamily="18" charset="0"/>
                <a:cs typeface="Times New Roman" panose="02020603050405020304" pitchFamily="18" charset="0"/>
              </a:rPr>
              <a:t>-</a:t>
            </a:r>
            <a:r>
              <a:rPr lang="en-GB" sz="2800" cap="none" dirty="0">
                <a:latin typeface="Times New Roman" panose="02020603050405020304" pitchFamily="18" charset="0"/>
                <a:cs typeface="Times New Roman" panose="02020603050405020304" pitchFamily="18" charset="0"/>
              </a:rPr>
              <a:t>Relief is the procedure of placing wax in certain areas on the master cast before duplication, to create a raised area on the refractory cast.</a:t>
            </a:r>
          </a:p>
          <a:p>
            <a:pPr marL="0" indent="0" algn="just" rtl="0">
              <a:buNone/>
            </a:pPr>
            <a:r>
              <a:rPr lang="en-GB" sz="2800" cap="none" dirty="0">
                <a:latin typeface="Times New Roman" panose="02020603050405020304" pitchFamily="18" charset="0"/>
                <a:cs typeface="Times New Roman" panose="02020603050405020304" pitchFamily="18" charset="0"/>
              </a:rPr>
              <a:t>-Purpose of relief:</a:t>
            </a:r>
          </a:p>
          <a:p>
            <a:pPr marL="0" indent="0" algn="just" rtl="0">
              <a:buNone/>
            </a:pPr>
            <a:r>
              <a:rPr lang="en-GB" sz="2800" cap="none" dirty="0">
                <a:latin typeface="Times New Roman" panose="02020603050405020304" pitchFamily="18" charset="0"/>
                <a:cs typeface="Times New Roman" panose="02020603050405020304" pitchFamily="18" charset="0"/>
              </a:rPr>
              <a:t>-To prevent tissue impingement resulting from rotation of the denture framework.</a:t>
            </a:r>
            <a:endParaRPr lang="en-US" sz="2800"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F0122589-789C-4414-B46B-BF3D2A4FC627}"/>
              </a:ext>
            </a:extLst>
          </p:cNvPr>
          <p:cNvPicPr>
            <a:picLocks noChangeAspect="1"/>
          </p:cNvPicPr>
          <p:nvPr/>
        </p:nvPicPr>
        <p:blipFill rotWithShape="1">
          <a:blip r:embed="rId3"/>
          <a:srcRect l="65846"/>
          <a:stretch/>
        </p:blipFill>
        <p:spPr>
          <a:xfrm>
            <a:off x="10054537" y="49543"/>
            <a:ext cx="2056183" cy="2045286"/>
          </a:xfrm>
          <a:prstGeom prst="rect">
            <a:avLst/>
          </a:prstGeom>
        </p:spPr>
      </p:pic>
      <p:pic>
        <p:nvPicPr>
          <p:cNvPr id="5" name="Picture 4">
            <a:extLst>
              <a:ext uri="{FF2B5EF4-FFF2-40B4-BE49-F238E27FC236}">
                <a16:creationId xmlns:a16="http://schemas.microsoft.com/office/drawing/2014/main" id="{930B6890-A6D1-4DDD-8889-A7BAD444912E}"/>
              </a:ext>
            </a:extLst>
          </p:cNvPr>
          <p:cNvPicPr>
            <a:picLocks noChangeAspect="1"/>
          </p:cNvPicPr>
          <p:nvPr/>
        </p:nvPicPr>
        <p:blipFill>
          <a:blip r:embed="rId4"/>
          <a:stretch>
            <a:fillRect/>
          </a:stretch>
        </p:blipFill>
        <p:spPr>
          <a:xfrm>
            <a:off x="5895975" y="4435894"/>
            <a:ext cx="5610225" cy="2198702"/>
          </a:xfrm>
          <a:prstGeom prst="rect">
            <a:avLst/>
          </a:prstGeom>
        </p:spPr>
      </p:pic>
    </p:spTree>
    <p:extLst>
      <p:ext uri="{BB962C8B-B14F-4D97-AF65-F5344CB8AC3E}">
        <p14:creationId xmlns:p14="http://schemas.microsoft.com/office/powerpoint/2010/main" val="135050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211" y="581199"/>
            <a:ext cx="7916661" cy="2018310"/>
          </a:xfrm>
        </p:spPr>
        <p:txBody>
          <a:bodyPr>
            <a:noAutofit/>
          </a:bodyPr>
          <a:lstStyle/>
          <a:p>
            <a:endParaRPr lang="en-US" dirty="0">
              <a:solidFill>
                <a:srgbClr val="1C54B0"/>
              </a:solidFill>
            </a:endParaRPr>
          </a:p>
        </p:txBody>
      </p:sp>
      <p:sp>
        <p:nvSpPr>
          <p:cNvPr id="3" name="Content Placeholder 2"/>
          <p:cNvSpPr>
            <a:spLocks noGrp="1"/>
          </p:cNvSpPr>
          <p:nvPr>
            <p:ph sz="quarter" idx="13"/>
          </p:nvPr>
        </p:nvSpPr>
        <p:spPr>
          <a:xfrm>
            <a:off x="327315" y="2000251"/>
            <a:ext cx="11525596" cy="4738254"/>
          </a:xfrm>
          <a:solidFill>
            <a:schemeClr val="accent1">
              <a:lumMod val="20000"/>
              <a:lumOff val="80000"/>
            </a:schemeClr>
          </a:solidFill>
          <a:ln>
            <a:solidFill>
              <a:schemeClr val="tx1"/>
            </a:solidFill>
          </a:ln>
        </p:spPr>
        <p:txBody>
          <a:bodyPr>
            <a:noAutofit/>
          </a:bodyPr>
          <a:lstStyle/>
          <a:p>
            <a:pPr marL="0" indent="0" algn="just" rtl="0">
              <a:lnSpc>
                <a:spcPct val="150000"/>
              </a:lnSpc>
              <a:buNone/>
            </a:pPr>
            <a:r>
              <a:rPr lang="en-US" sz="3200" cap="none" dirty="0">
                <a:latin typeface="Times New Roman" panose="02020603050405020304" pitchFamily="18" charset="0"/>
                <a:cs typeface="Times New Roman" panose="02020603050405020304" pitchFamily="18" charset="0"/>
              </a:rPr>
              <a:t>-</a:t>
            </a:r>
            <a:r>
              <a:rPr lang="en-GB" sz="3200" cap="none" dirty="0">
                <a:latin typeface="Times New Roman" panose="02020603050405020304" pitchFamily="18" charset="0"/>
                <a:cs typeface="Times New Roman" panose="02020603050405020304" pitchFamily="18" charset="0"/>
              </a:rPr>
              <a:t>To create space for the acrylic resin (beneath the retentive ladder).</a:t>
            </a:r>
          </a:p>
          <a:p>
            <a:pPr marL="0" indent="0" algn="just" rtl="0">
              <a:lnSpc>
                <a:spcPct val="150000"/>
              </a:lnSpc>
              <a:buNone/>
            </a:pPr>
            <a:endParaRPr lang="en-US" sz="3200"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7594ADC8-C72E-453F-BFAD-A057D3282C89}"/>
              </a:ext>
            </a:extLst>
          </p:cNvPr>
          <p:cNvPicPr>
            <a:picLocks noChangeAspect="1"/>
          </p:cNvPicPr>
          <p:nvPr/>
        </p:nvPicPr>
        <p:blipFill rotWithShape="1">
          <a:blip r:embed="rId3"/>
          <a:srcRect l="65846"/>
          <a:stretch/>
        </p:blipFill>
        <p:spPr>
          <a:xfrm>
            <a:off x="10097872" y="49543"/>
            <a:ext cx="2056183" cy="2045286"/>
          </a:xfrm>
          <a:prstGeom prst="rect">
            <a:avLst/>
          </a:prstGeom>
        </p:spPr>
      </p:pic>
      <p:pic>
        <p:nvPicPr>
          <p:cNvPr id="9" name="Picture 8">
            <a:extLst>
              <a:ext uri="{FF2B5EF4-FFF2-40B4-BE49-F238E27FC236}">
                <a16:creationId xmlns:a16="http://schemas.microsoft.com/office/drawing/2014/main" id="{764E4CA1-F0F6-4332-BB0F-47D2A7DF4208}"/>
              </a:ext>
            </a:extLst>
          </p:cNvPr>
          <p:cNvPicPr>
            <a:picLocks noChangeAspect="1"/>
          </p:cNvPicPr>
          <p:nvPr/>
        </p:nvPicPr>
        <p:blipFill>
          <a:blip r:embed="rId4"/>
          <a:stretch>
            <a:fillRect/>
          </a:stretch>
        </p:blipFill>
        <p:spPr>
          <a:xfrm>
            <a:off x="4029075" y="2830482"/>
            <a:ext cx="5334000" cy="3779867"/>
          </a:xfrm>
          <a:prstGeom prst="rect">
            <a:avLst/>
          </a:prstGeom>
        </p:spPr>
      </p:pic>
    </p:spTree>
    <p:extLst>
      <p:ext uri="{BB962C8B-B14F-4D97-AF65-F5344CB8AC3E}">
        <p14:creationId xmlns:p14="http://schemas.microsoft.com/office/powerpoint/2010/main" val="50369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869" y="397769"/>
            <a:ext cx="8047289" cy="1596177"/>
          </a:xfrm>
        </p:spPr>
        <p:txBody>
          <a:bodyPr>
            <a:normAutofit/>
          </a:bodyPr>
          <a:lstStyle/>
          <a:p>
            <a:pPr rtl="0"/>
            <a:r>
              <a:rPr lang="en-US" b="1" dirty="0">
                <a:solidFill>
                  <a:srgbClr val="1C54B0"/>
                </a:solidFill>
                <a:latin typeface="Times New Roman" panose="02020603050405020304" pitchFamily="18" charset="0"/>
                <a:cs typeface="Times New Roman" panose="02020603050405020304" pitchFamily="18" charset="0"/>
              </a:rPr>
              <a:t>Sites</a:t>
            </a:r>
            <a:br>
              <a:rPr lang="en-US" b="1" dirty="0">
                <a:solidFill>
                  <a:srgbClr val="1C54B0"/>
                </a:solidFill>
                <a:latin typeface="Times New Roman" panose="02020603050405020304" pitchFamily="18" charset="0"/>
                <a:cs typeface="Times New Roman" panose="02020603050405020304" pitchFamily="18" charset="0"/>
              </a:rPr>
            </a:br>
            <a:endParaRPr lang="en-US" b="1" dirty="0">
              <a:solidFill>
                <a:srgbClr val="1C54B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71450" y="2390846"/>
            <a:ext cx="11752947" cy="4264531"/>
          </a:xfrm>
          <a:solidFill>
            <a:schemeClr val="accent1">
              <a:lumMod val="20000"/>
              <a:lumOff val="80000"/>
            </a:schemeClr>
          </a:solidFill>
          <a:ln>
            <a:solidFill>
              <a:schemeClr val="tx1"/>
            </a:solidFill>
          </a:ln>
        </p:spPr>
        <p:txBody>
          <a:bodyPr>
            <a:noAutofit/>
          </a:bodyPr>
          <a:lstStyle/>
          <a:p>
            <a:pPr marL="0" indent="0" algn="just" rtl="0">
              <a:buNone/>
            </a:pPr>
            <a:r>
              <a:rPr lang="en-GB" sz="2800" b="1" cap="none" dirty="0">
                <a:latin typeface="Times New Roman" panose="02020603050405020304" pitchFamily="18" charset="0"/>
                <a:cs typeface="Times New Roman" panose="02020603050405020304" pitchFamily="18" charset="0"/>
              </a:rPr>
              <a:t>- Areas in which major connectors will contact thin tissue, such as hard areas so frequently found on lingual or mandibular ridges and elevated palatal raphes and tori.</a:t>
            </a:r>
          </a:p>
          <a:p>
            <a:pPr algn="just" rtl="0">
              <a:buFontTx/>
              <a:buChar char="-"/>
            </a:pPr>
            <a:r>
              <a:rPr lang="en-GB" sz="2800" b="1" cap="none" dirty="0">
                <a:latin typeface="Times New Roman" panose="02020603050405020304" pitchFamily="18" charset="0"/>
                <a:cs typeface="Times New Roman" panose="02020603050405020304" pitchFamily="18" charset="0"/>
              </a:rPr>
              <a:t>Beneath the ladder minor connectors for attachment of resin bases.</a:t>
            </a:r>
          </a:p>
          <a:p>
            <a:pPr marL="0" indent="0" algn="just" rtl="0">
              <a:buNone/>
            </a:pPr>
            <a:endParaRPr lang="ar-IQ" sz="2800" b="1"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59DA8871-FFD7-4156-B7CE-C16131FFBFC8}"/>
              </a:ext>
            </a:extLst>
          </p:cNvPr>
          <p:cNvPicPr>
            <a:picLocks noChangeAspect="1"/>
          </p:cNvPicPr>
          <p:nvPr/>
        </p:nvPicPr>
        <p:blipFill rotWithShape="1">
          <a:blip r:embed="rId3"/>
          <a:srcRect l="65846"/>
          <a:stretch/>
        </p:blipFill>
        <p:spPr>
          <a:xfrm>
            <a:off x="10049513" y="85412"/>
            <a:ext cx="2056183" cy="2045286"/>
          </a:xfrm>
          <a:prstGeom prst="rect">
            <a:avLst/>
          </a:prstGeom>
        </p:spPr>
      </p:pic>
      <p:pic>
        <p:nvPicPr>
          <p:cNvPr id="9" name="Picture 8">
            <a:extLst>
              <a:ext uri="{FF2B5EF4-FFF2-40B4-BE49-F238E27FC236}">
                <a16:creationId xmlns:a16="http://schemas.microsoft.com/office/drawing/2014/main" id="{76DAB08C-C8F0-4DB5-9C31-6AFF55FF47B3}"/>
              </a:ext>
            </a:extLst>
          </p:cNvPr>
          <p:cNvPicPr>
            <a:picLocks noChangeAspect="1"/>
          </p:cNvPicPr>
          <p:nvPr/>
        </p:nvPicPr>
        <p:blipFill>
          <a:blip r:embed="rId4"/>
          <a:stretch>
            <a:fillRect/>
          </a:stretch>
        </p:blipFill>
        <p:spPr>
          <a:xfrm>
            <a:off x="267603" y="4676545"/>
            <a:ext cx="4475847" cy="1886180"/>
          </a:xfrm>
          <a:prstGeom prst="rect">
            <a:avLst/>
          </a:prstGeom>
        </p:spPr>
      </p:pic>
      <p:pic>
        <p:nvPicPr>
          <p:cNvPr id="11" name="Picture 10">
            <a:extLst>
              <a:ext uri="{FF2B5EF4-FFF2-40B4-BE49-F238E27FC236}">
                <a16:creationId xmlns:a16="http://schemas.microsoft.com/office/drawing/2014/main" id="{2A9762BE-6D1D-4BD7-9870-7E6353B88A5C}"/>
              </a:ext>
            </a:extLst>
          </p:cNvPr>
          <p:cNvPicPr>
            <a:picLocks noChangeAspect="1"/>
          </p:cNvPicPr>
          <p:nvPr/>
        </p:nvPicPr>
        <p:blipFill>
          <a:blip r:embed="rId5"/>
          <a:stretch>
            <a:fillRect/>
          </a:stretch>
        </p:blipFill>
        <p:spPr>
          <a:xfrm>
            <a:off x="6247187" y="4676544"/>
            <a:ext cx="5535238" cy="1886180"/>
          </a:xfrm>
          <a:prstGeom prst="rect">
            <a:avLst/>
          </a:prstGeom>
        </p:spPr>
      </p:pic>
    </p:spTree>
    <p:extLst>
      <p:ext uri="{BB962C8B-B14F-4D97-AF65-F5344CB8AC3E}">
        <p14:creationId xmlns:p14="http://schemas.microsoft.com/office/powerpoint/2010/main" val="197290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397725"/>
          </a:xfrm>
        </p:spPr>
        <p:txBody>
          <a:bodyPr>
            <a:normAutofit/>
          </a:bodyPr>
          <a:lstStyle/>
          <a:p>
            <a:r>
              <a:rPr lang="en-US" sz="4000" b="1" i="1" u="none" strike="noStrike" baseline="0" dirty="0" err="1">
                <a:latin typeface="Times New Roman" panose="02020603050405020304" pitchFamily="18" charset="0"/>
              </a:rPr>
              <a:t>Blockout</a:t>
            </a:r>
            <a:endParaRPr lang="ar-IQ" sz="40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81483" y="2396977"/>
            <a:ext cx="11229033" cy="4079185"/>
          </a:xfrm>
          <a:solidFill>
            <a:schemeClr val="accent1">
              <a:lumMod val="20000"/>
              <a:lumOff val="80000"/>
            </a:schemeClr>
          </a:solidFill>
          <a:ln>
            <a:solidFill>
              <a:schemeClr val="tx1"/>
            </a:solidFill>
          </a:ln>
        </p:spPr>
        <p:txBody>
          <a:bodyPr>
            <a:noAutofit/>
          </a:bodyPr>
          <a:lstStyle/>
          <a:p>
            <a:pPr algn="just" rtl="0">
              <a:lnSpc>
                <a:spcPct val="150000"/>
              </a:lnSpc>
            </a:pPr>
            <a:r>
              <a:rPr lang="en-GB" sz="3200" b="1" cap="none" dirty="0">
                <a:solidFill>
                  <a:schemeClr val="tx1"/>
                </a:solidFill>
                <a:latin typeface="Times New Roman" panose="02020603050405020304" pitchFamily="18" charset="0"/>
                <a:cs typeface="Times New Roman" panose="02020603050405020304" pitchFamily="18" charset="0"/>
              </a:rPr>
              <a:t>Blocking out is the act of placing wax and other materials into undesirable undercuts on the master cast. Since the framework is waxed and cast on a duplicate of the master cast, undercuts that would prohibit the framework from going into place must be eliminated.</a:t>
            </a:r>
            <a:endParaRPr lang="ar-IQ" sz="32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0822" y="-196294"/>
            <a:ext cx="2611889" cy="2717065"/>
          </a:xfrm>
          <a:prstGeom prst="rect">
            <a:avLst/>
          </a:prstGeom>
        </p:spPr>
      </p:pic>
      <p:pic>
        <p:nvPicPr>
          <p:cNvPr id="6" name="Picture 5">
            <a:extLst>
              <a:ext uri="{FF2B5EF4-FFF2-40B4-BE49-F238E27FC236}">
                <a16:creationId xmlns:a16="http://schemas.microsoft.com/office/drawing/2014/main" id="{9C36CED7-BDB5-41B9-8A03-0C454783981F}"/>
              </a:ext>
            </a:extLst>
          </p:cNvPr>
          <p:cNvPicPr>
            <a:picLocks noChangeAspect="1"/>
          </p:cNvPicPr>
          <p:nvPr/>
        </p:nvPicPr>
        <p:blipFill rotWithShape="1">
          <a:blip r:embed="rId3"/>
          <a:srcRect l="65846"/>
          <a:stretch/>
        </p:blipFill>
        <p:spPr>
          <a:xfrm>
            <a:off x="10089706" y="85411"/>
            <a:ext cx="2056183" cy="2045286"/>
          </a:xfrm>
          <a:prstGeom prst="rect">
            <a:avLst/>
          </a:prstGeom>
        </p:spPr>
      </p:pic>
    </p:spTree>
    <p:extLst>
      <p:ext uri="{BB962C8B-B14F-4D97-AF65-F5344CB8AC3E}">
        <p14:creationId xmlns:p14="http://schemas.microsoft.com/office/powerpoint/2010/main" val="160183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732580-2B6C-40D9-8DB4-BF7A962F989B}"/>
              </a:ext>
            </a:extLst>
          </p:cNvPr>
          <p:cNvPicPr>
            <a:picLocks noChangeAspect="1"/>
          </p:cNvPicPr>
          <p:nvPr/>
        </p:nvPicPr>
        <p:blipFill>
          <a:blip r:embed="rId2"/>
          <a:stretch>
            <a:fillRect/>
          </a:stretch>
        </p:blipFill>
        <p:spPr>
          <a:xfrm>
            <a:off x="-104127" y="-222623"/>
            <a:ext cx="2627604" cy="2731245"/>
          </a:xfrm>
          <a:prstGeom prst="rect">
            <a:avLst/>
          </a:prstGeom>
        </p:spPr>
      </p:pic>
      <p:sp>
        <p:nvSpPr>
          <p:cNvPr id="2" name="Title 1">
            <a:extLst>
              <a:ext uri="{FF2B5EF4-FFF2-40B4-BE49-F238E27FC236}">
                <a16:creationId xmlns:a16="http://schemas.microsoft.com/office/drawing/2014/main" id="{D88D66E5-CB22-4C2D-9E0D-7839A19F6C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23141A-9269-495C-91B7-D90083F56502}"/>
              </a:ext>
            </a:extLst>
          </p:cNvPr>
          <p:cNvSpPr>
            <a:spLocks noGrp="1"/>
          </p:cNvSpPr>
          <p:nvPr>
            <p:ph sz="quarter" idx="13"/>
          </p:nvPr>
        </p:nvSpPr>
        <p:spPr/>
        <p:txBody>
          <a:bodyPr>
            <a:normAutofit/>
          </a:bodyPr>
          <a:lstStyle/>
          <a:p>
            <a:pPr algn="l" rtl="0"/>
            <a:r>
              <a:rPr lang="en-GB" sz="2800" cap="none" dirty="0">
                <a:latin typeface="Times New Roman" panose="02020603050405020304" pitchFamily="18" charset="0"/>
                <a:cs typeface="Times New Roman" panose="02020603050405020304" pitchFamily="18" charset="0"/>
              </a:rPr>
              <a:t>Mandibular major connectors often warrant relief between the rigid metal surfaces and the underlying soft tissues.</a:t>
            </a:r>
          </a:p>
          <a:p>
            <a:pPr marL="0" indent="0" algn="l" rtl="0">
              <a:buNone/>
            </a:pPr>
            <a:endParaRPr lang="en-US" sz="2800" cap="none"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2E3F63F-4FD7-4F3F-9016-9B1F2A2F8DFF}"/>
              </a:ext>
            </a:extLst>
          </p:cNvPr>
          <p:cNvPicPr>
            <a:picLocks noChangeAspect="1"/>
          </p:cNvPicPr>
          <p:nvPr/>
        </p:nvPicPr>
        <p:blipFill rotWithShape="1">
          <a:blip r:embed="rId3"/>
          <a:srcRect l="65846"/>
          <a:stretch/>
        </p:blipFill>
        <p:spPr>
          <a:xfrm>
            <a:off x="10049513" y="85412"/>
            <a:ext cx="2056183" cy="2045286"/>
          </a:xfrm>
          <a:prstGeom prst="rect">
            <a:avLst/>
          </a:prstGeom>
        </p:spPr>
      </p:pic>
      <p:pic>
        <p:nvPicPr>
          <p:cNvPr id="8" name="Picture 7">
            <a:extLst>
              <a:ext uri="{FF2B5EF4-FFF2-40B4-BE49-F238E27FC236}">
                <a16:creationId xmlns:a16="http://schemas.microsoft.com/office/drawing/2014/main" id="{6EBCB3C0-985D-472B-8921-5E95B6DABB54}"/>
              </a:ext>
            </a:extLst>
          </p:cNvPr>
          <p:cNvPicPr>
            <a:picLocks noChangeAspect="1"/>
          </p:cNvPicPr>
          <p:nvPr/>
        </p:nvPicPr>
        <p:blipFill>
          <a:blip r:embed="rId4"/>
          <a:stretch>
            <a:fillRect/>
          </a:stretch>
        </p:blipFill>
        <p:spPr>
          <a:xfrm>
            <a:off x="3819525" y="3686521"/>
            <a:ext cx="5276849" cy="3171479"/>
          </a:xfrm>
          <a:prstGeom prst="rect">
            <a:avLst/>
          </a:prstGeom>
        </p:spPr>
      </p:pic>
    </p:spTree>
    <p:extLst>
      <p:ext uri="{BB962C8B-B14F-4D97-AF65-F5344CB8AC3E}">
        <p14:creationId xmlns:p14="http://schemas.microsoft.com/office/powerpoint/2010/main" val="12863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 MAGICMOTORSPORT Official Website">
            <a:extLst>
              <a:ext uri="{FF2B5EF4-FFF2-40B4-BE49-F238E27FC236}">
                <a16:creationId xmlns:a16="http://schemas.microsoft.com/office/drawing/2014/main" id="{D30455F9-5017-4A35-BC56-8EA8A4AD0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 y="0"/>
            <a:ext cx="121959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9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815736"/>
          </a:xfrm>
        </p:spPr>
        <p:txBody>
          <a:bodyPr>
            <a:normAutofit/>
          </a:bodyPr>
          <a:lstStyle/>
          <a:p>
            <a:br>
              <a:rPr lang="en-US" sz="3600" b="1" dirty="0">
                <a:solidFill>
                  <a:srgbClr val="1C54B0"/>
                </a:solidFill>
                <a:latin typeface="Times New Roman" panose="02020603050405020304" pitchFamily="18" charset="0"/>
                <a:cs typeface="Times New Roman" panose="02020603050405020304" pitchFamily="18" charset="0"/>
              </a:rPr>
            </a:br>
            <a:r>
              <a:rPr lang="en-US" sz="3600" b="1" i="0" u="none" strike="noStrike" baseline="0" dirty="0">
                <a:latin typeface="Times New Roman" panose="02020603050405020304" pitchFamily="18" charset="0"/>
              </a:rPr>
              <a:t>Cast preparation</a:t>
            </a:r>
            <a:br>
              <a:rPr lang="ar-IQ" sz="3600" b="1" dirty="0">
                <a:solidFill>
                  <a:srgbClr val="1C54B0"/>
                </a:solidFill>
                <a:latin typeface="Times New Roman" panose="02020603050405020304" pitchFamily="18" charset="0"/>
                <a:cs typeface="Times New Roman" panose="02020603050405020304" pitchFamily="18" charset="0"/>
              </a:rPr>
            </a:br>
            <a:endParaRPr lang="ar-IQ" sz="36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60903" y="2146732"/>
            <a:ext cx="11470193" cy="4651424"/>
          </a:xfrm>
          <a:solidFill>
            <a:schemeClr val="accent1">
              <a:lumMod val="20000"/>
              <a:lumOff val="80000"/>
            </a:schemeClr>
          </a:solidFill>
          <a:ln>
            <a:solidFill>
              <a:schemeClr val="tx1"/>
            </a:solidFill>
          </a:ln>
        </p:spPr>
        <p:txBody>
          <a:bodyPr>
            <a:noAutofit/>
          </a:bodyPr>
          <a:lstStyle/>
          <a:p>
            <a:pPr marL="457200" indent="-457200" algn="just" rtl="0">
              <a:lnSpc>
                <a:spcPct val="100000"/>
              </a:lnSpc>
              <a:buFontTx/>
              <a:buChar char="-"/>
            </a:pPr>
            <a:r>
              <a:rPr lang="en-GB" sz="3200" b="1" cap="none" dirty="0">
                <a:solidFill>
                  <a:schemeClr val="tx1"/>
                </a:solidFill>
                <a:latin typeface="Times New Roman" panose="02020603050405020304" pitchFamily="18" charset="0"/>
                <a:cs typeface="Times New Roman" panose="02020603050405020304" pitchFamily="18" charset="0"/>
              </a:rPr>
              <a:t>Before the addition of the </a:t>
            </a:r>
            <a:r>
              <a:rPr lang="en-GB" sz="3200" b="1" cap="none" dirty="0" err="1">
                <a:solidFill>
                  <a:schemeClr val="tx1"/>
                </a:solidFill>
                <a:latin typeface="Times New Roman" panose="02020603050405020304" pitchFamily="18" charset="0"/>
                <a:cs typeface="Times New Roman" panose="02020603050405020304" pitchFamily="18" charset="0"/>
              </a:rPr>
              <a:t>blockout</a:t>
            </a:r>
            <a:r>
              <a:rPr lang="en-GB" sz="3200" b="1" cap="none" dirty="0">
                <a:solidFill>
                  <a:schemeClr val="tx1"/>
                </a:solidFill>
                <a:latin typeface="Times New Roman" panose="02020603050405020304" pitchFamily="18" charset="0"/>
                <a:cs typeface="Times New Roman" panose="02020603050405020304" pitchFamily="18" charset="0"/>
              </a:rPr>
              <a:t> wax, a maxillary cast is beaded. Beading is the act of scraping the outline of the major connector into the master cast. The bead line is approximately 0.5 mm deep and becomes less distinct as it approaches the gingival margins.</a:t>
            </a:r>
          </a:p>
          <a:p>
            <a:pPr marL="457200" indent="-457200" algn="just" rtl="0">
              <a:lnSpc>
                <a:spcPct val="100000"/>
              </a:lnSpc>
              <a:buFontTx/>
              <a:buChar char="-"/>
            </a:pPr>
            <a:r>
              <a:rPr lang="en-GB" sz="3200" b="1" cap="none" dirty="0">
                <a:solidFill>
                  <a:schemeClr val="tx1"/>
                </a:solidFill>
                <a:latin typeface="Times New Roman" panose="02020603050405020304" pitchFamily="18" charset="0"/>
                <a:cs typeface="Times New Roman" panose="02020603050405020304" pitchFamily="18" charset="0"/>
              </a:rPr>
              <a:t>The bead line produces a raised edge at the border of the major connector and ensures positive contact of the major connector with the palatal tissues. This feature reduces packing of food beneath the major connector.</a:t>
            </a:r>
            <a:endParaRPr lang="ar-IQ" sz="32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3885689B-86D2-4B72-8B20-C37721A89B6E}"/>
              </a:ext>
            </a:extLst>
          </p:cNvPr>
          <p:cNvPicPr>
            <a:picLocks noChangeAspect="1"/>
          </p:cNvPicPr>
          <p:nvPr/>
        </p:nvPicPr>
        <p:blipFill rotWithShape="1">
          <a:blip r:embed="rId3"/>
          <a:srcRect l="65846"/>
          <a:stretch/>
        </p:blipFill>
        <p:spPr>
          <a:xfrm>
            <a:off x="10054537" y="80645"/>
            <a:ext cx="2056183" cy="2045286"/>
          </a:xfrm>
          <a:prstGeom prst="rect">
            <a:avLst/>
          </a:prstGeom>
        </p:spPr>
      </p:pic>
    </p:spTree>
    <p:extLst>
      <p:ext uri="{BB962C8B-B14F-4D97-AF65-F5344CB8AC3E}">
        <p14:creationId xmlns:p14="http://schemas.microsoft.com/office/powerpoint/2010/main" val="169393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1479"/>
            <a:ext cx="12192000" cy="1534887"/>
          </a:xfrm>
        </p:spPr>
        <p:txBody>
          <a:bodyPr>
            <a:noAutofit/>
          </a:bodyPr>
          <a:lstStyle/>
          <a:p>
            <a:endParaRPr lang="ar-IQ"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1209" y="2396067"/>
            <a:ext cx="11726426" cy="4279053"/>
          </a:xfrm>
          <a:solidFill>
            <a:schemeClr val="accent1">
              <a:lumMod val="20000"/>
              <a:lumOff val="80000"/>
            </a:schemeClr>
          </a:solidFill>
          <a:ln>
            <a:solidFill>
              <a:schemeClr val="tx1"/>
            </a:solidFill>
          </a:ln>
        </p:spPr>
        <p:txBody>
          <a:bodyPr>
            <a:normAutofit/>
          </a:bodyPr>
          <a:lstStyle/>
          <a:p>
            <a:pPr algn="just" rtl="0">
              <a:lnSpc>
                <a:spcPct val="150000"/>
              </a:lnSpc>
            </a:pPr>
            <a:endParaRPr lang="en-US" sz="32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583775" cy="2687819"/>
          </a:xfrm>
          <a:prstGeom prst="rect">
            <a:avLst/>
          </a:prstGeom>
        </p:spPr>
      </p:pic>
      <p:pic>
        <p:nvPicPr>
          <p:cNvPr id="6" name="Picture 5">
            <a:extLst>
              <a:ext uri="{FF2B5EF4-FFF2-40B4-BE49-F238E27FC236}">
                <a16:creationId xmlns:a16="http://schemas.microsoft.com/office/drawing/2014/main" id="{9F1EE907-B6D4-4EA4-A4F2-B946985ADF59}"/>
              </a:ext>
            </a:extLst>
          </p:cNvPr>
          <p:cNvPicPr>
            <a:picLocks noChangeAspect="1"/>
          </p:cNvPicPr>
          <p:nvPr/>
        </p:nvPicPr>
        <p:blipFill rotWithShape="1">
          <a:blip r:embed="rId3"/>
          <a:srcRect l="65846"/>
          <a:stretch/>
        </p:blipFill>
        <p:spPr>
          <a:xfrm>
            <a:off x="10019368" y="182880"/>
            <a:ext cx="2056183" cy="2045286"/>
          </a:xfrm>
          <a:prstGeom prst="rect">
            <a:avLst/>
          </a:prstGeom>
        </p:spPr>
      </p:pic>
      <p:pic>
        <p:nvPicPr>
          <p:cNvPr id="7" name="Picture 6">
            <a:extLst>
              <a:ext uri="{FF2B5EF4-FFF2-40B4-BE49-F238E27FC236}">
                <a16:creationId xmlns:a16="http://schemas.microsoft.com/office/drawing/2014/main" id="{C0743D15-F7CB-4D92-B22F-545C6ADE3E23}"/>
              </a:ext>
            </a:extLst>
          </p:cNvPr>
          <p:cNvPicPr>
            <a:picLocks noChangeAspect="1"/>
          </p:cNvPicPr>
          <p:nvPr/>
        </p:nvPicPr>
        <p:blipFill>
          <a:blip r:embed="rId4"/>
          <a:stretch>
            <a:fillRect/>
          </a:stretch>
        </p:blipFill>
        <p:spPr>
          <a:xfrm>
            <a:off x="335280" y="2454266"/>
            <a:ext cx="11196320" cy="4119254"/>
          </a:xfrm>
          <a:prstGeom prst="rect">
            <a:avLst/>
          </a:prstGeom>
        </p:spPr>
      </p:pic>
    </p:spTree>
    <p:extLst>
      <p:ext uri="{BB962C8B-B14F-4D97-AF65-F5344CB8AC3E}">
        <p14:creationId xmlns:p14="http://schemas.microsoft.com/office/powerpoint/2010/main" val="351944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649" y="686682"/>
            <a:ext cx="12192000" cy="1528353"/>
          </a:xfrm>
        </p:spPr>
        <p:txBody>
          <a:bodyPr>
            <a:noAutofit/>
          </a:bodyPr>
          <a:lstStyle/>
          <a:p>
            <a:br>
              <a:rPr lang="ar-IQ" sz="3600" b="1" dirty="0">
                <a:solidFill>
                  <a:srgbClr val="1C54B0"/>
                </a:solidFill>
                <a:latin typeface="Times New Roman" panose="02020603050405020304" pitchFamily="18" charset="0"/>
                <a:cs typeface="Times New Roman" panose="02020603050405020304" pitchFamily="18" charset="0"/>
              </a:rPr>
            </a:br>
            <a:br>
              <a:rPr lang="en-US" sz="3600" b="1" dirty="0">
                <a:solidFill>
                  <a:srgbClr val="1C54B0"/>
                </a:solidFill>
                <a:latin typeface="Times New Roman" panose="02020603050405020304" pitchFamily="18" charset="0"/>
                <a:cs typeface="Times New Roman" panose="02020603050405020304" pitchFamily="18" charset="0"/>
              </a:rPr>
            </a:br>
            <a:endParaRPr lang="ar-IQ" sz="36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46669" y="2376435"/>
            <a:ext cx="11445072" cy="4141931"/>
          </a:xfrm>
          <a:solidFill>
            <a:schemeClr val="accent1">
              <a:lumMod val="20000"/>
              <a:lumOff val="80000"/>
            </a:schemeClr>
          </a:solidFill>
          <a:ln>
            <a:solidFill>
              <a:schemeClr val="tx1"/>
            </a:solidFill>
          </a:ln>
        </p:spPr>
        <p:txBody>
          <a:bodyPr>
            <a:normAutofit/>
          </a:bodyPr>
          <a:lstStyle/>
          <a:p>
            <a:pPr marL="457200" indent="-457200" algn="just" rtl="0">
              <a:buFontTx/>
              <a:buChar char="-"/>
            </a:pPr>
            <a:r>
              <a:rPr lang="en-GB" sz="3200" i="0" u="none" strike="noStrike" cap="none" baseline="0" dirty="0">
                <a:solidFill>
                  <a:schemeClr val="tx1"/>
                </a:solidFill>
                <a:latin typeface="Times New Roman" panose="02020603050405020304" pitchFamily="18" charset="0"/>
              </a:rPr>
              <a:t>Bead lines are not used in conjunction with mandibular major connectors because these connectors rest on thin gingival tissues that cannot tolerate the associated pressures.</a:t>
            </a:r>
          </a:p>
          <a:p>
            <a:pPr algn="just" rtl="0"/>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CCF6456E-3D33-4F4C-AD6E-A4CF6A6C1546}"/>
              </a:ext>
            </a:extLst>
          </p:cNvPr>
          <p:cNvPicPr>
            <a:picLocks noChangeAspect="1"/>
          </p:cNvPicPr>
          <p:nvPr/>
        </p:nvPicPr>
        <p:blipFill rotWithShape="1">
          <a:blip r:embed="rId3"/>
          <a:srcRect l="65846"/>
          <a:stretch/>
        </p:blipFill>
        <p:spPr>
          <a:xfrm>
            <a:off x="10019368" y="169749"/>
            <a:ext cx="2056183" cy="2045286"/>
          </a:xfrm>
          <a:prstGeom prst="rect">
            <a:avLst/>
          </a:prstGeom>
        </p:spPr>
      </p:pic>
      <p:pic>
        <p:nvPicPr>
          <p:cNvPr id="7" name="Picture 6">
            <a:extLst>
              <a:ext uri="{FF2B5EF4-FFF2-40B4-BE49-F238E27FC236}">
                <a16:creationId xmlns:a16="http://schemas.microsoft.com/office/drawing/2014/main" id="{50F29482-B2FD-4550-AF52-C88F51E3091C}"/>
              </a:ext>
            </a:extLst>
          </p:cNvPr>
          <p:cNvPicPr>
            <a:picLocks noChangeAspect="1"/>
          </p:cNvPicPr>
          <p:nvPr/>
        </p:nvPicPr>
        <p:blipFill>
          <a:blip r:embed="rId4"/>
          <a:stretch>
            <a:fillRect/>
          </a:stretch>
        </p:blipFill>
        <p:spPr>
          <a:xfrm>
            <a:off x="843280" y="4318000"/>
            <a:ext cx="4846319" cy="2113279"/>
          </a:xfrm>
          <a:prstGeom prst="rect">
            <a:avLst/>
          </a:prstGeom>
        </p:spPr>
      </p:pic>
      <p:pic>
        <p:nvPicPr>
          <p:cNvPr id="9" name="Picture 8">
            <a:extLst>
              <a:ext uri="{FF2B5EF4-FFF2-40B4-BE49-F238E27FC236}">
                <a16:creationId xmlns:a16="http://schemas.microsoft.com/office/drawing/2014/main" id="{11C295CB-8340-41C5-9591-815BD3BD867B}"/>
              </a:ext>
            </a:extLst>
          </p:cNvPr>
          <p:cNvPicPr>
            <a:picLocks noChangeAspect="1"/>
          </p:cNvPicPr>
          <p:nvPr/>
        </p:nvPicPr>
        <p:blipFill>
          <a:blip r:embed="rId5"/>
          <a:stretch>
            <a:fillRect/>
          </a:stretch>
        </p:blipFill>
        <p:spPr>
          <a:xfrm>
            <a:off x="6502403" y="4317999"/>
            <a:ext cx="5059677" cy="2113279"/>
          </a:xfrm>
          <a:prstGeom prst="rect">
            <a:avLst/>
          </a:prstGeom>
        </p:spPr>
      </p:pic>
    </p:spTree>
    <p:extLst>
      <p:ext uri="{BB962C8B-B14F-4D97-AF65-F5344CB8AC3E}">
        <p14:creationId xmlns:p14="http://schemas.microsoft.com/office/powerpoint/2010/main" val="291667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4" y="-168838"/>
            <a:ext cx="12192000" cy="1574955"/>
          </a:xfrm>
        </p:spPr>
        <p:txBody>
          <a:bodyPr>
            <a:normAutofit/>
          </a:bodyPr>
          <a:lstStyle/>
          <a:p>
            <a:pPr marL="0" marR="0" lvl="0" indent="0" defTabSz="914400" rtl="0" eaLnBrk="1" fontAlgn="auto" latinLnBrk="0" hangingPunct="1">
              <a:lnSpc>
                <a:spcPct val="100000"/>
              </a:lnSpc>
              <a:spcBef>
                <a:spcPts val="1000"/>
              </a:spcBef>
              <a:spcAft>
                <a:spcPts val="0"/>
              </a:spcAft>
              <a:tabLst/>
              <a:defRPr/>
            </a:pPr>
            <a:r>
              <a:rPr kumimoji="0" lang="en-GB" sz="28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Types of </a:t>
            </a:r>
            <a:r>
              <a:rPr kumimoji="0" lang="en-GB" sz="2800" b="1" i="0" u="none" strike="noStrike" kern="1200" cap="all"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blockout</a:t>
            </a:r>
            <a:r>
              <a:rPr kumimoji="0" lang="en-GB" sz="28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master cast</a:t>
            </a:r>
            <a:br>
              <a:rPr kumimoji="0" lang="en-GB" sz="28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ar-IQ" sz="3600" dirty="0">
              <a:solidFill>
                <a:srgbClr val="1C54B0"/>
              </a:solidFill>
            </a:endParaRPr>
          </a:p>
        </p:txBody>
      </p:sp>
      <p:sp>
        <p:nvSpPr>
          <p:cNvPr id="3" name="Subtitle 2"/>
          <p:cNvSpPr>
            <a:spLocks noGrp="1"/>
          </p:cNvSpPr>
          <p:nvPr>
            <p:ph type="subTitle" idx="1"/>
          </p:nvPr>
        </p:nvSpPr>
        <p:spPr>
          <a:xfrm>
            <a:off x="208503" y="1614723"/>
            <a:ext cx="11892225" cy="5193035"/>
          </a:xfrm>
          <a:solidFill>
            <a:schemeClr val="accent1">
              <a:lumMod val="20000"/>
              <a:lumOff val="80000"/>
            </a:schemeClr>
          </a:solidFill>
          <a:ln>
            <a:solidFill>
              <a:schemeClr val="tx1"/>
            </a:solidFill>
          </a:ln>
        </p:spPr>
        <p:txBody>
          <a:bodyPr>
            <a:noAutofit/>
          </a:bodyPr>
          <a:lstStyle/>
          <a:p>
            <a:pPr marL="0" marR="0" lvl="0" indent="0" algn="just" defTabSz="914400" rtl="0" eaLnBrk="1" fontAlgn="auto" latinLnBrk="0" hangingPunct="1">
              <a:lnSpc>
                <a:spcPct val="100000"/>
              </a:lnSpc>
              <a:spcBef>
                <a:spcPts val="1000"/>
              </a:spcBef>
              <a:spcAft>
                <a:spcPts val="0"/>
              </a:spcAft>
              <a:buClr>
                <a:prstClr val="black"/>
              </a:buClr>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1-parallel </a:t>
            </a:r>
            <a:r>
              <a:rPr kumimoji="0" lang="en-GB"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blockout</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1000"/>
              </a:spcBef>
              <a:spcAft>
                <a:spcPts val="0"/>
              </a:spcAft>
              <a:buClr>
                <a:prstClr val="black"/>
              </a:buClr>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Parallel </a:t>
            </a:r>
            <a:r>
              <a:rPr kumimoji="0" lang="en-GB"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blockout</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necessary for areas that will be used as guiding plane surfaces and over all undercut areas that will be crossed by major or minor connectors. Hard inlay wax may be used satisfactorily as a </a:t>
            </a:r>
            <a:r>
              <a:rPr kumimoji="0" lang="en-GB"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blockout</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material. It is easily applied and is easily trimmed with the surveyor blade.</a:t>
            </a:r>
          </a:p>
          <a:p>
            <a:pPr algn="just" rtl="0"/>
            <a:endParaRPr lang="ar-IQ" sz="28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045183" cy="2127539"/>
          </a:xfrm>
          <a:prstGeom prst="rect">
            <a:avLst/>
          </a:prstGeom>
        </p:spPr>
      </p:pic>
      <p:pic>
        <p:nvPicPr>
          <p:cNvPr id="6" name="Picture 5">
            <a:extLst>
              <a:ext uri="{FF2B5EF4-FFF2-40B4-BE49-F238E27FC236}">
                <a16:creationId xmlns:a16="http://schemas.microsoft.com/office/drawing/2014/main" id="{2E57E3F5-8691-49DB-8599-F840245284AA}"/>
              </a:ext>
            </a:extLst>
          </p:cNvPr>
          <p:cNvPicPr>
            <a:picLocks noChangeAspect="1"/>
          </p:cNvPicPr>
          <p:nvPr/>
        </p:nvPicPr>
        <p:blipFill rotWithShape="1">
          <a:blip r:embed="rId3"/>
          <a:srcRect l="65846"/>
          <a:stretch/>
        </p:blipFill>
        <p:spPr>
          <a:xfrm>
            <a:off x="10525705" y="0"/>
            <a:ext cx="1575023" cy="1566676"/>
          </a:xfrm>
          <a:prstGeom prst="rect">
            <a:avLst/>
          </a:prstGeom>
        </p:spPr>
      </p:pic>
      <p:pic>
        <p:nvPicPr>
          <p:cNvPr id="5" name="Picture 4">
            <a:extLst>
              <a:ext uri="{FF2B5EF4-FFF2-40B4-BE49-F238E27FC236}">
                <a16:creationId xmlns:a16="http://schemas.microsoft.com/office/drawing/2014/main" id="{D163AB7C-4E05-4727-9BA1-EB5DBD4DD3DC}"/>
              </a:ext>
            </a:extLst>
          </p:cNvPr>
          <p:cNvPicPr>
            <a:picLocks noChangeAspect="1"/>
          </p:cNvPicPr>
          <p:nvPr/>
        </p:nvPicPr>
        <p:blipFill>
          <a:blip r:embed="rId4"/>
          <a:stretch>
            <a:fillRect/>
          </a:stretch>
        </p:blipFill>
        <p:spPr>
          <a:xfrm>
            <a:off x="3791614" y="3950258"/>
            <a:ext cx="4714211" cy="2857500"/>
          </a:xfrm>
          <a:prstGeom prst="rect">
            <a:avLst/>
          </a:prstGeom>
        </p:spPr>
      </p:pic>
    </p:spTree>
    <p:extLst>
      <p:ext uri="{BB962C8B-B14F-4D97-AF65-F5344CB8AC3E}">
        <p14:creationId xmlns:p14="http://schemas.microsoft.com/office/powerpoint/2010/main" val="24561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017" y="300448"/>
            <a:ext cx="8647612" cy="1993944"/>
          </a:xfrm>
        </p:spPr>
        <p:txBody>
          <a:bodyPr>
            <a:noAutofit/>
          </a:bodyPr>
          <a:lstStyle/>
          <a:p>
            <a:r>
              <a:rPr lang="en-GB" sz="3200" b="1" i="0" u="none" strike="noStrike" cap="none" baseline="0" dirty="0">
                <a:latin typeface="Times New Roman" panose="02020603050405020304" pitchFamily="18" charset="0"/>
              </a:rPr>
              <a:t>Trimming is facilitated by slightly warming the surveyor blade with an alcohol torch:</a:t>
            </a:r>
            <a:endParaRPr lang="ar-IQ" sz="3200" cap="none" dirty="0">
              <a:solidFill>
                <a:srgbClr val="1C54B0"/>
              </a:solidFill>
            </a:endParaRPr>
          </a:p>
        </p:txBody>
      </p:sp>
      <p:sp>
        <p:nvSpPr>
          <p:cNvPr id="3" name="Subtitle 2"/>
          <p:cNvSpPr>
            <a:spLocks noGrp="1"/>
          </p:cNvSpPr>
          <p:nvPr>
            <p:ph type="subTitle" idx="1"/>
          </p:nvPr>
        </p:nvSpPr>
        <p:spPr>
          <a:xfrm>
            <a:off x="170822" y="2436124"/>
            <a:ext cx="11897248" cy="4173682"/>
          </a:xfrm>
          <a:solidFill>
            <a:schemeClr val="accent1">
              <a:lumMod val="20000"/>
              <a:lumOff val="80000"/>
            </a:schemeClr>
          </a:solidFill>
          <a:ln>
            <a:solidFill>
              <a:schemeClr val="tx1"/>
            </a:solidFill>
          </a:ln>
        </p:spPr>
        <p:txBody>
          <a:bodyPr>
            <a:normAutofit/>
          </a:bodyPr>
          <a:lstStyle/>
          <a:p>
            <a:pPr marL="457200" indent="-457200" algn="just" rtl="0">
              <a:buFontTx/>
              <a:buChar char="-"/>
            </a:pPr>
            <a:r>
              <a:rPr lang="en-GB" sz="2800" b="1" cap="none" dirty="0">
                <a:solidFill>
                  <a:schemeClr val="tx1"/>
                </a:solidFill>
                <a:latin typeface="Times New Roman" panose="02020603050405020304" pitchFamily="18" charset="0"/>
                <a:cs typeface="Times New Roman" panose="02020603050405020304" pitchFamily="18" charset="0"/>
              </a:rPr>
              <a:t>Proximal tooth surfaces to be used as guiding planes.</a:t>
            </a:r>
          </a:p>
          <a:p>
            <a:pPr algn="just" rtl="0"/>
            <a:endParaRPr lang="ar-IQ" sz="28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D37AB330-12B4-46D2-9AE0-5FA546C1A7B5}"/>
              </a:ext>
            </a:extLst>
          </p:cNvPr>
          <p:cNvPicPr>
            <a:picLocks noChangeAspect="1"/>
          </p:cNvPicPr>
          <p:nvPr/>
        </p:nvPicPr>
        <p:blipFill rotWithShape="1">
          <a:blip r:embed="rId3"/>
          <a:srcRect l="65846"/>
          <a:stretch/>
        </p:blipFill>
        <p:spPr>
          <a:xfrm>
            <a:off x="10495503" y="241161"/>
            <a:ext cx="1615217" cy="1606657"/>
          </a:xfrm>
          <a:prstGeom prst="rect">
            <a:avLst/>
          </a:prstGeom>
        </p:spPr>
      </p:pic>
      <p:pic>
        <p:nvPicPr>
          <p:cNvPr id="7" name="Picture 6">
            <a:extLst>
              <a:ext uri="{FF2B5EF4-FFF2-40B4-BE49-F238E27FC236}">
                <a16:creationId xmlns:a16="http://schemas.microsoft.com/office/drawing/2014/main" id="{0FB4F10A-B4EE-4886-82B7-82BD5C0CC240}"/>
              </a:ext>
            </a:extLst>
          </p:cNvPr>
          <p:cNvPicPr>
            <a:picLocks noChangeAspect="1"/>
          </p:cNvPicPr>
          <p:nvPr/>
        </p:nvPicPr>
        <p:blipFill>
          <a:blip r:embed="rId4"/>
          <a:stretch>
            <a:fillRect/>
          </a:stretch>
        </p:blipFill>
        <p:spPr>
          <a:xfrm>
            <a:off x="3566679" y="3076575"/>
            <a:ext cx="4748646" cy="3086100"/>
          </a:xfrm>
          <a:prstGeom prst="rect">
            <a:avLst/>
          </a:prstGeom>
        </p:spPr>
      </p:pic>
    </p:spTree>
    <p:extLst>
      <p:ext uri="{BB962C8B-B14F-4D97-AF65-F5344CB8AC3E}">
        <p14:creationId xmlns:p14="http://schemas.microsoft.com/office/powerpoint/2010/main" val="104915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3120" y="1"/>
            <a:ext cx="7995038" cy="1993945"/>
          </a:xfrm>
        </p:spPr>
        <p:txBody>
          <a:bodyPr>
            <a:normAutofit/>
          </a:bodyPr>
          <a:lstStyle/>
          <a:p>
            <a:endParaRPr lang="ar-IQ" sz="3600" b="1" dirty="0"/>
          </a:p>
        </p:txBody>
      </p:sp>
      <p:sp>
        <p:nvSpPr>
          <p:cNvPr id="3" name="Subtitle 2"/>
          <p:cNvSpPr>
            <a:spLocks noGrp="1"/>
          </p:cNvSpPr>
          <p:nvPr>
            <p:ph type="subTitle" idx="1"/>
          </p:nvPr>
        </p:nvSpPr>
        <p:spPr>
          <a:xfrm>
            <a:off x="226088" y="2285699"/>
            <a:ext cx="11801789" cy="4260098"/>
          </a:xfrm>
          <a:solidFill>
            <a:schemeClr val="accent1">
              <a:lumMod val="20000"/>
              <a:lumOff val="80000"/>
            </a:schemeClr>
          </a:solidFill>
          <a:ln>
            <a:solidFill>
              <a:schemeClr val="tx1"/>
            </a:solidFill>
          </a:ln>
        </p:spPr>
        <p:txBody>
          <a:bodyPr>
            <a:noAutofit/>
          </a:bodyPr>
          <a:lstStyle/>
          <a:p>
            <a:pPr marL="457200" indent="-457200" algn="just" rtl="0">
              <a:lnSpc>
                <a:spcPct val="100000"/>
              </a:lnSpc>
              <a:buFontTx/>
              <a:buChar char="-"/>
            </a:pPr>
            <a:r>
              <a:rPr lang="en-US" sz="2600" b="1" cap="none" dirty="0">
                <a:solidFill>
                  <a:schemeClr val="tx1"/>
                </a:solidFill>
                <a:latin typeface="Times New Roman" panose="02020603050405020304" pitchFamily="18" charset="0"/>
                <a:cs typeface="Times New Roman" panose="02020603050405020304" pitchFamily="18" charset="0"/>
              </a:rPr>
              <a:t>Beneath all minor connectors.</a:t>
            </a:r>
          </a:p>
          <a:p>
            <a:pPr algn="just" rtl="0">
              <a:lnSpc>
                <a:spcPct val="100000"/>
              </a:lnSpc>
            </a:pPr>
            <a:endParaRPr lang="en-US" sz="26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021BB219-F987-443F-9F4F-D583DF02F333}"/>
              </a:ext>
            </a:extLst>
          </p:cNvPr>
          <p:cNvPicPr>
            <a:picLocks noChangeAspect="1"/>
          </p:cNvPicPr>
          <p:nvPr/>
        </p:nvPicPr>
        <p:blipFill rotWithShape="1">
          <a:blip r:embed="rId3"/>
          <a:srcRect l="65846"/>
          <a:stretch/>
        </p:blipFill>
        <p:spPr>
          <a:xfrm>
            <a:off x="10505551" y="150726"/>
            <a:ext cx="1585072" cy="1576672"/>
          </a:xfrm>
          <a:prstGeom prst="rect">
            <a:avLst/>
          </a:prstGeom>
        </p:spPr>
      </p:pic>
      <p:pic>
        <p:nvPicPr>
          <p:cNvPr id="7" name="Picture 6">
            <a:extLst>
              <a:ext uri="{FF2B5EF4-FFF2-40B4-BE49-F238E27FC236}">
                <a16:creationId xmlns:a16="http://schemas.microsoft.com/office/drawing/2014/main" id="{4A543CAF-4FB1-4DAB-A324-FED38A30DDD9}"/>
              </a:ext>
            </a:extLst>
          </p:cNvPr>
          <p:cNvPicPr>
            <a:picLocks noChangeAspect="1"/>
          </p:cNvPicPr>
          <p:nvPr/>
        </p:nvPicPr>
        <p:blipFill>
          <a:blip r:embed="rId4"/>
          <a:stretch>
            <a:fillRect/>
          </a:stretch>
        </p:blipFill>
        <p:spPr>
          <a:xfrm>
            <a:off x="4019550" y="2736272"/>
            <a:ext cx="5419725" cy="3369253"/>
          </a:xfrm>
          <a:prstGeom prst="rect">
            <a:avLst/>
          </a:prstGeom>
        </p:spPr>
      </p:pic>
    </p:spTree>
    <p:extLst>
      <p:ext uri="{BB962C8B-B14F-4D97-AF65-F5344CB8AC3E}">
        <p14:creationId xmlns:p14="http://schemas.microsoft.com/office/powerpoint/2010/main" val="238857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182" y="1"/>
            <a:ext cx="8019976" cy="1814731"/>
          </a:xfrm>
        </p:spPr>
        <p:txBody>
          <a:bodyPr>
            <a:normAutofit/>
          </a:bodyPr>
          <a:lstStyle/>
          <a:p>
            <a:pPr rtl="0"/>
            <a:endParaRPr lang="ar-IQ" sz="3600" b="1" dirty="0">
              <a:solidFill>
                <a:srgbClr val="1C54B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77298" y="2285699"/>
            <a:ext cx="11389806" cy="4255778"/>
          </a:xfrm>
          <a:solidFill>
            <a:schemeClr val="accent1">
              <a:lumMod val="20000"/>
              <a:lumOff val="80000"/>
            </a:schemeClr>
          </a:solidFill>
          <a:ln>
            <a:solidFill>
              <a:schemeClr val="tx1"/>
            </a:solidFill>
          </a:ln>
        </p:spPr>
        <p:txBody>
          <a:bodyPr>
            <a:noAutofit/>
          </a:bodyPr>
          <a:lstStyle/>
          <a:p>
            <a:pPr marL="457200" indent="-457200" algn="just" rtl="0">
              <a:buFontTx/>
              <a:buChar char="-"/>
            </a:pPr>
            <a:r>
              <a:rPr lang="en-GB" sz="3200" b="1" cap="none" dirty="0">
                <a:solidFill>
                  <a:schemeClr val="tx1"/>
                </a:solidFill>
                <a:latin typeface="Times New Roman" panose="02020603050405020304" pitchFamily="18" charset="0"/>
                <a:cs typeface="Times New Roman" panose="02020603050405020304" pitchFamily="18" charset="0"/>
              </a:rPr>
              <a:t>Tissue undercuts to be crossed by rigid connectors.</a:t>
            </a:r>
          </a:p>
          <a:p>
            <a:pPr algn="just" rtl="0"/>
            <a:endParaRPr lang="ar-IQ" sz="3200" b="1"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649" y="-291752"/>
            <a:ext cx="2622281" cy="2727876"/>
          </a:xfrm>
          <a:prstGeom prst="rect">
            <a:avLst/>
          </a:prstGeom>
        </p:spPr>
      </p:pic>
      <p:pic>
        <p:nvPicPr>
          <p:cNvPr id="6" name="Picture 5">
            <a:extLst>
              <a:ext uri="{FF2B5EF4-FFF2-40B4-BE49-F238E27FC236}">
                <a16:creationId xmlns:a16="http://schemas.microsoft.com/office/drawing/2014/main" id="{074771B4-B818-409A-A0F2-C111DF60E94D}"/>
              </a:ext>
            </a:extLst>
          </p:cNvPr>
          <p:cNvPicPr>
            <a:picLocks noChangeAspect="1"/>
          </p:cNvPicPr>
          <p:nvPr/>
        </p:nvPicPr>
        <p:blipFill rotWithShape="1">
          <a:blip r:embed="rId3"/>
          <a:srcRect l="65846"/>
          <a:stretch/>
        </p:blipFill>
        <p:spPr>
          <a:xfrm>
            <a:off x="10379947" y="103052"/>
            <a:ext cx="1685555" cy="1676622"/>
          </a:xfrm>
          <a:prstGeom prst="rect">
            <a:avLst/>
          </a:prstGeom>
        </p:spPr>
      </p:pic>
      <p:pic>
        <p:nvPicPr>
          <p:cNvPr id="7" name="Picture 6">
            <a:extLst>
              <a:ext uri="{FF2B5EF4-FFF2-40B4-BE49-F238E27FC236}">
                <a16:creationId xmlns:a16="http://schemas.microsoft.com/office/drawing/2014/main" id="{EAD0799F-5F4C-4B27-8476-2F1DA3B4F5B5}"/>
              </a:ext>
            </a:extLst>
          </p:cNvPr>
          <p:cNvPicPr>
            <a:picLocks noChangeAspect="1"/>
          </p:cNvPicPr>
          <p:nvPr/>
        </p:nvPicPr>
        <p:blipFill>
          <a:blip r:embed="rId4"/>
          <a:stretch>
            <a:fillRect/>
          </a:stretch>
        </p:blipFill>
        <p:spPr>
          <a:xfrm>
            <a:off x="3981450" y="3005050"/>
            <a:ext cx="5629275" cy="3186199"/>
          </a:xfrm>
          <a:prstGeom prst="rect">
            <a:avLst/>
          </a:prstGeom>
        </p:spPr>
      </p:pic>
    </p:spTree>
    <p:extLst>
      <p:ext uri="{BB962C8B-B14F-4D97-AF65-F5344CB8AC3E}">
        <p14:creationId xmlns:p14="http://schemas.microsoft.com/office/powerpoint/2010/main" val="100726646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Gallery</Template>
  <TotalTime>22237</TotalTime>
  <Words>671</Words>
  <Application>Microsoft Office PowerPoint</Application>
  <PresentationFormat>Widescreen</PresentationFormat>
  <Paragraphs>44</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Garamond</vt:lpstr>
      <vt:lpstr>Times New Roman</vt:lpstr>
      <vt:lpstr>Tw Cen MT</vt:lpstr>
      <vt:lpstr>Droplet</vt:lpstr>
      <vt:lpstr>Organic</vt:lpstr>
      <vt:lpstr>    </vt:lpstr>
      <vt:lpstr>Blockout</vt:lpstr>
      <vt:lpstr> Cast preparation </vt:lpstr>
      <vt:lpstr>PowerPoint Presentation</vt:lpstr>
      <vt:lpstr>  </vt:lpstr>
      <vt:lpstr>Types of blockout of master cast </vt:lpstr>
      <vt:lpstr>Trimming is facilitated by slightly warming the surveyor blade with an alcohol torch: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ARBITRARY BLOCKOUT:</vt:lpstr>
      <vt:lpstr>Arbitrary block out is done to:</vt:lpstr>
      <vt:lpstr>RELIEVING THE MASTER CAST</vt:lpstr>
      <vt:lpstr>PowerPoint Presentation</vt:lpstr>
      <vt:lpstr>Sites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yaqo</dc:creator>
  <cp:lastModifiedBy>Zubaida Tariq</cp:lastModifiedBy>
  <cp:revision>231</cp:revision>
  <dcterms:created xsi:type="dcterms:W3CDTF">2017-01-26T16:46:56Z</dcterms:created>
  <dcterms:modified xsi:type="dcterms:W3CDTF">2023-10-07T06:50:25Z</dcterms:modified>
</cp:coreProperties>
</file>