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عنوان 28"/>
          <p:cNvSpPr>
            <a:spLocks noGrp="1"/>
          </p:cNvSpPr>
          <p:nvPr>
            <p:ph type="ctrTitle"/>
          </p:nvPr>
        </p:nvSpPr>
        <p:spPr>
          <a:xfrm>
            <a:off x="381000" y="4853411"/>
            <a:ext cx="8458200" cy="1222375"/>
          </a:xfrm>
        </p:spPr>
        <p:txBody>
          <a:bodyPr anchor="t"/>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16" name="عنصر نائب للتاريخ 15"/>
          <p:cNvSpPr>
            <a:spLocks noGrp="1"/>
          </p:cNvSpPr>
          <p:nvPr>
            <p:ph type="dt" sz="half" idx="10"/>
          </p:nvPr>
        </p:nvSpPr>
        <p:spPr/>
        <p:txBody>
          <a:bodyPr/>
          <a:lstStyle/>
          <a:p>
            <a:fld id="{CD53CD61-303F-40F0-AD76-7CD2D0058290}" type="datetimeFigureOut">
              <a:rPr lang="ar-IQ" smtClean="0"/>
              <a:t>18/09/1444</a:t>
            </a:fld>
            <a:endParaRPr lang="ar-IQ"/>
          </a:p>
        </p:txBody>
      </p:sp>
      <p:sp>
        <p:nvSpPr>
          <p:cNvPr id="2" name="عنصر نائب للتذييل 1"/>
          <p:cNvSpPr>
            <a:spLocks noGrp="1"/>
          </p:cNvSpPr>
          <p:nvPr>
            <p:ph type="ftr" sz="quarter" idx="11"/>
          </p:nvPr>
        </p:nvSpPr>
        <p:spPr/>
        <p:txBody>
          <a:bodyPr/>
          <a:lstStyle/>
          <a:p>
            <a:endParaRPr lang="ar-IQ"/>
          </a:p>
        </p:txBody>
      </p:sp>
      <p:sp>
        <p:nvSpPr>
          <p:cNvPr id="15" name="عنصر نائب لرقم الشريحة 14"/>
          <p:cNvSpPr>
            <a:spLocks noGrp="1"/>
          </p:cNvSpPr>
          <p:nvPr>
            <p:ph type="sldNum" sz="quarter" idx="12"/>
          </p:nvPr>
        </p:nvSpPr>
        <p:spPr>
          <a:xfrm>
            <a:off x="8229600" y="6473952"/>
            <a:ext cx="758952" cy="246888"/>
          </a:xfrm>
        </p:spPr>
        <p:txBody>
          <a:bodyPr/>
          <a:lstStyle/>
          <a:p>
            <a:fld id="{2155A5DC-73FA-4BC7-8E33-34C666E8ECB4}"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D53CD61-303F-40F0-AD76-7CD2D0058290}" type="datetimeFigureOut">
              <a:rPr lang="ar-IQ" smtClean="0"/>
              <a:t>18/09/1444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155A5DC-73FA-4BC7-8E33-34C666E8ECB4}"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549276"/>
            <a:ext cx="18288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549276"/>
            <a:ext cx="6248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D53CD61-303F-40F0-AD76-7CD2D0058290}" type="datetimeFigureOut">
              <a:rPr lang="ar-IQ" smtClean="0"/>
              <a:t>18/09/1444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155A5DC-73FA-4BC7-8E33-34C666E8ECB4}"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2" name="عنوان 21"/>
          <p:cNvSpPr>
            <a:spLocks noGrp="1"/>
          </p:cNvSpPr>
          <p:nvPr>
            <p:ph type="title"/>
          </p:nvPr>
        </p:nvSpPr>
        <p:spPr/>
        <p:txBody>
          <a:bodyPr/>
          <a:lstStyle/>
          <a:p>
            <a:r>
              <a:rPr kumimoji="0" lang="ar-SA" smtClean="0"/>
              <a:t>انقر لتحرير نمط العنوان الرئيسي</a:t>
            </a:r>
            <a:endParaRPr kumimoji="0" lang="en-US"/>
          </a:p>
        </p:txBody>
      </p:sp>
      <p:sp>
        <p:nvSpPr>
          <p:cNvPr id="27" name="عنصر نائب للمحتوى 26"/>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CD53CD61-303F-40F0-AD76-7CD2D0058290}" type="datetimeFigureOut">
              <a:rPr lang="ar-IQ" smtClean="0"/>
              <a:t>18/09/1444</a:t>
            </a:fld>
            <a:endParaRPr lang="ar-IQ"/>
          </a:p>
        </p:txBody>
      </p:sp>
      <p:sp>
        <p:nvSpPr>
          <p:cNvPr id="19" name="عنصر نائب للتذييل 18"/>
          <p:cNvSpPr>
            <a:spLocks noGrp="1"/>
          </p:cNvSpPr>
          <p:nvPr>
            <p:ph type="ftr" sz="quarter" idx="11"/>
          </p:nvPr>
        </p:nvSpPr>
        <p:spPr>
          <a:xfrm>
            <a:off x="3581400" y="76200"/>
            <a:ext cx="2895600" cy="288925"/>
          </a:xfrm>
        </p:spPr>
        <p:txBody>
          <a:bodyPr/>
          <a:lstStyle/>
          <a:p>
            <a:endParaRPr lang="ar-IQ"/>
          </a:p>
        </p:txBody>
      </p:sp>
      <p:sp>
        <p:nvSpPr>
          <p:cNvPr id="16" name="عنصر نائب لرقم الشريحة 15"/>
          <p:cNvSpPr>
            <a:spLocks noGrp="1"/>
          </p:cNvSpPr>
          <p:nvPr>
            <p:ph type="sldNum" sz="quarter" idx="12"/>
          </p:nvPr>
        </p:nvSpPr>
        <p:spPr>
          <a:xfrm>
            <a:off x="8229600" y="6473952"/>
            <a:ext cx="758952" cy="246888"/>
          </a:xfrm>
        </p:spPr>
        <p:txBody>
          <a:bodyPr/>
          <a:lstStyle/>
          <a:p>
            <a:fld id="{2155A5DC-73FA-4BC7-8E33-34C666E8ECB4}"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لنص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9" name="عنصر نائب للتاريخ 18"/>
          <p:cNvSpPr>
            <a:spLocks noGrp="1"/>
          </p:cNvSpPr>
          <p:nvPr>
            <p:ph type="dt" sz="half" idx="10"/>
          </p:nvPr>
        </p:nvSpPr>
        <p:spPr/>
        <p:txBody>
          <a:bodyPr/>
          <a:lstStyle/>
          <a:p>
            <a:fld id="{CD53CD61-303F-40F0-AD76-7CD2D0058290}" type="datetimeFigureOut">
              <a:rPr lang="ar-IQ" smtClean="0"/>
              <a:t>18/09/1444</a:t>
            </a:fld>
            <a:endParaRPr lang="ar-IQ"/>
          </a:p>
        </p:txBody>
      </p:sp>
      <p:sp>
        <p:nvSpPr>
          <p:cNvPr id="11" name="عنصر نائب للتذييل 10"/>
          <p:cNvSpPr>
            <a:spLocks noGrp="1"/>
          </p:cNvSpPr>
          <p:nvPr>
            <p:ph type="ftr" sz="quarter" idx="11"/>
          </p:nvPr>
        </p:nvSpPr>
        <p:spPr/>
        <p:txBody>
          <a:bodyPr/>
          <a:lstStyle/>
          <a:p>
            <a:endParaRPr lang="ar-IQ"/>
          </a:p>
        </p:txBody>
      </p:sp>
      <p:sp>
        <p:nvSpPr>
          <p:cNvPr id="16" name="عنصر نائب لرقم الشريحة 15"/>
          <p:cNvSpPr>
            <a:spLocks noGrp="1"/>
          </p:cNvSpPr>
          <p:nvPr>
            <p:ph type="sldNum" sz="quarter" idx="12"/>
          </p:nvPr>
        </p:nvSpPr>
        <p:spPr/>
        <p:txBody>
          <a:bodyPr/>
          <a:lstStyle/>
          <a:p>
            <a:fld id="{2155A5DC-73FA-4BC7-8E33-34C666E8ECB4}" type="slidenum">
              <a:rPr lang="ar-IQ" smtClean="0"/>
              <a:t>‹#›</a:t>
            </a:fld>
            <a:endParaRPr lang="ar-IQ"/>
          </a:p>
        </p:txBody>
      </p:sp>
      <p:sp>
        <p:nvSpPr>
          <p:cNvPr id="8" name="عنوان 7"/>
          <p:cNvSpPr>
            <a:spLocks noGrp="1"/>
          </p:cNvSpPr>
          <p:nvPr>
            <p:ph type="title"/>
          </p:nvPr>
        </p:nvSpPr>
        <p:spPr>
          <a:xfrm>
            <a:off x="180475" y="2947085"/>
            <a:ext cx="8686800" cy="1184825"/>
          </a:xfrm>
        </p:spPr>
        <p:txBody>
          <a:bodyPr rtlCol="0" anchor="t"/>
          <a:lstStyle>
            <a:lvl1pPr algn="r">
              <a:defRPr/>
            </a:lvl1pPr>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0" name="عنوان 1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4" name="عنصر نائب للمحتوى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0"/>
          </p:nvPr>
        </p:nvSpPr>
        <p:spPr/>
        <p:txBody>
          <a:bodyPr/>
          <a:lstStyle/>
          <a:p>
            <a:fld id="{CD53CD61-303F-40F0-AD76-7CD2D0058290}" type="datetimeFigureOut">
              <a:rPr lang="ar-IQ" smtClean="0"/>
              <a:t>18/09/1444</a:t>
            </a:fld>
            <a:endParaRPr lang="ar-IQ"/>
          </a:p>
        </p:txBody>
      </p:sp>
      <p:sp>
        <p:nvSpPr>
          <p:cNvPr id="10" name="عنصر نائب للتذييل 9"/>
          <p:cNvSpPr>
            <a:spLocks noGrp="1"/>
          </p:cNvSpPr>
          <p:nvPr>
            <p:ph type="ftr" sz="quarter" idx="11"/>
          </p:nvPr>
        </p:nvSpPr>
        <p:spPr/>
        <p:txBody>
          <a:bodyPr/>
          <a:lstStyle/>
          <a:p>
            <a:endParaRPr lang="ar-IQ"/>
          </a:p>
        </p:txBody>
      </p:sp>
      <p:sp>
        <p:nvSpPr>
          <p:cNvPr id="31" name="عنصر نائب لرقم الشريحة 30"/>
          <p:cNvSpPr>
            <a:spLocks noGrp="1"/>
          </p:cNvSpPr>
          <p:nvPr>
            <p:ph type="sldNum" sz="quarter" idx="12"/>
          </p:nvPr>
        </p:nvSpPr>
        <p:spPr/>
        <p:txBody>
          <a:bodyPr/>
          <a:lstStyle/>
          <a:p>
            <a:fld id="{2155A5DC-73FA-4BC7-8E33-34C666E8ECB4}"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9" name="عنوان 28"/>
          <p:cNvSpPr>
            <a:spLocks noGrp="1"/>
          </p:cNvSpPr>
          <p:nvPr>
            <p:ph type="title"/>
          </p:nvPr>
        </p:nvSpPr>
        <p:spPr>
          <a:xfrm>
            <a:off x="304800" y="5410200"/>
            <a:ext cx="8610600" cy="882650"/>
          </a:xfrm>
        </p:spPr>
        <p:txBody>
          <a:bodyPr anchor="ctr"/>
          <a:lstStyle>
            <a:lvl1pPr>
              <a:defRPr/>
            </a:lvl1p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25" name="عنصر نائب للنص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8" name="عنصر نائب للمحتوى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0"/>
          </p:nvPr>
        </p:nvSpPr>
        <p:spPr/>
        <p:txBody>
          <a:bodyPr/>
          <a:lstStyle/>
          <a:p>
            <a:fld id="{CD53CD61-303F-40F0-AD76-7CD2D0058290}" type="datetimeFigureOut">
              <a:rPr lang="ar-IQ" smtClean="0"/>
              <a:t>18/09/1444</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a:xfrm>
            <a:off x="8229600" y="6477000"/>
            <a:ext cx="762000" cy="246888"/>
          </a:xfrm>
        </p:spPr>
        <p:txBody>
          <a:bodyPr/>
          <a:lstStyle/>
          <a:p>
            <a:fld id="{2155A5DC-73FA-4BC7-8E33-34C666E8ECB4}" type="slidenum">
              <a:rPr lang="ar-IQ" smtClean="0"/>
              <a:t>‹#›</a:t>
            </a:fld>
            <a:endParaRPr lang="ar-IQ"/>
          </a:p>
        </p:txBody>
      </p:sp>
      <p:sp>
        <p:nvSpPr>
          <p:cNvPr id="11" name="رابط مستقيم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0" name="عنوان 2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CD53CD61-303F-40F0-AD76-7CD2D0058290}" type="datetimeFigureOut">
              <a:rPr lang="ar-IQ" smtClean="0"/>
              <a:t>18/09/1444</a:t>
            </a:fld>
            <a:endParaRPr lang="ar-IQ"/>
          </a:p>
        </p:txBody>
      </p:sp>
      <p:sp>
        <p:nvSpPr>
          <p:cNvPr id="21" name="عنصر نائب للتذييل 20"/>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155A5DC-73FA-4BC7-8E33-34C666E8ECB4}"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p>
            <a:fld id="{CD53CD61-303F-40F0-AD76-7CD2D0058290}" type="datetimeFigureOut">
              <a:rPr lang="ar-IQ" smtClean="0"/>
              <a:t>18/09/1444</a:t>
            </a:fld>
            <a:endParaRPr lang="ar-IQ"/>
          </a:p>
        </p:txBody>
      </p:sp>
      <p:sp>
        <p:nvSpPr>
          <p:cNvPr id="24" name="عنصر نائب للتذييل 23"/>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155A5DC-73FA-4BC7-8E33-34C666E8ECB4}"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8" name="رابط مستقيم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عنوان 11"/>
          <p:cNvSpPr>
            <a:spLocks noGrp="1"/>
          </p:cNvSpPr>
          <p:nvPr>
            <p:ph type="title"/>
          </p:nvPr>
        </p:nvSpPr>
        <p:spPr>
          <a:xfrm>
            <a:off x="457200" y="5486400"/>
            <a:ext cx="8458200" cy="520700"/>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14" name="عنصر نائب للمحتوى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CD53CD61-303F-40F0-AD76-7CD2D0058290}" type="datetimeFigureOut">
              <a:rPr lang="ar-IQ" smtClean="0"/>
              <a:t>18/09/1444</a:t>
            </a:fld>
            <a:endParaRPr lang="ar-IQ"/>
          </a:p>
        </p:txBody>
      </p:sp>
      <p:sp>
        <p:nvSpPr>
          <p:cNvPr id="29" name="عنصر نائب للتذييل 28"/>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155A5DC-73FA-4BC7-8E33-34C666E8ECB4}"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3" name="عنصر نائب للصورة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ar-SA" smtClean="0"/>
              <a:t>انقر فوق الرمز لإضافة صورة</a:t>
            </a:r>
            <a:endParaRPr kumimoji="0" lang="en-US" dirty="0"/>
          </a:p>
        </p:txBody>
      </p:sp>
      <p:sp>
        <p:nvSpPr>
          <p:cNvPr id="7" name="عنصر نائب للتاريخ 6"/>
          <p:cNvSpPr>
            <a:spLocks noGrp="1"/>
          </p:cNvSpPr>
          <p:nvPr>
            <p:ph type="dt" sz="half" idx="10"/>
          </p:nvPr>
        </p:nvSpPr>
        <p:spPr/>
        <p:txBody>
          <a:bodyPr/>
          <a:lstStyle/>
          <a:p>
            <a:fld id="{CD53CD61-303F-40F0-AD76-7CD2D0058290}" type="datetimeFigureOut">
              <a:rPr lang="ar-IQ" smtClean="0"/>
              <a:t>18/09/1444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31" name="عنصر نائب لرقم الشريحة 30"/>
          <p:cNvSpPr>
            <a:spLocks noGrp="1"/>
          </p:cNvSpPr>
          <p:nvPr>
            <p:ph type="sldNum" sz="quarter" idx="12"/>
          </p:nvPr>
        </p:nvSpPr>
        <p:spPr/>
        <p:txBody>
          <a:bodyPr/>
          <a:lstStyle/>
          <a:p>
            <a:fld id="{2155A5DC-73FA-4BC7-8E33-34C666E8ECB4}" type="slidenum">
              <a:rPr lang="ar-IQ" smtClean="0"/>
              <a:t>‹#›</a:t>
            </a:fld>
            <a:endParaRPr lang="ar-IQ"/>
          </a:p>
        </p:txBody>
      </p:sp>
      <p:sp>
        <p:nvSpPr>
          <p:cNvPr id="17" name="عنوان 16"/>
          <p:cNvSpPr>
            <a:spLocks noGrp="1"/>
          </p:cNvSpPr>
          <p:nvPr>
            <p:ph type="title"/>
          </p:nvPr>
        </p:nvSpPr>
        <p:spPr>
          <a:xfrm>
            <a:off x="381000" y="4993760"/>
            <a:ext cx="5867400" cy="522288"/>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عنصر نائب للنص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1" name="عنصر نائب للتاريخ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CD53CD61-303F-40F0-AD76-7CD2D0058290}" type="datetimeFigureOut">
              <a:rPr lang="ar-IQ" smtClean="0"/>
              <a:t>18/09/1444</a:t>
            </a:fld>
            <a:endParaRPr lang="ar-IQ"/>
          </a:p>
        </p:txBody>
      </p:sp>
      <p:sp>
        <p:nvSpPr>
          <p:cNvPr id="28" name="عنصر نائب للتذييل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IQ"/>
          </a:p>
        </p:txBody>
      </p:sp>
      <p:sp>
        <p:nvSpPr>
          <p:cNvPr id="5" name="عنصر نائب لرقم الشريحة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2155A5DC-73FA-4BC7-8E33-34C666E8ECB4}" type="slidenum">
              <a:rPr lang="ar-IQ" smtClean="0"/>
              <a:t>‹#›</a:t>
            </a:fld>
            <a:endParaRPr lang="ar-IQ"/>
          </a:p>
        </p:txBody>
      </p:sp>
      <p:sp>
        <p:nvSpPr>
          <p:cNvPr id="10" name="عنصر نائب للعنوان 9"/>
          <p:cNvSpPr>
            <a:spLocks noGrp="1"/>
          </p:cNvSpPr>
          <p:nvPr>
            <p:ph type="title"/>
          </p:nvPr>
        </p:nvSpPr>
        <p:spPr>
          <a:xfrm>
            <a:off x="304800" y="457200"/>
            <a:ext cx="8686800" cy="8382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9" name="رابط مستقيم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رابط مستقيم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ا. م . د   رنا علي </a:t>
            </a:r>
            <a:r>
              <a:rPr lang="ar-IQ" dirty="0" err="1" smtClean="0"/>
              <a:t>الشجيريي</a:t>
            </a:r>
            <a:endParaRPr lang="ar-IQ" dirty="0"/>
          </a:p>
        </p:txBody>
      </p:sp>
      <p:sp>
        <p:nvSpPr>
          <p:cNvPr id="3" name="عنوان فرعي 2"/>
          <p:cNvSpPr>
            <a:spLocks noGrp="1"/>
          </p:cNvSpPr>
          <p:nvPr>
            <p:ph type="subTitle" idx="1"/>
          </p:nvPr>
        </p:nvSpPr>
        <p:spPr>
          <a:xfrm>
            <a:off x="500034" y="1571612"/>
            <a:ext cx="8458200" cy="2157418"/>
          </a:xfrm>
        </p:spPr>
        <p:txBody>
          <a:bodyPr>
            <a:normAutofit/>
          </a:bodyPr>
          <a:lstStyle/>
          <a:p>
            <a:pPr algn="ctr"/>
            <a:r>
              <a:rPr lang="ar-IQ" sz="4800" b="1" dirty="0" smtClean="0">
                <a:solidFill>
                  <a:srgbClr val="7030A0"/>
                </a:solidFill>
              </a:rPr>
              <a:t>الآثار الناجمة عن الطلاق</a:t>
            </a:r>
            <a:endParaRPr lang="ar-IQ" sz="4800" b="1" dirty="0">
              <a:solidFill>
                <a:srgbClr val="7030A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مجتمعيا“</a:t>
            </a:r>
            <a:endParaRPr lang="ar-IQ" dirty="0"/>
          </a:p>
        </p:txBody>
      </p:sp>
      <p:sp>
        <p:nvSpPr>
          <p:cNvPr id="3" name="عنصر نائب للمحتوى 2"/>
          <p:cNvSpPr>
            <a:spLocks noGrp="1"/>
          </p:cNvSpPr>
          <p:nvPr>
            <p:ph idx="1"/>
          </p:nvPr>
        </p:nvSpPr>
        <p:spPr/>
        <p:txBody>
          <a:bodyPr>
            <a:normAutofit fontScale="62500" lnSpcReduction="20000"/>
          </a:bodyPr>
          <a:lstStyle/>
          <a:p>
            <a:r>
              <a:rPr lang="ar-SA" dirty="0" smtClean="0">
                <a:solidFill>
                  <a:srgbClr val="7030A0"/>
                </a:solidFill>
              </a:rPr>
              <a:t>وتعاني الأسرة العربية مجموعة من التحديات والظروف الاقتصادية والاجتماعية بدأً من تكوينها بالرغم من الاهتمام الكبير </a:t>
            </a:r>
            <a:r>
              <a:rPr lang="ar-SA" dirty="0" err="1" smtClean="0">
                <a:solidFill>
                  <a:srgbClr val="7030A0"/>
                </a:solidFill>
              </a:rPr>
              <a:t>بها</a:t>
            </a:r>
            <a:r>
              <a:rPr lang="ar-SA" dirty="0" smtClean="0">
                <a:solidFill>
                  <a:srgbClr val="7030A0"/>
                </a:solidFill>
              </a:rPr>
              <a:t> من قبل كل الديانات السماوية </a:t>
            </a:r>
            <a:r>
              <a:rPr lang="ar-SA" dirty="0" err="1" smtClean="0">
                <a:solidFill>
                  <a:srgbClr val="7030A0"/>
                </a:solidFill>
              </a:rPr>
              <a:t>و</a:t>
            </a:r>
            <a:r>
              <a:rPr lang="ar-SA" dirty="0" smtClean="0">
                <a:solidFill>
                  <a:srgbClr val="7030A0"/>
                </a:solidFill>
              </a:rPr>
              <a:t> الأنظمة السياسية والاجتماعية والاقتصادية</a:t>
            </a:r>
            <a:endParaRPr lang="en-US" dirty="0" smtClean="0">
              <a:solidFill>
                <a:srgbClr val="7030A0"/>
              </a:solidFill>
            </a:endParaRPr>
          </a:p>
          <a:p>
            <a:r>
              <a:rPr lang="ar-SA" dirty="0" smtClean="0"/>
              <a:t> </a:t>
            </a:r>
            <a:endParaRPr lang="en-US" dirty="0" smtClean="0"/>
          </a:p>
          <a:p>
            <a:r>
              <a:rPr lang="ar-SA" dirty="0" smtClean="0">
                <a:solidFill>
                  <a:schemeClr val="accent1">
                    <a:lumMod val="75000"/>
                  </a:schemeClr>
                </a:solidFill>
              </a:rPr>
              <a:t>يعد الطلاق إحدى المشكلات الاجتماعية النفسية التي ظهرت بوجه عام في المجتمعات مع تزايد انتشارها على مرور السنوات خاصةً في المجتمعات العربية، وينتج عن الطلاق العديد من الآثار السلبية التي تتمثل في تفكك العائلات، انتشار العداوة، ظهور السلوكيات السلبية للأطفال ونفورهم من الزواج مستقبلاً، بالإضافة إلى الاضطرابات النفسية التي قد تصل إلى انحرافات سلوكية في المستقبل</a:t>
            </a:r>
            <a:r>
              <a:rPr lang="en-US" dirty="0" smtClean="0">
                <a:solidFill>
                  <a:schemeClr val="accent1">
                    <a:lumMod val="75000"/>
                  </a:schemeClr>
                </a:solidFill>
              </a:rPr>
              <a:t>.</a:t>
            </a:r>
          </a:p>
          <a:p>
            <a:r>
              <a:rPr lang="ar-SA" dirty="0" smtClean="0"/>
              <a:t>فأمر تنظيم العلاقة بين الرجال والنساء وشأن تكوين العائلات قد أتخذ قدراً كبيراً من تفكير العلماء على مدار التاريخ، كما أن كافة الشرائع والأديان والقوانين قد فصلوا قدراً كبيراً من الاهتمام بشأن تنظيم العلاقة بين الأزواج وضمان استمرارية الزواج القائم على المودة والرحمة والاحترام المتبادل، فعندما يفعل كل طرف في العلاقة الزوجية ما عليه من واجبات ويحصل على ما له من واجبات يؤدي ذلك لاستمرار الحياة الزوجية في سعادة وتطور ورضا .</a:t>
            </a: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err="1" smtClean="0"/>
              <a:t>الاسباب</a:t>
            </a:r>
            <a:endParaRPr lang="ar-IQ" dirty="0"/>
          </a:p>
        </p:txBody>
      </p:sp>
      <p:sp>
        <p:nvSpPr>
          <p:cNvPr id="3" name="عنصر نائب للمحتوى 2"/>
          <p:cNvSpPr>
            <a:spLocks noGrp="1"/>
          </p:cNvSpPr>
          <p:nvPr>
            <p:ph idx="1"/>
          </p:nvPr>
        </p:nvSpPr>
        <p:spPr/>
        <p:txBody>
          <a:bodyPr>
            <a:normAutofit fontScale="62500" lnSpcReduction="20000"/>
          </a:bodyPr>
          <a:lstStyle/>
          <a:p>
            <a:pPr lvl="0" rtl="0">
              <a:buNone/>
            </a:pPr>
            <a:r>
              <a:rPr lang="en-US" dirty="0" smtClean="0"/>
              <a:t> </a:t>
            </a:r>
          </a:p>
          <a:p>
            <a:pPr lvl="1" algn="ctr" rtl="0"/>
            <a:r>
              <a:rPr lang="ar-SA" b="1" dirty="0" smtClean="0"/>
              <a:t>ظهور العنف الأسري بين الزوجين وتبادل </a:t>
            </a:r>
            <a:r>
              <a:rPr lang="ar-SA" b="1" dirty="0" err="1" smtClean="0"/>
              <a:t>الإهانات</a:t>
            </a:r>
            <a:r>
              <a:rPr lang="ar-SA" b="1" dirty="0" smtClean="0"/>
              <a:t> والتوبيخ والإساءة</a:t>
            </a:r>
            <a:r>
              <a:rPr lang="en-US" dirty="0" smtClean="0"/>
              <a:t>.</a:t>
            </a:r>
          </a:p>
          <a:p>
            <a:pPr lvl="1" algn="ctr" rtl="0"/>
            <a:r>
              <a:rPr lang="ar-SA" b="1" dirty="0" smtClean="0">
                <a:solidFill>
                  <a:srgbClr val="00B0F0"/>
                </a:solidFill>
              </a:rPr>
              <a:t>زواج الرجل للمرة الثانية دون معرفة وموافقة الزوجة الأولى</a:t>
            </a:r>
            <a:r>
              <a:rPr lang="en-US" dirty="0" smtClean="0"/>
              <a:t>.</a:t>
            </a:r>
          </a:p>
          <a:p>
            <a:pPr lvl="1" algn="ctr" rtl="0"/>
            <a:r>
              <a:rPr lang="ar-SA" b="1" dirty="0" smtClean="0">
                <a:solidFill>
                  <a:srgbClr val="7030A0"/>
                </a:solidFill>
              </a:rPr>
              <a:t>إصابة أحد الزوجين بمرض خطير</a:t>
            </a:r>
            <a:r>
              <a:rPr lang="en-US" b="1" dirty="0" smtClean="0">
                <a:solidFill>
                  <a:srgbClr val="7030A0"/>
                </a:solidFill>
              </a:rPr>
              <a:t>,</a:t>
            </a:r>
          </a:p>
          <a:p>
            <a:pPr lvl="1" algn="ctr" rtl="0"/>
            <a:r>
              <a:rPr lang="ar-SA" b="1" dirty="0" smtClean="0">
                <a:solidFill>
                  <a:srgbClr val="C00000"/>
                </a:solidFill>
              </a:rPr>
              <a:t>وجود مشكلات صحية تُعيق أحد الزوجين من الإنجاب</a:t>
            </a:r>
            <a:r>
              <a:rPr lang="en-US" dirty="0" smtClean="0"/>
              <a:t>.</a:t>
            </a:r>
          </a:p>
          <a:p>
            <a:pPr lvl="1" algn="ctr" rtl="0"/>
            <a:r>
              <a:rPr lang="ar-SA" b="1" dirty="0" smtClean="0"/>
              <a:t>سوء اختيار الطرف الأخر في الزواج من البداية</a:t>
            </a:r>
            <a:r>
              <a:rPr lang="en-US" b="1" dirty="0" smtClean="0"/>
              <a:t>.</a:t>
            </a:r>
          </a:p>
          <a:p>
            <a:pPr lvl="1" algn="ctr" rtl="0"/>
            <a:r>
              <a:rPr lang="ar-SA" b="1" dirty="0" smtClean="0">
                <a:solidFill>
                  <a:srgbClr val="00B050"/>
                </a:solidFill>
              </a:rPr>
              <a:t>تدخلات الأهل من الطرفين في الحياة الزوجية للزوجين</a:t>
            </a:r>
            <a:r>
              <a:rPr lang="en-US" dirty="0" smtClean="0"/>
              <a:t>.</a:t>
            </a:r>
          </a:p>
          <a:p>
            <a:pPr lvl="1" algn="ctr" rtl="0"/>
            <a:r>
              <a:rPr lang="ar-IQ" b="1" dirty="0" smtClean="0">
                <a:solidFill>
                  <a:schemeClr val="accent4">
                    <a:lumMod val="75000"/>
                  </a:schemeClr>
                </a:solidFill>
              </a:rPr>
              <a:t>سوء أخلاق احد الزوجين</a:t>
            </a:r>
            <a:r>
              <a:rPr lang="en-US" b="1" dirty="0" smtClean="0">
                <a:solidFill>
                  <a:schemeClr val="accent4">
                    <a:lumMod val="75000"/>
                  </a:schemeClr>
                </a:solidFill>
              </a:rPr>
              <a:t>.,.</a:t>
            </a:r>
            <a:endParaRPr lang="en-US" b="1" dirty="0" smtClean="0">
              <a:solidFill>
                <a:schemeClr val="accent4">
                  <a:lumMod val="75000"/>
                </a:schemeClr>
              </a:solidFill>
            </a:endParaRPr>
          </a:p>
          <a:p>
            <a:pPr lvl="1" algn="ctr" rtl="0"/>
            <a:r>
              <a:rPr lang="ar-SA" sz="2600" b="1" dirty="0" smtClean="0">
                <a:solidFill>
                  <a:srgbClr val="00B0F0"/>
                </a:solidFill>
              </a:rPr>
              <a:t>ظهور المشكلات بسبب جفاء المشاعر الناتج عن غياب الزوج وسفره لفترة طويلة</a:t>
            </a:r>
            <a:r>
              <a:rPr lang="en-US" dirty="0" smtClean="0"/>
              <a:t>.</a:t>
            </a:r>
          </a:p>
          <a:p>
            <a:pPr lvl="1" algn="ctr" rtl="0">
              <a:buNone/>
            </a:pPr>
            <a:r>
              <a:rPr lang="ar-IQ" b="1" dirty="0" smtClean="0">
                <a:solidFill>
                  <a:srgbClr val="FF0000"/>
                </a:solidFill>
              </a:rPr>
              <a:t>التعاطي أو الإدمان .</a:t>
            </a:r>
            <a:r>
              <a:rPr lang="en-US" dirty="0" smtClean="0"/>
              <a:t>.</a:t>
            </a:r>
          </a:p>
          <a:p>
            <a:pPr lvl="1" algn="ctr" rtl="0"/>
            <a:r>
              <a:rPr lang="ar-SA" sz="2600" b="1" dirty="0" smtClean="0">
                <a:solidFill>
                  <a:srgbClr val="7030A0"/>
                </a:solidFill>
              </a:rPr>
              <a:t>ارتفاع </a:t>
            </a:r>
            <a:r>
              <a:rPr lang="ar-SA" sz="2600" b="1" dirty="0" smtClean="0">
                <a:solidFill>
                  <a:srgbClr val="7030A0"/>
                </a:solidFill>
              </a:rPr>
              <a:t>متطلبات المعيشة وعدم تمكن رب الأسرة من تلبية الاحتياجات الأساسية </a:t>
            </a:r>
            <a:r>
              <a:rPr lang="ar-SA" b="1" dirty="0" smtClean="0">
                <a:solidFill>
                  <a:srgbClr val="7030A0"/>
                </a:solidFill>
              </a:rPr>
              <a:t>للعائلة من مأكل وملبس</a:t>
            </a:r>
            <a:r>
              <a:rPr lang="en-US" dirty="0" smtClean="0"/>
              <a:t>.</a:t>
            </a:r>
          </a:p>
          <a:p>
            <a:pPr lvl="1" algn="ctr" rtl="0"/>
            <a:r>
              <a:rPr lang="ar-SA" dirty="0" smtClean="0"/>
              <a:t>ا</a:t>
            </a:r>
            <a:r>
              <a:rPr lang="ar-SA" b="1" dirty="0" smtClean="0">
                <a:solidFill>
                  <a:srgbClr val="00B0F0"/>
                </a:solidFill>
              </a:rPr>
              <a:t>لخيانة الزوجية</a:t>
            </a:r>
            <a:r>
              <a:rPr lang="en-US" dirty="0" smtClean="0"/>
              <a:t>.</a:t>
            </a:r>
          </a:p>
          <a:p>
            <a:pPr lvl="1" algn="ctr"/>
            <a:r>
              <a:rPr lang="ar-SA" b="1" dirty="0" smtClean="0"/>
              <a:t>الاختلاف في المستويات الفكرية والاجتماعية والثقافية</a:t>
            </a:r>
            <a:endParaRPr lang="ar-IQ"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الآثار</a:t>
            </a:r>
            <a:endParaRPr lang="ar-IQ" dirty="0"/>
          </a:p>
        </p:txBody>
      </p:sp>
      <p:sp>
        <p:nvSpPr>
          <p:cNvPr id="3" name="عنصر نائب للمحتوى 2"/>
          <p:cNvSpPr>
            <a:spLocks noGrp="1"/>
          </p:cNvSpPr>
          <p:nvPr>
            <p:ph idx="1"/>
          </p:nvPr>
        </p:nvSpPr>
        <p:spPr/>
        <p:txBody>
          <a:bodyPr>
            <a:normAutofit fontScale="70000" lnSpcReduction="20000"/>
          </a:bodyPr>
          <a:lstStyle/>
          <a:p>
            <a:pPr lvl="0" rtl="0"/>
            <a:r>
              <a:rPr lang="ar-SA" b="1" dirty="0" smtClean="0">
                <a:solidFill>
                  <a:srgbClr val="00B0F0"/>
                </a:solidFill>
              </a:rPr>
              <a:t>مواجهة المرأة للعديد من المشكلات المجتمعية في المجتمع المحيط </a:t>
            </a:r>
            <a:r>
              <a:rPr lang="ar-SA" b="1" dirty="0" err="1" smtClean="0">
                <a:solidFill>
                  <a:srgbClr val="00B0F0"/>
                </a:solidFill>
              </a:rPr>
              <a:t>بها</a:t>
            </a:r>
            <a:r>
              <a:rPr lang="ar-SA" b="1" dirty="0" smtClean="0">
                <a:solidFill>
                  <a:srgbClr val="00B0F0"/>
                </a:solidFill>
              </a:rPr>
              <a:t>، وذلك نظراً لرؤية المجتمع الخاطئة حول المرأة بأنها سبب وقوع الطلاق وفشلها في المحافظة على استمرار الحياة الزوجية</a:t>
            </a:r>
            <a:r>
              <a:rPr lang="en-US" dirty="0" smtClean="0"/>
              <a:t>.</a:t>
            </a:r>
          </a:p>
          <a:p>
            <a:pPr lvl="0" rtl="0"/>
            <a:r>
              <a:rPr lang="ar-SA" b="1" dirty="0" smtClean="0">
                <a:solidFill>
                  <a:srgbClr val="7030A0"/>
                </a:solidFill>
              </a:rPr>
              <a:t>معاناة المرأة من المشكلات النفسية والمادية بسبب مسئوليتها عن تولي نفقات نفسها وأطفالها، بالإضافة إلى تمنع بعض الأزواج في الإنفاق على أبنائهم بعد الطلاق مما يضطر المرأة للخروج للعمل أو اللجوء للمحاكم القانونية للحصول على حقوق أبنائها مما يُسبب لديها شعوراً بالكراهية والبغضاء</a:t>
            </a:r>
            <a:r>
              <a:rPr lang="en-US" dirty="0" smtClean="0"/>
              <a:t>.</a:t>
            </a:r>
          </a:p>
          <a:p>
            <a:pPr lvl="0" rtl="0"/>
            <a:r>
              <a:rPr lang="ar-SA" b="1" dirty="0" smtClean="0">
                <a:solidFill>
                  <a:srgbClr val="00B050"/>
                </a:solidFill>
              </a:rPr>
              <a:t>حدوث العديد من المشكلات الصحية للأطفال حتى وإن كانوا كبار في السن، وذلك لشعورهم بالتشتت وفقدان الأمان والمواجهة بين الأب والأم</a:t>
            </a:r>
            <a:r>
              <a:rPr lang="en-US" dirty="0" smtClean="0"/>
              <a:t>.</a:t>
            </a:r>
          </a:p>
          <a:p>
            <a:pPr lvl="0" rtl="0"/>
            <a:r>
              <a:rPr lang="ar-SA" b="1" dirty="0" smtClean="0"/>
              <a:t>تراكم المشكلات في حياة الزوج بعد الطلاق بسبب تراكم الأعباء المادية للمرأة عليه وطلبها لحقوقها، كما يشعر الزوج بفقدان </a:t>
            </a:r>
            <a:r>
              <a:rPr lang="en-US" b="1" smtClean="0"/>
              <a:t> </a:t>
            </a:r>
            <a:r>
              <a:rPr lang="ar-SA" b="1" smtClean="0"/>
              <a:t>التوازن </a:t>
            </a:r>
            <a:r>
              <a:rPr lang="ar-SA" b="1" dirty="0" smtClean="0"/>
              <a:t>الأسري والحياة المستقرة التي كان ينعم </a:t>
            </a:r>
            <a:r>
              <a:rPr lang="ar-SA" b="1" dirty="0" err="1" smtClean="0"/>
              <a:t>بها</a:t>
            </a:r>
            <a:r>
              <a:rPr lang="en-US" dirty="0" smtClean="0"/>
              <a:t>.</a:t>
            </a:r>
          </a:p>
          <a:p>
            <a:endParaRPr lang="ar-IQ"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رحلة">
  <a:themeElements>
    <a:clrScheme name="رحلة">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رحلة">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رحلة">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14</TotalTime>
  <Words>170</Words>
  <Application>Microsoft Office PowerPoint</Application>
  <PresentationFormat>عرض على الشاشة (3:4)‏</PresentationFormat>
  <Paragraphs>26</Paragraphs>
  <Slides>4</Slides>
  <Notes>0</Notes>
  <HiddenSlides>0</HiddenSlides>
  <MMClips>0</MMClips>
  <ScaleCrop>false</ScaleCrop>
  <HeadingPairs>
    <vt:vector size="4" baseType="variant">
      <vt:variant>
        <vt:lpstr>سمة</vt:lpstr>
      </vt:variant>
      <vt:variant>
        <vt:i4>1</vt:i4>
      </vt:variant>
      <vt:variant>
        <vt:lpstr>عناوين الشرائح</vt:lpstr>
      </vt:variant>
      <vt:variant>
        <vt:i4>4</vt:i4>
      </vt:variant>
    </vt:vector>
  </HeadingPairs>
  <TitlesOfParts>
    <vt:vector size="5" baseType="lpstr">
      <vt:lpstr>رحلة</vt:lpstr>
      <vt:lpstr>ا. م . د   رنا علي الشجيريي</vt:lpstr>
      <vt:lpstr>مجتمعيا“</vt:lpstr>
      <vt:lpstr>الاسباب</vt:lpstr>
      <vt:lpstr>الآثار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 م . د   رنا علي الشجيريي</dc:title>
  <dc:creator>Rana</dc:creator>
  <cp:lastModifiedBy>Rana</cp:lastModifiedBy>
  <cp:revision>2</cp:revision>
  <dcterms:created xsi:type="dcterms:W3CDTF">2023-04-08T03:11:33Z</dcterms:created>
  <dcterms:modified xsi:type="dcterms:W3CDTF">2023-04-08T03:26:14Z</dcterms:modified>
</cp:coreProperties>
</file>