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2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40" d="100"/>
          <a:sy n="40" d="100"/>
        </p:scale>
        <p:origin x="1002"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ar-SA"/>
              <a:t>انقر لتحرير نمط عنوان الشكل الرئيسي</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ar-SA"/>
              <a:t>انقر لتحرير نمط العنوان الفرعي للشكل الرئيسي</a:t>
            </a:r>
            <a:endParaRPr lang="en-US" dirty="0"/>
          </a:p>
        </p:txBody>
      </p:sp>
      <p:sp>
        <p:nvSpPr>
          <p:cNvPr id="4"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39202434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صورة بانورامي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07A2D347-94E9-42C9-A2E4-E6570C69AD9B}" type="datetimeFigureOut">
              <a:rPr lang="ar-IQ" smtClean="0"/>
              <a:t>06/09/1444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159829558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العنوان والتسمية ال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ar-SA"/>
              <a:t>انقر لتحرير نمط عنوان الشكل الرئيسي</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22411517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اقتباس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ar-SA"/>
              <a:t>انقر لتحرير نمط عنوان الشكل الرئيسي</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ar-SA"/>
              <a:t>انقر لتحرير أنماط نص الشكل الرئيسي</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196064167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بطاقة اسم">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7669475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أعمد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81869165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أعمدة صو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4"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245391316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p:txBody>
          <a:bodyPr vert="eaVert" anchor="t" anchorCtr="0"/>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10065038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ar-SA"/>
              <a:t>انقر لتحرير نمط عنوان الشكل الرئيسي</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3593895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idx="1"/>
          </p:nvPr>
        </p:nvSpPr>
        <p:spPr/>
        <p:txBody>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25331840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ar-SA"/>
              <a:t>انقر لتحرير أنماط نص الشكل الرئيسي</a:t>
            </a:r>
          </a:p>
        </p:txBody>
      </p:sp>
      <p:sp>
        <p:nvSpPr>
          <p:cNvPr id="4" name="Date Placeholder 3"/>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265653811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ان">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Date Placeholder 4"/>
          <p:cNvSpPr>
            <a:spLocks noGrp="1"/>
          </p:cNvSpPr>
          <p:nvPr>
            <p:ph type="dt" sz="half" idx="10"/>
          </p:nvPr>
        </p:nvSpPr>
        <p:spPr/>
        <p:txBody>
          <a:bodyPr/>
          <a:lstStyle/>
          <a:p>
            <a:fld id="{07A2D347-94E9-42C9-A2E4-E6570C69AD9B}" type="datetimeFigureOut">
              <a:rPr lang="ar-IQ" smtClean="0"/>
              <a:t>06/09/1444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1951585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ar-SA"/>
              <a:t>انقر لتحرير أنماط نص الشكل الرئيسي</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7" name="Date Placeholder 6"/>
          <p:cNvSpPr>
            <a:spLocks noGrp="1"/>
          </p:cNvSpPr>
          <p:nvPr>
            <p:ph type="dt" sz="half" idx="10"/>
          </p:nvPr>
        </p:nvSpPr>
        <p:spPr/>
        <p:txBody>
          <a:bodyPr/>
          <a:lstStyle/>
          <a:p>
            <a:fld id="{07A2D347-94E9-42C9-A2E4-E6570C69AD9B}" type="datetimeFigureOut">
              <a:rPr lang="ar-IQ" smtClean="0"/>
              <a:t>06/09/1444</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20733596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SA"/>
              <a:t>انقر لتحرير نمط عنوان الشكل الرئيسي</a:t>
            </a:r>
            <a:endParaRPr lang="en-US" dirty="0"/>
          </a:p>
        </p:txBody>
      </p:sp>
      <p:sp>
        <p:nvSpPr>
          <p:cNvPr id="7" name="Date Placeholder 2"/>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3"/>
          <p:cNvSpPr>
            <a:spLocks noGrp="1"/>
          </p:cNvSpPr>
          <p:nvPr>
            <p:ph type="ftr" sz="quarter" idx="11"/>
          </p:nvPr>
        </p:nvSpPr>
        <p:spPr/>
        <p:txBody>
          <a:bodyPr/>
          <a:lstStyle/>
          <a:p>
            <a:endParaRPr lang="ar-IQ"/>
          </a:p>
        </p:txBody>
      </p:sp>
      <p:sp>
        <p:nvSpPr>
          <p:cNvPr id="6" name="Slide Number Placeholder 4"/>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3831747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2"/>
          <p:cNvSpPr>
            <a:spLocks noGrp="1"/>
          </p:cNvSpPr>
          <p:nvPr>
            <p:ph type="ftr" sz="quarter" idx="11"/>
          </p:nvPr>
        </p:nvSpPr>
        <p:spPr/>
        <p:txBody>
          <a:bodyPr/>
          <a:lstStyle/>
          <a:p>
            <a:endParaRPr lang="ar-IQ"/>
          </a:p>
        </p:txBody>
      </p:sp>
      <p:sp>
        <p:nvSpPr>
          <p:cNvPr id="6" name="Slide Number Placeholder 3"/>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21711903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ar-SA"/>
              <a:t>انقر لتحرير نمط عنوان الشكل الرئيسي</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7" name="Date Placeholder 4"/>
          <p:cNvSpPr>
            <a:spLocks noGrp="1"/>
          </p:cNvSpPr>
          <p:nvPr>
            <p:ph type="dt" sz="half" idx="10"/>
          </p:nvPr>
        </p:nvSpPr>
        <p:spPr/>
        <p:txBody>
          <a:bodyPr/>
          <a:lstStyle/>
          <a:p>
            <a:fld id="{07A2D347-94E9-42C9-A2E4-E6570C69AD9B}" type="datetimeFigureOut">
              <a:rPr lang="ar-IQ" smtClean="0"/>
              <a:t>06/09/1444</a:t>
            </a:fld>
            <a:endParaRPr lang="ar-IQ"/>
          </a:p>
        </p:txBody>
      </p:sp>
      <p:sp>
        <p:nvSpPr>
          <p:cNvPr id="5" name="Footer Placeholder 5"/>
          <p:cNvSpPr>
            <a:spLocks noGrp="1"/>
          </p:cNvSpPr>
          <p:nvPr>
            <p:ph type="ftr" sz="quarter" idx="11"/>
          </p:nvPr>
        </p:nvSpPr>
        <p:spPr/>
        <p:txBody>
          <a:bodyPr/>
          <a:lstStyle/>
          <a:p>
            <a:endParaRPr lang="ar-IQ"/>
          </a:p>
        </p:txBody>
      </p:sp>
      <p:sp>
        <p:nvSpPr>
          <p:cNvPr id="6" name="Slide Number Placeholder 6"/>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21833048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مع تسمية توضيحية">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ar-SA"/>
              <a:t>انقر لتحرير نمط عنوان الشكل الرئيسي</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ar-SA"/>
              <a:t>انقر فوق الأيقونة لإضافة صورة</a:t>
            </a:r>
            <a:endParaRPr lang="en-US" dirty="0"/>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ar-SA"/>
              <a:t>انقر لتحرير أنماط نص الشكل الرئيسي</a:t>
            </a:r>
          </a:p>
        </p:txBody>
      </p:sp>
      <p:sp>
        <p:nvSpPr>
          <p:cNvPr id="5" name="Date Placeholder 4"/>
          <p:cNvSpPr>
            <a:spLocks noGrp="1"/>
          </p:cNvSpPr>
          <p:nvPr>
            <p:ph type="dt" sz="half" idx="10"/>
          </p:nvPr>
        </p:nvSpPr>
        <p:spPr/>
        <p:txBody>
          <a:bodyPr/>
          <a:lstStyle/>
          <a:p>
            <a:fld id="{07A2D347-94E9-42C9-A2E4-E6570C69AD9B}" type="datetimeFigureOut">
              <a:rPr lang="ar-IQ" smtClean="0"/>
              <a:t>06/09/1444</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1C60CF8C-D0B7-4F5C-8815-3EC3BF08BB93}" type="slidenum">
              <a:rPr lang="ar-IQ" smtClean="0"/>
              <a:t>‹#›</a:t>
            </a:fld>
            <a:endParaRPr lang="ar-IQ"/>
          </a:p>
        </p:txBody>
      </p:sp>
    </p:spTree>
    <p:extLst>
      <p:ext uri="{BB962C8B-B14F-4D97-AF65-F5344CB8AC3E}">
        <p14:creationId xmlns:p14="http://schemas.microsoft.com/office/powerpoint/2010/main" val="32122356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ar-SA"/>
              <a:t>انقر لتحرير نمط عنوان الشكل الرئيسي</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ar-SA"/>
              <a:t>انقر لتحرير أنماط نص الشكل الرئيسي</a:t>
            </a:r>
          </a:p>
          <a:p>
            <a:pPr lvl="1"/>
            <a:r>
              <a:rPr lang="ar-SA"/>
              <a:t>المستوى الثاني</a:t>
            </a:r>
          </a:p>
          <a:p>
            <a:pPr lvl="2"/>
            <a:r>
              <a:rPr lang="ar-SA"/>
              <a:t>المستوى الثالث</a:t>
            </a:r>
          </a:p>
          <a:p>
            <a:pPr lvl="3"/>
            <a:r>
              <a:rPr lang="ar-SA"/>
              <a:t>المستوى الرابع</a:t>
            </a:r>
          </a:p>
          <a:p>
            <a:pPr lvl="4"/>
            <a:r>
              <a:rPr lang="ar-SA"/>
              <a:t>المستوى الخامس</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07A2D347-94E9-42C9-A2E4-E6570C69AD9B}" type="datetimeFigureOut">
              <a:rPr lang="ar-IQ" smtClean="0"/>
              <a:t>06/09/1444</a:t>
            </a:fld>
            <a:endParaRPr lang="ar-IQ"/>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ar-IQ"/>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1C60CF8C-D0B7-4F5C-8815-3EC3BF08BB93}" type="slidenum">
              <a:rPr lang="ar-IQ" smtClean="0"/>
              <a:t>‹#›</a:t>
            </a:fld>
            <a:endParaRPr lang="ar-IQ"/>
          </a:p>
        </p:txBody>
      </p:sp>
    </p:spTree>
    <p:extLst>
      <p:ext uri="{BB962C8B-B14F-4D97-AF65-F5344CB8AC3E}">
        <p14:creationId xmlns:p14="http://schemas.microsoft.com/office/powerpoint/2010/main" val="2954158909"/>
      </p:ext>
    </p:extLst>
  </p:cSld>
  <p:clrMap bg1="dk1" tx1="lt1" bg2="dk2" tx2="lt2" accent1="accent1" accent2="accent2" accent3="accent3" accent4="accent4" accent5="accent5" accent6="accent6" hlink="hlink" folHlink="folHlink"/>
  <p:sldLayoutIdLst>
    <p:sldLayoutId id="2147483727" r:id="rId1"/>
    <p:sldLayoutId id="2147483728" r:id="rId2"/>
    <p:sldLayoutId id="2147483729" r:id="rId3"/>
    <p:sldLayoutId id="2147483730" r:id="rId4"/>
    <p:sldLayoutId id="2147483731" r:id="rId5"/>
    <p:sldLayoutId id="2147483732" r:id="rId6"/>
    <p:sldLayoutId id="2147483733" r:id="rId7"/>
    <p:sldLayoutId id="2147483734" r:id="rId8"/>
    <p:sldLayoutId id="2147483735" r:id="rId9"/>
    <p:sldLayoutId id="2147483736" r:id="rId10"/>
    <p:sldLayoutId id="2147483737" r:id="rId11"/>
    <p:sldLayoutId id="2147483738" r:id="rId12"/>
    <p:sldLayoutId id="2147483739" r:id="rId13"/>
    <p:sldLayoutId id="2147483740" r:id="rId14"/>
    <p:sldLayoutId id="2147483741" r:id="rId15"/>
    <p:sldLayoutId id="2147483742" r:id="rId16"/>
    <p:sldLayoutId id="2147483743" r:id="rId17"/>
  </p:sldLayoutIdLst>
  <p:txStyles>
    <p:titleStyle>
      <a:lvl1pPr algn="l" defTabSz="457200" rtl="1" eaLnBrk="1" latinLnBrk="0" hangingPunct="1">
        <a:spcBef>
          <a:spcPct val="0"/>
        </a:spcBef>
        <a:buNone/>
        <a:defRPr sz="4200" b="0" i="0" kern="1200">
          <a:solidFill>
            <a:schemeClr val="tx2"/>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r" defTabSz="457200" rtl="1"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0094307-D238-C6A7-FE0B-A7C9304F186E}"/>
              </a:ext>
            </a:extLst>
          </p:cNvPr>
          <p:cNvSpPr>
            <a:spLocks noGrp="1"/>
          </p:cNvSpPr>
          <p:nvPr>
            <p:ph type="ctrTitle"/>
          </p:nvPr>
        </p:nvSpPr>
        <p:spPr/>
        <p:txBody>
          <a:bodyPr/>
          <a:lstStyle/>
          <a:p>
            <a:r>
              <a:rPr lang="ar-IQ" dirty="0"/>
              <a:t>قواعد تحرير الاخبار الاذاعية والتلفزيونية</a:t>
            </a:r>
          </a:p>
        </p:txBody>
      </p:sp>
      <p:sp>
        <p:nvSpPr>
          <p:cNvPr id="3" name="عنوان فرعي 2">
            <a:extLst>
              <a:ext uri="{FF2B5EF4-FFF2-40B4-BE49-F238E27FC236}">
                <a16:creationId xmlns:a16="http://schemas.microsoft.com/office/drawing/2014/main" id="{B5FE15A8-B881-1DFB-6F2F-B3BDFF2D2726}"/>
              </a:ext>
            </a:extLst>
          </p:cNvPr>
          <p:cNvSpPr>
            <a:spLocks noGrp="1"/>
          </p:cNvSpPr>
          <p:nvPr>
            <p:ph type="subTitle" idx="1"/>
          </p:nvPr>
        </p:nvSpPr>
        <p:spPr/>
        <p:txBody>
          <a:bodyPr>
            <a:normAutofit/>
          </a:bodyPr>
          <a:lstStyle/>
          <a:p>
            <a:r>
              <a:rPr lang="ar-IQ" sz="4800" dirty="0"/>
              <a:t>الأستاذ الدكتور حسين علي نور الموسوي</a:t>
            </a:r>
          </a:p>
        </p:txBody>
      </p:sp>
    </p:spTree>
    <p:extLst>
      <p:ext uri="{BB962C8B-B14F-4D97-AF65-F5344CB8AC3E}">
        <p14:creationId xmlns:p14="http://schemas.microsoft.com/office/powerpoint/2010/main" val="26924338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755FF0D0-802E-1E60-AA13-853C17D85778}"/>
              </a:ext>
            </a:extLst>
          </p:cNvPr>
          <p:cNvSpPr>
            <a:spLocks noGrp="1"/>
          </p:cNvSpPr>
          <p:nvPr>
            <p:ph type="title"/>
          </p:nvPr>
        </p:nvSpPr>
        <p:spPr/>
        <p:txBody>
          <a:bodyPr/>
          <a:lstStyle/>
          <a:p>
            <a:r>
              <a:rPr lang="ar-IQ" dirty="0"/>
              <a:t>قواعد التحرير- الفروق بين الخبر الصحفي والاذاعي والتلفزيوني</a:t>
            </a:r>
          </a:p>
        </p:txBody>
      </p:sp>
      <p:sp>
        <p:nvSpPr>
          <p:cNvPr id="3" name="عنصر نائب للمحتوى 2">
            <a:extLst>
              <a:ext uri="{FF2B5EF4-FFF2-40B4-BE49-F238E27FC236}">
                <a16:creationId xmlns:a16="http://schemas.microsoft.com/office/drawing/2014/main" id="{AA1E1B78-DDAB-703E-AD1B-62EAB2863154}"/>
              </a:ext>
            </a:extLst>
          </p:cNvPr>
          <p:cNvSpPr>
            <a:spLocks noGrp="1"/>
          </p:cNvSpPr>
          <p:nvPr>
            <p:ph idx="1"/>
          </p:nvPr>
        </p:nvSpPr>
        <p:spPr/>
        <p:txBody>
          <a:bodyPr/>
          <a:lstStyle/>
          <a:p>
            <a:r>
              <a:rPr lang="ar-IQ" sz="3200" dirty="0"/>
              <a:t>1- في أخبار الإذاعة والتلفزيون يتم تجنب البنية المعكوسة للجملة.</a:t>
            </a:r>
          </a:p>
          <a:p>
            <a:r>
              <a:rPr lang="ar-IQ" sz="3200" dirty="0"/>
              <a:t>2- تكون الجملة قصيرة جدا في الأسلوب الالكتروني.</a:t>
            </a:r>
          </a:p>
          <a:p>
            <a:r>
              <a:rPr lang="ar-IQ" sz="3200" dirty="0"/>
              <a:t>3- في الخبر الالكتروني يكون الفعل قريبا من فاعله قدر الإمكان.</a:t>
            </a:r>
          </a:p>
          <a:p>
            <a:r>
              <a:rPr lang="ar-IQ" sz="3200" dirty="0"/>
              <a:t>4- التعريف بالأشخاص القائمين بذكر الأسماء والوظائف والأعمار يأتي قبل الاسم في الاخبار الالكترونية.</a:t>
            </a:r>
          </a:p>
          <a:p>
            <a:endParaRPr lang="ar-IQ" dirty="0"/>
          </a:p>
        </p:txBody>
      </p:sp>
    </p:spTree>
    <p:extLst>
      <p:ext uri="{BB962C8B-B14F-4D97-AF65-F5344CB8AC3E}">
        <p14:creationId xmlns:p14="http://schemas.microsoft.com/office/powerpoint/2010/main" val="7252664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4DD6ADD7-7C2A-27DC-3E1B-58F0E1940B1B}"/>
              </a:ext>
            </a:extLst>
          </p:cNvPr>
          <p:cNvSpPr>
            <a:spLocks noGrp="1"/>
          </p:cNvSpPr>
          <p:nvPr>
            <p:ph type="title"/>
          </p:nvPr>
        </p:nvSpPr>
        <p:spPr/>
        <p:txBody>
          <a:bodyPr/>
          <a:lstStyle/>
          <a:p>
            <a:r>
              <a:rPr lang="ar-IQ" dirty="0"/>
              <a:t>قواعد كتابة الخبر الاذاعي:</a:t>
            </a:r>
          </a:p>
        </p:txBody>
      </p:sp>
      <p:sp>
        <p:nvSpPr>
          <p:cNvPr id="3" name="عنصر نائب للمحتوى 2">
            <a:extLst>
              <a:ext uri="{FF2B5EF4-FFF2-40B4-BE49-F238E27FC236}">
                <a16:creationId xmlns:a16="http://schemas.microsoft.com/office/drawing/2014/main" id="{89790DBF-CCB3-A8A7-D987-FFD18A3C4468}"/>
              </a:ext>
            </a:extLst>
          </p:cNvPr>
          <p:cNvSpPr>
            <a:spLocks noGrp="1"/>
          </p:cNvSpPr>
          <p:nvPr>
            <p:ph idx="1"/>
          </p:nvPr>
        </p:nvSpPr>
        <p:spPr/>
        <p:txBody>
          <a:bodyPr>
            <a:normAutofit fontScale="92500" lnSpcReduction="20000"/>
          </a:bodyPr>
          <a:lstStyle/>
          <a:p>
            <a:r>
              <a:rPr lang="ar-IQ" dirty="0"/>
              <a:t>- الجمل قصيرة وبسيطة</a:t>
            </a:r>
          </a:p>
          <a:p>
            <a:r>
              <a:rPr lang="ar-IQ" dirty="0"/>
              <a:t>2- يذكر الفاعل مع فعله سوية إذا أمكن</a:t>
            </a:r>
          </a:p>
          <a:p>
            <a:r>
              <a:rPr lang="ar-IQ" dirty="0"/>
              <a:t>3- عدم استخدام الجمل المعقدة والكلمات النادرة</a:t>
            </a:r>
          </a:p>
          <a:p>
            <a:r>
              <a:rPr lang="ar-IQ" dirty="0"/>
              <a:t>4- في الخبر الإذاعي الكلمات كتبت لكي تقرأ ولذلك لا بد ان تكون سهلة النطق</a:t>
            </a:r>
          </a:p>
          <a:p>
            <a:r>
              <a:rPr lang="ar-IQ" dirty="0"/>
              <a:t>5- استخدام أقل ما يمكن من الضمائر</a:t>
            </a:r>
          </a:p>
          <a:p>
            <a:r>
              <a:rPr lang="ar-IQ" dirty="0"/>
              <a:t>6- حداثة الخبر الإذاعي</a:t>
            </a:r>
          </a:p>
          <a:p>
            <a:r>
              <a:rPr lang="ar-IQ" dirty="0"/>
              <a:t>7- في الخبر الإذاعي تستخدم عبارة وصيغة قبل الاسم</a:t>
            </a:r>
          </a:p>
          <a:p>
            <a:r>
              <a:rPr lang="ar-IQ" dirty="0"/>
              <a:t>8- لا تبدأ الجملة بمقتبس في الإخبار الإذاعية ولا يترك اسم المصدر في نهاية المقتبس.</a:t>
            </a:r>
          </a:p>
          <a:p>
            <a:r>
              <a:rPr lang="ar-IQ" dirty="0"/>
              <a:t>9- لا تبدأ الجملة بالإحصاءات وكثرة الأرقام</a:t>
            </a:r>
          </a:p>
          <a:p>
            <a:r>
              <a:rPr lang="ar-IQ" dirty="0"/>
              <a:t>10- استخدام المبني للمعلوم</a:t>
            </a:r>
          </a:p>
          <a:p>
            <a:r>
              <a:rPr lang="ar-IQ" dirty="0"/>
              <a:t>11- الحذر من تغطية أخبار الجريمة</a:t>
            </a:r>
          </a:p>
          <a:p>
            <a:endParaRPr lang="ar-IQ" dirty="0"/>
          </a:p>
        </p:txBody>
      </p:sp>
    </p:spTree>
    <p:extLst>
      <p:ext uri="{BB962C8B-B14F-4D97-AF65-F5344CB8AC3E}">
        <p14:creationId xmlns:p14="http://schemas.microsoft.com/office/powerpoint/2010/main" val="12349595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44DA160-58AB-2314-5D8B-7594781D2363}"/>
              </a:ext>
            </a:extLst>
          </p:cNvPr>
          <p:cNvSpPr>
            <a:spLocks noGrp="1"/>
          </p:cNvSpPr>
          <p:nvPr>
            <p:ph type="title"/>
          </p:nvPr>
        </p:nvSpPr>
        <p:spPr/>
        <p:txBody>
          <a:bodyPr/>
          <a:lstStyle/>
          <a:p>
            <a:r>
              <a:rPr lang="ar-IQ" dirty="0"/>
              <a:t>قواعد الخبر التلفزيوني</a:t>
            </a:r>
          </a:p>
        </p:txBody>
      </p:sp>
      <p:sp>
        <p:nvSpPr>
          <p:cNvPr id="3" name="عنصر نائب للمحتوى 2">
            <a:extLst>
              <a:ext uri="{FF2B5EF4-FFF2-40B4-BE49-F238E27FC236}">
                <a16:creationId xmlns:a16="http://schemas.microsoft.com/office/drawing/2014/main" id="{9FFEFC89-5FBA-B531-9398-0D4B12EF17AD}"/>
              </a:ext>
            </a:extLst>
          </p:cNvPr>
          <p:cNvSpPr>
            <a:spLocks noGrp="1"/>
          </p:cNvSpPr>
          <p:nvPr>
            <p:ph idx="1"/>
          </p:nvPr>
        </p:nvSpPr>
        <p:spPr/>
        <p:txBody>
          <a:bodyPr>
            <a:normAutofit lnSpcReduction="10000"/>
          </a:bodyPr>
          <a:lstStyle/>
          <a:p>
            <a:endParaRPr lang="ar-IQ" dirty="0"/>
          </a:p>
          <a:p>
            <a:r>
              <a:rPr lang="ar-IQ" dirty="0"/>
              <a:t>1- الإيجاز</a:t>
            </a:r>
          </a:p>
          <a:p>
            <a:r>
              <a:rPr lang="ar-IQ" dirty="0"/>
              <a:t>2- خلفية الخبر</a:t>
            </a:r>
          </a:p>
          <a:p>
            <a:r>
              <a:rPr lang="ar-IQ" dirty="0"/>
              <a:t>3- التعبير المجازي</a:t>
            </a:r>
          </a:p>
          <a:p>
            <a:r>
              <a:rPr lang="ar-IQ" dirty="0"/>
              <a:t>4- لباقة الحديث</a:t>
            </a:r>
          </a:p>
          <a:p>
            <a:r>
              <a:rPr lang="ar-IQ" dirty="0"/>
              <a:t>5- التطابق بين الصورة والكلمة</a:t>
            </a:r>
          </a:p>
          <a:p>
            <a:r>
              <a:rPr lang="ar-IQ" dirty="0"/>
              <a:t>6- أكثر الكلمات للمذيع وأقلها للصورة</a:t>
            </a:r>
          </a:p>
          <a:p>
            <a:r>
              <a:rPr lang="ar-IQ" dirty="0"/>
              <a:t>7- مشاهدة تربط الفيديو قبل كتابة الخبر</a:t>
            </a:r>
          </a:p>
          <a:p>
            <a:r>
              <a:rPr lang="ar-IQ" dirty="0"/>
              <a:t>8- الإفادة من الصوت الطبيعي</a:t>
            </a:r>
          </a:p>
          <a:p>
            <a:r>
              <a:rPr lang="ar-IQ" dirty="0"/>
              <a:t>9- توافق النص مع منطق الصورة</a:t>
            </a:r>
          </a:p>
          <a:p>
            <a:endParaRPr lang="ar-IQ" dirty="0"/>
          </a:p>
        </p:txBody>
      </p:sp>
    </p:spTree>
    <p:extLst>
      <p:ext uri="{BB962C8B-B14F-4D97-AF65-F5344CB8AC3E}">
        <p14:creationId xmlns:p14="http://schemas.microsoft.com/office/powerpoint/2010/main" val="421357237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03337879-1A5F-9D44-F35D-3151FE6D80FE}"/>
              </a:ext>
            </a:extLst>
          </p:cNvPr>
          <p:cNvSpPr>
            <a:spLocks noGrp="1"/>
          </p:cNvSpPr>
          <p:nvPr>
            <p:ph type="title"/>
          </p:nvPr>
        </p:nvSpPr>
        <p:spPr/>
        <p:txBody>
          <a:bodyPr/>
          <a:lstStyle/>
          <a:p>
            <a:r>
              <a:rPr lang="ar-IQ" dirty="0"/>
              <a:t>أﺳﺲ ﺍﻟﺼﻴﺎﻏﺔ ﺍﻟﻠﻐﻭﻴﺔ ﻟﻠﺨﺒﺭ ﺍﻹﺫﺍﻋﻲ</a:t>
            </a:r>
          </a:p>
        </p:txBody>
      </p:sp>
      <p:sp>
        <p:nvSpPr>
          <p:cNvPr id="3" name="عنصر نائب للمحتوى 2">
            <a:extLst>
              <a:ext uri="{FF2B5EF4-FFF2-40B4-BE49-F238E27FC236}">
                <a16:creationId xmlns:a16="http://schemas.microsoft.com/office/drawing/2014/main" id="{69D18E48-6A0D-9E44-BF26-A527AA380E64}"/>
              </a:ext>
            </a:extLst>
          </p:cNvPr>
          <p:cNvSpPr>
            <a:spLocks noGrp="1"/>
          </p:cNvSpPr>
          <p:nvPr>
            <p:ph idx="1"/>
          </p:nvPr>
        </p:nvSpPr>
        <p:spPr/>
        <p:txBody>
          <a:bodyPr/>
          <a:lstStyle/>
          <a:p>
            <a:r>
              <a:rPr lang="ar-IQ" b="1" dirty="0"/>
              <a:t>ﻫﻨﺎﻙ ﺒﻌﺽ ﺍﻷﺴﺱ ﺍﻟﺘﻲ ﻴﺠﺏ ﺘﻭﺍﻓﺭﻫﺎ ﻋﻨﺩ ﻜﺘﺎﺒﺔ ﺍﻟﺨﺒﺭ ﻤﺜل:- </a:t>
            </a:r>
          </a:p>
          <a:p>
            <a:r>
              <a:rPr lang="ar-IQ" b="1" dirty="0"/>
              <a:t>-         ﺍﻟﺒﺴﺎﻁﺔ ﻭﺍﻟﻭﻀﻭﺡ ﻓﻲ ﺍﻟﺘﻌﺒﻴﺭ: ﺒﻤﻌﻨﻰ ﻋﺩﻡ ﺍﺴﺘﺨﺩﺍﻡ ﺍﻟﻜﻠﻤﺎﺕ ﻭﺍﻟﺘﻌﺒﻴﺭﺍﺕ ﺍﻟﻤﻌﻘﺩﺓ ، ﻭﺼﻴﺎﻏﺔ ﺍﻟﺨﺒﺭ ﺒﺄﺴﻠﻭﺏ ﻟﻐﻭﻱ ﻤﺒﺴﻁ ﻭﻤﺄﻟﻭﻑ ﻴﻤﻜﻥ ﺃﻥ ﻴﻔﻬﻤﻪ ﺍﻟﻤﺴﺘﻤﻊ ﺍﻟﻌﺎﺩﻱ…، ﻭﻋﻠﻰ ﻫﺫﺍ ﺍﻷﺴﺎﺱ ﻓﺎﻥ ﺼﻴﺎﻏﺔ ﺍﻟﺨﺒﺭ ﺍﻹﺫﺍﻋﻲ ﻴﺘﻁﻠﺏ ﺍﻟﻭﻀﻭﺡ ﻭﺍﻟﺤﻜﻤﺔ ﻭﺍﻟﺩﻗﺔ ﻓﻲ ﺍﺨﺘﻴﺎﺭ ﺍﻟﻜﻠﻤﺎﺕ ﻟﻨﻘل ﺍﻟﻔﻜﺭﺓ ﻭﺍﻟﺘﻌﺒﻴﺭ ﻋﻨﻬﺎ ﺒﻜﻔﺎﺀﺓ، ﻭﻫﻨﺎﻙ ﺍﻋﺘﺒﺎﺭﺍﺕ ﻟﻐﻭﻴﺔ ﻤﺘﻌﺩﺩﺓ ﻴﻤﻜﻥ ﺍﻻﻟﺘﺯﺍﻡ ﺒﻬﺎ ﻓﻲ ﺼﻴﺎﻏﺔ ﺍﻟﻨﺹ ﻤﺜل ﺃﻥ ﻴﻜﻭﻥ ﺍﻟﻔﻌل ﻗﺭﻴﺒﺎ ﻤﻥ ﺍﻟﻔﺎﻋل، ﻭﺤﺫﻑ ﺍﻟﺠﻤل ﺍﻻﻋﺘﺭﺍﻀﻴﺔ ﺃﻭ ﺍﻟﺘﻘﻠﻴل ﻤﻨﻬﺎ ﻗﺩﺭ ﺍﻟﻤﺴﺘﻁﺎﻉ، ﺘﻘﺭﻴﺏ ﺍﻷﺭﻗﺎﻡ ﻭﺍﻹﺤﺼﺎﺌﻴﺎﺕ ﺍﻟﻜﺒﻴﺭﺓ ﻭﺴﺒﻘﻬﺎ ﺒﻜﻠﻤﺔ (ﺤﻭﺍﻟﻲ) ﺃﻭ (ﻨﺤﻭ)، ﺍﺴﺘﺨﺩﺍﻡ ﺍﻟﻅﺭﻭﻑ ﻭﺍﻟﺼﻔﺎﺕ ﻟﻠﻀﺭﻭﺭﺓ ﻓﻘﻁ، ﻋﻨﺩ ﺍﺴﺘﺨﺩﺍﻡ ﺍﻟﻀﻤﺎﺌﺭ ﻴﺠﺏ ﺃﻥ ﻴﻜﻭﻥ ﻭﺍﻀﺤﺎ ﻤﺎ ﻴﻌﻭﺩ ﺇﻟﻴﻪ ﺍﻟﻀﻤﻴﺭ.</a:t>
            </a:r>
          </a:p>
          <a:p>
            <a:endParaRPr lang="ar-IQ" dirty="0"/>
          </a:p>
        </p:txBody>
      </p:sp>
    </p:spTree>
    <p:extLst>
      <p:ext uri="{BB962C8B-B14F-4D97-AF65-F5344CB8AC3E}">
        <p14:creationId xmlns:p14="http://schemas.microsoft.com/office/powerpoint/2010/main" val="12883541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9DC2BE58-AA7A-1177-D453-83E5F5A28612}"/>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170F784D-CEF4-444A-84B1-3A439726CFDD}"/>
              </a:ext>
            </a:extLst>
          </p:cNvPr>
          <p:cNvSpPr>
            <a:spLocks noGrp="1"/>
          </p:cNvSpPr>
          <p:nvPr>
            <p:ph idx="1"/>
          </p:nvPr>
        </p:nvSpPr>
        <p:spPr/>
        <p:txBody>
          <a:bodyPr/>
          <a:lstStyle/>
          <a:p>
            <a:r>
              <a:rPr lang="ar-IQ" sz="3600" dirty="0"/>
              <a:t>ﻤﺭﺍﻋﺎﺓ ﻗﻭﺍﻋﺩ ﺍﻟﻨﺤﻭ ﻭﺍﻟﺼﺭﻑ ﻓﻲ ﺼﻴﺎﻏﺔ ﺍﻟﺨﺒﺭ: ﻭﻜﺫﻟﻙ ﻗﻭﺓ ﺍﻷﺴﻠﻭﺏ ﺒﺤﻴﺙ ﻴﻜﻭﻥ ﻗﻭﻴﺎ ﻤﻌﺒﺭﺍ ﺒﺩﻗﺔ ﻭﻭﻀﻭﺡ ﻋﻥ ﺍﻟﻤﻌﻨﻰ…، ﻭﻴﺘﺼل ﺒﻬﺫﻩ ﺍﻟﺠﺯﺌﻴﺔ ﻭﻀﻊ ﻋﻼﻤﺎﺕ ﺍﻟﺘﺭﻗﻴﻡ ﻤﻥ ﻨﻘﺎﻁ ﻭﻓﻭﺍﺼل، ﻭﻀﺒﻁ ﺍﻟﻜﻠﻤﺎﺕ ﺒﺎﻟﺸﻜل، ﺨﺎﺼﺔ ﺍﻟﻜﻠﻤﺎﺕ ﺍﻟﺘﻲ ﺘﺠﻌل ﺍﻟﻤﻌﻨﻰ ﻏﺎﻤﻀﺎ ﺃﻭ ﻤﺨﺘل ﺇﺫﺍ ﻟﻡ ﺘﻭﻀﻊ ﻓﻭﻗﻬﺎ ﻋﻼﻤﺔ ﺍﻹﻋﺭﺍﺏ ﺍﻟﺼﺤﻴﺤﺔ</a:t>
            </a:r>
            <a:r>
              <a:rPr lang="ar-IQ" dirty="0"/>
              <a:t>. </a:t>
            </a:r>
          </a:p>
        </p:txBody>
      </p:sp>
    </p:spTree>
    <p:extLst>
      <p:ext uri="{BB962C8B-B14F-4D97-AF65-F5344CB8AC3E}">
        <p14:creationId xmlns:p14="http://schemas.microsoft.com/office/powerpoint/2010/main" val="51777839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3798387-31E0-CD8E-F949-D12E1FFAAB32}"/>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82679907-5DB6-0F88-B397-BBD3E5FA42AF}"/>
              </a:ext>
            </a:extLst>
          </p:cNvPr>
          <p:cNvSpPr>
            <a:spLocks noGrp="1"/>
          </p:cNvSpPr>
          <p:nvPr>
            <p:ph idx="1"/>
          </p:nvPr>
        </p:nvSpPr>
        <p:spPr/>
        <p:txBody>
          <a:bodyPr>
            <a:normAutofit/>
          </a:bodyPr>
          <a:lstStyle/>
          <a:p>
            <a:r>
              <a:rPr lang="ar-IQ" sz="2800" dirty="0"/>
              <a:t>ﺍ- ﺼﻴﺎﻏﺔ ﺍﻟﻤﻭﺠﺯ ﻭﺍﻟﻤﻠﺨﺹ: ﻋﻨﺩ ﺼﻴﺎﻏﺘﻪ ﻴﺠﺏ ﺃﻥ ﻴﻜﻭﻥ ﻓﻲ ﺼﻭﺭﺓ ﺠﻤﻠﺔ ﺃﻭ ﺠﻤل ﻜﺎﻤﻠﺔ ﺍﻟﻤﻌﻨﻰ، ﻓﺎﻟﻌﻨﻭﺍﻥ (ﺍﻟﻤﻭﺠﺯ) ﻴﺴﺘﺨﺩﻡ ﻟﻬﺩﻑ ﺠﺫﺏ ﺍﻨﺘﺒﺎﻩ ﺍﻟﻤﺴﺘﻤﻊ ﺇﻟﻰ ﺍﻟﻘﺼﺔ ﺍﻟﺨﺒﺭﻴﺔ…، ﻭﻴﺭﻯ ﺨﺒﺭﺍﺀ ﺍﻻﺘﺼﺎل ﺃﻥ ﺍﻟﻌﻨﺎﻭﻴﻥ ﺍﻟﻁﻭﻴﻠﺔ ﺍﻟﻤﻌﻘﺩﺓ ﻫﻲ ﺍﻟﺘﻲ ﻴﺯﻴﺩ ﻋﺩﺩ ﻜﻠﻤﺎﺘﻬﺎ ﻋﻥ ﻋﺸﺭﻴﻥﻜﻠﻤﺔ، ﻭﺒﺎﻟﺘﺎﻟﻲ ﻓﺎﻥ ﻫﻨﺎﻙ ﻀﺭﻭﺭﺓ ﺃﻥ ﻴﺼﺎﻍ ﺍﻟﺨﺒﺭ ﻓﻲ ﺍﻗل ﻋﺩﺩ ﻤﻤﻜﻥ ﻤﻥ ﺍﻟﻜﻠﻤﺎﺕ، ﻭﻴﺼﺎﻍ ﺍﻟﻌﻨﻭﺍﻥ ﺒﺸﻜل ﺍﻟﻤﻀﺎﺭﻉ ﺤﺘﻰ ﻭﻟﻭ ﻜﺎﻥ ﺍﻟﺤﺩﺙ ﻭﻗﻊ ﻤﻨﺫ ﺯﻤﻥ ﺒﻌﻴﺩ..، ﺃﻤﺎ ﻤﻠﺨﺹ ﺍﻟﻨﺸﺭﺓ ﻓﻬﻭ ﻴﺄﺘﻲ ﻋﻘﺏ ﺘﻘﺩﻴﻤﻬﺎ ﻤﺒﺎﺸﺭﺓ ﻭﻫﻭ ﻨﻔﺱ ﺍﻟﻤﻭﺠﺯ ﻓﻴﻤﺎ ﻋﺩﺍ ﺼﻴﺎﻏﺔ ﺍﻟﻔﻌل، ﻓﺘﻜﻭﻥ ﻓﻲ ﺼﻭﺭﺓ ﺍﻟﻤﺎﻀﻲ</a:t>
            </a:r>
          </a:p>
        </p:txBody>
      </p:sp>
    </p:spTree>
    <p:extLst>
      <p:ext uri="{BB962C8B-B14F-4D97-AF65-F5344CB8AC3E}">
        <p14:creationId xmlns:p14="http://schemas.microsoft.com/office/powerpoint/2010/main" val="267689635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6B5F7C1-84D4-AFF8-2B02-014C24CE788A}"/>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70D08E02-B504-5AC2-9F25-5288A2692B41}"/>
              </a:ext>
            </a:extLst>
          </p:cNvPr>
          <p:cNvSpPr>
            <a:spLocks noGrp="1"/>
          </p:cNvSpPr>
          <p:nvPr>
            <p:ph idx="1"/>
          </p:nvPr>
        </p:nvSpPr>
        <p:spPr/>
        <p:txBody>
          <a:bodyPr>
            <a:normAutofit/>
          </a:bodyPr>
          <a:lstStyle/>
          <a:p>
            <a:r>
              <a:rPr lang="ar-IQ" dirty="0"/>
              <a:t>ب- ﺼﻴﺎﻏﺔ ﻤﻘﺩﻤﺔ ﺍﻟﺨﺒﺭ: ﻭﻫﻲ ﺍﻟﻔﻘﺭﺓ ﺍﻷﻭﻟﻰ ﻤﻨﻪ ﻭﻟﻬﺎ ﺃﻫﻤﻴﺔ ﻜﺒﻴﺭﺓ ﻓﻲ ﺠﺫﺏ ﺍﻨﺘﺒﺎﻩ ﺍﻟﻤﺴﺘﻤﻊ ﺇﻟﻰ ﺒﻘﻴﺔ ﺍﻟﺨﺒﺭ…، ﻭﻫﻨﺎﻙ ﺃﻨﻭﺍﻉ ﻟﻠﻤﻘﺩﻤﺎﺕ:. ﺍﻟﻤﻘﺩﻤﺔ ﺍﻟﺘﻘﻠﻴﺩﻴﺔ، ﺍﻟﺘﻲ ﺘﺭﻜﺯ ﻋﻠﻰ ﺃﻫﻡ ﺠﺯﺌﻴﺔ ﻓﻲ ﺍﻟﻘﺼﺔ ﺍﻟﺨﺒﺭﻴﺔ ﺒﺎﻋﺘﺒﺎﺭ ﺃﻥ ﻟﻜل ﺤﺎﺩﺙ ﺠﺯﺌﻴﺔ ﺠﻭﻫﺭﻴﺔ ﺫﺍﺕ ﺩﻻﻟﺔ ﻟﻠﻤﺴﺘﻤﻊ - ﻤﻘﺩﻤﺔ ﺍﻟﺯﺍﻭﻴﺔ، ﻭﻫﻲ ﺍﻟﻤﻘﺩﻤﺔ ﺍﻟﺘﻲ ﺘﻌﺒﺭ ﻋﻥ ﻭﺠﻬﺔ ﺍﻟﻨﻅﺭ ﺃﻭ ﺭﺅﻴﺔ ﻤﻌﻴﻨﺔ ﻭﺘﻜﻭﻥ ﻫﺫﻩ ﺍﻟﻤﻘﺩﻤﺔ ﻤﻊ ﺍﻷﺨﺒﺎﺭ ﺍﻟﺨﻔﻴﻔﺔ ﺃﻭ ﺍﻷﺤﺩﺍﺙ ﻏﻴﺭ ﺍﻟﻤﺭﻭﻋﺔ – ﻤﻘﺩﻤﺔ ﺍﻟﺸﻤﺴﻴﺔ (ﺍﻟﻤﻘﺩﻤﺔ ﺍﻟﺸﺎﻤﻠﺔ) ﻭﺘﺴﺘﺨﺩﻡ ﻓﻲ ﺍﻟﻘﺼﺔ ﺍﻹﺨﺒﺎﺭﻴﺔ ﺍﻟﻤﻌﻘﺩﺓ ﺍﻟﺘﻲ ﺘﺘﻀﻤﻥ ﻭﺍﻗﻌﺎﺕ ﻭﺃﺤﺩﺍﺙ ﻜﺜﻴﺭﺓ ﻭﻴﺘﻡ ﺍﻟﺘﻌﺒﻴﺭ ﻋﻨﻬﺎ ﺒﻤﻘﺩﻤﺎﺕ ﻤﺭﻜﺯﺓ – ﺍﻟﻤﻘﺩﻤﺔ ﺍﻹﻋﻼﻨﻴﺔ، ﻭﻫﻲ ﻟﻴﺴﺕ ﺇﻋﻼﻨﻴﺔ ﺒﺎﻟﻤﻌﻨﻰ ﺍﻟﺘﺠﺎﺭﻱ ﻭﻟﻜﻨﻬﺎ ﺘﺴﺘﻤﺩ ﺼﻔﺔ ﺍﻹﻋﻼﻥ ﻓﻲ ﺠﺩﺏ ﺍﻻﻨﺘﺒﺎﻩ ﻭﻟﻴﺱ ﻟﻤﻌﻠﻭﻤﺎﺕ ﻭﺍﺭﺩﺓ ﻓﻲ ﺍﻟﻤﻘﺩﻤﺔ، ﻭﺘﻜﻭﻥ ﻫﺫﻩ ﺍﻟﻤﻘﺩﻤﺔ ﻤﻔﻴﺩﺓ ﻓﻲ ﺼﻴﺎﻏﺔ ﺍﻟﺘﻘﺭﻴﺭ ﺍﻹﺨﺒﺎﺭﻱ.</a:t>
            </a:r>
          </a:p>
          <a:p>
            <a:r>
              <a:rPr lang="ar-IQ" dirty="0"/>
              <a:t> ج- ﺼﻴﺎﻏﺔ ﺠﺴﻡ ﺍﻟﺨﺒﺭ: ﺘﺴﺘﻨﺩ ﻋﻠﻰ ﺇﻗﺎﻤﺔ ﺍﻟﻌﻼﻗﺎﺕ ﺒﻴﻥ ﺍﻷﺤﺩﺍﺙ ﺍﻟﻤﺘﻀﻤﻨﺔ ﻓﻲ ﺍﻟﻘﺼﺔ ﺍﻟﺨﺒﺭﻴﺔ ﻭﺍﻟﺭﺒﻁ ﺒﻴﻨﻬﺎ ﻭﺍﻟﺘﻌﺒﻴﺭ ﺍﻟﻭﺍﻀﺢ ﻋﻨﻬﺎ، ﻭﺼﻴﺎﻏﺔ ﺠﺴﻡ ﺍﻟﺨﺒﺭ ﻴﻘﻭﻡ ﻋﻠﻰ ﺍﻟﺘﺯﺍﻡ ﺍﻟﻤﺤﺭﺭ ﺒﺄﺴﺱ ﺘﺅﺜﺭ ﻓﻲ ﺍﻟﻤﻌﻨﻰ ﺍﻟﺫﻱ ﻴﺩﺭﻜﻪ ﺍﻟﺠﻤﻬﻭﺭ، ﻭﻫﺫﻩ ﺍﻷﺴﺱ ﻫﻲ: ﺍﻻﺴﺘﻨﺎﺩ ﺇﻟﻰ ﻤﻌﻠﻭﻤﺎﺕ ﻭﺤﻘﺎﺌﻕ ﻤﺩﻋﻤﺔ ﻟﻸﺤﺩﺍﺙ – ﺇﺜﺎﺭﺓ ﺍﻟﻌﻭﺍﻁﻑ ﻓﻲ ﺼﻭﺭﺓ ﻓﺭﺡ ﺃﻭ ﺨﻭﻑ ﺃﻭ ﻏﻀﺏ ..ﺍﻟﺦ ﻭﻓﻕ ﻓﻠﺴﻔﺔ ﺍﻟﺨﺩﻤﺔ ﺍﻹﺫﺍﻋﻴﺔ – ﺇﺒﺭﺍﺯ ﻋﻼﻗﺔ ﺍﻷﺤﺩﺍﺙ ﺒﺎﻷﻓﺭﺍﺩ ﺍﻟﻤﺘﻀﻤﻨﻴﻥ ﻓﻴﻬﺎ ﻋﻠﻰ ﻨﺤﻭ ﺩﻗﻴﻕ ﻭﺒﺩﻻﻻﺕ ﺭﻤﺯﻴﺔ ﺫﺍﺕ ﺩﻻﻟﺔ ﻟﻺﻁﺎﺭ ﺍﻹﺩﺭﺍﻙ ﻟﻠﻤﺴﺘﻘﺒل. ﻭﻟﻤﺎ ﻜﺎﻥ ﺠﺴﻡ ﺍﻟﺨﺒﺭ ﻫﻭ ﺃﺴﺎﺱ ﺍﻟﻘﺼﺔ ﺍﻟﺨﺒﺭﻴﺔ ﻓﻬﻭ ﺍﻟﻭﻋﺎﺀ ﺍﻟﻁﺒﻴﻌﻲ ﻹﺒﺭﺍﺯ ﺩﻻﻻﺕ ﻫﺫﻩ ﺍﻟﻘﺼﺔ ﻻﺤﺘﻴﺎﺠﺎﺕ ﺍﻟﺠﻤﻬﻭﺭ ﻭﺍﻫﺘﻤﺎﻤﺎﺘﻪ</a:t>
            </a:r>
          </a:p>
          <a:p>
            <a:endParaRPr lang="ar-IQ" dirty="0"/>
          </a:p>
        </p:txBody>
      </p:sp>
    </p:spTree>
    <p:extLst>
      <p:ext uri="{BB962C8B-B14F-4D97-AF65-F5344CB8AC3E}">
        <p14:creationId xmlns:p14="http://schemas.microsoft.com/office/powerpoint/2010/main" val="4396717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AE96DE48-CD32-7843-8D84-743D9B1C0263}"/>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04801475-8F59-1563-2897-53CBE70238B7}"/>
              </a:ext>
            </a:extLst>
          </p:cNvPr>
          <p:cNvSpPr>
            <a:spLocks noGrp="1"/>
          </p:cNvSpPr>
          <p:nvPr>
            <p:ph idx="1"/>
          </p:nvPr>
        </p:nvSpPr>
        <p:spPr/>
        <p:txBody>
          <a:bodyPr/>
          <a:lstStyle/>
          <a:p>
            <a:endParaRPr lang="ar-IQ" dirty="0"/>
          </a:p>
          <a:p>
            <a:r>
              <a:rPr lang="ar-IQ" sz="2400" dirty="0"/>
              <a:t>١- ﻤﺭﺍﻋﺎﺓ ﻋﺎﻤل ﺍﻟﻭﻗﺕ:ﺃﻱ ﺍﻟﻤﺩﺓ ﺍﻟﺯﻤﻨﻴﺔ ﻟﻠﻘﺼﺔ ﺃﺜﻨﺎﺀ ﺼﻴﺎﻏﺘﻬﺎ، ﻭﺫﻟﻙ ﺃﻥ ﺍﻟﻤﻬﺎﺭﺓ ﺍﻟﺴﻴﺎﺴﻴﺔ ﺍﻟﻼﺯﻤﺔ ﻟﻠﺼﺤﺎﻓﺔ ﺍﻹﺫﺍﻋﻴﺔ ﻫﻲ ﺍﻟﺘﻌﺒﻴﺭ ﻋﻥ ﺍﻟﻤﻭﻀﻭﻉ ﺒﺄﻗﺼﻰ ﺩﺭﺠﺔ ﻤﻤﻜﻨﺔ ﻤﻥ ﺍﻟﺩﻗﺔ ﻭﻓﻲ ﺍﻗل ﻗﺩﺭ ﻤﻥ ﺍﻟﻤﺴﺎﺤﺔ ﺍﻟﺯﻤﻨﻴﺔ.</a:t>
            </a:r>
          </a:p>
          <a:p>
            <a:r>
              <a:rPr lang="ar-IQ" sz="2400" dirty="0"/>
              <a:t> ٢- ﻤﺭﺍﻋﺎﺓ ﺃﺼﻭل ﺍﻻﻗﺘﺒﺎﺱ: ﺒﻤﻌﻨﻰ ﺃﻥ ﺍﻟﻘﺼﺹ ﺍﻹﺨﺒﺎﺭﻴﺔ ﺍﻟﺘﻲ ﺘﺘﻀﻤﻥ ﺍﻗﺘﺒﺎﺴﺎﺕ ﻭﺍﺴﺘﺸﻬﺎﺩﺍﺕ ﻤﻥ ﺃﻗﻭﺍل ﻭﺘﺼﺭﻴﺤﺎﺕ ﺃﺩﻟﺕ ﺒﻬﺎ ﻤﺼﺎﺩﺭ ﺤﻴﺔ ﻴﺘﻌﻴﻥ ﺼﻴﺎﻏﺘﻬﺎ ﺒﺎﻷﺴﻠﻭﺏ ﺍﻟﺴﻠﻴﻡ، ﻭﻴﺘﻁﻠﺏ ﺫﻟﻙ ﺘﻭﻅﻴﻑ ﻟﻐﺔ ﺍﻟﺨﺒﺭ ﻤﻥ ﺨﻼل ﺍﻟﺼﻴﺎﻏﺔ ﻭﺍﻹﻟﻘﺎﺀ ﻟﺘﻌﺯﻴﺯ ﺃﺴﻠﻭﺏ ﺍﻟﻜﻼﻡ ﺍﻟﻤﻘﺘﺒﺱ ﻭﺍﻟﺘﻌﺒﻴﺭ ﻋﻥ ﻤﻌﻨﺎﻩ، ﻭﺇﻴﺠﺎﺩ ﺍﻟﻌﻼﻗﺔ ﺒﻴﻥ ﺍﻟﻤﺘﺤﺩﺙ (ﺍﻟﻤﺼﺩﺭ) ﻭﻨﻁﻘﻪ ﻟﻠﻜﻠﻤﺎﺕ ﺍﻟﺩﺍﻟﺔ…، ﻭﺍﻻﻗﺘﺒﺎﺱ ﺍﻟﻤﺒﺎﺸﺭ ﻴﺨﺩﻡ ﺜﻼﺜﺔ ﺃﻏﺭﺍﺽ ﺭﺌﻴﺴﻴﺔ ﻓﻲ ﺇﻨﺘﺎﺝ ﺍﻟﺨﺒﺭ ﻫﻲ: ﻴﻤﺜل ﻗﻴﻤﺔ ﻋﺎﻟﻴﺔ ﺒﺎﻋﺘﺒﺎﺭﻩ ﻴﻌﺒﺭ</a:t>
            </a:r>
          </a:p>
          <a:p>
            <a:endParaRPr lang="ar-IQ" dirty="0"/>
          </a:p>
        </p:txBody>
      </p:sp>
    </p:spTree>
    <p:extLst>
      <p:ext uri="{BB962C8B-B14F-4D97-AF65-F5344CB8AC3E}">
        <p14:creationId xmlns:p14="http://schemas.microsoft.com/office/powerpoint/2010/main" val="103475646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DD4AFCC4-33C4-D947-1331-C438CA6F360D}"/>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ED171644-1F32-F70C-8009-24FD13B9C6CB}"/>
              </a:ext>
            </a:extLst>
          </p:cNvPr>
          <p:cNvSpPr>
            <a:spLocks noGrp="1"/>
          </p:cNvSpPr>
          <p:nvPr>
            <p:ph idx="1"/>
          </p:nvPr>
        </p:nvSpPr>
        <p:spPr/>
        <p:txBody>
          <a:bodyPr>
            <a:normAutofit fontScale="92500" lnSpcReduction="20000"/>
          </a:bodyPr>
          <a:lstStyle/>
          <a:p>
            <a:r>
              <a:rPr lang="ar-IQ" dirty="0"/>
              <a:t>ﻋﻥ ﺤﻘﻴﻘﺔ ﻻ ﺘﻘﺒل ﺍﻟﺠﺩل _ ﻴﺠﻌل ﺍﻟﺼﺤﻔﻲ ﻓﻲ ﺤل ﻤﻥ ﺍﺘﺨﺎﺫ ﻤﻭﻗﻑ ﻤﻌﻴﻥ ﻟﻤﺎ ﻗﺎﻟﻪ ﺍﻟﻤﺼﺩﺭ ﺴﻭﺍﺀ</a:t>
            </a:r>
          </a:p>
          <a:p>
            <a:r>
              <a:rPr lang="ar-IQ" dirty="0"/>
              <a:t> ﺒﺎﻟﺘﺄﻴﻴﺩ ﺃﻭ اﻟﺮﻓﺾ – ﻴﻜﺴﺏ ﺍﻟﻘﺼﺔ ﺍﻟﺨﺒﺭﻴﺔ ﺘﻨﻭﻋﺎ ﻤﺎ ﺒﻴﻥ ﺃﺴﻠﻭﺏ ﺍﻟﻤﺤﺭﺭ ﻭﺃﺴﻠﻭﺏ ﺍﻟﻤﺼﺩﺭ</a:t>
            </a:r>
          </a:p>
          <a:p>
            <a:r>
              <a:rPr lang="ar-IQ" dirty="0"/>
              <a:t>- ﺍﻟﻤﺼﻁﻠﺤﺎﺕ ﻭ ﺍﻻﺨﺘﺼﺎﺭﺍﺕ: ﻓﺎﻷﺨﺒﺎﺭ ﻗﺩ ﺘﺘﻀﻤﻥ ﻤﺼﻁﻠﺤﺎﺕ ﻤﺘﺨﺼﺼﺔ ﻓﻲ ﺍﻟﻤﺠﺎﻻﺕ</a:t>
            </a:r>
          </a:p>
          <a:p>
            <a:r>
              <a:rPr lang="ar-IQ" dirty="0"/>
              <a:t>ﺍﻟﻌﻠﻤﻴﺔ ﻭﺍﻹﻟﻜﺘﺭﻭﻨﻴﺔ ﻭﺍﻟﻘﺎﻨﻭﻥ ﻭﺍﻻﻗﺘﺼﺎﺩ ﻭﻏﻴﺭﻫﺎ، ﻭﺘﻜﻭﻥ ﻫﺫﻩ ﺍﻟﻤﺼﻁﻠﺤﺎﺕ ﻏﻴﺭ ﻤﻔﻬﻭﻤﺔ ﻟﻠﻤﺴﺘﻤﻊ ﺍﻟﻌﺎﺩﻱ ﺍﻟﻐﻴﺭ ﻤﺘﺨﺼﺹ، ﻭﻫﻨﺎ ﻴﺘﻌﻴﻥ ﺍﺴﺘﺨﺩﺍﻡ ﻤﺼﻁﻠﺤﺎﺕ ﺒﺩﻴﻠﺔ ﺘﺅﺩﻱ ﻨﻔﺱ ﺍﻟﻤﻌﻨﻰ ﺃﻭ ﺸﺭﺡ ﺍﻟﻤﻘﺼﻭﺩ ﻤﻥ ﺍﻟﻤﺼﻁﻠﺢ ﺇﺫﺍ ﻤﺎ ﻜﺎﻥ ﻟﻪ ﺃﻫﻤﻴﺔ ﻭﺩﻻﻟﺔ ﻤﻌﻴﻨﺔ، ﻭﻗﺩ ﺘﺘﻀﻤﻥ ﺍﻷﺨﺒﺎﺭ ﺒﻌﺽ ﺍﻻﺨﺘﺼﺎﺭﺍﺕ ﺍﻟﺨﺎﺼﺔ ﺒﺄﺴﻤﺎﺀ ﺠﻬﺎﺕ ﺃﻭ ﻤﻨﻅﻤﺎﺕ ﺃﻭ ﻤﺅﺴﺴﺎﺕ ﻤﻌﻴﻨﺔ، ﻓﻲ ﻫﺫﻩ ﺍﻟﺤﺎﻟﻲ ﻴﺴﺘﺨﺩﻡ ﺍﻟﻤﺤﺭﺭ ﺍﻻﺴﻡ ﺍﻟﻜﺎﻤل ﻤﻠﺤﻭﻗﺎ ﺒﺎﻻﺨﺘﺼﺎﺭ ﺍﻟﺩﺍل ﻋﻠﻴﻪ، ﻭﻓﻲ ﺒﻌﺽ ﺍﻟﺤﺎﻻﺕ ﻴﻜﺘﻔﻲ ﺍﻟﻤﺤﺭﺭ ﺒﺫﻜﺭ ﺍﻻﺴﻡ ﺍﻟﻜﺎﻤل ﻟﻠﻤﺨﺘﺼﺭ ﺇﺫﺍ ﻤﺎ ﻜﺎﻥ ﺍﻟﺴﻴﺎﻕ ﺴﻴﻜﻭﻥ ﺴﻠﻴﻤﺎ ﻭﻤﻘﺒﻭﻻ ﻋﻨﺩ ﺍﻟﻨﻁﻕ ﺒﻪ، ﺃﻭ ﺇﺫﺍ ﻜﺎﻥ ﺍﻟﻤﺨﺘﺼﺭ ﻏﻴﺭ ﺸﺎﺌﻊ</a:t>
            </a:r>
          </a:p>
          <a:p>
            <a:r>
              <a:rPr lang="ar-IQ" dirty="0"/>
              <a:t> ٤- ﺃﺴﻤﺎﺀ ﺍﻟﺸﺨﺼﻴﺎﺕ: ﺍﻟﺘﻲ ﺘﺘﻀﻤﻨﻬﺎ ﺍﻟﺨﺒﺭ ﻓﻴﺭﻯ ﻤﺎﺭﻙ ﻫﺎﺭل ﺃﻥ ﺍﻟﻭﻀﻭﺡ ﻫﻭ ﺍﻟﻬﺩﻑ ﺍﻷﺴﺎﺴﻲ ﻭﻟﻴﺱ ﺍﻻﻋﺘﻘﺎﺩ ﺍﻷﻋﻤﻰ ﻓﻲ ﺃﺴﻠﻭﺏ ﻜﺘﺎﺒﻲ، ﻭﻋﻠﻰ ﺍﻟﺭﻏﻡ ﻤﻥ ﺃﻥ ﺍﻟﻭﻅﻴﻔﺔ ﺘﻭﻀﻊ ﻗﺒل ﺍﻻﺴﻡ ﺇﻻ ﺃﻥ ﺍﻻﺴﻡ ﻴﻭﻀﻊ ﺃﻭﻻ ﺇﺫﺍ ﻜﺎﻥ ﺍﻟﺘﻌﺒﻴﺭ ﺴﻴﺼﺒﺢ ﻏﻴﺭ ﻤﺭﻴﺢ، ﻭﻓﻴﻤﺎ ﻋﺩﺍ ﺫﻟﻙ ﺘﻭﻀﻊ ﺍﻟﻭﻅﻴﻔﺔ ﻗﺒل ﺍﻻﺴﻡ، ﻭﺃﻤﺎ ﺍﻷﺴﻤﺎﺀ ﺍﻷﺠﻨﺒﻴﺔ ﻓﺈﻨﻬﺎ ﺘﻜﺘﺏ ﺒﺎﻟﻠﻐﺘﻴﻥ ﺍﻟﻌﺭﺒﻴﺔ ﻭﺍﻷﺠﻨﺒﻴﺔ ﻭﺘﺤﺫﻑ ﺍﻷﺴﻤﺎﺀ ﺍﻷﺠﻨﺒﻴﺔ ﺇﺫﺍ ﻜﺎﻨﺕ ﺼﻌﺒﺔ ﻭﻏﻴﺭ ﻤﻌﺭﻭﻓﺔ، ﻭﻴﻜﺘﻔﻲ ﺒﺎﻟﻭﻅﻴﻔﺔ ﺃﻭ ﺍﻟﻠﻘﺏ ﻤﺎ ﻟﻡ ﻴﻜﻥ ﺍﻟﻨﺒﺄ ﻤﺘﻌﻠﻘﺎ ﺒﺎﻟﺸﺨﺹ ﻨﻔﺴﻪ ﺒﺼﻔﺔ ﺃﺴﺎﺴﻴﺔ، ﺃﻭ ﻟﻡ ﻴﻜﻥ ﻤﺘﻌﻠﻘﺎ ﺒﻘﻀﻴﺔ ﻫﺎﻤﺔ ﻭﻤﺜﺎﺭﺓ ﻋﻠﻰ ﻨﻁﺎﻕ ﻭﺍﺴﻊ </a:t>
            </a:r>
          </a:p>
          <a:p>
            <a:endParaRPr lang="ar-IQ" dirty="0"/>
          </a:p>
        </p:txBody>
      </p:sp>
    </p:spTree>
    <p:extLst>
      <p:ext uri="{BB962C8B-B14F-4D97-AF65-F5344CB8AC3E}">
        <p14:creationId xmlns:p14="http://schemas.microsoft.com/office/powerpoint/2010/main" val="40398302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3CBD3F90-E666-EFA7-701F-A606D1B6423F}"/>
              </a:ext>
            </a:extLst>
          </p:cNvPr>
          <p:cNvSpPr>
            <a:spLocks noGrp="1"/>
          </p:cNvSpPr>
          <p:nvPr>
            <p:ph type="title"/>
          </p:nvPr>
        </p:nvSpPr>
        <p:spPr/>
        <p:txBody>
          <a:bodyPr/>
          <a:lstStyle/>
          <a:p>
            <a:r>
              <a:rPr lang="ar-IQ" dirty="0"/>
              <a:t>تحرير الخبر الالكتروني – قواعد عامة</a:t>
            </a:r>
          </a:p>
        </p:txBody>
      </p:sp>
      <p:sp>
        <p:nvSpPr>
          <p:cNvPr id="3" name="عنصر نائب للمحتوى 2">
            <a:extLst>
              <a:ext uri="{FF2B5EF4-FFF2-40B4-BE49-F238E27FC236}">
                <a16:creationId xmlns:a16="http://schemas.microsoft.com/office/drawing/2014/main" id="{042D043C-5EDF-6882-7CFC-7CD3A4F1FF97}"/>
              </a:ext>
            </a:extLst>
          </p:cNvPr>
          <p:cNvSpPr>
            <a:spLocks noGrp="1"/>
          </p:cNvSpPr>
          <p:nvPr>
            <p:ph idx="1"/>
          </p:nvPr>
        </p:nvSpPr>
        <p:spPr/>
        <p:txBody>
          <a:bodyPr>
            <a:normAutofit/>
          </a:bodyPr>
          <a:lstStyle/>
          <a:p>
            <a:r>
              <a:rPr lang="ar-IQ" dirty="0"/>
              <a:t>يوجه (فانك) نصيحة لمحرري الخبر الإذاعي والتلفزيوني فيقول: اذا لم تكن هناك حاجة لكلمة معينة احذفها.. وإذا لم تضف الجملة في توصيل المعلومة شيئا احذفها.. الحشو ما هو إلا إعادة للتفكير لا تحاول أن تكتب كل شيء متوفر عن شخص أو حدث أو فكرة إنك لا تستطيع ذلك، وإذا استطعت فمن يرغب في سماع ذلك. [22]</a:t>
            </a:r>
          </a:p>
          <a:p>
            <a:r>
              <a:rPr lang="ar-IQ" dirty="0"/>
              <a:t>بهذه الكلمات تلخص فإنك القاعدة الأساسية في التحرير وهي الإيجاز وحسن الاختيار ومراعاة رغبة الجمهور وطبيعته.</a:t>
            </a:r>
          </a:p>
          <a:p>
            <a:r>
              <a:rPr lang="ar-IQ" dirty="0"/>
              <a:t>فالمحرر الناجح هو الذي يهذب ويشذب النص الإخباري ليبقى على ما هو ممتع ومهم فتحرير الخبر الالكتروني يبدأ باختصار المعلومات ثم الكلمات والعبارات وهذه عملية أسلوبية تحتاج من المحرر إلى مهارة لغوية عالية وذوق فني وحس صحفي بطبائع جمهور الاخبار.</a:t>
            </a:r>
          </a:p>
          <a:p>
            <a:r>
              <a:rPr lang="ar-IQ" dirty="0"/>
              <a:t>ويمكن اجمال مهمة محرر الخبر الالكتروني بالنقاط الأساسية التالية:</a:t>
            </a:r>
          </a:p>
          <a:p>
            <a:endParaRPr lang="ar-IQ" dirty="0"/>
          </a:p>
        </p:txBody>
      </p:sp>
    </p:spTree>
    <p:extLst>
      <p:ext uri="{BB962C8B-B14F-4D97-AF65-F5344CB8AC3E}">
        <p14:creationId xmlns:p14="http://schemas.microsoft.com/office/powerpoint/2010/main" val="350161521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a:extLst>
              <a:ext uri="{FF2B5EF4-FFF2-40B4-BE49-F238E27FC236}">
                <a16:creationId xmlns:a16="http://schemas.microsoft.com/office/drawing/2014/main" id="{C2EE5E82-A9AE-3577-9954-FF9A10213F10}"/>
              </a:ext>
            </a:extLst>
          </p:cNvPr>
          <p:cNvSpPr>
            <a:spLocks noGrp="1"/>
          </p:cNvSpPr>
          <p:nvPr>
            <p:ph type="title"/>
          </p:nvPr>
        </p:nvSpPr>
        <p:spPr/>
        <p:txBody>
          <a:bodyPr/>
          <a:lstStyle/>
          <a:p>
            <a:endParaRPr lang="ar-IQ"/>
          </a:p>
        </p:txBody>
      </p:sp>
      <p:sp>
        <p:nvSpPr>
          <p:cNvPr id="3" name="عنصر نائب للمحتوى 2">
            <a:extLst>
              <a:ext uri="{FF2B5EF4-FFF2-40B4-BE49-F238E27FC236}">
                <a16:creationId xmlns:a16="http://schemas.microsoft.com/office/drawing/2014/main" id="{2EC4AA32-7811-16A2-7898-93A728C0ED17}"/>
              </a:ext>
            </a:extLst>
          </p:cNvPr>
          <p:cNvSpPr>
            <a:spLocks noGrp="1"/>
          </p:cNvSpPr>
          <p:nvPr>
            <p:ph idx="1"/>
          </p:nvPr>
        </p:nvSpPr>
        <p:spPr/>
        <p:txBody>
          <a:bodyPr>
            <a:normAutofit/>
          </a:bodyPr>
          <a:lstStyle/>
          <a:p>
            <a:endParaRPr lang="ar-IQ" dirty="0"/>
          </a:p>
          <a:p>
            <a:r>
              <a:rPr lang="ar-IQ" dirty="0"/>
              <a:t>1- التحقق من المعلومات</a:t>
            </a:r>
          </a:p>
          <a:p>
            <a:r>
              <a:rPr lang="ar-IQ" dirty="0"/>
              <a:t>2- معرفة القانون</a:t>
            </a:r>
          </a:p>
          <a:p>
            <a:r>
              <a:rPr lang="ar-IQ" dirty="0"/>
              <a:t>3- التحرير من اجل المستمع والمشاهد</a:t>
            </a:r>
          </a:p>
          <a:p>
            <a:r>
              <a:rPr lang="ar-IQ" dirty="0"/>
              <a:t>4- التأكد من عدم الانحياز</a:t>
            </a:r>
          </a:p>
          <a:p>
            <a:r>
              <a:rPr lang="ar-IQ" dirty="0"/>
              <a:t>5- إدراك دور المذيع ومتطلباته</a:t>
            </a:r>
          </a:p>
          <a:p>
            <a:r>
              <a:rPr lang="ar-IQ" dirty="0"/>
              <a:t>6- فهم المرئيات</a:t>
            </a:r>
          </a:p>
          <a:p>
            <a:r>
              <a:rPr lang="ar-IQ" dirty="0"/>
              <a:t>ان هذه النقاط مجتمعة تعمل على خلق صورة لهيكل الخبر الالكتروني في ذهن المحرر الذي امتلك بجدارة أدوات صنعته وتحسس بمشكلات المذيع ومخرج الاخبار الالكترونية وتمثل في ذاكرته هذه الحالة يكمل ابعادها.</a:t>
            </a:r>
          </a:p>
          <a:p>
            <a:endParaRPr lang="ar-IQ" dirty="0"/>
          </a:p>
        </p:txBody>
      </p:sp>
    </p:spTree>
    <p:extLst>
      <p:ext uri="{BB962C8B-B14F-4D97-AF65-F5344CB8AC3E}">
        <p14:creationId xmlns:p14="http://schemas.microsoft.com/office/powerpoint/2010/main" val="20756093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أيون">
  <a:themeElements>
    <a:clrScheme name="أيون">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أيون">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أيون">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docProps/app.xml><?xml version="1.0" encoding="utf-8"?>
<Properties xmlns="http://schemas.openxmlformats.org/officeDocument/2006/extended-properties" xmlns:vt="http://schemas.openxmlformats.org/officeDocument/2006/docPropsVTypes">
  <Template>Ion</Template>
  <TotalTime>63</TotalTime>
  <Words>1212</Words>
  <Application>Microsoft Office PowerPoint</Application>
  <PresentationFormat>شاشة عريضة</PresentationFormat>
  <Paragraphs>58</Paragraphs>
  <Slides>12</Slides>
  <Notes>0</Notes>
  <HiddenSlides>0</HiddenSlides>
  <MMClips>0</MMClips>
  <ScaleCrop>false</ScaleCrop>
  <HeadingPairs>
    <vt:vector size="6" baseType="variant">
      <vt:variant>
        <vt:lpstr>الخطوط المستخدمة</vt:lpstr>
      </vt:variant>
      <vt:variant>
        <vt:i4>3</vt:i4>
      </vt:variant>
      <vt:variant>
        <vt:lpstr>نسق</vt:lpstr>
      </vt:variant>
      <vt:variant>
        <vt:i4>1</vt:i4>
      </vt:variant>
      <vt:variant>
        <vt:lpstr>عناوين الشرائح</vt:lpstr>
      </vt:variant>
      <vt:variant>
        <vt:i4>12</vt:i4>
      </vt:variant>
    </vt:vector>
  </HeadingPairs>
  <TitlesOfParts>
    <vt:vector size="16" baseType="lpstr">
      <vt:lpstr>Arial</vt:lpstr>
      <vt:lpstr>Century Gothic</vt:lpstr>
      <vt:lpstr>Wingdings 3</vt:lpstr>
      <vt:lpstr>أيون</vt:lpstr>
      <vt:lpstr>قواعد تحرير الاخبار الاذاعية والتلفزيونية</vt:lpstr>
      <vt:lpstr>أﺳﺲ ﺍﻟﺼﻴﺎﻏﺔ ﺍﻟﻠﻐﻭﻴﺔ ﻟﻠﺨﺒﺭ ﺍﻹﺫﺍﻋﻲ</vt:lpstr>
      <vt:lpstr>عرض تقديمي في PowerPoint</vt:lpstr>
      <vt:lpstr>عرض تقديمي في PowerPoint</vt:lpstr>
      <vt:lpstr>عرض تقديمي في PowerPoint</vt:lpstr>
      <vt:lpstr>عرض تقديمي في PowerPoint</vt:lpstr>
      <vt:lpstr>عرض تقديمي في PowerPoint</vt:lpstr>
      <vt:lpstr>تحرير الخبر الالكتروني – قواعد عامة</vt:lpstr>
      <vt:lpstr>عرض تقديمي في PowerPoint</vt:lpstr>
      <vt:lpstr>قواعد التحرير- الفروق بين الخبر الصحفي والاذاعي والتلفزيوني</vt:lpstr>
      <vt:lpstr>قواعد كتابة الخبر الاذاعي:</vt:lpstr>
      <vt:lpstr>قواعد الخبر التلفزيوني</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قواعد تحرير الاخبار الاذاعية والتلفزيونية</dc:title>
  <dc:creator>lenovo-a</dc:creator>
  <cp:lastModifiedBy>lenovo-a</cp:lastModifiedBy>
  <cp:revision>2</cp:revision>
  <dcterms:created xsi:type="dcterms:W3CDTF">2023-03-27T18:50:52Z</dcterms:created>
  <dcterms:modified xsi:type="dcterms:W3CDTF">2023-03-27T19:54:08Z</dcterms:modified>
</cp:coreProperties>
</file>