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5" d="100"/>
          <a:sy n="85" d="100"/>
        </p:scale>
        <p:origin x="-2021"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11/27/2022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11/27/2022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11/27/2022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11/27/2022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11/27/2022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11/27/2022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11/27/2022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الاتصال في العلاقات العامة </a:t>
            </a:r>
            <a:endParaRPr lang="en-US" dirty="0"/>
          </a:p>
        </p:txBody>
      </p:sp>
      <p:sp>
        <p:nvSpPr>
          <p:cNvPr id="3" name="Subtitle 2"/>
          <p:cNvSpPr>
            <a:spLocks noGrp="1"/>
          </p:cNvSpPr>
          <p:nvPr>
            <p:ph type="subTitle" idx="1"/>
          </p:nvPr>
        </p:nvSpPr>
        <p:spPr/>
        <p:txBody>
          <a:bodyPr/>
          <a:lstStyle/>
          <a:p>
            <a:r>
              <a:rPr lang="ar-IQ" dirty="0" smtClean="0"/>
              <a:t>نظرة اولية  </a:t>
            </a:r>
            <a:endParaRPr lang="en-US" dirty="0"/>
          </a:p>
        </p:txBody>
      </p:sp>
    </p:spTree>
    <p:extLst>
      <p:ext uri="{BB962C8B-B14F-4D97-AF65-F5344CB8AC3E}">
        <p14:creationId xmlns:p14="http://schemas.microsoft.com/office/powerpoint/2010/main" val="2488949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IQ" dirty="0"/>
              <a:t>- العلاقة مع الصحافة: </a:t>
            </a:r>
            <a:r>
              <a:rPr lang="ar-IQ" dirty="0" smtClean="0"/>
              <a:t>بهدف</a:t>
            </a:r>
            <a:r>
              <a:rPr lang="en-US" dirty="0"/>
              <a:t> </a:t>
            </a:r>
            <a:r>
              <a:rPr lang="ar-IQ" dirty="0" smtClean="0"/>
              <a:t>تحسين صورة </a:t>
            </a:r>
            <a:r>
              <a:rPr lang="ar-IQ" dirty="0"/>
              <a:t>المنظمة في أعين وسائل </a:t>
            </a:r>
            <a:r>
              <a:rPr lang="ar-IQ" dirty="0" smtClean="0"/>
              <a:t>الإعلام، </a:t>
            </a:r>
            <a:r>
              <a:rPr lang="ar-IQ" dirty="0"/>
              <a:t>تقوم إدارة العلاقات العامة باستدعاء بعض الصحفيين للمنظمة، لتزويدهم بكافة المعلومات والحقائق عن المنظمة والسماح لهم بالتجوال في أنحاءها والتحدث مع مختلف المسؤولين، مع إمكانية أخذ صور لاماكن عمل معينة في المنظمة.</a:t>
            </a:r>
          </a:p>
          <a:p>
            <a:pPr algn="r" rtl="1"/>
            <a:r>
              <a:rPr lang="ar-IQ" dirty="0"/>
              <a:t>وعلى مسؤول العلاقات العامة أن يقوم بإعداد برنامج </a:t>
            </a:r>
            <a:r>
              <a:rPr lang="ar-IQ" dirty="0" smtClean="0"/>
              <a:t>الزيارة</a:t>
            </a:r>
            <a:r>
              <a:rPr lang="ar-IQ" dirty="0"/>
              <a:t>، كما ينبغي أن يكون هناك عدد من المرافقين للضيوف يتناسب مع عدد الضيوف، ويجب التأكد من إلمام هؤلاء </a:t>
            </a:r>
            <a:r>
              <a:rPr lang="ar-IQ" dirty="0" smtClean="0"/>
              <a:t>المرافقين بالمعلومات المتعلقة بالمنظمة كافة ، </a:t>
            </a:r>
            <a:r>
              <a:rPr lang="ar-IQ" dirty="0"/>
              <a:t>حتى يتمكنوا من الإجابة عن الأسئلة </a:t>
            </a:r>
            <a:r>
              <a:rPr lang="ar-IQ" dirty="0" smtClean="0"/>
              <a:t>التي يطرحها الضيوف</a:t>
            </a:r>
            <a:endParaRPr lang="ar-IQ" dirty="0"/>
          </a:p>
        </p:txBody>
      </p:sp>
      <p:sp>
        <p:nvSpPr>
          <p:cNvPr id="3" name="Title 2"/>
          <p:cNvSpPr>
            <a:spLocks noGrp="1"/>
          </p:cNvSpPr>
          <p:nvPr>
            <p:ph type="title"/>
          </p:nvPr>
        </p:nvSpPr>
        <p:spPr/>
        <p:txBody>
          <a:bodyPr/>
          <a:lstStyle/>
          <a:p>
            <a:pPr algn="r" rtl="1"/>
            <a:endParaRPr lang="en-US" dirty="0"/>
          </a:p>
        </p:txBody>
      </p:sp>
    </p:spTree>
    <p:extLst>
      <p:ext uri="{BB962C8B-B14F-4D97-AF65-F5344CB8AC3E}">
        <p14:creationId xmlns:p14="http://schemas.microsoft.com/office/powerpoint/2010/main" val="1701131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IQ" dirty="0"/>
              <a:t>الزيارات وأيام الأبواب المفتوحة: </a:t>
            </a:r>
            <a:r>
              <a:rPr lang="ar-IQ" dirty="0" smtClean="0"/>
              <a:t>تعد </a:t>
            </a:r>
            <a:r>
              <a:rPr lang="ar-IQ" dirty="0"/>
              <a:t>الزيارات من </a:t>
            </a:r>
            <a:r>
              <a:rPr lang="ar-IQ" dirty="0" smtClean="0"/>
              <a:t>المجالات  </a:t>
            </a:r>
            <a:r>
              <a:rPr lang="ar-IQ" dirty="0"/>
              <a:t>الهامة التي تعمل فيها إدارة العلاقات العامة، حيث تقوم بتنظيم زيارات خاصة بالمساهمين، الموزعين، مديري المنظمات، وكبار الشخصيات في المجتمع المحلى لأجل تبادل الآراء والاقتراحات، كما يتم إعداد أيام مفتوحة لاستقبال مختلف  الجماهير بمختلف أنواعها لمواقع المنظمة وخاصة للمصانع وأماكن العمل التي تتميز بالحيوية وجاذبية المظهر، مما يلفت نظر الجمهور ويشجعه على احترام المنظمة والإقبال على التعامل معها وفي هذا الإطار، ترحب العديد من المنظمات بالطلبة من مختلف المستويات لتكوين انطباع جيد حول المنظمة ورسم صورة ممتازة </a:t>
            </a:r>
            <a:r>
              <a:rPr lang="ar-IQ" dirty="0" smtClean="0"/>
              <a:t>عنها </a:t>
            </a:r>
            <a:endParaRPr lang="ar-IQ" dirty="0"/>
          </a:p>
          <a:p>
            <a:pPr algn="r" rtl="1"/>
            <a:endParaRPr lang="ar-IQ" dirty="0"/>
          </a:p>
        </p:txBody>
      </p:sp>
      <p:sp>
        <p:nvSpPr>
          <p:cNvPr id="3" name="Title 2"/>
          <p:cNvSpPr>
            <a:spLocks noGrp="1"/>
          </p:cNvSpPr>
          <p:nvPr>
            <p:ph type="title"/>
          </p:nvPr>
        </p:nvSpPr>
        <p:spPr/>
        <p:txBody>
          <a:bodyPr/>
          <a:lstStyle/>
          <a:p>
            <a:pPr algn="r" rtl="1"/>
            <a:endParaRPr lang="en-US" dirty="0"/>
          </a:p>
        </p:txBody>
      </p:sp>
    </p:spTree>
    <p:extLst>
      <p:ext uri="{BB962C8B-B14F-4D97-AF65-F5344CB8AC3E}">
        <p14:creationId xmlns:p14="http://schemas.microsoft.com/office/powerpoint/2010/main" val="2177067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pPr algn="r" rtl="1"/>
            <a:endParaRPr lang="en-US" dirty="0"/>
          </a:p>
        </p:txBody>
      </p:sp>
    </p:spTree>
    <p:extLst>
      <p:ext uri="{BB962C8B-B14F-4D97-AF65-F5344CB8AC3E}">
        <p14:creationId xmlns:p14="http://schemas.microsoft.com/office/powerpoint/2010/main" val="2104146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IQ" dirty="0"/>
              <a:t>تسعى أي منظمة سواء كانت صغيرة أو كبيرة، عامة أو خاصة، تجارية أو غير تجارية إلى</a:t>
            </a:r>
          </a:p>
          <a:p>
            <a:pPr algn="r" rtl="1"/>
            <a:r>
              <a:rPr lang="ar-IQ" dirty="0"/>
              <a:t>النجاح والاستمرار في عملها وسط جمهور يختلف باختلاف طبيعة نشاط المنظمة، حجمها ورأسمالها لذلك فان الأهداف العامة الرئيسية التي يجب أن ينطلق من خلالها نشاط العلاقات العامة تكمن في أربعة أهداف رئيسية هي</a:t>
            </a:r>
          </a:p>
        </p:txBody>
      </p:sp>
      <p:sp>
        <p:nvSpPr>
          <p:cNvPr id="3" name="Title 2"/>
          <p:cNvSpPr>
            <a:spLocks noGrp="1"/>
          </p:cNvSpPr>
          <p:nvPr>
            <p:ph type="title"/>
          </p:nvPr>
        </p:nvSpPr>
        <p:spPr/>
        <p:txBody>
          <a:bodyPr/>
          <a:lstStyle/>
          <a:p>
            <a:pPr algn="r" rtl="1"/>
            <a:r>
              <a:rPr lang="ar-SA" dirty="0">
                <a:effectLst/>
              </a:rPr>
              <a:t>أهداف العلاقات العامة</a:t>
            </a:r>
            <a:endParaRPr lang="en-US" dirty="0"/>
          </a:p>
        </p:txBody>
      </p:sp>
    </p:spTree>
    <p:extLst>
      <p:ext uri="{BB962C8B-B14F-4D97-AF65-F5344CB8AC3E}">
        <p14:creationId xmlns:p14="http://schemas.microsoft.com/office/powerpoint/2010/main" val="1882168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IQ" dirty="0"/>
              <a:t>-1 بناء سمعة طيبة للمنظمة داخل محيطها الداخلي والخارجي.</a:t>
            </a:r>
          </a:p>
          <a:p>
            <a:pPr algn="r" rtl="1"/>
            <a:r>
              <a:rPr lang="ar-IQ" dirty="0"/>
              <a:t>-2 المحافظة على جو من الثقة والرضا على المنظمة لدى الجماهير.</a:t>
            </a:r>
          </a:p>
          <a:p>
            <a:pPr algn="r" rtl="1"/>
            <a:r>
              <a:rPr lang="ar-IQ" dirty="0"/>
              <a:t>-3 تكوين صورة ذهنية ايجابية عن المنظمة.</a:t>
            </a:r>
          </a:p>
          <a:p>
            <a:pPr algn="r" rtl="1"/>
            <a:r>
              <a:rPr lang="ar-IQ" dirty="0"/>
              <a:t>-4 تشكيل حالة من التوافق المصلحى بين المنظمة وجماهيرها</a:t>
            </a:r>
            <a:r>
              <a:rPr lang="ar-IQ" dirty="0" smtClean="0"/>
              <a:t>.</a:t>
            </a:r>
          </a:p>
          <a:p>
            <a:pPr marL="109728" indent="0" algn="r" rtl="1">
              <a:buNone/>
            </a:pPr>
            <a:endParaRPr lang="ar-IQ" dirty="0"/>
          </a:p>
          <a:p>
            <a:pPr algn="r" rtl="1"/>
            <a:r>
              <a:rPr lang="ar-IQ" dirty="0"/>
              <a:t>كما تهدف العلاقات العامة إلى إقامة علاقات طيبة وزيادة فرص التفاهم المتبادل والتوافق</a:t>
            </a:r>
          </a:p>
          <a:p>
            <a:pPr algn="r" rtl="1"/>
            <a:r>
              <a:rPr lang="ar-IQ" dirty="0"/>
              <a:t>والانسجام بين المنظمة وأطراف التعامل الداخلي والخارجي</a:t>
            </a:r>
          </a:p>
          <a:p>
            <a:pPr algn="r" rtl="1"/>
            <a:endParaRPr lang="ar-IQ"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40644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ar-IQ" sz="3200" dirty="0"/>
              <a:t>تستخدم العلاقات العامة في ممارسة نشاطها الاتصالي التسويقي وسائل الإعلام المختلفة وأهمها الاتصال الجماهيري، كما تستخدم وسائل الإعلام التي تصدرها بنفسها كمجلة المؤسسة، </a:t>
            </a:r>
            <a:r>
              <a:rPr lang="ar-IQ" sz="3200" dirty="0" smtClean="0"/>
              <a:t> موقعها الالكتروني وصفحاتها على منصات التواصل الاجتماعي والمعارض </a:t>
            </a:r>
            <a:r>
              <a:rPr lang="ar-IQ" sz="3200" dirty="0"/>
              <a:t>والحفلات والمهرجانات، وهناك وسائل الاتصال الشخصي كالخطابية والمحاضرات العامة ومكاتب الاستقبال وغيرها، ومن أبرز هذه الوسائل </a:t>
            </a:r>
            <a:r>
              <a:rPr lang="ar-IQ" sz="3200" dirty="0" smtClean="0"/>
              <a:t>المستخدمة : </a:t>
            </a:r>
            <a:endParaRPr lang="en-US" sz="3200" dirty="0"/>
          </a:p>
        </p:txBody>
      </p:sp>
      <p:sp>
        <p:nvSpPr>
          <p:cNvPr id="3" name="Title 2"/>
          <p:cNvSpPr>
            <a:spLocks noGrp="1"/>
          </p:cNvSpPr>
          <p:nvPr>
            <p:ph type="title"/>
          </p:nvPr>
        </p:nvSpPr>
        <p:spPr/>
        <p:txBody>
          <a:bodyPr/>
          <a:lstStyle/>
          <a:p>
            <a:r>
              <a:rPr lang="ar-SA" sz="4400" dirty="0">
                <a:effectLst/>
                <a:latin typeface="Calibri"/>
                <a:ea typeface="Calibri"/>
              </a:rPr>
              <a:t>وسائل الاتصال في العلاقات </a:t>
            </a:r>
            <a:r>
              <a:rPr lang="ar-SA" sz="4400" dirty="0" smtClean="0">
                <a:effectLst/>
                <a:latin typeface="Calibri"/>
                <a:ea typeface="Calibri"/>
              </a:rPr>
              <a:t>العام</a:t>
            </a:r>
            <a:r>
              <a:rPr lang="ar-IQ" sz="4400" dirty="0" smtClean="0">
                <a:effectLst/>
                <a:latin typeface="Calibri"/>
                <a:ea typeface="Calibri"/>
              </a:rPr>
              <a:t>ة      </a:t>
            </a:r>
            <a:endParaRPr lang="en-US" dirty="0"/>
          </a:p>
        </p:txBody>
      </p:sp>
    </p:spTree>
    <p:extLst>
      <p:ext uri="{BB962C8B-B14F-4D97-AF65-F5344CB8AC3E}">
        <p14:creationId xmlns:p14="http://schemas.microsoft.com/office/powerpoint/2010/main" val="3790760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r" rtl="1"/>
            <a:r>
              <a:rPr lang="ar-IQ" dirty="0" smtClean="0"/>
              <a:t>تعد  </a:t>
            </a:r>
            <a:r>
              <a:rPr lang="ar-IQ" dirty="0"/>
              <a:t>من أهم الوسائل المستخدمة في العلاقات العامة، لأن الاتصال بين المرسل والمستقبل يكون مباشرا، </a:t>
            </a:r>
            <a:r>
              <a:rPr lang="ar-IQ" dirty="0" smtClean="0"/>
              <a:t>فهي </a:t>
            </a:r>
            <a:r>
              <a:rPr lang="ar-IQ" dirty="0"/>
              <a:t>وسيلة ذات اتجاهين يمكن من خلالها قياس رد الفعل أو مستوى الاستجابة لما يتم عرضه من أفكار أو توجهات أو حوار هادف، وتأخذ هذه الوسائل الأشكال التالية:</a:t>
            </a:r>
          </a:p>
          <a:p>
            <a:pPr algn="r" rtl="1"/>
            <a:r>
              <a:rPr lang="ar-IQ" dirty="0"/>
              <a:t>- تنظيم الحفلات والدعوات الخاصة: سواء كانت هذه الحفلات للعاملين داخل المؤسسة أو الجمهور المتعامل معها أو عملاء المؤسسة.</a:t>
            </a:r>
          </a:p>
          <a:p>
            <a:pPr algn="r" rtl="1"/>
            <a:r>
              <a:rPr lang="ar-IQ" dirty="0"/>
              <a:t>- الاشتراك في المسابقات العامة: بالإضافة إلى مسابقات التلفزيون أو الراديو، أو مسابقة شهر رمضان.</a:t>
            </a:r>
          </a:p>
          <a:p>
            <a:pPr algn="r" rtl="1"/>
            <a:r>
              <a:rPr lang="ar-IQ" dirty="0"/>
              <a:t>ولهذه المسابقات اهتمام خاص من الجمهور مما يساعد على زيادة مبيعات المؤسسة وزيادة مواقع عرض مختلف خدمتها.</a:t>
            </a:r>
          </a:p>
          <a:p>
            <a:pPr algn="r" rtl="1"/>
            <a:r>
              <a:rPr lang="ar-IQ" dirty="0"/>
              <a:t>- المشاركة في الحياة العامة: وهذا بانتهاز المناسبات العامة كالاحتفالات الرسمية بمناسبة الأعياد الدينية أو الوطنية، فيتم تقديم تهنيئات، وهدايا أو باقات ورد، ويتم تقديم العزاء في حالة الوفيات أو الجنازات، أي المشاركة في </a:t>
            </a:r>
            <a:r>
              <a:rPr lang="ar-IQ" dirty="0" smtClean="0"/>
              <a:t>السراء </a:t>
            </a:r>
            <a:r>
              <a:rPr lang="ar-IQ" dirty="0"/>
              <a:t>والضراء وإبراز المشاعر الطيبة، مما يساعد على إقامة علاقات جيدة مع الآخرين وتكوين سمعة طيبة للمنظم.</a:t>
            </a:r>
          </a:p>
        </p:txBody>
      </p:sp>
      <p:sp>
        <p:nvSpPr>
          <p:cNvPr id="3" name="Title 2"/>
          <p:cNvSpPr>
            <a:spLocks noGrp="1"/>
          </p:cNvSpPr>
          <p:nvPr>
            <p:ph type="title"/>
          </p:nvPr>
        </p:nvSpPr>
        <p:spPr/>
        <p:txBody>
          <a:bodyPr/>
          <a:lstStyle/>
          <a:p>
            <a:pPr algn="r" rtl="1"/>
            <a:r>
              <a:rPr lang="ar-IQ" dirty="0" smtClean="0"/>
              <a:t>الوسائل المباشرة </a:t>
            </a:r>
            <a:endParaRPr lang="en-US" dirty="0"/>
          </a:p>
        </p:txBody>
      </p:sp>
    </p:spTree>
    <p:extLst>
      <p:ext uri="{BB962C8B-B14F-4D97-AF65-F5344CB8AC3E}">
        <p14:creationId xmlns:p14="http://schemas.microsoft.com/office/powerpoint/2010/main" val="1423533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rtl="1"/>
            <a:r>
              <a:rPr lang="ar-IQ" dirty="0"/>
              <a:t>. الوسائل المطبوعة: هناك نماذج وأشكال متنوعة يمكن استخدامها في مجال المطبوعات ولكنهافي الغالب تنقسم إلى مجموعتين رئيسيتين هما:</a:t>
            </a:r>
          </a:p>
          <a:p>
            <a:pPr algn="r" rtl="1"/>
            <a:r>
              <a:rPr lang="ar-IQ" dirty="0"/>
              <a:t>- البريد المباشر: الرسائل البريدية تعتبر من الوسائل المكتوبة (المطبوعة) التي تحمل فكرة معينة أو موضوعا معينا، يعد إعداد خاصا يتفق مع سياسة العلاقات العامة للمؤسسة، وتهدف إلى تحقيق مصلحة بين طرفين تربطهم صلات طيبة من العمل والتعاون المتبادل.</a:t>
            </a:r>
          </a:p>
          <a:p>
            <a:pPr algn="r" rtl="1"/>
            <a:r>
              <a:rPr lang="ar-IQ" dirty="0"/>
              <a:t>- المطبوعات: حيث كثيرا ما تعتمد المؤسسات على إصدار مطبوعات خاصة بها، وكلما كبرت </a:t>
            </a:r>
            <a:r>
              <a:rPr lang="ar-IQ" dirty="0" smtClean="0"/>
              <a:t>المؤسسة استطاعت </a:t>
            </a:r>
            <a:r>
              <a:rPr lang="ar-IQ" dirty="0"/>
              <a:t>أن تصدر مطبوعات كثيرة ومتنوعة وعلى مستوى راق من الإخراج الفني، ومثل هذه المطبوعات قد تتعدد وتأخذ أشكال عدة، فيمكن أن تكون على شكل نشرات تحتوي بعض البيانات عن المؤسسة والخدمات التي تقدمها وأنسب الطرق للاتصال بها</a:t>
            </a:r>
            <a:r>
              <a:rPr lang="ar-IQ" dirty="0" smtClean="0"/>
              <a:t>.</a:t>
            </a:r>
            <a:endParaRPr lang="ar-IQ" dirty="0"/>
          </a:p>
        </p:txBody>
      </p:sp>
      <p:sp>
        <p:nvSpPr>
          <p:cNvPr id="3" name="Title 2"/>
          <p:cNvSpPr>
            <a:spLocks noGrp="1"/>
          </p:cNvSpPr>
          <p:nvPr>
            <p:ph type="title"/>
          </p:nvPr>
        </p:nvSpPr>
        <p:spPr/>
        <p:txBody>
          <a:bodyPr/>
          <a:lstStyle/>
          <a:p>
            <a:pPr algn="r" rtl="1"/>
            <a:r>
              <a:rPr lang="ar-IQ" dirty="0" smtClean="0"/>
              <a:t>الوسائل غير المباشرة </a:t>
            </a:r>
            <a:endParaRPr lang="en-US" dirty="0"/>
          </a:p>
        </p:txBody>
      </p:sp>
    </p:spTree>
    <p:extLst>
      <p:ext uri="{BB962C8B-B14F-4D97-AF65-F5344CB8AC3E}">
        <p14:creationId xmlns:p14="http://schemas.microsoft.com/office/powerpoint/2010/main" val="4131085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r" rtl="1"/>
            <a:r>
              <a:rPr lang="ar-IQ" sz="2400" dirty="0" smtClean="0"/>
              <a:t>الوسائل </a:t>
            </a:r>
            <a:r>
              <a:rPr lang="ar-IQ" sz="2400" dirty="0"/>
              <a:t>السمعية البصرية : أو ما يعرف بوسائل الاتصال الجماهيري والتي تتمثل في وسائل الإعلام الجماهيرية كالصحف والمجلات والإذاعة والتلفزيون والسينما والانترنت </a:t>
            </a:r>
            <a:r>
              <a:rPr lang="ar-IQ" sz="2400" dirty="0" smtClean="0"/>
              <a:t>وتمثل </a:t>
            </a:r>
            <a:r>
              <a:rPr lang="ar-IQ" sz="2400" dirty="0"/>
              <a:t>هذه الوسائل أهمية خاصة لدى المنظمات باعتبارها تساعد في بناء سمعة وصورة المنظمة وتساهم في تشكيل رأي عام حولها</a:t>
            </a:r>
            <a:r>
              <a:rPr lang="ar-IQ" sz="2400" dirty="0" smtClean="0"/>
              <a:t>.</a:t>
            </a:r>
          </a:p>
          <a:p>
            <a:pPr algn="r" rtl="1"/>
            <a:endParaRPr lang="ar-IQ" sz="2400" dirty="0"/>
          </a:p>
          <a:p>
            <a:pPr algn="r" rtl="1"/>
            <a:r>
              <a:rPr lang="ar-IQ" sz="2400" dirty="0"/>
              <a:t>وهناك أنواع عديدة من الكتيبات الخاصة بالمنظمة والتي تهدف إلى تقديم شخصية المنظمة وفلسفتها ككل وتاريخ المنظمة وانجازاتها وتوسعاتها ونموها ومساهمتها في حل مشاكل المجتمع والقضايا العامة. </a:t>
            </a:r>
            <a:endParaRPr lang="ar-IQ" sz="2400" dirty="0" smtClean="0"/>
          </a:p>
          <a:p>
            <a:pPr algn="r" rtl="1"/>
            <a:r>
              <a:rPr lang="ar-IQ" sz="2400" dirty="0" smtClean="0"/>
              <a:t>المواقع الالكترونية والصفحات الالكترونية على مواقع التواصل الاجتماعي «فيسبوك ,تويتر,تيلغرام ,انستغرام وكروبات الواتساب والسغنر والفايبر .. الخ»</a:t>
            </a:r>
            <a:endParaRPr lang="ar-IQ" sz="2400" dirty="0"/>
          </a:p>
        </p:txBody>
      </p:sp>
      <p:sp>
        <p:nvSpPr>
          <p:cNvPr id="3" name="Title 2"/>
          <p:cNvSpPr>
            <a:spLocks noGrp="1"/>
          </p:cNvSpPr>
          <p:nvPr>
            <p:ph type="title"/>
          </p:nvPr>
        </p:nvSpPr>
        <p:spPr/>
        <p:txBody>
          <a:bodyPr>
            <a:normAutofit/>
          </a:bodyPr>
          <a:lstStyle/>
          <a:p>
            <a:pPr algn="r" rtl="1"/>
            <a:endParaRPr lang="en-US" sz="3200" dirty="0"/>
          </a:p>
        </p:txBody>
      </p:sp>
    </p:spTree>
    <p:extLst>
      <p:ext uri="{BB962C8B-B14F-4D97-AF65-F5344CB8AC3E}">
        <p14:creationId xmlns:p14="http://schemas.microsoft.com/office/powerpoint/2010/main" val="3098248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ar-IQ" dirty="0"/>
              <a:t>إن من أهم انشغالات المؤسسة الخدمية تطوير العلاقات العامة الخارجية لها بما يتماشى وإمكانياتها وأهدافها، ولتحقيق ذلك فإنها تعتمد على جملة من التقنيات والطرق يمكن </a:t>
            </a:r>
            <a:r>
              <a:rPr lang="ar-IQ" dirty="0" smtClean="0"/>
              <a:t>ايجازها بما  </a:t>
            </a:r>
            <a:r>
              <a:rPr lang="ar-IQ" dirty="0"/>
              <a:t>يلي:</a:t>
            </a:r>
          </a:p>
          <a:p>
            <a:pPr algn="r" rtl="1"/>
            <a:r>
              <a:rPr lang="ar-IQ" dirty="0"/>
              <a:t>- الرعاية </a:t>
            </a:r>
            <a:r>
              <a:rPr lang="ar-IQ" dirty="0" smtClean="0"/>
              <a:t>:“</a:t>
            </a:r>
            <a:r>
              <a:rPr lang="en-US" dirty="0" smtClean="0"/>
              <a:t> sponsoring </a:t>
            </a:r>
            <a:r>
              <a:rPr lang="en-US" dirty="0"/>
              <a:t>" </a:t>
            </a:r>
            <a:r>
              <a:rPr lang="ar-IQ" dirty="0" smtClean="0"/>
              <a:t>وسيلة إعلانية  </a:t>
            </a:r>
            <a:r>
              <a:rPr lang="ar-IQ" dirty="0"/>
              <a:t>بالدرجة الأولى، ومفادها أن مؤسسة معينة تقوم بتمويل برنامج تلفزيوني أو إذاعي، أو تمويل تظاهرة رياضية أو ثقافية مقابل عدة </a:t>
            </a:r>
            <a:r>
              <a:rPr lang="ar-IQ" dirty="0" smtClean="0"/>
              <a:t>إعلانات </a:t>
            </a:r>
            <a:r>
              <a:rPr lang="ar-IQ" dirty="0"/>
              <a:t>مجانية، </a:t>
            </a:r>
            <a:r>
              <a:rPr lang="ar-IQ" dirty="0" smtClean="0"/>
              <a:t>ومن ثم فانها  </a:t>
            </a:r>
            <a:r>
              <a:rPr lang="ar-IQ" dirty="0"/>
              <a:t>نشاط ذو طابع تجاري، له أثر في المدى القصير والمتوسط ويهدف بالدرجة الأولى إلى التثمين التجاري للعلامة أو الخدمة</a:t>
            </a:r>
            <a:r>
              <a:rPr lang="ar-IQ" dirty="0" smtClean="0"/>
              <a:t>.</a:t>
            </a:r>
            <a:endParaRPr lang="ar-IQ" dirty="0"/>
          </a:p>
        </p:txBody>
      </p:sp>
      <p:sp>
        <p:nvSpPr>
          <p:cNvPr id="3" name="Title 2"/>
          <p:cNvSpPr>
            <a:spLocks noGrp="1"/>
          </p:cNvSpPr>
          <p:nvPr>
            <p:ph type="title"/>
          </p:nvPr>
        </p:nvSpPr>
        <p:spPr/>
        <p:txBody>
          <a:bodyPr/>
          <a:lstStyle/>
          <a:p>
            <a:pPr algn="r" rtl="1"/>
            <a:r>
              <a:rPr lang="ar-IQ" dirty="0"/>
              <a:t>تقنيات العلاقات العامة</a:t>
            </a:r>
            <a:endParaRPr lang="en-US" dirty="0"/>
          </a:p>
        </p:txBody>
      </p:sp>
    </p:spTree>
    <p:extLst>
      <p:ext uri="{BB962C8B-B14F-4D97-AF65-F5344CB8AC3E}">
        <p14:creationId xmlns:p14="http://schemas.microsoft.com/office/powerpoint/2010/main" val="1046556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ar-IQ" dirty="0"/>
              <a:t>- </a:t>
            </a:r>
            <a:r>
              <a:rPr lang="ar-IQ" dirty="0" smtClean="0"/>
              <a:t>برامج المسؤولية الاجتماعية </a:t>
            </a:r>
            <a:r>
              <a:rPr lang="en-US" dirty="0" smtClean="0"/>
              <a:t> </a:t>
            </a:r>
            <a:r>
              <a:rPr lang="ar-IQ" dirty="0" smtClean="0"/>
              <a:t>وما يطلق عليها احيانا «الكفالة»يقصد بها تعبئة </a:t>
            </a:r>
            <a:r>
              <a:rPr lang="ar-IQ" dirty="0"/>
              <a:t>الموارد التي بحوزة المؤسسة أو فرد من أجل تسخيرها لأنشطة تخدم </a:t>
            </a:r>
            <a:r>
              <a:rPr lang="ar-IQ" dirty="0" smtClean="0"/>
              <a:t> المجتمع،  وهي  </a:t>
            </a:r>
            <a:r>
              <a:rPr lang="ar-IQ" dirty="0"/>
              <a:t>هي عبارة عن الدعم الحر والمجاني دون غرض مالي للأنشطة الإبداعية، والثقافية (كالملتقيات والندوات الفكرية المختلفة)، والغاية الأولى من ذلك هي الاستفادة من الأثر الإيجابي على صورة </a:t>
            </a:r>
            <a:r>
              <a:rPr lang="ar-IQ" dirty="0" smtClean="0"/>
              <a:t>المؤسسة.وفي حال الشركات والمؤسسات الكبرى فتقوم بتشييد ملاعب لكرة القدم  وقاعات عروض فنية وحدائق عامة ونصب تذكارية .. الخ</a:t>
            </a:r>
            <a:endParaRPr lang="ar-IQ" dirty="0"/>
          </a:p>
        </p:txBody>
      </p:sp>
      <p:sp>
        <p:nvSpPr>
          <p:cNvPr id="3" name="Title 2"/>
          <p:cNvSpPr>
            <a:spLocks noGrp="1"/>
          </p:cNvSpPr>
          <p:nvPr>
            <p:ph type="title"/>
          </p:nvPr>
        </p:nvSpPr>
        <p:spPr/>
        <p:txBody>
          <a:bodyPr/>
          <a:lstStyle/>
          <a:p>
            <a:pPr algn="r" rtl="1"/>
            <a:endParaRPr lang="en-US" dirty="0"/>
          </a:p>
        </p:txBody>
      </p:sp>
    </p:spTree>
    <p:extLst>
      <p:ext uri="{BB962C8B-B14F-4D97-AF65-F5344CB8AC3E}">
        <p14:creationId xmlns:p14="http://schemas.microsoft.com/office/powerpoint/2010/main" val="20533938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TotalTime>
  <Words>913</Words>
  <Application>Microsoft Office PowerPoint</Application>
  <PresentationFormat>On-screen Show (4:3)</PresentationFormat>
  <Paragraphs>35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الاتصال في العلاقات العامة </vt:lpstr>
      <vt:lpstr>أهداف العلاقات العامة</vt:lpstr>
      <vt:lpstr>PowerPoint Presentation</vt:lpstr>
      <vt:lpstr>وسائل الاتصال في العلاقات العامة      </vt:lpstr>
      <vt:lpstr>الوسائل المباشرة </vt:lpstr>
      <vt:lpstr>الوسائل غير المباشرة </vt:lpstr>
      <vt:lpstr>PowerPoint Presentation</vt:lpstr>
      <vt:lpstr>تقنيات العلاقات العامة</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الاتصال في العلاقات العامة </dc:title>
  <dc:creator>venous</dc:creator>
  <cp:lastModifiedBy>DR.Ahmed Saker 2o1O</cp:lastModifiedBy>
  <cp:revision>12</cp:revision>
  <dcterms:created xsi:type="dcterms:W3CDTF">2006-08-16T00:00:00Z</dcterms:created>
  <dcterms:modified xsi:type="dcterms:W3CDTF">2022-11-27T16:37:45Z</dcterms:modified>
</cp:coreProperties>
</file>