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sldIdLst>
    <p:sldId id="256" r:id="rId3"/>
    <p:sldId id="290" r:id="rId4"/>
    <p:sldId id="291" r:id="rId5"/>
    <p:sldId id="257" r:id="rId6"/>
    <p:sldId id="266" r:id="rId7"/>
    <p:sldId id="267" r:id="rId8"/>
    <p:sldId id="268" r:id="rId9"/>
    <p:sldId id="269" r:id="rId10"/>
    <p:sldId id="292" r:id="rId11"/>
    <p:sldId id="293" r:id="rId12"/>
    <p:sldId id="270" r:id="rId13"/>
    <p:sldId id="294" r:id="rId14"/>
    <p:sldId id="295" r:id="rId15"/>
    <p:sldId id="272" r:id="rId16"/>
    <p:sldId id="296" r:id="rId17"/>
    <p:sldId id="300" r:id="rId18"/>
    <p:sldId id="273" r:id="rId19"/>
    <p:sldId id="297" r:id="rId20"/>
    <p:sldId id="275" r:id="rId21"/>
    <p:sldId id="298" r:id="rId22"/>
    <p:sldId id="276" r:id="rId23"/>
    <p:sldId id="299" r:id="rId24"/>
    <p:sldId id="277" r:id="rId25"/>
    <p:sldId id="288" r:id="rId26"/>
    <p:sldId id="289" r:id="rId27"/>
    <p:sldId id="287" r:id="rId2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353" autoAdjust="0"/>
  </p:normalViewPr>
  <p:slideViewPr>
    <p:cSldViewPr>
      <p:cViewPr varScale="1">
        <p:scale>
          <a:sx n="46" d="100"/>
          <a:sy n="46" d="100"/>
        </p:scale>
        <p:origin x="120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21/08/1444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59587246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21/08/1444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11819546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21/08/1444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290882076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6607412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0176996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313470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560820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8" name="Footer Placeholder 7"/>
          <p:cNvSpPr>
            <a:spLocks noGrp="1"/>
          </p:cNvSpPr>
          <p:nvPr>
            <p:ph type="ftr" sz="quarter" idx="11"/>
          </p:nvPr>
        </p:nvSpPr>
        <p:spPr/>
        <p:txBody>
          <a:bodyPr/>
          <a:lstStyle/>
          <a:p>
            <a:endParaRPr lang="ar-IQ">
              <a:solidFill>
                <a:prstClr val="black">
                  <a:tint val="75000"/>
                </a:prstClr>
              </a:solidFill>
            </a:endParaRPr>
          </a:p>
        </p:txBody>
      </p:sp>
      <p:sp>
        <p:nvSpPr>
          <p:cNvPr id="9" name="Slide Number Placeholder 8"/>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586585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4" name="Footer Placeholder 3"/>
          <p:cNvSpPr>
            <a:spLocks noGrp="1"/>
          </p:cNvSpPr>
          <p:nvPr>
            <p:ph type="ftr" sz="quarter" idx="11"/>
          </p:nvPr>
        </p:nvSpPr>
        <p:spPr/>
        <p:txBody>
          <a:bodyPr/>
          <a:lstStyle/>
          <a:p>
            <a:endParaRPr lang="ar-IQ">
              <a:solidFill>
                <a:prstClr val="black">
                  <a:tint val="75000"/>
                </a:prstClr>
              </a:solidFill>
            </a:endParaRPr>
          </a:p>
        </p:txBody>
      </p:sp>
      <p:sp>
        <p:nvSpPr>
          <p:cNvPr id="5" name="Slide Number Placeholder 4"/>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5189896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3" name="Footer Placeholder 2"/>
          <p:cNvSpPr>
            <a:spLocks noGrp="1"/>
          </p:cNvSpPr>
          <p:nvPr>
            <p:ph type="ftr" sz="quarter" idx="11"/>
          </p:nvPr>
        </p:nvSpPr>
        <p:spPr/>
        <p:txBody>
          <a:bodyPr/>
          <a:lstStyle/>
          <a:p>
            <a:endParaRPr lang="ar-IQ">
              <a:solidFill>
                <a:prstClr val="black">
                  <a:tint val="75000"/>
                </a:prstClr>
              </a:solidFill>
            </a:endParaRPr>
          </a:p>
        </p:txBody>
      </p:sp>
      <p:sp>
        <p:nvSpPr>
          <p:cNvPr id="4" name="Slide Number Placeholder 3"/>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8965318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3146714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8862CBD-FF91-49DA-878D-65AD669F86E3}" type="datetimeFigureOut">
              <a:rPr lang="ar-IQ" smtClean="0"/>
              <a:t>21/08/1444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5322569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6" name="Footer Placeholder 5"/>
          <p:cNvSpPr>
            <a:spLocks noGrp="1"/>
          </p:cNvSpPr>
          <p:nvPr>
            <p:ph type="ftr" sz="quarter" idx="11"/>
          </p:nvPr>
        </p:nvSpPr>
        <p:spPr/>
        <p:txBody>
          <a:bodyPr/>
          <a:lstStyle/>
          <a:p>
            <a:endParaRPr lang="ar-IQ">
              <a:solidFill>
                <a:prstClr val="black">
                  <a:tint val="75000"/>
                </a:prstClr>
              </a:solidFill>
            </a:endParaRPr>
          </a:p>
        </p:txBody>
      </p:sp>
      <p:sp>
        <p:nvSpPr>
          <p:cNvPr id="7" name="Slide Number Placeholder 6"/>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644904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2156317"/>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p>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8173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62CBD-FF91-49DA-878D-65AD669F86E3}" type="datetimeFigureOut">
              <a:rPr lang="ar-IQ" smtClean="0"/>
              <a:t>21/08/1444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69010341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8862CBD-FF91-49DA-878D-65AD669F86E3}" type="datetimeFigureOut">
              <a:rPr lang="ar-IQ" smtClean="0"/>
              <a:t>21/08/1444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96584990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8862CBD-FF91-49DA-878D-65AD669F86E3}" type="datetimeFigureOut">
              <a:rPr lang="ar-IQ" smtClean="0"/>
              <a:t>21/08/1444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72499893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8862CBD-FF91-49DA-878D-65AD669F86E3}" type="datetimeFigureOut">
              <a:rPr lang="ar-IQ" smtClean="0"/>
              <a:t>21/08/1444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352558764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62CBD-FF91-49DA-878D-65AD669F86E3}" type="datetimeFigureOut">
              <a:rPr lang="ar-IQ" smtClean="0"/>
              <a:t>21/08/1444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25701165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2CBD-FF91-49DA-878D-65AD669F86E3}" type="datetimeFigureOut">
              <a:rPr lang="ar-IQ" smtClean="0"/>
              <a:t>21/08/1444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41618773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62CBD-FF91-49DA-878D-65AD669F86E3}" type="datetimeFigureOut">
              <a:rPr lang="ar-IQ" smtClean="0"/>
              <a:t>21/08/1444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F14CF44-A2CB-40E0-BDBB-9FB893D8F931}" type="slidenum">
              <a:rPr lang="ar-IQ" smtClean="0"/>
              <a:t>‹#›</a:t>
            </a:fld>
            <a:endParaRPr lang="ar-IQ"/>
          </a:p>
        </p:txBody>
      </p:sp>
    </p:spTree>
    <p:extLst>
      <p:ext uri="{BB962C8B-B14F-4D97-AF65-F5344CB8AC3E}">
        <p14:creationId xmlns:p14="http://schemas.microsoft.com/office/powerpoint/2010/main" val="219655974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862CBD-FF91-49DA-878D-65AD669F86E3}" type="datetimeFigureOut">
              <a:rPr lang="ar-IQ" smtClean="0"/>
              <a:t>21/08/1444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14CF44-A2CB-40E0-BDBB-9FB893D8F931}" type="slidenum">
              <a:rPr lang="ar-IQ" smtClean="0"/>
              <a:t>‹#›</a:t>
            </a:fld>
            <a:endParaRPr lang="ar-IQ"/>
          </a:p>
        </p:txBody>
      </p:sp>
    </p:spTree>
    <p:extLst>
      <p:ext uri="{BB962C8B-B14F-4D97-AF65-F5344CB8AC3E}">
        <p14:creationId xmlns:p14="http://schemas.microsoft.com/office/powerpoint/2010/main" val="302706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47672AD-DD4D-4CEC-8D1D-DE5F5AB9C27B}" type="datetimeFigureOut">
              <a:rPr lang="ar-IQ" smtClean="0">
                <a:solidFill>
                  <a:prstClr val="black">
                    <a:tint val="75000"/>
                  </a:prstClr>
                </a:solidFill>
              </a:rPr>
              <a:pPr/>
              <a:t>21/08/1444</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8F536D-48A0-4977-88E2-B86041538D04}"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215977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IQ" b="1" dirty="0" smtClean="0">
                <a:ea typeface="Times New Roman"/>
              </a:rPr>
              <a:t>العادات الغذائية الصحية</a:t>
            </a:r>
            <a:endParaRPr lang="ar-IQ" b="1" dirty="0"/>
          </a:p>
        </p:txBody>
      </p:sp>
      <p:sp>
        <p:nvSpPr>
          <p:cNvPr id="3" name="Subtitle 2"/>
          <p:cNvSpPr>
            <a:spLocks noGrp="1"/>
          </p:cNvSpPr>
          <p:nvPr>
            <p:ph type="subTitle" idx="1"/>
          </p:nvPr>
        </p:nvSpPr>
        <p:spPr>
          <a:xfrm>
            <a:off x="1371600" y="3356992"/>
            <a:ext cx="6400800" cy="3240360"/>
          </a:xfrm>
        </p:spPr>
        <p:txBody>
          <a:bodyPr>
            <a:normAutofit/>
          </a:bodyPr>
          <a:lstStyle/>
          <a:p>
            <a:pPr lvl="0"/>
            <a:r>
              <a:rPr lang="ar-IQ" b="1" dirty="0" err="1" smtClean="0">
                <a:solidFill>
                  <a:srgbClr val="FF0000"/>
                </a:solidFill>
              </a:rPr>
              <a:t>م.د</a:t>
            </a:r>
            <a:r>
              <a:rPr lang="ar-IQ" b="1" dirty="0" smtClean="0">
                <a:solidFill>
                  <a:srgbClr val="FF0000"/>
                </a:solidFill>
              </a:rPr>
              <a:t>. رجاء طارق حسن</a:t>
            </a:r>
          </a:p>
          <a:p>
            <a:pPr lvl="0"/>
            <a:r>
              <a:rPr lang="ar-IQ" b="1" dirty="0" smtClean="0">
                <a:solidFill>
                  <a:srgbClr val="FF0000"/>
                </a:solidFill>
              </a:rPr>
              <a:t> </a:t>
            </a:r>
            <a:r>
              <a:rPr lang="ar-IQ" b="1" dirty="0">
                <a:solidFill>
                  <a:srgbClr val="FF0000"/>
                </a:solidFill>
              </a:rPr>
              <a:t>فرع تمريض الام والوليد </a:t>
            </a:r>
            <a:endParaRPr lang="ar-IQ" b="1" dirty="0" smtClean="0">
              <a:solidFill>
                <a:srgbClr val="FF0000"/>
              </a:solidFill>
            </a:endParaRPr>
          </a:p>
          <a:p>
            <a:pPr lvl="0"/>
            <a:r>
              <a:rPr lang="ar-IQ" b="1" dirty="0" smtClean="0">
                <a:solidFill>
                  <a:srgbClr val="FF0000"/>
                </a:solidFill>
              </a:rPr>
              <a:t>كلية </a:t>
            </a:r>
            <a:r>
              <a:rPr lang="ar-IQ" b="1" dirty="0">
                <a:solidFill>
                  <a:srgbClr val="FF0000"/>
                </a:solidFill>
              </a:rPr>
              <a:t>التمريض/جامعة بغداد</a:t>
            </a:r>
          </a:p>
          <a:p>
            <a:r>
              <a:rPr lang="ar-IQ" dirty="0" smtClean="0"/>
              <a:t>2022-2023</a:t>
            </a:r>
            <a:endParaRPr lang="ar-IQ" dirty="0"/>
          </a:p>
        </p:txBody>
      </p:sp>
    </p:spTree>
    <p:extLst>
      <p:ext uri="{BB962C8B-B14F-4D97-AF65-F5344CB8AC3E}">
        <p14:creationId xmlns:p14="http://schemas.microsoft.com/office/powerpoint/2010/main" val="197712248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116632"/>
            <a:ext cx="8712968" cy="6408712"/>
          </a:xfrm>
          <a:prstGeom prst="rect">
            <a:avLst/>
          </a:prstGeom>
        </p:spPr>
      </p:pic>
    </p:spTree>
    <p:extLst>
      <p:ext uri="{BB962C8B-B14F-4D97-AF65-F5344CB8AC3E}">
        <p14:creationId xmlns:p14="http://schemas.microsoft.com/office/powerpoint/2010/main" val="173677203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المحترف\Desktop\كل شيء على سطح المكتب\العادات والممارسات الصحيحة والخاطئة\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76189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3" y="260648"/>
            <a:ext cx="8784976" cy="6480720"/>
          </a:xfrm>
          <a:prstGeom prst="rect">
            <a:avLst/>
          </a:prstGeom>
        </p:spPr>
      </p:pic>
    </p:spTree>
    <p:extLst>
      <p:ext uri="{BB962C8B-B14F-4D97-AF65-F5344CB8AC3E}">
        <p14:creationId xmlns:p14="http://schemas.microsoft.com/office/powerpoint/2010/main" val="214475006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79512" y="260648"/>
            <a:ext cx="8568951" cy="6408712"/>
          </a:xfrm>
          <a:prstGeom prst="rect">
            <a:avLst/>
          </a:prstGeom>
        </p:spPr>
      </p:pic>
    </p:spTree>
    <p:extLst>
      <p:ext uri="{BB962C8B-B14F-4D97-AF65-F5344CB8AC3E}">
        <p14:creationId xmlns:p14="http://schemas.microsoft.com/office/powerpoint/2010/main" val="255726491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المحترف\Desktop\كل شيء على سطح المكتب\العادات والممارسات الصحيحة والخاطئة\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6930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23528" y="260648"/>
            <a:ext cx="8424936" cy="6336704"/>
          </a:xfrm>
          <a:prstGeom prst="rect">
            <a:avLst/>
          </a:prstGeom>
        </p:spPr>
      </p:pic>
    </p:spTree>
    <p:extLst>
      <p:ext uri="{BB962C8B-B14F-4D97-AF65-F5344CB8AC3E}">
        <p14:creationId xmlns:p14="http://schemas.microsoft.com/office/powerpoint/2010/main" val="315202021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923928" y="188640"/>
            <a:ext cx="4896544" cy="6552728"/>
          </a:xfrm>
          <a:prstGeom prst="rect">
            <a:avLst/>
          </a:prstGeom>
        </p:spPr>
      </p:pic>
      <p:pic>
        <p:nvPicPr>
          <p:cNvPr id="3" name="صورة 2"/>
          <p:cNvPicPr>
            <a:picLocks noChangeAspect="1"/>
          </p:cNvPicPr>
          <p:nvPr/>
        </p:nvPicPr>
        <p:blipFill>
          <a:blip r:embed="rId3"/>
          <a:stretch>
            <a:fillRect/>
          </a:stretch>
        </p:blipFill>
        <p:spPr>
          <a:xfrm>
            <a:off x="251520" y="188640"/>
            <a:ext cx="3888432" cy="6552728"/>
          </a:xfrm>
          <a:prstGeom prst="rect">
            <a:avLst/>
          </a:prstGeom>
        </p:spPr>
      </p:pic>
    </p:spTree>
    <p:extLst>
      <p:ext uri="{BB962C8B-B14F-4D97-AF65-F5344CB8AC3E}">
        <p14:creationId xmlns:p14="http://schemas.microsoft.com/office/powerpoint/2010/main" val="194036207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المحترف\Desktop\كل شيء على سطح المكتب\العادات والممارسات الصحيحة والخاطئة\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0535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1520" y="260648"/>
            <a:ext cx="8568952" cy="6336704"/>
          </a:xfrm>
          <a:prstGeom prst="rect">
            <a:avLst/>
          </a:prstGeom>
        </p:spPr>
      </p:pic>
    </p:spTree>
    <p:extLst>
      <p:ext uri="{BB962C8B-B14F-4D97-AF65-F5344CB8AC3E}">
        <p14:creationId xmlns:p14="http://schemas.microsoft.com/office/powerpoint/2010/main" val="76920407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المحترف\Desktop\كل شيء على سطح المكتب\العادات والممارسات الصحيحة والخاطئة\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16632"/>
            <a:ext cx="8856984"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78951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0888036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6250"/>
          <a:stretch/>
        </p:blipFill>
        <p:spPr>
          <a:xfrm>
            <a:off x="251520" y="188640"/>
            <a:ext cx="8568952" cy="6480720"/>
          </a:xfrm>
          <a:prstGeom prst="rect">
            <a:avLst/>
          </a:prstGeom>
        </p:spPr>
      </p:pic>
    </p:spTree>
    <p:extLst>
      <p:ext uri="{BB962C8B-B14F-4D97-AF65-F5344CB8AC3E}">
        <p14:creationId xmlns:p14="http://schemas.microsoft.com/office/powerpoint/2010/main" val="2246542875"/>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المحترف\Desktop\كل شيء على سطح المكتب\العادات والممارسات الصحيحة والخاطئة\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22666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51520" y="332656"/>
            <a:ext cx="8640959" cy="6264695"/>
          </a:xfrm>
          <a:prstGeom prst="rect">
            <a:avLst/>
          </a:prstGeom>
        </p:spPr>
      </p:pic>
    </p:spTree>
    <p:extLst>
      <p:ext uri="{BB962C8B-B14F-4D97-AF65-F5344CB8AC3E}">
        <p14:creationId xmlns:p14="http://schemas.microsoft.com/office/powerpoint/2010/main" val="320199573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المحترف\Desktop\كل شيء على سطح المكتب\العادات والممارسات الصحيحة والخاطئة\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8784976"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1114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10026"/>
            <a:ext cx="8964488" cy="6555641"/>
          </a:xfrm>
          <a:prstGeom prst="rect">
            <a:avLst/>
          </a:prstGeom>
        </p:spPr>
        <p:txBody>
          <a:bodyPr wrap="square">
            <a:spAutoFit/>
          </a:bodyPr>
          <a:lstStyle/>
          <a:p>
            <a:r>
              <a:rPr lang="ar-IQ" sz="2800" b="1" dirty="0">
                <a:solidFill>
                  <a:srgbClr val="333333"/>
                </a:solidFill>
                <a:latin typeface="DroidArabicKufi-Regular"/>
              </a:rPr>
              <a:t>نصائح حول الصحّة والغذاء ينصح الأطباء وأخصائيو التغذية بالكثير من النصائح في مجال التغذية والصحة العامة ، ومن أبرز هذه </a:t>
            </a:r>
            <a:r>
              <a:rPr lang="ar-IQ" sz="2800" b="1" dirty="0" smtClean="0">
                <a:solidFill>
                  <a:srgbClr val="333333"/>
                </a:solidFill>
                <a:latin typeface="DroidArabicKufi-Regular"/>
              </a:rPr>
              <a:t>النصائح</a:t>
            </a:r>
          </a:p>
          <a:p>
            <a:pPr marL="342900" indent="-342900">
              <a:buFont typeface="Arial" panose="020B0604020202020204" pitchFamily="34" charset="0"/>
              <a:buChar char="•"/>
            </a:pPr>
            <a:r>
              <a:rPr lang="ar-IQ" sz="2800" dirty="0" smtClean="0">
                <a:solidFill>
                  <a:srgbClr val="333333"/>
                </a:solidFill>
                <a:latin typeface="DroidArabicKufi-Regular"/>
              </a:rPr>
              <a:t> </a:t>
            </a:r>
            <a:r>
              <a:rPr lang="ar-IQ" sz="2800" dirty="0">
                <a:solidFill>
                  <a:srgbClr val="333333"/>
                </a:solidFill>
                <a:latin typeface="DroidArabicKufi-Regular"/>
              </a:rPr>
              <a:t>ضرورة الانتباه إلى كميّات الغذاء التي يتم تناولها، بحيث تكون هذه الكميّات معتدلة، بغير زيادةٍ ولا نُقصان، كي لا يصاب الجسم بزيادةٍ كبيرةٍ في الوزن، أو بالنحافة الزائدة والهزال. </a:t>
            </a:r>
            <a:endParaRPr lang="ar-IQ" sz="2800" dirty="0" smtClean="0">
              <a:solidFill>
                <a:srgbClr val="333333"/>
              </a:solidFill>
              <a:latin typeface="DroidArabicKufi-Regular"/>
            </a:endParaRPr>
          </a:p>
          <a:p>
            <a:pPr marL="342900" indent="-342900">
              <a:buFont typeface="Arial" panose="020B0604020202020204" pitchFamily="34" charset="0"/>
              <a:buChar char="•"/>
            </a:pPr>
            <a:r>
              <a:rPr lang="ar-IQ" sz="2800" dirty="0" smtClean="0">
                <a:solidFill>
                  <a:srgbClr val="333333"/>
                </a:solidFill>
                <a:latin typeface="DroidArabicKufi-Regular"/>
              </a:rPr>
              <a:t>تناول </a:t>
            </a:r>
            <a:r>
              <a:rPr lang="ar-IQ" sz="2800" dirty="0">
                <a:solidFill>
                  <a:srgbClr val="333333"/>
                </a:solidFill>
                <a:latin typeface="DroidArabicKufi-Regular"/>
              </a:rPr>
              <a:t>الكثير من الفواكه والخضروات الطازجة، التي تمد الجسم بالكثير من مضادات الأكسدة التي تقوّي مناعته، وتمنعه من الإصابة بالأمراض، ويجب أن يتناول الشخص خمس حصص يوميّاً من الخضروات والفواكه. </a:t>
            </a:r>
            <a:endParaRPr lang="ar-IQ" sz="2800" dirty="0" smtClean="0">
              <a:solidFill>
                <a:srgbClr val="333333"/>
              </a:solidFill>
              <a:latin typeface="DroidArabicKufi-Regular"/>
            </a:endParaRPr>
          </a:p>
          <a:p>
            <a:pPr marL="342900" indent="-342900">
              <a:buFont typeface="Arial" panose="020B0604020202020204" pitchFamily="34" charset="0"/>
              <a:buChar char="•"/>
            </a:pPr>
            <a:r>
              <a:rPr lang="ar-IQ" sz="2800" dirty="0" smtClean="0">
                <a:solidFill>
                  <a:srgbClr val="333333"/>
                </a:solidFill>
                <a:latin typeface="DroidArabicKufi-Regular"/>
              </a:rPr>
              <a:t>التقليل </a:t>
            </a:r>
            <a:r>
              <a:rPr lang="ar-IQ" sz="2800" dirty="0">
                <a:solidFill>
                  <a:srgbClr val="333333"/>
                </a:solidFill>
                <a:latin typeface="DroidArabicKufi-Regular"/>
              </a:rPr>
              <a:t>من تناول الأغذية التي تحتوي على كميّات كبيرة من الصوديوم، ومن أهمّها الملح، والأغذية المعلبة والمحفوظة، لما لها من تأثير سيّء على صحّة الجسم، حيث تتسبب بارتفاع ضغط الدم، واحتباس السوائل في الجسم. </a:t>
            </a:r>
            <a:endParaRPr lang="ar-IQ" sz="2800" dirty="0" smtClean="0">
              <a:solidFill>
                <a:srgbClr val="333333"/>
              </a:solidFill>
              <a:latin typeface="DroidArabicKufi-Regular"/>
            </a:endParaRPr>
          </a:p>
          <a:p>
            <a:pPr marL="342900" indent="-342900">
              <a:buFont typeface="Arial" panose="020B0604020202020204" pitchFamily="34" charset="0"/>
              <a:buChar char="•"/>
            </a:pPr>
            <a:r>
              <a:rPr lang="ar-IQ" sz="2800" dirty="0" smtClean="0">
                <a:solidFill>
                  <a:srgbClr val="333333"/>
                </a:solidFill>
                <a:latin typeface="DroidArabicKufi-Regular"/>
              </a:rPr>
              <a:t>التقليل </a:t>
            </a:r>
            <a:r>
              <a:rPr lang="ar-IQ" sz="2800" dirty="0">
                <a:solidFill>
                  <a:srgbClr val="333333"/>
                </a:solidFill>
                <a:latin typeface="DroidArabicKufi-Regular"/>
              </a:rPr>
              <a:t>من تناول السكريات المصنّعة، التي تتسبب بارتفاع السكر في الدم، خصوصاً لدى الأشخاص الذين لديهم استعداد وراثي للإصابة بمرض السكر، بالإضافة إلى أنّ السكريات المصنّعة تزوّد الجسم بالسعرات الحرارية الفارغة، مما يؤدي لزيادة وزن الجسم. </a:t>
            </a:r>
            <a:endParaRPr lang="ar-IQ" sz="2800" dirty="0" smtClean="0">
              <a:solidFill>
                <a:srgbClr val="333333"/>
              </a:solidFill>
              <a:latin typeface="DroidArabicKufi-Regular"/>
            </a:endParaRPr>
          </a:p>
        </p:txBody>
      </p:sp>
    </p:spTree>
    <p:extLst>
      <p:ext uri="{BB962C8B-B14F-4D97-AF65-F5344CB8AC3E}">
        <p14:creationId xmlns:p14="http://schemas.microsoft.com/office/powerpoint/2010/main" val="846976055"/>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801862"/>
          </a:xfrm>
          <a:prstGeom prst="rect">
            <a:avLst/>
          </a:prstGeom>
        </p:spPr>
        <p:txBody>
          <a:bodyPr wrap="square">
            <a:spAutoFit/>
          </a:bodyPr>
          <a:lstStyle/>
          <a:p>
            <a:pPr marL="571500" indent="-571500">
              <a:buFont typeface="Arial" panose="020B0604020202020204" pitchFamily="34" charset="0"/>
              <a:buChar char="•"/>
            </a:pPr>
            <a:r>
              <a:rPr lang="ar-IQ" sz="3600" dirty="0" smtClean="0">
                <a:solidFill>
                  <a:srgbClr val="333333"/>
                </a:solidFill>
                <a:latin typeface="DroidArabicKufi-Regular"/>
              </a:rPr>
              <a:t>شرب لترين من الماء يومياً على الأقل، لأنّ الماء يدخل في كل خلية من خلايا الجسم، ويساعد في التخلص من الفضلات والسموم. </a:t>
            </a:r>
          </a:p>
          <a:p>
            <a:pPr marL="571500" indent="-571500">
              <a:buFont typeface="Arial" panose="020B0604020202020204" pitchFamily="34" charset="0"/>
              <a:buChar char="•"/>
            </a:pPr>
            <a:r>
              <a:rPr lang="ar-IQ" sz="3200" dirty="0"/>
              <a:t>ضرورة تناول اللحوم الحمراء والبيضاء ولحوم الأسماك، التي تحافظ على صحّة العضلات وتقوّيها</a:t>
            </a:r>
            <a:r>
              <a:rPr lang="ar-IQ" sz="3200" dirty="0" smtClean="0"/>
              <a:t>.</a:t>
            </a:r>
          </a:p>
          <a:p>
            <a:pPr marL="571500" indent="-571500">
              <a:buFont typeface="Arial" panose="020B0604020202020204" pitchFamily="34" charset="0"/>
              <a:buChar char="•"/>
            </a:pPr>
            <a:r>
              <a:rPr lang="ar-IQ" sz="3200" dirty="0" smtClean="0"/>
              <a:t> </a:t>
            </a:r>
            <a:r>
              <a:rPr lang="ar-IQ" sz="3200" dirty="0"/>
              <a:t>تناول الحليب ومشتقاته مثل الألبان، والأجبان، للحصول على الكالسيوم المهم لصحّة العظام والأسنان. </a:t>
            </a:r>
            <a:endParaRPr lang="ar-IQ" sz="3200" dirty="0" smtClean="0"/>
          </a:p>
          <a:p>
            <a:pPr marL="571500" indent="-571500">
              <a:buFont typeface="Arial" panose="020B0604020202020204" pitchFamily="34" charset="0"/>
              <a:buChar char="•"/>
            </a:pPr>
            <a:r>
              <a:rPr lang="ar-IQ" sz="3200" dirty="0" smtClean="0"/>
              <a:t>الابتعاد </a:t>
            </a:r>
            <a:r>
              <a:rPr lang="ar-IQ" sz="3200" dirty="0"/>
              <a:t>قدر الإمكان عن الوجبات السريعة، والأغذية المصنّعة التي تحتوي على مواد حافظة</a:t>
            </a:r>
            <a:r>
              <a:rPr lang="ar-IQ" sz="3200" dirty="0" smtClean="0"/>
              <a:t>.</a:t>
            </a:r>
          </a:p>
          <a:p>
            <a:pPr marL="571500" indent="-571500">
              <a:buFont typeface="Arial" panose="020B0604020202020204" pitchFamily="34" charset="0"/>
              <a:buChar char="•"/>
            </a:pPr>
            <a:r>
              <a:rPr lang="ar-IQ" sz="3200" dirty="0" smtClean="0"/>
              <a:t> </a:t>
            </a:r>
            <a:r>
              <a:rPr lang="ar-IQ" sz="3200" dirty="0"/>
              <a:t>عدم إهمال وجبة الإفطار أبداً، ومحاولة التغاضي عن وجبة العشاء، والطعام الدّسم الذي يسبب الشعور بالتخمة،</a:t>
            </a:r>
            <a:r>
              <a:rPr lang="ar-IQ" sz="3600" dirty="0"/>
              <a:t/>
            </a:r>
            <a:br>
              <a:rPr lang="ar-IQ" sz="3600" dirty="0"/>
            </a:br>
            <a:r>
              <a:rPr lang="ar-IQ" sz="3600" dirty="0"/>
              <a:t/>
            </a:r>
            <a:br>
              <a:rPr lang="ar-IQ" sz="3600" dirty="0"/>
            </a:br>
            <a:endParaRPr lang="ar-IQ" sz="3600" dirty="0" smtClean="0">
              <a:solidFill>
                <a:srgbClr val="333333"/>
              </a:solidFill>
              <a:latin typeface="DroidArabicKufi-Regular"/>
            </a:endParaRPr>
          </a:p>
        </p:txBody>
      </p:sp>
    </p:spTree>
    <p:extLst>
      <p:ext uri="{BB962C8B-B14F-4D97-AF65-F5344CB8AC3E}">
        <p14:creationId xmlns:p14="http://schemas.microsoft.com/office/powerpoint/2010/main" val="352625022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المحترف\Desktop\كل شيء على سطح المكتب\تعليم مستمر\الأسبوع العالمي للتوعية بالمضادات الحيوية 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8973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38095" y="188640"/>
            <a:ext cx="8784976" cy="6552727"/>
          </a:xfrm>
          <a:prstGeom prst="rect">
            <a:avLst/>
          </a:prstGeom>
        </p:spPr>
      </p:pic>
    </p:spTree>
    <p:extLst>
      <p:ext uri="{BB962C8B-B14F-4D97-AF65-F5344CB8AC3E}">
        <p14:creationId xmlns:p14="http://schemas.microsoft.com/office/powerpoint/2010/main" val="88531061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مستطيل 2"/>
          <p:cNvSpPr/>
          <p:nvPr/>
        </p:nvSpPr>
        <p:spPr>
          <a:xfrm>
            <a:off x="0" y="332656"/>
            <a:ext cx="9144000" cy="6863417"/>
          </a:xfrm>
          <a:prstGeom prst="rect">
            <a:avLst/>
          </a:prstGeom>
        </p:spPr>
        <p:txBody>
          <a:bodyPr wrap="square">
            <a:spAutoFit/>
          </a:bodyPr>
          <a:lstStyle/>
          <a:p>
            <a:r>
              <a:rPr lang="ar-IQ" sz="4400" b="1" dirty="0" smtClean="0">
                <a:solidFill>
                  <a:srgbClr val="333333"/>
                </a:solidFill>
                <a:latin typeface="DroidArabicKufi-Regular"/>
              </a:rPr>
              <a:t>مقدمة:</a:t>
            </a:r>
          </a:p>
          <a:p>
            <a:r>
              <a:rPr lang="ar-IQ" sz="3600" dirty="0" smtClean="0">
                <a:solidFill>
                  <a:srgbClr val="333333"/>
                </a:solidFill>
                <a:latin typeface="DroidArabicKufi-Regular"/>
              </a:rPr>
              <a:t>ترتبط </a:t>
            </a:r>
            <a:r>
              <a:rPr lang="ar-IQ" sz="3600" dirty="0">
                <a:solidFill>
                  <a:srgbClr val="333333"/>
                </a:solidFill>
                <a:latin typeface="DroidArabicKufi-Regular"/>
              </a:rPr>
              <a:t>الصحّة ارتباطاً مباشراً بالغذاء، فالتغذية السليمة، أساس الصحّة السليمة، لأنّ الغذاء هو الداء والدواء معاً، لذلك يجب على كل شخصٍ أن ينتبه لنوعيّة الطعام الذي يتناوله؛ لأنّ صحّة الجسم تعتمد على المجموعات الغذائيّة الأساسيّة التي تدخل إليه عن طريق الغذاء، كي يستطيع أن يقوم بمهامّه جميعاً، ويتمكن من إنتاج الطاقة، وهذه المجموعات هي مجموعة الفيتامينات، ومضادات الأكسدة، والمعادن، بالإضافة للبروتينات، والكربوهيدرات، والسكريات، والدهون</a:t>
            </a:r>
            <a:r>
              <a:rPr lang="ar-IQ" sz="3600" dirty="0" smtClean="0">
                <a:solidFill>
                  <a:srgbClr val="333333"/>
                </a:solidFill>
                <a:latin typeface="DroidArabicKufi-Regular"/>
              </a:rPr>
              <a:t>. كما </a:t>
            </a:r>
            <a:r>
              <a:rPr lang="ar-IQ" sz="3600" dirty="0">
                <a:solidFill>
                  <a:srgbClr val="333333"/>
                </a:solidFill>
                <a:latin typeface="DroidArabicKufi-Regular"/>
              </a:rPr>
              <a:t>أنّ صحّة جميع أعضاء الجسم، والتناغم الحاصل بينها، يعتمد على توازن المواد الأساسيّة التي يكتسبها من الغذاء الذي يتم تناوله</a:t>
            </a:r>
            <a:r>
              <a:rPr lang="ar-IQ" sz="3600" dirty="0"/>
              <a:t/>
            </a:r>
            <a:br>
              <a:rPr lang="ar-IQ" sz="3600" dirty="0"/>
            </a:br>
            <a:endParaRPr lang="ar-IQ" sz="3600" dirty="0"/>
          </a:p>
        </p:txBody>
      </p:sp>
    </p:spTree>
    <p:extLst>
      <p:ext uri="{BB962C8B-B14F-4D97-AF65-F5344CB8AC3E}">
        <p14:creationId xmlns:p14="http://schemas.microsoft.com/office/powerpoint/2010/main" val="308573952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المحترف\Desktop\كل شيء على سطح المكتب\العادات والممارسات الصحيحة والخاطئة\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2993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050" name="Picture 2" descr="C:\Users\المحترف\Desktop\كل شيء على سطح المكتب\العادات والممارسات الصحيحة والخاطئة\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7" y="404664"/>
            <a:ext cx="9144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8054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المحترف\Desktop\كل شيء على سطح المكتب\العادات والممارسات الصحيحة والخاطئة\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925"/>
            <a:ext cx="914400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2818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المحترف\Desktop\كل شيء على سطح المكتب\العادات والممارسات الصحيحة والخاطئة\4.PNG"/>
          <p:cNvPicPr>
            <a:picLocks noChangeAspect="1" noChangeArrowheads="1"/>
          </p:cNvPicPr>
          <p:nvPr/>
        </p:nvPicPr>
        <p:blipFill rotWithShape="1">
          <a:blip r:embed="rId2">
            <a:extLst>
              <a:ext uri="{28A0092B-C50C-407E-A947-70E740481C1C}">
                <a14:useLocalDpi xmlns:a14="http://schemas.microsoft.com/office/drawing/2010/main" val="0"/>
              </a:ext>
            </a:extLst>
          </a:blip>
          <a:srcRect l="47062" b="44514"/>
          <a:stretch/>
        </p:blipFill>
        <p:spPr bwMode="auto">
          <a:xfrm>
            <a:off x="1115616" y="1412776"/>
            <a:ext cx="7524327"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76224"/>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صائح لزيادة شرب الما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3" name="صورة 2"/>
          <p:cNvPicPr>
            <a:picLocks noChangeAspect="1"/>
          </p:cNvPicPr>
          <p:nvPr/>
        </p:nvPicPr>
        <p:blipFill>
          <a:blip r:embed="rId2"/>
          <a:stretch>
            <a:fillRect/>
          </a:stretch>
        </p:blipFill>
        <p:spPr>
          <a:xfrm>
            <a:off x="155575" y="160338"/>
            <a:ext cx="8808913" cy="6509022"/>
          </a:xfrm>
          <a:prstGeom prst="rect">
            <a:avLst/>
          </a:prstGeom>
        </p:spPr>
      </p:pic>
    </p:spTree>
    <p:extLst>
      <p:ext uri="{BB962C8B-B14F-4D97-AF65-F5344CB8AC3E}">
        <p14:creationId xmlns:p14="http://schemas.microsoft.com/office/powerpoint/2010/main" val="266088245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384</Words>
  <Application>Microsoft Office PowerPoint</Application>
  <PresentationFormat>عرض على الشاشة (4:3)</PresentationFormat>
  <Paragraphs>17</Paragraphs>
  <Slides>26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2</vt:i4>
      </vt:variant>
      <vt:variant>
        <vt:lpstr>عناوين الشرائح</vt:lpstr>
      </vt:variant>
      <vt:variant>
        <vt:i4>26</vt:i4>
      </vt:variant>
    </vt:vector>
  </HeadingPairs>
  <TitlesOfParts>
    <vt:vector size="32" baseType="lpstr">
      <vt:lpstr>Arial</vt:lpstr>
      <vt:lpstr>Calibri</vt:lpstr>
      <vt:lpstr>DroidArabicKufi-Regular</vt:lpstr>
      <vt:lpstr>Times New Roman</vt:lpstr>
      <vt:lpstr>Office Theme</vt:lpstr>
      <vt:lpstr>2_Office Theme</vt:lpstr>
      <vt:lpstr>العادات الغذائية الصحية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الممارسات الصحية والتحاليل الطبية المتبعة للكشف عن الامراض عند بعض النساء</dc:title>
  <dc:creator>المحترف</dc:creator>
  <cp:lastModifiedBy>المحترف</cp:lastModifiedBy>
  <cp:revision>24</cp:revision>
  <dcterms:created xsi:type="dcterms:W3CDTF">2022-11-10T10:12:33Z</dcterms:created>
  <dcterms:modified xsi:type="dcterms:W3CDTF">2023-03-13T15:39:05Z</dcterms:modified>
</cp:coreProperties>
</file>