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67" r:id="rId3"/>
    <p:sldId id="257" r:id="rId4"/>
    <p:sldId id="258" r:id="rId5"/>
    <p:sldId id="259" r:id="rId6"/>
    <p:sldId id="268" r:id="rId7"/>
    <p:sldId id="262" r:id="rId8"/>
    <p:sldId id="263" r:id="rId9"/>
    <p:sldId id="264" r:id="rId10"/>
    <p:sldId id="265" r:id="rId11"/>
    <p:sldId id="266" r:id="rId12"/>
    <p:sldId id="260" r:id="rId13"/>
    <p:sldId id="261" r:id="rId1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a:t>انقر لتحرير نمط العنوان الرئيسي</a:t>
            </a:r>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a:t>انقر لتحرير نمط العنوان الثانوي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08/11/1444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عنوان العمودي 2"/>
          <p:cNvSpPr>
            <a:spLocks noGrp="1"/>
          </p:cNvSpPr>
          <p:nvPr>
            <p:ph type="body" orient="vert" idx="1"/>
          </p:nvPr>
        </p:nvSpPr>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08/11/1444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a:t>انقر لتحرير نمط العنوان الرئيسي</a:t>
            </a:r>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08/11/1444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idx="1"/>
          </p:nvPr>
        </p:nvSpPr>
        <p:spPr/>
        <p:txBody>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08/11/1444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a:t>انقر لتحرير نمط العنوان الرئيسي</a:t>
            </a:r>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t>08/11/1444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08/11/1444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a:t>انقر لتحرير نمط العنوان الرئيسي</a:t>
            </a:r>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t>08/11/1444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a:t>انقر لتحرير نمط العنوان الرئيسي</a:t>
            </a:r>
          </a:p>
        </p:txBody>
      </p:sp>
      <p:sp>
        <p:nvSpPr>
          <p:cNvPr id="3" name="عنصر نائب للتاريخ 2"/>
          <p:cNvSpPr>
            <a:spLocks noGrp="1"/>
          </p:cNvSpPr>
          <p:nvPr>
            <p:ph type="dt" sz="half" idx="10"/>
          </p:nvPr>
        </p:nvSpPr>
        <p:spPr/>
        <p:txBody>
          <a:bodyPr/>
          <a:lstStyle/>
          <a:p>
            <a:fld id="{1B8ABB09-4A1D-463E-8065-109CC2B7EFAA}" type="datetimeFigureOut">
              <a:rPr lang="ar-SA" smtClean="0"/>
              <a:t>08/11/1444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t>08/11/1444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a:t>انقر لتحرير نمط العنوان الرئيسي</a:t>
            </a:r>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08/11/1444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a:t>انقر لتحرير نمط العنوان الرئيسي</a:t>
            </a:r>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t>08/11/1444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t>‹#›</a:t>
            </a:fld>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a:t>انقر لتحرير نمط العنوان الرئيسي</a:t>
            </a:r>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a:t>انقر لتحرير أنماط النص الرئيسي</a:t>
            </a:r>
          </a:p>
          <a:p>
            <a:pPr lvl="1"/>
            <a:r>
              <a:rPr lang="ar-SA"/>
              <a:t>المستوى الثاني</a:t>
            </a:r>
          </a:p>
          <a:p>
            <a:pPr lvl="2"/>
            <a:r>
              <a:rPr lang="ar-SA"/>
              <a:t>المستوى الثالث</a:t>
            </a:r>
          </a:p>
          <a:p>
            <a:pPr lvl="3"/>
            <a:r>
              <a:rPr lang="ar-SA"/>
              <a:t>المستوى الرابع</a:t>
            </a:r>
          </a:p>
          <a:p>
            <a:pPr lvl="4"/>
            <a:r>
              <a:rPr lang="ar-SA"/>
              <a:t>المستوى الخامس</a:t>
            </a:r>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1B8ABB09-4A1D-463E-8065-109CC2B7EFAA}" type="datetimeFigureOut">
              <a:rPr lang="ar-SA" smtClean="0"/>
              <a:t>08/11/1444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0B34F065-1154-456A-91E3-76DE8E75E17B}" type="slidenum">
              <a:rPr lang="ar-SA" smtClean="0"/>
              <a:t>‹#›</a:t>
            </a:fld>
            <a:endParaRPr lang="ar-SA"/>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r>
              <a:rPr lang="ar-IQ" dirty="0"/>
              <a:t>مهارة التغلب على صعوبة التعامل مع المراجعين او المرضى</a:t>
            </a:r>
            <a:endParaRPr lang="en-US" dirty="0"/>
          </a:p>
        </p:txBody>
      </p:sp>
      <p:sp>
        <p:nvSpPr>
          <p:cNvPr id="3" name="عنوان فرعي 2"/>
          <p:cNvSpPr>
            <a:spLocks noGrp="1"/>
          </p:cNvSpPr>
          <p:nvPr>
            <p:ph type="subTitle" idx="1"/>
          </p:nvPr>
        </p:nvSpPr>
        <p:spPr/>
        <p:txBody>
          <a:bodyPr/>
          <a:lstStyle/>
          <a:p>
            <a:r>
              <a:rPr lang="ar-IQ" dirty="0"/>
              <a:t>اعداد : </a:t>
            </a:r>
          </a:p>
          <a:p>
            <a:r>
              <a:rPr lang="ar-IQ" dirty="0" err="1"/>
              <a:t>م.م</a:t>
            </a:r>
            <a:r>
              <a:rPr lang="ar-IQ" dirty="0"/>
              <a:t>. مروة صالح مسلم</a:t>
            </a:r>
          </a:p>
          <a:p>
            <a:r>
              <a:rPr lang="ar-IQ" dirty="0" err="1"/>
              <a:t>م.م</a:t>
            </a:r>
            <a:r>
              <a:rPr lang="ar-IQ" dirty="0"/>
              <a:t>. سوزان علي عبد الحسن</a:t>
            </a:r>
            <a:endParaRPr lang="en-US" dirty="0"/>
          </a:p>
        </p:txBody>
      </p:sp>
    </p:spTree>
    <p:extLst>
      <p:ext uri="{BB962C8B-B14F-4D97-AF65-F5344CB8AC3E}">
        <p14:creationId xmlns:p14="http://schemas.microsoft.com/office/powerpoint/2010/main" val="10151428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363272" cy="5577483"/>
          </a:xfrm>
        </p:spPr>
        <p:txBody>
          <a:bodyPr>
            <a:normAutofit/>
          </a:bodyPr>
          <a:lstStyle/>
          <a:p>
            <a:r>
              <a:rPr lang="ar-IQ" dirty="0"/>
              <a:t>الاستماع المتعاطف الفعال: ابحث عن أجندة المريض و أعد صياغة ما يقوله ,اعترف بمشاعره. قل "أستطيع أن أراك محبطًا</a:t>
            </a:r>
          </a:p>
          <a:p>
            <a:r>
              <a:rPr lang="ar-IQ" dirty="0"/>
              <a:t>عند التعرض للتهديد أو الهجوم ، لا تقاوم. اطرح أسئلة توضيحية لتغيير الهجوم إلى توضيح. يمكنك أن تقول "عفوًا" أو "ساعدني على فهم ما تقوله" أو "لا أفهم ما تحاول قوله" ، حتى لو كنت تفهم بالضبط ما يقوله المريض. استخدم لغة الجسد غير المواجهة.</a:t>
            </a:r>
          </a:p>
          <a:p>
            <a:r>
              <a:rPr lang="ar-IQ" dirty="0"/>
              <a:t>الصمت: امنح الشخص وقتًا ليهدأ ؛ يحترق الشخص عادة في غضون 60-75 ثانية</a:t>
            </a:r>
          </a:p>
        </p:txBody>
      </p:sp>
    </p:spTree>
    <p:extLst>
      <p:ext uri="{BB962C8B-B14F-4D97-AF65-F5344CB8AC3E}">
        <p14:creationId xmlns:p14="http://schemas.microsoft.com/office/powerpoint/2010/main" val="42767906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91264" cy="5721499"/>
          </a:xfrm>
        </p:spPr>
        <p:txBody>
          <a:bodyPr/>
          <a:lstStyle/>
          <a:p>
            <a:r>
              <a:rPr lang="ar-IQ" dirty="0"/>
              <a:t>إفشاء وفاة مريض:</a:t>
            </a:r>
          </a:p>
          <a:p>
            <a:pPr marL="0" indent="0">
              <a:buNone/>
            </a:pPr>
            <a:r>
              <a:rPr lang="ar-IQ" dirty="0"/>
              <a:t>كن مباشرًا ولطيفًا ، ولخص بسرعة الخطوات التي تؤدي إلى الموت. جهِّز المريض / أحد أفراد أسرته للأخبار السيئة "أخشى أن لدي بعض الأخبار السيئة". لا تستخدم مصطلحات غامضة. لا تقل "أعرف ما تشعر به" لأن هذا قد يثير استجابة مثل "ليس لديك فكرة عما أشعر به". ضع في اعتبارك قول "أنا آسف لخسارتك".</a:t>
            </a:r>
            <a:endParaRPr lang="en-US" dirty="0"/>
          </a:p>
        </p:txBody>
      </p:sp>
    </p:spTree>
    <p:extLst>
      <p:ext uri="{BB962C8B-B14F-4D97-AF65-F5344CB8AC3E}">
        <p14:creationId xmlns:p14="http://schemas.microsoft.com/office/powerpoint/2010/main" val="1944065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كيف تتواصل مع المريض الصعب؟</a:t>
            </a:r>
            <a:endParaRPr lang="en-US" dirty="0"/>
          </a:p>
        </p:txBody>
      </p:sp>
      <p:sp>
        <p:nvSpPr>
          <p:cNvPr id="3" name="عنصر نائب للمحتوى 2"/>
          <p:cNvSpPr>
            <a:spLocks noGrp="1"/>
          </p:cNvSpPr>
          <p:nvPr>
            <p:ph idx="1"/>
          </p:nvPr>
        </p:nvSpPr>
        <p:spPr/>
        <p:txBody>
          <a:bodyPr>
            <a:normAutofit fontScale="55000" lnSpcReduction="20000"/>
          </a:bodyPr>
          <a:lstStyle/>
          <a:p>
            <a:pPr marL="0" indent="0">
              <a:buNone/>
            </a:pPr>
            <a:endParaRPr lang="ar-IQ" dirty="0"/>
          </a:p>
          <a:p>
            <a:r>
              <a:rPr lang="ar-IQ" dirty="0"/>
              <a:t>عند مواجهة مرضى صعبين في قسم ما ، فإن فهم الموقف ودوافع المريض قد تساعد في التعامل بشكل أفضل مع صعوبات التواصل الموجودة. غالبًا ما يكون لقاء المريض </a:t>
            </a:r>
            <a:r>
              <a:rPr lang="ar-IQ"/>
              <a:t>الصعب خصوصا </a:t>
            </a:r>
            <a:r>
              <a:rPr lang="ar-IQ" dirty="0"/>
              <a:t>في قسم الطوارئ مزعجا لكل من الممرض والمريض. هؤلاء المرضى بالغالب يعانون من مشاكل طبية مزمنة تزيد الطين بلة على أفرادٍ يعانون من تفاوتاتٍ اجتماعية</a:t>
            </a:r>
            <a:endParaRPr lang="en-US" dirty="0"/>
          </a:p>
          <a:p>
            <a:pPr marL="0" indent="0">
              <a:buNone/>
            </a:pPr>
            <a:r>
              <a:rPr lang="ar-IQ" dirty="0"/>
              <a:t> مثلا:</a:t>
            </a:r>
          </a:p>
          <a:p>
            <a:pPr>
              <a:buFont typeface="Wingdings" pitchFamily="2" charset="2"/>
              <a:buChar char="Ø"/>
            </a:pPr>
            <a:r>
              <a:rPr lang="ar-IQ" dirty="0"/>
              <a:t>المريض الغاضب</a:t>
            </a:r>
          </a:p>
          <a:p>
            <a:endParaRPr lang="ar-IQ" dirty="0"/>
          </a:p>
          <a:p>
            <a:r>
              <a:rPr lang="ar-IQ" dirty="0"/>
              <a:t>لا تتجاهل حقيقة أن المريض قد يكون غاضبًا أو منزعجًا – فغالباً ما يكون ذلك مرتبطًا بالتأخيرات أو التوقعات أو مخاوف الرعاية. حاول استكشاف هذه المشاعر من خلال طرح أسئلة محايدة وغير مجابهة. قد يكون التفهم والاعتذار البسيط عن المشاكل الحاصلة حلًا ثمينًا.</a:t>
            </a:r>
          </a:p>
          <a:p>
            <a:endParaRPr lang="ar-IQ" dirty="0"/>
          </a:p>
          <a:p>
            <a:pPr>
              <a:buFont typeface="Wingdings" pitchFamily="2" charset="2"/>
              <a:buChar char="Ø"/>
            </a:pPr>
            <a:r>
              <a:rPr lang="ar-IQ" dirty="0"/>
              <a:t>المريض المتلاعب</a:t>
            </a:r>
          </a:p>
          <a:p>
            <a:endParaRPr lang="ar-IQ" dirty="0"/>
          </a:p>
          <a:p>
            <a:r>
              <a:rPr lang="ar-IQ" dirty="0"/>
              <a:t>في حين أن هؤلاء المرضى قد يكون لديهم بوضوح اجندة ثانوية ، إلا أن شكواهم الطبية قد تظل مشروعة و صحيحة. تعامل مع هؤلاء المرضى بعقل متفتح، لكن كن مستعدًا لقول لا للطلبات التي لم تتم الإشارة إليها سريريا.</a:t>
            </a:r>
          </a:p>
          <a:p>
            <a:endParaRPr lang="ar-IQ" dirty="0"/>
          </a:p>
        </p:txBody>
      </p:sp>
    </p:spTree>
    <p:extLst>
      <p:ext uri="{BB962C8B-B14F-4D97-AF65-F5344CB8AC3E}">
        <p14:creationId xmlns:p14="http://schemas.microsoft.com/office/powerpoint/2010/main" val="1102207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p:txBody>
          <a:bodyPr>
            <a:normAutofit fontScale="77500" lnSpcReduction="20000"/>
          </a:bodyPr>
          <a:lstStyle/>
          <a:p>
            <a:pPr>
              <a:buFont typeface="Wingdings" pitchFamily="2" charset="2"/>
              <a:buChar char="Ø"/>
            </a:pPr>
            <a:r>
              <a:rPr lang="ar-IQ" dirty="0"/>
              <a:t>المريض ذو الزيارات المتكررة</a:t>
            </a:r>
          </a:p>
          <a:p>
            <a:endParaRPr lang="ar-IQ" dirty="0"/>
          </a:p>
          <a:p>
            <a:r>
              <a:rPr lang="ar-IQ" dirty="0"/>
              <a:t>قد يكون تكرار العودة للمريض مزعجاً، ولكن من المهم أن نفهم أنه قد يكون هناك سبب أساسي للزيارات المتكررة. تعتبر العوامل الاجتماعية الاقتصادية وضعف الوصول إلى الرعاية من الأسباب الشائعة. معرفة الموارد المتاحة (مثل الأخصائيين الاجتماعيين ، وتمريض الدعم السريري) يمكن أن تحدث فرقا.</a:t>
            </a:r>
          </a:p>
          <a:p>
            <a:endParaRPr lang="ar-IQ" dirty="0"/>
          </a:p>
          <a:p>
            <a:pPr>
              <a:buFont typeface="Wingdings" pitchFamily="2" charset="2"/>
              <a:buChar char="Ø"/>
            </a:pPr>
            <a:r>
              <a:rPr lang="ar-IQ" dirty="0"/>
              <a:t>المريض القتالي / المهتاج أو المخمور</a:t>
            </a:r>
          </a:p>
          <a:p>
            <a:endParaRPr lang="ar-IQ" dirty="0"/>
          </a:p>
          <a:p>
            <a:r>
              <a:rPr lang="ar-IQ" dirty="0"/>
              <a:t>من الأهمية الحفاظ على سلامة المريض والموظفين (بما فيهم أنت). إن إعادة توجيه المريض والتأكيد على أهمية العناية به طبياً قد يساعد في تهدئة الموقف. قد يكون التدخل باستخدام الأدوية النفسية ضروريًا في بعض الأحيان</a:t>
            </a:r>
            <a:endParaRPr lang="en-US" dirty="0"/>
          </a:p>
        </p:txBody>
      </p:sp>
    </p:spTree>
    <p:extLst>
      <p:ext uri="{BB962C8B-B14F-4D97-AF65-F5344CB8AC3E}">
        <p14:creationId xmlns:p14="http://schemas.microsoft.com/office/powerpoint/2010/main" val="1917683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عنصر نائب للمحتوى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51520" y="476672"/>
            <a:ext cx="8640960" cy="5582435"/>
          </a:xfrm>
        </p:spPr>
      </p:pic>
    </p:spTree>
    <p:extLst>
      <p:ext uri="{BB962C8B-B14F-4D97-AF65-F5344CB8AC3E}">
        <p14:creationId xmlns:p14="http://schemas.microsoft.com/office/powerpoint/2010/main" val="42869330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قواعد السلوك المهني</a:t>
            </a:r>
            <a:endParaRPr lang="en-US" dirty="0"/>
          </a:p>
        </p:txBody>
      </p:sp>
      <p:sp>
        <p:nvSpPr>
          <p:cNvPr id="3" name="عنصر نائب للمحتوى 2"/>
          <p:cNvSpPr>
            <a:spLocks noGrp="1"/>
          </p:cNvSpPr>
          <p:nvPr>
            <p:ph idx="1"/>
          </p:nvPr>
        </p:nvSpPr>
        <p:spPr/>
        <p:txBody>
          <a:bodyPr/>
          <a:lstStyle/>
          <a:p>
            <a:pPr marL="0" indent="0">
              <a:buNone/>
            </a:pPr>
            <a:endParaRPr lang="ar-IQ" dirty="0"/>
          </a:p>
          <a:p>
            <a:pPr marL="0" indent="0" algn="just">
              <a:buNone/>
            </a:pPr>
            <a:r>
              <a:rPr lang="ar-IQ" dirty="0"/>
              <a:t>هي مجموعة من القواعد السلوكية الإيجابية التي تلزم الممارسين لمهنة التمريض القيام بمهامهم بكفاية علمية وعملية تضمن حقوق المستفيدين والعاملين، ولا تتعارض مع القيم والمبادئ والمعتقدات والأعراف السائدة في المجتمع العراقي، وتحدد العلاقة المهنية مع أعضاء الفريق الصحي .</a:t>
            </a:r>
          </a:p>
          <a:p>
            <a:pPr marL="0" indent="0">
              <a:buNone/>
            </a:pPr>
            <a:endParaRPr lang="en-US" dirty="0"/>
          </a:p>
        </p:txBody>
      </p:sp>
    </p:spTree>
    <p:extLst>
      <p:ext uri="{BB962C8B-B14F-4D97-AF65-F5344CB8AC3E}">
        <p14:creationId xmlns:p14="http://schemas.microsoft.com/office/powerpoint/2010/main" val="25777811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المبادئ الاساسية للسلوك المهني</a:t>
            </a:r>
            <a:endParaRPr lang="en-US" dirty="0"/>
          </a:p>
        </p:txBody>
      </p:sp>
      <p:sp>
        <p:nvSpPr>
          <p:cNvPr id="3" name="عنصر نائب للمحتوى 2"/>
          <p:cNvSpPr>
            <a:spLocks noGrp="1"/>
          </p:cNvSpPr>
          <p:nvPr>
            <p:ph idx="1"/>
          </p:nvPr>
        </p:nvSpPr>
        <p:spPr/>
        <p:txBody>
          <a:bodyPr/>
          <a:lstStyle/>
          <a:p>
            <a:r>
              <a:rPr lang="ar-IQ" dirty="0"/>
              <a:t>المعرفة والكفاءة المهنية</a:t>
            </a:r>
          </a:p>
          <a:p>
            <a:r>
              <a:rPr lang="ar-IQ" dirty="0"/>
              <a:t>الإقرار بالعلم</a:t>
            </a:r>
          </a:p>
          <a:p>
            <a:r>
              <a:rPr lang="ar-IQ" dirty="0"/>
              <a:t>تقليل الخطر</a:t>
            </a:r>
          </a:p>
          <a:p>
            <a:r>
              <a:rPr lang="ar-IQ" dirty="0"/>
              <a:t>العمل بروح الفريق</a:t>
            </a:r>
          </a:p>
          <a:p>
            <a:r>
              <a:rPr lang="ar-IQ" dirty="0"/>
              <a:t>الكرامة</a:t>
            </a:r>
            <a:endParaRPr lang="en-US" dirty="0"/>
          </a:p>
        </p:txBody>
      </p:sp>
    </p:spTree>
    <p:extLst>
      <p:ext uri="{BB962C8B-B14F-4D97-AF65-F5344CB8AC3E}">
        <p14:creationId xmlns:p14="http://schemas.microsoft.com/office/powerpoint/2010/main" val="756498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IQ" dirty="0"/>
              <a:t>مهارات الاتصال مع المرضى</a:t>
            </a:r>
            <a:endParaRPr lang="en-US" dirty="0"/>
          </a:p>
        </p:txBody>
      </p:sp>
      <p:sp>
        <p:nvSpPr>
          <p:cNvPr id="3" name="عنصر نائب للمحتوى 2"/>
          <p:cNvSpPr>
            <a:spLocks noGrp="1"/>
          </p:cNvSpPr>
          <p:nvPr>
            <p:ph idx="1"/>
          </p:nvPr>
        </p:nvSpPr>
        <p:spPr/>
        <p:txBody>
          <a:bodyPr/>
          <a:lstStyle/>
          <a:p>
            <a:r>
              <a:rPr lang="ar-IQ" dirty="0">
                <a:solidFill>
                  <a:srgbClr val="666666"/>
                </a:solidFill>
                <a:latin typeface="Nassim Arabic Regular"/>
              </a:rPr>
              <a:t>س-هل يمكن تحسين مهارات التواصل ام انها موهبة فطرية وطبيعة شخصيته ؟</a:t>
            </a:r>
          </a:p>
          <a:p>
            <a:r>
              <a:rPr lang="ar-IQ" dirty="0">
                <a:solidFill>
                  <a:srgbClr val="666666"/>
                </a:solidFill>
                <a:latin typeface="Nassim Arabic Regular"/>
              </a:rPr>
              <a:t>ج- بالطبع يمكن تحسين مهارات التواصل ... فعلم التواصل استطاع ان يبسط اساسيات التواصل ويضع التمارين والتدريبات اللازمة حتى يستطيع كل انسان تحسين مهارات التواصل عنده </a:t>
            </a:r>
          </a:p>
          <a:p>
            <a:pPr marL="0" indent="0">
              <a:buNone/>
            </a:pPr>
            <a:endParaRPr lang="en-US" dirty="0"/>
          </a:p>
        </p:txBody>
      </p:sp>
    </p:spTree>
    <p:extLst>
      <p:ext uri="{BB962C8B-B14F-4D97-AF65-F5344CB8AC3E}">
        <p14:creationId xmlns:p14="http://schemas.microsoft.com/office/powerpoint/2010/main" val="2281917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332656"/>
            <a:ext cx="9036495" cy="60486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161391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9512" y="116632"/>
            <a:ext cx="8928992" cy="66967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304541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a:t>مخاطر ضعف التواصل مع المرضى الصعبين</a:t>
            </a:r>
            <a:endParaRPr lang="en-US" dirty="0"/>
          </a:p>
        </p:txBody>
      </p:sp>
      <p:sp>
        <p:nvSpPr>
          <p:cNvPr id="3" name="عنصر نائب للمحتوى 2"/>
          <p:cNvSpPr>
            <a:spLocks noGrp="1"/>
          </p:cNvSpPr>
          <p:nvPr>
            <p:ph idx="1"/>
          </p:nvPr>
        </p:nvSpPr>
        <p:spPr/>
        <p:txBody>
          <a:bodyPr/>
          <a:lstStyle/>
          <a:p>
            <a:pPr marL="0" indent="0">
              <a:buNone/>
            </a:pPr>
            <a:r>
              <a:rPr lang="ar-IQ" dirty="0"/>
              <a:t>يمكن أن يؤدي ضعف التواصل مع المرضى الصعبين إلى حلقة مفرغة من الهجمات والتصديقات قد يشعر المريض بأنه مهجور. هذا يخلق حلقة مستمرة من التواصل الضعيف. يعد التواصل الفعال أمرًا حيويًا لكسر هذه الحلقة والانتقال نحو الإجراءات المركزة على الحل.</a:t>
            </a:r>
            <a:endParaRPr lang="en-US" dirty="0"/>
          </a:p>
        </p:txBody>
      </p:sp>
    </p:spTree>
    <p:extLst>
      <p:ext uri="{BB962C8B-B14F-4D97-AF65-F5344CB8AC3E}">
        <p14:creationId xmlns:p14="http://schemas.microsoft.com/office/powerpoint/2010/main" val="8172957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IQ" dirty="0"/>
              <a:t>تقنيات الخط الأول في إدارة المريض الصعب</a:t>
            </a:r>
            <a:br>
              <a:rPr lang="ar-IQ" dirty="0"/>
            </a:br>
            <a:endParaRPr lang="en-US" dirty="0"/>
          </a:p>
        </p:txBody>
      </p:sp>
      <p:sp>
        <p:nvSpPr>
          <p:cNvPr id="3" name="عنصر نائب للمحتوى 2"/>
          <p:cNvSpPr>
            <a:spLocks noGrp="1"/>
          </p:cNvSpPr>
          <p:nvPr>
            <p:ph idx="1"/>
          </p:nvPr>
        </p:nvSpPr>
        <p:spPr/>
        <p:txBody>
          <a:bodyPr>
            <a:normAutofit lnSpcReduction="10000"/>
          </a:bodyPr>
          <a:lstStyle/>
          <a:p>
            <a:r>
              <a:rPr lang="ar-IQ" dirty="0"/>
              <a:t>اكتساب السيطرة الشخصية على المشاعر: لا تتفاعل ، وكن استباقي ، واعرف محفزاتك. قم بإبطاء تنفسك ، وتحدث ببطء وهدوء ، وخفض نبرة صوتك ، وفكر في لغة جسدك</a:t>
            </a:r>
          </a:p>
          <a:p>
            <a:r>
              <a:rPr lang="ar-IQ" dirty="0"/>
              <a:t>ابدأ بانطباع أول جيد: ابتسم ، استخدم وضعية مفتوحة ، قدم نفسك ، مد يدك للمصافحة ، انظر إلى عين المريض لمدة 3-5 ثوان</a:t>
            </a:r>
          </a:p>
          <a:p>
            <a:r>
              <a:rPr lang="ar-IQ" dirty="0"/>
              <a:t>ساعد مريضك في السيطرة على المشاعر: لا تجادل , يريد المرضى أن يشعروا بأنهم مسموعون. قل "أنا هنا لمساعدتك وسماع صوتك".</a:t>
            </a:r>
            <a:endParaRPr lang="en-US" dirty="0"/>
          </a:p>
        </p:txBody>
      </p:sp>
    </p:spTree>
    <p:extLst>
      <p:ext uri="{BB962C8B-B14F-4D97-AF65-F5344CB8AC3E}">
        <p14:creationId xmlns:p14="http://schemas.microsoft.com/office/powerpoint/2010/main" val="996233901"/>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93</TotalTime>
  <Words>681</Words>
  <Application>Microsoft Office PowerPoint</Application>
  <PresentationFormat>On-screen Show (4:3)</PresentationFormat>
  <Paragraphs>45</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Nassim Arabic Regular</vt:lpstr>
      <vt:lpstr>Wingdings</vt:lpstr>
      <vt:lpstr>سمة Office</vt:lpstr>
      <vt:lpstr>مهارة التغلب على صعوبة التعامل مع المراجعين او المرضى</vt:lpstr>
      <vt:lpstr>PowerPoint Presentation</vt:lpstr>
      <vt:lpstr>قواعد السلوك المهني</vt:lpstr>
      <vt:lpstr>المبادئ الاساسية للسلوك المهني</vt:lpstr>
      <vt:lpstr>مهارات الاتصال مع المرضى</vt:lpstr>
      <vt:lpstr>PowerPoint Presentation</vt:lpstr>
      <vt:lpstr>PowerPoint Presentation</vt:lpstr>
      <vt:lpstr>مخاطر ضعف التواصل مع المرضى الصعبين</vt:lpstr>
      <vt:lpstr>تقنيات الخط الأول في إدارة المريض الصعب </vt:lpstr>
      <vt:lpstr>PowerPoint Presentation</vt:lpstr>
      <vt:lpstr>PowerPoint Presentation</vt:lpstr>
      <vt:lpstr>كيف تتواصل مع المريض الصعب؟</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مهارة التغلب على صعوبة التعامل مع المراجعين او المرضى</dc:title>
  <dc:creator>user</dc:creator>
  <cp:lastModifiedBy>marwa</cp:lastModifiedBy>
  <cp:revision>12</cp:revision>
  <dcterms:created xsi:type="dcterms:W3CDTF">2023-03-21T09:47:04Z</dcterms:created>
  <dcterms:modified xsi:type="dcterms:W3CDTF">2023-05-27T16:39:30Z</dcterms:modified>
</cp:coreProperties>
</file>