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300"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E5B5C9-5031-466C-96D3-95F1DDF8F9B8}" type="datetimeFigureOut">
              <a:rPr lang="en-US" smtClean="0"/>
              <a:t>3/10/2023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EDC6A8-0C15-4A43-9442-BB0A6193D608}" type="slidenum">
              <a:rPr lang="en-US" smtClean="0"/>
              <a:t>‹#›</a:t>
            </a:fld>
            <a:endParaRPr lang="en-US"/>
          </a:p>
        </p:txBody>
      </p:sp>
    </p:spTree>
    <p:extLst>
      <p:ext uri="{BB962C8B-B14F-4D97-AF65-F5344CB8AC3E}">
        <p14:creationId xmlns:p14="http://schemas.microsoft.com/office/powerpoint/2010/main" val="632345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E5B5C9-5031-466C-96D3-95F1DDF8F9B8}" type="datetimeFigureOut">
              <a:rPr lang="en-US" smtClean="0"/>
              <a:t>3/10/2023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EDC6A8-0C15-4A43-9442-BB0A6193D608}" type="slidenum">
              <a:rPr lang="en-US" smtClean="0"/>
              <a:t>‹#›</a:t>
            </a:fld>
            <a:endParaRPr lang="en-US"/>
          </a:p>
        </p:txBody>
      </p:sp>
    </p:spTree>
    <p:extLst>
      <p:ext uri="{BB962C8B-B14F-4D97-AF65-F5344CB8AC3E}">
        <p14:creationId xmlns:p14="http://schemas.microsoft.com/office/powerpoint/2010/main" val="1827342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E5B5C9-5031-466C-96D3-95F1DDF8F9B8}" type="datetimeFigureOut">
              <a:rPr lang="en-US" smtClean="0"/>
              <a:t>3/10/2023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EDC6A8-0C15-4A43-9442-BB0A6193D608}" type="slidenum">
              <a:rPr lang="en-US" smtClean="0"/>
              <a:t>‹#›</a:t>
            </a:fld>
            <a:endParaRPr lang="en-US"/>
          </a:p>
        </p:txBody>
      </p:sp>
    </p:spTree>
    <p:extLst>
      <p:ext uri="{BB962C8B-B14F-4D97-AF65-F5344CB8AC3E}">
        <p14:creationId xmlns:p14="http://schemas.microsoft.com/office/powerpoint/2010/main" val="4213968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E5B5C9-5031-466C-96D3-95F1DDF8F9B8}" type="datetimeFigureOut">
              <a:rPr lang="en-US" smtClean="0"/>
              <a:t>3/10/2023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EDC6A8-0C15-4A43-9442-BB0A6193D608}" type="slidenum">
              <a:rPr lang="en-US" smtClean="0"/>
              <a:t>‹#›</a:t>
            </a:fld>
            <a:endParaRPr lang="en-US"/>
          </a:p>
        </p:txBody>
      </p:sp>
    </p:spTree>
    <p:extLst>
      <p:ext uri="{BB962C8B-B14F-4D97-AF65-F5344CB8AC3E}">
        <p14:creationId xmlns:p14="http://schemas.microsoft.com/office/powerpoint/2010/main" val="2550293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E5B5C9-5031-466C-96D3-95F1DDF8F9B8}" type="datetimeFigureOut">
              <a:rPr lang="en-US" smtClean="0"/>
              <a:t>3/10/2023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EDC6A8-0C15-4A43-9442-BB0A6193D608}" type="slidenum">
              <a:rPr lang="en-US" smtClean="0"/>
              <a:t>‹#›</a:t>
            </a:fld>
            <a:endParaRPr lang="en-US"/>
          </a:p>
        </p:txBody>
      </p:sp>
    </p:spTree>
    <p:extLst>
      <p:ext uri="{BB962C8B-B14F-4D97-AF65-F5344CB8AC3E}">
        <p14:creationId xmlns:p14="http://schemas.microsoft.com/office/powerpoint/2010/main" val="1873868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E5B5C9-5031-466C-96D3-95F1DDF8F9B8}" type="datetimeFigureOut">
              <a:rPr lang="en-US" smtClean="0"/>
              <a:t>3/10/2023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EDC6A8-0C15-4A43-9442-BB0A6193D608}" type="slidenum">
              <a:rPr lang="en-US" smtClean="0"/>
              <a:t>‹#›</a:t>
            </a:fld>
            <a:endParaRPr lang="en-US"/>
          </a:p>
        </p:txBody>
      </p:sp>
    </p:spTree>
    <p:extLst>
      <p:ext uri="{BB962C8B-B14F-4D97-AF65-F5344CB8AC3E}">
        <p14:creationId xmlns:p14="http://schemas.microsoft.com/office/powerpoint/2010/main" val="3439095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E5B5C9-5031-466C-96D3-95F1DDF8F9B8}" type="datetimeFigureOut">
              <a:rPr lang="en-US" smtClean="0"/>
              <a:t>3/10/2023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EDC6A8-0C15-4A43-9442-BB0A6193D608}" type="slidenum">
              <a:rPr lang="en-US" smtClean="0"/>
              <a:t>‹#›</a:t>
            </a:fld>
            <a:endParaRPr lang="en-US"/>
          </a:p>
        </p:txBody>
      </p:sp>
    </p:spTree>
    <p:extLst>
      <p:ext uri="{BB962C8B-B14F-4D97-AF65-F5344CB8AC3E}">
        <p14:creationId xmlns:p14="http://schemas.microsoft.com/office/powerpoint/2010/main" val="325549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E5B5C9-5031-466C-96D3-95F1DDF8F9B8}" type="datetimeFigureOut">
              <a:rPr lang="en-US" smtClean="0"/>
              <a:t>3/10/2023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EDC6A8-0C15-4A43-9442-BB0A6193D608}" type="slidenum">
              <a:rPr lang="en-US" smtClean="0"/>
              <a:t>‹#›</a:t>
            </a:fld>
            <a:endParaRPr lang="en-US"/>
          </a:p>
        </p:txBody>
      </p:sp>
    </p:spTree>
    <p:extLst>
      <p:ext uri="{BB962C8B-B14F-4D97-AF65-F5344CB8AC3E}">
        <p14:creationId xmlns:p14="http://schemas.microsoft.com/office/powerpoint/2010/main" val="2386918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E5B5C9-5031-466C-96D3-95F1DDF8F9B8}" type="datetimeFigureOut">
              <a:rPr lang="en-US" smtClean="0"/>
              <a:t>3/10/2023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EDC6A8-0C15-4A43-9442-BB0A6193D608}" type="slidenum">
              <a:rPr lang="en-US" smtClean="0"/>
              <a:t>‹#›</a:t>
            </a:fld>
            <a:endParaRPr lang="en-US"/>
          </a:p>
        </p:txBody>
      </p:sp>
    </p:spTree>
    <p:extLst>
      <p:ext uri="{BB962C8B-B14F-4D97-AF65-F5344CB8AC3E}">
        <p14:creationId xmlns:p14="http://schemas.microsoft.com/office/powerpoint/2010/main" val="3487670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E5B5C9-5031-466C-96D3-95F1DDF8F9B8}" type="datetimeFigureOut">
              <a:rPr lang="en-US" smtClean="0"/>
              <a:t>3/10/2023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EDC6A8-0C15-4A43-9442-BB0A6193D608}" type="slidenum">
              <a:rPr lang="en-US" smtClean="0"/>
              <a:t>‹#›</a:t>
            </a:fld>
            <a:endParaRPr lang="en-US"/>
          </a:p>
        </p:txBody>
      </p:sp>
    </p:spTree>
    <p:extLst>
      <p:ext uri="{BB962C8B-B14F-4D97-AF65-F5344CB8AC3E}">
        <p14:creationId xmlns:p14="http://schemas.microsoft.com/office/powerpoint/2010/main" val="3948130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E5B5C9-5031-466C-96D3-95F1DDF8F9B8}" type="datetimeFigureOut">
              <a:rPr lang="en-US" smtClean="0"/>
              <a:t>3/10/2023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EDC6A8-0C15-4A43-9442-BB0A6193D608}" type="slidenum">
              <a:rPr lang="en-US" smtClean="0"/>
              <a:t>‹#›</a:t>
            </a:fld>
            <a:endParaRPr lang="en-US"/>
          </a:p>
        </p:txBody>
      </p:sp>
    </p:spTree>
    <p:extLst>
      <p:ext uri="{BB962C8B-B14F-4D97-AF65-F5344CB8AC3E}">
        <p14:creationId xmlns:p14="http://schemas.microsoft.com/office/powerpoint/2010/main" val="1427296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E5B5C9-5031-466C-96D3-95F1DDF8F9B8}" type="datetimeFigureOut">
              <a:rPr lang="en-US" smtClean="0"/>
              <a:t>3/10/2023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EDC6A8-0C15-4A43-9442-BB0A6193D608}" type="slidenum">
              <a:rPr lang="en-US" smtClean="0"/>
              <a:t>‹#›</a:t>
            </a:fld>
            <a:endParaRPr lang="en-US"/>
          </a:p>
        </p:txBody>
      </p:sp>
    </p:spTree>
    <p:extLst>
      <p:ext uri="{BB962C8B-B14F-4D97-AF65-F5344CB8AC3E}">
        <p14:creationId xmlns:p14="http://schemas.microsoft.com/office/powerpoint/2010/main" val="3125040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KW" b="1" dirty="0" smtClean="0">
                <a:effectLst/>
                <a:ea typeface="Calibri" panose="020F0502020204030204" pitchFamily="34" charset="0"/>
                <a:cs typeface="Simplified Arabic"/>
              </a:rPr>
              <a:t>مهارات القرن الحادي والعشرون واهميتها في بناء المنهج الدراسي:</a:t>
            </a:r>
            <a:endParaRPr lang="en-US" dirty="0"/>
          </a:p>
        </p:txBody>
      </p:sp>
      <p:sp>
        <p:nvSpPr>
          <p:cNvPr id="3" name="Subtitle 2"/>
          <p:cNvSpPr>
            <a:spLocks noGrp="1"/>
          </p:cNvSpPr>
          <p:nvPr>
            <p:ph type="subTitle" idx="1"/>
          </p:nvPr>
        </p:nvSpPr>
        <p:spPr>
          <a:xfrm>
            <a:off x="1524000" y="3602037"/>
            <a:ext cx="9144000" cy="2507817"/>
          </a:xfrm>
        </p:spPr>
        <p:txBody>
          <a:bodyPr>
            <a:normAutofit/>
          </a:bodyPr>
          <a:lstStyle/>
          <a:p>
            <a:pPr rtl="1"/>
            <a:r>
              <a:rPr lang="ar-IQ" sz="4400" dirty="0" smtClean="0"/>
              <a:t>ورشة  تدريبية </a:t>
            </a:r>
          </a:p>
          <a:p>
            <a:pPr rtl="1"/>
            <a:r>
              <a:rPr lang="ar-IQ" sz="4400" dirty="0" smtClean="0"/>
              <a:t>من اعداد </a:t>
            </a:r>
          </a:p>
          <a:p>
            <a:pPr rtl="1"/>
            <a:r>
              <a:rPr lang="ar-IQ" sz="4400" dirty="0" smtClean="0"/>
              <a:t>أ</a:t>
            </a:r>
            <a:r>
              <a:rPr lang="en-US" sz="4400" dirty="0" smtClean="0"/>
              <a:t>.</a:t>
            </a:r>
            <a:r>
              <a:rPr lang="ar-IQ" sz="4400" dirty="0" smtClean="0"/>
              <a:t>م</a:t>
            </a:r>
            <a:r>
              <a:rPr lang="en-US" sz="4400" dirty="0" smtClean="0"/>
              <a:t>.</a:t>
            </a:r>
            <a:r>
              <a:rPr lang="ar-IQ" sz="4400" dirty="0" smtClean="0"/>
              <a:t>د جيهان فارس يوسف</a:t>
            </a:r>
            <a:endParaRPr lang="en-US" sz="4400" dirty="0"/>
          </a:p>
        </p:txBody>
      </p:sp>
    </p:spTree>
    <p:extLst>
      <p:ext uri="{BB962C8B-B14F-4D97-AF65-F5344CB8AC3E}">
        <p14:creationId xmlns:p14="http://schemas.microsoft.com/office/powerpoint/2010/main" val="2350436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KW" b="1" dirty="0">
                <a:solidFill>
                  <a:prstClr val="black"/>
                </a:solidFill>
                <a:ea typeface="Calibri" panose="020F0502020204030204" pitchFamily="34" charset="0"/>
                <a:cs typeface="Simplified Arabic"/>
              </a:rPr>
              <a:t>مهارات القرن الحادي والعشرون واهميتها في بناء المنهج الدراسي:</a:t>
            </a:r>
            <a:endParaRPr lang="en-US" dirty="0"/>
          </a:p>
        </p:txBody>
      </p:sp>
      <p:sp>
        <p:nvSpPr>
          <p:cNvPr id="3" name="Content Placeholder 2"/>
          <p:cNvSpPr>
            <a:spLocks noGrp="1"/>
          </p:cNvSpPr>
          <p:nvPr>
            <p:ph idx="1"/>
          </p:nvPr>
        </p:nvSpPr>
        <p:spPr/>
        <p:txBody>
          <a:bodyPr>
            <a:normAutofit fontScale="62500" lnSpcReduction="20000"/>
          </a:bodyPr>
          <a:lstStyle/>
          <a:p>
            <a:pPr marL="0" marR="0" indent="0" algn="ctr" rtl="1">
              <a:lnSpc>
                <a:spcPct val="115000"/>
              </a:lnSpc>
              <a:spcBef>
                <a:spcPts val="0"/>
              </a:spcBef>
              <a:spcAft>
                <a:spcPts val="1000"/>
              </a:spcAft>
              <a:buNone/>
            </a:pPr>
            <a:r>
              <a:rPr lang="ar-KW" b="1" dirty="0" smtClean="0">
                <a:effectLst/>
                <a:latin typeface="Calibri" panose="020F0502020204030204" pitchFamily="34" charset="0"/>
                <a:ea typeface="Calibri" panose="020F0502020204030204" pitchFamily="34" charset="0"/>
                <a:cs typeface="Simplified Arabic"/>
              </a:rPr>
              <a:t>تصنيف مهارات القرن الحادي والعشرين</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1000"/>
              </a:spcAft>
              <a:buNone/>
            </a:pPr>
            <a:r>
              <a:rPr lang="ar-IQ" dirty="0">
                <a:latin typeface="Calibri" panose="020F0502020204030204" pitchFamily="34" charset="0"/>
                <a:ea typeface="Calibri" panose="020F0502020204030204" pitchFamily="34" charset="0"/>
                <a:cs typeface="Simplified Arabic"/>
              </a:rPr>
              <a:t>ت</a:t>
            </a:r>
            <a:r>
              <a:rPr lang="ar-KW" dirty="0" smtClean="0">
                <a:effectLst/>
                <a:latin typeface="Calibri" panose="020F0502020204030204" pitchFamily="34" charset="0"/>
                <a:ea typeface="Calibri" panose="020F0502020204030204" pitchFamily="34" charset="0"/>
                <a:cs typeface="Simplified Arabic"/>
              </a:rPr>
              <a:t>عددت وتنوعت مهارات القرن الحادي والعشرين وكما يلي :</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1000"/>
              </a:spcAft>
              <a:buNone/>
            </a:pPr>
            <a:r>
              <a:rPr lang="ar-KW" b="1" dirty="0" smtClean="0">
                <a:effectLst/>
                <a:latin typeface="Calibri" panose="020F0502020204030204" pitchFamily="34" charset="0"/>
                <a:ea typeface="Calibri" panose="020F0502020204030204" pitchFamily="34" charset="0"/>
                <a:cs typeface="Simplified Arabic"/>
              </a:rPr>
              <a:t>*دعائم التعلم لمنظمة الامم المتحدة للتربية والعلوم الثقافية ( اليونسكو) :تشير اليونسكو الى ان التعليم في القرن الحادي والعشرين يركز على اربع دعائم رئيسية وهي :</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1000"/>
              </a:spcAft>
              <a:buNone/>
            </a:pPr>
            <a:r>
              <a:rPr lang="ar-IQ" dirty="0" smtClean="0">
                <a:latin typeface="Calibri" panose="020F0502020204030204" pitchFamily="34" charset="0"/>
                <a:ea typeface="Calibri" panose="020F0502020204030204" pitchFamily="34" charset="0"/>
                <a:cs typeface="Simplified Arabic"/>
              </a:rPr>
              <a:t>1- </a:t>
            </a:r>
            <a:r>
              <a:rPr lang="ar-KW" dirty="0" smtClean="0">
                <a:effectLst/>
                <a:latin typeface="Calibri" panose="020F0502020204030204" pitchFamily="34" charset="0"/>
                <a:ea typeface="Calibri" panose="020F0502020204030204" pitchFamily="34" charset="0"/>
                <a:cs typeface="Simplified Arabic"/>
              </a:rPr>
              <a:t>  التعليم للمعرفة :وذلك لغرض توفير الادوات المعرفية اللازمة لفهم العالم والجمع بين الثقافة العامة وبين امكانية البحث المتعمق في عدد من المواد والافادة من الفرص التي تتيحها التربية مدى الحياة</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1000"/>
              </a:spcAft>
              <a:buNone/>
            </a:pPr>
            <a:r>
              <a:rPr lang="ar-IQ" dirty="0" smtClean="0">
                <a:latin typeface="Calibri" panose="020F0502020204030204" pitchFamily="34" charset="0"/>
                <a:ea typeface="Calibri" panose="020F0502020204030204" pitchFamily="34" charset="0"/>
                <a:cs typeface="Simplified Arabic"/>
              </a:rPr>
              <a:t>2- </a:t>
            </a:r>
            <a:r>
              <a:rPr lang="ar-KW" dirty="0" smtClean="0">
                <a:effectLst/>
                <a:latin typeface="Calibri" panose="020F0502020204030204" pitchFamily="34" charset="0"/>
                <a:ea typeface="Calibri" panose="020F0502020204030204" pitchFamily="34" charset="0"/>
                <a:cs typeface="Simplified Arabic"/>
              </a:rPr>
              <a:t>لتعليم للعمل :يشير الى توفير المهارات التي من شانها تمكين الافراد من المشاركة على نحو فعال في الاقتصاد لاكتساب كفاءة تؤهل لمواجهة مواقف عديدة وللعمل الجماعي</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1000"/>
              </a:spcAft>
              <a:buNone/>
            </a:pPr>
            <a:r>
              <a:rPr lang="ar-IQ" dirty="0" smtClean="0">
                <a:latin typeface="Calibri" panose="020F0502020204030204" pitchFamily="34" charset="0"/>
                <a:ea typeface="Calibri" panose="020F0502020204030204" pitchFamily="34" charset="0"/>
                <a:cs typeface="Simplified Arabic"/>
              </a:rPr>
              <a:t>3- </a:t>
            </a:r>
            <a:r>
              <a:rPr lang="ar-KW" dirty="0" smtClean="0">
                <a:effectLst/>
                <a:latin typeface="Calibri" panose="020F0502020204030204" pitchFamily="34" charset="0"/>
                <a:ea typeface="Calibri" panose="020F0502020204030204" pitchFamily="34" charset="0"/>
                <a:cs typeface="Simplified Arabic"/>
              </a:rPr>
              <a:t>التعليم للعيش مع الاخرين :توجيه الافراد نحو القيم التي تنطوي عليها حقوق الانسان والمبادئ الديمقراطية والتفاهم والاحترام بين الثقافات والسلام بين جميع مستويات المجتمع والعلاقات الانسانية وذلك لتمكين الافراد والمجتمعات من العيش في سلام</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1000"/>
              </a:spcAft>
              <a:buNone/>
            </a:pPr>
            <a:r>
              <a:rPr lang="ar-IQ" dirty="0" smtClean="0">
                <a:latin typeface="Calibri" panose="020F0502020204030204" pitchFamily="34" charset="0"/>
                <a:ea typeface="Calibri" panose="020F0502020204030204" pitchFamily="34" charset="0"/>
                <a:cs typeface="Simplified Arabic"/>
              </a:rPr>
              <a:t>4- </a:t>
            </a:r>
            <a:r>
              <a:rPr lang="ar-KW" dirty="0" smtClean="0">
                <a:effectLst/>
                <a:latin typeface="Calibri" panose="020F0502020204030204" pitchFamily="34" charset="0"/>
                <a:ea typeface="Calibri" panose="020F0502020204030204" pitchFamily="34" charset="0"/>
                <a:cs typeface="Simplified Arabic"/>
              </a:rPr>
              <a:t>التعلم لاثبات الذات :اتاحة القدرة على التحليل الذاتي وتوفير المهارات الاجتماعية لتمكين الافراد من تنمية اقصى امكاناتهم من النواحي النفسية والاجتماعية والعاطفية والمادية بحيث يصبح الفرد متكاملا ومتوازنا من جميع النواحي (اليونسكو :1996 :88 )</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en-US" dirty="0"/>
          </a:p>
        </p:txBody>
      </p:sp>
    </p:spTree>
    <p:extLst>
      <p:ext uri="{BB962C8B-B14F-4D97-AF65-F5344CB8AC3E}">
        <p14:creationId xmlns:p14="http://schemas.microsoft.com/office/powerpoint/2010/main" val="12381517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KW" b="1" dirty="0">
                <a:solidFill>
                  <a:prstClr val="black"/>
                </a:solidFill>
                <a:ea typeface="Calibri" panose="020F0502020204030204" pitchFamily="34" charset="0"/>
                <a:cs typeface="Simplified Arabic"/>
              </a:rPr>
              <a:t>مهارات القرن الحادي والعشرون واهميتها في بناء المنهج الدراسي:</a:t>
            </a:r>
            <a:endParaRPr lang="en-US" dirty="0"/>
          </a:p>
        </p:txBody>
      </p:sp>
      <p:sp>
        <p:nvSpPr>
          <p:cNvPr id="3" name="Content Placeholder 2"/>
          <p:cNvSpPr>
            <a:spLocks noGrp="1"/>
          </p:cNvSpPr>
          <p:nvPr>
            <p:ph idx="1"/>
          </p:nvPr>
        </p:nvSpPr>
        <p:spPr/>
        <p:txBody>
          <a:bodyPr>
            <a:normAutofit fontScale="62500" lnSpcReduction="20000"/>
          </a:bodyPr>
          <a:lstStyle/>
          <a:p>
            <a:pPr marL="0" marR="0" indent="0" algn="just" rtl="1">
              <a:lnSpc>
                <a:spcPct val="115000"/>
              </a:lnSpc>
              <a:spcBef>
                <a:spcPts val="0"/>
              </a:spcBef>
              <a:spcAft>
                <a:spcPts val="1000"/>
              </a:spcAft>
              <a:buNone/>
            </a:pPr>
            <a:r>
              <a:rPr lang="ar-IQ" sz="4000" dirty="0" smtClean="0">
                <a:effectLst/>
                <a:latin typeface="Calibri" panose="020F0502020204030204" pitchFamily="34" charset="0"/>
                <a:ea typeface="Calibri" panose="020F0502020204030204" pitchFamily="34" charset="0"/>
                <a:cs typeface="Simplified Arabic"/>
              </a:rPr>
              <a:t>مهارات القرن 21</a:t>
            </a:r>
            <a:endParaRPr lang="en-US" sz="40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1000"/>
              </a:spcAft>
              <a:buNone/>
            </a:pPr>
            <a:r>
              <a:rPr lang="ar-IQ" sz="4000" dirty="0">
                <a:latin typeface="Calibri" panose="020F0502020204030204" pitchFamily="34" charset="0"/>
                <a:ea typeface="Calibri" panose="020F0502020204030204" pitchFamily="34" charset="0"/>
                <a:cs typeface="Simplified Arabic"/>
              </a:rPr>
              <a:t>1</a:t>
            </a:r>
            <a:r>
              <a:rPr lang="ar-KW" sz="4000" dirty="0" smtClean="0">
                <a:effectLst/>
                <a:latin typeface="Calibri" panose="020F0502020204030204" pitchFamily="34" charset="0"/>
                <a:ea typeface="Calibri" panose="020F0502020204030204" pitchFamily="34" charset="0"/>
                <a:cs typeface="Simplified Arabic"/>
              </a:rPr>
              <a:t>-مهارات التعلم والابداع : تلك المهارات التي تميز المتعلمين الذين يعدون للحياة والعمل في القرن الحادي والعشرين وهي المسؤلة عن تنمية قدراتهم على النجاح المهني والتخصصي ومن ثم التركيز على الابتكار والتفكير الناقد والتواصل والتعاون لان المشكلات والتحديات التي تواجهها المجتمعات الحديثة تتطلب مداخل علمية وتكنلوجية جديدة ومبدعة فأن دمج مهارات التعلم والابتكار في مناهج التربية العلمية اصبح ضرورة حتمية لاعداد الطلبة للمستقبل وتتكون هذه المجموعة عدد من المهارات </a:t>
            </a:r>
            <a:endParaRPr lang="en-US" sz="4000" dirty="0" smtClean="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KW" sz="4000" dirty="0" smtClean="0">
                <a:effectLst/>
                <a:latin typeface="Calibri" panose="020F0502020204030204" pitchFamily="34" charset="0"/>
                <a:ea typeface="Calibri" panose="020F0502020204030204" pitchFamily="34" charset="0"/>
                <a:cs typeface="Simplified Arabic"/>
              </a:rPr>
              <a:t>1-التفكير الناقد وحل المشكلات</a:t>
            </a:r>
            <a:endParaRPr lang="en-US" sz="4000" dirty="0" smtClean="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KW" sz="4000" dirty="0" smtClean="0">
                <a:effectLst/>
                <a:latin typeface="Calibri" panose="020F0502020204030204" pitchFamily="34" charset="0"/>
                <a:ea typeface="Calibri" panose="020F0502020204030204" pitchFamily="34" charset="0"/>
                <a:cs typeface="Simplified Arabic"/>
              </a:rPr>
              <a:t>2- الابداع والابتكار</a:t>
            </a:r>
            <a:endParaRPr lang="en-US" sz="4000" dirty="0" smtClean="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KW" sz="4000" dirty="0" smtClean="0">
                <a:effectLst/>
                <a:latin typeface="Calibri" panose="020F0502020204030204" pitchFamily="34" charset="0"/>
                <a:ea typeface="Calibri" panose="020F0502020204030204" pitchFamily="34" charset="0"/>
                <a:cs typeface="Simplified Arabic"/>
              </a:rPr>
              <a:t>3- التواصل والتعاون</a:t>
            </a:r>
            <a:endParaRPr lang="en-US" sz="4000" dirty="0" smtClean="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en-US" dirty="0"/>
          </a:p>
        </p:txBody>
      </p:sp>
    </p:spTree>
    <p:extLst>
      <p:ext uri="{BB962C8B-B14F-4D97-AF65-F5344CB8AC3E}">
        <p14:creationId xmlns:p14="http://schemas.microsoft.com/office/powerpoint/2010/main" val="8378616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KW" b="1" dirty="0">
                <a:solidFill>
                  <a:prstClr val="black"/>
                </a:solidFill>
                <a:ea typeface="Calibri" panose="020F0502020204030204" pitchFamily="34" charset="0"/>
                <a:cs typeface="Simplified Arabic"/>
              </a:rPr>
              <a:t>مهارات القرن الحادي والعشرون واهميتها في بناء المنهج الدراسي:</a:t>
            </a:r>
            <a:endParaRPr lang="en-US" dirty="0"/>
          </a:p>
        </p:txBody>
      </p:sp>
      <p:sp>
        <p:nvSpPr>
          <p:cNvPr id="3" name="Content Placeholder 2"/>
          <p:cNvSpPr>
            <a:spLocks noGrp="1"/>
          </p:cNvSpPr>
          <p:nvPr>
            <p:ph idx="1"/>
          </p:nvPr>
        </p:nvSpPr>
        <p:spPr/>
        <p:txBody>
          <a:bodyPr>
            <a:normAutofit fontScale="92500" lnSpcReduction="10000"/>
          </a:bodyPr>
          <a:lstStyle/>
          <a:p>
            <a:pPr marL="0" marR="0" indent="0" algn="just" rtl="1">
              <a:lnSpc>
                <a:spcPct val="115000"/>
              </a:lnSpc>
              <a:spcBef>
                <a:spcPts val="0"/>
              </a:spcBef>
              <a:spcAft>
                <a:spcPts val="1000"/>
              </a:spcAft>
              <a:buNone/>
            </a:pPr>
            <a:r>
              <a:rPr lang="ar-IQ" dirty="0" smtClean="0">
                <a:effectLst/>
                <a:latin typeface="Calibri" panose="020F0502020204030204" pitchFamily="34" charset="0"/>
                <a:ea typeface="Calibri" panose="020F0502020204030204" pitchFamily="34" charset="0"/>
                <a:cs typeface="Simplified Arabic"/>
              </a:rPr>
              <a:t>2- </a:t>
            </a:r>
            <a:r>
              <a:rPr lang="ar-KW" dirty="0" smtClean="0">
                <a:effectLst/>
                <a:latin typeface="Calibri" panose="020F0502020204030204" pitchFamily="34" charset="0"/>
                <a:ea typeface="Calibri" panose="020F0502020204030204" pitchFamily="34" charset="0"/>
                <a:cs typeface="Simplified Arabic"/>
              </a:rPr>
              <a:t>مهارات تكنلوجيا المعلومات و وسائل الاعلام والثقافة الرقمية :وتعني القدرة على صنع وتقييم وتوظيف المعلومات والاعلام والتقنية بفاعلية مع الحرص على تطبيق الاشتراطات الاخلاقية والقانونية حيث يعيش الافراد في القرن الحادي والعشرين في بيئية تصطبغ بالتكنلوجيا ويزداد فيها الدور الذي تلقيه وسائل الاعلام تلك التي تتصف بخصائص مختلفة عن ذي قبل وفيها وفره المعلومات والتغييرات السريعة في ادوات التكنلوجيا اذ تعد هذه المجموعة من المهارات الضرورية والهامة جدا في التعامل مع المجتمع وتقسم الى :</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KW" dirty="0" smtClean="0">
                <a:effectLst/>
                <a:cs typeface="Simplified Arabic"/>
              </a:rPr>
              <a:t>الثقافة المعلوماتية     </a:t>
            </a:r>
            <a:endParaRPr lang="en-US" dirty="0" smtClean="0">
              <a:effectLst/>
            </a:endParaRPr>
          </a:p>
          <a:p>
            <a:pPr marL="342900" marR="0" lvl="0" indent="-342900" algn="r" rtl="1">
              <a:lnSpc>
                <a:spcPct val="115000"/>
              </a:lnSpc>
              <a:spcBef>
                <a:spcPts val="0"/>
              </a:spcBef>
              <a:spcAft>
                <a:spcPts val="1000"/>
              </a:spcAft>
              <a:buFont typeface="+mj-lt"/>
              <a:buAutoNum type="arabicPeriod"/>
            </a:pPr>
            <a:r>
              <a:rPr lang="ar-KW" dirty="0" smtClean="0">
                <a:effectLst/>
                <a:cs typeface="Simplified Arabic"/>
              </a:rPr>
              <a:t>ثقافة وسائل الاعلام        </a:t>
            </a:r>
            <a:endParaRPr lang="en-US" dirty="0" smtClean="0">
              <a:effectLst/>
            </a:endParaRPr>
          </a:p>
          <a:p>
            <a:pPr marL="0" indent="0" algn="r" rtl="1">
              <a:buNone/>
            </a:pPr>
            <a:r>
              <a:rPr lang="ar-IQ" dirty="0" smtClean="0">
                <a:effectLst/>
                <a:ea typeface="Calibri" panose="020F0502020204030204" pitchFamily="34" charset="0"/>
                <a:cs typeface="Simplified Arabic"/>
              </a:rPr>
              <a:t>3- </a:t>
            </a:r>
            <a:r>
              <a:rPr lang="ar-KW" dirty="0" smtClean="0">
                <a:effectLst/>
                <a:ea typeface="Calibri" panose="020F0502020204030204" pitchFamily="34" charset="0"/>
                <a:cs typeface="Simplified Arabic"/>
              </a:rPr>
              <a:t>ثقافة تكنلوجيا المعلومات والاتصالات</a:t>
            </a:r>
            <a:endParaRPr lang="en-US" dirty="0"/>
          </a:p>
        </p:txBody>
      </p:sp>
    </p:spTree>
    <p:extLst>
      <p:ext uri="{BB962C8B-B14F-4D97-AF65-F5344CB8AC3E}">
        <p14:creationId xmlns:p14="http://schemas.microsoft.com/office/powerpoint/2010/main" val="27343845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KW" b="1" dirty="0">
                <a:solidFill>
                  <a:prstClr val="black"/>
                </a:solidFill>
                <a:ea typeface="Calibri" panose="020F0502020204030204" pitchFamily="34" charset="0"/>
                <a:cs typeface="Simplified Arabic"/>
              </a:rPr>
              <a:t>مهارات القرن الحادي والعشرون واهميتها في بناء المنهج الدراسي:</a:t>
            </a:r>
            <a:endParaRPr lang="en-US" dirty="0"/>
          </a:p>
        </p:txBody>
      </p:sp>
      <p:sp>
        <p:nvSpPr>
          <p:cNvPr id="3" name="Content Placeholder 2"/>
          <p:cNvSpPr>
            <a:spLocks noGrp="1"/>
          </p:cNvSpPr>
          <p:nvPr>
            <p:ph idx="1"/>
          </p:nvPr>
        </p:nvSpPr>
        <p:spPr/>
        <p:txBody>
          <a:bodyPr>
            <a:normAutofit fontScale="77500" lnSpcReduction="20000"/>
          </a:bodyPr>
          <a:lstStyle/>
          <a:p>
            <a:pPr marL="0" marR="0" indent="0" algn="just" rtl="1">
              <a:lnSpc>
                <a:spcPct val="115000"/>
              </a:lnSpc>
              <a:spcBef>
                <a:spcPts val="0"/>
              </a:spcBef>
              <a:spcAft>
                <a:spcPts val="1000"/>
              </a:spcAft>
              <a:buNone/>
            </a:pPr>
            <a:r>
              <a:rPr lang="ar-IQ" dirty="0" smtClean="0">
                <a:effectLst/>
                <a:latin typeface="Calibri" panose="020F0502020204030204" pitchFamily="34" charset="0"/>
                <a:ea typeface="Calibri" panose="020F0502020204030204" pitchFamily="34" charset="0"/>
                <a:cs typeface="Simplified Arabic"/>
              </a:rPr>
              <a:t>3- </a:t>
            </a:r>
            <a:r>
              <a:rPr lang="ar-KW" dirty="0" smtClean="0">
                <a:effectLst/>
                <a:latin typeface="Calibri" panose="020F0502020204030204" pitchFamily="34" charset="0"/>
                <a:ea typeface="Calibri" panose="020F0502020204030204" pitchFamily="34" charset="0"/>
                <a:cs typeface="Simplified Arabic"/>
              </a:rPr>
              <a:t>مهارات الحياة والمهنة :وتعني مهارات الحياة والمهنية بانها تنمية مهارات الشخص ليصبح موجها ذاتيا ومتعلما مستقلا وقوى عاملة قادرة على التكيف مع التفسير وادارة المشروعات وتحمل المسؤولية وقيادة الاخرين والوصول الى النتائج وتتضمن هذه المهارات مهارات اخرى :</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0" lvl="0" indent="0" algn="r" rtl="1">
              <a:lnSpc>
                <a:spcPct val="115000"/>
              </a:lnSpc>
              <a:spcBef>
                <a:spcPts val="0"/>
              </a:spcBef>
              <a:spcAft>
                <a:spcPts val="1000"/>
              </a:spcAft>
              <a:buNone/>
            </a:pPr>
            <a:r>
              <a:rPr lang="ar-IQ" dirty="0" smtClean="0">
                <a:effectLst/>
                <a:cs typeface="Simplified Arabic"/>
              </a:rPr>
              <a:t>1-</a:t>
            </a:r>
            <a:r>
              <a:rPr lang="ar-KW" dirty="0" smtClean="0">
                <a:effectLst/>
                <a:cs typeface="Simplified Arabic"/>
              </a:rPr>
              <a:t> المرونة والتكيف </a:t>
            </a:r>
            <a:endParaRPr lang="en-US" dirty="0" smtClean="0">
              <a:effectLst/>
            </a:endParaRPr>
          </a:p>
          <a:p>
            <a:pPr marL="0" marR="0" lvl="0" indent="0" algn="r" rtl="1">
              <a:lnSpc>
                <a:spcPct val="115000"/>
              </a:lnSpc>
              <a:spcBef>
                <a:spcPts val="0"/>
              </a:spcBef>
              <a:spcAft>
                <a:spcPts val="1000"/>
              </a:spcAft>
              <a:buNone/>
            </a:pPr>
            <a:r>
              <a:rPr lang="ar-IQ" dirty="0" smtClean="0">
                <a:effectLst/>
                <a:cs typeface="Simplified Arabic"/>
              </a:rPr>
              <a:t>2-</a:t>
            </a:r>
            <a:r>
              <a:rPr lang="ar-KW" dirty="0" smtClean="0">
                <a:effectLst/>
                <a:cs typeface="Simplified Arabic"/>
              </a:rPr>
              <a:t> المبادرة والتوجيه الذاتي </a:t>
            </a:r>
            <a:endParaRPr lang="en-US" dirty="0" smtClean="0">
              <a:effectLst/>
            </a:endParaRPr>
          </a:p>
          <a:p>
            <a:pPr marL="0" marR="0" lvl="0" indent="0" algn="r" rtl="1">
              <a:lnSpc>
                <a:spcPct val="115000"/>
              </a:lnSpc>
              <a:spcBef>
                <a:spcPts val="0"/>
              </a:spcBef>
              <a:spcAft>
                <a:spcPts val="1000"/>
              </a:spcAft>
              <a:buNone/>
            </a:pPr>
            <a:r>
              <a:rPr lang="ar-IQ" dirty="0" smtClean="0">
                <a:cs typeface="Simplified Arabic"/>
              </a:rPr>
              <a:t>3- </a:t>
            </a:r>
            <a:r>
              <a:rPr lang="ar-KW" dirty="0" smtClean="0">
                <a:effectLst/>
                <a:cs typeface="Simplified Arabic"/>
              </a:rPr>
              <a:t> مهارات اجتماعية ومهارات عبر المهارات</a:t>
            </a:r>
            <a:endParaRPr lang="en-US" dirty="0" smtClean="0">
              <a:effectLst/>
            </a:endParaRPr>
          </a:p>
          <a:p>
            <a:pPr marL="0" marR="0" lvl="0" indent="0" algn="r" rtl="1">
              <a:lnSpc>
                <a:spcPct val="115000"/>
              </a:lnSpc>
              <a:spcBef>
                <a:spcPts val="0"/>
              </a:spcBef>
              <a:spcAft>
                <a:spcPts val="1000"/>
              </a:spcAft>
              <a:buNone/>
            </a:pPr>
            <a:r>
              <a:rPr lang="ar-IQ" dirty="0" smtClean="0">
                <a:cs typeface="Simplified Arabic"/>
              </a:rPr>
              <a:t>4- </a:t>
            </a:r>
            <a:r>
              <a:rPr lang="ar-KW" dirty="0" smtClean="0">
                <a:effectLst/>
                <a:cs typeface="Simplified Arabic"/>
              </a:rPr>
              <a:t> الانتاجية والمسأءله </a:t>
            </a:r>
            <a:endParaRPr lang="ar-IQ" dirty="0"/>
          </a:p>
          <a:p>
            <a:pPr marL="0" marR="0" lvl="0" indent="0" algn="r" rtl="1">
              <a:lnSpc>
                <a:spcPct val="115000"/>
              </a:lnSpc>
              <a:spcBef>
                <a:spcPts val="0"/>
              </a:spcBef>
              <a:spcAft>
                <a:spcPts val="1000"/>
              </a:spcAft>
              <a:buNone/>
            </a:pPr>
            <a:r>
              <a:rPr lang="ar-IQ" dirty="0" smtClean="0">
                <a:effectLst/>
                <a:cs typeface="Simplified Arabic"/>
              </a:rPr>
              <a:t>5-</a:t>
            </a:r>
            <a:r>
              <a:rPr lang="ar-KW" dirty="0" smtClean="0">
                <a:effectLst/>
                <a:cs typeface="Simplified Arabic"/>
              </a:rPr>
              <a:t> القيادة والمسؤولية    </a:t>
            </a:r>
            <a:endParaRPr lang="en-US" dirty="0" smtClean="0">
              <a:effectLst/>
            </a:endParaRPr>
          </a:p>
          <a:p>
            <a:pPr marL="0" marR="0" lvl="0" indent="0" algn="r" rtl="1">
              <a:lnSpc>
                <a:spcPct val="115000"/>
              </a:lnSpc>
              <a:spcBef>
                <a:spcPts val="0"/>
              </a:spcBef>
              <a:spcAft>
                <a:spcPts val="1000"/>
              </a:spcAft>
              <a:buNone/>
            </a:pPr>
            <a:r>
              <a:rPr lang="ar-IQ" dirty="0" smtClean="0">
                <a:cs typeface="Simplified Arabic"/>
              </a:rPr>
              <a:t>6- </a:t>
            </a:r>
            <a:r>
              <a:rPr lang="ar-KW" dirty="0" smtClean="0">
                <a:effectLst/>
                <a:cs typeface="Simplified Arabic"/>
              </a:rPr>
              <a:t>معادله منظمة الشراكة من اجل مهارات القرن الحادي والعشرين للتعلم الناجح</a:t>
            </a:r>
            <a:endParaRPr lang="en-US" dirty="0" smtClean="0">
              <a:effectLst/>
            </a:endParaRPr>
          </a:p>
          <a:p>
            <a:r>
              <a:rPr lang="ar-KW" dirty="0" smtClean="0">
                <a:effectLst/>
                <a:ea typeface="Calibri" panose="020F0502020204030204" pitchFamily="34" charset="0"/>
                <a:cs typeface="Simplified Arabic"/>
              </a:rPr>
              <a:t>                                                           (ترلينج وفادل :2013 :205-207 )</a:t>
            </a:r>
            <a:endParaRPr lang="en-US" dirty="0"/>
          </a:p>
        </p:txBody>
      </p:sp>
    </p:spTree>
    <p:extLst>
      <p:ext uri="{BB962C8B-B14F-4D97-AF65-F5344CB8AC3E}">
        <p14:creationId xmlns:p14="http://schemas.microsoft.com/office/powerpoint/2010/main" val="9578693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KW" b="1" dirty="0">
                <a:solidFill>
                  <a:prstClr val="black"/>
                </a:solidFill>
                <a:ea typeface="Calibri" panose="020F0502020204030204" pitchFamily="34" charset="0"/>
                <a:cs typeface="Simplified Arabic"/>
              </a:rPr>
              <a:t>مهارات القرن الحادي والعشرون واهميتها في بناء المنهج الدراسي:</a:t>
            </a:r>
            <a:endParaRPr lang="en-US" dirty="0"/>
          </a:p>
        </p:txBody>
      </p:sp>
      <p:sp>
        <p:nvSpPr>
          <p:cNvPr id="3" name="Content Placeholder 2"/>
          <p:cNvSpPr>
            <a:spLocks noGrp="1"/>
          </p:cNvSpPr>
          <p:nvPr>
            <p:ph idx="1"/>
          </p:nvPr>
        </p:nvSpPr>
        <p:spPr/>
        <p:txBody>
          <a:bodyPr>
            <a:normAutofit fontScale="92500" lnSpcReduction="10000"/>
          </a:bodyPr>
          <a:lstStyle/>
          <a:p>
            <a:pPr marL="0" marR="0" indent="0" algn="ctr" rtl="1">
              <a:lnSpc>
                <a:spcPct val="115000"/>
              </a:lnSpc>
              <a:spcBef>
                <a:spcPts val="0"/>
              </a:spcBef>
              <a:spcAft>
                <a:spcPts val="1000"/>
              </a:spcAft>
              <a:buNone/>
            </a:pPr>
            <a:r>
              <a:rPr lang="ar-KW" b="1" dirty="0" smtClean="0">
                <a:effectLst/>
                <a:latin typeface="Calibri" panose="020F0502020204030204" pitchFamily="34" charset="0"/>
                <a:ea typeface="Calibri" panose="020F0502020204030204" pitchFamily="34" charset="0"/>
                <a:cs typeface="Simplified Arabic"/>
              </a:rPr>
              <a:t>هدف مهارات القرن الحادي والعشرين</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1000"/>
              </a:spcAft>
              <a:buNone/>
            </a:pPr>
            <a:r>
              <a:rPr lang="ar-KW" dirty="0" smtClean="0">
                <a:effectLst/>
                <a:latin typeface="Calibri" panose="020F0502020204030204" pitchFamily="34" charset="0"/>
                <a:ea typeface="Calibri" panose="020F0502020204030204" pitchFamily="34" charset="0"/>
                <a:cs typeface="Simplified Arabic"/>
              </a:rPr>
              <a:t>ان الهدف هو مساعدة الطلبة على التعلم كيف يفكرون ويبحثون ويسالون ويحلون المشكلات ويستخدمون هذه المهارات في مواقف جديدة مع معلومات جديدة واذا اراد المعلمون ان يساعدو الطلبة على تطوير هذه المهارات فأن عليهم ان :</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1000"/>
              </a:spcAft>
              <a:buNone/>
            </a:pPr>
            <a:r>
              <a:rPr lang="ar-IQ" dirty="0">
                <a:latin typeface="Calibri" panose="020F0502020204030204" pitchFamily="34" charset="0"/>
                <a:ea typeface="Calibri" panose="020F0502020204030204" pitchFamily="34" charset="0"/>
                <a:cs typeface="Simplified Arabic"/>
              </a:rPr>
              <a:t>1</a:t>
            </a:r>
            <a:r>
              <a:rPr lang="ar-KW" dirty="0" smtClean="0">
                <a:effectLst/>
                <a:latin typeface="Calibri" panose="020F0502020204030204" pitchFamily="34" charset="0"/>
                <a:ea typeface="Calibri" panose="020F0502020204030204" pitchFamily="34" charset="0"/>
                <a:cs typeface="Simplified Arabic"/>
              </a:rPr>
              <a:t>-يجعلوا التفكير مرئيا من خلال تعليم الطلاب خطوات العملية المعرفية</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1000"/>
              </a:spcAft>
              <a:buNone/>
            </a:pPr>
            <a:r>
              <a:rPr lang="ar-IQ" dirty="0">
                <a:latin typeface="Calibri" panose="020F0502020204030204" pitchFamily="34" charset="0"/>
                <a:ea typeface="Calibri" panose="020F0502020204030204" pitchFamily="34" charset="0"/>
                <a:cs typeface="Simplified Arabic"/>
              </a:rPr>
              <a:t>2</a:t>
            </a:r>
            <a:r>
              <a:rPr lang="ar-KW" dirty="0" smtClean="0">
                <a:effectLst/>
                <a:latin typeface="Calibri" panose="020F0502020204030204" pitchFamily="34" charset="0"/>
                <a:ea typeface="Calibri" panose="020F0502020204030204" pitchFamily="34" charset="0"/>
                <a:cs typeface="Simplified Arabic"/>
              </a:rPr>
              <a:t>-ينمذجوا العملية مستخدمين محتوى مألوفا والتشارك مع الطلبة بتفكيرهم خلال عملية النمذجة</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1000"/>
              </a:spcAft>
              <a:buNone/>
            </a:pPr>
            <a:r>
              <a:rPr lang="ar-IQ" dirty="0" smtClean="0">
                <a:latin typeface="Calibri" panose="020F0502020204030204" pitchFamily="34" charset="0"/>
                <a:ea typeface="Calibri" panose="020F0502020204030204" pitchFamily="34" charset="0"/>
                <a:cs typeface="Simplified Arabic"/>
              </a:rPr>
              <a:t>3-</a:t>
            </a:r>
            <a:r>
              <a:rPr lang="ar-KW" dirty="0" smtClean="0">
                <a:effectLst/>
                <a:latin typeface="Calibri" panose="020F0502020204030204" pitchFamily="34" charset="0"/>
                <a:ea typeface="Calibri" panose="020F0502020204030204" pitchFamily="34" charset="0"/>
                <a:cs typeface="Simplified Arabic"/>
              </a:rPr>
              <a:t>-يساعدوا الطلبة على تحديد خطوات حاسمة في العملية او تلك الخطوات الاكثر صعوبة بالنسبة لهم ويطلبوا منهم التامل في فعالية ادارتهم لهذه الخطوات</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en-US" dirty="0"/>
          </a:p>
        </p:txBody>
      </p:sp>
    </p:spTree>
    <p:extLst>
      <p:ext uri="{BB962C8B-B14F-4D97-AF65-F5344CB8AC3E}">
        <p14:creationId xmlns:p14="http://schemas.microsoft.com/office/powerpoint/2010/main" val="41758219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KW" b="1" dirty="0">
                <a:solidFill>
                  <a:prstClr val="black"/>
                </a:solidFill>
                <a:ea typeface="Calibri" panose="020F0502020204030204" pitchFamily="34" charset="0"/>
                <a:cs typeface="Simplified Arabic"/>
              </a:rPr>
              <a:t>مهارات القرن الحادي والعشرون واهميتها في بناء المنهج الدراسي:</a:t>
            </a:r>
            <a:endParaRPr lang="en-US" dirty="0"/>
          </a:p>
        </p:txBody>
      </p:sp>
      <p:sp>
        <p:nvSpPr>
          <p:cNvPr id="3" name="Content Placeholder 2"/>
          <p:cNvSpPr>
            <a:spLocks noGrp="1"/>
          </p:cNvSpPr>
          <p:nvPr>
            <p:ph idx="1"/>
          </p:nvPr>
        </p:nvSpPr>
        <p:spPr/>
        <p:txBody>
          <a:bodyPr>
            <a:normAutofit/>
          </a:bodyPr>
          <a:lstStyle/>
          <a:p>
            <a:pPr marL="0" marR="0" indent="0" algn="just" rtl="1">
              <a:lnSpc>
                <a:spcPct val="115000"/>
              </a:lnSpc>
              <a:spcBef>
                <a:spcPts val="0"/>
              </a:spcBef>
              <a:spcAft>
                <a:spcPts val="1000"/>
              </a:spcAft>
              <a:buNone/>
            </a:pPr>
            <a:r>
              <a:rPr lang="ar-IQ" dirty="0" smtClean="0">
                <a:effectLst/>
                <a:latin typeface="Calibri" panose="020F0502020204030204" pitchFamily="34" charset="0"/>
                <a:ea typeface="Calibri" panose="020F0502020204030204" pitchFamily="34" charset="0"/>
                <a:cs typeface="Simplified Arabic"/>
              </a:rPr>
              <a:t>4</a:t>
            </a:r>
            <a:r>
              <a:rPr lang="ar-KW" dirty="0" smtClean="0">
                <a:effectLst/>
                <a:latin typeface="Calibri" panose="020F0502020204030204" pitchFamily="34" charset="0"/>
                <a:ea typeface="Calibri" panose="020F0502020204030204" pitchFamily="34" charset="0"/>
                <a:cs typeface="Simplified Arabic"/>
              </a:rPr>
              <a:t>-يزودوا الطلبة بمنظم خريطة بصرية للعملية لزيادة فهمهم وان يوفروا الارشاد ضمن الخطوه</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1000"/>
              </a:spcAft>
              <a:buNone/>
            </a:pPr>
            <a:r>
              <a:rPr lang="ar-IQ" dirty="0">
                <a:latin typeface="Calibri" panose="020F0502020204030204" pitchFamily="34" charset="0"/>
                <a:ea typeface="Calibri" panose="020F0502020204030204" pitchFamily="34" charset="0"/>
                <a:cs typeface="Simplified Arabic"/>
              </a:rPr>
              <a:t>5</a:t>
            </a:r>
            <a:r>
              <a:rPr lang="ar-KW" dirty="0" smtClean="0">
                <a:effectLst/>
                <a:latin typeface="Calibri" panose="020F0502020204030204" pitchFamily="34" charset="0"/>
                <a:ea typeface="Calibri" panose="020F0502020204030204" pitchFamily="34" charset="0"/>
                <a:cs typeface="Simplified Arabic"/>
              </a:rPr>
              <a:t>-يتيحوا للطلبة بعد النمذجه ممارسة موجة مصحوبة بتغذية راجعه في اثناء ممارسة المهارة في مجموعات او فردي</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1000"/>
              </a:spcAft>
              <a:buNone/>
            </a:pPr>
            <a:r>
              <a:rPr lang="ar-IQ" dirty="0">
                <a:latin typeface="Calibri" panose="020F0502020204030204" pitchFamily="34" charset="0"/>
                <a:ea typeface="Calibri" panose="020F0502020204030204" pitchFamily="34" charset="0"/>
                <a:cs typeface="Simplified Arabic"/>
              </a:rPr>
              <a:t>6</a:t>
            </a:r>
            <a:r>
              <a:rPr lang="ar-KW" dirty="0" smtClean="0">
                <a:effectLst/>
                <a:latin typeface="Calibri" panose="020F0502020204030204" pitchFamily="34" charset="0"/>
                <a:ea typeface="Calibri" panose="020F0502020204030204" pitchFamily="34" charset="0"/>
                <a:cs typeface="Simplified Arabic"/>
              </a:rPr>
              <a:t>- يتيحوا باستمرار فرصا للطلبة للتامل والمناقشة حول التفكير الذي يستخدموه خلال علمهم عبر العملية المعرفية</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R="0" indent="0" rtl="1">
              <a:lnSpc>
                <a:spcPct val="115000"/>
              </a:lnSpc>
              <a:spcBef>
                <a:spcPts val="0"/>
              </a:spcBef>
              <a:spcAft>
                <a:spcPts val="1000"/>
              </a:spcAft>
              <a:buNone/>
            </a:pPr>
            <a:r>
              <a:rPr lang="ar-KW" dirty="0" smtClean="0">
                <a:effectLst/>
                <a:cs typeface="Simplified Arabic"/>
              </a:rPr>
              <a:t>                                           </a:t>
            </a:r>
            <a:r>
              <a:rPr lang="ar-KW" dirty="0" smtClean="0">
                <a:effectLst/>
                <a:cs typeface="Simplified Arabic"/>
              </a:rPr>
              <a:t>(بيرز :2014 :35-36 )</a:t>
            </a:r>
            <a:endParaRPr lang="en-US" dirty="0" smtClean="0">
              <a:effectLst/>
            </a:endParaRPr>
          </a:p>
          <a:p>
            <a:pPr marL="0" indent="0" algn="r" rtl="1">
              <a:buNone/>
            </a:pPr>
            <a:endParaRPr lang="en-US" dirty="0"/>
          </a:p>
        </p:txBody>
      </p:sp>
    </p:spTree>
    <p:extLst>
      <p:ext uri="{BB962C8B-B14F-4D97-AF65-F5344CB8AC3E}">
        <p14:creationId xmlns:p14="http://schemas.microsoft.com/office/powerpoint/2010/main" val="39222145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KW" b="1" dirty="0">
                <a:solidFill>
                  <a:prstClr val="black"/>
                </a:solidFill>
                <a:ea typeface="Calibri" panose="020F0502020204030204" pitchFamily="34" charset="0"/>
                <a:cs typeface="Simplified Arabic"/>
              </a:rPr>
              <a:t>مهارات القرن الحادي والعشرون واهميتها في بناء المنهج الدراسي:</a:t>
            </a:r>
            <a:endParaRPr lang="en-US" dirty="0"/>
          </a:p>
        </p:txBody>
      </p:sp>
      <p:sp>
        <p:nvSpPr>
          <p:cNvPr id="3" name="Content Placeholder 2"/>
          <p:cNvSpPr>
            <a:spLocks noGrp="1"/>
          </p:cNvSpPr>
          <p:nvPr>
            <p:ph idx="1"/>
          </p:nvPr>
        </p:nvSpPr>
        <p:spPr/>
        <p:txBody>
          <a:bodyPr>
            <a:normAutofit fontScale="85000" lnSpcReduction="20000"/>
          </a:bodyPr>
          <a:lstStyle/>
          <a:p>
            <a:pPr marL="0" marR="0" indent="0" algn="just" rtl="1">
              <a:lnSpc>
                <a:spcPct val="115000"/>
              </a:lnSpc>
              <a:spcBef>
                <a:spcPts val="0"/>
              </a:spcBef>
              <a:spcAft>
                <a:spcPts val="1000"/>
              </a:spcAft>
              <a:buNone/>
            </a:pPr>
            <a:r>
              <a:rPr lang="ar-KW" sz="3100" b="1" dirty="0" smtClean="0">
                <a:effectLst/>
                <a:latin typeface="Calibri" panose="020F0502020204030204" pitchFamily="34" charset="0"/>
                <a:ea typeface="Calibri" panose="020F0502020204030204" pitchFamily="34" charset="0"/>
                <a:cs typeface="Simplified Arabic"/>
              </a:rPr>
              <a:t>الغاية من دمج مهارات القرن الحادي والعشرين في المناهج الدراسية </a:t>
            </a:r>
            <a:endParaRPr lang="ar-IQ" sz="3100" dirty="0">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1000"/>
              </a:spcAft>
              <a:buNone/>
            </a:pPr>
            <a:r>
              <a:rPr lang="ar-IQ" sz="3200" dirty="0">
                <a:latin typeface="Calibri" panose="020F0502020204030204" pitchFamily="34" charset="0"/>
                <a:ea typeface="Calibri" panose="020F0502020204030204" pitchFamily="34" charset="0"/>
                <a:cs typeface="Simplified Arabic"/>
              </a:rPr>
              <a:t>1</a:t>
            </a:r>
            <a:r>
              <a:rPr lang="ar-KW" sz="3200" dirty="0" smtClean="0">
                <a:effectLst/>
                <a:latin typeface="Calibri" panose="020F0502020204030204" pitchFamily="34" charset="0"/>
                <a:ea typeface="Calibri" panose="020F0502020204030204" pitchFamily="34" charset="0"/>
                <a:cs typeface="Simplified Arabic"/>
              </a:rPr>
              <a:t>-مساعدة الطلاب على تطوير كفائتهم المعرفية والنفسية والمهارية التي يحتاجونها للنجاح في الحياة للقرن الحادي والعشرين</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1000"/>
              </a:spcAft>
              <a:buNone/>
            </a:pPr>
            <a:r>
              <a:rPr lang="ar-IQ" sz="3200" dirty="0">
                <a:latin typeface="Calibri" panose="020F0502020204030204" pitchFamily="34" charset="0"/>
                <a:ea typeface="Calibri" panose="020F0502020204030204" pitchFamily="34" charset="0"/>
                <a:cs typeface="Simplified Arabic"/>
              </a:rPr>
              <a:t>2</a:t>
            </a:r>
            <a:r>
              <a:rPr lang="ar-KW" sz="3200" dirty="0" smtClean="0">
                <a:effectLst/>
                <a:latin typeface="Calibri" panose="020F0502020204030204" pitchFamily="34" charset="0"/>
                <a:ea typeface="Calibri" panose="020F0502020204030204" pitchFamily="34" charset="0"/>
                <a:cs typeface="Simplified Arabic"/>
              </a:rPr>
              <a:t>-اتقان المادة الاكاديمية فلا يمكن ان تنجح مهارة القرن الحادي والعشرين دون تطوير المعرفة الاساسية للمادة الاكاديمية للطلبة فلكي يتمكن الطلبة من التفكير بشكل ناقد والتواصل بشكل فعال فلابد ان يبنى ذلك على المعرفة الادكاديمية لهذا السبب فان الموضوعات الادكاديمية عنصر اساسي في تنمية مهارات القرن الحادي والعشرين حيث يمكن اكتساب تلك المهارات من خلالها</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r>
              <a:rPr lang="ar-IQ" sz="3200" dirty="0">
                <a:ea typeface="Calibri" panose="020F0502020204030204" pitchFamily="34" charset="0"/>
                <a:cs typeface="Simplified Arabic"/>
              </a:rPr>
              <a:t>3</a:t>
            </a:r>
            <a:r>
              <a:rPr lang="ar-KW" sz="3200" dirty="0" smtClean="0">
                <a:effectLst/>
                <a:ea typeface="Calibri" panose="020F0502020204030204" pitchFamily="34" charset="0"/>
                <a:cs typeface="Simplified Arabic"/>
              </a:rPr>
              <a:t>-مخرجات مهارة القرن الحادي والعشرين تهدف الى جعل الطلاب قادرين على التفكير الناقد وحل المشكلات والاتصال الجيد والتشقيق التكنلوجي والمرونة والقابلية للتكيف والابتكار والابداع والاهتمام بالشؤون والتشقيق المالي</a:t>
            </a:r>
            <a:endParaRPr lang="en-US" sz="3200" dirty="0"/>
          </a:p>
        </p:txBody>
      </p:sp>
    </p:spTree>
    <p:extLst>
      <p:ext uri="{BB962C8B-B14F-4D97-AF65-F5344CB8AC3E}">
        <p14:creationId xmlns:p14="http://schemas.microsoft.com/office/powerpoint/2010/main" val="33612456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KW" b="1" dirty="0">
                <a:solidFill>
                  <a:prstClr val="black"/>
                </a:solidFill>
                <a:ea typeface="Calibri" panose="020F0502020204030204" pitchFamily="34" charset="0"/>
                <a:cs typeface="Simplified Arabic"/>
              </a:rPr>
              <a:t>مهارات القرن الحادي والعشرون واهميتها في بناء المنهج الدراسي:</a:t>
            </a:r>
            <a:endParaRPr lang="en-US" dirty="0"/>
          </a:p>
        </p:txBody>
      </p:sp>
      <p:sp>
        <p:nvSpPr>
          <p:cNvPr id="3" name="Content Placeholder 2"/>
          <p:cNvSpPr>
            <a:spLocks noGrp="1"/>
          </p:cNvSpPr>
          <p:nvPr>
            <p:ph idx="1"/>
          </p:nvPr>
        </p:nvSpPr>
        <p:spPr/>
        <p:txBody>
          <a:bodyPr>
            <a:normAutofit fontScale="85000" lnSpcReduction="10000"/>
          </a:bodyPr>
          <a:lstStyle/>
          <a:p>
            <a:pPr marL="0" marR="0" indent="0" algn="ctr" rtl="1">
              <a:lnSpc>
                <a:spcPct val="115000"/>
              </a:lnSpc>
              <a:spcBef>
                <a:spcPts val="0"/>
              </a:spcBef>
              <a:spcAft>
                <a:spcPts val="1000"/>
              </a:spcAft>
              <a:buNone/>
            </a:pPr>
            <a:r>
              <a:rPr lang="ar-KW" b="1" dirty="0" smtClean="0">
                <a:effectLst/>
                <a:latin typeface="Calibri" panose="020F0502020204030204" pitchFamily="34" charset="0"/>
                <a:ea typeface="Calibri" panose="020F0502020204030204" pitchFamily="34" charset="0"/>
                <a:cs typeface="Simplified Arabic"/>
              </a:rPr>
              <a:t>بناء المناهج ومنظمة الشراكة من اجل مهارات القرن الحادي والعشرين</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1000"/>
              </a:spcAft>
              <a:buNone/>
            </a:pPr>
            <a:r>
              <a:rPr lang="ar-KW" dirty="0" smtClean="0">
                <a:effectLst/>
                <a:latin typeface="Calibri" panose="020F0502020204030204" pitchFamily="34" charset="0"/>
                <a:ea typeface="Calibri" panose="020F0502020204030204" pitchFamily="34" charset="0"/>
                <a:cs typeface="Simplified Arabic"/>
              </a:rPr>
              <a:t>ان منظمة الشراكة من اجل مهارات القرن الحادي والعشرين وضمن مجموعة من التوصيات الخاصة ببناء المناهج لضمان تنمية مهارات القرن الحادي والعشرين لدى المتعلمين وكانت هذه التوصيات كالاتي :</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KW" dirty="0" smtClean="0">
                <a:effectLst/>
                <a:cs typeface="Simplified Arabic"/>
              </a:rPr>
              <a:t>ضرورة تصميم وبناء المناهج للفهم الواسع والتطبيق الحقيقي لمهارات القرن الحادي والعشرين وينبغي ان تشمل المناهج نماذج لانشطه التعلم المناسب التي تحقق مخرجات مهارات القرن الحادي والعشرين</a:t>
            </a:r>
            <a:endParaRPr lang="en-US" dirty="0" smtClean="0">
              <a:effectLst/>
            </a:endParaRPr>
          </a:p>
          <a:p>
            <a:pPr marL="342900" marR="0" lvl="0" indent="-342900" algn="r" rtl="1">
              <a:lnSpc>
                <a:spcPct val="115000"/>
              </a:lnSpc>
              <a:spcBef>
                <a:spcPts val="0"/>
              </a:spcBef>
              <a:spcAft>
                <a:spcPts val="1000"/>
              </a:spcAft>
              <a:buFont typeface="+mj-lt"/>
              <a:buAutoNum type="arabicPeriod"/>
            </a:pPr>
            <a:r>
              <a:rPr lang="ar-KW" dirty="0" smtClean="0">
                <a:effectLst/>
                <a:cs typeface="Simplified Arabic"/>
              </a:rPr>
              <a:t>استخدام المعايير لتوضيح المفاهيم الاساسية ومهارات القرن الحادي والعشرين المتضمنة بها ويجب ان تحدد المواد المنهجية (ادلة المناهج ونماذج الوحدات )المفاهيم الاساسية ومهارات القرن الحادي والعشرين بوضوح كاهداف للتعلم</a:t>
            </a:r>
            <a:endParaRPr lang="en-US" dirty="0" smtClean="0">
              <a:effectLst/>
            </a:endParaRPr>
          </a:p>
          <a:p>
            <a:pPr marL="0" indent="0" algn="r" rtl="1">
              <a:buNone/>
            </a:pPr>
            <a:endParaRPr lang="en-US" dirty="0"/>
          </a:p>
        </p:txBody>
      </p:sp>
    </p:spTree>
    <p:extLst>
      <p:ext uri="{BB962C8B-B14F-4D97-AF65-F5344CB8AC3E}">
        <p14:creationId xmlns:p14="http://schemas.microsoft.com/office/powerpoint/2010/main" val="4947057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KW" b="1">
                <a:solidFill>
                  <a:prstClr val="black"/>
                </a:solidFill>
                <a:ea typeface="Calibri" panose="020F0502020204030204" pitchFamily="34" charset="0"/>
                <a:cs typeface="Simplified Arabic"/>
              </a:rPr>
              <a:t>مهارات القرن الحادي والعشرون واهميتها في بناء المنهج الدراسي:</a:t>
            </a:r>
            <a:endParaRPr lang="en-US"/>
          </a:p>
        </p:txBody>
      </p:sp>
      <p:sp>
        <p:nvSpPr>
          <p:cNvPr id="3" name="Content Placeholder 2"/>
          <p:cNvSpPr>
            <a:spLocks noGrp="1"/>
          </p:cNvSpPr>
          <p:nvPr>
            <p:ph idx="1"/>
          </p:nvPr>
        </p:nvSpPr>
        <p:spPr/>
        <p:txBody>
          <a:bodyPr>
            <a:normAutofit fontScale="85000" lnSpcReduction="10000"/>
          </a:bodyPr>
          <a:lstStyle/>
          <a:p>
            <a:pPr marL="0" marR="0" lvl="0" indent="0" algn="r" rtl="1">
              <a:lnSpc>
                <a:spcPct val="115000"/>
              </a:lnSpc>
              <a:spcBef>
                <a:spcPts val="0"/>
              </a:spcBef>
              <a:spcAft>
                <a:spcPts val="1000"/>
              </a:spcAft>
              <a:buNone/>
            </a:pPr>
            <a:r>
              <a:rPr lang="ar-IQ" dirty="0" smtClean="0">
                <a:effectLst/>
                <a:cs typeface="Simplified Arabic"/>
              </a:rPr>
              <a:t>3-</a:t>
            </a:r>
            <a:r>
              <a:rPr lang="ar-KW" dirty="0" smtClean="0">
                <a:effectLst/>
                <a:cs typeface="Simplified Arabic"/>
              </a:rPr>
              <a:t>بناء </a:t>
            </a:r>
            <a:r>
              <a:rPr lang="ar-KW" dirty="0" smtClean="0">
                <a:effectLst/>
                <a:cs typeface="Simplified Arabic"/>
              </a:rPr>
              <a:t>اتفاق في الاراء واشراك المعلمين على جميع المستويات لضمان تدعيم وفهم الافكار والاسئلة الاساسية التي تؤكد على مهارة القرن الحادي والعشرين</a:t>
            </a:r>
            <a:endParaRPr lang="en-US" dirty="0" smtClean="0">
              <a:effectLst/>
            </a:endParaRPr>
          </a:p>
          <a:p>
            <a:pPr marL="0" marR="0" lvl="0" indent="0" algn="r" rtl="1">
              <a:lnSpc>
                <a:spcPct val="115000"/>
              </a:lnSpc>
              <a:spcBef>
                <a:spcPts val="0"/>
              </a:spcBef>
              <a:spcAft>
                <a:spcPts val="1000"/>
              </a:spcAft>
              <a:buNone/>
            </a:pPr>
            <a:r>
              <a:rPr lang="ar-IQ" dirty="0" smtClean="0">
                <a:effectLst/>
                <a:cs typeface="Simplified Arabic"/>
              </a:rPr>
              <a:t>4-</a:t>
            </a:r>
            <a:r>
              <a:rPr lang="ar-KW" dirty="0" smtClean="0">
                <a:effectLst/>
                <a:cs typeface="Simplified Arabic"/>
              </a:rPr>
              <a:t>تصميم </a:t>
            </a:r>
            <a:r>
              <a:rPr lang="ar-KW" dirty="0" smtClean="0">
                <a:effectLst/>
                <a:cs typeface="Simplified Arabic"/>
              </a:rPr>
              <a:t>وتنفيذ استخدام المنهج الدمجي والتقويم القائم على الاداء الذي يتكامل ويتوافق مع نظام المساءلة </a:t>
            </a:r>
            <a:endParaRPr lang="en-US" dirty="0" smtClean="0">
              <a:effectLst/>
            </a:endParaRPr>
          </a:p>
          <a:p>
            <a:pPr marL="0" marR="0" lvl="0" indent="0" algn="r" rtl="1">
              <a:lnSpc>
                <a:spcPct val="115000"/>
              </a:lnSpc>
              <a:spcBef>
                <a:spcPts val="0"/>
              </a:spcBef>
              <a:spcAft>
                <a:spcPts val="1000"/>
              </a:spcAft>
              <a:buNone/>
            </a:pPr>
            <a:r>
              <a:rPr lang="ar-IQ" dirty="0" smtClean="0">
                <a:cs typeface="Simplified Arabic"/>
              </a:rPr>
              <a:t>5-</a:t>
            </a:r>
            <a:r>
              <a:rPr lang="ar-KW" dirty="0" smtClean="0">
                <a:effectLst/>
                <a:cs typeface="Simplified Arabic"/>
              </a:rPr>
              <a:t>ربط </a:t>
            </a:r>
            <a:r>
              <a:rPr lang="ar-KW" dirty="0" smtClean="0">
                <a:effectLst/>
                <a:cs typeface="Simplified Arabic"/>
              </a:rPr>
              <a:t>عمليات تصميم مناهج القرن الحادي والعشرين بعمليات التامل والمراجعه للمناهج بهدف تحسين تعليم وتعلم مهارات القرن الحادي والعشرين مع مرور الوقت</a:t>
            </a:r>
            <a:endParaRPr lang="en-US" dirty="0" smtClean="0">
              <a:effectLst/>
            </a:endParaRPr>
          </a:p>
          <a:p>
            <a:pPr marL="0" marR="0" lvl="0" indent="0" algn="r" rtl="1">
              <a:lnSpc>
                <a:spcPct val="115000"/>
              </a:lnSpc>
              <a:spcBef>
                <a:spcPts val="0"/>
              </a:spcBef>
              <a:spcAft>
                <a:spcPts val="1000"/>
              </a:spcAft>
              <a:buNone/>
            </a:pPr>
            <a:r>
              <a:rPr lang="ar-IQ" dirty="0" smtClean="0">
                <a:effectLst/>
                <a:cs typeface="Simplified Arabic"/>
              </a:rPr>
              <a:t>6-</a:t>
            </a:r>
            <a:r>
              <a:rPr lang="ar-KW" dirty="0" smtClean="0">
                <a:effectLst/>
                <a:cs typeface="Simplified Arabic"/>
              </a:rPr>
              <a:t>ضرورة </a:t>
            </a:r>
            <a:r>
              <a:rPr lang="ar-KW" dirty="0" smtClean="0">
                <a:effectLst/>
                <a:cs typeface="Simplified Arabic"/>
              </a:rPr>
              <a:t>بدا المعلمين في شركات ذات مغزى مع كل من مطوري المحتوى مطوري المهنة ومعدي المناهج بهدف تصميم مجموعة من المنتجات التعليمية لضمان تحقيق مخرجات مهارات القرن الحادي والعشرين</a:t>
            </a:r>
            <a:endParaRPr lang="en-US" dirty="0" smtClean="0">
              <a:effectLst/>
            </a:endParaRPr>
          </a:p>
          <a:p>
            <a:pPr marL="28575" marR="0" indent="0" rtl="1">
              <a:lnSpc>
                <a:spcPct val="115000"/>
              </a:lnSpc>
              <a:spcBef>
                <a:spcPts val="0"/>
              </a:spcBef>
              <a:spcAft>
                <a:spcPts val="1000"/>
              </a:spcAft>
              <a:buNone/>
            </a:pPr>
            <a:r>
              <a:rPr lang="ar-KW" dirty="0" smtClean="0">
                <a:effectLst/>
                <a:cs typeface="Simplified Arabic"/>
              </a:rPr>
              <a:t>                                               </a:t>
            </a:r>
            <a:r>
              <a:rPr lang="ar-KW" dirty="0" smtClean="0">
                <a:effectLst/>
                <a:cs typeface="Simplified Arabic"/>
              </a:rPr>
              <a:t>(العيد :2019 :50-51 )</a:t>
            </a:r>
            <a:endParaRPr lang="en-US" dirty="0" smtClean="0">
              <a:effectLst/>
            </a:endParaRPr>
          </a:p>
          <a:p>
            <a:pPr marL="0" indent="0" algn="r" rtl="1">
              <a:buNone/>
            </a:pPr>
            <a:endParaRPr lang="en-US" dirty="0"/>
          </a:p>
        </p:txBody>
      </p:sp>
    </p:spTree>
    <p:extLst>
      <p:ext uri="{BB962C8B-B14F-4D97-AF65-F5344CB8AC3E}">
        <p14:creationId xmlns:p14="http://schemas.microsoft.com/office/powerpoint/2010/main" val="6602271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KW" b="1" dirty="0" smtClean="0">
                <a:effectLst/>
                <a:ea typeface="Calibri" panose="020F0502020204030204" pitchFamily="34" charset="0"/>
                <a:cs typeface="Simplified Arabic"/>
              </a:rPr>
              <a:t>مهارات القرن الحادي والعشرون واهميتها في بناء المنهج الدراسي:</a:t>
            </a:r>
            <a:endParaRPr lang="en-US" dirty="0"/>
          </a:p>
        </p:txBody>
      </p:sp>
      <p:sp>
        <p:nvSpPr>
          <p:cNvPr id="3" name="Content Placeholder 2"/>
          <p:cNvSpPr>
            <a:spLocks noGrp="1"/>
          </p:cNvSpPr>
          <p:nvPr>
            <p:ph idx="1"/>
          </p:nvPr>
        </p:nvSpPr>
        <p:spPr/>
        <p:txBody>
          <a:bodyPr>
            <a:normAutofit fontScale="85000" lnSpcReduction="20000"/>
          </a:bodyPr>
          <a:lstStyle/>
          <a:p>
            <a:pPr marL="0" marR="0" indent="0" algn="ctr" rtl="1">
              <a:lnSpc>
                <a:spcPct val="115000"/>
              </a:lnSpc>
              <a:spcBef>
                <a:spcPts val="0"/>
              </a:spcBef>
              <a:spcAft>
                <a:spcPts val="1000"/>
              </a:spcAft>
              <a:buNone/>
            </a:pPr>
            <a:r>
              <a:rPr lang="ar-KW" b="1" dirty="0" smtClean="0">
                <a:effectLst/>
                <a:latin typeface="Calibri" panose="020F0502020204030204" pitchFamily="34" charset="0"/>
                <a:ea typeface="Calibri" panose="020F0502020204030204" pitchFamily="34" charset="0"/>
                <a:cs typeface="Simplified Arabic"/>
              </a:rPr>
              <a:t>المقدمة</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1000"/>
              </a:spcAft>
              <a:buNone/>
            </a:pPr>
            <a:r>
              <a:rPr lang="ar-IQ" sz="3600" dirty="0">
                <a:latin typeface="Calibri" panose="020F0502020204030204" pitchFamily="34" charset="0"/>
                <a:ea typeface="Calibri" panose="020F0502020204030204" pitchFamily="34" charset="0"/>
                <a:cs typeface="Simplified Arabic"/>
              </a:rPr>
              <a:t>إ</a:t>
            </a:r>
            <a:r>
              <a:rPr lang="ar-KW" sz="3600" dirty="0" smtClean="0">
                <a:effectLst/>
                <a:latin typeface="Calibri" panose="020F0502020204030204" pitchFamily="34" charset="0"/>
                <a:ea typeface="Calibri" panose="020F0502020204030204" pitchFamily="34" charset="0"/>
                <a:cs typeface="Simplified Arabic"/>
              </a:rPr>
              <a:t>ن المهارة هي عبارة عن الاداء السهل الدقيق من الاجراءات والخطوات والعمليات القائمة على الفهم والتدريب لما يتعلمه الفرد عقليا وحركيا مع توفير الوقت والجهد لتحقيق الاهداف المنشودة</a:t>
            </a:r>
            <a:r>
              <a:rPr lang="ar-IQ" sz="3600" dirty="0" smtClean="0">
                <a:effectLst/>
                <a:latin typeface="Calibri" panose="020F0502020204030204" pitchFamily="34" charset="0"/>
                <a:ea typeface="Calibri" panose="020F0502020204030204" pitchFamily="34" charset="0"/>
                <a:cs typeface="Simplified Arabic"/>
              </a:rPr>
              <a:t> </a:t>
            </a:r>
            <a:r>
              <a:rPr lang="ar-KW" sz="3600" dirty="0" smtClean="0">
                <a:effectLst/>
                <a:ea typeface="Calibri" panose="020F0502020204030204" pitchFamily="34" charset="0"/>
                <a:cs typeface="Simplified Arabic"/>
              </a:rPr>
              <a:t>وقد تم تداول تعريف مفهوم القرن الحادي والعشرين بين التربويين من خلال ظهور العديد من المستحدثات التربوية والتكنلوجية لذا لابد من التعرف على مفهوم مهارات القرن الحادي والعشرين على انها مجموعة من القدرات والاستعدادات والميول والاتجاهات والخبرات التي تعتني ببناء الشخصية وفقا لمتطلبات القرن الحادي والعشرين وتتضمن مهارة التعلم والابداع ومهارات المعلومات والاعلام ومهارات حياتية ومهنية </a:t>
            </a:r>
            <a:endParaRPr lang="en-US" sz="36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en-US" dirty="0"/>
          </a:p>
        </p:txBody>
      </p:sp>
    </p:spTree>
    <p:extLst>
      <p:ext uri="{BB962C8B-B14F-4D97-AF65-F5344CB8AC3E}">
        <p14:creationId xmlns:p14="http://schemas.microsoft.com/office/powerpoint/2010/main" val="2812911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KW" b="1" dirty="0">
                <a:solidFill>
                  <a:prstClr val="black"/>
                </a:solidFill>
                <a:ea typeface="Calibri" panose="020F0502020204030204" pitchFamily="34" charset="0"/>
                <a:cs typeface="Simplified Arabic"/>
              </a:rPr>
              <a:t>مهارات القرن الحادي والعشرون واهميتها في بناء المنهج الدراسي:</a:t>
            </a:r>
            <a:endParaRPr lang="en-US" dirty="0"/>
          </a:p>
        </p:txBody>
      </p:sp>
      <p:sp>
        <p:nvSpPr>
          <p:cNvPr id="3" name="Content Placeholder 2"/>
          <p:cNvSpPr>
            <a:spLocks noGrp="1"/>
          </p:cNvSpPr>
          <p:nvPr>
            <p:ph idx="1"/>
          </p:nvPr>
        </p:nvSpPr>
        <p:spPr/>
        <p:txBody>
          <a:bodyPr>
            <a:normAutofit fontScale="92500" lnSpcReduction="20000"/>
          </a:bodyPr>
          <a:lstStyle/>
          <a:p>
            <a:pPr marL="0" indent="0" algn="ctr" rtl="1">
              <a:buNone/>
            </a:pPr>
            <a:r>
              <a:rPr lang="ar-IQ" sz="3600" dirty="0" smtClean="0"/>
              <a:t> </a:t>
            </a:r>
            <a:endParaRPr lang="ar-IQ" sz="3600" dirty="0" smtClean="0"/>
          </a:p>
          <a:p>
            <a:pPr marL="0" marR="0" indent="0" algn="just" rtl="1">
              <a:lnSpc>
                <a:spcPct val="115000"/>
              </a:lnSpc>
              <a:spcBef>
                <a:spcPts val="0"/>
              </a:spcBef>
              <a:spcAft>
                <a:spcPts val="1000"/>
              </a:spcAft>
              <a:buNone/>
            </a:pPr>
            <a:r>
              <a:rPr lang="ar-KW" sz="3600" dirty="0" smtClean="0">
                <a:effectLst/>
                <a:latin typeface="Calibri" panose="020F0502020204030204" pitchFamily="34" charset="0"/>
                <a:ea typeface="Calibri" panose="020F0502020204030204" pitchFamily="34" charset="0"/>
                <a:cs typeface="Simplified Arabic"/>
              </a:rPr>
              <a:t>ان مهارات القرن الحادي والعشرين تتطلب منا تربية جيل من المفكرين والمتعلمين الذين يفكرون على نحو ابداعي لحل المشكلات ويتشاركون مع الاخرين في البيت ومواقع العمل وان القدرة على التعلم وابتكار افكار جديدة هي قدرة جوهرية للقرن الحادي والعشرين ينبغي ان يتزود العاملون لا بمجرد معرفة تقنية القيام بالاشياء والقدرة على الابتكار وتحويل المعلومات والتفاعل على نحو فعال مع الاخرين.</a:t>
            </a:r>
            <a:endParaRPr lang="en-US" sz="36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1000"/>
              </a:spcAft>
              <a:buNone/>
            </a:pPr>
            <a:r>
              <a:rPr lang="ar-KW" sz="3600" dirty="0" smtClean="0">
                <a:effectLst/>
                <a:latin typeface="Calibri" panose="020F0502020204030204" pitchFamily="34" charset="0"/>
                <a:ea typeface="Calibri" panose="020F0502020204030204" pitchFamily="34" charset="0"/>
                <a:cs typeface="Simplified Arabic"/>
              </a:rPr>
              <a:t>                                            (بيرز : 2014 :29 )</a:t>
            </a:r>
            <a:endParaRPr lang="en-US" sz="36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en-US" dirty="0"/>
          </a:p>
        </p:txBody>
      </p:sp>
    </p:spTree>
    <p:extLst>
      <p:ext uri="{BB962C8B-B14F-4D97-AF65-F5344CB8AC3E}">
        <p14:creationId xmlns:p14="http://schemas.microsoft.com/office/powerpoint/2010/main" val="6298153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KW" b="1" dirty="0">
                <a:solidFill>
                  <a:prstClr val="black"/>
                </a:solidFill>
                <a:ea typeface="Calibri" panose="020F0502020204030204" pitchFamily="34" charset="0"/>
                <a:cs typeface="Simplified Arabic"/>
              </a:rPr>
              <a:t>مهارات القرن الحادي والعشرون واهميتها في بناء المنهج الدراسي:</a:t>
            </a:r>
            <a:endParaRPr lang="en-US" dirty="0"/>
          </a:p>
        </p:txBody>
      </p:sp>
      <p:sp>
        <p:nvSpPr>
          <p:cNvPr id="3" name="Content Placeholder 2"/>
          <p:cNvSpPr>
            <a:spLocks noGrp="1"/>
          </p:cNvSpPr>
          <p:nvPr>
            <p:ph idx="1"/>
          </p:nvPr>
        </p:nvSpPr>
        <p:spPr/>
        <p:txBody>
          <a:bodyPr>
            <a:normAutofit lnSpcReduction="10000"/>
          </a:bodyPr>
          <a:lstStyle/>
          <a:p>
            <a:pPr marL="0" marR="0" indent="0" algn="ctr" rtl="1">
              <a:lnSpc>
                <a:spcPct val="115000"/>
              </a:lnSpc>
              <a:spcBef>
                <a:spcPts val="0"/>
              </a:spcBef>
              <a:spcAft>
                <a:spcPts val="1000"/>
              </a:spcAft>
              <a:buNone/>
            </a:pPr>
            <a:r>
              <a:rPr lang="ar-KW" b="1" dirty="0" smtClean="0">
                <a:effectLst/>
                <a:latin typeface="Calibri" panose="020F0502020204030204" pitchFamily="34" charset="0"/>
                <a:ea typeface="Calibri" panose="020F0502020204030204" pitchFamily="34" charset="0"/>
                <a:cs typeface="Simplified Arabic"/>
              </a:rPr>
              <a:t>تداعيات / اسباب الحاجة الى مهارات القرن الحادي والعشرين</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1000"/>
              </a:spcAft>
              <a:buNone/>
            </a:pPr>
            <a:r>
              <a:rPr lang="ar-IQ" dirty="0">
                <a:latin typeface="Calibri" panose="020F0502020204030204" pitchFamily="34" charset="0"/>
                <a:ea typeface="Calibri" panose="020F0502020204030204" pitchFamily="34" charset="0"/>
                <a:cs typeface="Simplified Arabic"/>
              </a:rPr>
              <a:t>1</a:t>
            </a:r>
            <a:r>
              <a:rPr lang="ar-KW" dirty="0" smtClean="0">
                <a:effectLst/>
                <a:latin typeface="Calibri" panose="020F0502020204030204" pitchFamily="34" charset="0"/>
                <a:ea typeface="Calibri" panose="020F0502020204030204" pitchFamily="34" charset="0"/>
                <a:cs typeface="Simplified Arabic"/>
              </a:rPr>
              <a:t>-الحاجة الى افراد قادرين على ممارسة انماط التفكير الابداعي والتعاون مع زملائهم في بيئة العمل يتميزون بالايجابية والوعي</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1000"/>
              </a:spcAft>
              <a:buNone/>
            </a:pPr>
            <a:r>
              <a:rPr lang="ar-IQ" dirty="0">
                <a:latin typeface="Calibri" panose="020F0502020204030204" pitchFamily="34" charset="0"/>
                <a:ea typeface="Calibri" panose="020F0502020204030204" pitchFamily="34" charset="0"/>
                <a:cs typeface="Simplified Arabic"/>
              </a:rPr>
              <a:t>2</a:t>
            </a:r>
            <a:r>
              <a:rPr lang="ar-KW" dirty="0" smtClean="0">
                <a:effectLst/>
                <a:latin typeface="Calibri" panose="020F0502020204030204" pitchFamily="34" charset="0"/>
                <a:ea typeface="Calibri" panose="020F0502020204030204" pitchFamily="34" charset="0"/>
                <a:cs typeface="Simplified Arabic"/>
              </a:rPr>
              <a:t>-اظهرت التقييمات تدني مستوى التعليم في العالم العربي مقارنة بالمؤشرات العالمية بالاضافة الى اهمية تحديد مهارات القرن الحادي والعشرين والتي يجب على الطلاب امتلاكها</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1000"/>
              </a:spcAft>
              <a:buNone/>
            </a:pPr>
            <a:r>
              <a:rPr lang="ar-IQ" dirty="0">
                <a:latin typeface="Calibri" panose="020F0502020204030204" pitchFamily="34" charset="0"/>
                <a:ea typeface="Calibri" panose="020F0502020204030204" pitchFamily="34" charset="0"/>
                <a:cs typeface="Simplified Arabic"/>
              </a:rPr>
              <a:t>3</a:t>
            </a:r>
            <a:r>
              <a:rPr lang="ar-KW" dirty="0" smtClean="0">
                <a:effectLst/>
                <a:latin typeface="Calibri" panose="020F0502020204030204" pitchFamily="34" charset="0"/>
                <a:ea typeface="Calibri" panose="020F0502020204030204" pitchFamily="34" charset="0"/>
                <a:cs typeface="Simplified Arabic"/>
              </a:rPr>
              <a:t>-ضعف مهارات الخريجين في المنطقة العربية وهذا ادى الى وجود اعداد هائلة من الشباب الذين يفترض بهم دخول سوق العمل الا ان عدم امتلاكهم للمهارات وافتقارهم للتعليم الجيد بالرغم من حصولهم على شهادات جامعية يعوقهم من الحصول على فرض عمل ينشدونها </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en-US" dirty="0"/>
          </a:p>
        </p:txBody>
      </p:sp>
    </p:spTree>
    <p:extLst>
      <p:ext uri="{BB962C8B-B14F-4D97-AF65-F5344CB8AC3E}">
        <p14:creationId xmlns:p14="http://schemas.microsoft.com/office/powerpoint/2010/main" val="2334897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KW" b="1" dirty="0">
                <a:solidFill>
                  <a:prstClr val="black"/>
                </a:solidFill>
                <a:ea typeface="Calibri" panose="020F0502020204030204" pitchFamily="34" charset="0"/>
                <a:cs typeface="Simplified Arabic"/>
              </a:rPr>
              <a:t>مهارات القرن الحادي والعشرون واهميتها في بناء المنهج الدراسي:</a:t>
            </a:r>
            <a:endParaRPr lang="en-US" dirty="0"/>
          </a:p>
        </p:txBody>
      </p:sp>
      <p:sp>
        <p:nvSpPr>
          <p:cNvPr id="3" name="Content Placeholder 2"/>
          <p:cNvSpPr>
            <a:spLocks noGrp="1"/>
          </p:cNvSpPr>
          <p:nvPr>
            <p:ph idx="1"/>
          </p:nvPr>
        </p:nvSpPr>
        <p:spPr/>
        <p:txBody>
          <a:bodyPr>
            <a:normAutofit fontScale="77500" lnSpcReduction="20000"/>
          </a:bodyPr>
          <a:lstStyle/>
          <a:p>
            <a:pPr marL="0" marR="0" indent="0" algn="just" rtl="1">
              <a:lnSpc>
                <a:spcPct val="115000"/>
              </a:lnSpc>
              <a:spcBef>
                <a:spcPts val="0"/>
              </a:spcBef>
              <a:spcAft>
                <a:spcPts val="1000"/>
              </a:spcAft>
              <a:buNone/>
            </a:pPr>
            <a:r>
              <a:rPr lang="ar-IQ" dirty="0" smtClean="0">
                <a:effectLst/>
                <a:latin typeface="Calibri" panose="020F0502020204030204" pitchFamily="34" charset="0"/>
                <a:ea typeface="Calibri" panose="020F0502020204030204" pitchFamily="34" charset="0"/>
                <a:cs typeface="Simplified Arabic"/>
              </a:rPr>
              <a:t>4</a:t>
            </a:r>
            <a:r>
              <a:rPr lang="ar-KW" dirty="0" smtClean="0">
                <a:effectLst/>
                <a:latin typeface="Calibri" panose="020F0502020204030204" pitchFamily="34" charset="0"/>
                <a:ea typeface="Calibri" panose="020F0502020204030204" pitchFamily="34" charset="0"/>
                <a:cs typeface="Simplified Arabic"/>
              </a:rPr>
              <a:t>-وفي دراسة مقارنه لليونسكو دمج تكنلوجيا المعلومات والاتصالات في المناهج الدراسية في عدة دول عربية حيث وجد ان بعض مناهج الدول العربية تفتقر الى اهداف تغطي المهارات الاساسية للكمبيوتر وبالرغم من ان معظم الطلاب يتعلمون بصورة غير رسمية الثقافة المعلوماتية والتكنلوجيا خارج الصف اكثر من تعرضهم لها داخل الصف بالرغم من ان العالم يعيش في نحو اقتصادي ومعرفي يتميز بغزارة المعلومات والتكنلوجيا المعاصرة </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1000"/>
              </a:spcAft>
              <a:buNone/>
            </a:pPr>
            <a:r>
              <a:rPr lang="ar-IQ" dirty="0">
                <a:latin typeface="Calibri" panose="020F0502020204030204" pitchFamily="34" charset="0"/>
                <a:ea typeface="Calibri" panose="020F0502020204030204" pitchFamily="34" charset="0"/>
                <a:cs typeface="Simplified Arabic"/>
              </a:rPr>
              <a:t>5</a:t>
            </a:r>
            <a:r>
              <a:rPr lang="ar-KW" dirty="0" smtClean="0">
                <a:effectLst/>
                <a:latin typeface="Calibri" panose="020F0502020204030204" pitchFamily="34" charset="0"/>
                <a:ea typeface="Calibri" panose="020F0502020204030204" pitchFamily="34" charset="0"/>
                <a:cs typeface="Simplified Arabic"/>
              </a:rPr>
              <a:t>-شكوى بعض الهيئات والشركات والمؤسسات الحكومية من ان خريجي التعليم العام والجامعي غير مؤهلين لواقع ومتطلبات سوق العمل</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1000"/>
              </a:spcAft>
              <a:buNone/>
            </a:pPr>
            <a:r>
              <a:rPr lang="ar-IQ" dirty="0">
                <a:latin typeface="Calibri" panose="020F0502020204030204" pitchFamily="34" charset="0"/>
                <a:ea typeface="Calibri" panose="020F0502020204030204" pitchFamily="34" charset="0"/>
                <a:cs typeface="Simplified Arabic"/>
              </a:rPr>
              <a:t>6</a:t>
            </a:r>
            <a:r>
              <a:rPr lang="ar-KW" dirty="0" smtClean="0">
                <a:effectLst/>
                <a:latin typeface="Calibri" panose="020F0502020204030204" pitchFamily="34" charset="0"/>
                <a:ea typeface="Calibri" panose="020F0502020204030204" pitchFamily="34" charset="0"/>
                <a:cs typeface="Simplified Arabic"/>
              </a:rPr>
              <a:t>-كما تتضح الحاجة لها من خلال التغييرات السريعة والتطورات التكنلوجية وشيوع مصادر المعلومات و وسائل الاتصال فالمتعلم اصبح ينمو في بيئة اعلامية قوية تحتاج لمهارات معينة توجهة ليتعامل معها بافضل صورة ممكنة في وقت لم تتغير في البيئة المدرسية كثيرا بما يناسب هذه المرحلة </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1000"/>
              </a:spcAft>
              <a:buNone/>
            </a:pPr>
            <a:r>
              <a:rPr lang="ar-KW" dirty="0" smtClean="0">
                <a:effectLst/>
                <a:latin typeface="Calibri" panose="020F0502020204030204" pitchFamily="34" charset="0"/>
                <a:ea typeface="Calibri" panose="020F0502020204030204" pitchFamily="34" charset="0"/>
                <a:cs typeface="Simplified Arabic"/>
              </a:rPr>
              <a:t>                                (ترلينج وفادل :2013 :3-16 )</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en-US" dirty="0"/>
          </a:p>
        </p:txBody>
      </p:sp>
    </p:spTree>
    <p:extLst>
      <p:ext uri="{BB962C8B-B14F-4D97-AF65-F5344CB8AC3E}">
        <p14:creationId xmlns:p14="http://schemas.microsoft.com/office/powerpoint/2010/main" val="30827399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KW" b="1" dirty="0">
                <a:solidFill>
                  <a:prstClr val="black"/>
                </a:solidFill>
                <a:ea typeface="Calibri" panose="020F0502020204030204" pitchFamily="34" charset="0"/>
                <a:cs typeface="Simplified Arabic"/>
              </a:rPr>
              <a:t>مهارات القرن الحادي والعشرون واهميتها في بناء المنهج الدراسي:</a:t>
            </a:r>
            <a:endParaRPr lang="en-US" dirty="0"/>
          </a:p>
        </p:txBody>
      </p:sp>
      <p:sp>
        <p:nvSpPr>
          <p:cNvPr id="3" name="Content Placeholder 2"/>
          <p:cNvSpPr>
            <a:spLocks noGrp="1"/>
          </p:cNvSpPr>
          <p:nvPr>
            <p:ph idx="1"/>
          </p:nvPr>
        </p:nvSpPr>
        <p:spPr/>
        <p:txBody>
          <a:bodyPr>
            <a:normAutofit fontScale="92500" lnSpcReduction="20000"/>
          </a:bodyPr>
          <a:lstStyle/>
          <a:p>
            <a:pPr marL="0" marR="0" indent="0" algn="ctr" rtl="1">
              <a:lnSpc>
                <a:spcPct val="115000"/>
              </a:lnSpc>
              <a:spcBef>
                <a:spcPts val="0"/>
              </a:spcBef>
              <a:spcAft>
                <a:spcPts val="1000"/>
              </a:spcAft>
              <a:buNone/>
            </a:pPr>
            <a:r>
              <a:rPr lang="ar-KW" b="1" dirty="0" smtClean="0">
                <a:effectLst/>
                <a:latin typeface="Calibri" panose="020F0502020204030204" pitchFamily="34" charset="0"/>
                <a:ea typeface="Calibri" panose="020F0502020204030204" pitchFamily="34" charset="0"/>
                <a:cs typeface="Simplified Arabic"/>
              </a:rPr>
              <a:t>عناصر لتعلم مهارات القرن الحادي والعشرين</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1000"/>
              </a:spcAft>
              <a:buNone/>
            </a:pPr>
            <a:r>
              <a:rPr lang="ar-IQ" dirty="0" smtClean="0">
                <a:latin typeface="Calibri" panose="020F0502020204030204" pitchFamily="34" charset="0"/>
                <a:ea typeface="Calibri" panose="020F0502020204030204" pitchFamily="34" charset="0"/>
                <a:cs typeface="Simplified Arabic"/>
              </a:rPr>
              <a:t>1</a:t>
            </a:r>
            <a:r>
              <a:rPr lang="ar-KW" dirty="0" smtClean="0">
                <a:effectLst/>
                <a:latin typeface="Calibri" panose="020F0502020204030204" pitchFamily="34" charset="0"/>
                <a:ea typeface="Calibri" panose="020F0502020204030204" pitchFamily="34" charset="0"/>
                <a:cs typeface="Simplified Arabic"/>
              </a:rPr>
              <a:t>-</a:t>
            </a:r>
            <a:r>
              <a:rPr lang="ar-IQ" dirty="0" smtClean="0">
                <a:effectLst/>
                <a:latin typeface="Calibri" panose="020F0502020204030204" pitchFamily="34" charset="0"/>
                <a:ea typeface="Calibri" panose="020F0502020204030204" pitchFamily="34" charset="0"/>
                <a:cs typeface="Simplified Arabic"/>
              </a:rPr>
              <a:t> </a:t>
            </a:r>
            <a:r>
              <a:rPr lang="ar-KW" dirty="0" smtClean="0">
                <a:effectLst/>
                <a:latin typeface="Calibri" panose="020F0502020204030204" pitchFamily="34" charset="0"/>
                <a:ea typeface="Calibri" panose="020F0502020204030204" pitchFamily="34" charset="0"/>
                <a:cs typeface="Simplified Arabic"/>
              </a:rPr>
              <a:t>تؤكد موضوعات محورية اي على مستوى فهم اعلى</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1000"/>
              </a:spcAft>
              <a:buNone/>
            </a:pPr>
            <a:r>
              <a:rPr lang="ar-IQ" dirty="0" smtClean="0">
                <a:latin typeface="Calibri" panose="020F0502020204030204" pitchFamily="34" charset="0"/>
                <a:ea typeface="Calibri" panose="020F0502020204030204" pitchFamily="34" charset="0"/>
                <a:cs typeface="Simplified Arabic"/>
              </a:rPr>
              <a:t>2</a:t>
            </a:r>
            <a:r>
              <a:rPr lang="ar-KW" dirty="0" smtClean="0">
                <a:effectLst/>
                <a:latin typeface="Calibri" panose="020F0502020204030204" pitchFamily="34" charset="0"/>
                <a:ea typeface="Calibri" panose="020F0502020204030204" pitchFamily="34" charset="0"/>
                <a:cs typeface="Simplified Arabic"/>
              </a:rPr>
              <a:t>-</a:t>
            </a:r>
            <a:r>
              <a:rPr lang="ar-IQ" dirty="0" smtClean="0">
                <a:effectLst/>
                <a:latin typeface="Calibri" panose="020F0502020204030204" pitchFamily="34" charset="0"/>
                <a:ea typeface="Calibri" panose="020F0502020204030204" pitchFamily="34" charset="0"/>
                <a:cs typeface="Simplified Arabic"/>
              </a:rPr>
              <a:t> </a:t>
            </a:r>
            <a:r>
              <a:rPr lang="ar-KW" dirty="0" smtClean="0">
                <a:effectLst/>
                <a:latin typeface="Calibri" panose="020F0502020204030204" pitchFamily="34" charset="0"/>
                <a:ea typeface="Calibri" panose="020F0502020204030204" pitchFamily="34" charset="0"/>
                <a:cs typeface="Simplified Arabic"/>
              </a:rPr>
              <a:t>تؤكد مهارات التعلم مثل مهارات المعلومات والتكنلوجيا ومهارات التفكير وحل المشكلات والمهارات بين الشخصية وتوجية الذات</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1000"/>
              </a:spcAft>
              <a:buNone/>
            </a:pPr>
            <a:r>
              <a:rPr lang="ar-IQ" dirty="0" smtClean="0">
                <a:latin typeface="Calibri" panose="020F0502020204030204" pitchFamily="34" charset="0"/>
                <a:ea typeface="Calibri" panose="020F0502020204030204" pitchFamily="34" charset="0"/>
                <a:cs typeface="Simplified Arabic"/>
              </a:rPr>
              <a:t>3</a:t>
            </a:r>
            <a:r>
              <a:rPr lang="ar-KW" dirty="0" smtClean="0">
                <a:effectLst/>
                <a:latin typeface="Calibri" panose="020F0502020204030204" pitchFamily="34" charset="0"/>
                <a:ea typeface="Calibri" panose="020F0502020204030204" pitchFamily="34" charset="0"/>
                <a:cs typeface="Simplified Arabic"/>
              </a:rPr>
              <a:t>-</a:t>
            </a:r>
            <a:r>
              <a:rPr lang="ar-IQ" dirty="0" smtClean="0">
                <a:effectLst/>
                <a:latin typeface="Calibri" panose="020F0502020204030204" pitchFamily="34" charset="0"/>
                <a:ea typeface="Calibri" panose="020F0502020204030204" pitchFamily="34" charset="0"/>
                <a:cs typeface="Simplified Arabic"/>
              </a:rPr>
              <a:t> </a:t>
            </a:r>
            <a:r>
              <a:rPr lang="ar-KW" dirty="0" smtClean="0">
                <a:effectLst/>
                <a:latin typeface="Calibri" panose="020F0502020204030204" pitchFamily="34" charset="0"/>
                <a:ea typeface="Calibri" panose="020F0502020204030204" pitchFamily="34" charset="0"/>
                <a:cs typeface="Simplified Arabic"/>
              </a:rPr>
              <a:t>تستخدم مهارات القرن الحادي والعشرين مثل التكنلوجيا الرقمية والتواصل بحيث يستطيع الطلبة الوصول الى المعلومات وادارتها وتقويمها وتحقيق التكامل بينها وبناء معرفة جديدة والتواصل مع الاخرين لتطوير مهارات التعلم</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1000"/>
              </a:spcAft>
              <a:buNone/>
            </a:pPr>
            <a:r>
              <a:rPr lang="ar-IQ" dirty="0" smtClean="0">
                <a:latin typeface="Calibri" panose="020F0502020204030204" pitchFamily="34" charset="0"/>
                <a:ea typeface="Calibri" panose="020F0502020204030204" pitchFamily="34" charset="0"/>
                <a:cs typeface="Simplified Arabic"/>
              </a:rPr>
              <a:t>4</a:t>
            </a:r>
            <a:r>
              <a:rPr lang="ar-KW" dirty="0" smtClean="0">
                <a:effectLst/>
                <a:latin typeface="Calibri" panose="020F0502020204030204" pitchFamily="34" charset="0"/>
                <a:ea typeface="Calibri" panose="020F0502020204030204" pitchFamily="34" charset="0"/>
                <a:cs typeface="Simplified Arabic"/>
              </a:rPr>
              <a:t>- يعلم المربون الطلبة في سياق القرن الحادي والعشرين الذي استخدم تطبيقات وخبرات من العالم الواقعي ذات معنى للطلبة وعلى صلة بحياتهم</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en-US" dirty="0"/>
          </a:p>
        </p:txBody>
      </p:sp>
    </p:spTree>
    <p:extLst>
      <p:ext uri="{BB962C8B-B14F-4D97-AF65-F5344CB8AC3E}">
        <p14:creationId xmlns:p14="http://schemas.microsoft.com/office/powerpoint/2010/main" val="1810167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KW" b="1" dirty="0">
                <a:solidFill>
                  <a:prstClr val="black"/>
                </a:solidFill>
                <a:ea typeface="Calibri" panose="020F0502020204030204" pitchFamily="34" charset="0"/>
                <a:cs typeface="Simplified Arabic"/>
              </a:rPr>
              <a:t>مهارات القرن الحادي والعشرون واهميتها في بناء المنهج الدراسي:</a:t>
            </a:r>
            <a:endParaRPr lang="en-US" dirty="0"/>
          </a:p>
        </p:txBody>
      </p:sp>
      <p:sp>
        <p:nvSpPr>
          <p:cNvPr id="3" name="Content Placeholder 2"/>
          <p:cNvSpPr>
            <a:spLocks noGrp="1"/>
          </p:cNvSpPr>
          <p:nvPr>
            <p:ph idx="1"/>
          </p:nvPr>
        </p:nvSpPr>
        <p:spPr/>
        <p:txBody>
          <a:bodyPr/>
          <a:lstStyle/>
          <a:p>
            <a:pPr marL="0" marR="0" indent="0" algn="just" rtl="1">
              <a:lnSpc>
                <a:spcPct val="115000"/>
              </a:lnSpc>
              <a:spcBef>
                <a:spcPts val="0"/>
              </a:spcBef>
              <a:spcAft>
                <a:spcPts val="1000"/>
              </a:spcAft>
              <a:buNone/>
            </a:pPr>
            <a:r>
              <a:rPr lang="ar-IQ" dirty="0" smtClean="0">
                <a:effectLst/>
                <a:latin typeface="Calibri" panose="020F0502020204030204" pitchFamily="34" charset="0"/>
                <a:ea typeface="Calibri" panose="020F0502020204030204" pitchFamily="34" charset="0"/>
                <a:cs typeface="Simplified Arabic"/>
              </a:rPr>
              <a:t>5-</a:t>
            </a:r>
            <a:r>
              <a:rPr lang="ar-KW" dirty="0" smtClean="0">
                <a:effectLst/>
                <a:latin typeface="Calibri" panose="020F0502020204030204" pitchFamily="34" charset="0"/>
                <a:ea typeface="Calibri" panose="020F0502020204030204" pitchFamily="34" charset="0"/>
                <a:cs typeface="Simplified Arabic"/>
              </a:rPr>
              <a:t>يعلم المربون الطلاب في القرن الحادي والعشرين ميادين كثيرة مثل الوعي الكوني والثقافة المالية والاقتصادية وادارة الاعمال والمدنية</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1000"/>
              </a:spcAft>
              <a:buNone/>
            </a:pPr>
            <a:r>
              <a:rPr lang="ar-IQ" dirty="0">
                <a:latin typeface="Calibri" panose="020F0502020204030204" pitchFamily="34" charset="0"/>
                <a:ea typeface="Calibri" panose="020F0502020204030204" pitchFamily="34" charset="0"/>
                <a:cs typeface="Simplified Arabic"/>
              </a:rPr>
              <a:t>6</a:t>
            </a:r>
            <a:r>
              <a:rPr lang="ar-KW" dirty="0" smtClean="0">
                <a:effectLst/>
                <a:latin typeface="Calibri" panose="020F0502020204030204" pitchFamily="34" charset="0"/>
                <a:ea typeface="Calibri" panose="020F0502020204030204" pitchFamily="34" charset="0"/>
                <a:cs typeface="Simplified Arabic"/>
              </a:rPr>
              <a:t>-يستخدم المعلمون تقويمات القرن لحادي والعشرين التي تقيس مهارات هذا القرن في</a:t>
            </a:r>
            <a:r>
              <a:rPr lang="ar-IQ" dirty="0">
                <a:latin typeface="Calibri" panose="020F0502020204030204" pitchFamily="34" charset="0"/>
                <a:ea typeface="Calibri" panose="020F0502020204030204" pitchFamily="34" charset="0"/>
                <a:cs typeface="Simplified Arabic"/>
              </a:rPr>
              <a:t> </a:t>
            </a:r>
            <a:r>
              <a:rPr lang="ar-KW" dirty="0" smtClean="0">
                <a:effectLst/>
                <a:latin typeface="Calibri" panose="020F0502020204030204" pitchFamily="34" charset="0"/>
                <a:ea typeface="Calibri" panose="020F0502020204030204" pitchFamily="34" charset="0"/>
                <a:cs typeface="Simplified Arabic"/>
              </a:rPr>
              <a:t>الاختبارات المقنعة والتقويمات الصفية معا                                                    </a:t>
            </a:r>
            <a:endParaRPr lang="ar-IQ" dirty="0" smtClean="0">
              <a:effectLst/>
              <a:latin typeface="Calibri" panose="020F0502020204030204" pitchFamily="34" charset="0"/>
              <a:ea typeface="Calibri" panose="020F0502020204030204" pitchFamily="34" charset="0"/>
              <a:cs typeface="Simplified Arabic"/>
            </a:endParaRPr>
          </a:p>
          <a:p>
            <a:pPr marL="457200" lvl="1" indent="0" algn="justLow" rtl="1">
              <a:lnSpc>
                <a:spcPct val="115000"/>
              </a:lnSpc>
              <a:spcBef>
                <a:spcPts val="0"/>
              </a:spcBef>
              <a:spcAft>
                <a:spcPts val="1000"/>
              </a:spcAft>
              <a:buNone/>
            </a:pPr>
            <a:r>
              <a:rPr lang="ar-KW" dirty="0" smtClean="0">
                <a:effectLst/>
                <a:latin typeface="Calibri" panose="020F0502020204030204" pitchFamily="34" charset="0"/>
                <a:ea typeface="Calibri" panose="020F0502020204030204" pitchFamily="34" charset="0"/>
                <a:cs typeface="Simplified Arabic"/>
              </a:rPr>
              <a:t>      (بيرز :2014 :26 )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en-US" dirty="0"/>
          </a:p>
        </p:txBody>
      </p:sp>
    </p:spTree>
    <p:extLst>
      <p:ext uri="{BB962C8B-B14F-4D97-AF65-F5344CB8AC3E}">
        <p14:creationId xmlns:p14="http://schemas.microsoft.com/office/powerpoint/2010/main" val="22572621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KW" b="1" dirty="0">
                <a:solidFill>
                  <a:prstClr val="black"/>
                </a:solidFill>
                <a:ea typeface="Calibri" panose="020F0502020204030204" pitchFamily="34" charset="0"/>
                <a:cs typeface="Simplified Arabic"/>
              </a:rPr>
              <a:t>مهارات القرن الحادي والعشرون واهميتها في بناء المنهج الدراسي:</a:t>
            </a:r>
            <a:endParaRPr lang="en-US" dirty="0"/>
          </a:p>
        </p:txBody>
      </p:sp>
      <p:sp>
        <p:nvSpPr>
          <p:cNvPr id="3" name="Content Placeholder 2"/>
          <p:cNvSpPr>
            <a:spLocks noGrp="1"/>
          </p:cNvSpPr>
          <p:nvPr>
            <p:ph idx="1"/>
          </p:nvPr>
        </p:nvSpPr>
        <p:spPr/>
        <p:txBody>
          <a:bodyPr>
            <a:normAutofit fontScale="92500" lnSpcReduction="10000"/>
          </a:bodyPr>
          <a:lstStyle/>
          <a:p>
            <a:pPr marL="0" marR="0" algn="ctr" rtl="1">
              <a:lnSpc>
                <a:spcPct val="115000"/>
              </a:lnSpc>
              <a:spcBef>
                <a:spcPts val="0"/>
              </a:spcBef>
              <a:spcAft>
                <a:spcPts val="1000"/>
              </a:spcAft>
            </a:pPr>
            <a:r>
              <a:rPr lang="ar-KW" b="1" dirty="0" smtClean="0">
                <a:effectLst/>
                <a:latin typeface="Calibri" panose="020F0502020204030204" pitchFamily="34" charset="0"/>
                <a:ea typeface="Calibri" panose="020F0502020204030204" pitchFamily="34" charset="0"/>
                <a:cs typeface="Simplified Arabic"/>
              </a:rPr>
              <a:t>معايير مهارات القرن الواحد والعشرين</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1000"/>
              </a:spcAft>
              <a:buNone/>
            </a:pPr>
            <a:r>
              <a:rPr lang="en-US" dirty="0" smtClean="0">
                <a:latin typeface="Calibri" panose="020F0502020204030204" pitchFamily="34" charset="0"/>
                <a:ea typeface="Calibri" panose="020F0502020204030204" pitchFamily="34" charset="0"/>
                <a:cs typeface="Simplified Arabic"/>
              </a:rPr>
              <a:t>1 </a:t>
            </a:r>
            <a:r>
              <a:rPr lang="ar-KW" dirty="0" smtClean="0">
                <a:effectLst/>
                <a:latin typeface="Calibri" panose="020F0502020204030204" pitchFamily="34" charset="0"/>
                <a:ea typeface="Calibri" panose="020F0502020204030204" pitchFamily="34" charset="0"/>
                <a:cs typeface="Simplified Arabic"/>
              </a:rPr>
              <a:t>-التركيز على معلومات وخبرات مهارات القرن الواحد والعشرين</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1000"/>
              </a:spcAft>
              <a:buNone/>
            </a:pPr>
            <a:r>
              <a:rPr lang="en-US" dirty="0">
                <a:latin typeface="Calibri" panose="020F0502020204030204" pitchFamily="34" charset="0"/>
                <a:ea typeface="Calibri" panose="020F0502020204030204" pitchFamily="34" charset="0"/>
                <a:cs typeface="Simplified Arabic"/>
              </a:rPr>
              <a:t>2</a:t>
            </a:r>
            <a:r>
              <a:rPr lang="ar-KW" dirty="0" smtClean="0">
                <a:effectLst/>
                <a:latin typeface="Calibri" panose="020F0502020204030204" pitchFamily="34" charset="0"/>
                <a:ea typeface="Calibri" panose="020F0502020204030204" pitchFamily="34" charset="0"/>
                <a:cs typeface="Simplified Arabic"/>
              </a:rPr>
              <a:t>-تحقيق مهارات القرن الواحد والعشرين في تدريس المواد الاساسية ومن خلال الموضوعات البيئية</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1000"/>
              </a:spcAft>
              <a:buNone/>
            </a:pPr>
            <a:r>
              <a:rPr lang="en-US" dirty="0">
                <a:latin typeface="Calibri" panose="020F0502020204030204" pitchFamily="34" charset="0"/>
                <a:ea typeface="Calibri" panose="020F0502020204030204" pitchFamily="34" charset="0"/>
                <a:cs typeface="Simplified Arabic"/>
              </a:rPr>
              <a:t>3</a:t>
            </a:r>
            <a:r>
              <a:rPr lang="ar-KW" dirty="0" smtClean="0">
                <a:effectLst/>
                <a:latin typeface="Calibri" panose="020F0502020204030204" pitchFamily="34" charset="0"/>
                <a:ea typeface="Calibri" panose="020F0502020204030204" pitchFamily="34" charset="0"/>
                <a:cs typeface="Simplified Arabic"/>
              </a:rPr>
              <a:t>-التركيز على الفهم بعمق</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1000"/>
              </a:spcAft>
              <a:buNone/>
            </a:pPr>
            <a:r>
              <a:rPr lang="en-US" dirty="0">
                <a:latin typeface="Calibri" panose="020F0502020204030204" pitchFamily="34" charset="0"/>
                <a:ea typeface="Calibri" panose="020F0502020204030204" pitchFamily="34" charset="0"/>
                <a:cs typeface="Simplified Arabic"/>
              </a:rPr>
              <a:t>4</a:t>
            </a:r>
            <a:r>
              <a:rPr lang="ar-KW" dirty="0" smtClean="0">
                <a:effectLst/>
                <a:latin typeface="Calibri" panose="020F0502020204030204" pitchFamily="34" charset="0"/>
                <a:ea typeface="Calibri" panose="020F0502020204030204" pitchFamily="34" charset="0"/>
                <a:cs typeface="Simplified Arabic"/>
              </a:rPr>
              <a:t>-ادماج المتعلمين في بيانات وادوات وخبراء العالم الواقعي</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1000"/>
              </a:spcAft>
              <a:buNone/>
            </a:pPr>
            <a:r>
              <a:rPr lang="en-US" dirty="0">
                <a:latin typeface="Calibri" panose="020F0502020204030204" pitchFamily="34" charset="0"/>
                <a:ea typeface="Calibri" panose="020F0502020204030204" pitchFamily="34" charset="0"/>
                <a:cs typeface="Simplified Arabic"/>
              </a:rPr>
              <a:t>5</a:t>
            </a:r>
            <a:r>
              <a:rPr lang="ar-KW" dirty="0" smtClean="0">
                <a:effectLst/>
                <a:latin typeface="Calibri" panose="020F0502020204030204" pitchFamily="34" charset="0"/>
                <a:ea typeface="Calibri" panose="020F0502020204030204" pitchFamily="34" charset="0"/>
                <a:cs typeface="Simplified Arabic"/>
              </a:rPr>
              <a:t>- التعلم من خلال حل المشكلات ذات المعنى  </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1000"/>
              </a:spcAft>
              <a:buNone/>
            </a:pPr>
            <a:r>
              <a:rPr lang="en-US" dirty="0">
                <a:latin typeface="Calibri" panose="020F0502020204030204" pitchFamily="34" charset="0"/>
                <a:ea typeface="Calibri" panose="020F0502020204030204" pitchFamily="34" charset="0"/>
                <a:cs typeface="Simplified Arabic"/>
              </a:rPr>
              <a:t>6</a:t>
            </a:r>
            <a:r>
              <a:rPr lang="ar-KW" smtClean="0">
                <a:effectLst/>
                <a:latin typeface="Calibri" panose="020F0502020204030204" pitchFamily="34" charset="0"/>
                <a:ea typeface="Calibri" panose="020F0502020204030204" pitchFamily="34" charset="0"/>
                <a:cs typeface="Simplified Arabic"/>
              </a:rPr>
              <a:t>-السماح </a:t>
            </a:r>
            <a:r>
              <a:rPr lang="ar-KW" dirty="0" smtClean="0">
                <a:effectLst/>
                <a:latin typeface="Calibri" panose="020F0502020204030204" pitchFamily="34" charset="0"/>
                <a:ea typeface="Calibri" panose="020F0502020204030204" pitchFamily="34" charset="0"/>
                <a:cs typeface="Simplified Arabic"/>
              </a:rPr>
              <a:t>بوسائل التقييم المتعدد                                         </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r>
              <a:rPr lang="ar-KW" dirty="0" smtClean="0">
                <a:effectLst/>
                <a:ea typeface="Calibri" panose="020F0502020204030204" pitchFamily="34" charset="0"/>
                <a:cs typeface="Simplified Arabic"/>
              </a:rPr>
              <a:t>                                             (غانم :2014 :25 )</a:t>
            </a:r>
            <a:endParaRPr lang="en-US" dirty="0"/>
          </a:p>
        </p:txBody>
      </p:sp>
    </p:spTree>
    <p:extLst>
      <p:ext uri="{BB962C8B-B14F-4D97-AF65-F5344CB8AC3E}">
        <p14:creationId xmlns:p14="http://schemas.microsoft.com/office/powerpoint/2010/main" val="30389191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KW" b="1" dirty="0">
                <a:solidFill>
                  <a:prstClr val="black"/>
                </a:solidFill>
                <a:ea typeface="Calibri" panose="020F0502020204030204" pitchFamily="34" charset="0"/>
                <a:cs typeface="Simplified Arabic"/>
              </a:rPr>
              <a:t>مهارات القرن الحادي والعشرون واهميتها في بناء المنهج الدراسي:</a:t>
            </a:r>
            <a:endParaRPr lang="en-US" dirty="0"/>
          </a:p>
        </p:txBody>
      </p:sp>
      <p:sp>
        <p:nvSpPr>
          <p:cNvPr id="3" name="Content Placeholder 2"/>
          <p:cNvSpPr>
            <a:spLocks noGrp="1"/>
          </p:cNvSpPr>
          <p:nvPr>
            <p:ph idx="1"/>
          </p:nvPr>
        </p:nvSpPr>
        <p:spPr/>
        <p:txBody>
          <a:bodyPr>
            <a:normAutofit fontScale="77500" lnSpcReduction="20000"/>
          </a:bodyPr>
          <a:lstStyle/>
          <a:p>
            <a:pPr marL="0" marR="0" indent="0" algn="ctr" rtl="1">
              <a:lnSpc>
                <a:spcPct val="115000"/>
              </a:lnSpc>
              <a:spcBef>
                <a:spcPts val="0"/>
              </a:spcBef>
              <a:spcAft>
                <a:spcPts val="1000"/>
              </a:spcAft>
              <a:buNone/>
            </a:pPr>
            <a:r>
              <a:rPr lang="ar-KW" b="1" dirty="0" smtClean="0">
                <a:effectLst/>
                <a:latin typeface="Calibri" panose="020F0502020204030204" pitchFamily="34" charset="0"/>
                <a:ea typeface="Calibri" panose="020F0502020204030204" pitchFamily="34" charset="0"/>
                <a:cs typeface="Simplified Arabic"/>
              </a:rPr>
              <a:t>اهمية مهارات القرن الحادي والعشرين</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1000"/>
              </a:spcAft>
              <a:buNone/>
            </a:pPr>
            <a:r>
              <a:rPr lang="ar-IQ" dirty="0">
                <a:latin typeface="Calibri" panose="020F0502020204030204" pitchFamily="34" charset="0"/>
                <a:ea typeface="Calibri" panose="020F0502020204030204" pitchFamily="34" charset="0"/>
                <a:cs typeface="Simplified Arabic"/>
              </a:rPr>
              <a:t>1</a:t>
            </a:r>
            <a:r>
              <a:rPr lang="ar-KW" dirty="0" smtClean="0">
                <a:effectLst/>
                <a:latin typeface="Calibri" panose="020F0502020204030204" pitchFamily="34" charset="0"/>
                <a:ea typeface="Calibri" panose="020F0502020204030204" pitchFamily="34" charset="0"/>
                <a:cs typeface="Simplified Arabic"/>
              </a:rPr>
              <a:t>-تمكن مهارات القرن الحادي والعشرين من انجاز العديد من الاهداف المهمة التي يطمح الخبراء في تحقيقها لدى الطلبة حيث انها تمكنهم من المساهمة في عالم العمل والمشاركة الفاعلة في المجتمع وحل مشكلاتة باسلوب علمي</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1000"/>
              </a:spcAft>
              <a:buNone/>
            </a:pPr>
            <a:r>
              <a:rPr lang="ar-IQ" dirty="0">
                <a:latin typeface="Calibri" panose="020F0502020204030204" pitchFamily="34" charset="0"/>
                <a:ea typeface="Calibri" panose="020F0502020204030204" pitchFamily="34" charset="0"/>
                <a:cs typeface="Simplified Arabic"/>
              </a:rPr>
              <a:t>2</a:t>
            </a:r>
            <a:r>
              <a:rPr lang="ar-KW" dirty="0" smtClean="0">
                <a:effectLst/>
                <a:latin typeface="Calibri" panose="020F0502020204030204" pitchFamily="34" charset="0"/>
                <a:ea typeface="Calibri" panose="020F0502020204030204" pitchFamily="34" charset="0"/>
                <a:cs typeface="Simplified Arabic"/>
              </a:rPr>
              <a:t>-تساعد مهارات القرن الحادي والعشرين يصبح الفرد قادرا على العيش في بيئية تقنية واعلامية وثورة معلوماتية زالت فيها الحواجز الثقافية والجغرافية</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1000"/>
              </a:spcAft>
              <a:buNone/>
            </a:pPr>
            <a:r>
              <a:rPr lang="ar-IQ" dirty="0">
                <a:latin typeface="Calibri" panose="020F0502020204030204" pitchFamily="34" charset="0"/>
                <a:ea typeface="Calibri" panose="020F0502020204030204" pitchFamily="34" charset="0"/>
                <a:cs typeface="Simplified Arabic"/>
              </a:rPr>
              <a:t>3</a:t>
            </a:r>
            <a:r>
              <a:rPr lang="ar-KW" dirty="0" smtClean="0">
                <a:effectLst/>
                <a:latin typeface="Calibri" panose="020F0502020204030204" pitchFamily="34" charset="0"/>
                <a:ea typeface="Calibri" panose="020F0502020204030204" pitchFamily="34" charset="0"/>
                <a:cs typeface="Simplified Arabic"/>
              </a:rPr>
              <a:t>-حتمت مهارات القرن الحادي والعشرين على الطالب والفرد وان يصبح جزءا من مهارات التفكير والوعي والايجابية في التعامل مع الاخرين</a:t>
            </a:r>
            <a:endParaRPr lang="ar-IQ" sz="1800" dirty="0">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1000"/>
              </a:spcAft>
              <a:buNone/>
            </a:pPr>
            <a:r>
              <a:rPr lang="ar-KW" dirty="0" smtClean="0">
                <a:effectLst/>
                <a:latin typeface="Calibri" panose="020F0502020204030204" pitchFamily="34" charset="0"/>
                <a:ea typeface="Calibri" panose="020F0502020204030204" pitchFamily="34" charset="0"/>
                <a:cs typeface="Simplified Arabic"/>
              </a:rPr>
              <a:t>4-ان لمهارات القرن الحادي والعشرين دورا في اعداد الافراد لمواجه التغيرات المتسارعة وتهيئهم للمستقبل ملئ بالاختراعات غير المالوفة وتمكنهم من مواصلة الابداع والوصول الى المعرفة واستخدامها بشكل امثل     </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1000"/>
              </a:spcAft>
              <a:buNone/>
            </a:pPr>
            <a:r>
              <a:rPr lang="ar-KW" dirty="0" smtClean="0">
                <a:effectLst/>
                <a:latin typeface="Calibri" panose="020F0502020204030204" pitchFamily="34" charset="0"/>
                <a:ea typeface="Calibri" panose="020F0502020204030204" pitchFamily="34" charset="0"/>
                <a:cs typeface="Simplified Arabic"/>
              </a:rPr>
              <a:t>                                         (شلبي :2014 :26 -29)</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en-US" dirty="0"/>
          </a:p>
        </p:txBody>
      </p:sp>
    </p:spTree>
    <p:extLst>
      <p:ext uri="{BB962C8B-B14F-4D97-AF65-F5344CB8AC3E}">
        <p14:creationId xmlns:p14="http://schemas.microsoft.com/office/powerpoint/2010/main" val="294491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1785</Words>
  <Application>Microsoft Office PowerPoint</Application>
  <PresentationFormat>مخصص</PresentationFormat>
  <Paragraphs>102</Paragraphs>
  <Slides>18</Slides>
  <Notes>0</Notes>
  <HiddenSlides>0</HiddenSlides>
  <MMClips>0</MMClips>
  <ScaleCrop>false</ScaleCrop>
  <HeadingPairs>
    <vt:vector size="4" baseType="variant">
      <vt:variant>
        <vt:lpstr>نسق</vt:lpstr>
      </vt:variant>
      <vt:variant>
        <vt:i4>1</vt:i4>
      </vt:variant>
      <vt:variant>
        <vt:lpstr>عناوين الشرائح</vt:lpstr>
      </vt:variant>
      <vt:variant>
        <vt:i4>18</vt:i4>
      </vt:variant>
    </vt:vector>
  </HeadingPairs>
  <TitlesOfParts>
    <vt:vector size="19" baseType="lpstr">
      <vt:lpstr>Office Theme</vt:lpstr>
      <vt:lpstr>مهارات القرن الحادي والعشرون واهميتها في بناء المنهج الدراسي:</vt:lpstr>
      <vt:lpstr>مهارات القرن الحادي والعشرون واهميتها في بناء المنهج الدراسي:</vt:lpstr>
      <vt:lpstr>مهارات القرن الحادي والعشرون واهميتها في بناء المنهج الدراسي:</vt:lpstr>
      <vt:lpstr>مهارات القرن الحادي والعشرون واهميتها في بناء المنهج الدراسي:</vt:lpstr>
      <vt:lpstr>مهارات القرن الحادي والعشرون واهميتها في بناء المنهج الدراسي:</vt:lpstr>
      <vt:lpstr>مهارات القرن الحادي والعشرون واهميتها في بناء المنهج الدراسي:</vt:lpstr>
      <vt:lpstr>مهارات القرن الحادي والعشرون واهميتها في بناء المنهج الدراسي:</vt:lpstr>
      <vt:lpstr>مهارات القرن الحادي والعشرون واهميتها في بناء المنهج الدراسي:</vt:lpstr>
      <vt:lpstr>مهارات القرن الحادي والعشرون واهميتها في بناء المنهج الدراسي:</vt:lpstr>
      <vt:lpstr>مهارات القرن الحادي والعشرون واهميتها في بناء المنهج الدراسي:</vt:lpstr>
      <vt:lpstr>مهارات القرن الحادي والعشرون واهميتها في بناء المنهج الدراسي:</vt:lpstr>
      <vt:lpstr>مهارات القرن الحادي والعشرون واهميتها في بناء المنهج الدراسي:</vt:lpstr>
      <vt:lpstr>مهارات القرن الحادي والعشرون واهميتها في بناء المنهج الدراسي:</vt:lpstr>
      <vt:lpstr>مهارات القرن الحادي والعشرون واهميتها في بناء المنهج الدراسي:</vt:lpstr>
      <vt:lpstr>مهارات القرن الحادي والعشرون واهميتها في بناء المنهج الدراسي:</vt:lpstr>
      <vt:lpstr>مهارات القرن الحادي والعشرون واهميتها في بناء المنهج الدراسي:</vt:lpstr>
      <vt:lpstr>مهارات القرن الحادي والعشرون واهميتها في بناء المنهج الدراسي:</vt:lpstr>
      <vt:lpstr>مهارات القرن الحادي والعشرون واهميتها في بناء المنهج الدراسي:</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مهارات القرن الحادي والعشرون واهميتها في بناء المنهج الدراسي:</dc:title>
  <dc:creator>Windows User</dc:creator>
  <cp:lastModifiedBy>al-kanz</cp:lastModifiedBy>
  <cp:revision>10</cp:revision>
  <dcterms:created xsi:type="dcterms:W3CDTF">2023-03-08T16:38:09Z</dcterms:created>
  <dcterms:modified xsi:type="dcterms:W3CDTF">2023-03-09T21:19:18Z</dcterms:modified>
</cp:coreProperties>
</file>