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A0A8"/>
    <a:srgbClr val="CC66FF"/>
    <a:srgbClr val="ADE6F3"/>
    <a:srgbClr val="FBF6D1"/>
    <a:srgbClr val="D2EDFA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85435" autoAdjust="0"/>
  </p:normalViewPr>
  <p:slideViewPr>
    <p:cSldViewPr>
      <p:cViewPr varScale="1">
        <p:scale>
          <a:sx n="62" d="100"/>
          <a:sy n="62" d="100"/>
        </p:scale>
        <p:origin x="-15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5250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458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03442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317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16724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3056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9644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8452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535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8153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66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C7C5-C3CE-48CE-BD85-539564DD9375}" type="datetimeFigureOut">
              <a:rPr lang="ar-IQ" smtClean="0"/>
              <a:t>24/09/1444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AE0B5-AF97-4284-8B6B-8D7D81E9E82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4929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07504" y="404664"/>
            <a:ext cx="8928992" cy="1830065"/>
          </a:xfrm>
          <a:gradFill flip="none" rotWithShape="1">
            <a:gsLst>
              <a:gs pos="0">
                <a:srgbClr val="F2A0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IQ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البلاتين وتطبيقاته الحيوية في المجال الطبي واضراره الجانبية</a:t>
            </a:r>
            <a:endParaRPr lang="ar-IQ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2636912"/>
            <a:ext cx="8712968" cy="3888432"/>
          </a:xfrm>
          <a:gradFill flip="none" rotWithShape="1"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IQ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تقديم</a:t>
            </a:r>
          </a:p>
          <a:p>
            <a:r>
              <a:rPr lang="ar-IQ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أ.م.وسن</a:t>
            </a:r>
            <a:r>
              <a:rPr lang="ar-IQ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محمد علوان</a:t>
            </a:r>
          </a:p>
          <a:p>
            <a:r>
              <a:rPr lang="ar-IQ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م.ايمان</a:t>
            </a:r>
            <a:r>
              <a:rPr lang="ar-IQ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مطر عطية</a:t>
            </a:r>
          </a:p>
          <a:p>
            <a:r>
              <a:rPr lang="ar-IQ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م.هيام</a:t>
            </a:r>
            <a:r>
              <a:rPr lang="ar-IQ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هادي علكم</a:t>
            </a:r>
          </a:p>
          <a:p>
            <a:r>
              <a:rPr lang="ar-IQ" sz="3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م.الاء</a:t>
            </a:r>
            <a:r>
              <a:rPr lang="ar-IQ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فاضل سليمان</a:t>
            </a:r>
          </a:p>
          <a:p>
            <a:endParaRPr lang="ar-IQ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915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blipFill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25000"/>
                      </a14:imgEffect>
                      <a14:imgEffect>
                        <a14:brightnessContrast contrast="20000"/>
                      </a14:imgEffect>
                    </a14:imgLayer>
                  </a14:imgProps>
                </a:ext>
              </a:extLst>
            </a:blip>
            <a:tile tx="0" ty="0" sx="100000" sy="100000" flip="none" algn="tl"/>
          </a:blipFill>
          <a:ln>
            <a:solidFill>
              <a:schemeClr val="tx1"/>
            </a:solidFill>
            <a:prstDash val="sysDash"/>
          </a:ln>
        </p:spPr>
        <p:txBody>
          <a:bodyPr>
            <a:normAutofit/>
          </a:bodyPr>
          <a:lstStyle/>
          <a:p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2- يستخدم في أجهزة لإدارة نظم 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القلب</a:t>
            </a:r>
            <a:endParaRPr lang="ar-IQ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CC66FF">
                  <a:tint val="66000"/>
                  <a:satMod val="160000"/>
                </a:srgbClr>
              </a:gs>
              <a:gs pos="50000">
                <a:srgbClr val="CC66FF">
                  <a:tint val="44500"/>
                  <a:satMod val="160000"/>
                </a:srgbClr>
              </a:gs>
              <a:gs pos="100000">
                <a:srgbClr val="CC66FF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txBody>
          <a:bodyPr>
            <a:normAutofit/>
          </a:bodyPr>
          <a:lstStyle/>
          <a:p>
            <a:r>
              <a:rPr lang="ar-IQ" sz="2000" b="1" dirty="0"/>
              <a:t>تشوهات نظم القلب شائعة ، غالبا ما تكون منهكة ، ومميتة في بعض الأحيان. على سبيل المثال </a:t>
            </a:r>
            <a:endParaRPr lang="en-US" sz="2000" b="1" dirty="0"/>
          </a:p>
          <a:p>
            <a:r>
              <a:rPr lang="ar-IQ" sz="2000" b="1" dirty="0"/>
              <a:t>، بطء القلب هو حالة يتم فيها ضبط "منظم ضربات القلب الطبيعي" ببطء شديد ، مما يؤدي إلى </a:t>
            </a:r>
            <a:endParaRPr lang="en-US" sz="2000" b="1" dirty="0"/>
          </a:p>
          <a:p>
            <a:r>
              <a:rPr lang="ar-IQ" sz="2000" b="1" dirty="0"/>
              <a:t>التعب والدوخة والإغماء. قد يكون المرضى الآخرون معرضين لخطر الموت القلبي المفاجئ ، </a:t>
            </a:r>
            <a:endParaRPr lang="en-US" sz="2000" b="1" dirty="0"/>
          </a:p>
          <a:p>
            <a:r>
              <a:rPr lang="ar-IQ" sz="2000" b="1" dirty="0"/>
              <a:t>وهي حالة "الرجفان" فيها الغرف السفلية للقلب (البطينين) ، أو النبض بطريقة سريعة وغير </a:t>
            </a:r>
            <a:endParaRPr lang="en-US" sz="2000" b="1" dirty="0"/>
          </a:p>
          <a:p>
            <a:r>
              <a:rPr lang="ar-IQ" sz="2000" b="1" dirty="0"/>
              <a:t>منسقة. هذا يمنع القلب من ضخ الدم ويؤدي إلى الموت بسرعة ما لم يتلق الضحية تقويم نظم </a:t>
            </a:r>
            <a:endParaRPr lang="en-US" sz="2000" b="1" dirty="0"/>
          </a:p>
          <a:p>
            <a:r>
              <a:rPr lang="ar-IQ" sz="2000" b="1" dirty="0"/>
              <a:t>القلب (صدمة كهربائية قوية للقلب ، مما يعيد النظم الطبيعي).يمكن الآن إدارة هذه </a:t>
            </a:r>
            <a:endParaRPr lang="en-US" sz="2000" b="1" dirty="0"/>
          </a:p>
          <a:p>
            <a:r>
              <a:rPr lang="ar-IQ" sz="2000" b="1" dirty="0"/>
              <a:t>الاضطرابات وغيرها من اضطرابات نظم القلب بنجاح كبير باستخدام الأجهزة المزروعة مثل</a:t>
            </a:r>
            <a:endParaRPr lang="en-US" sz="2000" b="1" dirty="0"/>
          </a:p>
          <a:p>
            <a:r>
              <a:rPr lang="ar-IQ" sz="2000" b="1" dirty="0"/>
              <a:t>أجهزة تنظيم ضربات القلب الاصطناعية ( 5 ، 6 ) ومزيلات الرجفان القابل للزرع تتكون</a:t>
            </a:r>
            <a:endParaRPr lang="en-US" sz="2000" b="1" dirty="0"/>
          </a:p>
          <a:p>
            <a:r>
              <a:rPr lang="ar-IQ" sz="2000" b="1" dirty="0"/>
              <a:t> من "مولد نبضات" ، صندوق صغير يحتوي على بطارية ونظام تحكم إلكتروني يتم زرعه في</a:t>
            </a:r>
            <a:endParaRPr lang="en-US" sz="2000" b="1" dirty="0"/>
          </a:p>
          <a:p>
            <a:r>
              <a:rPr lang="ar-IQ" sz="2000" b="1" dirty="0"/>
              <a:t> جدار الصدر ، وسلك واحد أو أكثر يمر عبر وريد كبير إلى القلب نفسه. توفر الأقطاب </a:t>
            </a:r>
            <a:endParaRPr lang="en-US" sz="2000" b="1" dirty="0"/>
          </a:p>
          <a:p>
            <a:pPr marL="0" indent="0">
              <a:buNone/>
            </a:pPr>
            <a:endParaRPr lang="ar-IQ" sz="700" dirty="0"/>
          </a:p>
        </p:txBody>
      </p:sp>
    </p:spTree>
    <p:extLst>
      <p:ext uri="{BB962C8B-B14F-4D97-AF65-F5344CB8AC3E}">
        <p14:creationId xmlns:p14="http://schemas.microsoft.com/office/powerpoint/2010/main" val="231803149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 fontScale="92500" lnSpcReduction="10000"/>
          </a:bodyPr>
          <a:lstStyle/>
          <a:p>
            <a:pPr algn="just"/>
            <a:r>
              <a:rPr lang="ar-IQ" b="1" dirty="0" smtClean="0"/>
              <a:t>النساء الحوامل والأجنة النامية.</a:t>
            </a:r>
            <a:endParaRPr lang="en-US" b="1" dirty="0" smtClean="0"/>
          </a:p>
          <a:p>
            <a:pPr algn="just"/>
            <a:r>
              <a:rPr lang="ar-IQ" b="1" dirty="0" smtClean="0"/>
              <a:t> السيد ات اللواتي يخططن للحمل. </a:t>
            </a:r>
            <a:endParaRPr lang="en-US" b="1" dirty="0" smtClean="0"/>
          </a:p>
          <a:p>
            <a:pPr algn="just"/>
            <a:r>
              <a:rPr lang="ar-IQ" b="1" dirty="0" smtClean="0"/>
              <a:t>النساء المرضعات والمواليد الجدد والرضع. </a:t>
            </a:r>
            <a:endParaRPr lang="en-US" b="1" dirty="0" smtClean="0"/>
          </a:p>
          <a:p>
            <a:pPr algn="just"/>
            <a:r>
              <a:rPr lang="ar-IQ" b="1" dirty="0" smtClean="0"/>
              <a:t>الأطفال، ولا سيما الأطفال الذين تقل أعمارهم عن 6 سنوات.</a:t>
            </a:r>
            <a:endParaRPr lang="en-US" b="1" dirty="0" smtClean="0"/>
          </a:p>
          <a:p>
            <a:pPr algn="just"/>
            <a:r>
              <a:rPr lang="ar-IQ" b="1" dirty="0" smtClean="0"/>
              <a:t> الأشخاص الذين يعانون من أمراض عصبية موجودة من قبل.</a:t>
            </a:r>
            <a:endParaRPr lang="en-US" b="1" dirty="0" smtClean="0"/>
          </a:p>
          <a:p>
            <a:pPr algn="just"/>
            <a:r>
              <a:rPr lang="ar-IQ" b="1" dirty="0" smtClean="0"/>
              <a:t> الأشخاص الذين يعانون من ضعف وظائف الكلى.</a:t>
            </a:r>
            <a:endParaRPr lang="en-US" b="1" dirty="0" smtClean="0"/>
          </a:p>
          <a:p>
            <a:pPr algn="just"/>
            <a:r>
              <a:rPr lang="ar-IQ" b="1" dirty="0" smtClean="0"/>
              <a:t> الذين يعانون من حساسية عالية معروفة للزئبق أو مكونات أخرى (الفضة والنحاس والقصدير) من الحشو البلاتيني.</a:t>
            </a:r>
            <a:endParaRPr lang="en-US" b="1" dirty="0" smtClean="0"/>
          </a:p>
          <a:p>
            <a:pPr algn="just"/>
            <a:r>
              <a:rPr lang="ar-IQ" b="1" dirty="0" smtClean="0"/>
              <a:t>قد يسبب الحشو البلاتيني لهؤلاء الأفراد تطوير آفات الفم أو ردود فعل لحساسية أخرى، </a:t>
            </a:r>
            <a:endParaRPr lang="en-US" b="1" dirty="0" smtClean="0"/>
          </a:p>
          <a:p>
            <a:pPr algn="just"/>
            <a:r>
              <a:rPr lang="ar-IQ" b="1" dirty="0" smtClean="0"/>
              <a:t>ويمكنك مناقشة خيارات العلاج الأخرى مع طبيب الأسنان</a:t>
            </a:r>
            <a:endParaRPr lang="en-US" b="1" dirty="0" smtClean="0"/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endParaRPr lang="ar-IQ" b="1" dirty="0" smtClean="0"/>
          </a:p>
          <a:p>
            <a:pPr marL="0" indent="0">
              <a:buNone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66541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ar-IQ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ar-IQ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لماذا يستخدم الزئبق في الحشو البلاتيني للأسنان؟</a:t>
            </a:r>
            <a: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ar-IQ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ar-IQ" b="1" dirty="0"/>
              <a:t>ما يقرب من نصف وزن الحشو البلاتيني هو الزئبق السائل والنصف الآخر هو سبيكة من </a:t>
            </a:r>
            <a:endParaRPr lang="en-US" b="1" dirty="0"/>
          </a:p>
          <a:p>
            <a:r>
              <a:rPr lang="ar-IQ" b="1" dirty="0"/>
              <a:t>مسحوق الفضة والقصدير والنحاس، ويستخدم الزئبق لربط جسيمات المساحيق معا في سبيكة </a:t>
            </a:r>
            <a:endParaRPr lang="en-US" b="1" dirty="0"/>
          </a:p>
          <a:p>
            <a:r>
              <a:rPr lang="ar-IQ" b="1" dirty="0"/>
              <a:t>قوية ودائمة وصلبة، إن خصائص الزئبق الفريدة جعلته عنصرا هاما من الحشو البلاتيني حيث </a:t>
            </a:r>
            <a:endParaRPr lang="en-US" b="1" dirty="0"/>
          </a:p>
          <a:p>
            <a:r>
              <a:rPr lang="ar-IQ" b="1" dirty="0"/>
              <a:t>يساهم في متانته بسبب كونه سائل في درجة حرارة الغرفة لذلك فهو قادر على الربط جيدا بين مساحيق السبيكة.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39731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5793507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ar-IQ" sz="2000" b="1" dirty="0"/>
              <a:t>الكهربائية الموجودة على هذه الأسلاك نبضات كهربائية لعضلة القلب - في حالة جهاز تنظيم </a:t>
            </a:r>
            <a:endParaRPr lang="en-US" sz="2000" b="1" dirty="0"/>
          </a:p>
          <a:p>
            <a:r>
              <a:rPr lang="ar-IQ" sz="2000" b="1" dirty="0"/>
              <a:t>ضربات القلب ، تضمن هذه النبضات أن القلب ينبض بانتظام وبوتيرة مناسبة ، بينما في حالة </a:t>
            </a:r>
            <a:endParaRPr lang="en-US" sz="2000" b="1" dirty="0"/>
          </a:p>
          <a:p>
            <a:r>
              <a:rPr lang="ar-IQ" sz="2000" b="1" dirty="0"/>
              <a:t>مقوم نظم القلب ومزيل الرجفان القابل للزراعة ، يتم توصيل صدمة كهربائية أقوى بكثير في </a:t>
            </a:r>
            <a:endParaRPr lang="en-US" sz="2000" b="1" dirty="0"/>
          </a:p>
          <a:p>
            <a:r>
              <a:rPr lang="ar-IQ" sz="2000" b="1" dirty="0"/>
              <a:t>أقرب وقت حيث يكتشف الجهاز عدم انتظام ضربات القلب بشكل خطير. عادةً ما يحتوي كل </a:t>
            </a:r>
            <a:endParaRPr lang="en-US" sz="2000" b="1" dirty="0"/>
          </a:p>
          <a:p>
            <a:r>
              <a:rPr lang="ar-IQ" sz="2000" b="1" dirty="0"/>
              <a:t>طرف على قطبين أو أكثر من قطبين مصنوعين من سبيكة </a:t>
            </a:r>
            <a:r>
              <a:rPr lang="ar-IQ" sz="2000" b="1" dirty="0" err="1"/>
              <a:t>بلاتينيوم</a:t>
            </a:r>
            <a:r>
              <a:rPr lang="ar-IQ" sz="2000" b="1" dirty="0"/>
              <a:t> </a:t>
            </a:r>
            <a:r>
              <a:rPr lang="ar-IQ" sz="2000" b="1" dirty="0" err="1"/>
              <a:t>إيريديوم</a:t>
            </a:r>
            <a:r>
              <a:rPr lang="ar-IQ" sz="2000" b="1" dirty="0"/>
              <a:t> ، بينما تُستخدم </a:t>
            </a:r>
            <a:endParaRPr lang="en-US" sz="2000" b="1" dirty="0"/>
          </a:p>
          <a:p>
            <a:r>
              <a:rPr lang="ar-IQ" sz="2000" b="1" dirty="0"/>
              <a:t>مكونات البلاتين أيضا لتوصيل مولد النبض بالرصاص .جهاز تنظيم نظم القلب ومزيل رجفان  </a:t>
            </a:r>
            <a:endParaRPr lang="en-US" sz="2000" b="1" dirty="0"/>
          </a:p>
          <a:p>
            <a:r>
              <a:rPr lang="ar-IQ" sz="2000" b="1" dirty="0"/>
              <a:t>القلب قابل للزرع ، يوضح المكونات المصنوعة من سبائك معدنية من مجموعة البلاتين أو </a:t>
            </a:r>
            <a:endParaRPr lang="en-US" sz="2000" b="1" dirty="0"/>
          </a:p>
          <a:p>
            <a:r>
              <a:rPr lang="ar-IQ" sz="2000" b="1" dirty="0"/>
              <a:t>البلاتين جهاز تنظيم نظم القلب ومزيل رجفان القلب قابل للزرع ، يوضح المكونات المصنوعة </a:t>
            </a:r>
            <a:endParaRPr lang="en-US" sz="2000" b="1" dirty="0"/>
          </a:p>
          <a:p>
            <a:r>
              <a:rPr lang="ar-IQ" sz="2000" b="1" dirty="0"/>
              <a:t>من سبائك معدنية من مجموعة البلاتين أو البلاتين</a:t>
            </a:r>
            <a:endParaRPr lang="en-US" sz="2000" b="1" dirty="0"/>
          </a:p>
          <a:p>
            <a:pPr marL="0" indent="0">
              <a:buNone/>
            </a:pPr>
            <a:endParaRPr lang="ar-IQ" sz="2000" b="1" dirty="0"/>
          </a:p>
        </p:txBody>
      </p:sp>
      <p:pic>
        <p:nvPicPr>
          <p:cNvPr id="4" name="صورة 3"/>
          <p:cNvPicPr/>
          <p:nvPr/>
        </p:nvPicPr>
        <p:blipFill>
          <a:blip r:embed="rId2"/>
          <a:stretch>
            <a:fillRect/>
          </a:stretch>
        </p:blipFill>
        <p:spPr>
          <a:xfrm>
            <a:off x="467544" y="3645024"/>
            <a:ext cx="4314825" cy="2753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751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dk1">
                  <a:tint val="50000"/>
                  <a:satMod val="300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3- يستخدم في القسطرة والدعامات</a:t>
            </a:r>
            <a: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ar-IQ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997152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r>
              <a:rPr lang="ar-IQ" b="1" dirty="0"/>
              <a:t>عبارة عن أنابيب مرنة يتم إدخالها إلى الجسم للمساعدة في تشخيص أو علاج أمراض مثل </a:t>
            </a:r>
            <a:endParaRPr lang="en-US" b="1" dirty="0"/>
          </a:p>
          <a:p>
            <a:r>
              <a:rPr lang="ar-IQ" b="1" dirty="0"/>
              <a:t>أمراض القلب يمكن للطبيب إجراء إجراءات دقيقة دون مطالبة المريض بالخضوع للعلاج</a:t>
            </a:r>
            <a:endParaRPr lang="en-US" b="1" dirty="0"/>
          </a:p>
          <a:p>
            <a:r>
              <a:rPr lang="ar-IQ" b="1" dirty="0"/>
              <a:t>الجراحي ، مما يحسن وقت الشفاء ويقلل من مخاطر حدوث مضاعفات. تشتمل العديد من </a:t>
            </a:r>
            <a:endParaRPr lang="en-US" b="1" dirty="0"/>
          </a:p>
          <a:p>
            <a:r>
              <a:rPr lang="ar-IQ" b="1" dirty="0" err="1"/>
              <a:t>القسطرات</a:t>
            </a:r>
            <a:r>
              <a:rPr lang="ar-IQ" b="1" dirty="0"/>
              <a:t> على مكونات بلاتينية: أشرطة تحديد وأسلاك توجيهية ، تساعد الجراح على توجيه </a:t>
            </a:r>
            <a:endParaRPr lang="en-US" b="1" dirty="0"/>
          </a:p>
          <a:p>
            <a:r>
              <a:rPr lang="ar-IQ" b="1" dirty="0"/>
              <a:t>القسطرة إلى موقع العلاج ، أو أقطاب كهربائية تُستخدم لتشخيص وعلاج بعض اضطرابات</a:t>
            </a:r>
            <a:endParaRPr lang="en-US" b="1" dirty="0"/>
          </a:p>
          <a:p>
            <a:r>
              <a:rPr lang="ar-IQ" b="1" dirty="0"/>
              <a:t>نظم القلب (عدم انتظام ضربات القلب).يعد تصلب الشرايين أحد أكثر الشكاوى شيوعا في العالم</a:t>
            </a:r>
            <a:endParaRPr lang="en-US" b="1" dirty="0"/>
          </a:p>
          <a:p>
            <a:r>
              <a:rPr lang="ar-IQ" b="1" dirty="0"/>
              <a:t> المتقدم ، وهو "تقوية" جدران الشرايين مع الترسبات الدهنية ، والتي يمكن أن تؤدي إلى </a:t>
            </a:r>
            <a:endParaRPr lang="en-US" b="1" dirty="0"/>
          </a:p>
          <a:p>
            <a:r>
              <a:rPr lang="ar-IQ" b="1" dirty="0"/>
              <a:t>الذبحة الصدرية والنوبات القلبية . غالبا ما يتم علاج الانسداد في الشرايين التاجية باستخدام </a:t>
            </a:r>
            <a:endParaRPr lang="en-US" b="1" dirty="0"/>
          </a:p>
          <a:p>
            <a:r>
              <a:rPr lang="ar-IQ" b="1" dirty="0"/>
              <a:t>إجراء يسمى "رأب الأوعية التاجية عبر اللمعة عن طريق الجلد" (</a:t>
            </a:r>
            <a:r>
              <a:rPr lang="en-US" b="1" dirty="0"/>
              <a:t>PTCA </a:t>
            </a:r>
            <a:r>
              <a:rPr lang="ar-IQ" b="1" dirty="0"/>
              <a:t>، المعروف أيضا </a:t>
            </a:r>
            <a:endParaRPr lang="en-US" b="1" dirty="0"/>
          </a:p>
          <a:p>
            <a:r>
              <a:rPr lang="ar-IQ" b="1" dirty="0"/>
              <a:t>باسم قسطرة البالون). يستخدم هذا العلاج قسطرة بها بالون صغير متصل بنهايته ، يتم توجيهه </a:t>
            </a:r>
            <a:endParaRPr lang="en-US" b="1" dirty="0"/>
          </a:p>
          <a:p>
            <a:r>
              <a:rPr lang="ar-IQ" b="1" dirty="0"/>
              <a:t>إلى موقع العلاج ثم نفخه ، وسحق الترسبات الدهنية وتنظيف الشريان. بعد ذلك ، يتم عادةً</a:t>
            </a:r>
            <a:endParaRPr lang="en-US" b="1" dirty="0"/>
          </a:p>
          <a:p>
            <a:r>
              <a:rPr lang="ar-IQ" b="1" dirty="0"/>
              <a:t>إدخال جهاز أنبوبي صغير يسمى الدعامة من أجل الحفاظ على فتح الشريان الذي تم تطهيره </a:t>
            </a:r>
            <a:endParaRPr lang="en-US" b="1" dirty="0"/>
          </a:p>
          <a:p>
            <a:r>
              <a:rPr lang="ar-IQ" b="1" dirty="0"/>
              <a:t>حديثًا. أدى ظهور الدعامة المعدنية القابلة للزرع لدعم فتح الشريان بعد رأب الأوعية إلى تقليل</a:t>
            </a:r>
            <a:endParaRPr lang="en-US" b="1" dirty="0"/>
          </a:p>
          <a:p>
            <a:r>
              <a:rPr lang="ar-IQ" b="1" dirty="0"/>
              <a:t> حدوث عودة التضيق (إعادة تضييق الشريان) بنسبة تزيد عن 25 في المائة. في عام 2003 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541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260648"/>
            <a:ext cx="8928992" cy="6192688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ar-IQ" b="1" dirty="0"/>
              <a:t>وافقت إدارة الغذاء والدواء الأمريكية على أول دعامة موصلة للعقاقير للاستخدام داخل</a:t>
            </a:r>
            <a:endParaRPr lang="en-US" b="1" dirty="0"/>
          </a:p>
          <a:p>
            <a:r>
              <a:rPr lang="ar-IQ" b="1" dirty="0"/>
              <a:t> الولايات المتحدة الأمريكية . يهدف هذا النوع من الدعامات إلى خفض معدل عودة التضيق </a:t>
            </a:r>
            <a:endParaRPr lang="en-US" b="1" dirty="0"/>
          </a:p>
          <a:p>
            <a:r>
              <a:rPr lang="ar-IQ" b="1" dirty="0"/>
              <a:t>بعد إجراءات رأب الوعاء .يتمثل دور </a:t>
            </a:r>
            <a:r>
              <a:rPr lang="en-US" b="1" dirty="0"/>
              <a:t>Platinum </a:t>
            </a:r>
            <a:r>
              <a:rPr lang="ar-IQ" b="1" dirty="0"/>
              <a:t>في </a:t>
            </a:r>
            <a:r>
              <a:rPr lang="en-US" b="1" dirty="0"/>
              <a:t>PTCA </a:t>
            </a:r>
            <a:r>
              <a:rPr lang="ar-IQ" b="1" dirty="0"/>
              <a:t>في المساعدة في ضمان تحديد </a:t>
            </a:r>
            <a:endParaRPr lang="en-US" b="1" dirty="0"/>
          </a:p>
          <a:p>
            <a:r>
              <a:rPr lang="ar-IQ" b="1" dirty="0"/>
              <a:t>موقع البالون بشكل صحيح. أولاً ، يستخدم الجراح سلكا توجيهيا لتوجيه البالون إلى موقع</a:t>
            </a:r>
            <a:endParaRPr lang="en-US" b="1" dirty="0"/>
          </a:p>
          <a:p>
            <a:r>
              <a:rPr lang="ar-IQ" b="1" dirty="0"/>
              <a:t> العلاج. يتكون هذا السلك التوجيهي من المعدن الأساسي لمعظم طوله ، ولكنه يحتوي على </a:t>
            </a:r>
            <a:endParaRPr lang="en-US" b="1" dirty="0"/>
          </a:p>
          <a:p>
            <a:r>
              <a:rPr lang="ar-IQ" b="1" dirty="0"/>
              <a:t>سلك تنجستن بلاتيني ملفوف عند طرفه ، مما يسهل توجيهه ويضمن أنه مرئي تحت الأشعة </a:t>
            </a:r>
            <a:endParaRPr lang="en-US" b="1" dirty="0"/>
          </a:p>
          <a:p>
            <a:r>
              <a:rPr lang="ar-IQ" b="1" dirty="0"/>
              <a:t>السينية. يستخدم البلاتين أيضا في أشرطة التحديد ، وهي حلقات معدنية صغيرة توضع على </a:t>
            </a:r>
            <a:endParaRPr lang="en-US" b="1" dirty="0"/>
          </a:p>
          <a:p>
            <a:r>
              <a:rPr lang="ar-IQ" b="1" dirty="0"/>
              <a:t>جانبي البالون لتتبع موقعها في الجسم .تصنع الدعامات عادة من معادن أساسية (عادة من</a:t>
            </a:r>
            <a:endParaRPr lang="en-US" b="1" dirty="0"/>
          </a:p>
          <a:p>
            <a:r>
              <a:rPr lang="ar-IQ" b="1" dirty="0"/>
              <a:t> الفولاذ المقاوم للصدأ أو الكوبالت والكروم). ومع ذلك ، في عام 2009 ، قدمت شركة </a:t>
            </a:r>
            <a:endParaRPr lang="en-US" b="1" dirty="0"/>
          </a:p>
          <a:p>
            <a:r>
              <a:rPr lang="en-US" b="1" dirty="0"/>
              <a:t>Boston Scientific </a:t>
            </a:r>
            <a:r>
              <a:rPr lang="ar-IQ" b="1" dirty="0"/>
              <a:t>للأجهزة دعامة قلبية مصنوعة من سبيكة الكروم </a:t>
            </a:r>
            <a:r>
              <a:rPr lang="ar-IQ" b="1" dirty="0" err="1"/>
              <a:t>البلاتينية</a:t>
            </a:r>
            <a:r>
              <a:rPr lang="ar-IQ" b="1" dirty="0"/>
              <a:t> تمت الموافقة </a:t>
            </a:r>
            <a:endParaRPr lang="en-US" b="1" dirty="0"/>
          </a:p>
          <a:p>
            <a:r>
              <a:rPr lang="ar-IQ" b="1" dirty="0"/>
              <a:t>على هذه الدعامة في أوروبا ، وتسعى الشركة حال ًيا للحصول على موافقة من إدارة الغذاء </a:t>
            </a:r>
            <a:endParaRPr lang="en-US" b="1" dirty="0"/>
          </a:p>
          <a:p>
            <a:r>
              <a:rPr lang="ar-IQ" b="1" dirty="0"/>
              <a:t>والدواء الأمريكية (</a:t>
            </a:r>
            <a:r>
              <a:rPr lang="en-US" b="1" dirty="0"/>
              <a:t>FDA</a:t>
            </a:r>
            <a:r>
              <a:rPr lang="ar-IQ" b="1" dirty="0"/>
              <a:t>).</a:t>
            </a:r>
            <a:endParaRPr lang="en-US" b="1" dirty="0"/>
          </a:p>
          <a:p>
            <a:r>
              <a:rPr lang="ar-IQ" b="1" dirty="0"/>
              <a:t>تستخدم القسطرة التي تحتوي على مكونات البلاتين أيضا للكشف عن بعض أنواع عدم انتظام </a:t>
            </a:r>
            <a:endParaRPr lang="en-US" b="1" dirty="0"/>
          </a:p>
          <a:p>
            <a:r>
              <a:rPr lang="ar-IQ" b="1" dirty="0"/>
              <a:t>ضربات القلب وعلاجها . تُستخدم أجهزة تسمى </a:t>
            </a:r>
            <a:r>
              <a:rPr lang="ar-IQ" b="1" dirty="0" err="1"/>
              <a:t>قثاطير</a:t>
            </a:r>
            <a:r>
              <a:rPr lang="ar-IQ" b="1" dirty="0"/>
              <a:t> الفيزيولوجيا الكهربية ، والتي تحتوي </a:t>
            </a:r>
            <a:endParaRPr lang="en-US" b="1" dirty="0"/>
          </a:p>
          <a:p>
            <a:r>
              <a:rPr lang="ar-IQ" b="1" dirty="0"/>
              <a:t>على أقطاب بلاتينية ، لرسم خرائط للممرات الكهربائية للقلب بحيث يمكن وصف العلاج </a:t>
            </a:r>
            <a:endParaRPr lang="en-US" b="1" dirty="0"/>
          </a:p>
          <a:p>
            <a:r>
              <a:rPr lang="ar-IQ" b="1" dirty="0"/>
              <a:t>المناسب – مثل جهاز تنظيم ضربات القلب .تُستخدم القسطرة الأخرى ذات الأقطاب الكهربائية </a:t>
            </a:r>
          </a:p>
        </p:txBody>
      </p:sp>
    </p:spTree>
    <p:extLst>
      <p:ext uri="{BB962C8B-B14F-4D97-AF65-F5344CB8AC3E}">
        <p14:creationId xmlns:p14="http://schemas.microsoft.com/office/powerpoint/2010/main" val="170361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26469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IQ" sz="2000" b="1" dirty="0" err="1"/>
              <a:t>البلاتينية</a:t>
            </a:r>
            <a:r>
              <a:rPr lang="ar-IQ" sz="2000" b="1" dirty="0"/>
              <a:t> لعلاج القلب طفيف التوغل والمعروف باسم الاستئصال بالترددات الراديوية (</a:t>
            </a:r>
            <a:r>
              <a:rPr lang="en-US" sz="2000" b="1" dirty="0"/>
              <a:t>RF</a:t>
            </a:r>
            <a:r>
              <a:rPr lang="ar-IQ" sz="2000" b="1" dirty="0"/>
              <a:t> ).</a:t>
            </a:r>
            <a:endParaRPr lang="en-US" sz="2000" b="1" dirty="0"/>
          </a:p>
          <a:p>
            <a:r>
              <a:rPr lang="ar-IQ" sz="2000" b="1" dirty="0"/>
              <a:t>غالبا ما ينتج عدم انتظام ضربات القلب عن خلل في توصيل الكهرباء داخل القلب ، وغالبا ما</a:t>
            </a:r>
            <a:endParaRPr lang="en-US" sz="2000" b="1" dirty="0"/>
          </a:p>
          <a:p>
            <a:r>
              <a:rPr lang="ar-IQ" sz="2000" b="1" dirty="0"/>
              <a:t> يكون من الممكن كي جزء من عضلة القلب لاستعادة نظم القلب الطبيعي. على سبيل المثال ، </a:t>
            </a:r>
            <a:endParaRPr lang="en-US" sz="2000" b="1" dirty="0"/>
          </a:p>
          <a:p>
            <a:r>
              <a:rPr lang="ar-IQ" sz="2000" b="1" dirty="0"/>
              <a:t>يتم استخدام الاستئصال بشكل متزايد لعلاج مشكلة قلبية شائعة جدا تسمى الرجفان </a:t>
            </a:r>
            <a:r>
              <a:rPr lang="ar-IQ" sz="2000" b="1" dirty="0" err="1"/>
              <a:t>الأذيني</a:t>
            </a:r>
            <a:r>
              <a:rPr lang="ar-IQ" sz="2000" b="1" dirty="0"/>
              <a:t> ،</a:t>
            </a:r>
            <a:endParaRPr lang="en-US" sz="2000" b="1" dirty="0"/>
          </a:p>
          <a:p>
            <a:r>
              <a:rPr lang="ar-IQ" sz="2000" b="1" dirty="0"/>
              <a:t>حيث ترتجف الغرفة العلوية للقلب (الأذين) بسرعة وبشكل متقطع. باستخدام قسطرة مزودة </a:t>
            </a:r>
            <a:endParaRPr lang="en-US" sz="2000" b="1" dirty="0"/>
          </a:p>
          <a:p>
            <a:r>
              <a:rPr lang="ar-IQ" sz="2000" b="1" dirty="0"/>
              <a:t>بأقطاب بلاتينية </a:t>
            </a:r>
            <a:r>
              <a:rPr lang="ar-IQ" sz="2000" b="1" dirty="0" err="1"/>
              <a:t>إيريديوم</a:t>
            </a:r>
            <a:r>
              <a:rPr lang="ar-IQ" sz="2000" b="1" dirty="0"/>
              <a:t> ، يقوم الجراح "باستئصال" أو إحداث حروق صغيرة في أنسجة القلب</a:t>
            </a:r>
            <a:endParaRPr lang="en-US" sz="2000" b="1" dirty="0"/>
          </a:p>
          <a:p>
            <a:r>
              <a:rPr lang="ar-IQ" sz="2000" b="1" dirty="0"/>
              <a:t>مما يتسبب في حدوث ندبات ، والتي بدورها تحجب النبضات الكهربائية الزائدة التي تؤدي إلى الرجفان</a:t>
            </a:r>
            <a:endParaRPr lang="en-US" sz="2000" b="1" dirty="0"/>
          </a:p>
          <a:p>
            <a:endParaRPr lang="ar-IQ" dirty="0"/>
          </a:p>
        </p:txBody>
      </p:sp>
      <p:pic>
        <p:nvPicPr>
          <p:cNvPr id="5" name="صورة 4"/>
          <p:cNvPicPr/>
          <p:nvPr/>
        </p:nvPicPr>
        <p:blipFill>
          <a:blip r:embed="rId3"/>
          <a:stretch>
            <a:fillRect/>
          </a:stretch>
        </p:blipFill>
        <p:spPr>
          <a:xfrm>
            <a:off x="1187625" y="3212976"/>
            <a:ext cx="6264696" cy="28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7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ar-IQ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 </a:t>
            </a:r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ar-IQ" b="1" spc="150" dirty="0">
                <a:ln w="11430"/>
                <a:solidFill>
                  <a:srgbClr val="F8F8F8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4- يستخدم في اجهزه التعديل العصبي</a:t>
            </a:r>
            <a: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/>
            </a:r>
            <a:br>
              <a:rPr lang="en-US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endParaRPr lang="ar-IQ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62500" lnSpcReduction="20000"/>
          </a:bodyPr>
          <a:lstStyle/>
          <a:p>
            <a:r>
              <a:rPr lang="ar-IQ" b="1" dirty="0"/>
              <a:t>توفر أجهزة التعديل العصبي نبضات كهربائية للأعصاب وحتى للدماغ مباشرة ، وتعالج </a:t>
            </a:r>
            <a:endParaRPr lang="en-US" b="1" dirty="0"/>
          </a:p>
          <a:p>
            <a:r>
              <a:rPr lang="ar-IQ" b="1" dirty="0"/>
              <a:t>اضطرابات متنوعة مثل الصمم وسلس البول ، الألم المزمن ومرض باركنسون . تعتمد العديد </a:t>
            </a:r>
            <a:endParaRPr lang="en-US" b="1" dirty="0"/>
          </a:p>
          <a:p>
            <a:r>
              <a:rPr lang="ar-IQ" b="1" dirty="0"/>
              <a:t>من هذه الأجهزة على امتداد لتقنية تنظيم ضربات القلب ، ويشار إليها أحيانًا باسم "أجهزة تنظيم </a:t>
            </a:r>
            <a:endParaRPr lang="en-US" b="1" dirty="0"/>
          </a:p>
          <a:p>
            <a:r>
              <a:rPr lang="ar-IQ" b="1" dirty="0"/>
              <a:t>ضربات القلب" . مثل أجهزة تنظيم ضربات القلب ، لديهم أقطاب كهربائية من البلاتين </a:t>
            </a:r>
            <a:r>
              <a:rPr lang="ar-IQ" b="1" dirty="0" err="1"/>
              <a:t>إيريديوم</a:t>
            </a:r>
            <a:r>
              <a:rPr lang="ar-IQ" b="1" dirty="0"/>
              <a:t> </a:t>
            </a:r>
            <a:endParaRPr lang="en-US" b="1" dirty="0"/>
          </a:p>
          <a:p>
            <a:r>
              <a:rPr lang="ar-IQ" b="1" dirty="0"/>
              <a:t>ويمكن أيضا دمج مكونات البلاتين في مولد النبض .هناك عدد من الأنواع المختلفة من التحفيز </a:t>
            </a:r>
            <a:endParaRPr lang="en-US" b="1" dirty="0"/>
          </a:p>
          <a:p>
            <a:r>
              <a:rPr lang="ar-IQ" b="1" dirty="0"/>
              <a:t>العصبي ، اعتمادا على الحالة التي يتم علاجها. يستخدم تحفيز الحبل الشوكي (العلاج الأكثر </a:t>
            </a:r>
            <a:endParaRPr lang="en-US" b="1" dirty="0"/>
          </a:p>
          <a:p>
            <a:r>
              <a:rPr lang="ar-IQ" b="1" dirty="0"/>
              <a:t>شيوعا للتشكيل العصبي) لعلاج الآلام المزمنة الشديدة ، غالبا في المرضى الذين خضعوا </a:t>
            </a:r>
            <a:endParaRPr lang="en-US" b="1" dirty="0"/>
          </a:p>
          <a:p>
            <a:r>
              <a:rPr lang="ar-IQ" b="1" dirty="0"/>
              <a:t>بالفعل لجراحة في العمود الفقري. يتم وضع أقطاب كهربائية صغيرة من البلاتين في الفضاء </a:t>
            </a:r>
            <a:endParaRPr lang="en-US" b="1" dirty="0"/>
          </a:p>
          <a:p>
            <a:r>
              <a:rPr lang="ar-IQ" b="1" dirty="0"/>
              <a:t>فوق الجافية (الجزء الخارجي من القناة الشوكية) وتوصيلها بمولد نبضات مزروع. يمكن</a:t>
            </a:r>
            <a:endParaRPr lang="en-US" b="1" dirty="0"/>
          </a:p>
          <a:p>
            <a:r>
              <a:rPr lang="ar-IQ" b="1" dirty="0"/>
              <a:t> للمريض إيقاف التحفيز وتشغيله وضبط شدته .في التحفيز العميق للدماغ (</a:t>
            </a:r>
            <a:r>
              <a:rPr lang="en-US" b="1" dirty="0"/>
              <a:t>DBS</a:t>
            </a:r>
            <a:r>
              <a:rPr lang="ar-IQ" b="1" dirty="0"/>
              <a:t> ) ، يتم وضع </a:t>
            </a:r>
            <a:endParaRPr lang="en-US" b="1" dirty="0"/>
          </a:p>
          <a:p>
            <a:r>
              <a:rPr lang="ar-IQ" b="1" dirty="0"/>
              <a:t>الأقطاب الكهربائية في الدماغ نفسه. بالإضافة إلى الألم ، يمكن استخدام التحفيز العميق</a:t>
            </a:r>
            <a:endParaRPr lang="en-US" b="1" dirty="0"/>
          </a:p>
          <a:p>
            <a:r>
              <a:rPr lang="ar-IQ" b="1" dirty="0"/>
              <a:t>للدماغ لعلاج اضطرابات الحركة مثل مرض باركنسون ، ويتم التحقيق فيه كعلاج محتمل </a:t>
            </a:r>
            <a:endParaRPr lang="en-US" b="1" dirty="0"/>
          </a:p>
          <a:p>
            <a:r>
              <a:rPr lang="ar-IQ" b="1" dirty="0"/>
              <a:t>لمجموعة واسعة من الأمراض الأخرى ، بما في ذلك الصرع والاكتئاب. </a:t>
            </a:r>
          </a:p>
        </p:txBody>
      </p:sp>
    </p:spTree>
    <p:extLst>
      <p:ext uri="{BB962C8B-B14F-4D97-AF65-F5344CB8AC3E}">
        <p14:creationId xmlns:p14="http://schemas.microsoft.com/office/powerpoint/2010/main" val="2841545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256584"/>
          </a:xfr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32500" lnSpcReduction="20000"/>
          </a:bodyPr>
          <a:lstStyle/>
          <a:p>
            <a:r>
              <a:rPr lang="ar-IQ" sz="6000" b="1" dirty="0"/>
              <a:t>يمكن أيضا علاج </a:t>
            </a:r>
            <a:endParaRPr lang="en-US" sz="6000" b="1" dirty="0"/>
          </a:p>
          <a:p>
            <a:r>
              <a:rPr lang="ar-IQ" sz="6000" b="1" dirty="0"/>
              <a:t>مرضى الصرع باستخدام جهاز تحفيز العصب المبهم (العصب المبهم يقع في الرقبة).تُستخدم</a:t>
            </a:r>
            <a:endParaRPr lang="en-US" sz="6000" b="1" dirty="0"/>
          </a:p>
          <a:p>
            <a:r>
              <a:rPr lang="ar-IQ" sz="6000" b="1" dirty="0"/>
              <a:t> غرسة القوقعة الصناعية لإعادة السمع للأشخاص الذين يعانون من ضعف سمع متوسط إلى </a:t>
            </a:r>
            <a:endParaRPr lang="en-US" sz="6000" b="1" dirty="0"/>
          </a:p>
          <a:p>
            <a:r>
              <a:rPr lang="ar-IQ" sz="6000" b="1" dirty="0"/>
              <a:t>شديد (يتلقى العديد من المرضى غرستين ، واحدة في كل أذن). يتكون الجهاز النموذجي من </a:t>
            </a:r>
            <a:endParaRPr lang="en-US" sz="6000" b="1" dirty="0"/>
          </a:p>
          <a:p>
            <a:r>
              <a:rPr lang="ar-IQ" sz="6000" b="1" dirty="0"/>
              <a:t>معالج الكلام والملف ، والتي يتم ارتداؤها من الخارج خلف الأذن ، وجهاز مزروع تحت الجلد</a:t>
            </a:r>
            <a:endParaRPr lang="en-US" sz="6000" b="1" dirty="0"/>
          </a:p>
          <a:p>
            <a:r>
              <a:rPr lang="ar-IQ" sz="6000" b="1" dirty="0"/>
              <a:t> خلف الأذن مباشرة ، ومجموعة قطب </a:t>
            </a:r>
            <a:r>
              <a:rPr lang="ar-IQ" sz="6000" b="1" dirty="0" err="1"/>
              <a:t>بلاتينيوم</a:t>
            </a:r>
            <a:r>
              <a:rPr lang="ar-IQ" sz="6000" b="1" dirty="0"/>
              <a:t> يتم وضعها في القوقعة (عضو الإحساس الذي</a:t>
            </a:r>
            <a:endParaRPr lang="en-US" sz="6000" b="1" dirty="0"/>
          </a:p>
          <a:p>
            <a:r>
              <a:rPr lang="ar-IQ" sz="6000" b="1" dirty="0"/>
              <a:t>يحول الصوت إلى عصب) النبضات إلى الدماغ). يقوم معالج الكلام بالتقاط الصوت وتحويله </a:t>
            </a:r>
            <a:endParaRPr lang="en-US" sz="6000" b="1" dirty="0"/>
          </a:p>
          <a:p>
            <a:r>
              <a:rPr lang="ar-IQ" sz="6000" b="1" dirty="0"/>
              <a:t>إلى معلومات رقمية يتم نقلها عبر لملف إلى الغرسة. وهذا بدوره يحول الإشارة الرقمية إلى </a:t>
            </a:r>
            <a:endParaRPr lang="en-US" sz="6000" b="1" dirty="0"/>
          </a:p>
          <a:p>
            <a:r>
              <a:rPr lang="ar-IQ" sz="6000" b="1" dirty="0"/>
              <a:t>نبضات كهربائية يتم إرسالها إلى مجموعة الأقطاب الكهربائية في القوقعة ، حيث تحفز العصب</a:t>
            </a:r>
            <a:endParaRPr lang="en-US" sz="6000" b="1" dirty="0"/>
          </a:p>
          <a:p>
            <a:r>
              <a:rPr lang="ar-IQ" sz="6000" b="1" dirty="0"/>
              <a:t>السمعي. يفسر الدماغ هذه النبضات على أنها صوت. ُيعتقد أن حوالي 200000 شخص في </a:t>
            </a:r>
            <a:endParaRPr lang="en-US" sz="6000" b="1" dirty="0"/>
          </a:p>
          <a:p>
            <a:r>
              <a:rPr lang="ar-IQ" sz="6000" b="1" dirty="0"/>
              <a:t>جميع أنحاء العالم قد تلقوا عملية زرع قوقعة واحدة أو أكثر .في الوقت الحاضر ، يعد التعديل </a:t>
            </a:r>
            <a:endParaRPr lang="en-US" sz="6000" b="1" dirty="0"/>
          </a:p>
          <a:p>
            <a:r>
              <a:rPr lang="ar-IQ" sz="6000" b="1" dirty="0"/>
              <a:t>العصبي باهظ التكلفة ولا يتوفر إلا في عدد صغير من المراكز المتخصصة ؛ حتى في البلدان</a:t>
            </a:r>
            <a:endParaRPr lang="en-US" sz="6000" b="1" dirty="0"/>
          </a:p>
          <a:p>
            <a:r>
              <a:rPr lang="ar-IQ" sz="6000" b="1" dirty="0"/>
              <a:t>المتقدمة ، تتلقى نسبة صغيرة فقط من المرضى المؤهلين </a:t>
            </a:r>
            <a:r>
              <a:rPr lang="ar-IQ" sz="6000" b="1" dirty="0" err="1"/>
              <a:t>المؤهلين</a:t>
            </a:r>
            <a:r>
              <a:rPr lang="ar-IQ" sz="6000" b="1" dirty="0"/>
              <a:t> هذا العلاج. ومع ذلك ، </a:t>
            </a:r>
            <a:endParaRPr lang="en-US" sz="6000" b="1" dirty="0"/>
          </a:p>
          <a:p>
            <a:r>
              <a:rPr lang="ar-IQ" sz="6000" b="1" dirty="0"/>
              <a:t>يمكن استخدام التعديل العصبي لمساعدة المرضى الذين يعانون من حالات شائعة وأحيانًا </a:t>
            </a:r>
            <a:endParaRPr lang="en-US" sz="6000" b="1" dirty="0"/>
          </a:p>
          <a:p>
            <a:r>
              <a:rPr lang="ar-IQ" sz="6000" b="1" dirty="0"/>
              <a:t>يصعب علاجها (مثل الألم المزمن والصرع والصداع النصفي). لذلك من المتوقع أن يزداد </a:t>
            </a:r>
            <a:endParaRPr lang="en-US" sz="6000" b="1" dirty="0"/>
          </a:p>
          <a:p>
            <a:r>
              <a:rPr lang="ar-IQ" sz="6000" b="1" dirty="0"/>
              <a:t>استخدامه بشكل كبير في السنوات القادمة حيث يتم وضع مؤشرات جديدة لهذه العلاجات</a:t>
            </a:r>
            <a:endParaRPr lang="en-US" sz="6000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5152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ar-IQ" b="1" dirty="0"/>
              <a:t>5- يستخدم في علاجات </a:t>
            </a:r>
            <a:r>
              <a:rPr lang="ar-IQ" b="1" dirty="0" smtClean="0"/>
              <a:t>السرطان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ar-IQ" b="1" dirty="0"/>
              <a:t>كان البلاتين في طليعة علاج السرطان لأكثر من أربعين عاما. أحدث إدخال أول دواء مضاد </a:t>
            </a:r>
            <a:endParaRPr lang="en-US" b="1" dirty="0"/>
          </a:p>
          <a:p>
            <a:r>
              <a:rPr lang="ar-IQ" b="1" dirty="0"/>
              <a:t>للسرطان قائم على البلاتين ، </a:t>
            </a:r>
            <a:r>
              <a:rPr lang="ar-IQ" b="1" dirty="0" err="1"/>
              <a:t>سيسبلاتين</a:t>
            </a:r>
            <a:r>
              <a:rPr lang="ar-IQ" b="1" dirty="0"/>
              <a:t> ، في عام 1978 ثورة في علاج بعض أنواع </a:t>
            </a:r>
            <a:endParaRPr lang="en-US" b="1" dirty="0"/>
          </a:p>
          <a:p>
            <a:r>
              <a:rPr lang="ar-IQ" b="1" dirty="0"/>
              <a:t>السرطان. كان </a:t>
            </a:r>
            <a:r>
              <a:rPr lang="ar-IQ" b="1" dirty="0" err="1"/>
              <a:t>السيسبلاتين</a:t>
            </a:r>
            <a:r>
              <a:rPr lang="ar-IQ" b="1" dirty="0"/>
              <a:t> ناجحا بشكل خاص في علاج سرطان الخصية ، واليوم ، مع </a:t>
            </a:r>
            <a:endParaRPr lang="en-US" b="1" dirty="0"/>
          </a:p>
          <a:p>
            <a:r>
              <a:rPr lang="ar-IQ" b="1" dirty="0"/>
              <a:t>الجراحة والعلاج الكيميائي المركب ، هناك معدل شفاء يقترب من 99 في المائة للمرضى الذين </a:t>
            </a:r>
            <a:endParaRPr lang="en-US" b="1" dirty="0"/>
          </a:p>
          <a:p>
            <a:r>
              <a:rPr lang="ar-IQ" b="1" dirty="0"/>
              <a:t>يعانون من المرحلة الأولى من هذا المرض </a:t>
            </a:r>
            <a:r>
              <a:rPr lang="en-US" b="1" dirty="0" err="1"/>
              <a:t>Cisplatin</a:t>
            </a:r>
            <a:r>
              <a:rPr lang="en-US" b="1" dirty="0"/>
              <a:t> </a:t>
            </a:r>
            <a:r>
              <a:rPr lang="ar-IQ" b="1" dirty="0"/>
              <a:t>هو مركب بلاتيني ، وعند إعطائه عن</a:t>
            </a:r>
            <a:endParaRPr lang="en-US" b="1" dirty="0"/>
          </a:p>
          <a:p>
            <a:r>
              <a:rPr lang="ar-IQ" b="1" dirty="0"/>
              <a:t> طريق الحقن في الوريد مباشرة في مجرى الدم ، فإنه يعمل عن طريق التفاعل مع الحمض </a:t>
            </a:r>
            <a:endParaRPr lang="en-US" b="1" dirty="0"/>
          </a:p>
          <a:p>
            <a:r>
              <a:rPr lang="ar-IQ" b="1" dirty="0"/>
              <a:t>النووي لتدمير الخلايا السرطانية ومنعها من التكاثر .كانت قدرة مركبات البلاتين على قتل</a:t>
            </a:r>
            <a:endParaRPr lang="en-US" b="1" dirty="0"/>
          </a:p>
          <a:p>
            <a:r>
              <a:rPr lang="ar-IQ" b="1" dirty="0"/>
              <a:t> الخلايا السرطانية اكتشافًا عرضيا. في عام 1965 ، أجرى عالم الكيمياء الحيوية الأمريكي </a:t>
            </a:r>
            <a:endParaRPr lang="en-US" b="1" dirty="0"/>
          </a:p>
          <a:p>
            <a:r>
              <a:rPr lang="ar-IQ" b="1" dirty="0" err="1"/>
              <a:t>بارنيت</a:t>
            </a:r>
            <a:r>
              <a:rPr lang="ar-IQ" b="1" dirty="0"/>
              <a:t> </a:t>
            </a:r>
            <a:r>
              <a:rPr lang="ar-IQ" b="1" dirty="0" err="1"/>
              <a:t>روزنبرج</a:t>
            </a:r>
            <a:r>
              <a:rPr lang="ar-IQ" b="1" dirty="0"/>
              <a:t> بحثًا عن تأثيرات المجال الكهربائي على نمو البكتيريا. لسبب غير مفهوم ، </a:t>
            </a:r>
            <a:endParaRPr lang="en-US" b="1" dirty="0"/>
          </a:p>
          <a:p>
            <a:r>
              <a:rPr lang="ar-IQ" b="1" dirty="0"/>
              <a:t>استجابت خلايا البكتيريا بالفشل في الانقسام والموت. في البداية ، اعتقد </a:t>
            </a:r>
            <a:r>
              <a:rPr lang="ar-IQ" b="1" dirty="0" err="1"/>
              <a:t>روزنبرغ</a:t>
            </a:r>
            <a:r>
              <a:rPr lang="ar-IQ" b="1" dirty="0"/>
              <a:t> أن هذا كان</a:t>
            </a:r>
            <a:endParaRPr lang="en-US" b="1" dirty="0"/>
          </a:p>
          <a:p>
            <a:r>
              <a:rPr lang="ar-IQ" b="1" dirty="0"/>
              <a:t> بسبب تأثيرات المجال الكهربائي ، لكن المزيد من التحقيق أدى إلى استنتاج مفاده أن الأقطاب</a:t>
            </a:r>
            <a:endParaRPr lang="en-US" b="1" dirty="0"/>
          </a:p>
          <a:p>
            <a:r>
              <a:rPr lang="ar-IQ" b="1" dirty="0"/>
              <a:t> الكهربائية </a:t>
            </a:r>
            <a:r>
              <a:rPr lang="ar-IQ" b="1" dirty="0" err="1"/>
              <a:t>البلاتينية</a:t>
            </a:r>
            <a:r>
              <a:rPr lang="ar-IQ" b="1" dirty="0"/>
              <a:t> المستخدمة لإنشاء الدائرة الكهربائية تتفاعل هي نفسها مع محلول الاختبار</a:t>
            </a:r>
            <a:endParaRPr lang="en-US" b="1" dirty="0"/>
          </a:p>
          <a:p>
            <a:r>
              <a:rPr lang="ar-IQ" b="1" dirty="0"/>
              <a:t>. أدى هذا التفاعل إلى تكوين مركب بلاتيني كان ، في الواقع ، مسؤولاً عن قتل الخلايا. بناء </a:t>
            </a:r>
            <a:endParaRPr lang="en-US" b="1" dirty="0"/>
          </a:p>
          <a:p>
            <a:r>
              <a:rPr lang="ar-IQ" b="1" dirty="0"/>
              <a:t>على هذه المعرفة ، وجد العلماء أن الخلايا السرطانية تتصرف بطريقة مماثلة - مركب البلاتين</a:t>
            </a:r>
            <a:endParaRPr lang="en-US" b="1" dirty="0"/>
          </a:p>
          <a:p>
            <a:r>
              <a:rPr lang="ar-IQ" b="1" dirty="0"/>
              <a:t> مما تسبب في موتها.</a:t>
            </a:r>
          </a:p>
        </p:txBody>
      </p:sp>
    </p:spTree>
    <p:extLst>
      <p:ext uri="{BB962C8B-B14F-4D97-AF65-F5344CB8AC3E}">
        <p14:creationId xmlns:p14="http://schemas.microsoft.com/office/powerpoint/2010/main" val="185296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ar-IQ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المقدمة</a:t>
            </a:r>
            <a:endParaRPr lang="ar-IQ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just"/>
            <a:r>
              <a:rPr lang="ar-IQ" b="1" dirty="0"/>
              <a:t>البلاتين </a:t>
            </a:r>
            <a:r>
              <a:rPr lang="en-US" b="1" dirty="0"/>
              <a:t>Platinum </a:t>
            </a:r>
            <a:r>
              <a:rPr lang="ar-IQ" b="1" dirty="0"/>
              <a:t>عنصر كيميائي في الجدول الدوري يرمز له بالرمز </a:t>
            </a:r>
            <a:r>
              <a:rPr lang="en-US" b="1" dirty="0" err="1"/>
              <a:t>Pt</a:t>
            </a:r>
            <a:r>
              <a:rPr lang="en-US" b="1" dirty="0"/>
              <a:t> </a:t>
            </a:r>
            <a:r>
              <a:rPr lang="ar-IQ" b="1" dirty="0"/>
              <a:t>وعدده الذري</a:t>
            </a:r>
            <a:endParaRPr lang="en-US" b="1" dirty="0"/>
          </a:p>
          <a:p>
            <a:pPr algn="just"/>
            <a:r>
              <a:rPr lang="ar-IQ" b="1" dirty="0"/>
              <a:t> </a:t>
            </a:r>
            <a:r>
              <a:rPr lang="en-US" b="1" dirty="0"/>
              <a:t>78</a:t>
            </a:r>
            <a:r>
              <a:rPr lang="ar-IQ" b="1" dirty="0"/>
              <a:t>ووزنه الذري</a:t>
            </a:r>
            <a:r>
              <a:rPr lang="en-US" b="1" dirty="0"/>
              <a:t>195.09</a:t>
            </a:r>
            <a:r>
              <a:rPr lang="ar-IQ" b="1" dirty="0"/>
              <a:t>. ومداره الأخير </a:t>
            </a:r>
            <a:r>
              <a:rPr lang="en-US" b="1" dirty="0"/>
              <a:t>5d9 </a:t>
            </a:r>
            <a:r>
              <a:rPr lang="ar-IQ" b="1" dirty="0"/>
              <a:t>ودرجة تجمده </a:t>
            </a:r>
            <a:r>
              <a:rPr lang="en-US" b="1" dirty="0"/>
              <a:t>1772C </a:t>
            </a:r>
            <a:r>
              <a:rPr lang="ar-IQ" b="1" dirty="0"/>
              <a:t>ودرجة غليانه </a:t>
            </a:r>
            <a:endParaRPr lang="en-US" b="1" dirty="0"/>
          </a:p>
          <a:p>
            <a:pPr algn="just"/>
            <a:r>
              <a:rPr lang="en-US" b="1" dirty="0"/>
              <a:t>3827C</a:t>
            </a:r>
            <a:r>
              <a:rPr lang="ar-IQ" b="1" dirty="0"/>
              <a:t>. يعتبر عنصر ثمين ، لونه رمادي-أبيض ، يستخدم في صناعة الحلي والزينة ، </a:t>
            </a:r>
            <a:endParaRPr lang="en-US" b="1" dirty="0"/>
          </a:p>
          <a:p>
            <a:pPr algn="just"/>
            <a:r>
              <a:rPr lang="ar-IQ" b="1" dirty="0"/>
              <a:t>الأدوات المخبرية وغيرها ، يسميه البعض الذهب الأبيض . وقد أخذ اسم </a:t>
            </a:r>
            <a:r>
              <a:rPr lang="ar-IQ" b="1" dirty="0" err="1"/>
              <a:t>الروثينيوم</a:t>
            </a:r>
            <a:r>
              <a:rPr lang="ar-IQ" b="1" dirty="0"/>
              <a:t> </a:t>
            </a:r>
            <a:endParaRPr lang="en-US" b="1" dirty="0"/>
          </a:p>
          <a:p>
            <a:pPr algn="just"/>
            <a:r>
              <a:rPr lang="en-US" b="1" dirty="0"/>
              <a:t>Ruthenium </a:t>
            </a:r>
            <a:r>
              <a:rPr lang="ar-IQ" b="1" dirty="0"/>
              <a:t>من اللاتينية «روتينية» </a:t>
            </a:r>
            <a:r>
              <a:rPr lang="en-US" b="1" dirty="0" err="1"/>
              <a:t>Rutheinia</a:t>
            </a:r>
            <a:r>
              <a:rPr lang="en-US" b="1" dirty="0"/>
              <a:t> </a:t>
            </a:r>
            <a:r>
              <a:rPr lang="ar-IQ" b="1" dirty="0"/>
              <a:t>ومعناها «روسية» وذلك تكريماً لمكتشفه </a:t>
            </a:r>
            <a:endParaRPr lang="en-US" b="1" dirty="0"/>
          </a:p>
          <a:p>
            <a:pPr algn="just"/>
            <a:r>
              <a:rPr lang="ar-IQ" b="1" dirty="0"/>
              <a:t>الكيميائي الروسي كارل كلاوس </a:t>
            </a:r>
            <a:r>
              <a:rPr lang="en-US" b="1" dirty="0"/>
              <a:t>1864</a:t>
            </a:r>
            <a:r>
              <a:rPr lang="ar-IQ" b="1" dirty="0"/>
              <a:t> -</a:t>
            </a:r>
            <a:r>
              <a:rPr lang="en-US" b="1" dirty="0"/>
              <a:t>1796 </a:t>
            </a:r>
            <a:r>
              <a:rPr lang="ar-IQ" b="1" dirty="0"/>
              <a:t>( </a:t>
            </a:r>
            <a:r>
              <a:rPr lang="en-US" b="1" dirty="0"/>
              <a:t>Karl Claus</a:t>
            </a:r>
            <a:r>
              <a:rPr lang="ar-IQ" b="1" dirty="0"/>
              <a:t>) الذي استطاع عزله عام </a:t>
            </a:r>
            <a:endParaRPr lang="en-US" b="1" dirty="0"/>
          </a:p>
          <a:p>
            <a:pPr algn="just"/>
            <a:r>
              <a:rPr lang="en-US" b="1" dirty="0"/>
              <a:t>1845</a:t>
            </a:r>
            <a:r>
              <a:rPr lang="ar-IQ" b="1" dirty="0"/>
              <a:t>، أما </a:t>
            </a:r>
            <a:r>
              <a:rPr lang="ar-IQ" b="1" dirty="0" err="1"/>
              <a:t>الأسميوم</a:t>
            </a:r>
            <a:r>
              <a:rPr lang="ar-IQ" b="1" dirty="0"/>
              <a:t> فقد اكتشفه الإنكليزي </a:t>
            </a:r>
            <a:r>
              <a:rPr lang="ar-IQ" b="1" dirty="0" err="1"/>
              <a:t>تينانت</a:t>
            </a:r>
            <a:r>
              <a:rPr lang="ar-IQ" b="1" dirty="0"/>
              <a:t> </a:t>
            </a:r>
            <a:r>
              <a:rPr lang="en-US" b="1" dirty="0"/>
              <a:t>Tennant </a:t>
            </a:r>
            <a:r>
              <a:rPr lang="ar-IQ" b="1" dirty="0"/>
              <a:t>عام </a:t>
            </a:r>
            <a:r>
              <a:rPr lang="en-US" b="1" dirty="0"/>
              <a:t>1804</a:t>
            </a:r>
            <a:r>
              <a:rPr lang="ar-IQ" b="1" dirty="0"/>
              <a:t>، وقد اشتق اسمه من</a:t>
            </a:r>
            <a:endParaRPr lang="en-US" b="1" dirty="0"/>
          </a:p>
          <a:p>
            <a:pPr algn="just"/>
            <a:r>
              <a:rPr lang="ar-IQ" b="1" dirty="0"/>
              <a:t> الكلمة اليونانية </a:t>
            </a:r>
            <a:r>
              <a:rPr lang="en-US" b="1" dirty="0" err="1"/>
              <a:t>Osme</a:t>
            </a:r>
            <a:r>
              <a:rPr lang="en-US" b="1" dirty="0"/>
              <a:t> </a:t>
            </a:r>
            <a:r>
              <a:rPr lang="ar-IQ" b="1" dirty="0"/>
              <a:t>التي تعني رائحة، وذلك بسبب الرائحة المميزة </a:t>
            </a:r>
            <a:r>
              <a:rPr lang="en-US" b="1" dirty="0"/>
              <a:t>1804 </a:t>
            </a:r>
            <a:r>
              <a:rPr lang="ar-IQ" b="1" dirty="0"/>
              <a:t>لأحد مركباته</a:t>
            </a:r>
            <a:endParaRPr lang="en-US" b="1" dirty="0"/>
          </a:p>
          <a:p>
            <a:pPr algn="just"/>
            <a:r>
              <a:rPr lang="ar-IQ" b="1" dirty="0"/>
              <a:t> المتطايرة </a:t>
            </a:r>
            <a:r>
              <a:rPr lang="en-US" b="1" dirty="0"/>
              <a:t>OsO4</a:t>
            </a:r>
            <a:r>
              <a:rPr lang="ar-IQ" b="1" dirty="0"/>
              <a:t>؛ واكتشف الإنكليزي </a:t>
            </a:r>
            <a:r>
              <a:rPr lang="ar-IQ" b="1" dirty="0" err="1"/>
              <a:t>ولاَّستون</a:t>
            </a:r>
            <a:r>
              <a:rPr lang="ar-IQ" b="1" dirty="0"/>
              <a:t> </a:t>
            </a:r>
            <a:r>
              <a:rPr lang="en-US" b="1" dirty="0" err="1"/>
              <a:t>Wallaston</a:t>
            </a:r>
            <a:r>
              <a:rPr lang="en-US" b="1" dirty="0"/>
              <a:t> </a:t>
            </a:r>
            <a:r>
              <a:rPr lang="ar-IQ" b="1" dirty="0"/>
              <a:t>الروديوم عام واكتشف في العام</a:t>
            </a:r>
            <a:endParaRPr lang="en-US" b="1" dirty="0"/>
          </a:p>
          <a:p>
            <a:pPr algn="just"/>
            <a:r>
              <a:rPr lang="ar-IQ" b="1" dirty="0"/>
              <a:t> نفسه البلاديوم. أما البلاتين فيعود اكتشافه في المكسيك إلى الإيطالي يوليوس قيصر </a:t>
            </a:r>
            <a:endParaRPr lang="en-US" b="1" dirty="0"/>
          </a:p>
          <a:p>
            <a:pPr algn="just"/>
            <a:r>
              <a:rPr lang="ar-IQ" b="1" dirty="0" err="1"/>
              <a:t>سكاليجر</a:t>
            </a:r>
            <a:r>
              <a:rPr lang="ar-IQ" b="1" dirty="0"/>
              <a:t> عام </a:t>
            </a:r>
            <a:r>
              <a:rPr lang="en-US" b="1" dirty="0"/>
              <a:t>1557 </a:t>
            </a:r>
            <a:r>
              <a:rPr lang="ar-IQ" b="1" dirty="0"/>
              <a:t>وقد اشتق اسمه من الكلمة الإسبانية </a:t>
            </a:r>
            <a:r>
              <a:rPr lang="en-US" b="1" dirty="0"/>
              <a:t>Plate </a:t>
            </a:r>
            <a:r>
              <a:rPr lang="ar-IQ" b="1" dirty="0"/>
              <a:t>التي تعني فضة.</a:t>
            </a:r>
            <a:endParaRPr lang="en-US" b="1" dirty="0"/>
          </a:p>
          <a:p>
            <a:pPr marL="0" indent="0" algn="just">
              <a:buNone/>
            </a:pPr>
            <a:endParaRPr lang="ar-IQ" dirty="0"/>
          </a:p>
        </p:txBody>
      </p:sp>
      <p:pic>
        <p:nvPicPr>
          <p:cNvPr id="6" name="صورة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99792" y="4941168"/>
            <a:ext cx="3210694" cy="177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02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  <a:gradFill flip="none"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70000" lnSpcReduction="20000"/>
          </a:bodyPr>
          <a:lstStyle/>
          <a:p>
            <a:r>
              <a:rPr lang="ar-IQ" b="1" dirty="0"/>
              <a:t>من هنا ، أدت عدة سنوات من البحث المكثف إلى تطوير </a:t>
            </a:r>
            <a:r>
              <a:rPr lang="ar-IQ" b="1" dirty="0" err="1"/>
              <a:t>السيسبلاتين</a:t>
            </a:r>
            <a:r>
              <a:rPr lang="ar-IQ" b="1" dirty="0"/>
              <a:t> ، </a:t>
            </a:r>
            <a:endParaRPr lang="en-US" b="1" dirty="0"/>
          </a:p>
          <a:p>
            <a:r>
              <a:rPr lang="ar-IQ" b="1" dirty="0"/>
              <a:t>المختار من مجموعة من التوليفات الجزيئية الممكنة لخلق حل وسط مثالي بين السمية والفعالية. </a:t>
            </a:r>
            <a:endParaRPr lang="en-US" b="1" dirty="0"/>
          </a:p>
          <a:p>
            <a:r>
              <a:rPr lang="ar-IQ" b="1" dirty="0" err="1"/>
              <a:t>السيسبلاتين</a:t>
            </a:r>
            <a:r>
              <a:rPr lang="ar-IQ" b="1" dirty="0"/>
              <a:t> ، الذي يحتوي على 65 في المائة من محتوى البلاتين ، له آثار جانبية معروفة </a:t>
            </a:r>
            <a:endParaRPr lang="en-US" b="1" dirty="0"/>
          </a:p>
          <a:p>
            <a:r>
              <a:rPr lang="ar-IQ" b="1" dirty="0"/>
              <a:t>ويمكن لبعض أنواع السرطان تطوير مقاومة له. على الرغم من هذه العوائق ، إلا أنه لا يزال</a:t>
            </a:r>
            <a:endParaRPr lang="en-US" b="1" dirty="0"/>
          </a:p>
          <a:p>
            <a:r>
              <a:rPr lang="ar-IQ" b="1" dirty="0"/>
              <a:t> علاجا رئيسيا للسرطان ، على الرغم من تطوير علاجات إضافية تعتمد على البلاتين </a:t>
            </a:r>
            <a:endParaRPr lang="en-US" b="1" dirty="0"/>
          </a:p>
          <a:p>
            <a:r>
              <a:rPr lang="ar-IQ" b="1" dirty="0"/>
              <a:t>منذ ذلك الحين للتخفيف من هذه المشكلات. تمت الموافقة على </a:t>
            </a:r>
            <a:r>
              <a:rPr lang="ar-IQ" b="1" dirty="0" err="1"/>
              <a:t>كاربوبلاتين</a:t>
            </a:r>
            <a:r>
              <a:rPr lang="ar-IQ" b="1" dirty="0"/>
              <a:t> ، الذي يحتوي على</a:t>
            </a:r>
            <a:endParaRPr lang="en-US" b="1" dirty="0"/>
          </a:p>
          <a:p>
            <a:r>
              <a:rPr lang="ar-IQ" b="1" dirty="0"/>
              <a:t> 52.5 في المائة من البلاتين ، في عام 1986 ويستخدم بشكل أساسي في علاج سرطان </a:t>
            </a:r>
            <a:endParaRPr lang="en-US" b="1" dirty="0"/>
          </a:p>
          <a:p>
            <a:r>
              <a:rPr lang="ar-IQ" b="1" dirty="0"/>
              <a:t>المبيض والرئة. متوفر منذ عام 1996 ، </a:t>
            </a:r>
            <a:r>
              <a:rPr lang="ar-IQ" b="1" dirty="0" err="1"/>
              <a:t>أوكساليبلاتين</a:t>
            </a:r>
            <a:r>
              <a:rPr lang="ar-IQ" b="1" dirty="0"/>
              <a:t> مع 49 في المائة من البلاتين يستخدم </a:t>
            </a:r>
            <a:endParaRPr lang="en-US" b="1" dirty="0"/>
          </a:p>
          <a:p>
            <a:r>
              <a:rPr lang="ar-IQ" b="1" dirty="0"/>
              <a:t>لعلاج سرطان القولون والمستقيم. يتم حال ًيا تطوير تركيبات جديدة من البلاتين والأمل هو </a:t>
            </a:r>
            <a:endParaRPr lang="en-US" b="1" dirty="0"/>
          </a:p>
          <a:p>
            <a:r>
              <a:rPr lang="ar-IQ" b="1" dirty="0"/>
              <a:t>تحسين الاستهداف وتقليل السمية بشكل أكبر ، بالإضافة إلى إنتاج دواء يمكن تناوله عن طريق </a:t>
            </a:r>
            <a:endParaRPr lang="en-US" b="1" dirty="0"/>
          </a:p>
          <a:p>
            <a:r>
              <a:rPr lang="ar-IQ" b="1" dirty="0"/>
              <a:t>الفم ، مما يسمح للمرضى بالعلاج في المنزل.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3994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DCEBF5"/>
              </a:gs>
              <a:gs pos="8000">
                <a:srgbClr val="83A7C3"/>
              </a:gs>
              <a:gs pos="13000">
                <a:srgbClr val="768FB9"/>
              </a:gs>
              <a:gs pos="21001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8000">
                <a:srgbClr val="80302D"/>
              </a:gs>
              <a:gs pos="71001">
                <a:srgbClr val="C0524E"/>
              </a:gs>
              <a:gs pos="94000">
                <a:srgbClr val="EBDAD4"/>
              </a:gs>
              <a:gs pos="100000">
                <a:srgbClr val="55261C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ar-IQ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 </a:t>
            </a:r>
            <a:r>
              <a:rPr lang="en-US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ar-IQ" b="1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6- يستخدم البلاتين في مكافحة كوفيد-19</a:t>
            </a:r>
            <a:r>
              <a:rPr lang="en-US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ar-IQ" dirty="0">
              <a:effectLst>
                <a:glow rad="228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ar-IQ" dirty="0"/>
              <a:t>تثبت الأجهزة التي تقرأ تكوين غازات الدم أنها ضرورية كأداة تشخيصية </a:t>
            </a:r>
            <a:r>
              <a:rPr lang="ar-IQ" dirty="0" err="1"/>
              <a:t>لأخصائيي</a:t>
            </a:r>
            <a:r>
              <a:rPr lang="ar-IQ" dirty="0"/>
              <a:t> الرعاية </a:t>
            </a:r>
            <a:endParaRPr lang="en-US" dirty="0"/>
          </a:p>
          <a:p>
            <a:r>
              <a:rPr lang="ar-IQ" dirty="0"/>
              <a:t>الصحية الذين يعالجون فيروس 19-</a:t>
            </a:r>
            <a:r>
              <a:rPr lang="en-US" dirty="0"/>
              <a:t>COVID </a:t>
            </a:r>
            <a:r>
              <a:rPr lang="ar-IQ" dirty="0"/>
              <a:t>لأنها تساعد في فحص وتشخيص ومراقبة </a:t>
            </a:r>
            <a:endParaRPr lang="en-US" dirty="0"/>
          </a:p>
          <a:p>
            <a:r>
              <a:rPr lang="ar-IQ" dirty="0"/>
              <a:t>المرضى الذين يعانون من خلل في الجهاز التنفسي. يمكن استخدامها عبر مجموعة واسعة من</a:t>
            </a:r>
            <a:endParaRPr lang="en-US" dirty="0"/>
          </a:p>
          <a:p>
            <a:r>
              <a:rPr lang="ar-IQ" dirty="0"/>
              <a:t>الإعدادات من طب الطوارئ والرعاية الحرجة إلى وحدات غسيل الكلى أو المختبر. البلاتين </a:t>
            </a:r>
            <a:endParaRPr lang="en-US" dirty="0"/>
          </a:p>
          <a:p>
            <a:r>
              <a:rPr lang="ar-IQ" dirty="0"/>
              <a:t>هو المادة المفضلة للأقطاب الكهربائية في أجهزة تحليل غازات الدم نظرا لاستجابته السريعة </a:t>
            </a:r>
            <a:endParaRPr lang="en-US" dirty="0"/>
          </a:p>
          <a:p>
            <a:r>
              <a:rPr lang="ar-IQ" dirty="0"/>
              <a:t>وخطأ القياس المنخفض مقارنة بخيارات الأقطاب الكهربائية الأخرى.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236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 lnSpcReduction="10000"/>
          </a:bodyPr>
          <a:lstStyle/>
          <a:p>
            <a:r>
              <a:rPr lang="ar-IQ" b="1" dirty="0"/>
              <a:t>تلعب المحفزات </a:t>
            </a:r>
            <a:r>
              <a:rPr lang="ar-IQ" b="1" dirty="0" err="1"/>
              <a:t>البلاتينية</a:t>
            </a:r>
            <a:r>
              <a:rPr lang="ar-IQ" b="1" dirty="0"/>
              <a:t> في قطاع المواد الكيميائية دورها أيضا وتشارك في تصنيع كل من </a:t>
            </a:r>
            <a:endParaRPr lang="en-US" b="1" dirty="0"/>
          </a:p>
          <a:p>
            <a:r>
              <a:rPr lang="ar-IQ" b="1" dirty="0"/>
              <a:t>البولي بروبلين </a:t>
            </a:r>
            <a:r>
              <a:rPr lang="ar-IQ" b="1" dirty="0" err="1"/>
              <a:t>والسيليكونات</a:t>
            </a:r>
            <a:r>
              <a:rPr lang="ar-IQ" b="1" dirty="0"/>
              <a:t> الطبية لمعدات الحماية الشخصية (</a:t>
            </a:r>
            <a:r>
              <a:rPr lang="en-US" b="1" dirty="0"/>
              <a:t>PPE</a:t>
            </a:r>
            <a:r>
              <a:rPr lang="ar-IQ" b="1" dirty="0"/>
              <a:t>) وغيرها من المنتجات</a:t>
            </a:r>
            <a:endParaRPr lang="en-US" b="1" dirty="0"/>
          </a:p>
          <a:p>
            <a:r>
              <a:rPr lang="ar-IQ" b="1" dirty="0"/>
              <a:t> الطبية التي تستخدم لمرة واحدة. تُستخدم محفزات </a:t>
            </a:r>
            <a:r>
              <a:rPr lang="en-US" b="1" dirty="0"/>
              <a:t>PGM </a:t>
            </a:r>
            <a:r>
              <a:rPr lang="ar-IQ" b="1" dirty="0"/>
              <a:t>أيضا في إنتاج العديد من المكونات </a:t>
            </a:r>
            <a:endParaRPr lang="en-US" b="1" dirty="0"/>
          </a:p>
          <a:p>
            <a:r>
              <a:rPr lang="ar-IQ" b="1" dirty="0"/>
              <a:t>الصيدلانية الفعالة (</a:t>
            </a:r>
            <a:r>
              <a:rPr lang="en-US" b="1" dirty="0"/>
              <a:t>APIs</a:t>
            </a:r>
            <a:r>
              <a:rPr lang="ar-IQ" b="1" dirty="0"/>
              <a:t>) ، بما في ذلك المضادات الحيوية المستخدمة في علاج بعض مرضى </a:t>
            </a:r>
            <a:endParaRPr lang="en-US" b="1" dirty="0"/>
          </a:p>
          <a:p>
            <a:r>
              <a:rPr lang="en-US" b="1" dirty="0"/>
              <a:t>COVID-19. API </a:t>
            </a:r>
            <a:r>
              <a:rPr lang="ar-IQ" b="1" dirty="0"/>
              <a:t>هو المكون النشط بيولوجيا لمنتج صيدلاني</a:t>
            </a:r>
            <a:endParaRPr lang="en-US" b="1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74423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thruBlk="1"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ar-IQ" b="1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المخاطر </a:t>
            </a:r>
            <a:r>
              <a:rPr lang="ar-IQ" b="1" dirty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الصحية   </a:t>
            </a:r>
            <a:endParaRPr lang="ar-IQ" dirty="0"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rgbClr val="FBF6D1"/>
          </a:solidFill>
        </p:spPr>
        <p:txBody>
          <a:bodyPr>
            <a:normAutofit fontScale="40000" lnSpcReduction="20000"/>
          </a:bodyPr>
          <a:lstStyle/>
          <a:p>
            <a:r>
              <a:rPr lang="ar-IQ" sz="5000" b="1" dirty="0"/>
              <a:t> تركيزات البلاتين في التربة والماء والهواء ضئيلة، وفى بعض الأماكن نجد أن الترسبات </a:t>
            </a:r>
            <a:endParaRPr lang="en-US" sz="5000" b="1" dirty="0"/>
          </a:p>
          <a:p>
            <a:r>
              <a:rPr lang="ar-IQ" sz="5000" b="1" dirty="0"/>
              <a:t>بفعل العمليات الطبيعية تكون غنية بمحتواها من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وخاصة في جنوب أفريقيا وروسيا</a:t>
            </a:r>
            <a:endParaRPr lang="en-US" sz="5000" b="1" dirty="0"/>
          </a:p>
          <a:p>
            <a:r>
              <a:rPr lang="ar-IQ" sz="5000" b="1" dirty="0"/>
              <a:t> والولايات المتحدة الأمريكية. يستخدم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كمكون لمنتجات معدنية عديدة مثل </a:t>
            </a:r>
            <a:r>
              <a:rPr lang="ar-IQ" sz="5000" b="1" dirty="0" err="1"/>
              <a:t>الإلكترود</a:t>
            </a:r>
            <a:r>
              <a:rPr lang="ar-IQ" sz="5000" b="1" dirty="0"/>
              <a:t>، </a:t>
            </a:r>
            <a:endParaRPr lang="en-US" sz="5000" b="1" dirty="0"/>
          </a:p>
          <a:p>
            <a:r>
              <a:rPr lang="ar-IQ" sz="5000" b="1" dirty="0"/>
              <a:t>وكعامل مساعد في العديد من التفاعلات الكيميائية. تستخدم مركبات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كنوع من أنواع</a:t>
            </a:r>
            <a:endParaRPr lang="en-US" sz="5000" b="1" dirty="0"/>
          </a:p>
          <a:p>
            <a:r>
              <a:rPr lang="ar-IQ" sz="5000" b="1" dirty="0"/>
              <a:t>العقاقير لعلاج السرطان. </a:t>
            </a:r>
            <a:r>
              <a:rPr lang="ar-IQ" sz="5000" b="1" dirty="0" err="1"/>
              <a:t>والبلاتنيوم</a:t>
            </a:r>
            <a:r>
              <a:rPr lang="ar-IQ" sz="5000" b="1" dirty="0"/>
              <a:t> كمعدن ليس خطيراً، لكن مع أملاح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يكون التأثير </a:t>
            </a:r>
            <a:endParaRPr lang="en-US" sz="5000" b="1" dirty="0"/>
          </a:p>
          <a:p>
            <a:r>
              <a:rPr lang="ar-IQ" sz="5000" b="1" dirty="0"/>
              <a:t>الضار لهذا المعدن ومنها:</a:t>
            </a:r>
            <a:endParaRPr lang="en-US" sz="5000" b="1" dirty="0"/>
          </a:p>
          <a:p>
            <a:r>
              <a:rPr lang="ar-IQ" sz="5000" b="1" dirty="0"/>
              <a:t> - تغير في الصفات الوراثية.</a:t>
            </a:r>
            <a:endParaRPr lang="en-US" sz="5000" b="1" dirty="0"/>
          </a:p>
          <a:p>
            <a:r>
              <a:rPr lang="ar-IQ" sz="5000" b="1" dirty="0"/>
              <a:t> - السرطان.</a:t>
            </a:r>
            <a:endParaRPr lang="en-US" sz="5000" b="1" dirty="0"/>
          </a:p>
          <a:p>
            <a:r>
              <a:rPr lang="ar-IQ" sz="5000" b="1" dirty="0"/>
              <a:t> - عند التعرض لها يصاب بعض الأشخاص بحساسية في الجلد أو الأغشية المخاطية.</a:t>
            </a:r>
            <a:endParaRPr lang="en-US" sz="5000" b="1" dirty="0"/>
          </a:p>
          <a:p>
            <a:r>
              <a:rPr lang="ar-IQ" sz="5000" b="1" dirty="0"/>
              <a:t> - ضمور في بعض الأعضاء مثل  الأمعاء الدقيقة، الكلى، نخاع العظام.</a:t>
            </a:r>
            <a:endParaRPr lang="en-US" sz="5000" b="1" dirty="0"/>
          </a:p>
          <a:p>
            <a:r>
              <a:rPr lang="ar-IQ" sz="5000" b="1" dirty="0"/>
              <a:t>- ضمور الأعصاب السمعية. </a:t>
            </a:r>
            <a:endParaRPr lang="en-US" sz="5000" b="1" dirty="0"/>
          </a:p>
          <a:p>
            <a:r>
              <a:rPr lang="ar-IQ" sz="5000" b="1" dirty="0"/>
              <a:t>- عند استخدام أملاح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فهناك احتمالية بزيادة خطورة بعض المواد الكيميائية الأخرى </a:t>
            </a:r>
            <a:endParaRPr lang="en-US" sz="5000" b="1" dirty="0"/>
          </a:p>
          <a:p>
            <a:r>
              <a:rPr lang="ar-IQ" sz="5000" b="1" dirty="0"/>
              <a:t>في جسم الإنسان مثل السيلنيوم.</a:t>
            </a:r>
            <a:endParaRPr lang="en-US" sz="5000" b="1" dirty="0"/>
          </a:p>
          <a:p>
            <a:r>
              <a:rPr lang="ar-IQ" sz="5000" b="1" dirty="0"/>
              <a:t>- لا توجد هناك أية نتائج تشير بحدوث تسمم </a:t>
            </a:r>
            <a:r>
              <a:rPr lang="ar-IQ" sz="5000" b="1" dirty="0" err="1"/>
              <a:t>البلاتنيوم</a:t>
            </a:r>
            <a:r>
              <a:rPr lang="ar-IQ" sz="5000" b="1" dirty="0"/>
              <a:t> من الأطعمة.   </a:t>
            </a:r>
            <a:endParaRPr lang="en-US" sz="5000" b="1" dirty="0"/>
          </a:p>
          <a:p>
            <a:r>
              <a:rPr lang="ar-IQ" dirty="0"/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272160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gradFill flip="none" rotWithShape="1">
            <a:gsLst>
              <a:gs pos="0">
                <a:srgbClr val="FFFF00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ar-IQ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المصادر</a:t>
            </a:r>
            <a:endParaRPr lang="ar-IQ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ar-IQ" sz="1800" b="1" dirty="0"/>
              <a:t>هيام بيرقدار. "البلاتين". الموسوعة العربية. 01-05-2012 </a:t>
            </a:r>
            <a:r>
              <a:rPr lang="en-US" sz="1800" b="1" dirty="0"/>
              <a:t>Retrieved</a:t>
            </a:r>
            <a:r>
              <a:rPr lang="ar-IQ" sz="1800" b="1" dirty="0"/>
              <a:t>. </a:t>
            </a:r>
            <a:endParaRPr lang="en-US" sz="1800" b="1" dirty="0"/>
          </a:p>
          <a:p>
            <a:r>
              <a:rPr lang="en-US" sz="1800" b="1" dirty="0"/>
              <a:t>Johnson Matthey 2006 supply and demand charts</a:t>
            </a:r>
            <a:r>
              <a:rPr lang="ar-IQ" sz="1800" b="1" dirty="0"/>
              <a:t> ^</a:t>
            </a:r>
            <a:endParaRPr lang="en-US" sz="1800" b="1" dirty="0"/>
          </a:p>
          <a:p>
            <a:r>
              <a:rPr lang="en-US" sz="1800" b="1" dirty="0"/>
              <a:t>BBC 2002 article on supply and demand</a:t>
            </a:r>
            <a:r>
              <a:rPr lang="ar-IQ" sz="1800" b="1" dirty="0"/>
              <a:t> ^</a:t>
            </a:r>
            <a:endParaRPr lang="en-US" sz="1800" b="1" dirty="0"/>
          </a:p>
          <a:p>
            <a:r>
              <a:rPr lang="ar-IQ" sz="1800" b="1" dirty="0"/>
              <a:t>^ المعادن الثقيلة.. سموم بيئية، فيدو</a:t>
            </a:r>
            <a:endParaRPr lang="en-US" sz="1800" b="1" dirty="0"/>
          </a:p>
          <a:p>
            <a:r>
              <a:rPr lang="en-US" sz="1800" b="1" dirty="0"/>
              <a:t>Los Alamos National Laboratory — Platinum</a:t>
            </a:r>
          </a:p>
          <a:p>
            <a:r>
              <a:rPr lang="ar-IQ" sz="1800" b="1" dirty="0"/>
              <a:t>.</a:t>
            </a:r>
            <a:r>
              <a:rPr lang="en-US" sz="1800" b="1" dirty="0"/>
              <a:t>Nuclides and Isotopes Fourteenth Edition: Chart of the Nuclides, General Electric Company, 1989</a:t>
            </a:r>
          </a:p>
          <a:p>
            <a:r>
              <a:rPr lang="en-US" sz="1800" b="1" dirty="0" err="1"/>
              <a:t>Einhorn</a:t>
            </a:r>
            <a:r>
              <a:rPr lang="en-US" sz="1800" b="1" dirty="0"/>
              <a:t> LH. "Treatment of testicular cancer: a new and improved model" J. </a:t>
            </a:r>
            <a:r>
              <a:rPr lang="en-US" sz="1800" b="1" dirty="0" err="1"/>
              <a:t>Clin</a:t>
            </a:r>
            <a:r>
              <a:rPr lang="en-US" sz="1800" b="1" dirty="0"/>
              <a:t>. </a:t>
            </a:r>
            <a:r>
              <a:rPr lang="en-US" sz="1800" b="1" dirty="0" err="1"/>
              <a:t>Oncol</a:t>
            </a:r>
            <a:r>
              <a:rPr lang="en-US" sz="1800" b="1" dirty="0"/>
              <a:t>. 1990 </a:t>
            </a:r>
            <a:r>
              <a:rPr lang="en-US" sz="1800" b="1" dirty="0" err="1"/>
              <a:t>Vol</a:t>
            </a:r>
            <a:r>
              <a:rPr lang="en-US" sz="1800" b="1" dirty="0"/>
              <a:t> 8, .pp1777-81</a:t>
            </a:r>
          </a:p>
          <a:p>
            <a:r>
              <a:rPr lang="en-US" sz="1800" b="1" dirty="0"/>
              <a:t>Von Hoff DD, et al. "Toxic effects of </a:t>
            </a:r>
            <a:r>
              <a:rPr lang="en-US" sz="1800" b="1" dirty="0" err="1"/>
              <a:t>cis-dichlorodiammineplatinum</a:t>
            </a:r>
            <a:r>
              <a:rPr lang="en-US" sz="1800" b="1" dirty="0"/>
              <a:t>(II) in man." Cancer Treat. Rep. .1979 Sep-Oct; 63(9-10), pp1527-31</a:t>
            </a:r>
          </a:p>
          <a:p>
            <a:r>
              <a:rPr lang="en-US" sz="1800" b="1" dirty="0"/>
              <a:t>Jefferson Lab — The Element Platinum ) 698 (DOI: 10.1038 / 205698a0 </a:t>
            </a:r>
            <a:r>
              <a:rPr lang="ar-IQ" sz="1800" b="1" dirty="0"/>
              <a:t>،</a:t>
            </a:r>
            <a:r>
              <a:rPr lang="en-US" sz="1800" b="1" dirty="0"/>
              <a:t>205 </a:t>
            </a:r>
            <a:r>
              <a:rPr lang="ar-IQ" sz="1800" b="1" dirty="0"/>
              <a:t>،</a:t>
            </a:r>
            <a:r>
              <a:rPr lang="en-US" sz="1800" b="1" dirty="0"/>
              <a:t>1965 </a:t>
            </a:r>
            <a:r>
              <a:rPr lang="ar-IQ" sz="1800" b="1" dirty="0"/>
              <a:t>،</a:t>
            </a:r>
            <a:r>
              <a:rPr lang="en-US" sz="1800" b="1" dirty="0"/>
              <a:t>Nature </a:t>
            </a:r>
            <a:r>
              <a:rPr lang="ar-IQ" sz="1800" b="1" dirty="0"/>
              <a:t>،</a:t>
            </a:r>
            <a:r>
              <a:rPr lang="en-US" sz="1800" b="1" dirty="0"/>
              <a:t>T </a:t>
            </a:r>
            <a:r>
              <a:rPr lang="en-US" sz="1800" b="1" dirty="0" err="1"/>
              <a:t>Krigas</a:t>
            </a:r>
            <a:r>
              <a:rPr lang="en-US" sz="1800" b="1" dirty="0"/>
              <a:t> </a:t>
            </a:r>
            <a:r>
              <a:rPr lang="ar-IQ" sz="1800" b="1" dirty="0"/>
              <a:t>،</a:t>
            </a:r>
            <a:r>
              <a:rPr lang="en-US" sz="1800" b="1" dirty="0"/>
              <a:t>L Van Camp </a:t>
            </a:r>
            <a:r>
              <a:rPr lang="ar-IQ" sz="1800" b="1" dirty="0"/>
              <a:t>،</a:t>
            </a:r>
            <a:r>
              <a:rPr lang="en-US" sz="1800" b="1" dirty="0"/>
              <a:t>B Rosenberg</a:t>
            </a:r>
          </a:p>
          <a:p>
            <a:r>
              <a:rPr lang="ar-IQ" sz="1800" b="1" dirty="0"/>
              <a:t>) 385 (</a:t>
            </a:r>
            <a:r>
              <a:rPr lang="en-US" sz="1800" b="1" dirty="0"/>
              <a:t>DOI: 10.1038 / 222385a0 </a:t>
            </a:r>
            <a:r>
              <a:rPr lang="ar-IQ" sz="1800" b="1" dirty="0"/>
              <a:t>،</a:t>
            </a:r>
            <a:r>
              <a:rPr lang="en-US" sz="1800" b="1" dirty="0"/>
              <a:t>222 </a:t>
            </a:r>
            <a:r>
              <a:rPr lang="ar-IQ" sz="1800" b="1" dirty="0"/>
              <a:t>،</a:t>
            </a:r>
            <a:r>
              <a:rPr lang="en-US" sz="1800" b="1" dirty="0"/>
              <a:t>1969 </a:t>
            </a:r>
            <a:r>
              <a:rPr lang="ar-IQ" sz="1800" b="1" dirty="0"/>
              <a:t>،</a:t>
            </a:r>
            <a:r>
              <a:rPr lang="en-US" sz="1800" b="1" dirty="0"/>
              <a:t>Nature </a:t>
            </a:r>
            <a:r>
              <a:rPr lang="ar-IQ" sz="1800" b="1" dirty="0"/>
              <a:t>،</a:t>
            </a:r>
            <a:r>
              <a:rPr lang="en-US" sz="1800" b="1" dirty="0"/>
              <a:t>B Rosenberg et al ) DOI: 10.1200 / JCO.1990.8.11.1777( 1777 </a:t>
            </a:r>
            <a:r>
              <a:rPr lang="ar-IQ" sz="1800" b="1" dirty="0"/>
              <a:t>، </a:t>
            </a:r>
            <a:r>
              <a:rPr lang="en-US" sz="1800" b="1" dirty="0"/>
              <a:t>11 </a:t>
            </a:r>
            <a:r>
              <a:rPr lang="ar-IQ" sz="1800" b="1" dirty="0"/>
              <a:t>،</a:t>
            </a:r>
            <a:r>
              <a:rPr lang="en-US" sz="1800" b="1" dirty="0"/>
              <a:t>1990 </a:t>
            </a:r>
            <a:r>
              <a:rPr lang="ar-IQ" sz="1800" b="1" dirty="0"/>
              <a:t>، .</a:t>
            </a:r>
            <a:r>
              <a:rPr lang="ar-IQ" sz="1800" b="1" dirty="0" err="1"/>
              <a:t>اونكول</a:t>
            </a:r>
            <a:r>
              <a:rPr lang="ar-IQ" sz="1800" b="1" dirty="0"/>
              <a:t> .</a:t>
            </a:r>
            <a:r>
              <a:rPr lang="en-US" sz="1800" b="1" dirty="0"/>
              <a:t>J. </a:t>
            </a:r>
            <a:r>
              <a:rPr lang="en-US" sz="1800" b="1" dirty="0" err="1"/>
              <a:t>Clin</a:t>
            </a:r>
            <a:r>
              <a:rPr lang="en-US" sz="1800" b="1" dirty="0"/>
              <a:t> </a:t>
            </a:r>
            <a:r>
              <a:rPr lang="ar-IQ" sz="1800" b="1" dirty="0"/>
              <a:t>،</a:t>
            </a:r>
            <a:r>
              <a:rPr lang="en-US" sz="1800" b="1" dirty="0"/>
              <a:t>LH </a:t>
            </a:r>
            <a:r>
              <a:rPr lang="en-US" sz="1800" b="1" dirty="0" err="1"/>
              <a:t>Einhorn</a:t>
            </a:r>
            <a:r>
              <a:rPr lang="en-US" sz="1800" b="1" dirty="0"/>
              <a:t> </a:t>
            </a:r>
            <a:r>
              <a:rPr lang="ar-IQ" sz="1800" b="1" dirty="0"/>
              <a:t>لام </a:t>
            </a:r>
            <a:r>
              <a:rPr lang="ar-IQ" sz="1800" b="1" dirty="0" err="1"/>
              <a:t>كيلاند</a:t>
            </a:r>
            <a:r>
              <a:rPr lang="ar-IQ" sz="1800" b="1" dirty="0"/>
              <a:t> ، نات. القس السرطان ، 2007، 7 ، 573 (</a:t>
            </a:r>
            <a:r>
              <a:rPr lang="en-US" sz="1800" b="1" dirty="0"/>
              <a:t>DOI: 10.1038 / nrc2167</a:t>
            </a:r>
            <a:r>
              <a:rPr lang="ar-IQ" sz="1800" b="1" dirty="0"/>
              <a:t> )</a:t>
            </a:r>
            <a:endParaRPr lang="en-US" sz="1800" b="1" dirty="0"/>
          </a:p>
          <a:p>
            <a:r>
              <a:rPr lang="en-US" sz="1800" b="1" dirty="0"/>
              <a:t>Platinum, Chemical Element. Chemistry Explained. Retrieved August 11, 2019, from</a:t>
            </a:r>
          </a:p>
          <a:p>
            <a:pPr marL="0" indent="0">
              <a:buNone/>
            </a:pPr>
            <a:endParaRPr lang="ar-IQ" sz="1800" b="1" dirty="0"/>
          </a:p>
        </p:txBody>
      </p:sp>
    </p:spTree>
    <p:extLst>
      <p:ext uri="{BB962C8B-B14F-4D97-AF65-F5344CB8AC3E}">
        <p14:creationId xmlns:p14="http://schemas.microsoft.com/office/powerpoint/2010/main" val="2052675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effectLst>
            <a:glow rad="63500">
              <a:schemeClr val="accent2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txBody>
          <a:bodyPr anchor="ctr">
            <a:prstTxWarp prst="textStop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coolSlant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ar-IQ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شكرا </a:t>
            </a:r>
            <a:r>
              <a:rPr lang="ar-IQ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لأصغائكم</a:t>
            </a:r>
            <a:endParaRPr lang="ar-IQ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88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ar-IQ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نظائر البلاتين </a:t>
            </a:r>
            <a:r>
              <a:rPr lang="en-US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Platinum</a:t>
            </a:r>
            <a:endParaRPr lang="ar-IQ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ar-IQ" b="1" dirty="0"/>
              <a:t>يوجد للبلاتين ستة نظائر طبيعية وهي (190 ,192 , 194, 195 , 196 ,198) من هؤلاء كلهم لا يوجد غير النظير الـ 190 هو الذي له نشاط إشعاعي .</a:t>
            </a:r>
            <a:endParaRPr lang="en-US" b="1" dirty="0"/>
          </a:p>
          <a:p>
            <a:r>
              <a:rPr lang="ar-IQ" b="1" dirty="0"/>
              <a:t>النظائر لها شكلان أو أكثر للعنصر .</a:t>
            </a:r>
            <a:endParaRPr lang="en-US" b="1" dirty="0"/>
          </a:p>
          <a:p>
            <a:r>
              <a:rPr lang="ar-IQ" b="1" dirty="0"/>
              <a:t>تختلف النظائر من واحدة إلى أخرى طبقًا للعدد الكتلي. العدد الكتلي يكتب على يمين اسم العنصر، ويمثل العدد الكتلي عدد البروتونات بالإضافة إلى عدد النيترونات </a:t>
            </a:r>
            <a:r>
              <a:rPr lang="ar-IQ" b="1" dirty="0" err="1"/>
              <a:t>فى</a:t>
            </a:r>
            <a:r>
              <a:rPr lang="ar-IQ" b="1" dirty="0"/>
              <a:t> نواة ذرة العنصر.</a:t>
            </a:r>
            <a:endParaRPr lang="en-US" b="1" dirty="0"/>
          </a:p>
          <a:p>
            <a:r>
              <a:rPr lang="ar-IQ" b="1" dirty="0"/>
              <a:t>عدد البروتونات تحدد العنصر، ولكن عدد النيترونات في الذرة لأي عنصر يتباين (كل تباين هو نظير).</a:t>
            </a:r>
            <a:endParaRPr lang="en-US" b="1" dirty="0"/>
          </a:p>
          <a:p>
            <a:r>
              <a:rPr lang="ar-IQ" b="1" dirty="0"/>
              <a:t>تم إنتاج النظائر المشعة للبلاتين أيضاً بطريقة صناعية. تلك النظائر يتم إنتاجها عند توجيه جسيمات دقيقة جدًا إلى الذرات، تلك الجسيمات تلتصق بالذرات وتجعلها ذات نشاط إشعاعي.</a:t>
            </a:r>
            <a:endParaRPr lang="en-US" b="1" dirty="0"/>
          </a:p>
          <a:p>
            <a:r>
              <a:rPr lang="ar-IQ" b="1" dirty="0"/>
              <a:t>لا يوجد لنظائر البلاتين المشعة أي استخدام تجاري 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099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IQ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التواجد</a:t>
            </a:r>
            <a:endParaRPr lang="ar-IQ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0">
            <a:scrgbClr r="0" g="0" b="0"/>
          </a:lnRef>
          <a:fillRef idx="1001">
            <a:schemeClr val="lt2"/>
          </a:fillRef>
          <a:effectRef idx="0">
            <a:scrgbClr r="0" g="0" b="0"/>
          </a:effectRef>
          <a:fontRef idx="major"/>
        </p:style>
        <p:txBody>
          <a:bodyPr>
            <a:normAutofit fontScale="62500" lnSpcReduction="20000"/>
          </a:bodyPr>
          <a:lstStyle/>
          <a:p>
            <a:r>
              <a:rPr lang="ar-IQ" b="1" dirty="0"/>
              <a:t>البلاتين معدن فائق الندرة, يتواجد فقط بنسبة 5 </a:t>
            </a:r>
            <a:r>
              <a:rPr lang="en-US" b="1" dirty="0"/>
              <a:t>ppb </a:t>
            </a:r>
            <a:r>
              <a:rPr lang="ar-IQ" b="1" dirty="0"/>
              <a:t>في القشرة الأرضية. في عام 2005</a:t>
            </a:r>
            <a:endParaRPr lang="en-US" b="1" dirty="0"/>
          </a:p>
          <a:p>
            <a:r>
              <a:rPr lang="ar-IQ" b="1" dirty="0"/>
              <a:t>جنوب أفريقيا كانت المنتج الرئيسي للبلاتين بحصة 80% من الانتاج العالمي وتليها روسيا ,  </a:t>
            </a:r>
            <a:endParaRPr lang="en-US" b="1" dirty="0"/>
          </a:p>
          <a:p>
            <a:r>
              <a:rPr lang="ar-IQ" b="1" dirty="0"/>
              <a:t>  كندا وبوتسوانا, حسب المسج الجيولوجي البريطاني. وتكون المعادن </a:t>
            </a:r>
            <a:r>
              <a:rPr lang="ar-IQ" b="1" dirty="0" err="1"/>
              <a:t>البلاتينية</a:t>
            </a:r>
            <a:r>
              <a:rPr lang="ar-IQ" b="1" dirty="0"/>
              <a:t> مترافقة بعضها </a:t>
            </a:r>
            <a:endParaRPr lang="en-US" b="1" dirty="0"/>
          </a:p>
          <a:p>
            <a:r>
              <a:rPr lang="ar-IQ" b="1" dirty="0"/>
              <a:t>مع بعض ومبعثرة في مختلف فلزات المعادن الأخرى كالحديد والفضة والنحاس والنيكل </a:t>
            </a:r>
            <a:endParaRPr lang="en-US" b="1" dirty="0"/>
          </a:p>
          <a:p>
            <a:r>
              <a:rPr lang="ar-IQ" b="1" dirty="0"/>
              <a:t>والذهب. وتوجد حرةً في الطبيعة لخمولها الكيمياوي، كما توجد على هيئة مركبات مع الكبريت</a:t>
            </a:r>
            <a:endParaRPr lang="en-US" b="1" dirty="0"/>
          </a:p>
          <a:p>
            <a:r>
              <a:rPr lang="ar-IQ" b="1" dirty="0"/>
              <a:t> أو الزرنيخ مثل </a:t>
            </a:r>
            <a:r>
              <a:rPr lang="ar-IQ" b="1" dirty="0" err="1"/>
              <a:t>الكوبريت</a:t>
            </a:r>
            <a:r>
              <a:rPr lang="ar-IQ" b="1" dirty="0"/>
              <a:t> </a:t>
            </a:r>
            <a:r>
              <a:rPr lang="en-US" b="1" dirty="0" err="1"/>
              <a:t>PtS</a:t>
            </a:r>
            <a:r>
              <a:rPr lang="en-US" b="1" dirty="0"/>
              <a:t> </a:t>
            </a:r>
            <a:r>
              <a:rPr lang="ar-IQ" b="1" dirty="0" err="1"/>
              <a:t>والسيريليت</a:t>
            </a:r>
            <a:r>
              <a:rPr lang="ar-IQ" b="1" dirty="0"/>
              <a:t> </a:t>
            </a:r>
            <a:r>
              <a:rPr lang="en-US" b="1" dirty="0"/>
              <a:t>PtAs2</a:t>
            </a:r>
            <a:r>
              <a:rPr lang="ar-IQ" b="1" dirty="0"/>
              <a:t>. ويتطلب استخلاص المعادن </a:t>
            </a:r>
            <a:r>
              <a:rPr lang="ar-IQ" b="1" dirty="0" err="1"/>
              <a:t>البلاتينية</a:t>
            </a:r>
            <a:endParaRPr lang="en-US" b="1" dirty="0"/>
          </a:p>
          <a:p>
            <a:r>
              <a:rPr lang="ar-IQ" b="1" dirty="0"/>
              <a:t> من الفلزات الطبيعية الكثير من العمليات التقنية المعقدة مما يفسر ارتفاع ثمنها. وتختلف طريقة</a:t>
            </a:r>
            <a:endParaRPr lang="en-US" b="1" dirty="0"/>
          </a:p>
          <a:p>
            <a:r>
              <a:rPr lang="ar-IQ" b="1" dirty="0"/>
              <a:t> استخلاصها باختلاف الفلز؛ ويُجرى لفصل بعضها عن بعض كثير من العمليات المعقدة التي </a:t>
            </a:r>
            <a:endParaRPr lang="en-US" b="1" dirty="0"/>
          </a:p>
          <a:p>
            <a:r>
              <a:rPr lang="ar-IQ" b="1" dirty="0"/>
              <a:t>يعتمد جلها على الطرائق الكيمياوية الكلاسيكية. ولا تتجاوز كمية البلاتين المستخلصة من فلز </a:t>
            </a:r>
            <a:endParaRPr lang="en-US" b="1" dirty="0"/>
          </a:p>
          <a:p>
            <a:r>
              <a:rPr lang="ar-IQ" b="1" dirty="0"/>
              <a:t>غني بضعة غرامات من الطن الواحد.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58447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استخدامات البلاتين</a:t>
            </a:r>
            <a:endParaRPr lang="ar-IQ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46856" y="1268760"/>
            <a:ext cx="8229600" cy="820688"/>
          </a:xfr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3500000" scaled="1"/>
            <a:tileRect/>
          </a:gradFill>
        </p:spPr>
        <p:txBody>
          <a:bodyPr/>
          <a:lstStyle/>
          <a:p>
            <a:pPr marL="0" indent="0">
              <a:buNone/>
            </a:pPr>
            <a:r>
              <a:rPr lang="ar-IQ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1- </a:t>
            </a:r>
            <a:r>
              <a:rPr lang="ar-IQ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استخدام البلاتين في مجالات طب الأسنان</a:t>
            </a:r>
            <a:endParaRPr lang="en-US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  <a:p>
            <a:pPr marL="0" indent="0">
              <a:buNone/>
            </a:pPr>
            <a:endParaRPr lang="ar-IQ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107504" y="1988840"/>
            <a:ext cx="8928992" cy="4680520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89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t" anchorCtr="0"/>
          <a:lstStyle/>
          <a:p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ar-IQ" sz="2000" b="1" dirty="0">
                <a:solidFill>
                  <a:schemeClr val="tx1"/>
                </a:solidFill>
              </a:rPr>
              <a:t>الحشو البلاتيني هو مادة مستخدمة لملء التجاويف الناجمة عن تسوس الأسنان، وهو خليط من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المعادن يتكون من الزئبق السائل بالإضافة إلى سبائك من مسحوق الفضة والقصدير والنحاس،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والجدير بالذكر أن حوالي نصف وزنه هو عنصر الزئبق الأولي، حيث تسمح الخواص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الكيميائية للزئبق الأولي بأن يتفاعل مع جزيئات الفضة والنحاس وسبائك القصدير وتربطها معاً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لتشكل الحشو .وغالبا ما يشار إلى الحشو البلاتيني باسم “حشوات الفضة” بسبب مظهره الذي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يشبه الفضة، على الرغم من أن استخدام هذا المصطلح غير موصى به لأنه لا يفسر بشكل </a:t>
            </a:r>
            <a:endParaRPr lang="en-US" sz="2000" b="1" dirty="0">
              <a:solidFill>
                <a:schemeClr val="tx1"/>
              </a:solidFill>
            </a:endParaRPr>
          </a:p>
          <a:p>
            <a:r>
              <a:rPr lang="ar-IQ" sz="2000" b="1" dirty="0">
                <a:solidFill>
                  <a:schemeClr val="tx1"/>
                </a:solidFill>
              </a:rPr>
              <a:t>صحيح المواد المستخدمة فيه.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5" name="صورة 4"/>
          <p:cNvPicPr/>
          <p:nvPr/>
        </p:nvPicPr>
        <p:blipFill>
          <a:blip r:embed="rId2"/>
          <a:stretch>
            <a:fillRect/>
          </a:stretch>
        </p:blipFill>
        <p:spPr>
          <a:xfrm>
            <a:off x="971600" y="4523176"/>
            <a:ext cx="7488832" cy="2112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25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18900000" scaled="0"/>
          </a:gradFill>
        </p:spPr>
        <p:txBody>
          <a:bodyPr/>
          <a:lstStyle/>
          <a:p>
            <a:r>
              <a:rPr lang="ar-IQ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معلومات عن الحشو البلاتيني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ar-IQ" b="1" dirty="0"/>
              <a:t>معدن البلاتين معروف بمتانته وكثافته العالية، إذ أن درجة انصهاره مرتفعة وهو في الوقت</a:t>
            </a:r>
            <a:endParaRPr lang="en-US" b="1" dirty="0"/>
          </a:p>
          <a:p>
            <a:r>
              <a:rPr lang="ar-IQ" b="1" dirty="0"/>
              <a:t>نفسه له القدرة على مقاومة الأكسدة حتى في درجات الحرارة العالية، كما أن هذه الصلابة </a:t>
            </a:r>
            <a:endParaRPr lang="en-US" b="1" dirty="0"/>
          </a:p>
          <a:p>
            <a:r>
              <a:rPr lang="ar-IQ" b="1" dirty="0"/>
              <a:t>تعطيه قدرة مثالية على مقاومة التلف، ولهذا تم استخدام هذا المعدن في مجال طب الأسنان،</a:t>
            </a:r>
            <a:endParaRPr lang="en-US" b="1" dirty="0"/>
          </a:p>
          <a:p>
            <a:r>
              <a:rPr lang="ar-IQ" b="1" dirty="0"/>
              <a:t>  ليس فقط بسبب قوته بل وأيضا لسهولة استخدامه حيث يمتلك العديد من الخواص الفيزيائية </a:t>
            </a:r>
            <a:endParaRPr lang="en-US" b="1" dirty="0"/>
          </a:p>
          <a:p>
            <a:r>
              <a:rPr lang="ar-IQ" b="1" dirty="0"/>
              <a:t>المناسبة، فضلا عن أنه بديل مهم للحشو الذهبي ذا التكلفة المرتفعة، من أجل هذا عمل الإنسان </a:t>
            </a:r>
            <a:endParaRPr lang="en-US" b="1" dirty="0"/>
          </a:p>
          <a:p>
            <a:r>
              <a:rPr lang="ar-IQ" b="1" dirty="0"/>
              <a:t>على ابتكار هذا النوع من السبائك التي تعطي النتيجة المطلوبة مع تكلفة أقل.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5514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16200000" scaled="0"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كيفية إجراء الحشو البلاتيني</a:t>
            </a:r>
            <a: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</a:br>
            <a:endParaRPr lang="ar-IQ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ar-IQ" b="1" dirty="0"/>
              <a:t>عند وضع الحشو البلاتيني، يقوم طبيب الأسنان أولا بتهيئة الأسنان لإزالة التسوس ومن ثم </a:t>
            </a:r>
            <a:endParaRPr lang="en-US" b="1" dirty="0"/>
          </a:p>
          <a:p>
            <a:r>
              <a:rPr lang="ar-IQ" b="1" dirty="0"/>
              <a:t>تنظيف تجويف الأسنان لوضع الحشو، بعد ذلك في ظل ظروف السلامة المناسبة يخلط طبيب</a:t>
            </a:r>
            <a:endParaRPr lang="en-US" b="1" dirty="0"/>
          </a:p>
          <a:p>
            <a:r>
              <a:rPr lang="ar-IQ" b="1" dirty="0"/>
              <a:t>الأسنان السبائك المجففة المغلفة مع الزئبق السائل لتشكيل معجون الحشو ، يتم وضع المعجون </a:t>
            </a:r>
            <a:endParaRPr lang="en-US" b="1" dirty="0"/>
          </a:p>
          <a:p>
            <a:r>
              <a:rPr lang="ar-IQ" b="1" dirty="0"/>
              <a:t>و تشكيله في تجويف الأسنان، حيث يتشكل بسرعة في حشوة صلبة.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529631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8100000" scaled="1"/>
            <a:tileRect/>
          </a:gra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ar-IQ" sz="7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مميزات </a:t>
            </a:r>
            <a:r>
              <a:rPr lang="ar-IQ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الحشو</a:t>
            </a:r>
            <a:endParaRPr lang="ar-IQ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ar-IQ" b="1" dirty="0"/>
              <a:t>إنه قوي وطويل الأمد، لذلك هو أقل عرضة للكسر من بعض الأنواع الأخرى من الحشوات. </a:t>
            </a:r>
            <a:endParaRPr lang="en-US" b="1" dirty="0"/>
          </a:p>
          <a:p>
            <a:r>
              <a:rPr lang="ar-IQ" b="1" dirty="0"/>
              <a:t>وهو مفيد في حالة المرضى الذين لديهم مخاطر عالية من تسوس الأسنان، كما أنه مناسب في</a:t>
            </a:r>
            <a:endParaRPr lang="en-US" b="1" dirty="0"/>
          </a:p>
          <a:p>
            <a:r>
              <a:rPr lang="ar-IQ" b="1" dirty="0"/>
              <a:t> حالات التضرر الكبيرة من التسوس، حيث أن الرطوبة تجعل من الصعب على بعض المواد</a:t>
            </a:r>
            <a:endParaRPr lang="en-US" b="1" dirty="0"/>
          </a:p>
          <a:p>
            <a:r>
              <a:rPr lang="ar-IQ" b="1" dirty="0"/>
              <a:t>الأخرى إنشاء الحماية اللازمة للأسنان. إنه أقل تكلفة بسبب نوع مواد التعبئة المستخدمة فيه.</a:t>
            </a:r>
            <a:endParaRPr lang="en-US" b="1" dirty="0"/>
          </a:p>
          <a:p>
            <a:r>
              <a:rPr lang="ar-IQ" b="1" dirty="0"/>
              <a:t> كما أنه تم استخدامه لأكثر من 150 عاما في مئات الملايين من المرضى في جميع أنحاء العالم.</a:t>
            </a:r>
            <a:endParaRPr lang="en-US" b="1" dirty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474687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gradFill flip="none" rotWithShape="1">
            <a:gsLst>
              <a:gs pos="0">
                <a:srgbClr val="CC00CC">
                  <a:tint val="66000"/>
                  <a:satMod val="160000"/>
                </a:srgbClr>
              </a:gs>
              <a:gs pos="50000">
                <a:srgbClr val="CC00CC">
                  <a:tint val="44500"/>
                  <a:satMod val="160000"/>
                </a:srgbClr>
              </a:gs>
              <a:gs pos="100000">
                <a:srgbClr val="CC00CC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ar-IQ" sz="6600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مضاعفات </a:t>
            </a:r>
            <a:r>
              <a:rPr lang="ar-IQ" sz="6600" b="1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الحشو</a:t>
            </a:r>
            <a:endParaRPr lang="ar-IQ" sz="66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/>
            <a:r>
              <a:rPr lang="ar-IQ" sz="4400" b="1" dirty="0"/>
              <a:t>يحتوي على الزئبق الأولي، حيث يطلق مستويات منخفضة من الزئبق في شكل بخار يمكن </a:t>
            </a:r>
            <a:endParaRPr lang="en-US" sz="4400" b="1" dirty="0"/>
          </a:p>
          <a:p>
            <a:pPr algn="just"/>
            <a:r>
              <a:rPr lang="ar-IQ" sz="4400" b="1" dirty="0"/>
              <a:t>استنشاقه وامتصاصه من قبل الرئتين، وقد ارتبط التعرض لمستويات عالية من بخار الزئبق، </a:t>
            </a:r>
            <a:endParaRPr lang="en-US" sz="4400" b="1" dirty="0"/>
          </a:p>
          <a:p>
            <a:pPr algn="just"/>
            <a:r>
              <a:rPr lang="ar-IQ" sz="4400" b="1" dirty="0"/>
              <a:t>الذي قد يحدث في بعض البيئات المهنية، بآثار سلبية في الدماغ والكلى، قد يكون تطوير النظم </a:t>
            </a:r>
            <a:endParaRPr lang="en-US" sz="4400" b="1" dirty="0"/>
          </a:p>
          <a:p>
            <a:pPr algn="just"/>
            <a:r>
              <a:rPr lang="ar-IQ" sz="4400" b="1" dirty="0"/>
              <a:t>العصبية في الأجنة والأطفال الصغار أكثر حساسية من بخار </a:t>
            </a:r>
            <a:r>
              <a:rPr lang="ar-IQ" sz="4400" b="1" dirty="0" smtClean="0"/>
              <a:t>الزئبق.</a:t>
            </a:r>
            <a:r>
              <a:rPr lang="ar-IQ" sz="4400" b="1" dirty="0"/>
              <a:t> وتوجد بيانات سريرية محدودة جداً لكنها لا تتوفر فيما يتعلق بالنتائج الصحية الطويلة الأجل</a:t>
            </a:r>
            <a:endParaRPr lang="en-US" sz="4400" b="1" dirty="0"/>
          </a:p>
          <a:p>
            <a:pPr algn="just"/>
            <a:r>
              <a:rPr lang="ar-IQ" sz="4400" b="1" dirty="0"/>
              <a:t> لدى النساء الحوامل وأطفالهن، والأطفال دون سن السادسة بمن فيهم الرضع الذين يرضعون </a:t>
            </a:r>
            <a:endParaRPr lang="en-US" sz="4400" b="1" dirty="0"/>
          </a:p>
          <a:p>
            <a:pPr algn="just"/>
            <a:r>
              <a:rPr lang="ar-IQ" sz="4400" b="1" dirty="0"/>
              <a:t>رضاعة طبيعية، وعلى الرغم من أن الأدلة المتاحة لا تبين أن التعرض للزئبق من الحشو </a:t>
            </a:r>
            <a:endParaRPr lang="en-US" sz="4400" b="1" dirty="0"/>
          </a:p>
          <a:p>
            <a:pPr algn="just"/>
            <a:r>
              <a:rPr lang="ar-IQ" sz="4400" b="1" dirty="0"/>
              <a:t>البلاتيني سيؤدي إلى آثار صحية ضارة لدى عامة المرضى، فإن التعرض للزئبق قد يشكل </a:t>
            </a:r>
            <a:endParaRPr lang="en-US" sz="4400" b="1" dirty="0"/>
          </a:p>
          <a:p>
            <a:pPr algn="just"/>
            <a:r>
              <a:rPr lang="ar-IQ" sz="4400" b="1" dirty="0"/>
              <a:t>خطراً أكبر على الصحة لدى بعض فئات الأشخاص الذين قد يكونون أكثر عرضة للآثار </a:t>
            </a:r>
            <a:endParaRPr lang="en-US" sz="4400" b="1" dirty="0"/>
          </a:p>
          <a:p>
            <a:pPr algn="just"/>
            <a:r>
              <a:rPr lang="ar-IQ" sz="4400" b="1" dirty="0"/>
              <a:t>الضارة المحتملة المرتبطة عموماً بالزئبق، ومنهم:</a:t>
            </a:r>
            <a:endParaRPr lang="en-US" sz="4400" b="1" dirty="0"/>
          </a:p>
          <a:p>
            <a:pPr algn="just"/>
            <a:r>
              <a:rPr lang="ar-IQ" sz="2400" dirty="0"/>
              <a:t> </a:t>
            </a:r>
            <a:endParaRPr lang="ar-IQ" dirty="0"/>
          </a:p>
        </p:txBody>
      </p:sp>
      <p:pic>
        <p:nvPicPr>
          <p:cNvPr id="5" name="صورة 4"/>
          <p:cNvPicPr/>
          <p:nvPr/>
        </p:nvPicPr>
        <p:blipFill>
          <a:blip r:embed="rId2"/>
          <a:stretch>
            <a:fillRect/>
          </a:stretch>
        </p:blipFill>
        <p:spPr>
          <a:xfrm>
            <a:off x="163920" y="4871869"/>
            <a:ext cx="3543300" cy="1986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961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114</TotalTime>
  <Words>3288</Words>
  <Application>Microsoft Office PowerPoint</Application>
  <PresentationFormat>عرض على الشاشة (3:4)‏</PresentationFormat>
  <Paragraphs>245</Paragraphs>
  <Slides>25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6" baseType="lpstr">
      <vt:lpstr>نسق Office</vt:lpstr>
      <vt:lpstr>البلاتين وتطبيقاته الحيوية في المجال الطبي واضراره الجانبية</vt:lpstr>
      <vt:lpstr>المقدمة</vt:lpstr>
      <vt:lpstr>نظائر البلاتين Platinum</vt:lpstr>
      <vt:lpstr>التواجد</vt:lpstr>
      <vt:lpstr>استخدامات البلاتين</vt:lpstr>
      <vt:lpstr>معلومات عن الحشو البلاتيني</vt:lpstr>
      <vt:lpstr>  كيفية إجراء الحشو البلاتيني </vt:lpstr>
      <vt:lpstr>مميزات الحشو</vt:lpstr>
      <vt:lpstr>مضاعفات الحشو</vt:lpstr>
      <vt:lpstr>2- يستخدم في أجهزة لإدارة نظم القلب</vt:lpstr>
      <vt:lpstr>عرض تقديمي في PowerPoint</vt:lpstr>
      <vt:lpstr>  لماذا يستخدم الزئبق في الحشو البلاتيني للأسنان؟ </vt:lpstr>
      <vt:lpstr>عرض تقديمي في PowerPoint</vt:lpstr>
      <vt:lpstr>  3- يستخدم في القسطرة والدعامات </vt:lpstr>
      <vt:lpstr>عرض تقديمي في PowerPoint</vt:lpstr>
      <vt:lpstr>عرض تقديمي في PowerPoint</vt:lpstr>
      <vt:lpstr>  4- يستخدم في اجهزه التعديل العصبي </vt:lpstr>
      <vt:lpstr>عرض تقديمي في PowerPoint</vt:lpstr>
      <vt:lpstr>5- يستخدم في علاجات السرطان</vt:lpstr>
      <vt:lpstr>عرض تقديمي في PowerPoint</vt:lpstr>
      <vt:lpstr>  6- يستخدم البلاتين في مكافحة كوفيد-19 </vt:lpstr>
      <vt:lpstr>عرض تقديمي في PowerPoint</vt:lpstr>
      <vt:lpstr>المخاطر الصحية   </vt:lpstr>
      <vt:lpstr>المصادر</vt:lpstr>
      <vt:lpstr>عرض تقديمي في PowerPoint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البلاتين وتطبيقاته الحيوية في المجال الطبي واضراره الجانبية</dc:title>
  <dc:creator>DR.Ahmed Saker 2o1O</dc:creator>
  <cp:lastModifiedBy>DR.Ahmed Saker 2o1O</cp:lastModifiedBy>
  <cp:revision>23</cp:revision>
  <dcterms:created xsi:type="dcterms:W3CDTF">2023-04-13T20:11:48Z</dcterms:created>
  <dcterms:modified xsi:type="dcterms:W3CDTF">2023-04-14T09:57:39Z</dcterms:modified>
</cp:coreProperties>
</file>