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p:sldMasterIdLst>
    <p:sldMasterId id="2147483648" r:id="rId1"/>
  </p:sldMasterIdLst>
  <p:notesMasterIdLst>
    <p:notesMasterId r:id="rId23"/>
  </p:notesMasterIdLst>
  <p:sldIdLst>
    <p:sldId id="259" r:id="rId2"/>
    <p:sldId id="286" r:id="rId3"/>
    <p:sldId id="280" r:id="rId4"/>
    <p:sldId id="260" r:id="rId5"/>
    <p:sldId id="261" r:id="rId6"/>
    <p:sldId id="262" r:id="rId7"/>
    <p:sldId id="283" r:id="rId8"/>
    <p:sldId id="263" r:id="rId9"/>
    <p:sldId id="285" r:id="rId10"/>
    <p:sldId id="277" r:id="rId11"/>
    <p:sldId id="287" r:id="rId12"/>
    <p:sldId id="278" r:id="rId13"/>
    <p:sldId id="264" r:id="rId14"/>
    <p:sldId id="265" r:id="rId15"/>
    <p:sldId id="266" r:id="rId16"/>
    <p:sldId id="267" r:id="rId17"/>
    <p:sldId id="268" r:id="rId18"/>
    <p:sldId id="282" r:id="rId19"/>
    <p:sldId id="289" r:id="rId20"/>
    <p:sldId id="276" r:id="rId21"/>
    <p:sldId id="279" r:id="rId22"/>
  </p:sldIdLst>
  <p:sldSz cx="9144000" cy="6858000" type="screen4x3"/>
  <p:notesSz cx="6858000" cy="9144000"/>
  <p:defaultText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90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84380"/>
    <p:restoredTop sz="94660"/>
  </p:normalViewPr>
  <p:slideViewPr>
    <p:cSldViewPr>
      <p:cViewPr varScale="1">
        <p:scale>
          <a:sx n="69" d="100"/>
          <a:sy n="69" d="100"/>
        </p:scale>
        <p:origin x="684" y="66"/>
      </p:cViewPr>
      <p:guideLst>
        <p:guide orient="horz" pos="2160"/>
        <p:guide pos="2902"/>
      </p:guideLst>
    </p:cSldViewPr>
  </p:slideViewPr>
  <p:notesTextViewPr>
    <p:cViewPr>
      <p:scale>
        <a:sx n="1" d="1"/>
        <a:sy n="1" d="1"/>
      </p:scale>
      <p:origin x="0" y="0"/>
    </p:cViewPr>
  </p:notesTextViewPr>
  <p:sorterViewPr>
    <p:cViewPr>
      <p:scale>
        <a:sx n="70" d="100"/>
        <a:sy n="70" d="100"/>
      </p:scale>
      <p:origin x="0" y="-217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2/6/2023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EA6A51ED-202F-48E8-9BAC-EFC83B775B85}" type="datetimeFigureOut">
              <a:rPr lang="en-US" smtClean="0"/>
              <a:t>2/6/2023</a:t>
            </a:fld>
            <a:endParaRPr lang="en-US"/>
          </a:p>
        </p:txBody>
      </p:sp>
      <p:sp>
        <p:nvSpPr>
          <p:cNvPr id="16" name="Slide Number Placeholder 15"/>
          <p:cNvSpPr>
            <a:spLocks noGrp="1"/>
          </p:cNvSpPr>
          <p:nvPr>
            <p:ph type="sldNum" sz="quarter" idx="11"/>
          </p:nvPr>
        </p:nvSpPr>
        <p:spPr/>
        <p:txBody>
          <a:bodyPr/>
          <a:lstStyle/>
          <a:p>
            <a:fld id="{4068F3CB-A4EC-4718-90C2-D788109A325C}"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A6A51ED-202F-48E8-9BAC-EFC83B775B85}" type="datetimeFigureOut">
              <a:rPr lang="en-US" smtClean="0"/>
              <a:t>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68F3CB-A4EC-4718-90C2-D788109A325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A6A51ED-202F-48E8-9BAC-EFC83B775B85}" type="datetimeFigureOut">
              <a:rPr lang="en-US" smtClean="0"/>
              <a:t>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68F3CB-A4EC-4718-90C2-D788109A325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EA6A51ED-202F-48E8-9BAC-EFC83B775B85}" type="datetimeFigureOut">
              <a:rPr lang="en-US" smtClean="0"/>
              <a:t>2/6/2023</a:t>
            </a:fld>
            <a:endParaRPr lang="en-US"/>
          </a:p>
        </p:txBody>
      </p:sp>
      <p:sp>
        <p:nvSpPr>
          <p:cNvPr id="15" name="Slide Number Placeholder 14"/>
          <p:cNvSpPr>
            <a:spLocks noGrp="1"/>
          </p:cNvSpPr>
          <p:nvPr>
            <p:ph type="sldNum" sz="quarter" idx="15"/>
          </p:nvPr>
        </p:nvSpPr>
        <p:spPr/>
        <p:txBody>
          <a:bodyPr/>
          <a:lstStyle>
            <a:lvl1pPr algn="ctr">
              <a:defRPr/>
            </a:lvl1pPr>
          </a:lstStyle>
          <a:p>
            <a:fld id="{4068F3CB-A4EC-4718-90C2-D788109A325C}" type="slidenum">
              <a:rPr lang="en-US" smtClean="0"/>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A6A51ED-202F-48E8-9BAC-EFC83B775B85}" type="datetimeFigureOut">
              <a:rPr lang="en-US" smtClean="0"/>
              <a:t>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68F3CB-A4EC-4718-90C2-D788109A325C}" type="slidenum">
              <a:rPr lang="en-US" smtClean="0"/>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A6A51ED-202F-48E8-9BAC-EFC83B775B85}" type="datetimeFigureOut">
              <a:rPr lang="en-US" smtClean="0"/>
              <a:t>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68F3CB-A4EC-4718-90C2-D788109A325C}" type="slidenum">
              <a:rPr lang="en-US" smtClean="0"/>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4068F3CB-A4EC-4718-90C2-D788109A325C}" type="slidenum">
              <a:rPr lang="en-US" smtClean="0"/>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EA6A51ED-202F-48E8-9BAC-EFC83B775B85}" type="datetimeFigureOut">
              <a:rPr lang="en-US" smtClean="0"/>
              <a:t>2/6/2023</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A6A51ED-202F-48E8-9BAC-EFC83B775B85}" type="datetimeFigureOut">
              <a:rPr lang="en-US" smtClean="0"/>
              <a:t>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68F3CB-A4EC-4718-90C2-D788109A325C}" type="slidenum">
              <a:rPr lang="en-US" smtClean="0"/>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6A51ED-202F-48E8-9BAC-EFC83B775B85}" type="datetimeFigureOut">
              <a:rPr lang="en-US" smtClean="0"/>
              <a:t>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68F3CB-A4EC-4718-90C2-D788109A325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EA6A51ED-202F-48E8-9BAC-EFC83B775B85}" type="datetimeFigureOut">
              <a:rPr lang="en-US" smtClean="0"/>
              <a:t>2/6/2023</a:t>
            </a:fld>
            <a:endParaRPr lang="en-US"/>
          </a:p>
        </p:txBody>
      </p:sp>
      <p:sp>
        <p:nvSpPr>
          <p:cNvPr id="9" name="Slide Number Placeholder 8"/>
          <p:cNvSpPr>
            <a:spLocks noGrp="1"/>
          </p:cNvSpPr>
          <p:nvPr>
            <p:ph type="sldNum" sz="quarter" idx="15"/>
          </p:nvPr>
        </p:nvSpPr>
        <p:spPr/>
        <p:txBody>
          <a:bodyPr/>
          <a:lstStyle/>
          <a:p>
            <a:fld id="{4068F3CB-A4EC-4718-90C2-D788109A325C}" type="slidenum">
              <a:rPr lang="en-US" smtClean="0"/>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EA6A51ED-202F-48E8-9BAC-EFC83B775B85}" type="datetimeFigureOut">
              <a:rPr lang="en-US" smtClean="0"/>
              <a:t>2/6/2023</a:t>
            </a:fld>
            <a:endParaRPr lang="en-US"/>
          </a:p>
        </p:txBody>
      </p:sp>
      <p:sp>
        <p:nvSpPr>
          <p:cNvPr id="9" name="Slide Number Placeholder 8"/>
          <p:cNvSpPr>
            <a:spLocks noGrp="1"/>
          </p:cNvSpPr>
          <p:nvPr>
            <p:ph type="sldNum" sz="quarter" idx="11"/>
          </p:nvPr>
        </p:nvSpPr>
        <p:spPr/>
        <p:txBody>
          <a:bodyPr/>
          <a:lstStyle/>
          <a:p>
            <a:fld id="{4068F3CB-A4EC-4718-90C2-D788109A325C}"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EA6A51ED-202F-48E8-9BAC-EFC83B775B85}" type="datetimeFigureOut">
              <a:rPr lang="en-US" smtClean="0"/>
              <a:t>2/6/2023</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4068F3CB-A4EC-4718-90C2-D788109A325C}" type="slidenum">
              <a:rPr lang="en-US" smtClean="0"/>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1"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r" rtl="1" eaLnBrk="1" latinLnBrk="0" hangingPunct="1">
        <a:spcBef>
          <a:spcPts val="600"/>
        </a:spcBef>
        <a:buClr>
          <a:schemeClr val="accent2"/>
        </a:buClr>
        <a:buSzPct val="85000"/>
        <a:buFont typeface="Wingdings 2" panose="05020102010507070707"/>
        <a:buChar char=""/>
        <a:defRPr kumimoji="0" sz="2600" kern="1200">
          <a:solidFill>
            <a:schemeClr val="tx1"/>
          </a:solidFill>
          <a:latin typeface="+mn-lt"/>
          <a:ea typeface="+mn-ea"/>
          <a:cs typeface="+mn-cs"/>
        </a:defRPr>
      </a:lvl1pPr>
      <a:lvl2pPr marL="640080" indent="-274320" algn="r" rtl="1" eaLnBrk="1" latinLnBrk="0" hangingPunct="1">
        <a:spcBef>
          <a:spcPts val="300"/>
        </a:spcBef>
        <a:buClr>
          <a:schemeClr val="accent2">
            <a:shade val="75000"/>
          </a:schemeClr>
        </a:buClr>
        <a:buSzPct val="85000"/>
        <a:buFont typeface="Wingdings 2" panose="05020102010507070707"/>
        <a:buChar char=""/>
        <a:defRPr kumimoji="0" sz="2400" kern="1200">
          <a:solidFill>
            <a:schemeClr val="tx2"/>
          </a:solidFill>
          <a:latin typeface="+mn-lt"/>
          <a:ea typeface="+mn-ea"/>
          <a:cs typeface="+mn-cs"/>
        </a:defRPr>
      </a:lvl2pPr>
      <a:lvl3pPr marL="1005840" indent="-228600" algn="r" rtl="1" eaLnBrk="1" latinLnBrk="0" hangingPunct="1">
        <a:spcBef>
          <a:spcPts val="300"/>
        </a:spcBef>
        <a:buClr>
          <a:schemeClr val="accent2">
            <a:shade val="50000"/>
          </a:schemeClr>
        </a:buClr>
        <a:buSzPct val="85000"/>
        <a:buFont typeface="Wingdings 2" panose="05020102010507070707"/>
        <a:buChar char=""/>
        <a:defRPr kumimoji="0" sz="2100" kern="1200">
          <a:solidFill>
            <a:schemeClr val="tx1"/>
          </a:solidFill>
          <a:latin typeface="+mn-lt"/>
          <a:ea typeface="+mn-ea"/>
          <a:cs typeface="+mn-cs"/>
        </a:defRPr>
      </a:lvl3pPr>
      <a:lvl4pPr marL="1280160" indent="-228600" algn="r" rtl="1" eaLnBrk="1" latinLnBrk="0" hangingPunct="1">
        <a:spcBef>
          <a:spcPts val="300"/>
        </a:spcBef>
        <a:buClr>
          <a:schemeClr val="accent2">
            <a:shade val="75000"/>
          </a:schemeClr>
        </a:buClr>
        <a:buSzPct val="85000"/>
        <a:buFont typeface="Wingdings 2" panose="05020102010507070707" pitchFamily="18" charset="2"/>
        <a:buChar char=""/>
        <a:defRPr kumimoji="0" sz="1900" kern="1200">
          <a:solidFill>
            <a:schemeClr val="tx1"/>
          </a:solidFill>
          <a:latin typeface="+mn-lt"/>
          <a:ea typeface="+mn-ea"/>
          <a:cs typeface="+mn-cs"/>
        </a:defRPr>
      </a:lvl4pPr>
      <a:lvl5pPr marL="1554480" indent="-228600" algn="r" rtl="1" eaLnBrk="1" latinLnBrk="0" hangingPunct="1">
        <a:spcBef>
          <a:spcPts val="340"/>
        </a:spcBef>
        <a:buClr>
          <a:schemeClr val="accent2">
            <a:shade val="75000"/>
          </a:schemeClr>
        </a:buClr>
        <a:buSzPct val="85000"/>
        <a:buFont typeface="Wingdings 2" panose="05020102010507070707" pitchFamily="18" charset="2"/>
        <a:buChar char=""/>
        <a:defRPr kumimoji="0" sz="1600" kern="1200">
          <a:solidFill>
            <a:schemeClr val="tx1"/>
          </a:solidFill>
          <a:latin typeface="+mn-lt"/>
          <a:ea typeface="+mn-ea"/>
          <a:cs typeface="+mn-cs"/>
        </a:defRPr>
      </a:lvl5pPr>
      <a:lvl6pPr marL="1828800" indent="-228600" algn="r" rtl="1" eaLnBrk="1" latinLnBrk="0" hangingPunct="1">
        <a:spcBef>
          <a:spcPts val="340"/>
        </a:spcBef>
        <a:buClr>
          <a:schemeClr val="accent2">
            <a:shade val="75000"/>
          </a:schemeClr>
        </a:buClr>
        <a:buSzPct val="85000"/>
        <a:buFont typeface="Wingdings 2" panose="05020102010507070707" pitchFamily="18" charset="2"/>
        <a:buChar char="?"/>
        <a:defRPr kumimoji="0" sz="1700" kern="1200">
          <a:solidFill>
            <a:schemeClr val="tx1"/>
          </a:solidFill>
          <a:latin typeface="+mn-lt"/>
          <a:ea typeface="+mn-ea"/>
          <a:cs typeface="+mn-cs"/>
        </a:defRPr>
      </a:lvl6pPr>
      <a:lvl7pPr marL="2011680" indent="-182880" algn="r" rtl="1" eaLnBrk="1" latinLnBrk="0" hangingPunct="1">
        <a:spcBef>
          <a:spcPts val="340"/>
        </a:spcBef>
        <a:buClr>
          <a:schemeClr val="accent2">
            <a:shade val="75000"/>
          </a:schemeClr>
        </a:buClr>
        <a:buSzPct val="85000"/>
        <a:buFont typeface="Wingdings 2" panose="05020102010507070707" pitchFamily="18" charset="2"/>
        <a:buChar char="?"/>
        <a:defRPr kumimoji="0" sz="1600" kern="1200" baseline="0">
          <a:solidFill>
            <a:schemeClr val="tx1"/>
          </a:solidFill>
          <a:latin typeface="+mn-lt"/>
          <a:ea typeface="+mn-ea"/>
          <a:cs typeface="+mn-cs"/>
        </a:defRPr>
      </a:lvl7pPr>
      <a:lvl8pPr marL="2286000" indent="-182880" algn="r" rtl="1" eaLnBrk="1" latinLnBrk="0" hangingPunct="1">
        <a:spcBef>
          <a:spcPts val="340"/>
        </a:spcBef>
        <a:buClr>
          <a:schemeClr val="accent2">
            <a:shade val="75000"/>
          </a:schemeClr>
        </a:buClr>
        <a:buSzPct val="85000"/>
        <a:buFont typeface="Wingdings 2" panose="05020102010507070707" pitchFamily="18" charset="2"/>
        <a:buChar char="?"/>
        <a:defRPr kumimoji="0" sz="1500" kern="1200">
          <a:solidFill>
            <a:schemeClr val="tx1"/>
          </a:solidFill>
          <a:latin typeface="+mn-lt"/>
          <a:ea typeface="+mn-ea"/>
          <a:cs typeface="+mn-cs"/>
        </a:defRPr>
      </a:lvl8pPr>
      <a:lvl9pPr marL="2560320" indent="-182880" algn="r" rtl="1" eaLnBrk="1" latinLnBrk="0" hangingPunct="1">
        <a:spcBef>
          <a:spcPts val="340"/>
        </a:spcBef>
        <a:buClr>
          <a:schemeClr val="accent2">
            <a:shade val="75000"/>
          </a:schemeClr>
        </a:buClr>
        <a:buSzPct val="85000"/>
        <a:buFont typeface="Wingdings 2" panose="05020102010507070707" pitchFamily="18" charset="2"/>
        <a:buChar char="?"/>
        <a:defRPr kumimoji="0" sz="1500" kern="120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3z7nKEWAAc-BIZ"/>
          <p:cNvPicPr>
            <a:picLocks noChangeAspect="1"/>
          </p:cNvPicPr>
          <p:nvPr/>
        </p:nvPicPr>
        <p:blipFill>
          <a:blip r:embed="rId3"/>
          <a:stretch>
            <a:fillRect/>
          </a:stretch>
        </p:blipFill>
        <p:spPr>
          <a:xfrm>
            <a:off x="273050" y="404495"/>
            <a:ext cx="8669020" cy="6239510"/>
          </a:xfrm>
          <a:prstGeom prst="roundRect">
            <a:avLst/>
          </a:prstGeom>
        </p:spPr>
      </p:pic>
      <p:sp>
        <p:nvSpPr>
          <p:cNvPr id="2" name="Title 1"/>
          <p:cNvSpPr>
            <a:spLocks noGrp="1"/>
          </p:cNvSpPr>
          <p:nvPr>
            <p:ph type="ctrTitle"/>
          </p:nvPr>
        </p:nvSpPr>
        <p:spPr>
          <a:xfrm>
            <a:off x="683260" y="476885"/>
            <a:ext cx="8062595" cy="2374900"/>
          </a:xfrm>
        </p:spPr>
        <p:txBody>
          <a:bodyPr/>
          <a:lstStyle/>
          <a:p>
            <a:r>
              <a:rPr lang="en-US" b="1" dirty="0" smtClean="0">
                <a:solidFill>
                  <a:schemeClr val="bg2"/>
                </a:solidFill>
              </a:rPr>
              <a:t>التضحية بالحيوانات وجمع العينات</a:t>
            </a:r>
            <a:br>
              <a:rPr lang="en-US" b="1" dirty="0" smtClean="0">
                <a:solidFill>
                  <a:schemeClr val="bg2"/>
                </a:solidFill>
              </a:rPr>
            </a:br>
            <a:r>
              <a:rPr lang="en-US" b="1" dirty="0" smtClean="0">
                <a:solidFill>
                  <a:schemeClr val="bg2"/>
                </a:solidFill>
              </a:rPr>
              <a:t> Dissection of animals and specimens collection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5652864"/>
          </a:xfrm>
        </p:spPr>
        <p:txBody>
          <a:bodyPr/>
          <a:lstStyle/>
          <a:p>
            <a:endParaRPr lang="en-US" dirty="0"/>
          </a:p>
        </p:txBody>
      </p:sp>
      <p:pic>
        <p:nvPicPr>
          <p:cNvPr id="1026" name="Picture 2" descr="C:\Users\Yassmeen\Desktop\untit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556" y="332656"/>
            <a:ext cx="7992888" cy="547260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3568" y="476672"/>
            <a:ext cx="7848872" cy="5760640"/>
          </a:xfrm>
        </p:spPr>
      </p:pic>
    </p:spTree>
    <p:extLst>
      <p:ext uri="{BB962C8B-B14F-4D97-AF65-F5344CB8AC3E}">
        <p14:creationId xmlns:p14="http://schemas.microsoft.com/office/powerpoint/2010/main" val="32786409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Users\HP\Desktop\IMG_1738.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980728"/>
            <a:ext cx="7128792" cy="50924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548680"/>
            <a:ext cx="8229600" cy="5547320"/>
          </a:xfrm>
        </p:spPr>
        <p:txBody>
          <a:bodyPr/>
          <a:lstStyle/>
          <a:p>
            <a:r>
              <a:rPr lang="en-US" b="1" dirty="0"/>
              <a:t>التلوين Staining</a:t>
            </a:r>
            <a:endParaRPr lang="en-US" dirty="0"/>
          </a:p>
          <a:p>
            <a:r>
              <a:rPr lang="en-US" dirty="0"/>
              <a:t>يستعمل في تلوين العينات الملونات التقليدية الهيماتوكسلين- الايوسين (H&amp;E) واحيانا ملونا خاصة حسب حاجة الباحث مثلا ملون شيف الحامض الدوري (PAS) وملون الماسون ثلاثي الكروم  وغيرها  للكشف عن بعض مكونات التركيب </a:t>
            </a:r>
            <a:r>
              <a:rPr lang="en-US" dirty="0" smtClean="0"/>
              <a:t>.</a:t>
            </a:r>
          </a:p>
          <a:p>
            <a:r>
              <a:rPr lang="en-US" dirty="0" smtClean="0"/>
              <a:t>؛</a:t>
            </a:r>
            <a:endParaRPr lang="en-US" dirty="0"/>
          </a:p>
          <a:p>
            <a:endParaRPr lang="en-US" dirty="0" smtClean="0"/>
          </a:p>
          <a:p>
            <a:r>
              <a:rPr lang="en-US" b="1" dirty="0"/>
              <a:t>الملون التقليدي الهيماتوكسلين -هارس Harris’s </a:t>
            </a:r>
            <a:r>
              <a:rPr lang="en-US" b="1" dirty="0" err="1"/>
              <a:t>Haematoxylin</a:t>
            </a:r>
            <a:r>
              <a:rPr lang="en-US" b="1" dirty="0"/>
              <a:t> </a:t>
            </a:r>
            <a:endParaRPr lang="en-US" dirty="0"/>
          </a:p>
          <a:p>
            <a:r>
              <a:rPr lang="en-US" dirty="0"/>
              <a:t>حضر هذا الملون وفق طريقة بانكروف وستيفنس (Bancroft &amp;Stevens , 1986) وكالاتي </a:t>
            </a:r>
            <a:r>
              <a:rPr lang="en-US" dirty="0" smtClean="0"/>
              <a:t>:</a:t>
            </a:r>
          </a:p>
          <a:p>
            <a:pPr marL="0" indent="0">
              <a:buNone/>
            </a:pP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562677286"/>
              </p:ext>
            </p:extLst>
          </p:nvPr>
        </p:nvGraphicFramePr>
        <p:xfrm>
          <a:off x="467544" y="260651"/>
          <a:ext cx="8208912" cy="6170695"/>
        </p:xfrm>
        <a:graphic>
          <a:graphicData uri="http://schemas.openxmlformats.org/drawingml/2006/table">
            <a:tbl>
              <a:tblPr firstRow="1" firstCol="1" bandRow="1">
                <a:tableStyleId>{2D5ABB26-0587-4C30-8999-92F81FD0307C}</a:tableStyleId>
              </a:tblPr>
              <a:tblGrid>
                <a:gridCol w="6080676">
                  <a:extLst>
                    <a:ext uri="{9D8B030D-6E8A-4147-A177-3AD203B41FA5}">
                      <a16:colId xmlns:a16="http://schemas.microsoft.com/office/drawing/2014/main" val="20000"/>
                    </a:ext>
                  </a:extLst>
                </a:gridCol>
                <a:gridCol w="2128236">
                  <a:extLst>
                    <a:ext uri="{9D8B030D-6E8A-4147-A177-3AD203B41FA5}">
                      <a16:colId xmlns:a16="http://schemas.microsoft.com/office/drawing/2014/main" val="20001"/>
                    </a:ext>
                  </a:extLst>
                </a:gridCol>
              </a:tblGrid>
              <a:tr h="1187156">
                <a:tc>
                  <a:txBody>
                    <a:bodyPr/>
                    <a:lstStyle/>
                    <a:p>
                      <a:pPr marL="457200" algn="ctr" rtl="1">
                        <a:lnSpc>
                          <a:spcPct val="115000"/>
                        </a:lnSpc>
                        <a:spcAft>
                          <a:spcPts val="0"/>
                        </a:spcAft>
                      </a:pPr>
                      <a:endParaRPr lang="en-US" sz="2400" b="1" dirty="0" smtClean="0">
                        <a:solidFill>
                          <a:srgbClr val="002060"/>
                        </a:solidFill>
                        <a:effectLst/>
                        <a:cs typeface="+mj-cs"/>
                      </a:endParaRPr>
                    </a:p>
                    <a:p>
                      <a:pPr marL="457200" algn="r" rtl="1">
                        <a:lnSpc>
                          <a:spcPct val="115000"/>
                        </a:lnSpc>
                        <a:spcAft>
                          <a:spcPts val="0"/>
                        </a:spcAft>
                      </a:pPr>
                      <a:r>
                        <a:rPr lang="en-US" sz="2400" b="1" baseline="0" dirty="0" smtClean="0">
                          <a:solidFill>
                            <a:srgbClr val="002060"/>
                          </a:solidFill>
                          <a:effectLst/>
                          <a:cs typeface="+mj-cs"/>
                        </a:rPr>
                        <a:t>                      </a:t>
                      </a:r>
                      <a:r>
                        <a:rPr lang="en-US" sz="2400" b="1" dirty="0" smtClean="0">
                          <a:solidFill>
                            <a:srgbClr val="002060"/>
                          </a:solidFill>
                          <a:effectLst/>
                          <a:cs typeface="+mj-cs"/>
                        </a:rPr>
                        <a:t>   </a:t>
                      </a:r>
                      <a:r>
                        <a:rPr lang="en-US" sz="2400" b="1" dirty="0" err="1" smtClean="0">
                          <a:solidFill>
                            <a:srgbClr val="002060"/>
                          </a:solidFill>
                          <a:effectLst/>
                          <a:cs typeface="+mj-cs"/>
                        </a:rPr>
                        <a:t>المادة</a:t>
                      </a:r>
                      <a:r>
                        <a:rPr lang="en-US" sz="2400" b="1" dirty="0" smtClean="0">
                          <a:solidFill>
                            <a:srgbClr val="002060"/>
                          </a:solidFill>
                          <a:effectLst/>
                          <a:cs typeface="+mj-cs"/>
                        </a:rPr>
                        <a:t> </a:t>
                      </a:r>
                      <a:r>
                        <a:rPr lang="en-US" sz="2400" b="1" dirty="0" err="1" smtClean="0">
                          <a:solidFill>
                            <a:srgbClr val="002060"/>
                          </a:solidFill>
                          <a:effectLst/>
                          <a:cs typeface="+mj-cs"/>
                        </a:rPr>
                        <a:t>الكيميائية</a:t>
                      </a:r>
                      <a:r>
                        <a:rPr lang="en-US" sz="2400" b="1" dirty="0" smtClean="0">
                          <a:solidFill>
                            <a:srgbClr val="002060"/>
                          </a:solidFill>
                          <a:effectLst/>
                          <a:cs typeface="+mj-cs"/>
                        </a:rPr>
                        <a:t> </a:t>
                      </a:r>
                      <a:r>
                        <a:rPr lang="en-US" sz="2400" b="1" dirty="0" smtClean="0">
                          <a:solidFill>
                            <a:srgbClr val="002060"/>
                          </a:solidFill>
                          <a:effectLst/>
                          <a:cs typeface="+mj-cs"/>
                        </a:rPr>
                        <a:t>   </a:t>
                      </a:r>
                      <a:endParaRPr lang="en-US" sz="2400" b="1" dirty="0" smtClean="0">
                        <a:solidFill>
                          <a:srgbClr val="002060"/>
                        </a:solidFill>
                        <a:effectLst/>
                        <a:cs typeface="+mj-cs"/>
                      </a:endParaRPr>
                    </a:p>
                    <a:p>
                      <a:pPr marL="457200" algn="ctr" rtl="1">
                        <a:lnSpc>
                          <a:spcPct val="115000"/>
                        </a:lnSpc>
                        <a:spcAft>
                          <a:spcPts val="0"/>
                        </a:spcAft>
                      </a:pPr>
                      <a:endParaRPr lang="en-US" sz="2400" b="1" dirty="0">
                        <a:solidFill>
                          <a:srgbClr val="002060"/>
                        </a:solidFill>
                        <a:effectLst/>
                        <a:latin typeface="Calibri" panose="020F0502020204030204"/>
                        <a:ea typeface="Calibri" panose="020F0502020204030204"/>
                        <a:cs typeface="+mj-cs"/>
                      </a:endParaRPr>
                    </a:p>
                  </a:txBody>
                  <a:tcPr marL="68580" marR="68580" marT="0" marB="0" anchor="ctr"/>
                </a:tc>
                <a:tc>
                  <a:txBody>
                    <a:bodyPr/>
                    <a:lstStyle/>
                    <a:p>
                      <a:pPr marL="457200" algn="ctr" rtl="1">
                        <a:lnSpc>
                          <a:spcPct val="115000"/>
                        </a:lnSpc>
                        <a:spcAft>
                          <a:spcPts val="1000"/>
                        </a:spcAft>
                      </a:pPr>
                      <a:r>
                        <a:rPr lang="en-US" sz="2400" b="1" dirty="0" smtClean="0">
                          <a:solidFill>
                            <a:srgbClr val="002060"/>
                          </a:solidFill>
                          <a:effectLst/>
                          <a:cs typeface="+mj-cs"/>
                        </a:rPr>
                        <a:t>الكمية</a:t>
                      </a:r>
                      <a:endParaRPr lang="en-US" sz="2400" b="1" dirty="0">
                        <a:solidFill>
                          <a:srgbClr val="002060"/>
                        </a:solidFill>
                        <a:effectLst/>
                        <a:latin typeface="Calibri" panose="020F0502020204030204"/>
                        <a:ea typeface="Calibri" panose="020F0502020204030204"/>
                        <a:cs typeface="+mj-cs"/>
                      </a:endParaRPr>
                    </a:p>
                  </a:txBody>
                  <a:tcPr marL="68580" marR="68580" marT="0" marB="0" anchor="ctr"/>
                </a:tc>
                <a:extLst>
                  <a:ext uri="{0D108BD9-81ED-4DB2-BD59-A6C34878D82A}">
                    <a16:rowId xmlns:a16="http://schemas.microsoft.com/office/drawing/2014/main" val="10000"/>
                  </a:ext>
                </a:extLst>
              </a:tr>
              <a:tr h="822254">
                <a:tc>
                  <a:txBody>
                    <a:bodyPr/>
                    <a:lstStyle/>
                    <a:p>
                      <a:pPr marL="457200" algn="ctr" rtl="1">
                        <a:lnSpc>
                          <a:spcPct val="115000"/>
                        </a:lnSpc>
                        <a:spcAft>
                          <a:spcPts val="0"/>
                        </a:spcAft>
                      </a:pPr>
                      <a:endParaRPr lang="en-US" sz="1800" b="1" dirty="0" smtClean="0">
                        <a:solidFill>
                          <a:srgbClr val="002060"/>
                        </a:solidFill>
                        <a:effectLst/>
                      </a:endParaRPr>
                    </a:p>
                    <a:p>
                      <a:pPr marL="457200" algn="ctr" rtl="1">
                        <a:lnSpc>
                          <a:spcPct val="115000"/>
                        </a:lnSpc>
                        <a:spcAft>
                          <a:spcPts val="0"/>
                        </a:spcAft>
                      </a:pPr>
                      <a:r>
                        <a:rPr lang="en-US" sz="1800" b="1" dirty="0" smtClean="0">
                          <a:solidFill>
                            <a:srgbClr val="002060"/>
                          </a:solidFill>
                          <a:effectLst/>
                        </a:rPr>
                        <a:t>مسحوق </a:t>
                      </a:r>
                      <a:r>
                        <a:rPr lang="en-US" sz="1800" b="1" dirty="0">
                          <a:solidFill>
                            <a:srgbClr val="002060"/>
                          </a:solidFill>
                          <a:effectLst/>
                        </a:rPr>
                        <a:t>الهيماتوكسلين </a:t>
                      </a:r>
                      <a:r>
                        <a:rPr lang="en-US" sz="1800" b="1" dirty="0" smtClean="0">
                          <a:solidFill>
                            <a:srgbClr val="002060"/>
                          </a:solidFill>
                          <a:effectLst/>
                        </a:rPr>
                        <a:t>         </a:t>
                      </a:r>
                      <a:r>
                        <a:rPr lang="en-US" sz="1800" b="1" dirty="0" err="1" smtClean="0">
                          <a:solidFill>
                            <a:srgbClr val="002060"/>
                          </a:solidFill>
                          <a:effectLst/>
                        </a:rPr>
                        <a:t>Haematoxyline</a:t>
                      </a:r>
                      <a:r>
                        <a:rPr lang="en-US" sz="1800" b="1" dirty="0" smtClean="0">
                          <a:solidFill>
                            <a:srgbClr val="002060"/>
                          </a:solidFill>
                          <a:effectLst/>
                        </a:rPr>
                        <a:t> </a:t>
                      </a:r>
                      <a:r>
                        <a:rPr lang="en-US" sz="1800" b="1" dirty="0">
                          <a:solidFill>
                            <a:srgbClr val="002060"/>
                          </a:solidFill>
                          <a:effectLst/>
                        </a:rPr>
                        <a:t>crystals </a:t>
                      </a:r>
                      <a:endParaRPr lang="en-US" sz="1800" b="1" dirty="0">
                        <a:solidFill>
                          <a:srgbClr val="002060"/>
                        </a:solidFill>
                        <a:effectLst/>
                        <a:latin typeface="Calibri" panose="020F0502020204030204"/>
                        <a:ea typeface="Calibri" panose="020F0502020204030204"/>
                        <a:cs typeface="Arial" panose="020B0604020202020204"/>
                      </a:endParaRPr>
                    </a:p>
                  </a:txBody>
                  <a:tcPr marL="68580" marR="68580" marT="0" marB="0"/>
                </a:tc>
                <a:tc>
                  <a:txBody>
                    <a:bodyPr/>
                    <a:lstStyle/>
                    <a:p>
                      <a:pPr marL="457200" algn="ctr" rtl="1">
                        <a:lnSpc>
                          <a:spcPct val="115000"/>
                        </a:lnSpc>
                        <a:spcAft>
                          <a:spcPts val="1000"/>
                        </a:spcAft>
                      </a:pPr>
                      <a:r>
                        <a:rPr lang="en-US" sz="1800" b="1" dirty="0" smtClean="0">
                          <a:solidFill>
                            <a:srgbClr val="002060"/>
                          </a:solidFill>
                          <a:effectLst/>
                        </a:rPr>
                        <a:t>2.5  غرام</a:t>
                      </a:r>
                      <a:endParaRPr lang="en-US" sz="1800" b="1" dirty="0">
                        <a:solidFill>
                          <a:srgbClr val="002060"/>
                        </a:solidFill>
                        <a:effectLst/>
                        <a:latin typeface="Calibri" panose="020F0502020204030204"/>
                        <a:ea typeface="Calibri" panose="020F0502020204030204"/>
                        <a:cs typeface="Arial" panose="020B0604020202020204"/>
                      </a:endParaRPr>
                    </a:p>
                  </a:txBody>
                  <a:tcPr marL="68580" marR="68580" marT="0" marB="0" anchor="ctr"/>
                </a:tc>
                <a:extLst>
                  <a:ext uri="{0D108BD9-81ED-4DB2-BD59-A6C34878D82A}">
                    <a16:rowId xmlns:a16="http://schemas.microsoft.com/office/drawing/2014/main" val="10001"/>
                  </a:ext>
                </a:extLst>
              </a:tr>
              <a:tr h="822254">
                <a:tc>
                  <a:txBody>
                    <a:bodyPr/>
                    <a:lstStyle/>
                    <a:p>
                      <a:pPr marL="457200" algn="ctr" rtl="1">
                        <a:lnSpc>
                          <a:spcPct val="115000"/>
                        </a:lnSpc>
                        <a:spcAft>
                          <a:spcPts val="0"/>
                        </a:spcAft>
                      </a:pPr>
                      <a:endParaRPr lang="en-US" sz="1800" b="1" dirty="0" smtClean="0">
                        <a:solidFill>
                          <a:srgbClr val="002060"/>
                        </a:solidFill>
                        <a:effectLst/>
                      </a:endParaRPr>
                    </a:p>
                    <a:p>
                      <a:pPr marL="457200" algn="ctr" rtl="1">
                        <a:lnSpc>
                          <a:spcPct val="115000"/>
                        </a:lnSpc>
                        <a:spcAft>
                          <a:spcPts val="0"/>
                        </a:spcAft>
                      </a:pPr>
                      <a:r>
                        <a:rPr lang="en-US" sz="1800" b="1" dirty="0" smtClean="0">
                          <a:solidFill>
                            <a:srgbClr val="002060"/>
                          </a:solidFill>
                          <a:effectLst/>
                        </a:rPr>
                        <a:t>كحول </a:t>
                      </a:r>
                      <a:r>
                        <a:rPr lang="en-US" sz="1800" b="1" dirty="0">
                          <a:solidFill>
                            <a:srgbClr val="002060"/>
                          </a:solidFill>
                          <a:effectLst/>
                        </a:rPr>
                        <a:t>اثيلي مطلق     </a:t>
                      </a:r>
                      <a:r>
                        <a:rPr lang="en-US" sz="1800" b="1" dirty="0" smtClean="0">
                          <a:solidFill>
                            <a:srgbClr val="002060"/>
                          </a:solidFill>
                          <a:effectLst/>
                        </a:rPr>
                        <a:t>          </a:t>
                      </a:r>
                      <a:r>
                        <a:rPr lang="en-US" sz="1800" b="1" dirty="0">
                          <a:solidFill>
                            <a:srgbClr val="002060"/>
                          </a:solidFill>
                          <a:effectLst/>
                        </a:rPr>
                        <a:t>100% Absolute ethanol </a:t>
                      </a:r>
                      <a:endParaRPr lang="en-US" sz="1800" b="1" dirty="0">
                        <a:solidFill>
                          <a:srgbClr val="002060"/>
                        </a:solidFill>
                        <a:effectLst/>
                        <a:latin typeface="Calibri" panose="020F0502020204030204"/>
                        <a:ea typeface="Calibri" panose="020F0502020204030204"/>
                        <a:cs typeface="Arial" panose="020B0604020202020204"/>
                      </a:endParaRPr>
                    </a:p>
                  </a:txBody>
                  <a:tcPr marL="68580" marR="68580" marT="0" marB="0"/>
                </a:tc>
                <a:tc>
                  <a:txBody>
                    <a:bodyPr/>
                    <a:lstStyle/>
                    <a:p>
                      <a:pPr marL="457200" algn="ctr" rtl="1">
                        <a:lnSpc>
                          <a:spcPct val="115000"/>
                        </a:lnSpc>
                        <a:spcAft>
                          <a:spcPts val="1000"/>
                        </a:spcAft>
                      </a:pPr>
                      <a:r>
                        <a:rPr lang="en-US" sz="1800" b="1" dirty="0" smtClean="0">
                          <a:solidFill>
                            <a:srgbClr val="002060"/>
                          </a:solidFill>
                          <a:effectLst/>
                        </a:rPr>
                        <a:t>25  مليلتر</a:t>
                      </a:r>
                      <a:endParaRPr lang="en-US" sz="1800" b="1" dirty="0">
                        <a:solidFill>
                          <a:srgbClr val="002060"/>
                        </a:solidFill>
                        <a:effectLst/>
                        <a:latin typeface="Calibri" panose="020F0502020204030204"/>
                        <a:ea typeface="Calibri" panose="020F0502020204030204"/>
                        <a:cs typeface="Arial" panose="020B0604020202020204"/>
                      </a:endParaRPr>
                    </a:p>
                  </a:txBody>
                  <a:tcPr marL="68580" marR="68580" marT="0" marB="0" anchor="ctr"/>
                </a:tc>
                <a:extLst>
                  <a:ext uri="{0D108BD9-81ED-4DB2-BD59-A6C34878D82A}">
                    <a16:rowId xmlns:a16="http://schemas.microsoft.com/office/drawing/2014/main" val="10002"/>
                  </a:ext>
                </a:extLst>
              </a:tr>
              <a:tr h="822254">
                <a:tc>
                  <a:txBody>
                    <a:bodyPr/>
                    <a:lstStyle/>
                    <a:p>
                      <a:pPr marL="457200" algn="ctr" rtl="1">
                        <a:lnSpc>
                          <a:spcPct val="115000"/>
                        </a:lnSpc>
                        <a:spcAft>
                          <a:spcPts val="0"/>
                        </a:spcAft>
                      </a:pPr>
                      <a:endParaRPr lang="en-US" sz="1800" b="1" dirty="0" smtClean="0">
                        <a:solidFill>
                          <a:srgbClr val="002060"/>
                        </a:solidFill>
                        <a:effectLst/>
                      </a:endParaRPr>
                    </a:p>
                    <a:p>
                      <a:pPr marL="457200" algn="ctr" rtl="1">
                        <a:lnSpc>
                          <a:spcPct val="115000"/>
                        </a:lnSpc>
                        <a:spcAft>
                          <a:spcPts val="0"/>
                        </a:spcAft>
                      </a:pPr>
                      <a:r>
                        <a:rPr lang="en-US" sz="1800" b="1" dirty="0" smtClean="0">
                          <a:solidFill>
                            <a:srgbClr val="002060"/>
                          </a:solidFill>
                          <a:effectLst/>
                        </a:rPr>
                        <a:t>اوكسيد </a:t>
                      </a:r>
                      <a:r>
                        <a:rPr lang="en-US" sz="1800" b="1" dirty="0">
                          <a:solidFill>
                            <a:srgbClr val="002060"/>
                          </a:solidFill>
                          <a:effectLst/>
                        </a:rPr>
                        <a:t>الزئبق الاحمر Red mercuric oxide      </a:t>
                      </a:r>
                      <a:r>
                        <a:rPr lang="en-US" sz="1800" b="1" dirty="0" smtClean="0">
                          <a:solidFill>
                            <a:srgbClr val="002060"/>
                          </a:solidFill>
                          <a:effectLst/>
                        </a:rPr>
                        <a:t>               </a:t>
                      </a:r>
                      <a:endParaRPr lang="en-US" sz="1800" b="1" dirty="0">
                        <a:solidFill>
                          <a:srgbClr val="002060"/>
                        </a:solidFill>
                        <a:effectLst/>
                        <a:latin typeface="Calibri" panose="020F0502020204030204"/>
                        <a:ea typeface="Calibri" panose="020F0502020204030204"/>
                        <a:cs typeface="Arial" panose="020B0604020202020204"/>
                      </a:endParaRPr>
                    </a:p>
                  </a:txBody>
                  <a:tcPr marL="68580" marR="68580" marT="0" marB="0"/>
                </a:tc>
                <a:tc>
                  <a:txBody>
                    <a:bodyPr/>
                    <a:lstStyle/>
                    <a:p>
                      <a:pPr marL="457200" algn="ctr" rtl="1">
                        <a:lnSpc>
                          <a:spcPct val="115000"/>
                        </a:lnSpc>
                        <a:spcAft>
                          <a:spcPts val="1000"/>
                        </a:spcAft>
                      </a:pPr>
                      <a:r>
                        <a:rPr lang="en-US" sz="1800" b="1" dirty="0" smtClean="0">
                          <a:solidFill>
                            <a:srgbClr val="002060"/>
                          </a:solidFill>
                          <a:effectLst/>
                        </a:rPr>
                        <a:t>1,25غرام</a:t>
                      </a:r>
                      <a:endParaRPr lang="en-US" sz="1800" b="1" dirty="0">
                        <a:solidFill>
                          <a:srgbClr val="002060"/>
                        </a:solidFill>
                        <a:effectLst/>
                        <a:latin typeface="Calibri" panose="020F0502020204030204"/>
                        <a:ea typeface="Calibri" panose="020F0502020204030204"/>
                        <a:cs typeface="Arial" panose="020B0604020202020204"/>
                      </a:endParaRPr>
                    </a:p>
                  </a:txBody>
                  <a:tcPr marL="68580" marR="68580" marT="0" marB="0" anchor="ctr"/>
                </a:tc>
                <a:extLst>
                  <a:ext uri="{0D108BD9-81ED-4DB2-BD59-A6C34878D82A}">
                    <a16:rowId xmlns:a16="http://schemas.microsoft.com/office/drawing/2014/main" val="10003"/>
                  </a:ext>
                </a:extLst>
              </a:tr>
              <a:tr h="822254">
                <a:tc>
                  <a:txBody>
                    <a:bodyPr/>
                    <a:lstStyle/>
                    <a:p>
                      <a:pPr marL="457200" algn="ctr" rtl="1">
                        <a:lnSpc>
                          <a:spcPct val="115000"/>
                        </a:lnSpc>
                        <a:spcAft>
                          <a:spcPts val="0"/>
                        </a:spcAft>
                      </a:pPr>
                      <a:endParaRPr lang="en-US" sz="1800" b="1" dirty="0" smtClean="0">
                        <a:solidFill>
                          <a:srgbClr val="002060"/>
                        </a:solidFill>
                        <a:effectLst/>
                      </a:endParaRPr>
                    </a:p>
                    <a:p>
                      <a:pPr marL="457200" algn="ctr" rtl="1">
                        <a:lnSpc>
                          <a:spcPct val="115000"/>
                        </a:lnSpc>
                        <a:spcAft>
                          <a:spcPts val="0"/>
                        </a:spcAft>
                      </a:pPr>
                      <a:r>
                        <a:rPr lang="en-US" sz="1800" b="1" dirty="0" smtClean="0">
                          <a:solidFill>
                            <a:srgbClr val="002060"/>
                          </a:solidFill>
                          <a:effectLst/>
                        </a:rPr>
                        <a:t>شب </a:t>
                      </a:r>
                      <a:r>
                        <a:rPr lang="en-US" sz="1800" b="1" dirty="0">
                          <a:solidFill>
                            <a:srgbClr val="002060"/>
                          </a:solidFill>
                          <a:effectLst/>
                        </a:rPr>
                        <a:t>البوتاسيوم  Potassium alum  </a:t>
                      </a:r>
                      <a:r>
                        <a:rPr lang="en-US" sz="1800" b="1" dirty="0" smtClean="0">
                          <a:solidFill>
                            <a:srgbClr val="002060"/>
                          </a:solidFill>
                          <a:effectLst/>
                        </a:rPr>
                        <a:t>                                </a:t>
                      </a:r>
                      <a:endParaRPr lang="en-US" sz="1800" b="1" dirty="0">
                        <a:solidFill>
                          <a:srgbClr val="002060"/>
                        </a:solidFill>
                        <a:effectLst/>
                        <a:latin typeface="Calibri" panose="020F0502020204030204"/>
                        <a:ea typeface="Calibri" panose="020F0502020204030204"/>
                        <a:cs typeface="Arial" panose="020B0604020202020204"/>
                      </a:endParaRPr>
                    </a:p>
                  </a:txBody>
                  <a:tcPr marL="68580" marR="68580" marT="0" marB="0"/>
                </a:tc>
                <a:tc>
                  <a:txBody>
                    <a:bodyPr/>
                    <a:lstStyle/>
                    <a:p>
                      <a:pPr marL="457200" algn="ctr" rtl="1">
                        <a:lnSpc>
                          <a:spcPct val="115000"/>
                        </a:lnSpc>
                        <a:spcAft>
                          <a:spcPts val="1000"/>
                        </a:spcAft>
                      </a:pPr>
                      <a:r>
                        <a:rPr lang="en-US" sz="1800" b="1" dirty="0" smtClean="0">
                          <a:solidFill>
                            <a:srgbClr val="002060"/>
                          </a:solidFill>
                          <a:effectLst/>
                        </a:rPr>
                        <a:t>50 غرام</a:t>
                      </a:r>
                      <a:endParaRPr lang="en-US" sz="1800" b="1" dirty="0">
                        <a:solidFill>
                          <a:srgbClr val="002060"/>
                        </a:solidFill>
                        <a:effectLst/>
                        <a:latin typeface="Calibri" panose="020F0502020204030204"/>
                        <a:ea typeface="Calibri" panose="020F0502020204030204"/>
                        <a:cs typeface="Arial" panose="020B0604020202020204"/>
                      </a:endParaRPr>
                    </a:p>
                  </a:txBody>
                  <a:tcPr marL="68580" marR="68580" marT="0" marB="0" anchor="ctr"/>
                </a:tc>
                <a:extLst>
                  <a:ext uri="{0D108BD9-81ED-4DB2-BD59-A6C34878D82A}">
                    <a16:rowId xmlns:a16="http://schemas.microsoft.com/office/drawing/2014/main" val="10004"/>
                  </a:ext>
                </a:extLst>
              </a:tr>
              <a:tr h="822254">
                <a:tc>
                  <a:txBody>
                    <a:bodyPr/>
                    <a:lstStyle/>
                    <a:p>
                      <a:pPr marL="457200" algn="ctr" rtl="1">
                        <a:lnSpc>
                          <a:spcPct val="115000"/>
                        </a:lnSpc>
                        <a:spcAft>
                          <a:spcPts val="0"/>
                        </a:spcAft>
                      </a:pPr>
                      <a:endParaRPr lang="en-US" sz="1800" b="1" dirty="0" smtClean="0">
                        <a:solidFill>
                          <a:srgbClr val="002060"/>
                        </a:solidFill>
                        <a:effectLst/>
                      </a:endParaRPr>
                    </a:p>
                    <a:p>
                      <a:pPr marL="457200" algn="ctr" rtl="1">
                        <a:lnSpc>
                          <a:spcPct val="115000"/>
                        </a:lnSpc>
                        <a:spcAft>
                          <a:spcPts val="0"/>
                        </a:spcAft>
                      </a:pPr>
                      <a:r>
                        <a:rPr lang="en-US" sz="1800" b="1" dirty="0" smtClean="0">
                          <a:solidFill>
                            <a:srgbClr val="002060"/>
                          </a:solidFill>
                          <a:effectLst/>
                        </a:rPr>
                        <a:t>ماء </a:t>
                      </a:r>
                      <a:r>
                        <a:rPr lang="en-US" sz="1800" b="1" dirty="0">
                          <a:solidFill>
                            <a:srgbClr val="002060"/>
                          </a:solidFill>
                          <a:effectLst/>
                        </a:rPr>
                        <a:t>مقطر Distilled water   </a:t>
                      </a:r>
                      <a:r>
                        <a:rPr lang="en-US" sz="1800" b="1" dirty="0" smtClean="0">
                          <a:solidFill>
                            <a:srgbClr val="002060"/>
                          </a:solidFill>
                          <a:effectLst/>
                        </a:rPr>
                        <a:t>                                        </a:t>
                      </a:r>
                      <a:endParaRPr lang="en-US" sz="1800" b="1" dirty="0">
                        <a:solidFill>
                          <a:srgbClr val="002060"/>
                        </a:solidFill>
                        <a:effectLst/>
                        <a:latin typeface="Calibri" panose="020F0502020204030204"/>
                        <a:ea typeface="Calibri" panose="020F0502020204030204"/>
                        <a:cs typeface="Arial" panose="020B0604020202020204"/>
                      </a:endParaRPr>
                    </a:p>
                  </a:txBody>
                  <a:tcPr marL="68580" marR="68580" marT="0" marB="0"/>
                </a:tc>
                <a:tc>
                  <a:txBody>
                    <a:bodyPr/>
                    <a:lstStyle/>
                    <a:p>
                      <a:pPr marL="457200" algn="ctr" rtl="1">
                        <a:lnSpc>
                          <a:spcPct val="115000"/>
                        </a:lnSpc>
                        <a:spcAft>
                          <a:spcPts val="1000"/>
                        </a:spcAft>
                      </a:pPr>
                      <a:r>
                        <a:rPr lang="en-US" sz="1800" b="1" dirty="0" smtClean="0">
                          <a:solidFill>
                            <a:srgbClr val="002060"/>
                          </a:solidFill>
                          <a:effectLst/>
                        </a:rPr>
                        <a:t>500 مليلتر</a:t>
                      </a:r>
                      <a:endParaRPr lang="en-US" sz="1800" b="1" dirty="0">
                        <a:solidFill>
                          <a:srgbClr val="002060"/>
                        </a:solidFill>
                        <a:effectLst/>
                        <a:latin typeface="Calibri" panose="020F0502020204030204"/>
                        <a:ea typeface="Calibri" panose="020F0502020204030204"/>
                        <a:cs typeface="Arial" panose="020B0604020202020204"/>
                      </a:endParaRPr>
                    </a:p>
                  </a:txBody>
                  <a:tcPr marL="68580" marR="68580" marT="0" marB="0" anchor="ctr"/>
                </a:tc>
                <a:extLst>
                  <a:ext uri="{0D108BD9-81ED-4DB2-BD59-A6C34878D82A}">
                    <a16:rowId xmlns:a16="http://schemas.microsoft.com/office/drawing/2014/main" val="10005"/>
                  </a:ext>
                </a:extLst>
              </a:tr>
              <a:tr h="822254">
                <a:tc>
                  <a:txBody>
                    <a:bodyPr/>
                    <a:lstStyle/>
                    <a:p>
                      <a:pPr marL="457200" algn="ctr" rtl="1">
                        <a:lnSpc>
                          <a:spcPct val="115000"/>
                        </a:lnSpc>
                        <a:spcAft>
                          <a:spcPts val="0"/>
                        </a:spcAft>
                      </a:pPr>
                      <a:r>
                        <a:rPr lang="ar-IQ" sz="1800" b="1" baseline="0" dirty="0" smtClean="0">
                          <a:solidFill>
                            <a:srgbClr val="002060"/>
                          </a:solidFill>
                          <a:effectLst/>
                        </a:rPr>
                        <a:t> </a:t>
                      </a:r>
                    </a:p>
                    <a:p>
                      <a:pPr marL="457200" algn="r" rtl="1">
                        <a:lnSpc>
                          <a:spcPct val="115000"/>
                        </a:lnSpc>
                        <a:spcAft>
                          <a:spcPts val="0"/>
                        </a:spcAft>
                      </a:pPr>
                      <a:r>
                        <a:rPr lang="en-US" sz="1800" b="1" dirty="0" err="1" smtClean="0">
                          <a:solidFill>
                            <a:srgbClr val="002060"/>
                          </a:solidFill>
                          <a:effectLst/>
                        </a:rPr>
                        <a:t>حامض</a:t>
                      </a:r>
                      <a:r>
                        <a:rPr lang="en-US" sz="1800" b="1" dirty="0" smtClean="0">
                          <a:solidFill>
                            <a:srgbClr val="002060"/>
                          </a:solidFill>
                          <a:effectLst/>
                        </a:rPr>
                        <a:t> </a:t>
                      </a:r>
                      <a:r>
                        <a:rPr lang="en-US" sz="1800" b="1" dirty="0">
                          <a:solidFill>
                            <a:srgbClr val="002060"/>
                          </a:solidFill>
                          <a:effectLst/>
                        </a:rPr>
                        <a:t>الخليك </a:t>
                      </a:r>
                      <a:r>
                        <a:rPr lang="en-US" sz="1800" b="1" dirty="0" err="1">
                          <a:solidFill>
                            <a:srgbClr val="002060"/>
                          </a:solidFill>
                          <a:effectLst/>
                        </a:rPr>
                        <a:t>الثلجي</a:t>
                      </a:r>
                      <a:r>
                        <a:rPr lang="en-US" sz="1800" b="1" dirty="0">
                          <a:solidFill>
                            <a:srgbClr val="002060"/>
                          </a:solidFill>
                          <a:effectLst/>
                        </a:rPr>
                        <a:t>  </a:t>
                      </a:r>
                      <a:r>
                        <a:rPr lang="ar-IQ" sz="1800" b="1" dirty="0" smtClean="0">
                          <a:solidFill>
                            <a:srgbClr val="002060"/>
                          </a:solidFill>
                          <a:effectLst/>
                        </a:rPr>
                        <a:t>                           </a:t>
                      </a:r>
                      <a:r>
                        <a:rPr lang="en-US" sz="1800" b="1" dirty="0" smtClean="0">
                          <a:solidFill>
                            <a:srgbClr val="002060"/>
                          </a:solidFill>
                          <a:effectLst/>
                        </a:rPr>
                        <a:t>acid</a:t>
                      </a:r>
                      <a:r>
                        <a:rPr lang="ar-IQ" sz="1800" b="1" dirty="0" smtClean="0">
                          <a:solidFill>
                            <a:srgbClr val="002060"/>
                          </a:solidFill>
                          <a:effectLst/>
                        </a:rPr>
                        <a:t> </a:t>
                      </a:r>
                      <a:r>
                        <a:rPr lang="en-US" sz="1800" b="1" baseline="0" dirty="0" smtClean="0">
                          <a:solidFill>
                            <a:srgbClr val="002060"/>
                          </a:solidFill>
                          <a:effectLst/>
                        </a:rPr>
                        <a:t> </a:t>
                      </a:r>
                      <a:r>
                        <a:rPr lang="en-US" sz="1800" b="1" dirty="0" smtClean="0">
                          <a:solidFill>
                            <a:srgbClr val="002060"/>
                          </a:solidFill>
                          <a:effectLst/>
                        </a:rPr>
                        <a:t> </a:t>
                      </a:r>
                      <a:r>
                        <a:rPr lang="en-US" sz="1800" b="1" dirty="0">
                          <a:solidFill>
                            <a:srgbClr val="002060"/>
                          </a:solidFill>
                          <a:effectLst/>
                        </a:rPr>
                        <a:t>Glacial </a:t>
                      </a:r>
                      <a:r>
                        <a:rPr lang="en-US" sz="1800" b="1" dirty="0" smtClean="0">
                          <a:solidFill>
                            <a:srgbClr val="002060"/>
                          </a:solidFill>
                          <a:effectLst/>
                        </a:rPr>
                        <a:t>acetic</a:t>
                      </a:r>
                      <a:endParaRPr lang="en-US" sz="1800" b="1" dirty="0">
                        <a:solidFill>
                          <a:srgbClr val="002060"/>
                        </a:solidFill>
                        <a:effectLst/>
                        <a:latin typeface="Calibri" panose="020F0502020204030204"/>
                        <a:ea typeface="Calibri" panose="020F0502020204030204"/>
                        <a:cs typeface="Arial" panose="020B0604020202020204"/>
                      </a:endParaRPr>
                    </a:p>
                  </a:txBody>
                  <a:tcPr marL="68580" marR="68580" marT="0" marB="0"/>
                </a:tc>
                <a:tc>
                  <a:txBody>
                    <a:bodyPr/>
                    <a:lstStyle/>
                    <a:p>
                      <a:pPr marL="457200" algn="ctr" rtl="1">
                        <a:lnSpc>
                          <a:spcPct val="115000"/>
                        </a:lnSpc>
                        <a:spcAft>
                          <a:spcPts val="1000"/>
                        </a:spcAft>
                      </a:pPr>
                      <a:r>
                        <a:rPr lang="en-US" sz="1800" b="1" dirty="0" smtClean="0">
                          <a:solidFill>
                            <a:srgbClr val="002060"/>
                          </a:solidFill>
                          <a:effectLst/>
                        </a:rPr>
                        <a:t>20 مليلتر</a:t>
                      </a:r>
                      <a:endParaRPr lang="en-US" sz="1800" b="1" dirty="0">
                        <a:solidFill>
                          <a:srgbClr val="002060"/>
                        </a:solidFill>
                        <a:effectLst/>
                        <a:latin typeface="Calibri" panose="020F0502020204030204"/>
                        <a:ea typeface="Calibri" panose="020F0502020204030204"/>
                        <a:cs typeface="Arial" panose="020B0604020202020204"/>
                      </a:endParaRPr>
                    </a:p>
                  </a:txBody>
                  <a:tcPr marL="68580" marR="68580" marT="0" marB="0" anchor="ctr"/>
                </a:tc>
                <a:extLst>
                  <a:ext uri="{0D108BD9-81ED-4DB2-BD59-A6C34878D82A}">
                    <a16:rowId xmlns:a16="http://schemas.microsoft.com/office/drawing/2014/main" val="10006"/>
                  </a:ext>
                </a:extLst>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80728"/>
            <a:ext cx="8229600" cy="5115272"/>
          </a:xfrm>
        </p:spPr>
        <p:txBody>
          <a:bodyPr/>
          <a:lstStyle/>
          <a:p>
            <a:pPr lvl="0"/>
            <a:r>
              <a:rPr lang="en-US" b="1" dirty="0"/>
              <a:t>طريقة التحضير</a:t>
            </a:r>
            <a:endParaRPr lang="en-US" dirty="0"/>
          </a:p>
          <a:p>
            <a:r>
              <a:rPr lang="en-US" dirty="0">
                <a:latin typeface="Arial Black" panose="020B0A04020102020204" pitchFamily="34" charset="0"/>
              </a:rPr>
              <a:t>تم اذابة مسحوق الهيماتوكسلين قي الكحول الاثيلي المطلق وبعدها اضيف </a:t>
            </a:r>
            <a:endParaRPr lang="en-US" dirty="0" smtClean="0">
              <a:latin typeface="Arial Black" panose="020B0A04020102020204" pitchFamily="34" charset="0"/>
            </a:endParaRPr>
          </a:p>
          <a:p>
            <a:r>
              <a:rPr lang="en-US" dirty="0" smtClean="0">
                <a:latin typeface="Arial Black" panose="020B0A04020102020204" pitchFamily="34" charset="0"/>
              </a:rPr>
              <a:t>الى </a:t>
            </a:r>
            <a:r>
              <a:rPr lang="en-US" dirty="0">
                <a:latin typeface="Arial Black" panose="020B0A04020102020204" pitchFamily="34" charset="0"/>
              </a:rPr>
              <a:t>شب البوتاسيوم المذاب بالماء المقطر الدافيء وثم وضع المزيج على </a:t>
            </a:r>
            <a:endParaRPr lang="en-US" dirty="0" smtClean="0">
              <a:latin typeface="Arial Black" panose="020B0A04020102020204" pitchFamily="34" charset="0"/>
            </a:endParaRPr>
          </a:p>
          <a:p>
            <a:pPr marL="0" indent="0">
              <a:buNone/>
            </a:pPr>
            <a:r>
              <a:rPr lang="en-US" dirty="0">
                <a:latin typeface="Arial Black" panose="020B0A04020102020204" pitchFamily="34" charset="0"/>
              </a:rPr>
              <a:t> </a:t>
            </a:r>
            <a:r>
              <a:rPr lang="en-US" dirty="0" smtClean="0">
                <a:latin typeface="Arial Black" panose="020B0A04020102020204" pitchFamily="34" charset="0"/>
              </a:rPr>
              <a:t>  مصدر </a:t>
            </a:r>
            <a:r>
              <a:rPr lang="en-US" dirty="0">
                <a:latin typeface="Arial Black" panose="020B0A04020102020204" pitchFamily="34" charset="0"/>
              </a:rPr>
              <a:t>حراري ويتم اضافة اوكسيد الزئبقيك ببطء عندها يتحول المحلول </a:t>
            </a:r>
            <a:r>
              <a:rPr lang="en-US" dirty="0" smtClean="0">
                <a:latin typeface="Arial Black" panose="020B0A04020102020204" pitchFamily="34" charset="0"/>
              </a:rPr>
              <a:t>الى</a:t>
            </a:r>
          </a:p>
          <a:p>
            <a:pPr marL="0" indent="0">
              <a:buNone/>
            </a:pPr>
            <a:r>
              <a:rPr lang="en-US" dirty="0">
                <a:latin typeface="Arial Black" panose="020B0A04020102020204" pitchFamily="34" charset="0"/>
              </a:rPr>
              <a:t> </a:t>
            </a:r>
            <a:r>
              <a:rPr lang="en-US" dirty="0" smtClean="0">
                <a:latin typeface="Arial Black" panose="020B0A04020102020204" pitchFamily="34" charset="0"/>
              </a:rPr>
              <a:t> </a:t>
            </a:r>
            <a:r>
              <a:rPr lang="en-US" dirty="0">
                <a:latin typeface="Arial Black" panose="020B0A04020102020204" pitchFamily="34" charset="0"/>
              </a:rPr>
              <a:t>اللون الارجواني الغامق بعدها رفع من المصدر الحراري ويبرد المحلول </a:t>
            </a:r>
            <a:endParaRPr lang="en-US" dirty="0" smtClean="0">
              <a:latin typeface="Arial Black" panose="020B0A04020102020204" pitchFamily="34" charset="0"/>
            </a:endParaRPr>
          </a:p>
          <a:p>
            <a:pPr marL="0" indent="0">
              <a:buNone/>
            </a:pPr>
            <a:r>
              <a:rPr lang="en-US" dirty="0">
                <a:latin typeface="Arial Black" panose="020B0A04020102020204" pitchFamily="34" charset="0"/>
              </a:rPr>
              <a:t> </a:t>
            </a:r>
            <a:r>
              <a:rPr lang="en-US" dirty="0" smtClean="0">
                <a:latin typeface="Arial Black" panose="020B0A04020102020204" pitchFamily="34" charset="0"/>
              </a:rPr>
              <a:t>  بغمسه </a:t>
            </a:r>
            <a:r>
              <a:rPr lang="en-US" dirty="0">
                <a:latin typeface="Arial Black" panose="020B0A04020102020204" pitchFamily="34" charset="0"/>
              </a:rPr>
              <a:t>في حوض ماء بارد واخيرا اضيف اليه حامض الخليك الثلجي ورشح </a:t>
            </a:r>
            <a:endParaRPr lang="en-US" dirty="0" smtClean="0">
              <a:latin typeface="Arial Black" panose="020B0A04020102020204" pitchFamily="34" charset="0"/>
            </a:endParaRPr>
          </a:p>
          <a:p>
            <a:pPr marL="0" indent="0">
              <a:buNone/>
            </a:pPr>
            <a:r>
              <a:rPr lang="en-US" dirty="0">
                <a:latin typeface="Arial Black" panose="020B0A04020102020204" pitchFamily="34" charset="0"/>
              </a:rPr>
              <a:t> </a:t>
            </a:r>
            <a:r>
              <a:rPr lang="en-US" dirty="0" smtClean="0">
                <a:latin typeface="Arial Black" panose="020B0A04020102020204" pitchFamily="34" charset="0"/>
              </a:rPr>
              <a:t>  الخليط </a:t>
            </a:r>
            <a:r>
              <a:rPr lang="en-US" dirty="0">
                <a:latin typeface="Arial Black" panose="020B0A04020102020204" pitchFamily="34" charset="0"/>
              </a:rPr>
              <a:t>قبل الاستعمال .</a:t>
            </a:r>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404664"/>
            <a:ext cx="8640960" cy="6048672"/>
          </a:xfrm>
        </p:spPr>
        <p:txBody>
          <a:bodyPr>
            <a:normAutofit fontScale="92500"/>
          </a:bodyPr>
          <a:lstStyle/>
          <a:p>
            <a:r>
              <a:rPr lang="en-US" sz="2800" b="1" dirty="0"/>
              <a:t>تلوين المقاطع النسجية Staining of Histological Section</a:t>
            </a:r>
            <a:r>
              <a:rPr lang="en-US" sz="2400" b="1" dirty="0"/>
              <a:t>      </a:t>
            </a:r>
            <a:endParaRPr lang="en-US" sz="1800" dirty="0"/>
          </a:p>
          <a:p>
            <a:r>
              <a:rPr lang="en-US" sz="2800" dirty="0"/>
              <a:t>لونت الشرائح بأتباع طريقة </a:t>
            </a:r>
            <a:r>
              <a:rPr lang="en-US" sz="2800" dirty="0" err="1"/>
              <a:t>Humason</a:t>
            </a:r>
            <a:r>
              <a:rPr lang="en-US" sz="2800" dirty="0"/>
              <a:t> (1979) وان الاوقات تم التوصل اليها كانت من خلال التجربة كالاتي </a:t>
            </a:r>
            <a:r>
              <a:rPr lang="en-US" sz="2800" dirty="0" smtClean="0"/>
              <a:t>:</a:t>
            </a:r>
          </a:p>
          <a:p>
            <a:endParaRPr lang="en-US" sz="2000" dirty="0"/>
          </a:p>
          <a:p>
            <a:pPr lvl="1"/>
            <a:r>
              <a:rPr lang="en-US" dirty="0"/>
              <a:t>تم ازالة الشمع من المقاطع النسجية وذلك بوضعها في الزايلين  Xylene على مرحلتين لمدة 30 دقائق .</a:t>
            </a:r>
            <a:endParaRPr lang="en-US" sz="1800" dirty="0"/>
          </a:p>
          <a:p>
            <a:pPr lvl="1"/>
            <a:r>
              <a:rPr lang="en-US" dirty="0"/>
              <a:t>مررت الشرائح بسلسلة تنازلية من الكحول الاثيلي ابتداءاً من (100%-70%) ولمدة 2 دقيقة لكل تركيز.</a:t>
            </a:r>
            <a:endParaRPr lang="en-US" sz="1800" dirty="0"/>
          </a:p>
          <a:p>
            <a:pPr lvl="1"/>
            <a:r>
              <a:rPr lang="en-US" dirty="0"/>
              <a:t>وضعت الشرائح في ملون الهيماتوكسلين هارس </a:t>
            </a:r>
            <a:r>
              <a:rPr lang="en-US" dirty="0" err="1"/>
              <a:t>Heamatoxylin</a:t>
            </a:r>
            <a:r>
              <a:rPr lang="en-US" dirty="0"/>
              <a:t>  Harris’s لمدة 2 دقيقة لتلوين نوى الخلايا .</a:t>
            </a:r>
            <a:endParaRPr lang="en-US" sz="1800" dirty="0"/>
          </a:p>
          <a:p>
            <a:pPr lvl="1"/>
            <a:r>
              <a:rPr lang="en-US" dirty="0"/>
              <a:t>تم غسل الشرائح بالماء الجاري لمدة 3 دقائق للحصول على افضل زرقة .</a:t>
            </a:r>
            <a:endParaRPr lang="en-US" sz="1800" dirty="0"/>
          </a:p>
          <a:p>
            <a:pPr lvl="1"/>
            <a:r>
              <a:rPr lang="en-US" dirty="0"/>
              <a:t>لونت الشرائح بملون الايوسين الكحولي لمدة 15 دقيقة .</a:t>
            </a:r>
            <a:endParaRPr lang="en-US" sz="1800" dirty="0"/>
          </a:p>
          <a:p>
            <a:pPr lvl="1"/>
            <a:r>
              <a:rPr lang="en-US" dirty="0"/>
              <a:t>مررت الشرائح بسلسلة تصاعدية من الكحول الاثيلي ابتداءاً من (70%-100%) ( تركيز 100% يكون مرتين ) ولمدة 2 دقيقة لكل تركيز.</a:t>
            </a:r>
            <a:endParaRPr lang="en-US" sz="1800" dirty="0"/>
          </a:p>
          <a:p>
            <a:pPr lvl="1"/>
            <a:r>
              <a:rPr lang="en-US" dirty="0"/>
              <a:t> روقت الشرائح بأستعمال الزايلين Xylene وعلى مرحلتين كل مرحلة لمدة 30 دقائق . </a:t>
            </a:r>
            <a:endParaRPr lang="en-US" sz="1800" dirty="0"/>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764704"/>
            <a:ext cx="8229600" cy="5472608"/>
          </a:xfrm>
        </p:spPr>
        <p:txBody>
          <a:bodyPr>
            <a:normAutofit/>
          </a:bodyPr>
          <a:lstStyle/>
          <a:p>
            <a:r>
              <a:rPr lang="en-US" b="1" dirty="0"/>
              <a:t> الارساء Mounting  </a:t>
            </a:r>
            <a:endParaRPr lang="en-US" dirty="0"/>
          </a:p>
          <a:p>
            <a:r>
              <a:rPr lang="en-US" dirty="0"/>
              <a:t>حملت الشرائح باستعمال بلسم كندا Canada </a:t>
            </a:r>
            <a:r>
              <a:rPr lang="en-US" dirty="0" err="1"/>
              <a:t>palsam</a:t>
            </a:r>
            <a:r>
              <a:rPr lang="en-US" dirty="0"/>
              <a:t>       و DPX</a:t>
            </a:r>
          </a:p>
          <a:p>
            <a:r>
              <a:rPr lang="en-US" dirty="0"/>
              <a:t> </a:t>
            </a:r>
          </a:p>
          <a:p>
            <a:r>
              <a:rPr lang="en-US" b="1" dirty="0"/>
              <a:t>فحص الشرائح النسجية Examination Histological slides</a:t>
            </a:r>
            <a:endParaRPr lang="en-US" dirty="0"/>
          </a:p>
          <a:p>
            <a:r>
              <a:rPr lang="en-US" dirty="0"/>
              <a:t>يتم فحص العينات بوساطة المجهر الضوئي المركب Compound light microscope من نوع  KRUSS وبقوى تكبير مختلفة بما يتناسب ومتطلبات الباحث .</a:t>
            </a:r>
          </a:p>
          <a:p>
            <a:r>
              <a:rPr lang="en-US" dirty="0"/>
              <a:t> </a:t>
            </a:r>
          </a:p>
          <a:p>
            <a:r>
              <a:rPr lang="en-US" b="1" dirty="0"/>
              <a:t> التصوير المجهري Microscope photography</a:t>
            </a:r>
            <a:endParaRPr lang="en-US" dirty="0"/>
          </a:p>
          <a:p>
            <a:r>
              <a:rPr lang="en-US" dirty="0"/>
              <a:t>صورت الشرائح المجهرية الخاصة بالعينات باستعمال مجهر تصوير من نوع  MEIJI Techno  المزود بكاميرا تصوير من نوع  (. (Sony</a:t>
            </a:r>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28184" y="188640"/>
            <a:ext cx="2736304" cy="6342740"/>
          </a:xfrm>
        </p:spPr>
        <p:style>
          <a:lnRef idx="2">
            <a:schemeClr val="accent1">
              <a:shade val="50000"/>
            </a:schemeClr>
          </a:lnRef>
          <a:fillRef idx="1">
            <a:schemeClr val="accent1"/>
          </a:fillRef>
          <a:effectRef idx="0">
            <a:schemeClr val="accent1"/>
          </a:effectRef>
          <a:fontRef idx="minor">
            <a:schemeClr val="lt1"/>
          </a:fontRef>
        </p:style>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1" y="188640"/>
            <a:ext cx="6552728" cy="6342740"/>
          </a:xfrm>
          <a:prstGeom prst="rect">
            <a:avLst/>
          </a:prstGeom>
        </p:spPr>
      </p:pic>
    </p:spTree>
    <p:extLst>
      <p:ext uri="{BB962C8B-B14F-4D97-AF65-F5344CB8AC3E}">
        <p14:creationId xmlns:p14="http://schemas.microsoft.com/office/powerpoint/2010/main" val="2143772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520" y="764704"/>
            <a:ext cx="3744416" cy="5688632"/>
          </a:xfrm>
        </p:spPr>
      </p:pic>
      <p:pic>
        <p:nvPicPr>
          <p:cNvPr id="5"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1960" y="838022"/>
            <a:ext cx="4536503" cy="5619328"/>
          </a:xfrm>
          <a:prstGeom prst="rect">
            <a:avLst/>
          </a:prstGeom>
        </p:spPr>
      </p:pic>
    </p:spTree>
    <p:extLst>
      <p:ext uri="{BB962C8B-B14F-4D97-AF65-F5344CB8AC3E}">
        <p14:creationId xmlns:p14="http://schemas.microsoft.com/office/powerpoint/2010/main" val="32177605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04664"/>
            <a:ext cx="8435280" cy="5691336"/>
          </a:xfrm>
        </p:spPr>
        <p:txBody>
          <a:bodyPr/>
          <a:lstStyle/>
          <a:p>
            <a:r>
              <a:rPr lang="en-US" sz="2400" dirty="0" err="1">
                <a:solidFill>
                  <a:schemeClr val="bg2"/>
                </a:solidFill>
                <a:latin typeface="Arial Black" panose="020B0A04020102020204" pitchFamily="34" charset="0"/>
                <a:ea typeface="Arial Unicode MS" pitchFamily="34" charset="-128"/>
                <a:cs typeface="Aharoni"/>
              </a:rPr>
              <a:t>يتم</a:t>
            </a:r>
            <a:r>
              <a:rPr lang="en-US" sz="2400" dirty="0">
                <a:solidFill>
                  <a:schemeClr val="bg2"/>
                </a:solidFill>
                <a:latin typeface="Arial Black" panose="020B0A04020102020204" pitchFamily="34" charset="0"/>
                <a:ea typeface="Arial Unicode MS" pitchFamily="34" charset="-128"/>
                <a:cs typeface="Aharoni"/>
              </a:rPr>
              <a:t> </a:t>
            </a:r>
            <a:r>
              <a:rPr lang="en-US" sz="2400" dirty="0" err="1">
                <a:solidFill>
                  <a:schemeClr val="bg2"/>
                </a:solidFill>
                <a:latin typeface="Arial Black" panose="020B0A04020102020204" pitchFamily="34" charset="0"/>
                <a:ea typeface="Arial Unicode MS" pitchFamily="34" charset="-128"/>
                <a:cs typeface="Aharoni"/>
              </a:rPr>
              <a:t>الحصول</a:t>
            </a:r>
            <a:r>
              <a:rPr lang="en-US" sz="2400" dirty="0">
                <a:solidFill>
                  <a:schemeClr val="bg2"/>
                </a:solidFill>
                <a:latin typeface="Arial Black" panose="020B0A04020102020204" pitchFamily="34" charset="0"/>
                <a:ea typeface="Arial Unicode MS" pitchFamily="34" charset="-128"/>
                <a:cs typeface="Aharoni"/>
              </a:rPr>
              <a:t> </a:t>
            </a:r>
            <a:r>
              <a:rPr lang="en-US" sz="2400" dirty="0" err="1">
                <a:solidFill>
                  <a:schemeClr val="bg2"/>
                </a:solidFill>
                <a:latin typeface="Arial Black" panose="020B0A04020102020204" pitchFamily="34" charset="0"/>
                <a:ea typeface="Arial Unicode MS" pitchFamily="34" charset="-128"/>
                <a:cs typeface="Aharoni"/>
              </a:rPr>
              <a:t>على</a:t>
            </a:r>
            <a:r>
              <a:rPr lang="en-US" sz="2400" dirty="0">
                <a:solidFill>
                  <a:schemeClr val="bg2"/>
                </a:solidFill>
                <a:latin typeface="Arial Black" panose="020B0A04020102020204" pitchFamily="34" charset="0"/>
                <a:ea typeface="Arial Unicode MS" pitchFamily="34" charset="-128"/>
                <a:cs typeface="Aharoni"/>
              </a:rPr>
              <a:t> </a:t>
            </a:r>
            <a:r>
              <a:rPr lang="en-US" sz="2400" dirty="0" err="1">
                <a:solidFill>
                  <a:schemeClr val="bg2"/>
                </a:solidFill>
                <a:latin typeface="Arial Black" panose="020B0A04020102020204" pitchFamily="34" charset="0"/>
                <a:ea typeface="Arial Unicode MS" pitchFamily="34" charset="-128"/>
                <a:cs typeface="Aharoni"/>
              </a:rPr>
              <a:t>الحيوانات</a:t>
            </a:r>
            <a:r>
              <a:rPr lang="en-US" sz="2400" dirty="0">
                <a:solidFill>
                  <a:schemeClr val="bg2"/>
                </a:solidFill>
                <a:latin typeface="Arial Black" panose="020B0A04020102020204" pitchFamily="34" charset="0"/>
                <a:ea typeface="Arial Unicode MS" pitchFamily="34" charset="-128"/>
                <a:cs typeface="Aharoni"/>
              </a:rPr>
              <a:t> </a:t>
            </a:r>
            <a:r>
              <a:rPr lang="en-US" sz="2400" dirty="0" err="1">
                <a:solidFill>
                  <a:schemeClr val="bg2"/>
                </a:solidFill>
                <a:latin typeface="Arial Black" panose="020B0A04020102020204" pitchFamily="34" charset="0"/>
                <a:ea typeface="Arial Unicode MS" pitchFamily="34" charset="-128"/>
                <a:cs typeface="Aharoni"/>
              </a:rPr>
              <a:t>المستعملة</a:t>
            </a:r>
            <a:r>
              <a:rPr lang="en-US" sz="2400" dirty="0">
                <a:solidFill>
                  <a:schemeClr val="bg2"/>
                </a:solidFill>
                <a:latin typeface="Arial Black" panose="020B0A04020102020204" pitchFamily="34" charset="0"/>
                <a:ea typeface="Arial Unicode MS" pitchFamily="34" charset="-128"/>
                <a:cs typeface="Aharoni"/>
              </a:rPr>
              <a:t> </a:t>
            </a:r>
            <a:r>
              <a:rPr lang="en-US" sz="2400" dirty="0" err="1">
                <a:solidFill>
                  <a:schemeClr val="bg2"/>
                </a:solidFill>
                <a:latin typeface="Arial Black" panose="020B0A04020102020204" pitchFamily="34" charset="0"/>
                <a:ea typeface="Arial Unicode MS" pitchFamily="34" charset="-128"/>
                <a:cs typeface="Aharoni"/>
              </a:rPr>
              <a:t>في</a:t>
            </a:r>
            <a:r>
              <a:rPr lang="en-US" sz="2400" dirty="0">
                <a:solidFill>
                  <a:schemeClr val="bg2"/>
                </a:solidFill>
                <a:latin typeface="Arial Black" panose="020B0A04020102020204" pitchFamily="34" charset="0"/>
                <a:ea typeface="Arial Unicode MS" pitchFamily="34" charset="-128"/>
                <a:cs typeface="Aharoni"/>
              </a:rPr>
              <a:t> </a:t>
            </a:r>
            <a:r>
              <a:rPr lang="en-US" sz="2400" dirty="0" err="1">
                <a:solidFill>
                  <a:schemeClr val="bg2"/>
                </a:solidFill>
                <a:latin typeface="Arial Black" panose="020B0A04020102020204" pitchFamily="34" charset="0"/>
                <a:ea typeface="Arial Unicode MS" pitchFamily="34" charset="-128"/>
                <a:cs typeface="Aharoni"/>
              </a:rPr>
              <a:t>عملية</a:t>
            </a:r>
            <a:r>
              <a:rPr lang="en-US" sz="2400" dirty="0">
                <a:solidFill>
                  <a:schemeClr val="bg2"/>
                </a:solidFill>
                <a:latin typeface="Arial Black" panose="020B0A04020102020204" pitchFamily="34" charset="0"/>
                <a:ea typeface="Arial Unicode MS" pitchFamily="34" charset="-128"/>
                <a:cs typeface="Aharoni"/>
              </a:rPr>
              <a:t> </a:t>
            </a:r>
            <a:r>
              <a:rPr lang="en-US" sz="2400" dirty="0" err="1">
                <a:solidFill>
                  <a:schemeClr val="bg2"/>
                </a:solidFill>
                <a:latin typeface="Arial Black" panose="020B0A04020102020204" pitchFamily="34" charset="0"/>
                <a:ea typeface="Arial Unicode MS" pitchFamily="34" charset="-128"/>
                <a:cs typeface="Aharoni"/>
              </a:rPr>
              <a:t>التشريح</a:t>
            </a:r>
            <a:r>
              <a:rPr lang="en-US" sz="2400" dirty="0">
                <a:solidFill>
                  <a:schemeClr val="bg2"/>
                </a:solidFill>
                <a:latin typeface="Arial Black" panose="020B0A04020102020204" pitchFamily="34" charset="0"/>
                <a:ea typeface="Arial Unicode MS" pitchFamily="34" charset="-128"/>
                <a:cs typeface="Aharoni"/>
              </a:rPr>
              <a:t> </a:t>
            </a:r>
            <a:r>
              <a:rPr lang="en-US" sz="2400" dirty="0" err="1">
                <a:solidFill>
                  <a:schemeClr val="bg2"/>
                </a:solidFill>
                <a:latin typeface="Arial Black" panose="020B0A04020102020204" pitchFamily="34" charset="0"/>
                <a:ea typeface="Arial Unicode MS" pitchFamily="34" charset="-128"/>
                <a:cs typeface="Aharoni"/>
              </a:rPr>
              <a:t>وتحضير</a:t>
            </a:r>
            <a:r>
              <a:rPr lang="en-US" sz="2400" dirty="0">
                <a:solidFill>
                  <a:schemeClr val="bg2"/>
                </a:solidFill>
                <a:latin typeface="Arial Black" panose="020B0A04020102020204" pitchFamily="34" charset="0"/>
                <a:ea typeface="Arial Unicode MS" pitchFamily="34" charset="-128"/>
                <a:cs typeface="Aharoni"/>
              </a:rPr>
              <a:t> </a:t>
            </a:r>
            <a:r>
              <a:rPr lang="en-US" sz="2400" dirty="0" err="1">
                <a:solidFill>
                  <a:schemeClr val="bg2"/>
                </a:solidFill>
                <a:latin typeface="Arial Black" panose="020B0A04020102020204" pitchFamily="34" charset="0"/>
                <a:ea typeface="Arial Unicode MS" pitchFamily="34" charset="-128"/>
                <a:cs typeface="Aharoni"/>
              </a:rPr>
              <a:t>المقاطع</a:t>
            </a:r>
            <a:r>
              <a:rPr lang="en-US" sz="2400" dirty="0">
                <a:solidFill>
                  <a:schemeClr val="bg2"/>
                </a:solidFill>
                <a:latin typeface="Arial Black" panose="020B0A04020102020204" pitchFamily="34" charset="0"/>
                <a:ea typeface="Arial Unicode MS" pitchFamily="34" charset="-128"/>
                <a:cs typeface="Aharoni"/>
              </a:rPr>
              <a:t> </a:t>
            </a:r>
            <a:r>
              <a:rPr lang="en-US" sz="2400" dirty="0" err="1">
                <a:solidFill>
                  <a:schemeClr val="bg2"/>
                </a:solidFill>
                <a:latin typeface="Arial Black" panose="020B0A04020102020204" pitchFamily="34" charset="0"/>
                <a:ea typeface="Arial Unicode MS" pitchFamily="34" charset="-128"/>
                <a:cs typeface="Aharoni"/>
              </a:rPr>
              <a:t>النسجية</a:t>
            </a:r>
            <a:r>
              <a:rPr lang="en-US" sz="2400" dirty="0">
                <a:solidFill>
                  <a:schemeClr val="bg2"/>
                </a:solidFill>
                <a:latin typeface="Arial Black" panose="020B0A04020102020204" pitchFamily="34" charset="0"/>
                <a:ea typeface="Arial Unicode MS" pitchFamily="34" charset="-128"/>
                <a:cs typeface="Aharoni"/>
              </a:rPr>
              <a:t>  </a:t>
            </a:r>
            <a:r>
              <a:rPr lang="en-US" sz="2400" dirty="0" err="1">
                <a:solidFill>
                  <a:schemeClr val="bg2"/>
                </a:solidFill>
                <a:latin typeface="Arial Black" panose="020B0A04020102020204" pitchFamily="34" charset="0"/>
                <a:ea typeface="Arial Unicode MS" pitchFamily="34" charset="-128"/>
                <a:cs typeface="Aharoni"/>
              </a:rPr>
              <a:t>من</a:t>
            </a:r>
            <a:r>
              <a:rPr lang="en-US" sz="2400" dirty="0">
                <a:solidFill>
                  <a:schemeClr val="bg2"/>
                </a:solidFill>
                <a:latin typeface="Arial Black" panose="020B0A04020102020204" pitchFamily="34" charset="0"/>
                <a:ea typeface="Arial Unicode MS" pitchFamily="34" charset="-128"/>
                <a:cs typeface="Aharoni"/>
              </a:rPr>
              <a:t> </a:t>
            </a:r>
            <a:r>
              <a:rPr lang="en-US" sz="2400" dirty="0" err="1">
                <a:solidFill>
                  <a:schemeClr val="bg2"/>
                </a:solidFill>
                <a:latin typeface="Arial Black" panose="020B0A04020102020204" pitchFamily="34" charset="0"/>
                <a:ea typeface="Arial Unicode MS" pitchFamily="34" charset="-128"/>
                <a:cs typeface="Aharoni"/>
              </a:rPr>
              <a:t>الاسواق</a:t>
            </a:r>
            <a:r>
              <a:rPr lang="en-US" sz="2400" dirty="0">
                <a:solidFill>
                  <a:schemeClr val="bg2"/>
                </a:solidFill>
                <a:latin typeface="Arial Black" panose="020B0A04020102020204" pitchFamily="34" charset="0"/>
                <a:ea typeface="Arial Unicode MS" pitchFamily="34" charset="-128"/>
                <a:cs typeface="Aharoni"/>
              </a:rPr>
              <a:t> </a:t>
            </a:r>
            <a:r>
              <a:rPr lang="en-US" sz="2400" dirty="0" err="1">
                <a:solidFill>
                  <a:schemeClr val="bg2"/>
                </a:solidFill>
                <a:latin typeface="Arial Black" panose="020B0A04020102020204" pitchFamily="34" charset="0"/>
                <a:ea typeface="Arial Unicode MS" pitchFamily="34" charset="-128"/>
                <a:cs typeface="Aharoni"/>
              </a:rPr>
              <a:t>المحلية</a:t>
            </a:r>
            <a:r>
              <a:rPr lang="en-US" sz="2400" dirty="0">
                <a:solidFill>
                  <a:schemeClr val="bg2"/>
                </a:solidFill>
                <a:latin typeface="Arial Black" panose="020B0A04020102020204" pitchFamily="34" charset="0"/>
                <a:ea typeface="Arial Unicode MS" pitchFamily="34" charset="-128"/>
                <a:cs typeface="Aharoni"/>
              </a:rPr>
              <a:t> </a:t>
            </a:r>
            <a:r>
              <a:rPr lang="en-US" sz="2400" dirty="0" err="1">
                <a:solidFill>
                  <a:schemeClr val="bg2"/>
                </a:solidFill>
                <a:latin typeface="Arial Black" panose="020B0A04020102020204" pitchFamily="34" charset="0"/>
                <a:ea typeface="Arial Unicode MS" pitchFamily="34" charset="-128"/>
                <a:cs typeface="Aharoni"/>
              </a:rPr>
              <a:t>في</a:t>
            </a:r>
            <a:r>
              <a:rPr lang="en-US" sz="2400" dirty="0">
                <a:solidFill>
                  <a:schemeClr val="bg2"/>
                </a:solidFill>
                <a:latin typeface="Arial Black" panose="020B0A04020102020204" pitchFamily="34" charset="0"/>
                <a:ea typeface="Arial Unicode MS" pitchFamily="34" charset="-128"/>
                <a:cs typeface="Aharoni"/>
              </a:rPr>
              <a:t> </a:t>
            </a:r>
            <a:r>
              <a:rPr lang="en-US" sz="2400" dirty="0" err="1">
                <a:solidFill>
                  <a:schemeClr val="bg2"/>
                </a:solidFill>
                <a:latin typeface="Arial Black" panose="020B0A04020102020204" pitchFamily="34" charset="0"/>
                <a:ea typeface="Arial Unicode MS" pitchFamily="34" charset="-128"/>
                <a:cs typeface="Aharoni"/>
              </a:rPr>
              <a:t>محافظة</a:t>
            </a:r>
            <a:r>
              <a:rPr lang="en-US" sz="2400" dirty="0">
                <a:solidFill>
                  <a:schemeClr val="bg2"/>
                </a:solidFill>
                <a:latin typeface="Arial Black" panose="020B0A04020102020204" pitchFamily="34" charset="0"/>
                <a:ea typeface="Arial Unicode MS" pitchFamily="34" charset="-128"/>
                <a:cs typeface="Aharoni"/>
              </a:rPr>
              <a:t> </a:t>
            </a:r>
            <a:r>
              <a:rPr lang="en-US" sz="2400" dirty="0" err="1">
                <a:solidFill>
                  <a:schemeClr val="bg2"/>
                </a:solidFill>
                <a:latin typeface="Arial Black" panose="020B0A04020102020204" pitchFamily="34" charset="0"/>
                <a:ea typeface="Arial Unicode MS" pitchFamily="34" charset="-128"/>
                <a:cs typeface="Aharoni"/>
              </a:rPr>
              <a:t>بغداد</a:t>
            </a:r>
            <a:r>
              <a:rPr lang="en-US" sz="2400" dirty="0">
                <a:solidFill>
                  <a:schemeClr val="bg2"/>
                </a:solidFill>
                <a:latin typeface="Arial Black" panose="020B0A04020102020204" pitchFamily="34" charset="0"/>
                <a:ea typeface="Arial Unicode MS" pitchFamily="34" charset="-128"/>
                <a:cs typeface="Aharoni"/>
              </a:rPr>
              <a:t> </a:t>
            </a:r>
          </a:p>
          <a:p>
            <a:endParaRPr lang="en-US" sz="2400" dirty="0">
              <a:solidFill>
                <a:schemeClr val="bg2"/>
              </a:solidFill>
              <a:latin typeface="Arial Black" panose="020B0A04020102020204" pitchFamily="34" charset="0"/>
              <a:ea typeface="Arial Unicode MS" pitchFamily="34" charset="-128"/>
              <a:cs typeface="Aharoni"/>
            </a:endParaRPr>
          </a:p>
          <a:p>
            <a:r>
              <a:rPr lang="en-US" sz="2400" dirty="0" err="1">
                <a:solidFill>
                  <a:schemeClr val="bg2"/>
                </a:solidFill>
                <a:latin typeface="Arial Black" panose="020B0A04020102020204" pitchFamily="34" charset="0"/>
                <a:ea typeface="Arial Unicode MS" pitchFamily="34" charset="-128"/>
                <a:cs typeface="Aharoni"/>
              </a:rPr>
              <a:t>ومن</a:t>
            </a:r>
            <a:r>
              <a:rPr lang="en-US" sz="2400" dirty="0">
                <a:solidFill>
                  <a:schemeClr val="bg2"/>
                </a:solidFill>
                <a:latin typeface="Arial Black" panose="020B0A04020102020204" pitchFamily="34" charset="0"/>
                <a:ea typeface="Arial Unicode MS" pitchFamily="34" charset="-128"/>
                <a:cs typeface="Aharoni"/>
              </a:rPr>
              <a:t> </a:t>
            </a:r>
            <a:r>
              <a:rPr lang="en-US" sz="2400" dirty="0" err="1">
                <a:solidFill>
                  <a:schemeClr val="bg2"/>
                </a:solidFill>
                <a:latin typeface="Arial Black" panose="020B0A04020102020204" pitchFamily="34" charset="0"/>
                <a:ea typeface="Arial Unicode MS" pitchFamily="34" charset="-128"/>
                <a:cs typeface="Aharoni"/>
              </a:rPr>
              <a:t>ثم</a:t>
            </a:r>
            <a:r>
              <a:rPr lang="en-US" sz="2400" dirty="0">
                <a:solidFill>
                  <a:schemeClr val="bg2"/>
                </a:solidFill>
                <a:latin typeface="Arial Black" panose="020B0A04020102020204" pitchFamily="34" charset="0"/>
                <a:ea typeface="Arial Unicode MS" pitchFamily="34" charset="-128"/>
                <a:cs typeface="Aharoni"/>
              </a:rPr>
              <a:t> </a:t>
            </a:r>
            <a:r>
              <a:rPr lang="en-US" sz="2400" dirty="0" err="1">
                <a:solidFill>
                  <a:schemeClr val="bg2"/>
                </a:solidFill>
                <a:latin typeface="Arial Black" panose="020B0A04020102020204" pitchFamily="34" charset="0"/>
                <a:ea typeface="Arial Unicode MS" pitchFamily="34" charset="-128"/>
                <a:cs typeface="Aharoni"/>
              </a:rPr>
              <a:t>تخدير</a:t>
            </a:r>
            <a:r>
              <a:rPr lang="en-US" sz="2400" dirty="0">
                <a:solidFill>
                  <a:schemeClr val="bg2"/>
                </a:solidFill>
                <a:latin typeface="Arial Black" panose="020B0A04020102020204" pitchFamily="34" charset="0"/>
                <a:ea typeface="Arial Unicode MS" pitchFamily="34" charset="-128"/>
                <a:cs typeface="Aharoni"/>
              </a:rPr>
              <a:t> </a:t>
            </a:r>
            <a:r>
              <a:rPr lang="en-US" sz="2400" dirty="0" err="1">
                <a:solidFill>
                  <a:schemeClr val="bg2"/>
                </a:solidFill>
                <a:latin typeface="Arial Black" panose="020B0A04020102020204" pitchFamily="34" charset="0"/>
                <a:ea typeface="Arial Unicode MS" pitchFamily="34" charset="-128"/>
                <a:cs typeface="Aharoni"/>
              </a:rPr>
              <a:t>الحيوانات</a:t>
            </a:r>
            <a:r>
              <a:rPr lang="en-US" sz="2400" dirty="0">
                <a:solidFill>
                  <a:schemeClr val="bg2"/>
                </a:solidFill>
                <a:latin typeface="Arial Black" panose="020B0A04020102020204" pitchFamily="34" charset="0"/>
                <a:ea typeface="Arial Unicode MS" pitchFamily="34" charset="-128"/>
                <a:cs typeface="Aharoni"/>
              </a:rPr>
              <a:t> </a:t>
            </a:r>
            <a:r>
              <a:rPr lang="en-US" sz="2400" dirty="0" err="1">
                <a:solidFill>
                  <a:schemeClr val="bg2"/>
                </a:solidFill>
                <a:latin typeface="Arial Black" panose="020B0A04020102020204" pitchFamily="34" charset="0"/>
                <a:ea typeface="Arial Unicode MS" pitchFamily="34" charset="-128"/>
                <a:cs typeface="Aharoni"/>
              </a:rPr>
              <a:t>بوضعها</a:t>
            </a:r>
            <a:r>
              <a:rPr lang="en-US" sz="2400" dirty="0">
                <a:solidFill>
                  <a:schemeClr val="bg2"/>
                </a:solidFill>
                <a:latin typeface="Arial Black" panose="020B0A04020102020204" pitchFamily="34" charset="0"/>
                <a:ea typeface="Arial Unicode MS" pitchFamily="34" charset="-128"/>
                <a:cs typeface="Aharoni"/>
              </a:rPr>
              <a:t> </a:t>
            </a:r>
            <a:r>
              <a:rPr lang="en-US" sz="2400" dirty="0" err="1">
                <a:solidFill>
                  <a:schemeClr val="bg2"/>
                </a:solidFill>
                <a:latin typeface="Arial Black" panose="020B0A04020102020204" pitchFamily="34" charset="0"/>
                <a:ea typeface="Arial Unicode MS" pitchFamily="34" charset="-128"/>
                <a:cs typeface="Aharoni"/>
              </a:rPr>
              <a:t>في</a:t>
            </a:r>
            <a:r>
              <a:rPr lang="en-US" sz="2400" dirty="0">
                <a:solidFill>
                  <a:schemeClr val="bg2"/>
                </a:solidFill>
                <a:latin typeface="Arial Black" panose="020B0A04020102020204" pitchFamily="34" charset="0"/>
                <a:ea typeface="Arial Unicode MS" pitchFamily="34" charset="-128"/>
                <a:cs typeface="Aharoni"/>
              </a:rPr>
              <a:t> </a:t>
            </a:r>
            <a:r>
              <a:rPr lang="en-US" sz="2400" dirty="0" err="1">
                <a:solidFill>
                  <a:schemeClr val="bg2"/>
                </a:solidFill>
                <a:latin typeface="Arial Black" panose="020B0A04020102020204" pitchFamily="34" charset="0"/>
                <a:ea typeface="Arial Unicode MS" pitchFamily="34" charset="-128"/>
                <a:cs typeface="Aharoni"/>
              </a:rPr>
              <a:t>علبة</a:t>
            </a:r>
            <a:r>
              <a:rPr lang="en-US" sz="2400" dirty="0">
                <a:solidFill>
                  <a:schemeClr val="bg2"/>
                </a:solidFill>
                <a:latin typeface="Arial Black" panose="020B0A04020102020204" pitchFamily="34" charset="0"/>
                <a:ea typeface="Arial Unicode MS" pitchFamily="34" charset="-128"/>
                <a:cs typeface="Aharoni"/>
              </a:rPr>
              <a:t> </a:t>
            </a:r>
            <a:r>
              <a:rPr lang="en-US" sz="2400" dirty="0" err="1">
                <a:solidFill>
                  <a:schemeClr val="bg2"/>
                </a:solidFill>
                <a:latin typeface="Arial Black" panose="020B0A04020102020204" pitchFamily="34" charset="0"/>
                <a:ea typeface="Arial Unicode MS" pitchFamily="34" charset="-128"/>
                <a:cs typeface="Aharoni"/>
              </a:rPr>
              <a:t>زجاجية</a:t>
            </a:r>
            <a:r>
              <a:rPr lang="en-US" sz="2400" dirty="0">
                <a:solidFill>
                  <a:schemeClr val="bg2"/>
                </a:solidFill>
                <a:latin typeface="Arial Black" panose="020B0A04020102020204" pitchFamily="34" charset="0"/>
                <a:ea typeface="Arial Unicode MS" pitchFamily="34" charset="-128"/>
                <a:cs typeface="Aharoni"/>
              </a:rPr>
              <a:t> </a:t>
            </a:r>
            <a:r>
              <a:rPr lang="en-US" sz="2400" dirty="0" err="1">
                <a:solidFill>
                  <a:schemeClr val="bg2"/>
                </a:solidFill>
                <a:latin typeface="Arial Black" panose="020B0A04020102020204" pitchFamily="34" charset="0"/>
                <a:ea typeface="Arial Unicode MS" pitchFamily="34" charset="-128"/>
                <a:cs typeface="Aharoni"/>
              </a:rPr>
              <a:t>محكمة</a:t>
            </a:r>
            <a:r>
              <a:rPr lang="en-US" sz="2400" dirty="0">
                <a:solidFill>
                  <a:schemeClr val="bg2"/>
                </a:solidFill>
                <a:latin typeface="Arial Black" panose="020B0A04020102020204" pitchFamily="34" charset="0"/>
                <a:ea typeface="Arial Unicode MS" pitchFamily="34" charset="-128"/>
                <a:cs typeface="Aharoni"/>
              </a:rPr>
              <a:t> Killing</a:t>
            </a:r>
          </a:p>
          <a:p>
            <a:r>
              <a:rPr lang="en-US" sz="2400" dirty="0">
                <a:solidFill>
                  <a:schemeClr val="bg2"/>
                </a:solidFill>
                <a:latin typeface="Arial Black" panose="020B0A04020102020204" pitchFamily="34" charset="0"/>
                <a:ea typeface="Arial Unicode MS" pitchFamily="34" charset="-128"/>
                <a:cs typeface="Aharoni"/>
              </a:rPr>
              <a:t> jar  </a:t>
            </a:r>
            <a:r>
              <a:rPr lang="en-US" sz="2400" dirty="0" err="1">
                <a:solidFill>
                  <a:schemeClr val="bg2"/>
                </a:solidFill>
                <a:latin typeface="Arial Black" panose="020B0A04020102020204" pitchFamily="34" charset="0"/>
                <a:ea typeface="Arial Unicode MS" pitchFamily="34" charset="-128"/>
                <a:cs typeface="Aharoni"/>
              </a:rPr>
              <a:t>بداخلها</a:t>
            </a:r>
            <a:r>
              <a:rPr lang="en-US" sz="2400" dirty="0">
                <a:solidFill>
                  <a:schemeClr val="bg2"/>
                </a:solidFill>
                <a:latin typeface="Arial Black" panose="020B0A04020102020204" pitchFamily="34" charset="0"/>
                <a:ea typeface="Arial Unicode MS" pitchFamily="34" charset="-128"/>
                <a:cs typeface="Aharoni"/>
              </a:rPr>
              <a:t> </a:t>
            </a:r>
            <a:r>
              <a:rPr lang="en-US" sz="2400" dirty="0" err="1">
                <a:solidFill>
                  <a:schemeClr val="bg2"/>
                </a:solidFill>
                <a:latin typeface="Arial Black" panose="020B0A04020102020204" pitchFamily="34" charset="0"/>
                <a:ea typeface="Arial Unicode MS" pitchFamily="34" charset="-128"/>
                <a:cs typeface="Aharoni"/>
              </a:rPr>
              <a:t>قطنة</a:t>
            </a:r>
            <a:r>
              <a:rPr lang="en-US" sz="2400" dirty="0">
                <a:solidFill>
                  <a:schemeClr val="bg2"/>
                </a:solidFill>
                <a:latin typeface="Arial Black" panose="020B0A04020102020204" pitchFamily="34" charset="0"/>
                <a:ea typeface="Arial Unicode MS" pitchFamily="34" charset="-128"/>
                <a:cs typeface="Aharoni"/>
              </a:rPr>
              <a:t> </a:t>
            </a:r>
            <a:r>
              <a:rPr lang="en-US" sz="2400" dirty="0" err="1">
                <a:solidFill>
                  <a:schemeClr val="bg2"/>
                </a:solidFill>
                <a:latin typeface="Arial Black" panose="020B0A04020102020204" pitchFamily="34" charset="0"/>
                <a:ea typeface="Arial Unicode MS" pitchFamily="34" charset="-128"/>
                <a:cs typeface="Aharoni"/>
              </a:rPr>
              <a:t>مبللة</a:t>
            </a:r>
            <a:r>
              <a:rPr lang="en-US" sz="2400" dirty="0">
                <a:solidFill>
                  <a:schemeClr val="bg2"/>
                </a:solidFill>
                <a:latin typeface="Arial Black" panose="020B0A04020102020204" pitchFamily="34" charset="0"/>
                <a:ea typeface="Arial Unicode MS" pitchFamily="34" charset="-128"/>
                <a:cs typeface="Aharoni"/>
              </a:rPr>
              <a:t> </a:t>
            </a:r>
            <a:r>
              <a:rPr lang="en-US" sz="2400" dirty="0" err="1">
                <a:solidFill>
                  <a:schemeClr val="bg2"/>
                </a:solidFill>
                <a:latin typeface="Arial Black" panose="020B0A04020102020204" pitchFamily="34" charset="0"/>
                <a:ea typeface="Arial Unicode MS" pitchFamily="34" charset="-128"/>
                <a:cs typeface="Aharoni"/>
              </a:rPr>
              <a:t>بمادة</a:t>
            </a:r>
            <a:r>
              <a:rPr lang="en-US" sz="2400" dirty="0">
                <a:solidFill>
                  <a:schemeClr val="bg2"/>
                </a:solidFill>
                <a:latin typeface="Arial Black" panose="020B0A04020102020204" pitchFamily="34" charset="0"/>
                <a:ea typeface="Arial Unicode MS" pitchFamily="34" charset="-128"/>
                <a:cs typeface="Aharoni"/>
              </a:rPr>
              <a:t> </a:t>
            </a:r>
            <a:r>
              <a:rPr lang="en-US" sz="2400" dirty="0" err="1">
                <a:solidFill>
                  <a:schemeClr val="bg2"/>
                </a:solidFill>
                <a:latin typeface="Arial Black" panose="020B0A04020102020204" pitchFamily="34" charset="0"/>
                <a:ea typeface="Arial Unicode MS" pitchFamily="34" charset="-128"/>
                <a:cs typeface="Aharoni"/>
              </a:rPr>
              <a:t>الكلوروفوم</a:t>
            </a:r>
            <a:r>
              <a:rPr lang="en-US" sz="2400" dirty="0">
                <a:solidFill>
                  <a:schemeClr val="bg2"/>
                </a:solidFill>
                <a:latin typeface="Arial Black" panose="020B0A04020102020204" pitchFamily="34" charset="0"/>
                <a:ea typeface="Arial Unicode MS" pitchFamily="34" charset="-128"/>
                <a:cs typeface="Aharoni"/>
              </a:rPr>
              <a:t> Chloroform </a:t>
            </a:r>
            <a:r>
              <a:rPr lang="en-US" sz="2400" dirty="0" err="1">
                <a:solidFill>
                  <a:schemeClr val="bg2"/>
                </a:solidFill>
                <a:latin typeface="Arial Black" panose="020B0A04020102020204" pitchFamily="34" charset="0"/>
                <a:ea typeface="Arial Unicode MS" pitchFamily="34" charset="-128"/>
                <a:cs typeface="Aharoni"/>
              </a:rPr>
              <a:t>وتركت</a:t>
            </a:r>
            <a:r>
              <a:rPr lang="en-US" sz="2400" dirty="0">
                <a:solidFill>
                  <a:schemeClr val="bg2"/>
                </a:solidFill>
                <a:latin typeface="Arial Black" panose="020B0A04020102020204" pitchFamily="34" charset="0"/>
                <a:ea typeface="Arial Unicode MS" pitchFamily="34" charset="-128"/>
                <a:cs typeface="Aharoni"/>
              </a:rPr>
              <a:t> لمدة30 </a:t>
            </a:r>
            <a:r>
              <a:rPr lang="ar-IQ" sz="2400" dirty="0">
                <a:solidFill>
                  <a:schemeClr val="bg2"/>
                </a:solidFill>
                <a:latin typeface="Arial Black" panose="020B0A04020102020204" pitchFamily="34" charset="0"/>
                <a:ea typeface="Arial Unicode MS" pitchFamily="34" charset="-128"/>
                <a:cs typeface="Aharoni"/>
              </a:rPr>
              <a:t> </a:t>
            </a:r>
            <a:r>
              <a:rPr lang="en-US" sz="2400" dirty="0" err="1">
                <a:solidFill>
                  <a:schemeClr val="bg2"/>
                </a:solidFill>
                <a:latin typeface="Arial Black" panose="020B0A04020102020204" pitchFamily="34" charset="0"/>
                <a:ea typeface="Arial Unicode MS" pitchFamily="34" charset="-128"/>
                <a:cs typeface="Aharoni"/>
              </a:rPr>
              <a:t>دقيقة</a:t>
            </a:r>
            <a:r>
              <a:rPr lang="en-US" sz="2400" dirty="0">
                <a:solidFill>
                  <a:schemeClr val="bg2"/>
                </a:solidFill>
                <a:latin typeface="Arial Black" panose="020B0A04020102020204" pitchFamily="34" charset="0"/>
                <a:ea typeface="Arial Unicode MS" pitchFamily="34" charset="-128"/>
                <a:cs typeface="Aharoni"/>
              </a:rPr>
              <a:t> </a:t>
            </a:r>
            <a:r>
              <a:rPr lang="en-US" sz="2400" dirty="0" err="1">
                <a:solidFill>
                  <a:schemeClr val="bg2"/>
                </a:solidFill>
                <a:latin typeface="Arial Black" panose="020B0A04020102020204" pitchFamily="34" charset="0"/>
                <a:ea typeface="Arial Unicode MS" pitchFamily="34" charset="-128"/>
                <a:cs typeface="Aharoni"/>
              </a:rPr>
              <a:t>لحين</a:t>
            </a:r>
            <a:r>
              <a:rPr lang="en-US" sz="2400" dirty="0">
                <a:solidFill>
                  <a:schemeClr val="bg2"/>
                </a:solidFill>
                <a:latin typeface="Arial Black" panose="020B0A04020102020204" pitchFamily="34" charset="0"/>
                <a:ea typeface="Arial Unicode MS" pitchFamily="34" charset="-128"/>
                <a:cs typeface="Aharoni"/>
              </a:rPr>
              <a:t> </a:t>
            </a:r>
            <a:r>
              <a:rPr lang="en-US" sz="2400" dirty="0" err="1">
                <a:solidFill>
                  <a:schemeClr val="bg2"/>
                </a:solidFill>
                <a:latin typeface="Arial Black" panose="020B0A04020102020204" pitchFamily="34" charset="0"/>
                <a:ea typeface="Arial Unicode MS" pitchFamily="34" charset="-128"/>
                <a:cs typeface="Aharoni"/>
              </a:rPr>
              <a:t>توقف</a:t>
            </a:r>
            <a:r>
              <a:rPr lang="en-US" sz="2400" dirty="0">
                <a:solidFill>
                  <a:schemeClr val="bg2"/>
                </a:solidFill>
                <a:latin typeface="Arial Black" panose="020B0A04020102020204" pitchFamily="34" charset="0"/>
                <a:ea typeface="Arial Unicode MS" pitchFamily="34" charset="-128"/>
                <a:cs typeface="Aharoni"/>
              </a:rPr>
              <a:t> </a:t>
            </a:r>
            <a:r>
              <a:rPr lang="en-US" sz="2400" dirty="0" err="1">
                <a:solidFill>
                  <a:schemeClr val="bg2"/>
                </a:solidFill>
                <a:latin typeface="Arial Black" panose="020B0A04020102020204" pitchFamily="34" charset="0"/>
                <a:ea typeface="Arial Unicode MS" pitchFamily="34" charset="-128"/>
                <a:cs typeface="Aharoni"/>
              </a:rPr>
              <a:t>الحيوان</a:t>
            </a:r>
            <a:r>
              <a:rPr lang="en-US" sz="2400" dirty="0">
                <a:solidFill>
                  <a:schemeClr val="bg2"/>
                </a:solidFill>
                <a:latin typeface="Arial Black" panose="020B0A04020102020204" pitchFamily="34" charset="0"/>
                <a:ea typeface="Arial Unicode MS" pitchFamily="34" charset="-128"/>
                <a:cs typeface="Aharoni"/>
              </a:rPr>
              <a:t> </a:t>
            </a:r>
            <a:r>
              <a:rPr lang="en-US" sz="2400" dirty="0" err="1">
                <a:solidFill>
                  <a:schemeClr val="bg2"/>
                </a:solidFill>
                <a:latin typeface="Arial Black" panose="020B0A04020102020204" pitchFamily="34" charset="0"/>
                <a:ea typeface="Arial Unicode MS" pitchFamily="34" charset="-128"/>
                <a:cs typeface="Aharoni"/>
              </a:rPr>
              <a:t>عن</a:t>
            </a:r>
            <a:r>
              <a:rPr lang="en-US" sz="2400" dirty="0">
                <a:solidFill>
                  <a:schemeClr val="bg2"/>
                </a:solidFill>
                <a:latin typeface="Arial Black" panose="020B0A04020102020204" pitchFamily="34" charset="0"/>
                <a:ea typeface="Arial Unicode MS" pitchFamily="34" charset="-128"/>
                <a:cs typeface="Aharoni"/>
              </a:rPr>
              <a:t> </a:t>
            </a:r>
            <a:r>
              <a:rPr lang="en-US" sz="2400" dirty="0" err="1">
                <a:solidFill>
                  <a:schemeClr val="bg2"/>
                </a:solidFill>
                <a:latin typeface="Arial Black" panose="020B0A04020102020204" pitchFamily="34" charset="0"/>
                <a:ea typeface="Arial Unicode MS" pitchFamily="34" charset="-128"/>
                <a:cs typeface="Aharoni"/>
              </a:rPr>
              <a:t>الحركة</a:t>
            </a:r>
            <a:r>
              <a:rPr lang="en-US" sz="2400" dirty="0">
                <a:solidFill>
                  <a:schemeClr val="bg2"/>
                </a:solidFill>
                <a:latin typeface="Arial Black" panose="020B0A04020102020204" pitchFamily="34" charset="0"/>
                <a:ea typeface="Arial Unicode MS" pitchFamily="34" charset="-128"/>
                <a:cs typeface="Aharoni"/>
              </a:rPr>
              <a:t> .</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3068960"/>
            <a:ext cx="4114800" cy="3384376"/>
          </a:xfrm>
          <a:prstGeom prst="rect">
            <a:avLst/>
          </a:prstGeom>
        </p:spPr>
      </p:pic>
    </p:spTree>
    <p:extLst>
      <p:ext uri="{BB962C8B-B14F-4D97-AF65-F5344CB8AC3E}">
        <p14:creationId xmlns:p14="http://schemas.microsoft.com/office/powerpoint/2010/main" val="39017764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Yassmeen\Desktop\300px-Microscope_with_stained_slide.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91680" y="1628800"/>
            <a:ext cx="5400600" cy="360995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476672"/>
            <a:ext cx="7776864" cy="5544616"/>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262000"/>
            <a:ext cx="7776864" cy="6192688"/>
          </a:xfrm>
          <a:prstGeom prst="rect">
            <a:avLst/>
          </a:prstGeom>
          <a:ln>
            <a:solidFill>
              <a:schemeClr val="accent1">
                <a:lumMod val="75000"/>
              </a:schemeClr>
            </a:solidFill>
          </a:ln>
        </p:spPr>
        <p:style>
          <a:lnRef idx="0">
            <a:schemeClr val="dk1"/>
          </a:lnRef>
          <a:fillRef idx="3">
            <a:schemeClr val="dk1"/>
          </a:fillRef>
          <a:effectRef idx="3">
            <a:schemeClr val="dk1"/>
          </a:effectRef>
          <a:fontRef idx="minor">
            <a:schemeClr val="lt1"/>
          </a:fontRef>
        </p:style>
      </p:pic>
      <p:sp>
        <p:nvSpPr>
          <p:cNvPr id="4" name="Content Placeholder 3"/>
          <p:cNvSpPr>
            <a:spLocks noGrp="1"/>
          </p:cNvSpPr>
          <p:nvPr>
            <p:ph idx="1"/>
          </p:nvPr>
        </p:nvSpPr>
        <p:spPr>
          <a:xfrm rot="20000251">
            <a:off x="495339" y="1861755"/>
            <a:ext cx="7512262" cy="1368152"/>
          </a:xfrm>
        </p:spPr>
        <p:txBody>
          <a:bodyPr>
            <a:normAutofit/>
          </a:bodyPr>
          <a:lstStyle/>
          <a:p>
            <a:pPr marL="0" indent="0" algn="ctr">
              <a:buNone/>
            </a:pPr>
            <a:r>
              <a:rPr lang="ar-IQ" sz="6000" dirty="0" smtClean="0">
                <a:solidFill>
                  <a:srgbClr val="7030A0"/>
                </a:solidFill>
              </a:rPr>
              <a:t>شكرآ لأصغائكم </a:t>
            </a:r>
            <a:endParaRPr lang="en-US" sz="6000" dirty="0">
              <a:solidFill>
                <a:srgbClr val="7030A0"/>
              </a:solidFill>
            </a:endParaRPr>
          </a:p>
        </p:txBody>
      </p:sp>
    </p:spTree>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4653136"/>
            <a:ext cx="4032448" cy="1620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ontent Placeholder 1"/>
          <p:cNvSpPr>
            <a:spLocks noGrp="1"/>
          </p:cNvSpPr>
          <p:nvPr>
            <p:ph idx="1"/>
          </p:nvPr>
        </p:nvSpPr>
        <p:spPr>
          <a:xfrm>
            <a:off x="457200" y="548680"/>
            <a:ext cx="8229600" cy="5724636"/>
          </a:xfrm>
        </p:spPr>
        <p:txBody>
          <a:bodyPr>
            <a:normAutofit/>
          </a:bodyPr>
          <a:lstStyle/>
          <a:p>
            <a:pPr marL="0" indent="0">
              <a:buNone/>
            </a:pPr>
            <a:r>
              <a:rPr lang="en-US" dirty="0" err="1" smtClean="0">
                <a:latin typeface="Arial Black" panose="020B0A04020102020204" pitchFamily="34" charset="0"/>
                <a:ea typeface="Arial Unicode MS" pitchFamily="34" charset="-128"/>
                <a:cs typeface="Aharoni"/>
              </a:rPr>
              <a:t>تتم</a:t>
            </a:r>
            <a:r>
              <a:rPr lang="en-US" dirty="0" smtClean="0">
                <a:latin typeface="Arial Black" panose="020B0A04020102020204" pitchFamily="34" charset="0"/>
                <a:ea typeface="Arial Unicode MS" pitchFamily="34" charset="-128"/>
                <a:cs typeface="Aharoni"/>
              </a:rPr>
              <a:t> </a:t>
            </a:r>
            <a:r>
              <a:rPr lang="en-US" dirty="0" err="1">
                <a:latin typeface="Arial Black" panose="020B0A04020102020204" pitchFamily="34" charset="0"/>
                <a:ea typeface="Arial Unicode MS" pitchFamily="34" charset="-128"/>
                <a:cs typeface="Aharoni"/>
              </a:rPr>
              <a:t>التضحية</a:t>
            </a:r>
            <a:r>
              <a:rPr lang="en-US" dirty="0">
                <a:latin typeface="Arial Black" panose="020B0A04020102020204" pitchFamily="34" charset="0"/>
                <a:ea typeface="Arial Unicode MS" pitchFamily="34" charset="-128"/>
                <a:cs typeface="Aharoni"/>
              </a:rPr>
              <a:t> </a:t>
            </a:r>
            <a:r>
              <a:rPr lang="en-US" dirty="0" err="1">
                <a:latin typeface="Arial Black" panose="020B0A04020102020204" pitchFamily="34" charset="0"/>
                <a:ea typeface="Arial Unicode MS" pitchFamily="34" charset="-128"/>
                <a:cs typeface="Aharoni"/>
              </a:rPr>
              <a:t>بالحيوانات</a:t>
            </a:r>
            <a:r>
              <a:rPr lang="en-US" dirty="0">
                <a:latin typeface="Arial Black" panose="020B0A04020102020204" pitchFamily="34" charset="0"/>
                <a:ea typeface="Arial Unicode MS" pitchFamily="34" charset="-128"/>
                <a:cs typeface="Aharoni"/>
              </a:rPr>
              <a:t> </a:t>
            </a:r>
            <a:r>
              <a:rPr lang="en-US" dirty="0" err="1">
                <a:latin typeface="Arial Black" panose="020B0A04020102020204" pitchFamily="34" charset="0"/>
                <a:ea typeface="Arial Unicode MS" pitchFamily="34" charset="-128"/>
                <a:cs typeface="Aharoni"/>
              </a:rPr>
              <a:t>وذلك</a:t>
            </a:r>
            <a:r>
              <a:rPr lang="en-US" dirty="0">
                <a:latin typeface="Arial Black" panose="020B0A04020102020204" pitchFamily="34" charset="0"/>
                <a:ea typeface="Arial Unicode MS" pitchFamily="34" charset="-128"/>
                <a:cs typeface="Aharoni"/>
              </a:rPr>
              <a:t> </a:t>
            </a:r>
            <a:r>
              <a:rPr lang="en-US" dirty="0" err="1">
                <a:latin typeface="Arial Black" panose="020B0A04020102020204" pitchFamily="34" charset="0"/>
                <a:ea typeface="Arial Unicode MS" pitchFamily="34" charset="-128"/>
                <a:cs typeface="Aharoni"/>
              </a:rPr>
              <a:t>بوضعها</a:t>
            </a:r>
            <a:r>
              <a:rPr lang="en-US" dirty="0">
                <a:latin typeface="Arial Black" panose="020B0A04020102020204" pitchFamily="34" charset="0"/>
                <a:ea typeface="Arial Unicode MS" pitchFamily="34" charset="-128"/>
                <a:cs typeface="Aharoni"/>
              </a:rPr>
              <a:t> </a:t>
            </a:r>
            <a:r>
              <a:rPr lang="en-US" dirty="0" err="1">
                <a:latin typeface="Arial Black" panose="020B0A04020102020204" pitchFamily="34" charset="0"/>
                <a:ea typeface="Arial Unicode MS" pitchFamily="34" charset="-128"/>
                <a:cs typeface="Aharoni"/>
              </a:rPr>
              <a:t>في</a:t>
            </a:r>
            <a:r>
              <a:rPr lang="en-US" dirty="0">
                <a:latin typeface="Arial Black" panose="020B0A04020102020204" pitchFamily="34" charset="0"/>
                <a:ea typeface="Arial Unicode MS" pitchFamily="34" charset="-128"/>
                <a:cs typeface="Aharoni"/>
              </a:rPr>
              <a:t> </a:t>
            </a:r>
            <a:r>
              <a:rPr lang="en-US" dirty="0" err="1">
                <a:latin typeface="Arial Black" panose="020B0A04020102020204" pitchFamily="34" charset="0"/>
                <a:ea typeface="Arial Unicode MS" pitchFamily="34" charset="-128"/>
                <a:cs typeface="Aharoni"/>
              </a:rPr>
              <a:t>صحن</a:t>
            </a:r>
            <a:r>
              <a:rPr lang="en-US" dirty="0">
                <a:latin typeface="Arial Black" panose="020B0A04020102020204" pitchFamily="34" charset="0"/>
                <a:ea typeface="Arial Unicode MS" pitchFamily="34" charset="-128"/>
                <a:cs typeface="Aharoni"/>
              </a:rPr>
              <a:t> </a:t>
            </a:r>
            <a:r>
              <a:rPr lang="en-US" dirty="0" err="1">
                <a:latin typeface="Arial Black" panose="020B0A04020102020204" pitchFamily="34" charset="0"/>
                <a:ea typeface="Arial Unicode MS" pitchFamily="34" charset="-128"/>
                <a:cs typeface="Aharoni"/>
              </a:rPr>
              <a:t>مخصص</a:t>
            </a:r>
            <a:r>
              <a:rPr lang="en-US" dirty="0">
                <a:latin typeface="Arial Black" panose="020B0A04020102020204" pitchFamily="34" charset="0"/>
                <a:ea typeface="Arial Unicode MS" pitchFamily="34" charset="-128"/>
                <a:cs typeface="Aharoni"/>
              </a:rPr>
              <a:t> </a:t>
            </a:r>
            <a:r>
              <a:rPr lang="en-US" dirty="0" err="1">
                <a:latin typeface="Arial Black" panose="020B0A04020102020204" pitchFamily="34" charset="0"/>
                <a:ea typeface="Arial Unicode MS" pitchFamily="34" charset="-128"/>
                <a:cs typeface="Aharoni"/>
              </a:rPr>
              <a:t>للتشريح</a:t>
            </a:r>
            <a:r>
              <a:rPr lang="en-US" dirty="0">
                <a:latin typeface="Arial Black" panose="020B0A04020102020204" pitchFamily="34" charset="0"/>
                <a:ea typeface="Arial Unicode MS" pitchFamily="34" charset="-128"/>
                <a:cs typeface="Aharoni"/>
              </a:rPr>
              <a:t> Dissection tray </a:t>
            </a:r>
            <a:r>
              <a:rPr lang="en-US" dirty="0" err="1">
                <a:latin typeface="Arial Black" panose="020B0A04020102020204" pitchFamily="34" charset="0"/>
                <a:ea typeface="Arial Unicode MS" pitchFamily="34" charset="-128"/>
                <a:cs typeface="Aharoni"/>
              </a:rPr>
              <a:t>وثم</a:t>
            </a:r>
            <a:r>
              <a:rPr lang="en-US" dirty="0">
                <a:latin typeface="Arial Black" panose="020B0A04020102020204" pitchFamily="34" charset="0"/>
                <a:ea typeface="Arial Unicode MS" pitchFamily="34" charset="-128"/>
                <a:cs typeface="Aharoni"/>
              </a:rPr>
              <a:t> </a:t>
            </a:r>
            <a:r>
              <a:rPr lang="en-US" dirty="0" err="1">
                <a:latin typeface="Arial Black" panose="020B0A04020102020204" pitchFamily="34" charset="0"/>
                <a:ea typeface="Arial Unicode MS" pitchFamily="34" charset="-128"/>
                <a:cs typeface="Aharoni"/>
              </a:rPr>
              <a:t>وضع</a:t>
            </a:r>
            <a:r>
              <a:rPr lang="en-US" dirty="0">
                <a:latin typeface="Arial Black" panose="020B0A04020102020204" pitchFamily="34" charset="0"/>
                <a:ea typeface="Arial Unicode MS" pitchFamily="34" charset="-128"/>
                <a:cs typeface="Aharoni"/>
              </a:rPr>
              <a:t> </a:t>
            </a:r>
            <a:r>
              <a:rPr lang="en-US" dirty="0" err="1">
                <a:latin typeface="Arial Black" panose="020B0A04020102020204" pitchFamily="34" charset="0"/>
                <a:ea typeface="Arial Unicode MS" pitchFamily="34" charset="-128"/>
                <a:cs typeface="Aharoni"/>
              </a:rPr>
              <a:t>الحيوان</a:t>
            </a:r>
            <a:r>
              <a:rPr lang="en-US" dirty="0">
                <a:latin typeface="Arial Black" panose="020B0A04020102020204" pitchFamily="34" charset="0"/>
                <a:ea typeface="Arial Unicode MS" pitchFamily="34" charset="-128"/>
                <a:cs typeface="Aharoni"/>
              </a:rPr>
              <a:t> </a:t>
            </a:r>
            <a:r>
              <a:rPr lang="en-US" dirty="0" err="1">
                <a:latin typeface="Arial Black" panose="020B0A04020102020204" pitchFamily="34" charset="0"/>
                <a:ea typeface="Arial Unicode MS" pitchFamily="34" charset="-128"/>
                <a:cs typeface="Aharoni"/>
              </a:rPr>
              <a:t>على</a:t>
            </a:r>
            <a:r>
              <a:rPr lang="en-US" dirty="0">
                <a:latin typeface="Arial Black" panose="020B0A04020102020204" pitchFamily="34" charset="0"/>
                <a:ea typeface="Arial Unicode MS" pitchFamily="34" charset="-128"/>
                <a:cs typeface="Aharoni"/>
              </a:rPr>
              <a:t> </a:t>
            </a:r>
            <a:r>
              <a:rPr lang="en-US" dirty="0" err="1">
                <a:latin typeface="Arial Black" panose="020B0A04020102020204" pitchFamily="34" charset="0"/>
                <a:ea typeface="Arial Unicode MS" pitchFamily="34" charset="-128"/>
                <a:cs typeface="Aharoni"/>
              </a:rPr>
              <a:t>الجهة</a:t>
            </a:r>
            <a:r>
              <a:rPr lang="en-US" dirty="0">
                <a:latin typeface="Arial Black" panose="020B0A04020102020204" pitchFamily="34" charset="0"/>
                <a:ea typeface="Arial Unicode MS" pitchFamily="34" charset="-128"/>
                <a:cs typeface="Aharoni"/>
              </a:rPr>
              <a:t> </a:t>
            </a:r>
            <a:r>
              <a:rPr lang="en-US" dirty="0" err="1">
                <a:latin typeface="Arial Black" panose="020B0A04020102020204" pitchFamily="34" charset="0"/>
                <a:ea typeface="Arial Unicode MS" pitchFamily="34" charset="-128"/>
                <a:cs typeface="Aharoni"/>
              </a:rPr>
              <a:t>الظهرية</a:t>
            </a:r>
            <a:r>
              <a:rPr lang="en-US" dirty="0">
                <a:latin typeface="Arial Black" panose="020B0A04020102020204" pitchFamily="34" charset="0"/>
                <a:ea typeface="Arial Unicode MS" pitchFamily="34" charset="-128"/>
                <a:cs typeface="Aharoni"/>
              </a:rPr>
              <a:t> </a:t>
            </a:r>
            <a:r>
              <a:rPr lang="en-US" dirty="0" err="1">
                <a:latin typeface="Arial Black" panose="020B0A04020102020204" pitchFamily="34" charset="0"/>
                <a:ea typeface="Arial Unicode MS" pitchFamily="34" charset="-128"/>
                <a:cs typeface="Aharoni"/>
              </a:rPr>
              <a:t>وثبتت</a:t>
            </a:r>
            <a:r>
              <a:rPr lang="en-US" dirty="0">
                <a:latin typeface="Arial Black" panose="020B0A04020102020204" pitchFamily="34" charset="0"/>
                <a:ea typeface="Arial Unicode MS" pitchFamily="34" charset="-128"/>
                <a:cs typeface="Aharoni"/>
              </a:rPr>
              <a:t> </a:t>
            </a:r>
            <a:r>
              <a:rPr lang="en-US" dirty="0" err="1">
                <a:latin typeface="Arial Black" panose="020B0A04020102020204" pitchFamily="34" charset="0"/>
                <a:ea typeface="Arial Unicode MS" pitchFamily="34" charset="-128"/>
                <a:cs typeface="Aharoni"/>
              </a:rPr>
              <a:t>الاطراف</a:t>
            </a:r>
            <a:r>
              <a:rPr lang="en-US" dirty="0">
                <a:latin typeface="Arial Black" panose="020B0A04020102020204" pitchFamily="34" charset="0"/>
                <a:ea typeface="Arial Unicode MS" pitchFamily="34" charset="-128"/>
                <a:cs typeface="Aharoni"/>
              </a:rPr>
              <a:t> </a:t>
            </a:r>
            <a:r>
              <a:rPr lang="en-US" dirty="0" err="1">
                <a:latin typeface="Arial Black" panose="020B0A04020102020204" pitchFamily="34" charset="0"/>
                <a:ea typeface="Arial Unicode MS" pitchFamily="34" charset="-128"/>
                <a:cs typeface="Aharoni"/>
              </a:rPr>
              <a:t>الامامية</a:t>
            </a:r>
            <a:r>
              <a:rPr lang="en-US" dirty="0">
                <a:latin typeface="Arial Black" panose="020B0A04020102020204" pitchFamily="34" charset="0"/>
                <a:ea typeface="Arial Unicode MS" pitchFamily="34" charset="-128"/>
                <a:cs typeface="Aharoni"/>
              </a:rPr>
              <a:t> </a:t>
            </a:r>
            <a:r>
              <a:rPr lang="en-US" dirty="0" err="1">
                <a:latin typeface="Arial Black" panose="020B0A04020102020204" pitchFamily="34" charset="0"/>
                <a:ea typeface="Arial Unicode MS" pitchFamily="34" charset="-128"/>
                <a:cs typeface="Aharoni"/>
              </a:rPr>
              <a:t>والخلفية</a:t>
            </a:r>
            <a:r>
              <a:rPr lang="en-US" dirty="0">
                <a:latin typeface="Arial Black" panose="020B0A04020102020204" pitchFamily="34" charset="0"/>
                <a:ea typeface="Arial Unicode MS" pitchFamily="34" charset="-128"/>
                <a:cs typeface="Aharoni"/>
              </a:rPr>
              <a:t> </a:t>
            </a:r>
            <a:r>
              <a:rPr lang="en-US" dirty="0" err="1">
                <a:latin typeface="Arial Black" panose="020B0A04020102020204" pitchFamily="34" charset="0"/>
                <a:ea typeface="Arial Unicode MS" pitchFamily="34" charset="-128"/>
                <a:cs typeface="Aharoni"/>
              </a:rPr>
              <a:t>بأستخدام</a:t>
            </a:r>
            <a:r>
              <a:rPr lang="en-US" dirty="0">
                <a:latin typeface="Arial Black" panose="020B0A04020102020204" pitchFamily="34" charset="0"/>
                <a:ea typeface="Arial Unicode MS" pitchFamily="34" charset="-128"/>
                <a:cs typeface="Aharoni"/>
              </a:rPr>
              <a:t> </a:t>
            </a:r>
            <a:r>
              <a:rPr lang="en-US" dirty="0" err="1">
                <a:latin typeface="Arial Black" panose="020B0A04020102020204" pitchFamily="34" charset="0"/>
                <a:ea typeface="Arial Unicode MS" pitchFamily="34" charset="-128"/>
                <a:cs typeface="Aharoni"/>
              </a:rPr>
              <a:t>دبابيس</a:t>
            </a:r>
            <a:r>
              <a:rPr lang="en-US" dirty="0">
                <a:latin typeface="Arial Black" panose="020B0A04020102020204" pitchFamily="34" charset="0"/>
                <a:ea typeface="Arial Unicode MS" pitchFamily="34" charset="-128"/>
                <a:cs typeface="Aharoni"/>
              </a:rPr>
              <a:t> </a:t>
            </a:r>
            <a:r>
              <a:rPr lang="en-US" dirty="0" err="1">
                <a:latin typeface="Arial Black" panose="020B0A04020102020204" pitchFamily="34" charset="0"/>
                <a:ea typeface="Arial Unicode MS" pitchFamily="34" charset="-128"/>
                <a:cs typeface="Aharoni"/>
              </a:rPr>
              <a:t>من</a:t>
            </a:r>
            <a:r>
              <a:rPr lang="en-US" dirty="0">
                <a:latin typeface="Arial Black" panose="020B0A04020102020204" pitchFamily="34" charset="0"/>
                <a:ea typeface="Arial Unicode MS" pitchFamily="34" charset="-128"/>
                <a:cs typeface="Aharoni"/>
              </a:rPr>
              <a:t> </a:t>
            </a:r>
            <a:r>
              <a:rPr lang="en-US" dirty="0" err="1">
                <a:latin typeface="Arial Black" panose="020B0A04020102020204" pitchFamily="34" charset="0"/>
                <a:ea typeface="Arial Unicode MS" pitchFamily="34" charset="-128"/>
                <a:cs typeface="Aharoni"/>
              </a:rPr>
              <a:t>اجل</a:t>
            </a:r>
            <a:r>
              <a:rPr lang="en-US" dirty="0">
                <a:latin typeface="Arial Black" panose="020B0A04020102020204" pitchFamily="34" charset="0"/>
                <a:ea typeface="Arial Unicode MS" pitchFamily="34" charset="-128"/>
                <a:cs typeface="Aharoni"/>
              </a:rPr>
              <a:t> </a:t>
            </a:r>
            <a:r>
              <a:rPr lang="en-US" dirty="0" err="1">
                <a:latin typeface="Arial Black" panose="020B0A04020102020204" pitchFamily="34" charset="0"/>
                <a:ea typeface="Arial Unicode MS" pitchFamily="34" charset="-128"/>
                <a:cs typeface="Aharoni"/>
              </a:rPr>
              <a:t>تسهيل</a:t>
            </a:r>
            <a:r>
              <a:rPr lang="en-US" dirty="0">
                <a:latin typeface="Arial Black" panose="020B0A04020102020204" pitchFamily="34" charset="0"/>
                <a:ea typeface="Arial Unicode MS" pitchFamily="34" charset="-128"/>
                <a:cs typeface="Aharoni"/>
              </a:rPr>
              <a:t> </a:t>
            </a:r>
            <a:r>
              <a:rPr lang="en-US" dirty="0" err="1">
                <a:latin typeface="Arial Black" panose="020B0A04020102020204" pitchFamily="34" charset="0"/>
                <a:ea typeface="Arial Unicode MS" pitchFamily="34" charset="-128"/>
                <a:cs typeface="Aharoni"/>
              </a:rPr>
              <a:t>عملية</a:t>
            </a:r>
            <a:r>
              <a:rPr lang="en-US" dirty="0">
                <a:latin typeface="Arial Black" panose="020B0A04020102020204" pitchFamily="34" charset="0"/>
                <a:ea typeface="Arial Unicode MS" pitchFamily="34" charset="-128"/>
                <a:cs typeface="Aharoni"/>
              </a:rPr>
              <a:t> </a:t>
            </a:r>
            <a:r>
              <a:rPr lang="en-US" dirty="0" err="1">
                <a:latin typeface="Arial Black" panose="020B0A04020102020204" pitchFamily="34" charset="0"/>
                <a:ea typeface="Arial Unicode MS" pitchFamily="34" charset="-128"/>
                <a:cs typeface="Aharoni"/>
              </a:rPr>
              <a:t>التشريح</a:t>
            </a:r>
            <a:r>
              <a:rPr lang="en-US" dirty="0">
                <a:latin typeface="Arial Black" panose="020B0A04020102020204" pitchFamily="34" charset="0"/>
                <a:ea typeface="Arial Unicode MS" pitchFamily="34" charset="-128"/>
                <a:cs typeface="Aharoni"/>
              </a:rPr>
              <a:t> ،</a:t>
            </a:r>
          </a:p>
          <a:p>
            <a:endParaRPr lang="en-US" dirty="0">
              <a:latin typeface="Arial Black" panose="020B0A04020102020204" pitchFamily="34" charset="0"/>
              <a:ea typeface="Arial Unicode MS" pitchFamily="34" charset="-128"/>
              <a:cs typeface="Aharoni"/>
            </a:endParaRPr>
          </a:p>
          <a:p>
            <a:r>
              <a:rPr lang="en-US" dirty="0">
                <a:latin typeface="Arial Black" panose="020B0A04020102020204" pitchFamily="34" charset="0"/>
                <a:ea typeface="Arial Unicode MS" pitchFamily="34" charset="-128"/>
                <a:cs typeface="Aharoni"/>
              </a:rPr>
              <a:t> </a:t>
            </a:r>
            <a:r>
              <a:rPr lang="en-US" dirty="0" err="1">
                <a:latin typeface="Arial Black" panose="020B0A04020102020204" pitchFamily="34" charset="0"/>
                <a:ea typeface="Arial Unicode MS" pitchFamily="34" charset="-128"/>
                <a:cs typeface="Aharoni"/>
              </a:rPr>
              <a:t>تم</a:t>
            </a:r>
            <a:r>
              <a:rPr lang="en-US" dirty="0">
                <a:latin typeface="Arial Black" panose="020B0A04020102020204" pitchFamily="34" charset="0"/>
                <a:ea typeface="Arial Unicode MS" pitchFamily="34" charset="-128"/>
                <a:cs typeface="Aharoni"/>
              </a:rPr>
              <a:t> </a:t>
            </a:r>
            <a:r>
              <a:rPr lang="en-US" dirty="0" err="1">
                <a:latin typeface="Arial Black" panose="020B0A04020102020204" pitchFamily="34" charset="0"/>
                <a:ea typeface="Arial Unicode MS" pitchFamily="34" charset="-128"/>
                <a:cs typeface="Aharoni"/>
              </a:rPr>
              <a:t>احداث</a:t>
            </a:r>
            <a:r>
              <a:rPr lang="en-US" dirty="0">
                <a:latin typeface="Arial Black" panose="020B0A04020102020204" pitchFamily="34" charset="0"/>
                <a:ea typeface="Arial Unicode MS" pitchFamily="34" charset="-128"/>
                <a:cs typeface="Aharoni"/>
              </a:rPr>
              <a:t> </a:t>
            </a:r>
            <a:r>
              <a:rPr lang="en-US" dirty="0" err="1">
                <a:latin typeface="Arial Black" panose="020B0A04020102020204" pitchFamily="34" charset="0"/>
                <a:ea typeface="Arial Unicode MS" pitchFamily="34" charset="-128"/>
                <a:cs typeface="Aharoni"/>
              </a:rPr>
              <a:t>شق</a:t>
            </a:r>
            <a:r>
              <a:rPr lang="en-US" dirty="0">
                <a:latin typeface="Arial Black" panose="020B0A04020102020204" pitchFamily="34" charset="0"/>
                <a:ea typeface="Arial Unicode MS" pitchFamily="34" charset="-128"/>
                <a:cs typeface="Aharoni"/>
              </a:rPr>
              <a:t> </a:t>
            </a:r>
            <a:r>
              <a:rPr lang="en-US" dirty="0" err="1">
                <a:latin typeface="Arial Black" panose="020B0A04020102020204" pitchFamily="34" charset="0"/>
                <a:ea typeface="Arial Unicode MS" pitchFamily="34" charset="-128"/>
                <a:cs typeface="Aharoni"/>
              </a:rPr>
              <a:t>في</a:t>
            </a:r>
            <a:r>
              <a:rPr lang="en-US" dirty="0">
                <a:latin typeface="Arial Black" panose="020B0A04020102020204" pitchFamily="34" charset="0"/>
                <a:ea typeface="Arial Unicode MS" pitchFamily="34" charset="-128"/>
                <a:cs typeface="Aharoni"/>
              </a:rPr>
              <a:t> </a:t>
            </a:r>
            <a:r>
              <a:rPr lang="en-US" dirty="0" err="1">
                <a:latin typeface="Arial Black" panose="020B0A04020102020204" pitchFamily="34" charset="0"/>
                <a:ea typeface="Arial Unicode MS" pitchFamily="34" charset="-128"/>
                <a:cs typeface="Aharoni"/>
              </a:rPr>
              <a:t>جزء</a:t>
            </a:r>
            <a:r>
              <a:rPr lang="en-US" dirty="0">
                <a:latin typeface="Arial Black" panose="020B0A04020102020204" pitchFamily="34" charset="0"/>
                <a:ea typeface="Arial Unicode MS" pitchFamily="34" charset="-128"/>
                <a:cs typeface="Aharoni"/>
              </a:rPr>
              <a:t> </a:t>
            </a:r>
            <a:r>
              <a:rPr lang="en-US" dirty="0" err="1">
                <a:latin typeface="Arial Black" panose="020B0A04020102020204" pitchFamily="34" charset="0"/>
                <a:ea typeface="Arial Unicode MS" pitchFamily="34" charset="-128"/>
                <a:cs typeface="Aharoni"/>
              </a:rPr>
              <a:t>الجسم</a:t>
            </a:r>
            <a:r>
              <a:rPr lang="en-US" dirty="0">
                <a:latin typeface="Arial Black" panose="020B0A04020102020204" pitchFamily="34" charset="0"/>
                <a:ea typeface="Arial Unicode MS" pitchFamily="34" charset="-128"/>
                <a:cs typeface="Aharoni"/>
              </a:rPr>
              <a:t> </a:t>
            </a:r>
            <a:r>
              <a:rPr lang="en-US" dirty="0" err="1">
                <a:latin typeface="Arial Black" panose="020B0A04020102020204" pitchFamily="34" charset="0"/>
                <a:ea typeface="Arial Unicode MS" pitchFamily="34" charset="-128"/>
                <a:cs typeface="Aharoni"/>
              </a:rPr>
              <a:t>الخاص</a:t>
            </a:r>
            <a:r>
              <a:rPr lang="en-US" dirty="0">
                <a:latin typeface="Arial Black" panose="020B0A04020102020204" pitchFamily="34" charset="0"/>
                <a:ea typeface="Arial Unicode MS" pitchFamily="34" charset="-128"/>
                <a:cs typeface="Aharoni"/>
              </a:rPr>
              <a:t> </a:t>
            </a:r>
            <a:r>
              <a:rPr lang="en-US" dirty="0" err="1">
                <a:latin typeface="Arial Black" panose="020B0A04020102020204" pitchFamily="34" charset="0"/>
                <a:ea typeface="Arial Unicode MS" pitchFamily="34" charset="-128"/>
                <a:cs typeface="Aharoni"/>
              </a:rPr>
              <a:t>بالتشريح</a:t>
            </a:r>
            <a:r>
              <a:rPr lang="en-US" dirty="0">
                <a:latin typeface="Arial Black" panose="020B0A04020102020204" pitchFamily="34" charset="0"/>
                <a:ea typeface="Arial Unicode MS" pitchFamily="34" charset="-128"/>
                <a:cs typeface="Aharoni"/>
              </a:rPr>
              <a:t>  </a:t>
            </a:r>
            <a:r>
              <a:rPr lang="en-US" dirty="0" err="1">
                <a:latin typeface="Arial Black" panose="020B0A04020102020204" pitchFamily="34" charset="0"/>
                <a:ea typeface="Arial Unicode MS" pitchFamily="34" charset="-128"/>
                <a:cs typeface="Aharoni"/>
              </a:rPr>
              <a:t>بأستعمال</a:t>
            </a:r>
            <a:r>
              <a:rPr lang="en-US" dirty="0">
                <a:latin typeface="Arial Black" panose="020B0A04020102020204" pitchFamily="34" charset="0"/>
                <a:ea typeface="Arial Unicode MS" pitchFamily="34" charset="-128"/>
                <a:cs typeface="Aharoni"/>
              </a:rPr>
              <a:t> </a:t>
            </a:r>
            <a:r>
              <a:rPr lang="en-US" dirty="0" err="1">
                <a:latin typeface="Arial Black" panose="020B0A04020102020204" pitchFamily="34" charset="0"/>
                <a:ea typeface="Arial Unicode MS" pitchFamily="34" charset="-128"/>
                <a:cs typeface="Aharoni"/>
              </a:rPr>
              <a:t>مقص</a:t>
            </a:r>
            <a:r>
              <a:rPr lang="en-US" dirty="0">
                <a:latin typeface="Arial Black" panose="020B0A04020102020204" pitchFamily="34" charset="0"/>
                <a:ea typeface="Arial Unicode MS" pitchFamily="34" charset="-128"/>
                <a:cs typeface="Aharoni"/>
              </a:rPr>
              <a:t> </a:t>
            </a:r>
            <a:r>
              <a:rPr lang="en-US" dirty="0" err="1">
                <a:latin typeface="Arial Black" panose="020B0A04020102020204" pitchFamily="34" charset="0"/>
                <a:ea typeface="Arial Unicode MS" pitchFamily="34" charset="-128"/>
                <a:cs typeface="Aharoni"/>
              </a:rPr>
              <a:t>التشريح</a:t>
            </a:r>
            <a:r>
              <a:rPr lang="en-US" dirty="0">
                <a:latin typeface="Arial Black" panose="020B0A04020102020204" pitchFamily="34" charset="0"/>
                <a:ea typeface="Arial Unicode MS" pitchFamily="34" charset="-128"/>
                <a:cs typeface="Aharoni"/>
              </a:rPr>
              <a:t> </a:t>
            </a:r>
            <a:r>
              <a:rPr lang="en-US" dirty="0" err="1">
                <a:latin typeface="Arial Black" panose="020B0A04020102020204" pitchFamily="34" charset="0"/>
                <a:ea typeface="Arial Unicode MS" pitchFamily="34" charset="-128"/>
                <a:cs typeface="Aharoni"/>
              </a:rPr>
              <a:t>وبعدها</a:t>
            </a:r>
            <a:r>
              <a:rPr lang="en-US" dirty="0">
                <a:latin typeface="Arial Black" panose="020B0A04020102020204" pitchFamily="34" charset="0"/>
                <a:ea typeface="Arial Unicode MS" pitchFamily="34" charset="-128"/>
                <a:cs typeface="Aharoni"/>
              </a:rPr>
              <a:t> </a:t>
            </a:r>
            <a:r>
              <a:rPr lang="en-US" dirty="0" err="1">
                <a:latin typeface="Arial Black" panose="020B0A04020102020204" pitchFamily="34" charset="0"/>
                <a:ea typeface="Arial Unicode MS" pitchFamily="34" charset="-128"/>
                <a:cs typeface="Aharoni"/>
              </a:rPr>
              <a:t>تتم</a:t>
            </a:r>
            <a:r>
              <a:rPr lang="en-US" dirty="0">
                <a:latin typeface="Arial Black" panose="020B0A04020102020204" pitchFamily="34" charset="0"/>
                <a:ea typeface="Arial Unicode MS" pitchFamily="34" charset="-128"/>
                <a:cs typeface="Aharoni"/>
              </a:rPr>
              <a:t> </a:t>
            </a:r>
            <a:r>
              <a:rPr lang="en-US" dirty="0" err="1">
                <a:latin typeface="Arial Black" panose="020B0A04020102020204" pitchFamily="34" charset="0"/>
                <a:ea typeface="Arial Unicode MS" pitchFamily="34" charset="-128"/>
                <a:cs typeface="Aharoni"/>
              </a:rPr>
              <a:t>انتزاع</a:t>
            </a:r>
            <a:r>
              <a:rPr lang="en-US" dirty="0">
                <a:latin typeface="Arial Black" panose="020B0A04020102020204" pitchFamily="34" charset="0"/>
                <a:ea typeface="Arial Unicode MS" pitchFamily="34" charset="-128"/>
                <a:cs typeface="Aharoni"/>
              </a:rPr>
              <a:t> </a:t>
            </a:r>
            <a:r>
              <a:rPr lang="en-US" dirty="0" err="1">
                <a:latin typeface="Arial Black" panose="020B0A04020102020204" pitchFamily="34" charset="0"/>
                <a:ea typeface="Arial Unicode MS" pitchFamily="34" charset="-128"/>
                <a:cs typeface="Aharoni"/>
              </a:rPr>
              <a:t>العضو</a:t>
            </a:r>
            <a:r>
              <a:rPr lang="en-US" dirty="0">
                <a:latin typeface="Arial Black" panose="020B0A04020102020204" pitchFamily="34" charset="0"/>
                <a:ea typeface="Arial Unicode MS" pitchFamily="34" charset="-128"/>
                <a:cs typeface="Aharoni"/>
              </a:rPr>
              <a:t> </a:t>
            </a:r>
            <a:r>
              <a:rPr lang="en-US" dirty="0" err="1">
                <a:latin typeface="Arial Black" panose="020B0A04020102020204" pitchFamily="34" charset="0"/>
                <a:ea typeface="Arial Unicode MS" pitchFamily="34" charset="-128"/>
                <a:cs typeface="Aharoni"/>
              </a:rPr>
              <a:t>المراد</a:t>
            </a:r>
            <a:r>
              <a:rPr lang="en-US" dirty="0">
                <a:latin typeface="Arial Black" panose="020B0A04020102020204" pitchFamily="34" charset="0"/>
                <a:ea typeface="Arial Unicode MS" pitchFamily="34" charset="-128"/>
                <a:cs typeface="Aharoni"/>
              </a:rPr>
              <a:t> </a:t>
            </a:r>
            <a:r>
              <a:rPr lang="en-US" dirty="0" err="1">
                <a:latin typeface="Arial Black" panose="020B0A04020102020204" pitchFamily="34" charset="0"/>
                <a:ea typeface="Arial Unicode MS" pitchFamily="34" charset="-128"/>
                <a:cs typeface="Aharoni"/>
              </a:rPr>
              <a:t>دراسته</a:t>
            </a:r>
            <a:r>
              <a:rPr lang="en-US" dirty="0">
                <a:latin typeface="Arial Black" panose="020B0A04020102020204" pitchFamily="34" charset="0"/>
                <a:ea typeface="Arial Unicode MS" pitchFamily="34" charset="-128"/>
                <a:cs typeface="Aharoni"/>
              </a:rPr>
              <a:t> </a:t>
            </a:r>
            <a:r>
              <a:rPr lang="en-US" dirty="0" err="1">
                <a:latin typeface="Arial Black" panose="020B0A04020102020204" pitchFamily="34" charset="0"/>
                <a:ea typeface="Arial Unicode MS" pitchFamily="34" charset="-128"/>
                <a:cs typeface="Aharoni"/>
              </a:rPr>
              <a:t>مع</a:t>
            </a:r>
            <a:r>
              <a:rPr lang="en-US" dirty="0">
                <a:latin typeface="Arial Black" panose="020B0A04020102020204" pitchFamily="34" charset="0"/>
                <a:ea typeface="Arial Unicode MS" pitchFamily="34" charset="-128"/>
                <a:cs typeface="Aharoni"/>
              </a:rPr>
              <a:t> </a:t>
            </a:r>
            <a:r>
              <a:rPr lang="en-US" dirty="0" err="1">
                <a:latin typeface="Arial Black" panose="020B0A04020102020204" pitchFamily="34" charset="0"/>
                <a:ea typeface="Arial Unicode MS" pitchFamily="34" charset="-128"/>
                <a:cs typeface="Aharoni"/>
              </a:rPr>
              <a:t>اخذ</a:t>
            </a:r>
            <a:r>
              <a:rPr lang="en-US" dirty="0">
                <a:latin typeface="Arial Black" panose="020B0A04020102020204" pitchFamily="34" charset="0"/>
                <a:ea typeface="Arial Unicode MS" pitchFamily="34" charset="-128"/>
                <a:cs typeface="Aharoni"/>
              </a:rPr>
              <a:t> </a:t>
            </a:r>
            <a:r>
              <a:rPr lang="en-US" dirty="0" err="1">
                <a:latin typeface="Arial Black" panose="020B0A04020102020204" pitchFamily="34" charset="0"/>
                <a:ea typeface="Arial Unicode MS" pitchFamily="34" charset="-128"/>
                <a:cs typeface="Aharoni"/>
              </a:rPr>
              <a:t>الحيطة</a:t>
            </a:r>
            <a:r>
              <a:rPr lang="en-US" dirty="0">
                <a:latin typeface="Arial Black" panose="020B0A04020102020204" pitchFamily="34" charset="0"/>
                <a:ea typeface="Arial Unicode MS" pitchFamily="34" charset="-128"/>
                <a:cs typeface="Aharoni"/>
              </a:rPr>
              <a:t> </a:t>
            </a:r>
            <a:r>
              <a:rPr lang="en-US" dirty="0" err="1">
                <a:latin typeface="Arial Black" panose="020B0A04020102020204" pitchFamily="34" charset="0"/>
                <a:ea typeface="Arial Unicode MS" pitchFamily="34" charset="-128"/>
                <a:cs typeface="Aharoni"/>
              </a:rPr>
              <a:t>والحذر</a:t>
            </a:r>
            <a:r>
              <a:rPr lang="en-US" dirty="0">
                <a:latin typeface="Arial Black" panose="020B0A04020102020204" pitchFamily="34" charset="0"/>
                <a:ea typeface="Arial Unicode MS" pitchFamily="34" charset="-128"/>
                <a:cs typeface="Aharoni"/>
              </a:rPr>
              <a:t> </a:t>
            </a:r>
            <a:r>
              <a:rPr lang="en-US" dirty="0" err="1">
                <a:latin typeface="Arial Black" panose="020B0A04020102020204" pitchFamily="34" charset="0"/>
                <a:ea typeface="Arial Unicode MS" pitchFamily="34" charset="-128"/>
                <a:cs typeface="Aharoni"/>
              </a:rPr>
              <a:t>من</a:t>
            </a:r>
            <a:r>
              <a:rPr lang="en-US" dirty="0">
                <a:latin typeface="Arial Black" panose="020B0A04020102020204" pitchFamily="34" charset="0"/>
                <a:ea typeface="Arial Unicode MS" pitchFamily="34" charset="-128"/>
                <a:cs typeface="Aharoni"/>
              </a:rPr>
              <a:t> </a:t>
            </a:r>
            <a:r>
              <a:rPr lang="en-US" dirty="0" err="1">
                <a:latin typeface="Arial Black" panose="020B0A04020102020204" pitchFamily="34" charset="0"/>
                <a:ea typeface="Arial Unicode MS" pitchFamily="34" charset="-128"/>
                <a:cs typeface="Aharoni"/>
              </a:rPr>
              <a:t>اتلافها</a:t>
            </a:r>
            <a:r>
              <a:rPr lang="en-US" dirty="0">
                <a:latin typeface="Arial Black" panose="020B0A04020102020204" pitchFamily="34" charset="0"/>
                <a:ea typeface="Arial Unicode MS" pitchFamily="34" charset="-128"/>
                <a:cs typeface="Aharoni"/>
              </a:rPr>
              <a:t> </a:t>
            </a:r>
            <a:r>
              <a:rPr lang="en-US" dirty="0" err="1">
                <a:latin typeface="Arial Black" panose="020B0A04020102020204" pitchFamily="34" charset="0"/>
                <a:ea typeface="Arial Unicode MS" pitchFamily="34" charset="-128"/>
                <a:cs typeface="Aharoni"/>
              </a:rPr>
              <a:t>عند</a:t>
            </a:r>
            <a:r>
              <a:rPr lang="en-US" dirty="0">
                <a:latin typeface="Arial Black" panose="020B0A04020102020204" pitchFamily="34" charset="0"/>
                <a:ea typeface="Arial Unicode MS" pitchFamily="34" charset="-128"/>
                <a:cs typeface="Aharoni"/>
              </a:rPr>
              <a:t> </a:t>
            </a:r>
            <a:r>
              <a:rPr lang="en-US" dirty="0" err="1">
                <a:latin typeface="Arial Black" panose="020B0A04020102020204" pitchFamily="34" charset="0"/>
                <a:ea typeface="Arial Unicode MS" pitchFamily="34" charset="-128"/>
                <a:cs typeface="Aharoni"/>
              </a:rPr>
              <a:t>عملية</a:t>
            </a:r>
            <a:r>
              <a:rPr lang="en-US" dirty="0">
                <a:latin typeface="Arial Black" panose="020B0A04020102020204" pitchFamily="34" charset="0"/>
                <a:ea typeface="Arial Unicode MS" pitchFamily="34" charset="-128"/>
                <a:cs typeface="Aharoni"/>
              </a:rPr>
              <a:t> </a:t>
            </a:r>
            <a:r>
              <a:rPr lang="en-US" dirty="0" err="1">
                <a:latin typeface="Arial Black" panose="020B0A04020102020204" pitchFamily="34" charset="0"/>
                <a:ea typeface="Arial Unicode MS" pitchFamily="34" charset="-128"/>
                <a:cs typeface="Aharoni"/>
              </a:rPr>
              <a:t>الاستئصال</a:t>
            </a:r>
            <a:r>
              <a:rPr lang="en-US" dirty="0">
                <a:latin typeface="Arial Black" panose="020B0A04020102020204" pitchFamily="34" charset="0"/>
                <a:ea typeface="Arial Unicode MS" pitchFamily="34" charset="-128"/>
                <a:cs typeface="Aharoni"/>
              </a:rPr>
              <a:t> , </a:t>
            </a:r>
          </a:p>
          <a:p>
            <a:endParaRPr lang="en-US" dirty="0">
              <a:latin typeface="Arial Black" panose="020B0A04020102020204" pitchFamily="34" charset="0"/>
              <a:ea typeface="Arial Unicode MS" pitchFamily="34" charset="-128"/>
              <a:cs typeface="Aharoni"/>
            </a:endParaRPr>
          </a:p>
          <a:p>
            <a:r>
              <a:rPr lang="en-US" dirty="0" err="1" smtClean="0">
                <a:latin typeface="Arial Black" panose="020B0A04020102020204" pitchFamily="34" charset="0"/>
                <a:ea typeface="Arial Unicode MS" pitchFamily="34" charset="-128"/>
                <a:cs typeface="Aharoni"/>
              </a:rPr>
              <a:t>تم</a:t>
            </a:r>
            <a:r>
              <a:rPr lang="en-US" dirty="0" smtClean="0">
                <a:latin typeface="Arial Black" panose="020B0A04020102020204" pitchFamily="34" charset="0"/>
                <a:ea typeface="Arial Unicode MS" pitchFamily="34" charset="-128"/>
                <a:cs typeface="Aharoni"/>
              </a:rPr>
              <a:t> </a:t>
            </a:r>
            <a:r>
              <a:rPr lang="en-US" dirty="0" err="1" smtClean="0">
                <a:latin typeface="Arial Black" panose="020B0A04020102020204" pitchFamily="34" charset="0"/>
                <a:ea typeface="Arial Unicode MS" pitchFamily="34" charset="-128"/>
                <a:cs typeface="Aharoni"/>
              </a:rPr>
              <a:t>تنظيف</a:t>
            </a:r>
            <a:r>
              <a:rPr lang="en-US" dirty="0" smtClean="0">
                <a:latin typeface="Arial Black" panose="020B0A04020102020204" pitchFamily="34" charset="0"/>
                <a:ea typeface="Arial Unicode MS" pitchFamily="34" charset="-128"/>
                <a:cs typeface="Aharoni"/>
              </a:rPr>
              <a:t> </a:t>
            </a:r>
            <a:r>
              <a:rPr lang="en-US" dirty="0" err="1" smtClean="0">
                <a:latin typeface="Arial Black" panose="020B0A04020102020204" pitchFamily="34" charset="0"/>
                <a:ea typeface="Arial Unicode MS" pitchFamily="34" charset="-128"/>
                <a:cs typeface="Aharoni"/>
              </a:rPr>
              <a:t>العضو</a:t>
            </a:r>
            <a:r>
              <a:rPr lang="en-US" dirty="0" smtClean="0">
                <a:latin typeface="Arial Black" panose="020B0A04020102020204" pitchFamily="34" charset="0"/>
                <a:ea typeface="Arial Unicode MS" pitchFamily="34" charset="-128"/>
                <a:cs typeface="Aharoni"/>
              </a:rPr>
              <a:t> </a:t>
            </a:r>
            <a:r>
              <a:rPr lang="en-US" dirty="0" err="1" smtClean="0">
                <a:latin typeface="Arial Black" panose="020B0A04020102020204" pitchFamily="34" charset="0"/>
                <a:ea typeface="Arial Unicode MS" pitchFamily="34" charset="-128"/>
                <a:cs typeface="Aharoni"/>
              </a:rPr>
              <a:t>من</a:t>
            </a:r>
            <a:r>
              <a:rPr lang="en-US" dirty="0" smtClean="0">
                <a:latin typeface="Arial Black" panose="020B0A04020102020204" pitchFamily="34" charset="0"/>
                <a:ea typeface="Arial Unicode MS" pitchFamily="34" charset="-128"/>
                <a:cs typeface="Aharoni"/>
              </a:rPr>
              <a:t> </a:t>
            </a:r>
            <a:r>
              <a:rPr lang="en-US" dirty="0" err="1" smtClean="0">
                <a:latin typeface="Arial Black" panose="020B0A04020102020204" pitchFamily="34" charset="0"/>
                <a:ea typeface="Arial Unicode MS" pitchFamily="34" charset="-128"/>
                <a:cs typeface="Aharoni"/>
              </a:rPr>
              <a:t>الانسجة</a:t>
            </a:r>
            <a:r>
              <a:rPr lang="en-US" dirty="0" smtClean="0">
                <a:latin typeface="Arial Black" panose="020B0A04020102020204" pitchFamily="34" charset="0"/>
                <a:ea typeface="Arial Unicode MS" pitchFamily="34" charset="-128"/>
                <a:cs typeface="Aharoni"/>
              </a:rPr>
              <a:t> </a:t>
            </a:r>
            <a:r>
              <a:rPr lang="en-US" dirty="0" err="1" smtClean="0">
                <a:latin typeface="Arial Black" panose="020B0A04020102020204" pitchFamily="34" charset="0"/>
                <a:ea typeface="Arial Unicode MS" pitchFamily="34" charset="-128"/>
                <a:cs typeface="Aharoni"/>
              </a:rPr>
              <a:t>المحيطة</a:t>
            </a:r>
            <a:r>
              <a:rPr lang="en-US" dirty="0" smtClean="0">
                <a:latin typeface="Arial Black" panose="020B0A04020102020204" pitchFamily="34" charset="0"/>
                <a:ea typeface="Arial Unicode MS" pitchFamily="34" charset="-128"/>
                <a:cs typeface="Aharoni"/>
              </a:rPr>
              <a:t> </a:t>
            </a:r>
            <a:r>
              <a:rPr lang="en-US" dirty="0" err="1" smtClean="0">
                <a:latin typeface="Arial Black" panose="020B0A04020102020204" pitchFamily="34" charset="0"/>
                <a:ea typeface="Arial Unicode MS" pitchFamily="34" charset="-128"/>
                <a:cs typeface="Aharoni"/>
              </a:rPr>
              <a:t>به</a:t>
            </a:r>
            <a:r>
              <a:rPr lang="en-US" dirty="0" smtClean="0">
                <a:latin typeface="Arial Black" panose="020B0A04020102020204" pitchFamily="34" charset="0"/>
                <a:ea typeface="Arial Unicode MS" pitchFamily="34" charset="-128"/>
                <a:cs typeface="Aharoni"/>
              </a:rPr>
              <a:t> </a:t>
            </a:r>
            <a:r>
              <a:rPr lang="en-US" dirty="0" err="1" smtClean="0">
                <a:latin typeface="Arial Black" panose="020B0A04020102020204" pitchFamily="34" charset="0"/>
                <a:ea typeface="Arial Unicode MS" pitchFamily="34" charset="-128"/>
                <a:cs typeface="Aharoni"/>
              </a:rPr>
              <a:t>وبعدها</a:t>
            </a:r>
            <a:r>
              <a:rPr lang="en-US" dirty="0" smtClean="0">
                <a:latin typeface="Arial Black" panose="020B0A04020102020204" pitchFamily="34" charset="0"/>
                <a:ea typeface="Arial Unicode MS" pitchFamily="34" charset="-128"/>
                <a:cs typeface="Aharoni"/>
              </a:rPr>
              <a:t> </a:t>
            </a:r>
            <a:r>
              <a:rPr lang="en-US" dirty="0" err="1" smtClean="0">
                <a:latin typeface="Arial Black" panose="020B0A04020102020204" pitchFamily="34" charset="0"/>
                <a:ea typeface="Arial Unicode MS" pitchFamily="34" charset="-128"/>
                <a:cs typeface="Aharoni"/>
              </a:rPr>
              <a:t>حفظت</a:t>
            </a:r>
            <a:r>
              <a:rPr lang="en-US" dirty="0" smtClean="0">
                <a:latin typeface="Arial Black" panose="020B0A04020102020204" pitchFamily="34" charset="0"/>
                <a:ea typeface="Arial Unicode MS" pitchFamily="34" charset="-128"/>
                <a:cs typeface="Aharoni"/>
              </a:rPr>
              <a:t> </a:t>
            </a:r>
            <a:r>
              <a:rPr lang="en-US" dirty="0" err="1" smtClean="0">
                <a:latin typeface="Arial Black" panose="020B0A04020102020204" pitchFamily="34" charset="0"/>
                <a:ea typeface="Arial Unicode MS" pitchFamily="34" charset="-128"/>
                <a:cs typeface="Aharoni"/>
              </a:rPr>
              <a:t>بمادة</a:t>
            </a:r>
            <a:r>
              <a:rPr lang="en-US" dirty="0" smtClean="0">
                <a:latin typeface="Arial Black" panose="020B0A04020102020204" pitchFamily="34" charset="0"/>
                <a:ea typeface="Arial Unicode MS" pitchFamily="34" charset="-128"/>
                <a:cs typeface="Aharoni"/>
              </a:rPr>
              <a:t> </a:t>
            </a:r>
            <a:r>
              <a:rPr lang="en-US" dirty="0" err="1" smtClean="0">
                <a:latin typeface="Arial Black" panose="020B0A04020102020204" pitchFamily="34" charset="0"/>
                <a:ea typeface="Arial Unicode MS" pitchFamily="34" charset="-128"/>
                <a:cs typeface="Aharoni"/>
              </a:rPr>
              <a:t>الفورمالين</a:t>
            </a:r>
            <a:r>
              <a:rPr lang="en-US" dirty="0" smtClean="0">
                <a:latin typeface="Arial Black" panose="020B0A04020102020204" pitchFamily="34" charset="0"/>
                <a:ea typeface="Arial Unicode MS" pitchFamily="34" charset="-128"/>
                <a:cs typeface="Aharoni"/>
              </a:rPr>
              <a:t> %10 </a:t>
            </a:r>
            <a:r>
              <a:rPr lang="en-US" dirty="0" err="1" smtClean="0">
                <a:latin typeface="Arial Black" panose="020B0A04020102020204" pitchFamily="34" charset="0"/>
                <a:ea typeface="Arial Unicode MS" pitchFamily="34" charset="-128"/>
                <a:cs typeface="Aharoni"/>
              </a:rPr>
              <a:t>اجل</a:t>
            </a:r>
            <a:r>
              <a:rPr lang="en-US" dirty="0" smtClean="0">
                <a:latin typeface="Arial Black" panose="020B0A04020102020204" pitchFamily="34" charset="0"/>
                <a:ea typeface="Arial Unicode MS" pitchFamily="34" charset="-128"/>
                <a:cs typeface="Aharoni"/>
              </a:rPr>
              <a:t> </a:t>
            </a:r>
            <a:r>
              <a:rPr lang="en-US" dirty="0" err="1" smtClean="0">
                <a:latin typeface="Arial Black" panose="020B0A04020102020204" pitchFamily="34" charset="0"/>
                <a:ea typeface="Arial Unicode MS" pitchFamily="34" charset="-128"/>
                <a:cs typeface="Aharoni"/>
              </a:rPr>
              <a:t>تهيأته</a:t>
            </a:r>
            <a:r>
              <a:rPr lang="en-US" dirty="0" smtClean="0">
                <a:latin typeface="Arial Black" panose="020B0A04020102020204" pitchFamily="34" charset="0"/>
                <a:ea typeface="Arial Unicode MS" pitchFamily="34" charset="-128"/>
                <a:cs typeface="Aharoni"/>
              </a:rPr>
              <a:t> </a:t>
            </a:r>
            <a:r>
              <a:rPr lang="en-US" dirty="0" err="1" smtClean="0">
                <a:latin typeface="Arial Black" panose="020B0A04020102020204" pitchFamily="34" charset="0"/>
                <a:ea typeface="Arial Unicode MS" pitchFamily="34" charset="-128"/>
                <a:cs typeface="Aharoni"/>
              </a:rPr>
              <a:t>للدراسة</a:t>
            </a:r>
            <a:r>
              <a:rPr lang="en-US" dirty="0" smtClean="0">
                <a:latin typeface="Arial Black" panose="020B0A04020102020204" pitchFamily="34" charset="0"/>
                <a:ea typeface="Arial Unicode MS" pitchFamily="34" charset="-128"/>
                <a:cs typeface="Aharoni"/>
              </a:rPr>
              <a:t>  </a:t>
            </a:r>
            <a:r>
              <a:rPr lang="en-US" dirty="0" smtClean="0"/>
              <a:t>. </a:t>
            </a:r>
            <a:endParaRPr lang="en-US" dirty="0" smtClean="0">
              <a:cs typeface="Aharoni" pitchFamily="2" charset="-79"/>
            </a:endParaRPr>
          </a:p>
          <a:p>
            <a:endParaRPr lang="en-US" dirty="0"/>
          </a:p>
        </p:txBody>
      </p:sp>
    </p:spTree>
    <p:extLst>
      <p:ext uri="{BB962C8B-B14F-4D97-AF65-F5344CB8AC3E}">
        <p14:creationId xmlns:p14="http://schemas.microsoft.com/office/powerpoint/2010/main" val="24060537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20688"/>
            <a:ext cx="8219256" cy="5475312"/>
          </a:xfrm>
        </p:spPr>
        <p:txBody>
          <a:bodyPr>
            <a:normAutofit/>
          </a:bodyPr>
          <a:lstStyle/>
          <a:p>
            <a:pPr algn="ctr"/>
            <a:r>
              <a:rPr lang="en-US" sz="2800" b="1" dirty="0"/>
              <a:t>تحضير الشرائح </a:t>
            </a:r>
            <a:r>
              <a:rPr lang="en-US" sz="2800" b="1" dirty="0" smtClean="0"/>
              <a:t>المجهرية</a:t>
            </a:r>
          </a:p>
          <a:p>
            <a:r>
              <a:rPr lang="en-US" sz="2800" b="1" dirty="0" smtClean="0"/>
              <a:t>          </a:t>
            </a:r>
            <a:r>
              <a:rPr lang="en-US" sz="2800" b="1" dirty="0" err="1"/>
              <a:t>Perparation</a:t>
            </a:r>
            <a:r>
              <a:rPr lang="en-US" sz="2800" b="1" dirty="0"/>
              <a:t> of microscope slides </a:t>
            </a:r>
            <a:endParaRPr lang="en-US" sz="2800" b="1" dirty="0" smtClean="0"/>
          </a:p>
          <a:p>
            <a:r>
              <a:rPr lang="en-US" sz="2000" b="1" dirty="0"/>
              <a:t>	</a:t>
            </a:r>
            <a:r>
              <a:rPr lang="en-US" sz="2400" dirty="0"/>
              <a:t/>
            </a:r>
            <a:br>
              <a:rPr lang="en-US" sz="2400" dirty="0"/>
            </a:br>
            <a:r>
              <a:rPr lang="en-US" sz="2400" dirty="0"/>
              <a:t>تم </a:t>
            </a:r>
            <a:r>
              <a:rPr lang="en-US" sz="2400" b="1" dirty="0"/>
              <a:t>تحضير المقاطع النسجية بأستخدام طريقة هيومسن (</a:t>
            </a:r>
            <a:r>
              <a:rPr lang="en-US" sz="2400" b="1" dirty="0" err="1"/>
              <a:t>Humason</a:t>
            </a:r>
            <a:r>
              <a:rPr lang="en-US" sz="2400" b="1" dirty="0"/>
              <a:t> , 1979) حيث مررت العينات بعدة مراحل وتم التحوير بالطريقة حسب متطلبات النسيج وهي كالأتي </a:t>
            </a:r>
            <a:r>
              <a:rPr lang="en-US" sz="2400" b="1" dirty="0" smtClean="0"/>
              <a:t>:</a:t>
            </a:r>
            <a:endParaRPr lang="en-US" b="1" dirty="0" smtClean="0"/>
          </a:p>
          <a:p>
            <a:r>
              <a:rPr lang="en-US" b="1" dirty="0"/>
              <a:t>تثبيت العينات   Sample fixation </a:t>
            </a:r>
            <a:endParaRPr lang="en-US" b="1" dirty="0" smtClean="0"/>
          </a:p>
          <a:p>
            <a:r>
              <a:rPr lang="en-US" dirty="0" smtClean="0"/>
              <a:t>اخذت </a:t>
            </a:r>
            <a:r>
              <a:rPr lang="en-US" dirty="0"/>
              <a:t>عينات  من الحيوانات  وثبتت بمحلول الفورمالين تركيز  10٪ لمدة اربعة </a:t>
            </a:r>
            <a:r>
              <a:rPr lang="en-US" dirty="0" smtClean="0"/>
              <a:t>اياما  واكثر </a:t>
            </a:r>
            <a:r>
              <a:rPr lang="en-US" dirty="0"/>
              <a:t>حسب نوع النسيج واستجابته للمادة الحافظة .</a:t>
            </a:r>
          </a:p>
          <a:p>
            <a:endParaRPr lang="en-US" dirty="0" smtClean="0"/>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04664"/>
            <a:ext cx="8229600" cy="5691336"/>
          </a:xfrm>
        </p:spPr>
        <p:txBody>
          <a:bodyPr/>
          <a:lstStyle/>
          <a:p>
            <a:r>
              <a:rPr lang="en-US" b="1" dirty="0"/>
              <a:t>الغسل Washing </a:t>
            </a:r>
            <a:endParaRPr lang="en-US" dirty="0"/>
          </a:p>
          <a:p>
            <a:r>
              <a:rPr lang="en-US" dirty="0"/>
              <a:t>تم غسل العينات بعد انتهاء مدة التثبيت بأستعمال كحول اثيلي بتركيز 70% ولعدة مرات لازالة ما تبقى من المثبت قبل البدء بعملية </a:t>
            </a:r>
            <a:r>
              <a:rPr lang="en-US" dirty="0" smtClean="0"/>
              <a:t>الانكاز</a:t>
            </a:r>
          </a:p>
          <a:p>
            <a:endParaRPr lang="en-US" dirty="0"/>
          </a:p>
          <a:p>
            <a:r>
              <a:rPr lang="en-US" b="1" dirty="0"/>
              <a:t>الانكاز </a:t>
            </a:r>
            <a:r>
              <a:rPr lang="en-US" b="1" dirty="0" smtClean="0"/>
              <a:t>Dehydration</a:t>
            </a:r>
            <a:endParaRPr lang="en-US" dirty="0"/>
          </a:p>
          <a:p>
            <a:r>
              <a:rPr lang="en-US" dirty="0"/>
              <a:t>مررت العينات بعد ازالة اثار التثبيت بسلسلة تصاعدية من الكحول الاثيلي (70%-80%-90%-100%) ولمدة ساعة لكل تركيز وتم تكرار تركيز 100% مرتين لأزالة الماء تماما من العينات .</a:t>
            </a:r>
          </a:p>
          <a:p>
            <a:endParaRPr lang="en-US" dirty="0"/>
          </a:p>
        </p:txBody>
      </p:sp>
      <p:pic>
        <p:nvPicPr>
          <p:cNvPr id="3" name="Content Placeholder 3" descr="C:\Users\HP\Desktop\IMG_175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4149080"/>
            <a:ext cx="7920880" cy="21602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04664"/>
            <a:ext cx="8229600" cy="5691336"/>
          </a:xfrm>
        </p:spPr>
        <p:txBody>
          <a:bodyPr>
            <a:normAutofit/>
          </a:bodyPr>
          <a:lstStyle/>
          <a:p>
            <a:r>
              <a:rPr lang="en-US" b="1" dirty="0"/>
              <a:t>الترويق Clearing</a:t>
            </a:r>
            <a:endParaRPr lang="en-US" dirty="0"/>
          </a:p>
          <a:p>
            <a:r>
              <a:rPr lang="en-US" dirty="0"/>
              <a:t>تم ترويق العينات بأستعمال الزايلين Xylene لمدة 15 دقيقة بغية جعل العينات اكثر شفافية ولتسهيل عملية الارتشاح </a:t>
            </a:r>
            <a:r>
              <a:rPr lang="en-US" dirty="0" smtClean="0"/>
              <a:t>.</a:t>
            </a:r>
          </a:p>
          <a:p>
            <a:endParaRPr lang="en-US" dirty="0"/>
          </a:p>
          <a:p>
            <a:pPr marL="0" indent="0">
              <a:buNone/>
            </a:pPr>
            <a:endParaRPr lang="en-US" dirty="0"/>
          </a:p>
          <a:p>
            <a:r>
              <a:rPr lang="en-US" b="1" dirty="0"/>
              <a:t> الارتشاح Infiltration </a:t>
            </a:r>
            <a:endParaRPr lang="en-US" dirty="0"/>
          </a:p>
          <a:p>
            <a:r>
              <a:rPr lang="en-US" dirty="0"/>
              <a:t>وضعت العينات بعد ترويقها بمزيج من الزايلين Xylene  وشمع البرافين Paraffin wax  من نوع Merck بنسبة 1-1 ولمدة 15 دقيقة داخل فرن Oven درجة انصهاره 58-60 درجة مئوية ، تم نقلت العينات الى شمع البارفين النقي بمرحلتين ومدة كل مرحلة ساعة لضمان تشريب العينات بالشمع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32656"/>
            <a:ext cx="8229600" cy="5763344"/>
          </a:xfrm>
        </p:spPr>
        <p:txBody>
          <a:bodyPr/>
          <a:lstStyle/>
          <a:p>
            <a:r>
              <a:rPr lang="en-US" b="1" dirty="0" err="1"/>
              <a:t>الطمر</a:t>
            </a:r>
            <a:r>
              <a:rPr lang="en-US" b="1" dirty="0"/>
              <a:t> Embedding</a:t>
            </a:r>
            <a:endParaRPr lang="en-US" dirty="0"/>
          </a:p>
          <a:p>
            <a:r>
              <a:rPr lang="en-US" dirty="0" err="1"/>
              <a:t>طمرت</a:t>
            </a:r>
            <a:r>
              <a:rPr lang="en-US" dirty="0"/>
              <a:t> </a:t>
            </a:r>
            <a:r>
              <a:rPr lang="en-US" dirty="0" err="1"/>
              <a:t>العينات</a:t>
            </a:r>
            <a:r>
              <a:rPr lang="en-US" dirty="0"/>
              <a:t> </a:t>
            </a:r>
            <a:r>
              <a:rPr lang="en-US" dirty="0" err="1"/>
              <a:t>بقوالب</a:t>
            </a:r>
            <a:r>
              <a:rPr lang="en-US" dirty="0"/>
              <a:t> </a:t>
            </a:r>
            <a:r>
              <a:rPr lang="en-US" dirty="0" err="1"/>
              <a:t>لدائنية</a:t>
            </a:r>
            <a:r>
              <a:rPr lang="en-US" dirty="0"/>
              <a:t> </a:t>
            </a:r>
            <a:r>
              <a:rPr lang="en-US" dirty="0" err="1"/>
              <a:t>خاصة</a:t>
            </a:r>
            <a:r>
              <a:rPr lang="en-US" dirty="0"/>
              <a:t> </a:t>
            </a:r>
            <a:r>
              <a:rPr lang="en-US" dirty="0" err="1"/>
              <a:t>بهذا</a:t>
            </a:r>
            <a:r>
              <a:rPr lang="en-US" dirty="0"/>
              <a:t> </a:t>
            </a:r>
            <a:r>
              <a:rPr lang="en-US" dirty="0" err="1"/>
              <a:t>الغرض</a:t>
            </a:r>
            <a:r>
              <a:rPr lang="en-US" dirty="0"/>
              <a:t> </a:t>
            </a:r>
            <a:r>
              <a:rPr lang="en-US" dirty="0" err="1"/>
              <a:t>مملوءة</a:t>
            </a:r>
            <a:r>
              <a:rPr lang="en-US" dirty="0"/>
              <a:t> </a:t>
            </a:r>
            <a:r>
              <a:rPr lang="en-US" dirty="0" err="1"/>
              <a:t>بشمع</a:t>
            </a:r>
            <a:r>
              <a:rPr lang="en-US" dirty="0"/>
              <a:t> </a:t>
            </a:r>
            <a:r>
              <a:rPr lang="en-US" dirty="0" err="1"/>
              <a:t>البرافين</a:t>
            </a:r>
            <a:r>
              <a:rPr lang="en-US" dirty="0"/>
              <a:t> </a:t>
            </a:r>
            <a:r>
              <a:rPr lang="en-US" dirty="0" err="1"/>
              <a:t>وتم</a:t>
            </a:r>
            <a:r>
              <a:rPr lang="en-US" dirty="0"/>
              <a:t> </a:t>
            </a:r>
            <a:r>
              <a:rPr lang="en-US" dirty="0" err="1"/>
              <a:t>استعمال</a:t>
            </a:r>
            <a:r>
              <a:rPr lang="en-US" dirty="0"/>
              <a:t> </a:t>
            </a:r>
            <a:r>
              <a:rPr lang="en-US" dirty="0" err="1"/>
              <a:t>ابرة</a:t>
            </a:r>
            <a:r>
              <a:rPr lang="en-US" dirty="0"/>
              <a:t> </a:t>
            </a:r>
            <a:r>
              <a:rPr lang="en-US" dirty="0" err="1"/>
              <a:t>ساخنة</a:t>
            </a:r>
            <a:r>
              <a:rPr lang="en-US" dirty="0"/>
              <a:t> </a:t>
            </a:r>
            <a:r>
              <a:rPr lang="en-US" dirty="0" err="1"/>
              <a:t>لأزالة</a:t>
            </a:r>
            <a:r>
              <a:rPr lang="en-US" dirty="0"/>
              <a:t> </a:t>
            </a:r>
            <a:r>
              <a:rPr lang="en-US" dirty="0" err="1"/>
              <a:t>الفقاعات</a:t>
            </a:r>
            <a:r>
              <a:rPr lang="en-US" dirty="0"/>
              <a:t> </a:t>
            </a:r>
            <a:r>
              <a:rPr lang="en-US" dirty="0" err="1"/>
              <a:t>المتولدة</a:t>
            </a:r>
            <a:r>
              <a:rPr lang="en-US" dirty="0"/>
              <a:t> </a:t>
            </a:r>
            <a:r>
              <a:rPr lang="en-US" dirty="0" err="1"/>
              <a:t>اثناء</a:t>
            </a:r>
            <a:r>
              <a:rPr lang="en-US" dirty="0"/>
              <a:t> </a:t>
            </a:r>
            <a:r>
              <a:rPr lang="en-US" dirty="0" err="1"/>
              <a:t>عملية</a:t>
            </a:r>
            <a:r>
              <a:rPr lang="en-US" dirty="0"/>
              <a:t> </a:t>
            </a:r>
            <a:r>
              <a:rPr lang="en-US" dirty="0" err="1"/>
              <a:t>الصب</a:t>
            </a:r>
            <a:r>
              <a:rPr lang="en-US" dirty="0"/>
              <a:t> .</a:t>
            </a:r>
          </a:p>
          <a:p>
            <a:endParaRPr lang="en-US" dirty="0"/>
          </a:p>
        </p:txBody>
      </p:sp>
      <p:pic>
        <p:nvPicPr>
          <p:cNvPr id="4" name="Content Placeholder 3" descr="C:\Users\HP\Desktop\IMG_1735.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8164" b="32879"/>
          <a:stretch>
            <a:fillRect/>
          </a:stretch>
        </p:blipFill>
        <p:spPr bwMode="auto">
          <a:xfrm>
            <a:off x="3968419" y="1916832"/>
            <a:ext cx="4705124" cy="439248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1916832"/>
            <a:ext cx="3775650" cy="4392487"/>
          </a:xfrm>
          <a:prstGeom prst="rect">
            <a:avLst/>
          </a:prstGeom>
        </p:spPr>
      </p:pic>
    </p:spTree>
    <p:extLst>
      <p:ext uri="{BB962C8B-B14F-4D97-AF65-F5344CB8AC3E}">
        <p14:creationId xmlns:p14="http://schemas.microsoft.com/office/powerpoint/2010/main" val="31470185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20688"/>
            <a:ext cx="8229600" cy="5475312"/>
          </a:xfrm>
        </p:spPr>
        <p:txBody>
          <a:bodyPr>
            <a:normAutofit/>
          </a:bodyPr>
          <a:lstStyle/>
          <a:p>
            <a:endParaRPr lang="en-US" dirty="0"/>
          </a:p>
          <a:p>
            <a:r>
              <a:rPr lang="en-US" b="1" dirty="0"/>
              <a:t> التشذيب والتقطيع Trimming and </a:t>
            </a:r>
            <a:r>
              <a:rPr lang="en-US" b="1" dirty="0" smtClean="0"/>
              <a:t>sectioning</a:t>
            </a:r>
          </a:p>
          <a:p>
            <a:endParaRPr lang="en-US" dirty="0"/>
          </a:p>
          <a:p>
            <a:r>
              <a:rPr lang="en-US" dirty="0"/>
              <a:t>تم تشذيب قوالب الشمع الحاوية للعينات بأستعمال مشرط وثبتت على حامل بلاستيكي وبعدها وضع الحامل في جهاز المشراح الدوار اليدوي Rotary microtome وقطعت بسمك 5 مايكروميتر بشكل مقاطع مستعرضة Transverse section  ، نقلت شرائح الشمع الى حمام مائي Water bath  بدرجة حرارة (45) درجة مئوية ومن ثم تم حملها بشرائح زجاجية Slides ووضعت على صفيحة ساخنة Hot plate بدرجة حرارة تتراوح ما بين (37-38) درجة مئوية بغية تثبيتها وبعدها تترك لتجف لمدة 24 ساعة .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6056" y="548680"/>
            <a:ext cx="3672408" cy="5760640"/>
          </a:xfrm>
          <a:prstGeom prst="rect">
            <a:avLst/>
          </a:prstGeom>
        </p:spPr>
      </p:pic>
      <p:pic>
        <p:nvPicPr>
          <p:cNvPr id="6"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1" y="548680"/>
            <a:ext cx="4680520" cy="5760640"/>
          </a:xfrm>
          <a:prstGeom prst="rect">
            <a:avLst/>
          </a:prstGeom>
        </p:spPr>
      </p:pic>
    </p:spTree>
    <p:extLst>
      <p:ext uri="{BB962C8B-B14F-4D97-AF65-F5344CB8AC3E}">
        <p14:creationId xmlns:p14="http://schemas.microsoft.com/office/powerpoint/2010/main" val="232361552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Waveform</Template>
  <TotalTime>85</TotalTime>
  <Words>699</Words>
  <Application>Microsoft Office PowerPoint</Application>
  <PresentationFormat>On-screen Show (4:3)</PresentationFormat>
  <Paragraphs>85</Paragraphs>
  <Slides>21</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Aharoni</vt:lpstr>
      <vt:lpstr>Arial</vt:lpstr>
      <vt:lpstr>Arial Black</vt:lpstr>
      <vt:lpstr>Arial Unicode MS</vt:lpstr>
      <vt:lpstr>Calibri</vt:lpstr>
      <vt:lpstr>Constantia</vt:lpstr>
      <vt:lpstr>Times New Roman</vt:lpstr>
      <vt:lpstr>Wingdings 2</vt:lpstr>
      <vt:lpstr>Paper</vt:lpstr>
      <vt:lpstr>التضحية بالحيوانات وجمع العينات  Dissection of animals and specimens collection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Enjoy My Fine Releases.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التضحية بالحيوانات وجمع العينات  Dissection of animals and specimens collection</dc:title>
  <dc:creator>DR.Ahmed Saker 2o1O</dc:creator>
  <cp:lastModifiedBy>lap6</cp:lastModifiedBy>
  <cp:revision>49</cp:revision>
  <dcterms:created xsi:type="dcterms:W3CDTF">2023-01-28T14:55:00Z</dcterms:created>
  <dcterms:modified xsi:type="dcterms:W3CDTF">2023-02-06T16:36:28Z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1B3CD4C08E7C4039A3FFD772B5BDB662</vt:lpwstr>
  </property>
  <property fmtid="{D5CDD505-2E9C-101B-9397-08002B2CF9AE}" pid="3" name="KSOProductBuildVer">
    <vt:lpwstr>1033-11.2.0.11440</vt:lpwstr>
  </property>
</Properties>
</file>