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0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22E1-0823-4F61-AAB9-12D12347F205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3CE8-2648-4116-84E0-DC870480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3CE8-2648-4116-84E0-DC870480A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AD20A7-4F01-4D3C-961B-2BFEA43E8FD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1966EA-CA84-4FF7-B5AE-CF33DA02CF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28" y="49530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Modulation of macrophage and epithelial cell</a:t>
            </a:r>
            <a:br>
              <a:rPr lang="en-US" sz="2000" dirty="0"/>
            </a:br>
            <a:r>
              <a:rPr lang="en-US" sz="2000" dirty="0"/>
              <a:t>immune </a:t>
            </a:r>
            <a:r>
              <a:rPr lang="en-US" sz="2000" dirty="0" err="1"/>
              <a:t>defences</a:t>
            </a:r>
            <a:r>
              <a:rPr lang="en-US" sz="2000" dirty="0"/>
              <a:t> by probiotic bacteria: immune stimulation versus suppression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95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ar-IQ" sz="2800" dirty="0">
                <a:latin typeface="Arial" panose="020B0604020202020204" pitchFamily="34" charset="0"/>
                <a:cs typeface="Arial" panose="020B0604020202020204" pitchFamily="34" charset="0"/>
              </a:rPr>
              <a:t>دور بكتيريا البروبايوتك على الجهاز المناعي</a:t>
            </a:r>
          </a:p>
        </p:txBody>
      </p:sp>
      <p:pic>
        <p:nvPicPr>
          <p:cNvPr id="6" name="Picture 5" descr="C:\Users\lumaa\Downloads\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322705" cy="118872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90500" dir="5400000" sy="-100000" algn="bl" rotWithShape="0"/>
            <a:softEdge rad="63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"/>
            <a:ext cx="1439817" cy="14630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EDEE0"/>
            </a:outerShdw>
            <a:reflection blurRad="6350" stA="50000" endA="300" endPos="555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6207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0238"/>
            <a:ext cx="22733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57" y="2676207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5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المحاور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000" dirty="0" smtClean="0"/>
              <a:t>مقدمة عن  البروبايوتك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000" dirty="0" smtClean="0"/>
              <a:t>انواع البروبايوتك بكتيريا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000" dirty="0" smtClean="0"/>
              <a:t>دور البروبايوتك بكتيريا في تعديل الاستجابة المناعية في جسم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000" dirty="0" smtClean="0"/>
              <a:t>البروبايوتك بكتيريا في تحفيز </a:t>
            </a:r>
            <a:r>
              <a:rPr lang="ar-IQ" sz="2000" dirty="0" smtClean="0"/>
              <a:t>الانفلامازو</a:t>
            </a:r>
            <a:r>
              <a:rPr lang="ar-IQ" sz="2000" dirty="0"/>
              <a:t>م</a:t>
            </a:r>
            <a:r>
              <a:rPr lang="ar-IQ" sz="2000" dirty="0" smtClean="0"/>
              <a:t> </a:t>
            </a:r>
            <a:r>
              <a:rPr lang="ar-IQ" sz="2000" dirty="0" smtClean="0"/>
              <a:t>في خلايا الماكروفاج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000" dirty="0" smtClean="0"/>
              <a:t>دور البرويوتك في تعديل الاستجابة للخلايا الطلائية</a:t>
            </a:r>
          </a:p>
        </p:txBody>
      </p:sp>
    </p:spTree>
    <p:extLst>
      <p:ext uri="{BB962C8B-B14F-4D97-AF65-F5344CB8AC3E}">
        <p14:creationId xmlns:p14="http://schemas.microsoft.com/office/powerpoint/2010/main" val="225098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406640" cy="43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IQ" dirty="0" smtClean="0"/>
              <a:t>تعريف البروبايوتك </a:t>
            </a:r>
            <a:r>
              <a:rPr lang="ar-IQ" dirty="0" smtClean="0"/>
              <a:t>:   </a:t>
            </a:r>
            <a:endParaRPr lang="ar-IQ" dirty="0" smtClean="0"/>
          </a:p>
          <a:p>
            <a:pPr algn="r">
              <a:lnSpc>
                <a:spcPct val="200000"/>
              </a:lnSpc>
            </a:pPr>
            <a:r>
              <a:rPr lang="ar-IQ" dirty="0" smtClean="0"/>
              <a:t> </a:t>
            </a:r>
            <a:r>
              <a:rPr lang="ar-IQ" dirty="0" smtClean="0"/>
              <a:t>ا</a:t>
            </a:r>
          </a:p>
          <a:p>
            <a:pPr algn="r">
              <a:lnSpc>
                <a:spcPct val="200000"/>
              </a:lnSpc>
            </a:pPr>
            <a:r>
              <a:rPr lang="ar-IQ" dirty="0"/>
              <a:t>ا</a:t>
            </a:r>
            <a:r>
              <a:rPr lang="ar-IQ" dirty="0" smtClean="0"/>
              <a:t>نواع </a:t>
            </a:r>
            <a:r>
              <a:rPr lang="ar-IQ" dirty="0" smtClean="0"/>
              <a:t>بكتيريا </a:t>
            </a:r>
            <a:r>
              <a:rPr lang="ar-IQ" dirty="0" smtClean="0"/>
              <a:t>البروبايوتك</a:t>
            </a:r>
          </a:p>
          <a:p>
            <a:pPr algn="r">
              <a:lnSpc>
                <a:spcPct val="200000"/>
              </a:lnSpc>
            </a:pPr>
            <a:r>
              <a:rPr lang="ar-IQ" dirty="0" smtClean="0"/>
              <a:t>يمكن </a:t>
            </a:r>
            <a:r>
              <a:rPr lang="ar-IQ" dirty="0"/>
              <a:t>تصنيف بكتيريا البروبيوتيك إلى ثلاث فئات بناء على ؛ 1) نوع التفاعل في الأمعاء المضيفة ، 2) البروبيوتيك يمكن أن يؤثر على الكائنات الحية الدقيقة المسببة للأمراض ، 3) قد يكون بمثابة فخ للبكتيريا المسببة للأمراض الأخرى في الأمعاء بسبب قدراتها على التجمع مع البكتيريا المسببة للأمراض ومنع انتقالها إلى الدورة الدموي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Kmet</a:t>
            </a:r>
            <a:r>
              <a:rPr lang="en-US" dirty="0"/>
              <a:t> and </a:t>
            </a:r>
            <a:r>
              <a:rPr lang="en-US" dirty="0" err="1"/>
              <a:t>Lucchini</a:t>
            </a:r>
            <a:r>
              <a:rPr lang="en-US" dirty="0"/>
              <a:t>, 1999).</a:t>
            </a:r>
            <a:endParaRPr lang="ar-IQ" dirty="0" smtClean="0"/>
          </a:p>
          <a:p>
            <a:pPr algn="r">
              <a:lnSpc>
                <a:spcPct val="200000"/>
              </a:lnSpc>
            </a:pPr>
            <a:endParaRPr lang="ar-IQ" dirty="0" smtClean="0"/>
          </a:p>
          <a:p>
            <a:pPr algn="r">
              <a:lnSpc>
                <a:spcPct val="200000"/>
              </a:lnSpc>
            </a:pPr>
            <a:endParaRPr lang="ar-IQ" dirty="0" smtClean="0"/>
          </a:p>
          <a:p>
            <a:pPr algn="r">
              <a:lnSpc>
                <a:spcPct val="200000"/>
              </a:lnSpc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548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6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85800"/>
            <a:ext cx="456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Probiotic modulation of macrophage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1553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باستطاعة بكتيريا البروبايوتك ان تثبط مسارات الالتهاب عن طريق تثبيط مسارات معينة 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199" y="217753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NF</a:t>
            </a:r>
            <a:r>
              <a:rPr lang="el-GR" dirty="0"/>
              <a:t>κ</a:t>
            </a:r>
            <a:r>
              <a:rPr lang="en-US" dirty="0"/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9017" y="22214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MAPK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22214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967335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 البروبيوتيك أن تمنع </a:t>
            </a:r>
            <a:r>
              <a:rPr lang="ar-IQ" dirty="0" smtClean="0"/>
              <a:t>ارتباط</a:t>
            </a:r>
            <a:r>
              <a:rPr lang="en-US" dirty="0"/>
              <a:t>LPS </a:t>
            </a:r>
            <a:r>
              <a:rPr lang="ar-IQ" dirty="0"/>
              <a:t>بمستقبل </a:t>
            </a:r>
            <a:r>
              <a:rPr lang="en-US" dirty="0"/>
              <a:t>CD14 ، </a:t>
            </a:r>
            <a:r>
              <a:rPr lang="ar-IQ" dirty="0"/>
              <a:t>مما يؤدي إلى انخفاض إجمالي في تنشيط  </a:t>
            </a:r>
            <a:r>
              <a:rPr lang="en-US" dirty="0" smtClean="0"/>
              <a:t>NF</a:t>
            </a:r>
            <a:r>
              <a:rPr lang="el-GR" dirty="0"/>
              <a:t>κ</a:t>
            </a:r>
            <a:r>
              <a:rPr lang="en-US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91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LTA (</a:t>
            </a:r>
            <a:r>
              <a:rPr lang="ar-IQ" dirty="0"/>
              <a:t>حمض </a:t>
            </a:r>
            <a:r>
              <a:rPr lang="en-US" dirty="0" err="1"/>
              <a:t>lipoteichoic</a:t>
            </a:r>
            <a:r>
              <a:rPr lang="en-US" dirty="0"/>
              <a:t> ، </a:t>
            </a:r>
            <a:r>
              <a:rPr lang="ar-IQ" dirty="0"/>
              <a:t>ليجند </a:t>
            </a:r>
            <a:r>
              <a:rPr lang="en-US" dirty="0"/>
              <a:t>TLR2) </a:t>
            </a:r>
            <a:r>
              <a:rPr lang="en-US" dirty="0" smtClean="0"/>
              <a:t>isolated   </a:t>
            </a:r>
            <a:r>
              <a:rPr lang="ar-IQ" dirty="0" smtClean="0"/>
              <a:t>من </a:t>
            </a:r>
            <a:r>
              <a:rPr lang="en-US" dirty="0"/>
              <a:t>Lactobacillus </a:t>
            </a:r>
            <a:r>
              <a:rPr lang="en-US" dirty="0" err="1"/>
              <a:t>plantarum</a:t>
            </a:r>
            <a:r>
              <a:rPr lang="en-US" dirty="0"/>
              <a:t> (</a:t>
            </a:r>
            <a:r>
              <a:rPr lang="en-US" dirty="0" err="1"/>
              <a:t>pLTA</a:t>
            </a:r>
            <a:r>
              <a:rPr lang="en-US" dirty="0"/>
              <a:t>) </a:t>
            </a:r>
            <a:r>
              <a:rPr lang="ar-IQ" dirty="0"/>
              <a:t>يثبط إنتاج </a:t>
            </a:r>
            <a:r>
              <a:rPr lang="en-US" dirty="0"/>
              <a:t>TNF</a:t>
            </a:r>
            <a:r>
              <a:rPr lang="el-GR" dirty="0"/>
              <a:t>α </a:t>
            </a:r>
            <a:r>
              <a:rPr lang="ar-IQ" dirty="0"/>
              <a:t>الناجم عن </a:t>
            </a:r>
            <a:r>
              <a:rPr lang="en-US" dirty="0"/>
              <a:t>LPS (TLR4 </a:t>
            </a:r>
            <a:r>
              <a:rPr lang="ar-IQ" dirty="0"/>
              <a:t>المحدد) عن طريق </a:t>
            </a:r>
            <a:r>
              <a:rPr lang="en-US" dirty="0" err="1"/>
              <a:t>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65" y="2054225"/>
            <a:ext cx="6071870" cy="274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845310"/>
            <a:ext cx="5343525" cy="31673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6116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7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48006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82640" y="2667000"/>
            <a:ext cx="292608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Figure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Mechanisms of macrophage polarization. Colonic macrophage differentiation and phenotype in homeostasis and inflammatory</a:t>
            </a:r>
          </a:p>
        </p:txBody>
      </p:sp>
    </p:spTree>
    <p:extLst>
      <p:ext uri="{BB962C8B-B14F-4D97-AF65-F5344CB8AC3E}">
        <p14:creationId xmlns:p14="http://schemas.microsoft.com/office/powerpoint/2010/main" val="211085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203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Modulation of macrophage and epithelial cell immune defences by probiotic bacteria: immune stimulation versus suppression</vt:lpstr>
      <vt:lpstr>المحاور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Microbiome of the gut pathology</dc:title>
  <dc:creator>Luma Abdulqader</dc:creator>
  <cp:lastModifiedBy>Luma Abdulqader</cp:lastModifiedBy>
  <cp:revision>24</cp:revision>
  <dcterms:created xsi:type="dcterms:W3CDTF">2023-01-21T05:19:24Z</dcterms:created>
  <dcterms:modified xsi:type="dcterms:W3CDTF">2023-01-22T08:47:18Z</dcterms:modified>
</cp:coreProperties>
</file>