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sldIdLst>
    <p:sldId id="256" r:id="rId2"/>
    <p:sldId id="257" r:id="rId3"/>
    <p:sldId id="258" r:id="rId4"/>
    <p:sldId id="261"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3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4865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5167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25622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85051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14240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30607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9784302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5582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45219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2921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580284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0014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5556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486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409098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4535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1/13/2023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943289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316053"/>
            <a:ext cx="7654025" cy="1546788"/>
          </a:xfrm>
        </p:spPr>
        <p:txBody>
          <a:bodyPr/>
          <a:lstStyle/>
          <a:p>
            <a:r>
              <a:rPr lang="ar-IQ" sz="6000" b="1" dirty="0">
                <a:latin typeface="Arial" panose="020B0604020202020204" pitchFamily="34" charset="0"/>
                <a:cs typeface="Arial" panose="020B0604020202020204" pitchFamily="34" charset="0"/>
              </a:rPr>
              <a:t>متطلبات التطبيق </a:t>
            </a:r>
            <a:r>
              <a:rPr lang="ar-IQ" sz="6000" b="1" dirty="0" smtClean="0">
                <a:latin typeface="Arial" panose="020B0604020202020204" pitchFamily="34" charset="0"/>
                <a:cs typeface="Arial" panose="020B0604020202020204" pitchFamily="34" charset="0"/>
              </a:rPr>
              <a:t>المدرسي</a:t>
            </a:r>
            <a:endParaRPr lang="en-US" sz="6000" dirty="0"/>
          </a:p>
        </p:txBody>
      </p:sp>
      <p:sp>
        <p:nvSpPr>
          <p:cNvPr id="3" name="Subtitle 2"/>
          <p:cNvSpPr>
            <a:spLocks noGrp="1"/>
          </p:cNvSpPr>
          <p:nvPr>
            <p:ph type="subTitle" idx="1"/>
          </p:nvPr>
        </p:nvSpPr>
        <p:spPr>
          <a:xfrm>
            <a:off x="1507067" y="4050833"/>
            <a:ext cx="7961674" cy="1096899"/>
          </a:xfrm>
        </p:spPr>
        <p:txBody>
          <a:bodyPr>
            <a:normAutofit fontScale="85000" lnSpcReduction="20000"/>
          </a:bodyPr>
          <a:lstStyle/>
          <a:p>
            <a:pPr lvl="0" rtl="1">
              <a:spcBef>
                <a:spcPct val="0"/>
              </a:spcBef>
            </a:pPr>
            <a:r>
              <a:rPr lang="en-US" b="1" dirty="0"/>
              <a:t> </a:t>
            </a:r>
            <a:r>
              <a:rPr lang="ar-SA" sz="4500" b="1" dirty="0">
                <a:solidFill>
                  <a:schemeClr val="accent1">
                    <a:lumMod val="75000"/>
                  </a:schemeClr>
                </a:solidFill>
                <a:latin typeface="Arial" panose="020B0604020202020204" pitchFamily="34" charset="0"/>
                <a:ea typeface="+mj-ea"/>
                <a:cs typeface="Arial" panose="020B0604020202020204" pitchFamily="34" charset="0"/>
              </a:rPr>
              <a:t>ا.د. الهام جبار فارس</a:t>
            </a:r>
            <a:r>
              <a:rPr lang="ar-IQ" sz="4500" b="1" dirty="0">
                <a:solidFill>
                  <a:schemeClr val="accent1">
                    <a:lumMod val="75000"/>
                  </a:schemeClr>
                </a:solidFill>
                <a:latin typeface="Arial" panose="020B0604020202020204" pitchFamily="34" charset="0"/>
                <a:ea typeface="+mj-ea"/>
                <a:cs typeface="Arial" panose="020B0604020202020204" pitchFamily="34" charset="0"/>
              </a:rPr>
              <a:t>       </a:t>
            </a:r>
            <a:r>
              <a:rPr lang="ar-IQ" sz="4500" b="1" dirty="0" smtClean="0">
                <a:solidFill>
                  <a:schemeClr val="accent1">
                    <a:lumMod val="75000"/>
                  </a:schemeClr>
                </a:solidFill>
                <a:latin typeface="Arial" panose="020B0604020202020204" pitchFamily="34" charset="0"/>
                <a:ea typeface="+mj-ea"/>
                <a:cs typeface="Arial" panose="020B0604020202020204" pitchFamily="34" charset="0"/>
              </a:rPr>
              <a:t> </a:t>
            </a:r>
            <a:r>
              <a:rPr lang="en-US" sz="4500" b="1" dirty="0" smtClean="0">
                <a:solidFill>
                  <a:schemeClr val="accent1">
                    <a:lumMod val="75000"/>
                  </a:schemeClr>
                </a:solidFill>
                <a:latin typeface="Arial" panose="020B0604020202020204" pitchFamily="34" charset="0"/>
                <a:ea typeface="+mj-ea"/>
                <a:cs typeface="Arial" panose="020B0604020202020204" pitchFamily="34" charset="0"/>
              </a:rPr>
              <a:t> </a:t>
            </a:r>
            <a:r>
              <a:rPr lang="ar-SA" sz="4500" b="1" dirty="0">
                <a:solidFill>
                  <a:schemeClr val="accent1">
                    <a:lumMod val="75000"/>
                  </a:schemeClr>
                </a:solidFill>
                <a:latin typeface="Arial" panose="020B0604020202020204" pitchFamily="34" charset="0"/>
                <a:ea typeface="+mj-ea"/>
                <a:cs typeface="Arial" panose="020B0604020202020204" pitchFamily="34" charset="0"/>
              </a:rPr>
              <a:t>ا.م.د. نادية فائق</a:t>
            </a:r>
            <a:r>
              <a:rPr lang="ar-IQ" sz="4500" b="1" dirty="0">
                <a:solidFill>
                  <a:schemeClr val="accent1">
                    <a:lumMod val="75000"/>
                  </a:schemeClr>
                </a:solidFill>
                <a:latin typeface="Arial" panose="020B0604020202020204" pitchFamily="34" charset="0"/>
                <a:ea typeface="+mj-ea"/>
                <a:cs typeface="Arial" panose="020B0604020202020204" pitchFamily="34" charset="0"/>
              </a:rPr>
              <a:t>         </a:t>
            </a:r>
            <a:r>
              <a:rPr lang="ar-SA" sz="4500" b="1" dirty="0">
                <a:solidFill>
                  <a:schemeClr val="accent1">
                    <a:lumMod val="75000"/>
                  </a:schemeClr>
                </a:solidFill>
                <a:latin typeface="Arial" panose="020B0604020202020204" pitchFamily="34" charset="0"/>
                <a:ea typeface="+mj-ea"/>
                <a:cs typeface="Arial" panose="020B0604020202020204" pitchFamily="34" charset="0"/>
              </a:rPr>
              <a:t>م.د. مي محمد </a:t>
            </a:r>
            <a:r>
              <a:rPr lang="ar-SA" sz="4500" b="1" dirty="0" smtClean="0">
                <a:solidFill>
                  <a:schemeClr val="accent1">
                    <a:lumMod val="75000"/>
                  </a:schemeClr>
                </a:solidFill>
                <a:latin typeface="Arial" panose="020B0604020202020204" pitchFamily="34" charset="0"/>
                <a:ea typeface="+mj-ea"/>
                <a:cs typeface="Arial" panose="020B0604020202020204" pitchFamily="34" charset="0"/>
              </a:rPr>
              <a:t>هلال</a:t>
            </a:r>
            <a:r>
              <a:rPr lang="ar-IQ" sz="4500" b="1" dirty="0">
                <a:solidFill>
                  <a:schemeClr val="accent1">
                    <a:lumMod val="75000"/>
                  </a:schemeClr>
                </a:solidFill>
                <a:latin typeface="Arial" panose="020B0604020202020204" pitchFamily="34" charset="0"/>
                <a:ea typeface="+mj-ea"/>
                <a:cs typeface="Arial" panose="020B0604020202020204" pitchFamily="34" charset="0"/>
              </a:rPr>
              <a:t> </a:t>
            </a:r>
            <a:r>
              <a:rPr lang="ar-IQ" sz="4500" b="1" dirty="0" smtClean="0">
                <a:solidFill>
                  <a:schemeClr val="accent1">
                    <a:lumMod val="75000"/>
                  </a:schemeClr>
                </a:solidFill>
                <a:latin typeface="Arial" panose="020B0604020202020204" pitchFamily="34" charset="0"/>
                <a:ea typeface="+mj-ea"/>
                <a:cs typeface="Arial" panose="020B0604020202020204" pitchFamily="34" charset="0"/>
              </a:rPr>
              <a:t>           </a:t>
            </a:r>
            <a:r>
              <a:rPr lang="ar-SA" sz="4500" b="1" dirty="0" smtClean="0">
                <a:solidFill>
                  <a:schemeClr val="accent1">
                    <a:lumMod val="75000"/>
                  </a:schemeClr>
                </a:solidFill>
                <a:latin typeface="Arial" panose="020B0604020202020204" pitchFamily="34" charset="0"/>
                <a:ea typeface="+mj-ea"/>
                <a:cs typeface="Arial" panose="020B0604020202020204" pitchFamily="34" charset="0"/>
              </a:rPr>
              <a:t>م.حنان فاروق</a:t>
            </a:r>
            <a:endParaRPr lang="en-US" sz="4500" b="1" dirty="0">
              <a:solidFill>
                <a:schemeClr val="accent1">
                  <a:lumMod val="75000"/>
                </a:schemeClr>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3528405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7727"/>
          </a:xfrm>
        </p:spPr>
        <p:txBody>
          <a:bodyPr/>
          <a:lstStyle/>
          <a:p>
            <a:pPr algn="ctr"/>
            <a:r>
              <a:rPr lang="ar-IQ" dirty="0" smtClean="0"/>
              <a:t>اهم المصطلحات </a:t>
            </a:r>
            <a:endParaRPr lang="en-US" dirty="0"/>
          </a:p>
        </p:txBody>
      </p:sp>
      <p:sp>
        <p:nvSpPr>
          <p:cNvPr id="3" name="Content Placeholder 2"/>
          <p:cNvSpPr>
            <a:spLocks noGrp="1"/>
          </p:cNvSpPr>
          <p:nvPr>
            <p:ph idx="1"/>
          </p:nvPr>
        </p:nvSpPr>
        <p:spPr/>
        <p:txBody>
          <a:bodyPr/>
          <a:lstStyle/>
          <a:p>
            <a:pPr algn="r" rtl="1"/>
            <a:r>
              <a:rPr lang="ar-SA" b="1" dirty="0"/>
              <a:t>التربية العملية : هًي الجزء التدرٌبيبي من برنامج اعداد مدرس المرحلة الثانوٌية وٌيقصد بها جمٌيع الخبرات النظرٌية والعملٌية التًي تقدم لطالب المرحلة الرابعه بهدف تهٌيأة هذا الطالب لٌيكون مدرسا للرٌياضٌيات فًي المدارس الثانوٌية سواء كانت هذه الخبرات تقدم للطالب داخل القاعات الدراسٌية او داخل صفوف المدرسة الثانوٌية . والتربيٌة العميلٌة هى المختبر المٌيداني لتطبٌيق مبادئ التدريٌس وتدرٌيب معلم المستقبل على ممارسة مهارات التدريٌس واكتساب أخلاقيات مهنة التدرٌيس. </a:t>
            </a:r>
            <a:endParaRPr lang="en-US" b="1" dirty="0"/>
          </a:p>
          <a:p>
            <a:pPr algn="r" rtl="1"/>
            <a:r>
              <a:rPr lang="ar-SA" b="1" dirty="0" smtClean="0"/>
              <a:t>ثانٌ</a:t>
            </a:r>
            <a:r>
              <a:rPr lang="ar-IQ" b="1" dirty="0" smtClean="0"/>
              <a:t>ي</a:t>
            </a:r>
            <a:r>
              <a:rPr lang="ar-SA" b="1" dirty="0" smtClean="0"/>
              <a:t>ا </a:t>
            </a:r>
            <a:r>
              <a:rPr lang="ar-SA" b="1" dirty="0"/>
              <a:t>: الطالب المطبق : هو طالب المرحلة الرابعه الملتحق بقسم الريٌاضٌيات والمتفرغ للدراسة </a:t>
            </a:r>
            <a:r>
              <a:rPr lang="ar-SA" b="1" dirty="0" smtClean="0"/>
              <a:t>فً</a:t>
            </a:r>
            <a:r>
              <a:rPr lang="ar-IQ" b="1" dirty="0" smtClean="0"/>
              <a:t>ي</a:t>
            </a:r>
            <a:r>
              <a:rPr lang="ar-SA" b="1" dirty="0" smtClean="0"/>
              <a:t> </a:t>
            </a:r>
            <a:r>
              <a:rPr lang="ar-SA" b="1" dirty="0"/>
              <a:t>كلٌية التربٌية تفرغا تاما </a:t>
            </a:r>
            <a:r>
              <a:rPr lang="ar-SA" b="1" dirty="0" smtClean="0"/>
              <a:t>.</a:t>
            </a:r>
            <a:endParaRPr lang="en-US" b="1" dirty="0"/>
          </a:p>
        </p:txBody>
      </p:sp>
    </p:spTree>
    <p:extLst>
      <p:ext uri="{BB962C8B-B14F-4D97-AF65-F5344CB8AC3E}">
        <p14:creationId xmlns:p14="http://schemas.microsoft.com/office/powerpoint/2010/main" val="1927030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b="1" dirty="0"/>
              <a:t>ثالثا : المشرف الجامعًي : هو احد اعضاء الهٌيئة التدرٌيسٌية بكلٌية التربيٌة ومتخصص بطرائق تدرٌيس الرٌياضٌيات ولايٌجوز ان ٌيكون مؤهله العلمًي اقل من الماجستٌير كما ٌيجب ان ٌيكون بأختصاص الرٌياضٌيات كأختصاص عام</a:t>
            </a:r>
            <a:endParaRPr lang="en-US" b="1" dirty="0"/>
          </a:p>
          <a:p>
            <a:pPr algn="r" rtl="1"/>
            <a:r>
              <a:rPr lang="ar-SA" b="1" dirty="0"/>
              <a:t>رابعا : المدرسة المتعاونه : هًي المدرسة التًي تتعاون مع الطالب المطبق ليٌكمل فترة التطبيٌق الفردي عندها وتكون مستعده للتعاون معه فًي سبٌيل اتمام مهمته</a:t>
            </a:r>
            <a:endParaRPr lang="en-US" b="1" dirty="0"/>
          </a:p>
          <a:p>
            <a:pPr algn="r" rtl="1"/>
            <a:r>
              <a:rPr lang="ar-SA" b="1" dirty="0"/>
              <a:t>  خامسا : المدرس المتعاون : وهو مدرس الرٌياضٌيات فًي المدرسة المتعاونه والذي ٌيكون دوره متابعة الطالب المطبق داخل المدرسة وتقديٌم العون والارشاد له وتقوٌيمه وهو مدرس الصفوف التًي سٌيطبق </a:t>
            </a:r>
            <a:r>
              <a:rPr lang="ar-SA" b="1" dirty="0" smtClean="0"/>
              <a:t>فٌ</a:t>
            </a:r>
            <a:r>
              <a:rPr lang="ar-IQ" b="1" dirty="0" smtClean="0"/>
              <a:t>ي</a:t>
            </a:r>
            <a:r>
              <a:rPr lang="ar-SA" b="1" dirty="0" smtClean="0"/>
              <a:t>ها </a:t>
            </a:r>
            <a:r>
              <a:rPr lang="ar-SA" b="1" dirty="0"/>
              <a:t>الطالب</a:t>
            </a:r>
            <a:endParaRPr lang="en-US" b="1" dirty="0"/>
          </a:p>
          <a:p>
            <a:pPr algn="r" rtl="1"/>
            <a:endParaRPr lang="en-US" dirty="0"/>
          </a:p>
        </p:txBody>
      </p:sp>
    </p:spTree>
    <p:extLst>
      <p:ext uri="{BB962C8B-B14F-4D97-AF65-F5344CB8AC3E}">
        <p14:creationId xmlns:p14="http://schemas.microsoft.com/office/powerpoint/2010/main" val="2755576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امر لجنة التطبيق</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39895" y="1350236"/>
            <a:ext cx="5648769" cy="515311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4765537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0018" y="609600"/>
            <a:ext cx="8725255" cy="54324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6461897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4" y="609600"/>
            <a:ext cx="8596668" cy="54324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611583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TotalTime>
  <Words>207</Words>
  <Application>Microsoft Office PowerPoint</Application>
  <PresentationFormat>Widescreen</PresentationFormat>
  <Paragraphs>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Tahoma</vt:lpstr>
      <vt:lpstr>Trebuchet MS</vt:lpstr>
      <vt:lpstr>Wingdings 3</vt:lpstr>
      <vt:lpstr>Facet</vt:lpstr>
      <vt:lpstr>متطلبات التطبيق المدرسي</vt:lpstr>
      <vt:lpstr>اهم المصطلحات </vt:lpstr>
      <vt:lpstr>PowerPoint Presentation</vt:lpstr>
      <vt:lpstr>امر لجنة التطبيق</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متطلبات التطبيق المدرسي</dc:title>
  <dc:creator>USER</dc:creator>
  <cp:lastModifiedBy>USER</cp:lastModifiedBy>
  <cp:revision>8</cp:revision>
  <dcterms:created xsi:type="dcterms:W3CDTF">2023-01-13T18:07:23Z</dcterms:created>
  <dcterms:modified xsi:type="dcterms:W3CDTF">2023-01-13T20:11:20Z</dcterms:modified>
</cp:coreProperties>
</file>