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80" r:id="rId2"/>
    <p:sldId id="281" r:id="rId3"/>
    <p:sldId id="283" r:id="rId4"/>
    <p:sldId id="282" r:id="rId5"/>
    <p:sldId id="301" r:id="rId6"/>
    <p:sldId id="284" r:id="rId7"/>
    <p:sldId id="285" r:id="rId8"/>
    <p:sldId id="286" r:id="rId9"/>
    <p:sldId id="287" r:id="rId10"/>
    <p:sldId id="288" r:id="rId11"/>
    <p:sldId id="289"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16" r:id="rId26"/>
    <p:sldId id="318" r:id="rId27"/>
    <p:sldId id="319" r:id="rId28"/>
    <p:sldId id="320" r:id="rId29"/>
    <p:sldId id="322" r:id="rId30"/>
    <p:sldId id="321" r:id="rId31"/>
    <p:sldId id="323" r:id="rId32"/>
    <p:sldId id="324" r:id="rId33"/>
    <p:sldId id="325" r:id="rId34"/>
    <p:sldId id="326" r:id="rId35"/>
    <p:sldId id="327" r:id="rId36"/>
    <p:sldId id="328" r:id="rId37"/>
    <p:sldId id="329" r:id="rId38"/>
    <p:sldId id="330" r:id="rId39"/>
    <p:sldId id="331" r:id="rId40"/>
    <p:sldId id="332" r:id="rId41"/>
    <p:sldId id="334" r:id="rId42"/>
    <p:sldId id="278" r:id="rId43"/>
    <p:sldId id="275" r:id="rId44"/>
    <p:sldId id="276" r:id="rId45"/>
    <p:sldId id="290" r:id="rId46"/>
    <p:sldId id="258" r:id="rId47"/>
    <p:sldId id="291" r:id="rId48"/>
    <p:sldId id="292" r:id="rId49"/>
    <p:sldId id="293" r:id="rId50"/>
    <p:sldId id="294" r:id="rId51"/>
    <p:sldId id="259" r:id="rId52"/>
    <p:sldId id="260" r:id="rId53"/>
    <p:sldId id="261" r:id="rId54"/>
    <p:sldId id="262" r:id="rId55"/>
    <p:sldId id="302" r:id="rId56"/>
    <p:sldId id="263" r:id="rId57"/>
    <p:sldId id="264" r:id="rId58"/>
    <p:sldId id="295" r:id="rId59"/>
    <p:sldId id="296" r:id="rId60"/>
    <p:sldId id="298" r:id="rId61"/>
    <p:sldId id="299" r:id="rId62"/>
    <p:sldId id="300" r:id="rId63"/>
    <p:sldId id="269" r:id="rId64"/>
    <p:sldId id="333"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75063A-BE3E-45FE-9951-FF32A6F7145D}">
          <p14:sldIdLst>
            <p14:sldId id="280"/>
            <p14:sldId id="281"/>
            <p14:sldId id="283"/>
            <p14:sldId id="282"/>
            <p14:sldId id="301"/>
            <p14:sldId id="284"/>
            <p14:sldId id="285"/>
            <p14:sldId id="286"/>
            <p14:sldId id="287"/>
            <p14:sldId id="288"/>
            <p14:sldId id="289"/>
            <p14:sldId id="303"/>
            <p14:sldId id="304"/>
            <p14:sldId id="305"/>
            <p14:sldId id="306"/>
            <p14:sldId id="307"/>
            <p14:sldId id="308"/>
            <p14:sldId id="309"/>
            <p14:sldId id="310"/>
            <p14:sldId id="311"/>
            <p14:sldId id="312"/>
            <p14:sldId id="313"/>
            <p14:sldId id="314"/>
            <p14:sldId id="315"/>
            <p14:sldId id="316"/>
            <p14:sldId id="318"/>
            <p14:sldId id="319"/>
            <p14:sldId id="320"/>
            <p14:sldId id="322"/>
            <p14:sldId id="321"/>
            <p14:sldId id="323"/>
            <p14:sldId id="324"/>
            <p14:sldId id="325"/>
            <p14:sldId id="326"/>
            <p14:sldId id="327"/>
            <p14:sldId id="328"/>
            <p14:sldId id="329"/>
            <p14:sldId id="330"/>
            <p14:sldId id="331"/>
            <p14:sldId id="332"/>
            <p14:sldId id="334"/>
            <p14:sldId id="278"/>
          </p14:sldIdLst>
        </p14:section>
        <p14:section name="Untitled Section" id="{73C6E6EA-FB49-4D1F-9CC0-95690878AAC8}">
          <p14:sldIdLst/>
        </p14:section>
        <p14:section name="Untitled Section" id="{AD99E834-C9B3-48E1-BB0B-17DDB2F8A917}">
          <p14:sldIdLst>
            <p14:sldId id="275"/>
            <p14:sldId id="276"/>
            <p14:sldId id="290"/>
            <p14:sldId id="258"/>
            <p14:sldId id="291"/>
            <p14:sldId id="292"/>
            <p14:sldId id="293"/>
            <p14:sldId id="294"/>
            <p14:sldId id="259"/>
            <p14:sldId id="260"/>
            <p14:sldId id="261"/>
            <p14:sldId id="262"/>
            <p14:sldId id="302"/>
            <p14:sldId id="263"/>
            <p14:sldId id="264"/>
            <p14:sldId id="295"/>
            <p14:sldId id="296"/>
            <p14:sldId id="298"/>
            <p14:sldId id="299"/>
            <p14:sldId id="300"/>
            <p14:sldId id="269"/>
            <p14:sldId id="33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060" autoAdjust="0"/>
    <p:restoredTop sz="94669" autoAdjust="0"/>
  </p:normalViewPr>
  <p:slideViewPr>
    <p:cSldViewPr>
      <p:cViewPr varScale="1">
        <p:scale>
          <a:sx n="87" d="100"/>
          <a:sy n="87" d="100"/>
        </p:scale>
        <p:origin x="-134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1D8BD707-D9CF-40AE-B4C6-C98DA3205C09}" type="datetimeFigureOut">
              <a:rPr lang="en-US" smtClean="0"/>
              <a:pPr/>
              <a:t>1/16/2023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1/16/2023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1/16/2023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1/16/2023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D8BD707-D9CF-40AE-B4C6-C98DA3205C09}" type="datetimeFigureOut">
              <a:rPr lang="en-US" smtClean="0"/>
              <a:pPr/>
              <a:t>1/16/2023</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ln>
            <a:solidFill>
              <a:schemeClr val="accent1"/>
            </a:solidFill>
          </a:ln>
        </p:spPr>
        <p:txBody>
          <a:bodyPr>
            <a:noAutofit/>
          </a:bodyPr>
          <a:lstStyle/>
          <a:p>
            <a:pPr algn="ctr"/>
            <a:r>
              <a:rPr lang="ar-IQ" sz="6000" dirty="0" smtClean="0">
                <a:solidFill>
                  <a:srgbClr val="00B050"/>
                </a:solidFill>
              </a:rPr>
              <a:t>إعادة تدوير مخلفات  البناء </a:t>
            </a:r>
            <a:endParaRPr lang="en-US" sz="6000" dirty="0">
              <a:solidFill>
                <a:srgbClr val="00B050"/>
              </a:solidFill>
            </a:endParaRPr>
          </a:p>
        </p:txBody>
      </p:sp>
      <p:sp>
        <p:nvSpPr>
          <p:cNvPr id="3" name="Text Placeholder 2"/>
          <p:cNvSpPr>
            <a:spLocks noGrp="1"/>
          </p:cNvSpPr>
          <p:nvPr>
            <p:ph type="body" sz="half" idx="2"/>
          </p:nvPr>
        </p:nvSpPr>
        <p:spPr/>
        <p:txBody>
          <a:bodyPr>
            <a:normAutofit/>
          </a:bodyPr>
          <a:lstStyle/>
          <a:p>
            <a:pPr algn="r" rtl="1">
              <a:lnSpc>
                <a:spcPct val="200000"/>
              </a:lnSpc>
            </a:pPr>
            <a:r>
              <a:rPr lang="ar-IQ" sz="1800" dirty="0" smtClean="0"/>
              <a:t>إعـــــــــــــداد </a:t>
            </a:r>
          </a:p>
          <a:p>
            <a:pPr algn="r" rtl="1">
              <a:lnSpc>
                <a:spcPct val="200000"/>
              </a:lnSpc>
            </a:pPr>
            <a:r>
              <a:rPr lang="ar-IQ" sz="1800" dirty="0" smtClean="0"/>
              <a:t>د. منى جميل عباس </a:t>
            </a:r>
          </a:p>
          <a:p>
            <a:pPr algn="r" rtl="1">
              <a:lnSpc>
                <a:spcPct val="200000"/>
              </a:lnSpc>
            </a:pPr>
            <a:r>
              <a:rPr lang="ar-IQ" sz="1800" dirty="0" smtClean="0"/>
              <a:t>م.م مريم محمد خلف </a:t>
            </a:r>
            <a:endParaRPr lang="en-US" sz="1800" dirty="0"/>
          </a:p>
        </p:txBody>
      </p:sp>
      <p:pic>
        <p:nvPicPr>
          <p:cNvPr id="1030" name="Picture 6"/>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5890" r="15890"/>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895600"/>
            <a:ext cx="218122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974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32504" b="33462"/>
          <a:stretch/>
        </p:blipFill>
        <p:spPr>
          <a:xfrm>
            <a:off x="4458660" y="794430"/>
            <a:ext cx="3770940" cy="5484783"/>
          </a:xfrm>
          <a:prstGeom prst="rect">
            <a:avLst/>
          </a:prstGeom>
        </p:spPr>
      </p:pic>
      <p:sp>
        <p:nvSpPr>
          <p:cNvPr id="5" name="AutoShape 2" descr="عملية TACS - موقع كرسي للتعليم"/>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43250"/>
            <a:ext cx="3581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794431"/>
            <a:ext cx="3581400" cy="231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7617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790576"/>
            <a:ext cx="3191709" cy="23336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375" y="3124200"/>
            <a:ext cx="5000625" cy="3095625"/>
          </a:xfrm>
          <a:prstGeom prst="rect">
            <a:avLst/>
          </a:prstGeom>
        </p:spPr>
      </p:pic>
      <p:pic>
        <p:nvPicPr>
          <p:cNvPr id="1026" name="Picture 2" descr="عالمية: الصين تطبق معيار إعادة تدوير مواد الحديد والصلب في يناير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7" y="790577"/>
            <a:ext cx="3605213" cy="2333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1168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83" t="38095" r="11112" b="51666"/>
          <a:stretch/>
        </p:blipFill>
        <p:spPr bwMode="auto">
          <a:xfrm>
            <a:off x="762000" y="1676400"/>
            <a:ext cx="7620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33600" y="1069032"/>
            <a:ext cx="4876800" cy="461665"/>
          </a:xfrm>
          <a:prstGeom prst="rect">
            <a:avLst/>
          </a:prstGeom>
          <a:noFill/>
        </p:spPr>
        <p:txBody>
          <a:bodyPr wrap="square" rtlCol="0">
            <a:spAutoFit/>
          </a:bodyPr>
          <a:lstStyle/>
          <a:p>
            <a:pPr algn="ctr" rtl="1"/>
            <a:r>
              <a:rPr lang="ar-IQ" sz="2400" b="1" dirty="0" smtClean="0">
                <a:solidFill>
                  <a:srgbClr val="FF0000"/>
                </a:solidFill>
              </a:rPr>
              <a:t>طرق معالجة النفايات في دول العالم المتقدمة </a:t>
            </a:r>
            <a:endParaRPr lang="en-US" sz="2400" b="1" dirty="0">
              <a:solidFill>
                <a:srgbClr val="FF0000"/>
              </a:solidFill>
            </a:endParaRPr>
          </a:p>
        </p:txBody>
      </p:sp>
    </p:spTree>
    <p:extLst>
      <p:ext uri="{BB962C8B-B14F-4D97-AF65-F5344CB8AC3E}">
        <p14:creationId xmlns:p14="http://schemas.microsoft.com/office/powerpoint/2010/main" val="3046783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99" y="609600"/>
            <a:ext cx="757237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810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83" t="52118" r="15027" b="37724"/>
          <a:stretch/>
        </p:blipFill>
        <p:spPr bwMode="auto">
          <a:xfrm>
            <a:off x="809971" y="457200"/>
            <a:ext cx="7572029" cy="2558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971" y="3048000"/>
            <a:ext cx="3786014" cy="2775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086099"/>
            <a:ext cx="3581400" cy="2819400"/>
          </a:xfrm>
          <a:prstGeom prst="rect">
            <a:avLst/>
          </a:prstGeom>
        </p:spPr>
      </p:pic>
    </p:spTree>
    <p:extLst>
      <p:ext uri="{BB962C8B-B14F-4D97-AF65-F5344CB8AC3E}">
        <p14:creationId xmlns:p14="http://schemas.microsoft.com/office/powerpoint/2010/main" val="3734739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62000" y="838200"/>
            <a:ext cx="7572029" cy="1981200"/>
            <a:chOff x="762000" y="990600"/>
            <a:chExt cx="7572029" cy="198120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83" t="62363" r="15027" b="32666"/>
            <a:stretch/>
          </p:blipFill>
          <p:spPr bwMode="auto">
            <a:xfrm>
              <a:off x="762000" y="990600"/>
              <a:ext cx="7572029" cy="125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8572" t="83952" r="14180" b="12000"/>
            <a:stretch/>
          </p:blipFill>
          <p:spPr bwMode="auto">
            <a:xfrm>
              <a:off x="762000" y="2046514"/>
              <a:ext cx="7572029" cy="925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103" y="3200400"/>
            <a:ext cx="3431822"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9421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71" t="88238" r="15239" b="4619"/>
          <a:stretch/>
        </p:blipFill>
        <p:spPr bwMode="auto">
          <a:xfrm>
            <a:off x="762000" y="838200"/>
            <a:ext cx="7609115" cy="163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614269"/>
            <a:ext cx="4122060" cy="3100731"/>
          </a:xfrm>
          <a:prstGeom prst="rect">
            <a:avLst/>
          </a:prstGeom>
        </p:spPr>
      </p:pic>
      <p:pic>
        <p:nvPicPr>
          <p:cNvPr id="5" name="Picture 2" descr="Biodegradable Sugarcane Bagasse Food Container From China"/>
          <p:cNvPicPr>
            <a:picLocks noChangeAspect="1" noChangeArrowheads="1"/>
          </p:cNvPicPr>
          <p:nvPr/>
        </p:nvPicPr>
        <p:blipFill rotWithShape="1">
          <a:blip r:embed="rId4">
            <a:extLst>
              <a:ext uri="{28A0092B-C50C-407E-A947-70E740481C1C}">
                <a14:useLocalDpi xmlns:a14="http://schemas.microsoft.com/office/drawing/2010/main" val="0"/>
              </a:ext>
            </a:extLst>
          </a:blip>
          <a:srcRect l="-29666" t="9091" r="-1" b="-10945"/>
          <a:stretch/>
        </p:blipFill>
        <p:spPr bwMode="auto">
          <a:xfrm>
            <a:off x="4997904" y="2635704"/>
            <a:ext cx="3362325" cy="2317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398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26" t="32429" r="11111" b="54619"/>
          <a:stretch/>
        </p:blipFill>
        <p:spPr bwMode="auto">
          <a:xfrm>
            <a:off x="762000" y="457200"/>
            <a:ext cx="7587343" cy="263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200400"/>
            <a:ext cx="3428999"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2157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685800"/>
            <a:ext cx="8153400" cy="5022209"/>
          </a:xfrm>
          <a:prstGeom prst="rect">
            <a:avLst/>
          </a:prstGeom>
        </p:spPr>
        <p:txBody>
          <a:bodyPr wrap="square">
            <a:spAutoFit/>
          </a:bodyPr>
          <a:lstStyle/>
          <a:p>
            <a:pPr algn="just" rtl="1">
              <a:lnSpc>
                <a:spcPct val="150000"/>
              </a:lnSpc>
            </a:pPr>
            <a:r>
              <a:rPr lang="ar-IQ" dirty="0"/>
              <a:t>يعتبر تحويل النفايات إلى غاز البلازما شكل آخر من أشكال إدارة النفايات، البلازما هي في الأساس عبارة عن غاز مشحون بشحنة كهربائية أو غاز متأين للغاية، والإضاءة هي إحدى أنواع الأشياء التي تستخدم غاز البلازما، حيث أنه ينتج حرارة تتجاوز الـ12,600 درجة فهرنهايت، وبهذه الطريقة من التخلص من النفايات، يتم استخدام حاويات تمتلك مشاعل بلازما مخصصة تعمل بدرجة حرارة تزيد عن 1000 درجة فهرنهايت، وهذا يخلق منطقة تغويز (تحويل إلى غاز) تصل درجة حرارتها إلى 3000 درجة فهرنهايت لتحويل النفايات الصلبة أو السائلة الى غازات صناعية.</a:t>
            </a:r>
          </a:p>
          <a:p>
            <a:pPr algn="just" rtl="1">
              <a:lnSpc>
                <a:spcPct val="150000"/>
              </a:lnSpc>
            </a:pPr>
            <a:endParaRPr lang="ar-IQ" dirty="0"/>
          </a:p>
          <a:p>
            <a:pPr algn="just" rtl="1">
              <a:lnSpc>
                <a:spcPct val="150000"/>
              </a:lnSpc>
            </a:pPr>
            <a:r>
              <a:rPr lang="ar-IQ" dirty="0"/>
              <a:t>خلال معالجة النفايات الصلبة عن طريق التحويل إلى غاز البلازما، يتم تحطيم الروابط الجزيئية للنفايات كنتيجة للحرارة العالية في الأوعية والمكونات العنصرية، وبفضل هذه العملية، يتم التخلص من النفايات والمواد الخطرة، وهذا الشكل من التخلص من النفايات يوفر الطاقة المتجددة ومجموعة متنوعة من الفوائد الرائعة الأخرى.</a:t>
            </a:r>
            <a:endParaRPr lang="en-US" dirty="0"/>
          </a:p>
        </p:txBody>
      </p:sp>
    </p:spTree>
    <p:extLst>
      <p:ext uri="{BB962C8B-B14F-4D97-AF65-F5344CB8AC3E}">
        <p14:creationId xmlns:p14="http://schemas.microsoft.com/office/powerpoint/2010/main" val="9942681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838200"/>
            <a:ext cx="7391400" cy="4154984"/>
          </a:xfrm>
          <a:prstGeom prst="rect">
            <a:avLst/>
          </a:prstGeom>
          <a:solidFill>
            <a:schemeClr val="bg1"/>
          </a:solidFill>
        </p:spPr>
        <p:txBody>
          <a:bodyPr wrap="square">
            <a:spAutoFit/>
          </a:bodyPr>
          <a:lstStyle/>
          <a:p>
            <a:pPr algn="just" rtl="1"/>
            <a:r>
              <a:rPr lang="ar-IQ" sz="2400" b="1" u="sng" dirty="0" smtClean="0"/>
              <a:t>6- التسميد</a:t>
            </a:r>
            <a:endParaRPr lang="ar-IQ" sz="2400" b="1" u="sng" dirty="0"/>
          </a:p>
          <a:p>
            <a:pPr algn="just" rtl="1"/>
            <a:r>
              <a:rPr lang="ar-IQ" sz="2400" dirty="0"/>
              <a:t>التسميد هو عملية تحليل النفايات بطريقة حيوية وطبيعية سهلة، حيث أنها تأخذ النفايات العضوية مثل بقايا النباتات ومخلفات الحدائق والمطبخ وتحولها إلى أغذية غنية بالمغذيات للنباتات، عادة ما يستخدم التسميد في الزراعة العضوية، حيث يتم وضع المواد العضوية في مكان ما لعدة أشهر حتى تتمكن الميكروبات من تحليلها، كما ويعتبر التسميد أحد أفضل الطرق التخلص من النفايات، لأنه يمكن أن يحول المنتجات العضوية غير الآمنة إلى سماد آمن، ولكن هذه العملية من جهة أخرى، بطيئة وتتطلب الكثير من المساحة.</a:t>
            </a:r>
            <a:endParaRPr lang="en-US" sz="2400" dirty="0"/>
          </a:p>
        </p:txBody>
      </p:sp>
    </p:spTree>
    <p:extLst>
      <p:ext uri="{BB962C8B-B14F-4D97-AF65-F5344CB8AC3E}">
        <p14:creationId xmlns:p14="http://schemas.microsoft.com/office/powerpoint/2010/main" val="4268547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000" y="1219200"/>
            <a:ext cx="8382000" cy="3853543"/>
            <a:chOff x="762000" y="1219200"/>
            <a:chExt cx="7620000" cy="3853543"/>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32" t="26047" r="12804" b="61096"/>
            <a:stretch/>
          </p:blipFill>
          <p:spPr bwMode="auto">
            <a:xfrm>
              <a:off x="762000" y="1219200"/>
              <a:ext cx="7620000" cy="3853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914400" y="4572000"/>
              <a:ext cx="1066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grpSp>
    </p:spTree>
    <p:extLst>
      <p:ext uri="{BB962C8B-B14F-4D97-AF65-F5344CB8AC3E}">
        <p14:creationId xmlns:p14="http://schemas.microsoft.com/office/powerpoint/2010/main" val="1887956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جهاز اعادة تدوير الطعام وتحويله إلى سماد | Specialty Appliances | Kitchen  Appliances | Electronics/ Appliances | Household | SACO Stor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14" t="17710" r="2152" b="16732"/>
          <a:stretch/>
        </p:blipFill>
        <p:spPr bwMode="auto">
          <a:xfrm>
            <a:off x="4782891" y="532039"/>
            <a:ext cx="3774582" cy="26343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81200"/>
            <a:ext cx="3581400"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descr="سعر جهاز تحويل الطعام الى سماد امازون"/>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891" y="3275239"/>
            <a:ext cx="3774582"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737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533400"/>
            <a:ext cx="8153400" cy="2616101"/>
          </a:xfrm>
          <a:prstGeom prst="rect">
            <a:avLst/>
          </a:prstGeom>
          <a:solidFill>
            <a:schemeClr val="bg1"/>
          </a:solidFill>
        </p:spPr>
        <p:txBody>
          <a:bodyPr wrap="square">
            <a:spAutoFit/>
          </a:bodyPr>
          <a:lstStyle/>
          <a:p>
            <a:pPr algn="just" rtl="1"/>
            <a:r>
              <a:rPr lang="ar-IQ" sz="2400" b="1" dirty="0" smtClean="0"/>
              <a:t>7- تحويل </a:t>
            </a:r>
            <a:r>
              <a:rPr lang="ar-IQ" sz="2400" b="1" dirty="0"/>
              <a:t>النفايات إلى طاقة (استرجاع الطاقة)</a:t>
            </a:r>
          </a:p>
          <a:p>
            <a:pPr algn="just" rtl="1"/>
            <a:r>
              <a:rPr lang="ar-IQ" sz="2000" dirty="0"/>
              <a:t>عملية تحويل النفايات إلى طاقة هي بشكل أساسي عبارة عن تحويل المواد من نفايات غير قابلة للتدوير إلى حرارة قابلة للاستخدام، أو كهرباء، أو وقود، وذلك من خلال مجموعة متنوعة من العمليات، ويعتبر هذا النوع من مصادر الطاقة الناتجة عن تحول النفايات من مصادر الطاقة المتجددة، حيث يمكن استخدام النفايات غير القابلة للتدوير مراراً وتكراراً لتوليد الطاقة، ومن جهة أخرى، يمكن لهذه العملية أيضاً أن تساعد على خفض انبعاثات الكربون من خلال التعويض عن الحاجة لاستخدام الطاقة التي تأتي من مصادر أحفوري</a:t>
            </a:r>
            <a:endParaRPr lang="en-US" sz="2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146522"/>
            <a:ext cx="4525711" cy="283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318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48" t="44953" r="9312" b="42367"/>
          <a:stretch/>
        </p:blipFill>
        <p:spPr bwMode="auto">
          <a:xfrm>
            <a:off x="914400" y="1676400"/>
            <a:ext cx="73342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33600" y="1069032"/>
            <a:ext cx="4876800" cy="461665"/>
          </a:xfrm>
          <a:prstGeom prst="rect">
            <a:avLst/>
          </a:prstGeom>
          <a:noFill/>
        </p:spPr>
        <p:txBody>
          <a:bodyPr wrap="square" rtlCol="0">
            <a:spAutoFit/>
          </a:bodyPr>
          <a:lstStyle/>
          <a:p>
            <a:pPr algn="ctr" rtl="1"/>
            <a:r>
              <a:rPr lang="ar-IQ" sz="2400" b="1" dirty="0" smtClean="0">
                <a:solidFill>
                  <a:srgbClr val="FF0000"/>
                </a:solidFill>
              </a:rPr>
              <a:t>نظام اعادة التدوير </a:t>
            </a:r>
            <a:endParaRPr lang="en-US" sz="2400" b="1" dirty="0">
              <a:solidFill>
                <a:srgbClr val="FF0000"/>
              </a:solidFill>
            </a:endParaRPr>
          </a:p>
        </p:txBody>
      </p:sp>
    </p:spTree>
    <p:extLst>
      <p:ext uri="{BB962C8B-B14F-4D97-AF65-F5344CB8AC3E}">
        <p14:creationId xmlns:p14="http://schemas.microsoft.com/office/powerpoint/2010/main" val="457866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199"/>
          <a:stretch/>
        </p:blipFill>
        <p:spPr bwMode="auto">
          <a:xfrm>
            <a:off x="1066797" y="2895600"/>
            <a:ext cx="7053943" cy="293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48" t="57467" r="12466" b="29633"/>
          <a:stretch/>
        </p:blipFill>
        <p:spPr bwMode="auto">
          <a:xfrm>
            <a:off x="1066798" y="533400"/>
            <a:ext cx="7053943" cy="254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848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48" t="69926" r="12466" b="25333"/>
          <a:stretch/>
        </p:blipFill>
        <p:spPr bwMode="auto">
          <a:xfrm>
            <a:off x="1143000" y="914400"/>
            <a:ext cx="7053943" cy="93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985" b="84499"/>
          <a:stretch/>
        </p:blipFill>
        <p:spPr bwMode="auto">
          <a:xfrm>
            <a:off x="1143000" y="1295400"/>
            <a:ext cx="7053943" cy="142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1" y="2721429"/>
            <a:ext cx="7053942" cy="3145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7712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607" r="4985" b="59652"/>
          <a:stretch/>
        </p:blipFill>
        <p:spPr bwMode="auto">
          <a:xfrm>
            <a:off x="1143000" y="533400"/>
            <a:ext cx="6977743" cy="2460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781300"/>
            <a:ext cx="6977743"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8124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533400"/>
            <a:ext cx="5105400" cy="830997"/>
          </a:xfrm>
          <a:prstGeom prst="rect">
            <a:avLst/>
          </a:prstGeom>
          <a:noFill/>
        </p:spPr>
        <p:txBody>
          <a:bodyPr wrap="square" rtlCol="0">
            <a:spAutoFit/>
          </a:bodyPr>
          <a:lstStyle/>
          <a:p>
            <a:pPr algn="ctr"/>
            <a:r>
              <a:rPr lang="ar-IQ" sz="2400" b="1" dirty="0" smtClean="0">
                <a:solidFill>
                  <a:srgbClr val="FF0000"/>
                </a:solidFill>
              </a:rPr>
              <a:t>افضل الدول من حيث اعادة التدوير للنفايات لعام 2017</a:t>
            </a:r>
            <a:endParaRPr lang="en-US" sz="2400" b="1"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900430818"/>
              </p:ext>
            </p:extLst>
          </p:nvPr>
        </p:nvGraphicFramePr>
        <p:xfrm>
          <a:off x="914400" y="1271398"/>
          <a:ext cx="6672936" cy="4719637"/>
        </p:xfrm>
        <a:graphic>
          <a:graphicData uri="http://schemas.openxmlformats.org/drawingml/2006/table">
            <a:tbl>
              <a:tblPr/>
              <a:tblGrid>
                <a:gridCol w="2224312"/>
                <a:gridCol w="2224312"/>
                <a:gridCol w="2224312"/>
              </a:tblGrid>
              <a:tr h="892897">
                <a:tc>
                  <a:txBody>
                    <a:bodyPr/>
                    <a:lstStyle/>
                    <a:p>
                      <a:pPr algn="l" fontAlgn="t"/>
                      <a:r>
                        <a:rPr lang="ar-IQ" sz="1600" dirty="0">
                          <a:effectLst/>
                        </a:rPr>
                        <a:t>مرتبة</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ar-IQ" sz="1600" dirty="0">
                          <a:effectLst/>
                        </a:rPr>
                        <a:t>الدول الرائدة في إعادة التدوير</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ar-IQ" sz="1600" dirty="0">
                          <a:effectLst/>
                        </a:rPr>
                        <a:t>حصة من النفايات القابلة لإعادة التدوير المعاد تدويرها</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367910">
                <a:tc>
                  <a:txBody>
                    <a:bodyPr/>
                    <a:lstStyle/>
                    <a:p>
                      <a:pPr algn="l" fontAlgn="t"/>
                      <a:r>
                        <a:rPr lang="en-US" sz="1600">
                          <a:effectLst/>
                        </a:rPr>
                        <a:t>1</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ar-IQ" sz="1600">
                          <a:effectLst/>
                        </a:rPr>
                        <a:t>كوريا الجنوبية</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ar-IQ" sz="1600">
                          <a:effectLst/>
                        </a:rPr>
                        <a:t>49٪</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367910">
                <a:tc>
                  <a:txBody>
                    <a:bodyPr/>
                    <a:lstStyle/>
                    <a:p>
                      <a:pPr algn="l" fontAlgn="t"/>
                      <a:r>
                        <a:rPr lang="en-US" sz="1600">
                          <a:effectLst/>
                        </a:rPr>
                        <a:t>2</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ar-IQ" sz="1600">
                          <a:effectLst/>
                        </a:rPr>
                        <a:t>سنغافورة</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ar-IQ" sz="1600" dirty="0">
                          <a:effectLst/>
                        </a:rPr>
                        <a:t>47٪</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r>
              <a:tr h="367910">
                <a:tc>
                  <a:txBody>
                    <a:bodyPr/>
                    <a:lstStyle/>
                    <a:p>
                      <a:pPr algn="l" fontAlgn="t"/>
                      <a:r>
                        <a:rPr lang="en-US" sz="1600" dirty="0">
                          <a:effectLst/>
                        </a:rPr>
                        <a:t>3</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ar-IQ" sz="1600">
                          <a:effectLst/>
                        </a:rPr>
                        <a:t>هونج كونج</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ar-IQ" sz="1600">
                          <a:effectLst/>
                        </a:rPr>
                        <a:t>45٪</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367910">
                <a:tc>
                  <a:txBody>
                    <a:bodyPr/>
                    <a:lstStyle/>
                    <a:p>
                      <a:pPr algn="l" fontAlgn="t"/>
                      <a:r>
                        <a:rPr lang="en-US" sz="1600">
                          <a:effectLst/>
                        </a:rPr>
                        <a:t>4</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ar-IQ" sz="1600">
                          <a:effectLst/>
                        </a:rPr>
                        <a:t>النرويج</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ar-IQ" sz="1600">
                          <a:effectLst/>
                        </a:rPr>
                        <a:t>34٪</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r>
              <a:tr h="367910">
                <a:tc>
                  <a:txBody>
                    <a:bodyPr/>
                    <a:lstStyle/>
                    <a:p>
                      <a:pPr algn="l" fontAlgn="t"/>
                      <a:r>
                        <a:rPr lang="en-US" sz="1600">
                          <a:effectLst/>
                        </a:rPr>
                        <a:t>5</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ar-IQ" sz="1600" dirty="0">
                          <a:effectLst/>
                        </a:rPr>
                        <a:t>السويد</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ar-IQ" sz="1600">
                          <a:effectLst/>
                        </a:rPr>
                        <a:t>34٪</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367910">
                <a:tc>
                  <a:txBody>
                    <a:bodyPr/>
                    <a:lstStyle/>
                    <a:p>
                      <a:pPr algn="l" fontAlgn="t"/>
                      <a:r>
                        <a:rPr lang="en-US" sz="1600">
                          <a:effectLst/>
                        </a:rPr>
                        <a:t>6</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ar-IQ" sz="1600">
                          <a:effectLst/>
                        </a:rPr>
                        <a:t>سويسرا</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ar-IQ" sz="1600">
                          <a:effectLst/>
                        </a:rPr>
                        <a:t>34٪</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r>
              <a:tr h="367910">
                <a:tc>
                  <a:txBody>
                    <a:bodyPr/>
                    <a:lstStyle/>
                    <a:p>
                      <a:pPr algn="l" fontAlgn="t"/>
                      <a:r>
                        <a:rPr lang="en-US" sz="1600">
                          <a:effectLst/>
                        </a:rPr>
                        <a:t>7</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ar-IQ" sz="1600">
                          <a:effectLst/>
                        </a:rPr>
                        <a:t>أيرلندا</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ar-IQ" sz="1600">
                          <a:effectLst/>
                        </a:rPr>
                        <a:t>34٪</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367910">
                <a:tc>
                  <a:txBody>
                    <a:bodyPr/>
                    <a:lstStyle/>
                    <a:p>
                      <a:pPr algn="l" fontAlgn="t"/>
                      <a:r>
                        <a:rPr lang="en-US" sz="1600">
                          <a:effectLst/>
                        </a:rPr>
                        <a:t>8</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ar-IQ" sz="1600">
                          <a:effectLst/>
                        </a:rPr>
                        <a:t>جزر مارشال</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ar-IQ" sz="1600">
                          <a:effectLst/>
                        </a:rPr>
                        <a:t>31٪</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r>
              <a:tr h="367910">
                <a:tc>
                  <a:txBody>
                    <a:bodyPr/>
                    <a:lstStyle/>
                    <a:p>
                      <a:pPr algn="l" fontAlgn="t"/>
                      <a:r>
                        <a:rPr lang="en-US" sz="1600">
                          <a:effectLst/>
                        </a:rPr>
                        <a:t>9</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ar-IQ" sz="1600">
                          <a:effectLst/>
                        </a:rPr>
                        <a:t>بلجيكا</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fontAlgn="t"/>
                      <a:r>
                        <a:rPr lang="ar-IQ" sz="1600">
                          <a:effectLst/>
                        </a:rPr>
                        <a:t>31٪</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367910">
                <a:tc>
                  <a:txBody>
                    <a:bodyPr/>
                    <a:lstStyle/>
                    <a:p>
                      <a:pPr algn="l" fontAlgn="t"/>
                      <a:r>
                        <a:rPr lang="en-US" sz="1600">
                          <a:effectLst/>
                        </a:rPr>
                        <a:t>10</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ar-IQ" sz="1600" dirty="0">
                          <a:effectLst/>
                        </a:rPr>
                        <a:t>أستراليا</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fontAlgn="t"/>
                      <a:r>
                        <a:rPr lang="ar-IQ" sz="1600" dirty="0">
                          <a:effectLst/>
                        </a:rPr>
                        <a:t>30٪</a:t>
                      </a:r>
                    </a:p>
                  </a:txBody>
                  <a:tcPr marL="69417" marR="69417" marT="69417" marB="69417">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r>
            </a:tbl>
          </a:graphicData>
        </a:graphic>
      </p:graphicFrame>
    </p:spTree>
    <p:extLst>
      <p:ext uri="{BB962C8B-B14F-4D97-AF65-F5344CB8AC3E}">
        <p14:creationId xmlns:p14="http://schemas.microsoft.com/office/powerpoint/2010/main" val="1442402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990600"/>
            <a:ext cx="662622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1550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88" y="1289050"/>
            <a:ext cx="7615237"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990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6012"/>
          <a:stretch/>
        </p:blipFill>
        <p:spPr bwMode="auto">
          <a:xfrm>
            <a:off x="914399" y="609600"/>
            <a:ext cx="7391917" cy="499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550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32" t="45094" r="12804" b="42096"/>
          <a:stretch/>
        </p:blipFill>
        <p:spPr bwMode="auto">
          <a:xfrm>
            <a:off x="685800" y="914400"/>
            <a:ext cx="7620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37464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863" y="898525"/>
            <a:ext cx="6516687"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571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988" y="1074738"/>
            <a:ext cx="6804025"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5798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0266"/>
          <a:stretch/>
        </p:blipFill>
        <p:spPr bwMode="auto">
          <a:xfrm>
            <a:off x="838200" y="1295400"/>
            <a:ext cx="7450351"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8653" y="733806"/>
            <a:ext cx="5105400" cy="461665"/>
          </a:xfrm>
          <a:prstGeom prst="rect">
            <a:avLst/>
          </a:prstGeom>
          <a:noFill/>
        </p:spPr>
        <p:txBody>
          <a:bodyPr wrap="square" rtlCol="0">
            <a:spAutoFit/>
          </a:bodyPr>
          <a:lstStyle/>
          <a:p>
            <a:pPr algn="ctr"/>
            <a:r>
              <a:rPr lang="ar-IQ" sz="2400" b="1" dirty="0" smtClean="0">
                <a:solidFill>
                  <a:srgbClr val="FF0000"/>
                </a:solidFill>
              </a:rPr>
              <a:t>اعادة التدوير في العراق  </a:t>
            </a:r>
            <a:endParaRPr lang="en-US" sz="2400" b="1" dirty="0">
              <a:solidFill>
                <a:srgbClr val="FF0000"/>
              </a:solidFill>
            </a:endParaRPr>
          </a:p>
        </p:txBody>
      </p:sp>
    </p:spTree>
    <p:extLst>
      <p:ext uri="{BB962C8B-B14F-4D97-AF65-F5344CB8AC3E}">
        <p14:creationId xmlns:p14="http://schemas.microsoft.com/office/powerpoint/2010/main" val="942012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03" t="49142" r="8254" b="30238"/>
          <a:stretch/>
        </p:blipFill>
        <p:spPr bwMode="auto">
          <a:xfrm>
            <a:off x="838202" y="1143000"/>
            <a:ext cx="7458096"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8653" y="609600"/>
            <a:ext cx="510540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IQ" sz="2400" b="1" i="0" u="none" strike="noStrike" kern="0" cap="none" spc="0" normalizeH="0" baseline="0" noProof="0" dirty="0" smtClean="0">
                <a:ln>
                  <a:noFill/>
                </a:ln>
                <a:solidFill>
                  <a:srgbClr val="FF0000"/>
                </a:solidFill>
                <a:effectLst/>
                <a:uLnTx/>
                <a:uFillTx/>
              </a:rPr>
              <a:t>اعادة التدوير في العراق  </a:t>
            </a:r>
            <a:endParaRPr kumimoji="0" lang="en-US" sz="2400" b="1"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2650810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350" y="749300"/>
            <a:ext cx="6589713" cy="53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660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27" t="68811" r="11852" b="15665"/>
          <a:stretch/>
        </p:blipFill>
        <p:spPr bwMode="auto">
          <a:xfrm>
            <a:off x="762000" y="1447801"/>
            <a:ext cx="7609244" cy="380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0298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50" y="882650"/>
            <a:ext cx="7529513" cy="567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362200" y="314980"/>
            <a:ext cx="4267200" cy="523220"/>
          </a:xfrm>
          <a:prstGeom prst="rect">
            <a:avLst/>
          </a:prstGeom>
          <a:noFill/>
        </p:spPr>
        <p:txBody>
          <a:bodyPr wrap="square" rtlCol="0">
            <a:spAutoFit/>
          </a:bodyPr>
          <a:lstStyle/>
          <a:p>
            <a:pPr algn="ctr"/>
            <a:r>
              <a:rPr lang="ar-IQ" sz="2800" dirty="0" smtClean="0">
                <a:solidFill>
                  <a:srgbClr val="FF0000"/>
                </a:solidFill>
              </a:rPr>
              <a:t>دول تستورد النفايات </a:t>
            </a:r>
            <a:endParaRPr lang="en-US" sz="2800" dirty="0">
              <a:solidFill>
                <a:srgbClr val="FF0000"/>
              </a:solidFill>
            </a:endParaRPr>
          </a:p>
        </p:txBody>
      </p:sp>
    </p:spTree>
    <p:extLst>
      <p:ext uri="{BB962C8B-B14F-4D97-AF65-F5344CB8AC3E}">
        <p14:creationId xmlns:p14="http://schemas.microsoft.com/office/powerpoint/2010/main" val="2532355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988" y="577850"/>
            <a:ext cx="6804025" cy="570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12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919163"/>
            <a:ext cx="7821613" cy="501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465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911225"/>
            <a:ext cx="6992937"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0050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382000" cy="523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5582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113" y="788988"/>
            <a:ext cx="7089775" cy="528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034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IQ" dirty="0" smtClean="0">
                <a:solidFill>
                  <a:srgbClr val="FF0000"/>
                </a:solidFill>
              </a:rPr>
              <a:t>مـــــخــلــفــــــات البنــــــــــــــــاء</a:t>
            </a:r>
            <a:endParaRPr lang="en-US" dirty="0">
              <a:solidFill>
                <a:srgbClr val="FF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762000"/>
            <a:ext cx="5791200" cy="4337810"/>
          </a:xfrm>
          <a:prstGeom prst="rect">
            <a:avLst/>
          </a:prstGeom>
        </p:spPr>
      </p:pic>
    </p:spTree>
    <p:extLst>
      <p:ext uri="{BB962C8B-B14F-4D97-AF65-F5344CB8AC3E}">
        <p14:creationId xmlns:p14="http://schemas.microsoft.com/office/powerpoint/2010/main" val="2788189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628893"/>
            <a:ext cx="3581400" cy="223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90800" y="729342"/>
            <a:ext cx="3581400" cy="461665"/>
          </a:xfrm>
          <a:prstGeom prst="rect">
            <a:avLst/>
          </a:prstGeom>
          <a:noFill/>
          <a:ln w="28575">
            <a:solidFill>
              <a:schemeClr val="accent1"/>
            </a:solidFill>
          </a:ln>
        </p:spPr>
        <p:txBody>
          <a:bodyPr wrap="square" rtlCol="0">
            <a:spAutoFit/>
          </a:bodyPr>
          <a:lstStyle>
            <a:defPPr>
              <a:defRPr lang="en-US"/>
            </a:defPPr>
            <a:lvl1pPr algn="r">
              <a:defRPr sz="2400" b="1">
                <a:solidFill>
                  <a:srgbClr val="FF0000"/>
                </a:solidFill>
              </a:defRPr>
            </a:lvl1pPr>
          </a:lstStyle>
          <a:p>
            <a:r>
              <a:rPr lang="ar-IQ" dirty="0">
                <a:solidFill>
                  <a:srgbClr val="00B050"/>
                </a:solidFill>
              </a:rPr>
              <a:t>أين تذهب مخلفات البناء </a:t>
            </a:r>
            <a:endParaRPr lang="en-US" dirty="0">
              <a:solidFill>
                <a:srgbClr val="00B05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8229600"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5319" y="3628893"/>
            <a:ext cx="3261481" cy="223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630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05200" y="762000"/>
            <a:ext cx="2286000" cy="369332"/>
          </a:xfrm>
          <a:prstGeom prst="rect">
            <a:avLst/>
          </a:prstGeom>
          <a:ln>
            <a:solidFill>
              <a:schemeClr val="accent1"/>
            </a:solidFill>
          </a:ln>
        </p:spPr>
        <p:txBody>
          <a:bodyPr wrap="square">
            <a:spAutoFit/>
          </a:bodyPr>
          <a:lstStyle/>
          <a:p>
            <a:pPr algn="ctr"/>
            <a:r>
              <a:rPr lang="ar-IQ" dirty="0"/>
              <a:t>طمر مخلفات البناء</a:t>
            </a:r>
            <a:endParaRPr lang="en-US" dirty="0"/>
          </a:p>
        </p:txBody>
      </p:sp>
      <p:sp>
        <p:nvSpPr>
          <p:cNvPr id="5" name="Rectangle 4"/>
          <p:cNvSpPr/>
          <p:nvPr/>
        </p:nvSpPr>
        <p:spPr>
          <a:xfrm>
            <a:off x="457200" y="1371600"/>
            <a:ext cx="8229600" cy="1200329"/>
          </a:xfrm>
          <a:prstGeom prst="rect">
            <a:avLst/>
          </a:prstGeom>
          <a:ln>
            <a:solidFill>
              <a:schemeClr val="accent1"/>
            </a:solidFill>
          </a:ln>
        </p:spPr>
        <p:txBody>
          <a:bodyPr wrap="square">
            <a:spAutoFit/>
          </a:bodyPr>
          <a:lstStyle/>
          <a:p>
            <a:pPr algn="just" rtl="1"/>
            <a:r>
              <a:rPr lang="ar-IQ" dirty="0"/>
              <a:t>يُعد الطمر من أسهل الطرق التي يُنصح بها عند البحث عن كيفية التخلص من مخلفات البناء والهدم، حيث يمكنك دفن المواد غير الضرورية في أماكن بعيدة مخصصة لهذا النوع من المخلفات لتجنب التسبب في تلوّث التربة والبيئة، إلى جانب الحفاظ على المناظر الطبيعية.</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671763"/>
            <a:ext cx="8229599" cy="372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58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3111" y="609600"/>
            <a:ext cx="2999539" cy="369332"/>
          </a:xfrm>
          <a:prstGeom prst="rect">
            <a:avLst/>
          </a:prstGeom>
          <a:ln>
            <a:solidFill>
              <a:schemeClr val="accent1"/>
            </a:solidFill>
          </a:ln>
        </p:spPr>
        <p:txBody>
          <a:bodyPr wrap="none">
            <a:spAutoFit/>
          </a:bodyPr>
          <a:lstStyle/>
          <a:p>
            <a:pPr algn="ctr"/>
            <a:r>
              <a:rPr lang="ar-IQ" dirty="0"/>
              <a:t>تحويل </a:t>
            </a:r>
            <a:r>
              <a:rPr lang="ar-IQ" dirty="0" smtClean="0"/>
              <a:t>مخلفات البناء </a:t>
            </a:r>
            <a:r>
              <a:rPr lang="ar-IQ" dirty="0"/>
              <a:t>إلى طاقة</a:t>
            </a:r>
          </a:p>
        </p:txBody>
      </p:sp>
      <p:sp>
        <p:nvSpPr>
          <p:cNvPr id="3" name="Rectangle 2"/>
          <p:cNvSpPr/>
          <p:nvPr/>
        </p:nvSpPr>
        <p:spPr>
          <a:xfrm>
            <a:off x="590550" y="1143000"/>
            <a:ext cx="8001000" cy="923330"/>
          </a:xfrm>
          <a:prstGeom prst="rect">
            <a:avLst/>
          </a:prstGeom>
          <a:ln>
            <a:solidFill>
              <a:schemeClr val="accent1"/>
            </a:solidFill>
          </a:ln>
        </p:spPr>
        <p:txBody>
          <a:bodyPr wrap="square">
            <a:spAutoFit/>
          </a:bodyPr>
          <a:lstStyle/>
          <a:p>
            <a:pPr algn="just" rtl="1"/>
            <a:r>
              <a:rPr lang="ar-IQ" dirty="0"/>
              <a:t>لطالما أدركنا أنه من الممكن تحويل النفايات إلى طاقة، وفي هذا السياق، يمكن إرسال مخلفات البناء والهدم التي لم تعد بحاجة إليها الى الجهات المعنية بهذا الأمر والمختصة بتحويلها الى طاقة للاستفادة منها.</a:t>
            </a:r>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2133600"/>
            <a:ext cx="8001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3129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3580" y="685800"/>
            <a:ext cx="3454792" cy="369332"/>
          </a:xfrm>
          <a:prstGeom prst="rect">
            <a:avLst/>
          </a:prstGeom>
          <a:ln>
            <a:solidFill>
              <a:schemeClr val="accent1"/>
            </a:solidFill>
          </a:ln>
        </p:spPr>
        <p:txBody>
          <a:bodyPr wrap="none">
            <a:spAutoFit/>
          </a:bodyPr>
          <a:lstStyle/>
          <a:p>
            <a:r>
              <a:rPr lang="ar-IQ" dirty="0" smtClean="0"/>
              <a:t>حرق بعض مخلفات البناء او صهرها </a:t>
            </a:r>
            <a:endParaRPr lang="en-US" dirty="0"/>
          </a:p>
        </p:txBody>
      </p:sp>
      <p:sp>
        <p:nvSpPr>
          <p:cNvPr id="3" name="Rectangle 2"/>
          <p:cNvSpPr/>
          <p:nvPr/>
        </p:nvSpPr>
        <p:spPr>
          <a:xfrm>
            <a:off x="609600" y="1219200"/>
            <a:ext cx="8001000" cy="1200329"/>
          </a:xfrm>
          <a:prstGeom prst="rect">
            <a:avLst/>
          </a:prstGeom>
          <a:ln>
            <a:solidFill>
              <a:schemeClr val="accent1"/>
            </a:solidFill>
          </a:ln>
        </p:spPr>
        <p:txBody>
          <a:bodyPr wrap="square">
            <a:spAutoFit/>
          </a:bodyPr>
          <a:lstStyle/>
          <a:p>
            <a:pPr algn="just" rtl="1"/>
            <a:r>
              <a:rPr lang="ar-IQ" dirty="0"/>
              <a:t>يمكنك حرق المواد المصنوعة من الكرتون والورق عن طريق جمعها في حاوية معدنية كبيرة أو في حفرة عميقة بعيدة عن المناطق السكنية وإشعال النار بداخلها. هذا وتلجأ العديد من الشركات إلى جمع المواد الصلبة وتعريضها لدرجة حرارة عالية مما يؤدي إلى انصهارها.</a:t>
            </a:r>
            <a:endParaRPr lang="en-US"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14600"/>
            <a:ext cx="8001000" cy="3905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1397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0"/>
            <a:ext cx="8382000" cy="3266985"/>
          </a:xfrm>
          <a:prstGeom prst="rect">
            <a:avLst/>
          </a:prstGeom>
        </p:spPr>
        <p:txBody>
          <a:bodyPr wrap="square">
            <a:spAutoFit/>
          </a:bodyPr>
          <a:lstStyle/>
          <a:p>
            <a:pPr algn="just" rtl="1">
              <a:lnSpc>
                <a:spcPct val="150000"/>
              </a:lnSpc>
            </a:pPr>
            <a:r>
              <a:rPr lang="ar-IQ" sz="2000" dirty="0"/>
              <a:t>كيفية تقليل كمية مخلفات البناء يُمكن التقليل من مخلفات البناء على النحو </a:t>
            </a:r>
            <a:r>
              <a:rPr lang="ar-IQ" sz="2000" dirty="0" smtClean="0"/>
              <a:t>الآتي:</a:t>
            </a:r>
          </a:p>
          <a:p>
            <a:pPr marL="342900" indent="-342900" algn="just" rtl="1">
              <a:lnSpc>
                <a:spcPct val="150000"/>
              </a:lnSpc>
              <a:buFont typeface="Wingdings" pitchFamily="2" charset="2"/>
              <a:buChar char="v"/>
            </a:pPr>
            <a:r>
              <a:rPr lang="ar-IQ" sz="2000" dirty="0" smtClean="0"/>
              <a:t>تشجيع التصاميم الصديقة للبيئة التي تنتج كمية مخلفات أقل. </a:t>
            </a:r>
          </a:p>
          <a:p>
            <a:pPr marL="342900" indent="-342900" algn="just" rtl="1">
              <a:lnSpc>
                <a:spcPct val="150000"/>
              </a:lnSpc>
              <a:buFont typeface="Wingdings" pitchFamily="2" charset="2"/>
              <a:buChar char="v"/>
            </a:pPr>
            <a:r>
              <a:rPr lang="ar-IQ" sz="2000" dirty="0" smtClean="0"/>
              <a:t>استخدام معايير وحساب للكميات والأحجام، لتجنب طلب كمية مواد أكبر من الكمية المطلوبة.</a:t>
            </a:r>
          </a:p>
          <a:p>
            <a:pPr marL="342900" indent="-342900" algn="just" rtl="1">
              <a:lnSpc>
                <a:spcPct val="150000"/>
              </a:lnSpc>
              <a:buFont typeface="Wingdings" pitchFamily="2" charset="2"/>
              <a:buChar char="v"/>
            </a:pPr>
            <a:r>
              <a:rPr lang="ar-IQ" sz="2000" dirty="0" smtClean="0"/>
              <a:t> التنسيق ووضع جدول زمني أثناء عملية البناء لتصل المواد في الوقت المناسب لتجنب تلفها من خلال التخزين السيء. </a:t>
            </a:r>
          </a:p>
          <a:p>
            <a:pPr marL="342900" indent="-342900" algn="just" rtl="1">
              <a:lnSpc>
                <a:spcPct val="150000"/>
              </a:lnSpc>
              <a:buFont typeface="Wingdings" pitchFamily="2" charset="2"/>
              <a:buChar char="v"/>
            </a:pPr>
            <a:r>
              <a:rPr lang="ar-IQ" sz="2000" dirty="0" smtClean="0"/>
              <a:t>توفير مناطق تخزين مناسبة بحيث تكون معزولة ومقاومة لعوامل الطقس المختلفة.</a:t>
            </a:r>
          </a:p>
          <a:p>
            <a:pPr algn="just" rtl="1">
              <a:lnSpc>
                <a:spcPct val="150000"/>
              </a:lnSpc>
            </a:pPr>
            <a:endParaRPr lang="ar-IQ" sz="2000" dirty="0"/>
          </a:p>
        </p:txBody>
      </p:sp>
      <p:sp>
        <p:nvSpPr>
          <p:cNvPr id="3" name="TextBox 2"/>
          <p:cNvSpPr txBox="1"/>
          <p:nvPr/>
        </p:nvSpPr>
        <p:spPr>
          <a:xfrm>
            <a:off x="4876800" y="685800"/>
            <a:ext cx="3733800" cy="461665"/>
          </a:xfrm>
          <a:prstGeom prst="rect">
            <a:avLst/>
          </a:prstGeom>
          <a:noFill/>
          <a:ln w="28575">
            <a:solidFill>
              <a:schemeClr val="accent1"/>
            </a:solidFill>
          </a:ln>
        </p:spPr>
        <p:txBody>
          <a:bodyPr wrap="square" rtlCol="0">
            <a:spAutoFit/>
          </a:bodyPr>
          <a:lstStyle/>
          <a:p>
            <a:pPr algn="r"/>
            <a:r>
              <a:rPr lang="ar-IQ" sz="2400" b="1" dirty="0">
                <a:solidFill>
                  <a:srgbClr val="00B050"/>
                </a:solidFill>
              </a:rPr>
              <a:t>تقليل كمية مخلفات البناء</a:t>
            </a:r>
            <a:endParaRPr lang="en-US" sz="2400" b="1" dirty="0">
              <a:solidFill>
                <a:srgbClr val="00B050"/>
              </a:solidFill>
            </a:endParaRPr>
          </a:p>
        </p:txBody>
      </p:sp>
    </p:spTree>
    <p:extLst>
      <p:ext uri="{BB962C8B-B14F-4D97-AF65-F5344CB8AC3E}">
        <p14:creationId xmlns:p14="http://schemas.microsoft.com/office/powerpoint/2010/main" val="10248415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ماهي مواد البناء الصديقة للبيئة؟ تعرف علي العمارة الخضراء | المعماري هشام  القاسم | H-Qasse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457200"/>
            <a:ext cx="412133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985" y="5867400"/>
            <a:ext cx="7029450" cy="530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21086"/>
            <a:ext cx="3990975" cy="2455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2813" y="3048000"/>
            <a:ext cx="423862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1952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857" y="5867400"/>
            <a:ext cx="8229600" cy="530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3187" t="17418" r="13972" b="36743"/>
          <a:stretch/>
        </p:blipFill>
        <p:spPr bwMode="auto">
          <a:xfrm>
            <a:off x="489857" y="570820"/>
            <a:ext cx="3788229" cy="502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570820"/>
            <a:ext cx="4354286" cy="502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478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8971" y="5715000"/>
            <a:ext cx="8229600" cy="707886"/>
          </a:xfrm>
          <a:prstGeom prst="rect">
            <a:avLst/>
          </a:prstGeom>
          <a:ln>
            <a:solidFill>
              <a:schemeClr val="accent1"/>
            </a:solidFill>
          </a:ln>
        </p:spPr>
        <p:txBody>
          <a:bodyPr wrap="square">
            <a:spAutoFit/>
          </a:bodyPr>
          <a:lstStyle/>
          <a:p>
            <a:pPr algn="r" rtl="1"/>
            <a:r>
              <a:rPr lang="ar-IQ" sz="2000" dirty="0">
                <a:solidFill>
                  <a:prstClr val="black"/>
                </a:solidFill>
              </a:rPr>
              <a:t>التنسيق ووضع جدول زمني أثناء عملية البناء لتصل المواد في الوقت المناسب لتجنب تلفها من خلال التخزين السيء. </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33400"/>
            <a:ext cx="6871530" cy="506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748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620000" cy="540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0622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5794375"/>
            <a:ext cx="8305801" cy="530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165" y="968829"/>
            <a:ext cx="7587868"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361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934" y="533400"/>
            <a:ext cx="3858465" cy="677108"/>
          </a:xfrm>
          <a:prstGeom prst="rect">
            <a:avLst/>
          </a:prstGeom>
          <a:ln>
            <a:solidFill>
              <a:schemeClr val="accent1"/>
            </a:solidFill>
          </a:ln>
        </p:spPr>
        <p:txBody>
          <a:bodyPr wrap="square">
            <a:spAutoFit/>
          </a:bodyPr>
          <a:lstStyle/>
          <a:p>
            <a:pPr algn="r" rtl="1"/>
            <a:r>
              <a:rPr lang="ar-IQ" sz="2000" b="1" dirty="0">
                <a:solidFill>
                  <a:srgbClr val="00B050"/>
                </a:solidFill>
              </a:rPr>
              <a:t>فوائد بيئية لعملية إعادة التدوير</a:t>
            </a:r>
          </a:p>
          <a:p>
            <a:r>
              <a:rPr lang="ar-IQ" dirty="0"/>
              <a:t> </a:t>
            </a:r>
            <a:endParaRPr lang="en-US" dirty="0"/>
          </a:p>
        </p:txBody>
      </p:sp>
      <p:sp>
        <p:nvSpPr>
          <p:cNvPr id="3" name="Rectangle 2"/>
          <p:cNvSpPr/>
          <p:nvPr/>
        </p:nvSpPr>
        <p:spPr>
          <a:xfrm>
            <a:off x="6934200" y="1271242"/>
            <a:ext cx="1600199" cy="400110"/>
          </a:xfrm>
          <a:prstGeom prst="rect">
            <a:avLst/>
          </a:prstGeom>
          <a:ln>
            <a:solidFill>
              <a:schemeClr val="accent1"/>
            </a:solidFill>
          </a:ln>
        </p:spPr>
        <p:txBody>
          <a:bodyPr wrap="square">
            <a:spAutoFit/>
          </a:bodyPr>
          <a:lstStyle/>
          <a:p>
            <a:pPr algn="r" rtl="1"/>
            <a:r>
              <a:rPr lang="ar-IQ" sz="2000" b="1" dirty="0"/>
              <a:t>يوفر الطاقة</a:t>
            </a:r>
            <a:endParaRPr lang="en-US" sz="2000" b="1" dirty="0"/>
          </a:p>
        </p:txBody>
      </p:sp>
      <p:sp>
        <p:nvSpPr>
          <p:cNvPr id="4" name="Rectangle 3"/>
          <p:cNvSpPr/>
          <p:nvPr/>
        </p:nvSpPr>
        <p:spPr>
          <a:xfrm>
            <a:off x="817471" y="1675656"/>
            <a:ext cx="7716929" cy="1877437"/>
          </a:xfrm>
          <a:prstGeom prst="rect">
            <a:avLst/>
          </a:prstGeom>
        </p:spPr>
        <p:txBody>
          <a:bodyPr wrap="square">
            <a:spAutoFit/>
          </a:bodyPr>
          <a:lstStyle/>
          <a:p>
            <a:pPr algn="just" rtl="1"/>
            <a:r>
              <a:rPr lang="ar-IQ" sz="2000" dirty="0"/>
              <a:t>إعادة تدوير مواد البناء يوفر كميات هائلة من الطاقة عن طريق تقليل استهلاك الموارد الطبيعية، وفقًا لمالك أعمال البناء، إذا أردنا إعادة تدوير جميع أرصفة الخرسانة والأسفلت المتولدة في الولايات المتحدة على سبيل المثال، فسنوفر طاقة تعادل مليار جالون من البنزين أو إزالة أكثر من مليون سيارة من الطريق.</a:t>
            </a:r>
          </a:p>
          <a:p>
            <a:endParaRPr lang="ar-IQ" dirty="0"/>
          </a:p>
          <a:p>
            <a:r>
              <a:rPr lang="ar-IQ" dirty="0"/>
              <a:t> </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472" y="3352800"/>
            <a:ext cx="7716928" cy="298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2113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4400" y="1300963"/>
            <a:ext cx="3810000" cy="400110"/>
          </a:xfrm>
          <a:prstGeom prst="rect">
            <a:avLst/>
          </a:prstGeom>
          <a:ln>
            <a:solidFill>
              <a:schemeClr val="accent1"/>
            </a:solidFill>
          </a:ln>
        </p:spPr>
        <p:txBody>
          <a:bodyPr wrap="square">
            <a:spAutoFit/>
          </a:bodyPr>
          <a:lstStyle/>
          <a:p>
            <a:pPr algn="r" rtl="1"/>
            <a:r>
              <a:rPr lang="ar-IQ" sz="2000" b="1" dirty="0"/>
              <a:t>تقلل من النفايات في المكبات</a:t>
            </a:r>
          </a:p>
        </p:txBody>
      </p:sp>
      <p:sp>
        <p:nvSpPr>
          <p:cNvPr id="3" name="Rectangle 2"/>
          <p:cNvSpPr/>
          <p:nvPr/>
        </p:nvSpPr>
        <p:spPr>
          <a:xfrm>
            <a:off x="4724400" y="533400"/>
            <a:ext cx="3810000" cy="677108"/>
          </a:xfrm>
          <a:prstGeom prst="rect">
            <a:avLst/>
          </a:prstGeom>
          <a:ln>
            <a:solidFill>
              <a:schemeClr val="accent1"/>
            </a:solidFill>
          </a:ln>
        </p:spPr>
        <p:txBody>
          <a:bodyPr wrap="square">
            <a:spAutoFit/>
          </a:bodyPr>
          <a:lstStyle/>
          <a:p>
            <a:pPr algn="r" rtl="1"/>
            <a:r>
              <a:rPr lang="ar-IQ" sz="2000" b="1" dirty="0">
                <a:solidFill>
                  <a:srgbClr val="00B050"/>
                </a:solidFill>
              </a:rPr>
              <a:t>فوائد بيئية لعملية إعادة التدوير</a:t>
            </a:r>
          </a:p>
          <a:p>
            <a:r>
              <a:rPr lang="ar-IQ" dirty="0"/>
              <a:t> </a:t>
            </a:r>
            <a:endParaRPr lang="en-US" dirty="0"/>
          </a:p>
        </p:txBody>
      </p:sp>
      <p:sp>
        <p:nvSpPr>
          <p:cNvPr id="4" name="Rectangle 3"/>
          <p:cNvSpPr/>
          <p:nvPr/>
        </p:nvSpPr>
        <p:spPr>
          <a:xfrm>
            <a:off x="609600" y="1803737"/>
            <a:ext cx="7924800" cy="1015663"/>
          </a:xfrm>
          <a:prstGeom prst="rect">
            <a:avLst/>
          </a:prstGeom>
        </p:spPr>
        <p:txBody>
          <a:bodyPr wrap="square">
            <a:spAutoFit/>
          </a:bodyPr>
          <a:lstStyle/>
          <a:p>
            <a:pPr algn="just" rtl="1"/>
            <a:r>
              <a:rPr lang="ar-IQ" sz="2000" dirty="0"/>
              <a:t>ملأ مدافن النفايات، مما يعني أنه الوقت قد حان للتفكير في طرق بديلة للتخلص من نفايات البناء، ستؤدي إعادة تدوير هذه النفايات إلى إعادة توظيفها لاستخدامها في المستقبل، يمكن بعد ذلك استخدام هذه المواد لنفس الغرض مرة أخرى أو يمكن تحويلها إلى شيء جديد.</a:t>
            </a:r>
            <a:endParaRPr lang="en-US" sz="2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319463"/>
            <a:ext cx="5105400" cy="315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1113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4400" y="533400"/>
            <a:ext cx="3810000" cy="677108"/>
          </a:xfrm>
          <a:prstGeom prst="rect">
            <a:avLst/>
          </a:prstGeom>
          <a:ln>
            <a:solidFill>
              <a:schemeClr val="accent1"/>
            </a:solidFill>
          </a:ln>
        </p:spPr>
        <p:txBody>
          <a:bodyPr wrap="square">
            <a:spAutoFit/>
          </a:bodyPr>
          <a:lstStyle/>
          <a:p>
            <a:pPr algn="r" rtl="1"/>
            <a:r>
              <a:rPr lang="ar-IQ" sz="2000" b="1" dirty="0">
                <a:solidFill>
                  <a:srgbClr val="00B050"/>
                </a:solidFill>
              </a:rPr>
              <a:t>فوائد بيئية لعملية إعادة التدوير</a:t>
            </a:r>
          </a:p>
          <a:p>
            <a:r>
              <a:rPr lang="ar-IQ" dirty="0"/>
              <a:t> </a:t>
            </a:r>
            <a:endParaRPr lang="en-US" dirty="0"/>
          </a:p>
        </p:txBody>
      </p:sp>
      <p:sp>
        <p:nvSpPr>
          <p:cNvPr id="3" name="Rectangle 2"/>
          <p:cNvSpPr/>
          <p:nvPr/>
        </p:nvSpPr>
        <p:spPr>
          <a:xfrm>
            <a:off x="6781801" y="1273314"/>
            <a:ext cx="1752600" cy="707886"/>
          </a:xfrm>
          <a:prstGeom prst="rect">
            <a:avLst/>
          </a:prstGeom>
          <a:ln>
            <a:solidFill>
              <a:schemeClr val="accent1"/>
            </a:solidFill>
          </a:ln>
        </p:spPr>
        <p:txBody>
          <a:bodyPr wrap="square">
            <a:spAutoFit/>
          </a:bodyPr>
          <a:lstStyle/>
          <a:p>
            <a:r>
              <a:rPr lang="ar-IQ" sz="2000" b="1" dirty="0"/>
              <a:t>يقلل التكاليف</a:t>
            </a:r>
          </a:p>
          <a:p>
            <a:r>
              <a:rPr lang="ar-IQ" sz="2000" b="1" dirty="0"/>
              <a:t> </a:t>
            </a:r>
            <a:endParaRPr lang="en-US" sz="2000" b="1" dirty="0"/>
          </a:p>
        </p:txBody>
      </p:sp>
      <p:sp>
        <p:nvSpPr>
          <p:cNvPr id="4" name="Rectangle 3"/>
          <p:cNvSpPr/>
          <p:nvPr/>
        </p:nvSpPr>
        <p:spPr>
          <a:xfrm>
            <a:off x="609600" y="2057400"/>
            <a:ext cx="7924800" cy="707886"/>
          </a:xfrm>
          <a:prstGeom prst="rect">
            <a:avLst/>
          </a:prstGeom>
        </p:spPr>
        <p:txBody>
          <a:bodyPr wrap="square">
            <a:spAutoFit/>
          </a:bodyPr>
          <a:lstStyle/>
          <a:p>
            <a:pPr algn="just" rtl="1"/>
            <a:r>
              <a:rPr lang="ar-IQ" sz="2000" dirty="0"/>
              <a:t>تؤدي إعادة تدوير المواد أو إعادة استخدامها إلى تقليل تكاليف التخلص والنقل بالإضافة إلى ذلك، غالبًا ما يكلف التخلص من المواد التي يمكن إعادة تدويرها أموالًا أقل.</a:t>
            </a:r>
            <a:endParaRPr lang="en-US" sz="2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238030"/>
            <a:ext cx="5074727" cy="316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42546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533400"/>
            <a:ext cx="3962400" cy="677108"/>
          </a:xfrm>
          <a:prstGeom prst="rect">
            <a:avLst/>
          </a:prstGeom>
          <a:ln>
            <a:solidFill>
              <a:schemeClr val="accent1"/>
            </a:solidFill>
          </a:ln>
        </p:spPr>
        <p:txBody>
          <a:bodyPr wrap="square">
            <a:spAutoFit/>
          </a:bodyPr>
          <a:lstStyle/>
          <a:p>
            <a:pPr algn="r" rtl="1"/>
            <a:r>
              <a:rPr lang="ar-IQ" sz="2000" b="1" dirty="0">
                <a:solidFill>
                  <a:srgbClr val="00B050"/>
                </a:solidFill>
              </a:rPr>
              <a:t>فوائد بيئية لعملية إعادة التدوير</a:t>
            </a:r>
          </a:p>
          <a:p>
            <a:r>
              <a:rPr lang="ar-IQ" dirty="0"/>
              <a:t> </a:t>
            </a:r>
            <a:endParaRPr lang="en-US" dirty="0"/>
          </a:p>
        </p:txBody>
      </p:sp>
      <p:sp>
        <p:nvSpPr>
          <p:cNvPr id="3" name="Rectangle 2"/>
          <p:cNvSpPr/>
          <p:nvPr/>
        </p:nvSpPr>
        <p:spPr>
          <a:xfrm>
            <a:off x="7162801" y="1276290"/>
            <a:ext cx="1371600" cy="400110"/>
          </a:xfrm>
          <a:prstGeom prst="rect">
            <a:avLst/>
          </a:prstGeom>
          <a:ln>
            <a:solidFill>
              <a:schemeClr val="accent1"/>
            </a:solidFill>
          </a:ln>
        </p:spPr>
        <p:txBody>
          <a:bodyPr wrap="square">
            <a:spAutoFit/>
          </a:bodyPr>
          <a:lstStyle/>
          <a:p>
            <a:pPr algn="r" rtl="1"/>
            <a:r>
              <a:rPr lang="ar-IQ" sz="2000" b="1" dirty="0"/>
              <a:t>سياسية</a:t>
            </a:r>
            <a:endParaRPr lang="en-US" sz="2000" b="1" dirty="0"/>
          </a:p>
        </p:txBody>
      </p:sp>
      <p:sp>
        <p:nvSpPr>
          <p:cNvPr id="4" name="Rectangle 3"/>
          <p:cNvSpPr/>
          <p:nvPr/>
        </p:nvSpPr>
        <p:spPr>
          <a:xfrm>
            <a:off x="457200" y="1794808"/>
            <a:ext cx="8077200" cy="2246769"/>
          </a:xfrm>
          <a:prstGeom prst="rect">
            <a:avLst/>
          </a:prstGeom>
        </p:spPr>
        <p:txBody>
          <a:bodyPr wrap="square">
            <a:spAutoFit/>
          </a:bodyPr>
          <a:lstStyle/>
          <a:p>
            <a:pPr algn="just" rtl="1"/>
            <a:r>
              <a:rPr lang="ar-IQ" sz="2000" dirty="0"/>
              <a:t>مع الأهمية المتزايدة التي تولى للبناء الأخضر، ستمنحك إعادة التدوير ميزة تنافسية على شركات البناء الأخرى التي لا تقوم بإعادة التدوير، هذا يميزك عن المنافسة، حيث يهتم الناس بالبيئة ويريدون أن يروا الكثير أيضًا، كما يمكن أن تضعك إعادة التدوير أيضًا على طريق نحو الحصول على شهادة (</a:t>
            </a:r>
            <a:r>
              <a:rPr lang="en-US" sz="2000" dirty="0" smtClean="0"/>
              <a:t>LEED</a:t>
            </a:r>
            <a:r>
              <a:rPr lang="ar-IQ" sz="2000" dirty="0" smtClean="0"/>
              <a:t>)</a:t>
            </a:r>
            <a:r>
              <a:rPr lang="en-US" sz="2000" dirty="0" smtClean="0"/>
              <a:t>، </a:t>
            </a:r>
            <a:r>
              <a:rPr lang="ar-IQ" sz="2000" dirty="0"/>
              <a:t>وهي أشهر شهادة للأبنية الخضراء.</a:t>
            </a:r>
          </a:p>
          <a:p>
            <a:pPr algn="just" rtl="1"/>
            <a:endParaRPr lang="ar-IQ" sz="2000" dirty="0"/>
          </a:p>
          <a:p>
            <a:pPr algn="just" rtl="1"/>
            <a:r>
              <a:rPr lang="ar-IQ" sz="2000" dirty="0"/>
              <a:t> </a:t>
            </a:r>
            <a:endParaRPr lang="en-US" sz="20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364" y="3429000"/>
            <a:ext cx="4677910" cy="262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633660"/>
            <a:ext cx="3106698" cy="2219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9619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25" y="614363"/>
            <a:ext cx="8108950" cy="562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60312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800" y="685800"/>
            <a:ext cx="3962400" cy="677108"/>
          </a:xfrm>
          <a:prstGeom prst="rect">
            <a:avLst/>
          </a:prstGeom>
          <a:ln>
            <a:solidFill>
              <a:schemeClr val="accent1"/>
            </a:solidFill>
          </a:ln>
        </p:spPr>
        <p:txBody>
          <a:bodyPr wrap="square">
            <a:spAutoFit/>
          </a:bodyPr>
          <a:lstStyle/>
          <a:p>
            <a:pPr algn="r" rtl="1"/>
            <a:r>
              <a:rPr lang="ar-IQ" sz="2000" b="1" dirty="0">
                <a:solidFill>
                  <a:srgbClr val="FF0000"/>
                </a:solidFill>
              </a:rPr>
              <a:t>ما هي مواد البناء التي يمكن إعادة تدويرها؟</a:t>
            </a:r>
          </a:p>
          <a:p>
            <a:r>
              <a:rPr lang="ar-IQ" dirty="0"/>
              <a:t> </a:t>
            </a:r>
            <a:endParaRPr lang="en-US" dirty="0"/>
          </a:p>
        </p:txBody>
      </p:sp>
      <p:sp>
        <p:nvSpPr>
          <p:cNvPr id="3" name="Rectangle 2"/>
          <p:cNvSpPr/>
          <p:nvPr/>
        </p:nvSpPr>
        <p:spPr>
          <a:xfrm>
            <a:off x="762000" y="1516559"/>
            <a:ext cx="7696200" cy="769441"/>
          </a:xfrm>
          <a:prstGeom prst="rect">
            <a:avLst/>
          </a:prstGeom>
          <a:ln>
            <a:solidFill>
              <a:schemeClr val="accent1"/>
            </a:solidFill>
          </a:ln>
        </p:spPr>
        <p:txBody>
          <a:bodyPr wrap="square">
            <a:spAutoFit/>
          </a:bodyPr>
          <a:lstStyle/>
          <a:p>
            <a:pPr algn="just" rtl="1"/>
            <a:r>
              <a:rPr lang="ar-IQ" sz="2000" b="1" dirty="0">
                <a:solidFill>
                  <a:srgbClr val="FF0000"/>
                </a:solidFill>
              </a:rPr>
              <a:t>المعادن</a:t>
            </a:r>
            <a:r>
              <a:rPr lang="ar-IQ" sz="2000" dirty="0"/>
              <a:t> يمكن إرسال المعادن مثل </a:t>
            </a:r>
            <a:r>
              <a:rPr lang="ar-IQ" sz="2400" dirty="0"/>
              <a:t>الفولاذ</a:t>
            </a:r>
            <a:r>
              <a:rPr lang="ar-IQ" sz="2000" dirty="0"/>
              <a:t> والألمنيوم والنحاس إلى ساحات الخردة المعدنية المحلية، حيث يمكن إعادة استخدامها.</a:t>
            </a:r>
          </a:p>
        </p:txBody>
      </p:sp>
      <p:sp>
        <p:nvSpPr>
          <p:cNvPr id="4" name="Rectangle 3"/>
          <p:cNvSpPr/>
          <p:nvPr/>
        </p:nvSpPr>
        <p:spPr>
          <a:xfrm>
            <a:off x="762000" y="2690336"/>
            <a:ext cx="7696200" cy="1323439"/>
          </a:xfrm>
          <a:prstGeom prst="rect">
            <a:avLst/>
          </a:prstGeom>
          <a:ln>
            <a:solidFill>
              <a:schemeClr val="accent1"/>
            </a:solidFill>
          </a:ln>
        </p:spPr>
        <p:txBody>
          <a:bodyPr wrap="square">
            <a:spAutoFit/>
          </a:bodyPr>
          <a:lstStyle/>
          <a:p>
            <a:pPr algn="just" rtl="1"/>
            <a:r>
              <a:rPr lang="ar-IQ" sz="2000" b="1" dirty="0">
                <a:solidFill>
                  <a:srgbClr val="FF0000"/>
                </a:solidFill>
              </a:rPr>
              <a:t>رصيف الأسفلت</a:t>
            </a:r>
            <a:r>
              <a:rPr lang="ar-IQ" sz="2000" dirty="0"/>
              <a:t> تؤدي إعادة تدوير بقايا الإسفلت إلى توفير كبير في الطاقة، وعادة ما يتم سحقها وإعادة تدويرها مرة أخرى إلى الأسفلت.</a:t>
            </a:r>
          </a:p>
          <a:p>
            <a:pPr algn="just" rtl="1"/>
            <a:r>
              <a:rPr lang="ar-IQ" sz="2000" dirty="0"/>
              <a:t/>
            </a:r>
            <a:br>
              <a:rPr lang="ar-IQ" sz="2000" dirty="0"/>
            </a:br>
            <a:endParaRPr lang="en-US" sz="2000" dirty="0"/>
          </a:p>
        </p:txBody>
      </p:sp>
      <p:sp>
        <p:nvSpPr>
          <p:cNvPr id="5" name="Rectangle 4"/>
          <p:cNvSpPr/>
          <p:nvPr/>
        </p:nvSpPr>
        <p:spPr>
          <a:xfrm>
            <a:off x="762000" y="4267200"/>
            <a:ext cx="7696200" cy="1015663"/>
          </a:xfrm>
          <a:prstGeom prst="rect">
            <a:avLst/>
          </a:prstGeom>
          <a:ln>
            <a:solidFill>
              <a:schemeClr val="accent1"/>
            </a:solidFill>
          </a:ln>
        </p:spPr>
        <p:txBody>
          <a:bodyPr wrap="square">
            <a:spAutoFit/>
          </a:bodyPr>
          <a:lstStyle/>
          <a:p>
            <a:pPr algn="just" rtl="1"/>
            <a:r>
              <a:rPr lang="ar-IQ" sz="2000" b="1" dirty="0">
                <a:solidFill>
                  <a:srgbClr val="FF0000"/>
                </a:solidFill>
              </a:rPr>
              <a:t>الخشب </a:t>
            </a:r>
            <a:r>
              <a:rPr lang="ar-IQ" sz="2000" dirty="0"/>
              <a:t>يمكن إعادة طحن الخشب النظيف وغير المعالج أو تقطيعه أو طحنه لصنع الخشب أو الألواح المصممة هندسيًا أو وقود الغلايات أو النشارة.</a:t>
            </a:r>
          </a:p>
        </p:txBody>
      </p:sp>
    </p:spTree>
    <p:extLst>
      <p:ext uri="{BB962C8B-B14F-4D97-AF65-F5344CB8AC3E}">
        <p14:creationId xmlns:p14="http://schemas.microsoft.com/office/powerpoint/2010/main" val="30656222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800" y="685800"/>
            <a:ext cx="3962400" cy="677108"/>
          </a:xfrm>
          <a:prstGeom prst="rect">
            <a:avLst/>
          </a:prstGeom>
          <a:ln>
            <a:solidFill>
              <a:schemeClr val="accent1"/>
            </a:solidFill>
          </a:ln>
        </p:spPr>
        <p:txBody>
          <a:bodyPr wrap="square">
            <a:spAutoFit/>
          </a:bodyPr>
          <a:lstStyle/>
          <a:p>
            <a:pPr algn="r" rtl="1"/>
            <a:r>
              <a:rPr lang="ar-IQ" sz="2000" b="1" dirty="0">
                <a:solidFill>
                  <a:srgbClr val="FF0000"/>
                </a:solidFill>
              </a:rPr>
              <a:t>ما هي مواد البناء التي يمكن إعادة تدويرها؟</a:t>
            </a:r>
          </a:p>
          <a:p>
            <a:r>
              <a:rPr lang="ar-IQ" dirty="0"/>
              <a:t> </a:t>
            </a:r>
            <a:endParaRPr lang="en-US" dirty="0"/>
          </a:p>
        </p:txBody>
      </p:sp>
      <p:sp>
        <p:nvSpPr>
          <p:cNvPr id="3" name="Rectangle 2"/>
          <p:cNvSpPr/>
          <p:nvPr/>
        </p:nvSpPr>
        <p:spPr>
          <a:xfrm>
            <a:off x="533400" y="1447800"/>
            <a:ext cx="7924800" cy="1015663"/>
          </a:xfrm>
          <a:prstGeom prst="rect">
            <a:avLst/>
          </a:prstGeom>
          <a:ln>
            <a:solidFill>
              <a:schemeClr val="accent1"/>
            </a:solidFill>
          </a:ln>
        </p:spPr>
        <p:txBody>
          <a:bodyPr wrap="square">
            <a:spAutoFit/>
          </a:bodyPr>
          <a:lstStyle/>
          <a:p>
            <a:pPr algn="just" rtl="1"/>
            <a:r>
              <a:rPr lang="ar-IQ" sz="2000" b="1" dirty="0">
                <a:solidFill>
                  <a:srgbClr val="FF0000"/>
                </a:solidFill>
              </a:rPr>
              <a:t>الخرسانة </a:t>
            </a:r>
            <a:r>
              <a:rPr lang="ar-IQ" sz="2000" dirty="0"/>
              <a:t>هي واحدة من أكثر مواد البناء المعاد تدويرها شيوعًا، ويمكن إعادة استخدامها في العديد من الأسواق المختلفة.</a:t>
            </a:r>
          </a:p>
          <a:p>
            <a:pPr algn="just" rtl="1"/>
            <a:endParaRPr lang="en-US" sz="2000" dirty="0"/>
          </a:p>
        </p:txBody>
      </p:sp>
      <p:sp>
        <p:nvSpPr>
          <p:cNvPr id="4" name="Rectangle 3"/>
          <p:cNvSpPr/>
          <p:nvPr/>
        </p:nvSpPr>
        <p:spPr>
          <a:xfrm>
            <a:off x="533400" y="2828836"/>
            <a:ext cx="7924800" cy="707886"/>
          </a:xfrm>
          <a:prstGeom prst="rect">
            <a:avLst/>
          </a:prstGeom>
          <a:ln>
            <a:solidFill>
              <a:schemeClr val="accent1"/>
            </a:solidFill>
          </a:ln>
        </p:spPr>
        <p:txBody>
          <a:bodyPr wrap="square">
            <a:spAutoFit/>
          </a:bodyPr>
          <a:lstStyle/>
          <a:p>
            <a:pPr algn="just" rtl="1"/>
            <a:r>
              <a:rPr lang="ar-IQ" sz="2000" b="1" dirty="0">
                <a:solidFill>
                  <a:srgbClr val="FF0000"/>
                </a:solidFill>
              </a:rPr>
              <a:t>الورق المقوى </a:t>
            </a:r>
            <a:r>
              <a:rPr lang="ar-IQ" sz="2000" dirty="0"/>
              <a:t>يمكن إعادة تدوير الورق والكرتون وإعادة استخدامه بسهولة.</a:t>
            </a:r>
          </a:p>
          <a:p>
            <a:pPr algn="just" rtl="1"/>
            <a:endParaRPr lang="en-US" sz="2000" dirty="0"/>
          </a:p>
        </p:txBody>
      </p:sp>
      <p:sp>
        <p:nvSpPr>
          <p:cNvPr id="5" name="Rectangle 4"/>
          <p:cNvSpPr/>
          <p:nvPr/>
        </p:nvSpPr>
        <p:spPr>
          <a:xfrm>
            <a:off x="533400" y="3962400"/>
            <a:ext cx="7924800" cy="1015663"/>
          </a:xfrm>
          <a:prstGeom prst="rect">
            <a:avLst/>
          </a:prstGeom>
          <a:ln>
            <a:solidFill>
              <a:schemeClr val="accent1"/>
            </a:solidFill>
          </a:ln>
        </p:spPr>
        <p:txBody>
          <a:bodyPr wrap="square">
            <a:spAutoFit/>
          </a:bodyPr>
          <a:lstStyle/>
          <a:p>
            <a:pPr algn="just" rtl="1"/>
            <a:r>
              <a:rPr lang="ar-IQ" sz="2000" b="1" dirty="0">
                <a:solidFill>
                  <a:srgbClr val="FF0000"/>
                </a:solidFill>
              </a:rPr>
              <a:t>الجبس </a:t>
            </a:r>
            <a:r>
              <a:rPr lang="ar-IQ" sz="2000" dirty="0"/>
              <a:t>يمكن إعادة تدوير الجبس الموجود في الحوائط الجافة في العديد من الأسواق المختلفة، مثل صناعة الحوائط الجافة الجديدة وتصنيع الأسمنت والزراعة.</a:t>
            </a:r>
          </a:p>
          <a:p>
            <a:pPr algn="just" rtl="1"/>
            <a:endParaRPr lang="en-US" sz="2000" dirty="0"/>
          </a:p>
        </p:txBody>
      </p:sp>
    </p:spTree>
    <p:extLst>
      <p:ext uri="{BB962C8B-B14F-4D97-AF65-F5344CB8AC3E}">
        <p14:creationId xmlns:p14="http://schemas.microsoft.com/office/powerpoint/2010/main" val="25219756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735" b="56056"/>
          <a:stretch/>
        </p:blipFill>
        <p:spPr bwMode="auto">
          <a:xfrm>
            <a:off x="457200" y="1382486"/>
            <a:ext cx="8153400" cy="463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0" y="685800"/>
            <a:ext cx="4648200" cy="400110"/>
          </a:xfrm>
          <a:prstGeom prst="rect">
            <a:avLst/>
          </a:prstGeom>
          <a:ln>
            <a:solidFill>
              <a:schemeClr val="accent1"/>
            </a:solidFill>
          </a:ln>
        </p:spPr>
        <p:txBody>
          <a:bodyPr wrap="square">
            <a:spAutoFit/>
          </a:bodyPr>
          <a:lstStyle/>
          <a:p>
            <a:pPr algn="r" rtl="1"/>
            <a:r>
              <a:rPr lang="ar-IQ" sz="2000" b="1" dirty="0" smtClean="0">
                <a:solidFill>
                  <a:srgbClr val="FF0000"/>
                </a:solidFill>
              </a:rPr>
              <a:t>استخدامات الخرسانة المعاد تدويرها </a:t>
            </a:r>
            <a:endParaRPr lang="en-US" dirty="0"/>
          </a:p>
        </p:txBody>
      </p:sp>
    </p:spTree>
    <p:extLst>
      <p:ext uri="{BB962C8B-B14F-4D97-AF65-F5344CB8AC3E}">
        <p14:creationId xmlns:p14="http://schemas.microsoft.com/office/powerpoint/2010/main" val="15092537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0" y="685800"/>
            <a:ext cx="4648200" cy="400110"/>
          </a:xfrm>
          <a:prstGeom prst="rect">
            <a:avLst/>
          </a:prstGeom>
          <a:ln>
            <a:solidFill>
              <a:schemeClr val="accent1"/>
            </a:solidFill>
          </a:ln>
        </p:spPr>
        <p:txBody>
          <a:bodyPr wrap="square">
            <a:spAutoFit/>
          </a:bodyPr>
          <a:lstStyle/>
          <a:p>
            <a:pPr algn="r" rtl="1"/>
            <a:r>
              <a:rPr lang="ar-IQ" sz="2000" b="1" dirty="0" smtClean="0">
                <a:solidFill>
                  <a:srgbClr val="FF0000"/>
                </a:solidFill>
              </a:rPr>
              <a:t>استخدامات الخرسانة المعاد تدويرها </a:t>
            </a:r>
            <a:endParaRPr lang="en-US"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1246"/>
          <a:stretch/>
        </p:blipFill>
        <p:spPr bwMode="auto">
          <a:xfrm>
            <a:off x="381000" y="885855"/>
            <a:ext cx="8229600" cy="5438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6142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935219"/>
            <a:ext cx="3352800" cy="3754692"/>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628" t="33530" r="1408" b="63700"/>
          <a:stretch/>
        </p:blipFill>
        <p:spPr>
          <a:xfrm>
            <a:off x="3691054" y="685799"/>
            <a:ext cx="2557346" cy="573809"/>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426155"/>
            <a:ext cx="3962400" cy="477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6528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443841"/>
            <a:ext cx="7924800" cy="3139321"/>
          </a:xfrm>
          <a:prstGeom prst="rect">
            <a:avLst/>
          </a:prstGeom>
        </p:spPr>
        <p:txBody>
          <a:bodyPr wrap="square">
            <a:spAutoFit/>
          </a:bodyPr>
          <a:lstStyle/>
          <a:p>
            <a:pPr algn="just" rtl="1"/>
            <a:r>
              <a:rPr lang="ar-IQ" dirty="0"/>
              <a:t>يتم وضع المجاميع الخرسانية التي يتم جمعها من مواقع الهدم من خلال آلة السحق. يجب أن تكون خالية من القمامة، الخشب، الورق وغير ذلك من المواد الأخرى. يتم قبول المعادن مثل حديد التسليح، لأنها يمكن إزالتها مع المغناطيس وأجهزة الفرز الأخرى لإعادة تدويرها في مكان آخر يتم فرز القطع الإجمالية المتبقية حسب الحجم</a:t>
            </a:r>
            <a:r>
              <a:rPr lang="ar-IQ" dirty="0" smtClean="0"/>
              <a:t>.</a:t>
            </a:r>
          </a:p>
          <a:p>
            <a:pPr algn="just" rtl="1"/>
            <a:endParaRPr lang="ar-IQ" dirty="0"/>
          </a:p>
          <a:p>
            <a:pPr algn="just" rtl="1"/>
            <a:endParaRPr lang="ar-IQ" dirty="0"/>
          </a:p>
          <a:p>
            <a:pPr algn="just" rtl="1"/>
            <a:r>
              <a:rPr lang="ar-IQ" dirty="0"/>
              <a:t>يمكن ان يكون السحق في موقع البناء الفعلي باستخدام الكسارات المحمولة ذلك يقلل من تكاليف البناء والتلوث عند المقارنة مع نقل المواد من وإلى المحجر. يمكن لمحطات كبيرة محمولة على الطرق سحق الخرسانة والأنقاض الأسفلتية بمعدل 600 طن في الساعة</a:t>
            </a:r>
          </a:p>
        </p:txBody>
      </p:sp>
      <p:sp>
        <p:nvSpPr>
          <p:cNvPr id="3" name="Rectangle 2"/>
          <p:cNvSpPr/>
          <p:nvPr/>
        </p:nvSpPr>
        <p:spPr>
          <a:xfrm>
            <a:off x="3810000" y="685800"/>
            <a:ext cx="4648200" cy="400110"/>
          </a:xfrm>
          <a:prstGeom prst="rect">
            <a:avLst/>
          </a:prstGeom>
          <a:ln>
            <a:solidFill>
              <a:schemeClr val="accent1"/>
            </a:solidFill>
          </a:ln>
        </p:spPr>
        <p:txBody>
          <a:bodyPr wrap="square">
            <a:spAutoFit/>
          </a:bodyPr>
          <a:lstStyle/>
          <a:p>
            <a:pPr algn="r" rtl="1"/>
            <a:r>
              <a:rPr lang="ar-IQ" sz="2000" b="1" dirty="0" smtClean="0">
                <a:solidFill>
                  <a:srgbClr val="FF0000"/>
                </a:solidFill>
              </a:rPr>
              <a:t>استخدامات الخرسانة المعاد تدويرها </a:t>
            </a:r>
            <a:endParaRPr lang="en-US" dirty="0"/>
          </a:p>
        </p:txBody>
      </p:sp>
    </p:spTree>
    <p:extLst>
      <p:ext uri="{BB962C8B-B14F-4D97-AF65-F5344CB8AC3E}">
        <p14:creationId xmlns:p14="http://schemas.microsoft.com/office/powerpoint/2010/main" val="9742804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5686" y="1447800"/>
            <a:ext cx="8534400" cy="2944396"/>
          </a:xfrm>
          <a:prstGeom prst="rect">
            <a:avLst/>
          </a:prstGeom>
        </p:spPr>
        <p:txBody>
          <a:bodyPr wrap="square">
            <a:spAutoFit/>
          </a:bodyPr>
          <a:lstStyle/>
          <a:p>
            <a:pPr algn="just" rtl="1">
              <a:lnSpc>
                <a:spcPct val="150000"/>
              </a:lnSpc>
            </a:pPr>
            <a:r>
              <a:rPr lang="ar-IQ" dirty="0"/>
              <a:t>. يمكن إعادة تدوير الخرسانة بإحدى طريقتين،</a:t>
            </a:r>
          </a:p>
          <a:p>
            <a:pPr algn="just" rtl="1">
              <a:lnSpc>
                <a:spcPct val="150000"/>
              </a:lnSpc>
            </a:pPr>
            <a:r>
              <a:rPr lang="ar-IQ" dirty="0"/>
              <a:t>الأولى:</a:t>
            </a:r>
          </a:p>
          <a:p>
            <a:pPr algn="just" rtl="1">
              <a:lnSpc>
                <a:spcPct val="150000"/>
              </a:lnSpc>
            </a:pPr>
            <a:r>
              <a:rPr lang="ar-IQ" dirty="0"/>
              <a:t>باستخدامه كركام خشن وناعم في صناعة خرسانة جديدة، وهذا يحتاج بالضرورة إلى تكسيره بكسارات حسب حالة الخرسانة ومن ثمّ استخدامه في الخرسانة الجديدة. وتشير البحوث الحالية إلى امكانية قبول 30% من الركام المصنوع من مخلفات الخرسانة في الخرسانة الجديدة من أجل التماشي مع مواصفات جيدة للخرسانة.</a:t>
            </a:r>
          </a:p>
          <a:p>
            <a:pPr algn="just" rtl="1">
              <a:lnSpc>
                <a:spcPct val="150000"/>
              </a:lnSpc>
            </a:pPr>
            <a:endParaRPr lang="ar-IQ" dirty="0"/>
          </a:p>
        </p:txBody>
      </p:sp>
      <p:sp>
        <p:nvSpPr>
          <p:cNvPr id="3" name="Rectangle 2"/>
          <p:cNvSpPr/>
          <p:nvPr/>
        </p:nvSpPr>
        <p:spPr>
          <a:xfrm>
            <a:off x="3810000" y="685800"/>
            <a:ext cx="4648200" cy="400110"/>
          </a:xfrm>
          <a:prstGeom prst="rect">
            <a:avLst/>
          </a:prstGeom>
          <a:ln>
            <a:solidFill>
              <a:schemeClr val="accent1"/>
            </a:solidFill>
          </a:ln>
        </p:spPr>
        <p:txBody>
          <a:bodyPr wrap="square">
            <a:spAutoFit/>
          </a:bodyPr>
          <a:lstStyle/>
          <a:p>
            <a:pPr algn="r" rtl="1"/>
            <a:r>
              <a:rPr lang="ar-IQ" sz="2000" b="1" dirty="0" smtClean="0">
                <a:solidFill>
                  <a:srgbClr val="FF0000"/>
                </a:solidFill>
              </a:rPr>
              <a:t>استخدامات الخرسانة المعاد تدويرها </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115874"/>
            <a:ext cx="3314700" cy="206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52156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029" y="1371600"/>
            <a:ext cx="8534400" cy="2862322"/>
          </a:xfrm>
          <a:prstGeom prst="rect">
            <a:avLst/>
          </a:prstGeom>
        </p:spPr>
        <p:txBody>
          <a:bodyPr wrap="square">
            <a:spAutoFit/>
          </a:bodyPr>
          <a:lstStyle/>
          <a:p>
            <a:pPr algn="just" rtl="1"/>
            <a:r>
              <a:rPr lang="ar-IQ" dirty="0"/>
              <a:t>أما الطريقة الثانية:</a:t>
            </a:r>
          </a:p>
          <a:p>
            <a:pPr algn="just" rtl="1"/>
            <a:r>
              <a:rPr lang="ar-IQ" dirty="0" smtClean="0"/>
              <a:t> </a:t>
            </a:r>
            <a:r>
              <a:rPr lang="ar-IQ" dirty="0"/>
              <a:t>أساس هذه التقنية يقوم على أساس ارجاع الخرسانة إلى مكوناتها الأصلية من سمنت وركام على اعتبار ان المخلفات هي مواد غنية بالكالسيوم والسليكا الذين يشكلان العنصرين الأساسيين لكل من الركام والإسمنت. حيث تركز على فكرة التكسير –والتصنيف لمخلفات الخرسانة الغنية بالسليكا والكالسيوم وبكلفة واطئة. حيث ان الأجزاء الغنية بالكالسيوم تحول إلى مواد رابطة بالمعالجة الحرارية لتخلط بعدها مكونة ملاط اسمنتي. تم تطوير هذه التقنية في جامعة دلفت للتكنولوجيا ان هذا المشروع سيقوم بزيادة الطلب على مخلفات الخرسانة والتي ستكون عالية القيمة من خلال اعادة الخرسانة إلى موادها الأولية واستخدامها في تطبيقات عالية الأداء من حيث ان الركام المنتج سيكون صالحاً للاستخدام كركام جديد والاسمنت المنتج من </a:t>
            </a:r>
            <a:r>
              <a:rPr lang="ar-IQ" dirty="0" smtClean="0"/>
              <a:t>مخلفات </a:t>
            </a:r>
            <a:r>
              <a:rPr lang="ar-IQ" dirty="0"/>
              <a:t>الخرسانة ايضاً</a:t>
            </a:r>
          </a:p>
        </p:txBody>
      </p:sp>
      <p:sp>
        <p:nvSpPr>
          <p:cNvPr id="3" name="Rectangle 2"/>
          <p:cNvSpPr/>
          <p:nvPr/>
        </p:nvSpPr>
        <p:spPr>
          <a:xfrm>
            <a:off x="3810000" y="685800"/>
            <a:ext cx="4648200" cy="400110"/>
          </a:xfrm>
          <a:prstGeom prst="rect">
            <a:avLst/>
          </a:prstGeom>
          <a:ln>
            <a:solidFill>
              <a:schemeClr val="accent1"/>
            </a:solidFill>
          </a:ln>
        </p:spPr>
        <p:txBody>
          <a:bodyPr wrap="square">
            <a:spAutoFit/>
          </a:bodyPr>
          <a:lstStyle/>
          <a:p>
            <a:pPr algn="r" rtl="1"/>
            <a:r>
              <a:rPr lang="ar-IQ" sz="2000" b="1" dirty="0" smtClean="0">
                <a:solidFill>
                  <a:srgbClr val="FF0000"/>
                </a:solidFill>
              </a:rPr>
              <a:t>استخدامات الخرسانة المعاد تدويرها </a:t>
            </a:r>
            <a:endParaRPr lang="en-US" dirty="0"/>
          </a:p>
        </p:txBody>
      </p:sp>
    </p:spTree>
    <p:extLst>
      <p:ext uri="{BB962C8B-B14F-4D97-AF65-F5344CB8AC3E}">
        <p14:creationId xmlns:p14="http://schemas.microsoft.com/office/powerpoint/2010/main" val="22948091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371600"/>
            <a:ext cx="8534400" cy="3970318"/>
          </a:xfrm>
          <a:prstGeom prst="rect">
            <a:avLst/>
          </a:prstGeom>
        </p:spPr>
        <p:txBody>
          <a:bodyPr wrap="square">
            <a:spAutoFit/>
          </a:bodyPr>
          <a:lstStyle/>
          <a:p>
            <a:pPr algn="just" rtl="1"/>
            <a:r>
              <a:rPr lang="ar-IQ" dirty="0" smtClean="0"/>
              <a:t> وتعد </a:t>
            </a:r>
            <a:r>
              <a:rPr lang="ar-IQ" dirty="0"/>
              <a:t>الخرسانة من أهم مواد البناء التي تؤثر على </a:t>
            </a:r>
            <a:r>
              <a:rPr lang="ar-IQ" dirty="0" smtClean="0"/>
              <a:t>البيئة حيث </a:t>
            </a:r>
            <a:r>
              <a:rPr lang="ar-IQ" dirty="0"/>
              <a:t>ان بلايين الاطنان من المواد الخام لمواد </a:t>
            </a:r>
          </a:p>
          <a:p>
            <a:pPr algn="just" rtl="1"/>
            <a:r>
              <a:rPr lang="ar-IQ" dirty="0"/>
              <a:t>البناء تستهلك في صناعة الخرسانة والتي تؤثر سلبا على البيئة،إن إعادة التدوير والاستخدام نفايات ومخلفات لهدم </a:t>
            </a:r>
            <a:r>
              <a:rPr lang="ar-IQ" dirty="0" smtClean="0"/>
              <a:t>والازالة</a:t>
            </a:r>
          </a:p>
          <a:p>
            <a:pPr algn="just" rtl="1"/>
            <a:r>
              <a:rPr lang="ar-IQ" dirty="0" smtClean="0"/>
              <a:t> للخرسانة, واستخدام </a:t>
            </a:r>
            <a:r>
              <a:rPr lang="ar-IQ" dirty="0"/>
              <a:t>الرماد المتطاير ومخلفات تكسير الحصى والمرمر كبديل للأسمنت في صناعة </a:t>
            </a:r>
            <a:r>
              <a:rPr lang="ar-IQ" dirty="0" smtClean="0"/>
              <a:t>الخرسانة يساهمبشكل كبير</a:t>
            </a:r>
          </a:p>
          <a:p>
            <a:pPr algn="just" rtl="1"/>
            <a:r>
              <a:rPr lang="ar-IQ" dirty="0"/>
              <a:t> في تقليل الآثار البيئية للخرسانة كما لوحظ أن انبعاث 9.0 طن من غاز ثاني اكسيد الكربون في إنتاج1طن من الاسمنت</a:t>
            </a:r>
          </a:p>
          <a:p>
            <a:pPr algn="just" rtl="1"/>
            <a:r>
              <a:rPr lang="ar-IQ" dirty="0" smtClean="0"/>
              <a:t>عليه </a:t>
            </a:r>
            <a:r>
              <a:rPr lang="ar-IQ" dirty="0"/>
              <a:t>فان استخدام الخرسانة لمواد بناء صديقة للبيئةتعمل </a:t>
            </a:r>
            <a:r>
              <a:rPr lang="ar-IQ" dirty="0" smtClean="0"/>
              <a:t>على التقليل من انبعاث </a:t>
            </a:r>
            <a:r>
              <a:rPr lang="ar-IQ" dirty="0"/>
              <a:t>غاز ثاني اكسيد الكربون وان الخرسانة التي تساهم في تقليل الآثار السلبية علي البيئة تسمى الخرسانة الخضراء ،" وهي خرسانة تستخدم في صناعتها مواد بناء </a:t>
            </a:r>
            <a:r>
              <a:rPr lang="ar-IQ" dirty="0" smtClean="0"/>
              <a:t>صديقة لها </a:t>
            </a:r>
            <a:r>
              <a:rPr lang="ar-IQ" dirty="0"/>
              <a:t>تأثير محدود على البيئة ، </a:t>
            </a:r>
            <a:r>
              <a:rPr lang="ar-IQ" dirty="0" smtClean="0"/>
              <a:t>قليلة التكلفة </a:t>
            </a:r>
            <a:r>
              <a:rPr lang="ar-IQ" dirty="0"/>
              <a:t>، يتم استبدال مواد البناء الضارة بالبيئة واستخدام مواد البناء الصديقة للبيئة و المعاد تدويرها في صناعة الخرسانة ،وكما ان الخرسانة </a:t>
            </a:r>
            <a:r>
              <a:rPr lang="ar-IQ" dirty="0" smtClean="0"/>
              <a:t>الخضراء </a:t>
            </a:r>
            <a:r>
              <a:rPr lang="ar-IQ" dirty="0"/>
              <a:t>تعد </a:t>
            </a:r>
            <a:r>
              <a:rPr lang="ar-IQ" dirty="0" smtClean="0"/>
              <a:t>خرسانة عالية </a:t>
            </a:r>
            <a:r>
              <a:rPr lang="ar-IQ" dirty="0"/>
              <a:t>المقاومة وقابلية التشغيل مقارنة بالخرسانة </a:t>
            </a:r>
            <a:r>
              <a:rPr lang="ar-IQ" dirty="0" smtClean="0"/>
              <a:t>التقليدية</a:t>
            </a:r>
            <a:endParaRPr lang="en-US" dirty="0"/>
          </a:p>
        </p:txBody>
      </p:sp>
      <p:sp>
        <p:nvSpPr>
          <p:cNvPr id="3" name="Rectangle 2"/>
          <p:cNvSpPr/>
          <p:nvPr/>
        </p:nvSpPr>
        <p:spPr>
          <a:xfrm>
            <a:off x="5029200" y="685800"/>
            <a:ext cx="3429000" cy="400110"/>
          </a:xfrm>
          <a:prstGeom prst="rect">
            <a:avLst/>
          </a:prstGeom>
          <a:ln>
            <a:solidFill>
              <a:schemeClr val="accent1"/>
            </a:solidFill>
          </a:ln>
        </p:spPr>
        <p:txBody>
          <a:bodyPr wrap="square">
            <a:spAutoFit/>
          </a:bodyPr>
          <a:lstStyle/>
          <a:p>
            <a:pPr algn="r" rtl="1"/>
            <a:r>
              <a:rPr lang="ar-IQ" sz="2000" b="1" dirty="0" smtClean="0">
                <a:solidFill>
                  <a:srgbClr val="FF0000"/>
                </a:solidFill>
              </a:rPr>
              <a:t>فوائد إعادة تدوير  الخرسانة</a:t>
            </a:r>
            <a:endParaRPr lang="en-US" dirty="0"/>
          </a:p>
        </p:txBody>
      </p:sp>
    </p:spTree>
    <p:extLst>
      <p:ext uri="{BB962C8B-B14F-4D97-AF65-F5344CB8AC3E}">
        <p14:creationId xmlns:p14="http://schemas.microsoft.com/office/powerpoint/2010/main" val="10789814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3" y="725488"/>
            <a:ext cx="7115175" cy="540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4763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089"/>
          <a:stretch/>
        </p:blipFill>
        <p:spPr bwMode="auto">
          <a:xfrm>
            <a:off x="4288971" y="838200"/>
            <a:ext cx="4038600" cy="535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71600"/>
            <a:ext cx="3505200" cy="4822325"/>
          </a:xfrm>
          <a:prstGeom prst="rect">
            <a:avLst/>
          </a:prstGeom>
        </p:spPr>
      </p:pic>
    </p:spTree>
    <p:extLst>
      <p:ext uri="{BB962C8B-B14F-4D97-AF65-F5344CB8AC3E}">
        <p14:creationId xmlns:p14="http://schemas.microsoft.com/office/powerpoint/2010/main" val="2526880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1777"/>
          <a:stretch/>
        </p:blipFill>
        <p:spPr bwMode="auto">
          <a:xfrm>
            <a:off x="4419601" y="914400"/>
            <a:ext cx="3962399" cy="5344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1" y="1524000"/>
            <a:ext cx="3657600" cy="4648200"/>
          </a:xfrm>
          <a:prstGeom prst="rect">
            <a:avLst/>
          </a:prstGeom>
        </p:spPr>
      </p:pic>
    </p:spTree>
    <p:extLst>
      <p:ext uri="{BB962C8B-B14F-4D97-AF65-F5344CB8AC3E}">
        <p14:creationId xmlns:p14="http://schemas.microsoft.com/office/powerpoint/2010/main" val="10386010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41"/>
          <a:stretch/>
        </p:blipFill>
        <p:spPr bwMode="auto">
          <a:xfrm>
            <a:off x="4343400" y="990599"/>
            <a:ext cx="4038600" cy="518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734" y="1066800"/>
            <a:ext cx="3352799"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740360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489</TotalTime>
  <Words>1425</Words>
  <Application>Microsoft Office PowerPoint</Application>
  <PresentationFormat>On-screen Show (4:3)</PresentationFormat>
  <Paragraphs>117</Paragraphs>
  <Slides>64</Slides>
  <Notes>0</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Aspect</vt:lpstr>
      <vt:lpstr>إعادة تدوير مخلفات  البناء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مـــــخــلــفــــــات البنــــــــــــــــاء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المواد الأكثر شيوعًا في البناء هي الخرسانة والخشب والجدران الجافة وألواح الإسفلت ورصيف الأسفلت والمعادن والكرتون، تشكل هذه المواد عادةً ما بين 70 إلى 95 بالمائة من المواد المهملة في موقع سكني أو تجاري.</dc:title>
  <dc:creator>AL-TARIQCS</dc:creator>
  <cp:lastModifiedBy>Maher</cp:lastModifiedBy>
  <cp:revision>38</cp:revision>
  <dcterms:created xsi:type="dcterms:W3CDTF">2006-08-16T00:00:00Z</dcterms:created>
  <dcterms:modified xsi:type="dcterms:W3CDTF">2023-01-16T19:29:45Z</dcterms:modified>
</cp:coreProperties>
</file>