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96" r:id="rId3"/>
    <p:sldId id="286" r:id="rId4"/>
    <p:sldId id="282" r:id="rId5"/>
    <p:sldId id="290" r:id="rId6"/>
    <p:sldId id="273" r:id="rId7"/>
    <p:sldId id="274" r:id="rId8"/>
    <p:sldId id="275" r:id="rId9"/>
    <p:sldId id="276" r:id="rId10"/>
    <p:sldId id="277" r:id="rId11"/>
    <p:sldId id="278" r:id="rId12"/>
    <p:sldId id="287" r:id="rId13"/>
    <p:sldId id="279" r:id="rId14"/>
    <p:sldId id="280" r:id="rId15"/>
    <p:sldId id="281" r:id="rId16"/>
    <p:sldId id="258" r:id="rId17"/>
    <p:sldId id="283" r:id="rId18"/>
    <p:sldId id="260" r:id="rId19"/>
    <p:sldId id="262" r:id="rId20"/>
    <p:sldId id="263" r:id="rId21"/>
    <p:sldId id="265" r:id="rId22"/>
    <p:sldId id="264" r:id="rId23"/>
    <p:sldId id="289" r:id="rId24"/>
    <p:sldId id="266" r:id="rId25"/>
    <p:sldId id="293" r:id="rId26"/>
    <p:sldId id="294" r:id="rId27"/>
    <p:sldId id="295" r:id="rId28"/>
    <p:sldId id="29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C9B61-F2DD-4D33-BC40-E0C72EF5FD9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8729D4DB-14D8-44D8-8CD3-7BC2872B619E}">
      <dgm:prSet phldrT="[نص]"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r>
            <a:rPr lang="ar-IQ" sz="2400" dirty="0" smtClean="0">
              <a:solidFill>
                <a:schemeClr val="tx1">
                  <a:lumMod val="95000"/>
                  <a:lumOff val="5000"/>
                </a:schemeClr>
              </a:solidFill>
            </a:rPr>
            <a:t>المخلفات الزراعية </a:t>
          </a:r>
          <a:endParaRPr lang="ar-SA" sz="2400" dirty="0"/>
        </a:p>
      </dgm:t>
    </dgm:pt>
    <dgm:pt modelId="{14390EA3-7E72-4745-8E7C-5BABC042E2A0}" type="parTrans" cxnId="{EDB88542-D3BF-4726-BD19-FBD5BBD544AB}">
      <dgm:prSet/>
      <dgm:spPr/>
      <dgm:t>
        <a:bodyPr/>
        <a:lstStyle/>
        <a:p>
          <a:pPr rtl="1"/>
          <a:endParaRPr lang="ar-SA"/>
        </a:p>
      </dgm:t>
    </dgm:pt>
    <dgm:pt modelId="{3C13BE2A-0065-45BA-9E06-03D6A912D5F2}" type="sibTrans" cxnId="{EDB88542-D3BF-4726-BD19-FBD5BBD544AB}">
      <dgm:prSet/>
      <dgm:spPr/>
      <dgm:t>
        <a:bodyPr/>
        <a:lstStyle/>
        <a:p>
          <a:pPr rtl="1"/>
          <a:endParaRPr lang="ar-SA"/>
        </a:p>
      </dgm:t>
    </dgm:pt>
    <dgm:pt modelId="{364FCBEB-FC3D-4A9D-AF48-BE83AB0EACDC}">
      <dgm:prSet phldrT="[نص]"/>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rtl="1"/>
          <a:r>
            <a:rPr lang="ar-IQ" dirty="0" smtClean="0">
              <a:solidFill>
                <a:schemeClr val="tx1"/>
              </a:solidFill>
            </a:rPr>
            <a:t>المخلفات الزراعية هي منتجات ثانوية داخل منظومة الإنتاج الزراعي التي يجب تعظيم الاستفادة منها بتحويلها إلي أسمدة عضوية أو أعلاف أو طاقة نظيفة أو تصنيعها لتحقيق الزراعة الأفقية النظيفة وحماية البيئة من التلوث وتحسين المنتجات الزراعية وبالتالي توفير فرص </a:t>
          </a:r>
          <a:r>
            <a:rPr lang="ar-IQ" dirty="0" smtClean="0">
              <a:solidFill>
                <a:schemeClr val="tx1"/>
              </a:solidFill>
            </a:rPr>
            <a:t>عمل </a:t>
          </a:r>
          <a:r>
            <a:rPr lang="ar-IQ" dirty="0" smtClean="0">
              <a:solidFill>
                <a:schemeClr val="tx1"/>
              </a:solidFill>
            </a:rPr>
            <a:t>بالقطاع الزراعي وتحسين الوضع الاقتصادي والبيئي ورفع المستوي الصحي والاجتماعي وخاصه بالأرياف</a:t>
          </a:r>
          <a:endParaRPr lang="ar-SA" dirty="0">
            <a:solidFill>
              <a:schemeClr val="tx1"/>
            </a:solidFill>
          </a:endParaRPr>
        </a:p>
      </dgm:t>
    </dgm:pt>
    <dgm:pt modelId="{9234794E-6363-4C1B-94CF-4C82D051C021}" type="parTrans" cxnId="{EB479F4E-B711-490E-B6A6-BAE54947A54E}">
      <dgm:prSet/>
      <dgm:spPr/>
      <dgm:t>
        <a:bodyPr/>
        <a:lstStyle/>
        <a:p>
          <a:pPr rtl="1"/>
          <a:endParaRPr lang="ar-SA"/>
        </a:p>
      </dgm:t>
    </dgm:pt>
    <dgm:pt modelId="{7CD728CD-B2E5-47E6-8E8A-C77D6C183124}" type="sibTrans" cxnId="{EB479F4E-B711-490E-B6A6-BAE54947A54E}">
      <dgm:prSet/>
      <dgm:spPr/>
      <dgm:t>
        <a:bodyPr/>
        <a:lstStyle/>
        <a:p>
          <a:pPr rtl="1"/>
          <a:endParaRPr lang="ar-SA"/>
        </a:p>
      </dgm:t>
    </dgm:pt>
    <dgm:pt modelId="{C0391C1C-D7D2-4229-9947-B26C58FB0D97}">
      <dgm:prSet phldrT="[نص]"/>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rtl="1"/>
          <a:r>
            <a:rPr lang="ar-IQ" dirty="0" smtClean="0">
              <a:solidFill>
                <a:schemeClr val="tx1"/>
              </a:solidFill>
            </a:rPr>
            <a:t>تعرف المخلفات الزراعية بصورة عامة على أنها كل ما ينتج بصورة عرضية أو ثانوية خلال عمليات إنتاج المحاصيل الحقلية سواء أثناء الحصاد أو أثناء عمليات الإعداد للتسويق أو التصنيع لهذه المحاصيل، كما يشمل أيضا فضلات الحيوان والدواجن قبل الذبح أو خلال عمليات الذبح، وخلال عمليات تصنيع وحفظ منتجات هذه الحيوانات والدواجن.</a:t>
          </a:r>
          <a:endParaRPr lang="ar-SA" dirty="0">
            <a:solidFill>
              <a:schemeClr val="tx1"/>
            </a:solidFill>
          </a:endParaRPr>
        </a:p>
      </dgm:t>
    </dgm:pt>
    <dgm:pt modelId="{78436172-30AA-44DD-ACFE-933D993253E7}" type="parTrans" cxnId="{72CADC09-ABBA-49EF-9EE7-9A52F8D49F92}">
      <dgm:prSet/>
      <dgm:spPr/>
      <dgm:t>
        <a:bodyPr/>
        <a:lstStyle/>
        <a:p>
          <a:pPr rtl="1"/>
          <a:endParaRPr lang="ar-SA"/>
        </a:p>
      </dgm:t>
    </dgm:pt>
    <dgm:pt modelId="{F236FDB1-BEFA-44A6-BC06-F8A051C7B2D7}" type="sibTrans" cxnId="{72CADC09-ABBA-49EF-9EE7-9A52F8D49F92}">
      <dgm:prSet/>
      <dgm:spPr/>
      <dgm:t>
        <a:bodyPr/>
        <a:lstStyle/>
        <a:p>
          <a:pPr rtl="1"/>
          <a:endParaRPr lang="ar-SA"/>
        </a:p>
      </dgm:t>
    </dgm:pt>
    <dgm:pt modelId="{5493A398-F627-4978-BEA1-2787FA5FE40B}" type="pres">
      <dgm:prSet presAssocID="{E45C9B61-F2DD-4D33-BC40-E0C72EF5FD94}" presName="hierChild1" presStyleCnt="0">
        <dgm:presLayoutVars>
          <dgm:orgChart val="1"/>
          <dgm:chPref val="1"/>
          <dgm:dir/>
          <dgm:animOne val="branch"/>
          <dgm:animLvl val="lvl"/>
          <dgm:resizeHandles/>
        </dgm:presLayoutVars>
      </dgm:prSet>
      <dgm:spPr/>
      <dgm:t>
        <a:bodyPr/>
        <a:lstStyle/>
        <a:p>
          <a:pPr rtl="1"/>
          <a:endParaRPr lang="ar-SA"/>
        </a:p>
      </dgm:t>
    </dgm:pt>
    <dgm:pt modelId="{37F57065-DA09-43A7-B3EF-245C452A7CF0}" type="pres">
      <dgm:prSet presAssocID="{8729D4DB-14D8-44D8-8CD3-7BC2872B619E}" presName="hierRoot1" presStyleCnt="0">
        <dgm:presLayoutVars>
          <dgm:hierBranch val="init"/>
        </dgm:presLayoutVars>
      </dgm:prSet>
      <dgm:spPr/>
    </dgm:pt>
    <dgm:pt modelId="{93281313-F35B-44D1-AEA9-73F142026E02}" type="pres">
      <dgm:prSet presAssocID="{8729D4DB-14D8-44D8-8CD3-7BC2872B619E}" presName="rootComposite1" presStyleCnt="0"/>
      <dgm:spPr/>
    </dgm:pt>
    <dgm:pt modelId="{E27B7EFA-02F5-48C9-8948-EF8CED427ECE}" type="pres">
      <dgm:prSet presAssocID="{8729D4DB-14D8-44D8-8CD3-7BC2872B619E}" presName="rootText1" presStyleLbl="node0" presStyleIdx="0" presStyleCnt="1" custScaleY="64366" custLinFactNeighborX="-254" custLinFactNeighborY="-20465">
        <dgm:presLayoutVars>
          <dgm:chPref val="3"/>
        </dgm:presLayoutVars>
      </dgm:prSet>
      <dgm:spPr/>
      <dgm:t>
        <a:bodyPr/>
        <a:lstStyle/>
        <a:p>
          <a:pPr rtl="1"/>
          <a:endParaRPr lang="ar-SA"/>
        </a:p>
      </dgm:t>
    </dgm:pt>
    <dgm:pt modelId="{F5F35CB4-25CE-4843-970C-4D52623FD433}" type="pres">
      <dgm:prSet presAssocID="{8729D4DB-14D8-44D8-8CD3-7BC2872B619E}" presName="rootConnector1" presStyleLbl="node1" presStyleIdx="0" presStyleCnt="0"/>
      <dgm:spPr/>
      <dgm:t>
        <a:bodyPr/>
        <a:lstStyle/>
        <a:p>
          <a:pPr rtl="1"/>
          <a:endParaRPr lang="ar-SA"/>
        </a:p>
      </dgm:t>
    </dgm:pt>
    <dgm:pt modelId="{F690605E-882C-41F0-9865-1D8BF1C4BC2A}" type="pres">
      <dgm:prSet presAssocID="{8729D4DB-14D8-44D8-8CD3-7BC2872B619E}" presName="hierChild2" presStyleCnt="0"/>
      <dgm:spPr/>
    </dgm:pt>
    <dgm:pt modelId="{6E3E9A15-331C-47DC-BC3F-40AA455CED58}" type="pres">
      <dgm:prSet presAssocID="{9234794E-6363-4C1B-94CF-4C82D051C021}" presName="Name37" presStyleLbl="parChTrans1D2" presStyleIdx="0" presStyleCnt="2"/>
      <dgm:spPr/>
      <dgm:t>
        <a:bodyPr/>
        <a:lstStyle/>
        <a:p>
          <a:pPr rtl="1"/>
          <a:endParaRPr lang="ar-SA"/>
        </a:p>
      </dgm:t>
    </dgm:pt>
    <dgm:pt modelId="{3480ACEA-3C8E-48DF-8AA9-D3AF91A87EA4}" type="pres">
      <dgm:prSet presAssocID="{364FCBEB-FC3D-4A9D-AF48-BE83AB0EACDC}" presName="hierRoot2" presStyleCnt="0">
        <dgm:presLayoutVars>
          <dgm:hierBranch val="init"/>
        </dgm:presLayoutVars>
      </dgm:prSet>
      <dgm:spPr/>
    </dgm:pt>
    <dgm:pt modelId="{072EF21E-3A17-4D5C-88E1-4997236BF4FD}" type="pres">
      <dgm:prSet presAssocID="{364FCBEB-FC3D-4A9D-AF48-BE83AB0EACDC}" presName="rootComposite" presStyleCnt="0"/>
      <dgm:spPr/>
    </dgm:pt>
    <dgm:pt modelId="{56145282-B1D8-4A12-B316-7ED4B9AEA09E}" type="pres">
      <dgm:prSet presAssocID="{364FCBEB-FC3D-4A9D-AF48-BE83AB0EACDC}" presName="rootText" presStyleLbl="node2" presStyleIdx="0" presStyleCnt="2" custScaleX="153014" custScaleY="217044" custLinFactNeighborX="-5581" custLinFactNeighborY="2953">
        <dgm:presLayoutVars>
          <dgm:chPref val="3"/>
        </dgm:presLayoutVars>
      </dgm:prSet>
      <dgm:spPr/>
      <dgm:t>
        <a:bodyPr/>
        <a:lstStyle/>
        <a:p>
          <a:pPr rtl="1"/>
          <a:endParaRPr lang="ar-SA"/>
        </a:p>
      </dgm:t>
    </dgm:pt>
    <dgm:pt modelId="{60401A53-FD09-42B1-B0E1-40FA43C007D8}" type="pres">
      <dgm:prSet presAssocID="{364FCBEB-FC3D-4A9D-AF48-BE83AB0EACDC}" presName="rootConnector" presStyleLbl="node2" presStyleIdx="0" presStyleCnt="2"/>
      <dgm:spPr/>
      <dgm:t>
        <a:bodyPr/>
        <a:lstStyle/>
        <a:p>
          <a:pPr rtl="1"/>
          <a:endParaRPr lang="ar-SA"/>
        </a:p>
      </dgm:t>
    </dgm:pt>
    <dgm:pt modelId="{AE760721-C37F-448F-8BB6-EBEB178BE246}" type="pres">
      <dgm:prSet presAssocID="{364FCBEB-FC3D-4A9D-AF48-BE83AB0EACDC}" presName="hierChild4" presStyleCnt="0"/>
      <dgm:spPr/>
    </dgm:pt>
    <dgm:pt modelId="{23D54661-0BB1-4C5D-B93E-2B61A61A2155}" type="pres">
      <dgm:prSet presAssocID="{364FCBEB-FC3D-4A9D-AF48-BE83AB0EACDC}" presName="hierChild5" presStyleCnt="0"/>
      <dgm:spPr/>
    </dgm:pt>
    <dgm:pt modelId="{3CC8499F-4964-41F2-9423-58625DF00CAB}" type="pres">
      <dgm:prSet presAssocID="{78436172-30AA-44DD-ACFE-933D993253E7}" presName="Name37" presStyleLbl="parChTrans1D2" presStyleIdx="1" presStyleCnt="2"/>
      <dgm:spPr/>
      <dgm:t>
        <a:bodyPr/>
        <a:lstStyle/>
        <a:p>
          <a:pPr rtl="1"/>
          <a:endParaRPr lang="ar-SA"/>
        </a:p>
      </dgm:t>
    </dgm:pt>
    <dgm:pt modelId="{42878E38-9924-4FAB-8D1D-7CFAAF28731A}" type="pres">
      <dgm:prSet presAssocID="{C0391C1C-D7D2-4229-9947-B26C58FB0D97}" presName="hierRoot2" presStyleCnt="0">
        <dgm:presLayoutVars>
          <dgm:hierBranch val="init"/>
        </dgm:presLayoutVars>
      </dgm:prSet>
      <dgm:spPr/>
    </dgm:pt>
    <dgm:pt modelId="{3E05B69B-E33E-4F61-BD14-942E449D15A9}" type="pres">
      <dgm:prSet presAssocID="{C0391C1C-D7D2-4229-9947-B26C58FB0D97}" presName="rootComposite" presStyleCnt="0"/>
      <dgm:spPr/>
    </dgm:pt>
    <dgm:pt modelId="{39B9CD56-DD27-41AE-9D32-A33067BFBA04}" type="pres">
      <dgm:prSet presAssocID="{C0391C1C-D7D2-4229-9947-B26C58FB0D97}" presName="rootText" presStyleLbl="node2" presStyleIdx="1" presStyleCnt="2" custScaleX="146819" custScaleY="215294">
        <dgm:presLayoutVars>
          <dgm:chPref val="3"/>
        </dgm:presLayoutVars>
      </dgm:prSet>
      <dgm:spPr/>
      <dgm:t>
        <a:bodyPr/>
        <a:lstStyle/>
        <a:p>
          <a:pPr rtl="1"/>
          <a:endParaRPr lang="ar-SA"/>
        </a:p>
      </dgm:t>
    </dgm:pt>
    <dgm:pt modelId="{2993B075-BAD9-41E0-BED2-B13088B9ED84}" type="pres">
      <dgm:prSet presAssocID="{C0391C1C-D7D2-4229-9947-B26C58FB0D97}" presName="rootConnector" presStyleLbl="node2" presStyleIdx="1" presStyleCnt="2"/>
      <dgm:spPr/>
      <dgm:t>
        <a:bodyPr/>
        <a:lstStyle/>
        <a:p>
          <a:pPr rtl="1"/>
          <a:endParaRPr lang="ar-SA"/>
        </a:p>
      </dgm:t>
    </dgm:pt>
    <dgm:pt modelId="{155C6709-AFDA-4AE9-9FA2-798A1065FF9F}" type="pres">
      <dgm:prSet presAssocID="{C0391C1C-D7D2-4229-9947-B26C58FB0D97}" presName="hierChild4" presStyleCnt="0"/>
      <dgm:spPr/>
    </dgm:pt>
    <dgm:pt modelId="{A9EDA231-57F9-4E26-9474-32EB62DC246E}" type="pres">
      <dgm:prSet presAssocID="{C0391C1C-D7D2-4229-9947-B26C58FB0D97}" presName="hierChild5" presStyleCnt="0"/>
      <dgm:spPr/>
    </dgm:pt>
    <dgm:pt modelId="{6280AC73-FC34-47C1-B858-8DEF34F30802}" type="pres">
      <dgm:prSet presAssocID="{8729D4DB-14D8-44D8-8CD3-7BC2872B619E}" presName="hierChild3" presStyleCnt="0"/>
      <dgm:spPr/>
    </dgm:pt>
  </dgm:ptLst>
  <dgm:cxnLst>
    <dgm:cxn modelId="{C8477503-374A-4B7E-8D01-DB9FA8382A65}" type="presOf" srcId="{8729D4DB-14D8-44D8-8CD3-7BC2872B619E}" destId="{E27B7EFA-02F5-48C9-8948-EF8CED427ECE}" srcOrd="0" destOrd="0" presId="urn:microsoft.com/office/officeart/2005/8/layout/orgChart1"/>
    <dgm:cxn modelId="{463FC566-0BE2-4593-83E4-DE12524BF268}" type="presOf" srcId="{364FCBEB-FC3D-4A9D-AF48-BE83AB0EACDC}" destId="{60401A53-FD09-42B1-B0E1-40FA43C007D8}" srcOrd="1" destOrd="0" presId="urn:microsoft.com/office/officeart/2005/8/layout/orgChart1"/>
    <dgm:cxn modelId="{2666755B-0816-4E41-BB98-CC9CBDDE2B82}" type="presOf" srcId="{8729D4DB-14D8-44D8-8CD3-7BC2872B619E}" destId="{F5F35CB4-25CE-4843-970C-4D52623FD433}" srcOrd="1" destOrd="0" presId="urn:microsoft.com/office/officeart/2005/8/layout/orgChart1"/>
    <dgm:cxn modelId="{D8851889-D259-4F2E-8605-8A6C48BCDD3F}" type="presOf" srcId="{364FCBEB-FC3D-4A9D-AF48-BE83AB0EACDC}" destId="{56145282-B1D8-4A12-B316-7ED4B9AEA09E}" srcOrd="0" destOrd="0" presId="urn:microsoft.com/office/officeart/2005/8/layout/orgChart1"/>
    <dgm:cxn modelId="{EB479F4E-B711-490E-B6A6-BAE54947A54E}" srcId="{8729D4DB-14D8-44D8-8CD3-7BC2872B619E}" destId="{364FCBEB-FC3D-4A9D-AF48-BE83AB0EACDC}" srcOrd="0" destOrd="0" parTransId="{9234794E-6363-4C1B-94CF-4C82D051C021}" sibTransId="{7CD728CD-B2E5-47E6-8E8A-C77D6C183124}"/>
    <dgm:cxn modelId="{D37DBBCA-450C-47AC-A480-508C856062FF}" type="presOf" srcId="{C0391C1C-D7D2-4229-9947-B26C58FB0D97}" destId="{2993B075-BAD9-41E0-BED2-B13088B9ED84}" srcOrd="1" destOrd="0" presId="urn:microsoft.com/office/officeart/2005/8/layout/orgChart1"/>
    <dgm:cxn modelId="{EDB88542-D3BF-4726-BD19-FBD5BBD544AB}" srcId="{E45C9B61-F2DD-4D33-BC40-E0C72EF5FD94}" destId="{8729D4DB-14D8-44D8-8CD3-7BC2872B619E}" srcOrd="0" destOrd="0" parTransId="{14390EA3-7E72-4745-8E7C-5BABC042E2A0}" sibTransId="{3C13BE2A-0065-45BA-9E06-03D6A912D5F2}"/>
    <dgm:cxn modelId="{E32098CB-2433-450C-8C95-0CE36B0DBB07}" type="presOf" srcId="{9234794E-6363-4C1B-94CF-4C82D051C021}" destId="{6E3E9A15-331C-47DC-BC3F-40AA455CED58}" srcOrd="0" destOrd="0" presId="urn:microsoft.com/office/officeart/2005/8/layout/orgChart1"/>
    <dgm:cxn modelId="{72CADC09-ABBA-49EF-9EE7-9A52F8D49F92}" srcId="{8729D4DB-14D8-44D8-8CD3-7BC2872B619E}" destId="{C0391C1C-D7D2-4229-9947-B26C58FB0D97}" srcOrd="1" destOrd="0" parTransId="{78436172-30AA-44DD-ACFE-933D993253E7}" sibTransId="{F236FDB1-BEFA-44A6-BC06-F8A051C7B2D7}"/>
    <dgm:cxn modelId="{C08E9D68-0F21-4FF6-8E9F-017C4936C568}" type="presOf" srcId="{E45C9B61-F2DD-4D33-BC40-E0C72EF5FD94}" destId="{5493A398-F627-4978-BEA1-2787FA5FE40B}" srcOrd="0" destOrd="0" presId="urn:microsoft.com/office/officeart/2005/8/layout/orgChart1"/>
    <dgm:cxn modelId="{5744276A-FF71-475A-9440-B3F2D9509C29}" type="presOf" srcId="{78436172-30AA-44DD-ACFE-933D993253E7}" destId="{3CC8499F-4964-41F2-9423-58625DF00CAB}" srcOrd="0" destOrd="0" presId="urn:microsoft.com/office/officeart/2005/8/layout/orgChart1"/>
    <dgm:cxn modelId="{18C0D899-6CCF-4B75-B58A-65906B092F3E}" type="presOf" srcId="{C0391C1C-D7D2-4229-9947-B26C58FB0D97}" destId="{39B9CD56-DD27-41AE-9D32-A33067BFBA04}" srcOrd="0" destOrd="0" presId="urn:microsoft.com/office/officeart/2005/8/layout/orgChart1"/>
    <dgm:cxn modelId="{55AF57BB-8B11-4992-B69E-4A1C6E92A5E6}" type="presParOf" srcId="{5493A398-F627-4978-BEA1-2787FA5FE40B}" destId="{37F57065-DA09-43A7-B3EF-245C452A7CF0}" srcOrd="0" destOrd="0" presId="urn:microsoft.com/office/officeart/2005/8/layout/orgChart1"/>
    <dgm:cxn modelId="{7046F84F-3EE8-42C4-954C-7EFEDD2B5AFC}" type="presParOf" srcId="{37F57065-DA09-43A7-B3EF-245C452A7CF0}" destId="{93281313-F35B-44D1-AEA9-73F142026E02}" srcOrd="0" destOrd="0" presId="urn:microsoft.com/office/officeart/2005/8/layout/orgChart1"/>
    <dgm:cxn modelId="{B3724344-6B95-493F-9CC4-2BEA4F02C00D}" type="presParOf" srcId="{93281313-F35B-44D1-AEA9-73F142026E02}" destId="{E27B7EFA-02F5-48C9-8948-EF8CED427ECE}" srcOrd="0" destOrd="0" presId="urn:microsoft.com/office/officeart/2005/8/layout/orgChart1"/>
    <dgm:cxn modelId="{E1D718C8-CC6E-4EA2-BC52-79C9EC14CB93}" type="presParOf" srcId="{93281313-F35B-44D1-AEA9-73F142026E02}" destId="{F5F35CB4-25CE-4843-970C-4D52623FD433}" srcOrd="1" destOrd="0" presId="urn:microsoft.com/office/officeart/2005/8/layout/orgChart1"/>
    <dgm:cxn modelId="{98FA8E75-AA67-4B9B-B64B-402094944A40}" type="presParOf" srcId="{37F57065-DA09-43A7-B3EF-245C452A7CF0}" destId="{F690605E-882C-41F0-9865-1D8BF1C4BC2A}" srcOrd="1" destOrd="0" presId="urn:microsoft.com/office/officeart/2005/8/layout/orgChart1"/>
    <dgm:cxn modelId="{A4B66CC2-60C8-42A4-9C01-1AD733AF29BF}" type="presParOf" srcId="{F690605E-882C-41F0-9865-1D8BF1C4BC2A}" destId="{6E3E9A15-331C-47DC-BC3F-40AA455CED58}" srcOrd="0" destOrd="0" presId="urn:microsoft.com/office/officeart/2005/8/layout/orgChart1"/>
    <dgm:cxn modelId="{C1FEF548-A899-4FCB-9F5A-E3FD6159BB08}" type="presParOf" srcId="{F690605E-882C-41F0-9865-1D8BF1C4BC2A}" destId="{3480ACEA-3C8E-48DF-8AA9-D3AF91A87EA4}" srcOrd="1" destOrd="0" presId="urn:microsoft.com/office/officeart/2005/8/layout/orgChart1"/>
    <dgm:cxn modelId="{69B562C0-B7F3-40D8-A547-36EF064D8692}" type="presParOf" srcId="{3480ACEA-3C8E-48DF-8AA9-D3AF91A87EA4}" destId="{072EF21E-3A17-4D5C-88E1-4997236BF4FD}" srcOrd="0" destOrd="0" presId="urn:microsoft.com/office/officeart/2005/8/layout/orgChart1"/>
    <dgm:cxn modelId="{885D83B0-CDA2-4904-B261-184EF7CE63FE}" type="presParOf" srcId="{072EF21E-3A17-4D5C-88E1-4997236BF4FD}" destId="{56145282-B1D8-4A12-B316-7ED4B9AEA09E}" srcOrd="0" destOrd="0" presId="urn:microsoft.com/office/officeart/2005/8/layout/orgChart1"/>
    <dgm:cxn modelId="{0F21B078-F8AB-45C8-ACA0-406AA79C6F5F}" type="presParOf" srcId="{072EF21E-3A17-4D5C-88E1-4997236BF4FD}" destId="{60401A53-FD09-42B1-B0E1-40FA43C007D8}" srcOrd="1" destOrd="0" presId="urn:microsoft.com/office/officeart/2005/8/layout/orgChart1"/>
    <dgm:cxn modelId="{F134913F-F8CE-426E-A407-46D86E87EDFC}" type="presParOf" srcId="{3480ACEA-3C8E-48DF-8AA9-D3AF91A87EA4}" destId="{AE760721-C37F-448F-8BB6-EBEB178BE246}" srcOrd="1" destOrd="0" presId="urn:microsoft.com/office/officeart/2005/8/layout/orgChart1"/>
    <dgm:cxn modelId="{16DA256B-EBE6-4692-AD8B-C280BFB01DA7}" type="presParOf" srcId="{3480ACEA-3C8E-48DF-8AA9-D3AF91A87EA4}" destId="{23D54661-0BB1-4C5D-B93E-2B61A61A2155}" srcOrd="2" destOrd="0" presId="urn:microsoft.com/office/officeart/2005/8/layout/orgChart1"/>
    <dgm:cxn modelId="{059B1BFB-DF2E-4D87-8C7A-55B8938B81C6}" type="presParOf" srcId="{F690605E-882C-41F0-9865-1D8BF1C4BC2A}" destId="{3CC8499F-4964-41F2-9423-58625DF00CAB}" srcOrd="2" destOrd="0" presId="urn:microsoft.com/office/officeart/2005/8/layout/orgChart1"/>
    <dgm:cxn modelId="{4C6189FC-27BD-4DC7-A91A-AF404F2680AD}" type="presParOf" srcId="{F690605E-882C-41F0-9865-1D8BF1C4BC2A}" destId="{42878E38-9924-4FAB-8D1D-7CFAAF28731A}" srcOrd="3" destOrd="0" presId="urn:microsoft.com/office/officeart/2005/8/layout/orgChart1"/>
    <dgm:cxn modelId="{145E5336-1E93-49C8-B285-39E87DAECCF9}" type="presParOf" srcId="{42878E38-9924-4FAB-8D1D-7CFAAF28731A}" destId="{3E05B69B-E33E-4F61-BD14-942E449D15A9}" srcOrd="0" destOrd="0" presId="urn:microsoft.com/office/officeart/2005/8/layout/orgChart1"/>
    <dgm:cxn modelId="{82F857F7-E956-4E78-95A1-E950CBEDC053}" type="presParOf" srcId="{3E05B69B-E33E-4F61-BD14-942E449D15A9}" destId="{39B9CD56-DD27-41AE-9D32-A33067BFBA04}" srcOrd="0" destOrd="0" presId="urn:microsoft.com/office/officeart/2005/8/layout/orgChart1"/>
    <dgm:cxn modelId="{994DF83F-EA30-4413-B2D6-56436BE0E172}" type="presParOf" srcId="{3E05B69B-E33E-4F61-BD14-942E449D15A9}" destId="{2993B075-BAD9-41E0-BED2-B13088B9ED84}" srcOrd="1" destOrd="0" presId="urn:microsoft.com/office/officeart/2005/8/layout/orgChart1"/>
    <dgm:cxn modelId="{B0584D1F-5FEB-4E16-AA52-5CD53610283C}" type="presParOf" srcId="{42878E38-9924-4FAB-8D1D-7CFAAF28731A}" destId="{155C6709-AFDA-4AE9-9FA2-798A1065FF9F}" srcOrd="1" destOrd="0" presId="urn:microsoft.com/office/officeart/2005/8/layout/orgChart1"/>
    <dgm:cxn modelId="{77730D3E-E904-4329-AD1A-0BD077D60572}" type="presParOf" srcId="{42878E38-9924-4FAB-8D1D-7CFAAF28731A}" destId="{A9EDA231-57F9-4E26-9474-32EB62DC246E}" srcOrd="2" destOrd="0" presId="urn:microsoft.com/office/officeart/2005/8/layout/orgChart1"/>
    <dgm:cxn modelId="{F7F1B03E-3BFF-4319-9213-8E9755FB321F}" type="presParOf" srcId="{37F57065-DA09-43A7-B3EF-245C452A7CF0}" destId="{6280AC73-FC34-47C1-B858-8DEF34F3080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8499F-4964-41F2-9423-58625DF00CAB}">
      <dsp:nvSpPr>
        <dsp:cNvPr id="0" name=""/>
        <dsp:cNvSpPr/>
      </dsp:nvSpPr>
      <dsp:spPr>
        <a:xfrm>
          <a:off x="3385532" y="1269939"/>
          <a:ext cx="1843915" cy="659975"/>
        </a:xfrm>
        <a:custGeom>
          <a:avLst/>
          <a:gdLst/>
          <a:ahLst/>
          <a:cxnLst/>
          <a:rect l="0" t="0" r="0" b="0"/>
          <a:pathLst>
            <a:path>
              <a:moveTo>
                <a:pt x="0" y="0"/>
              </a:moveTo>
              <a:lnTo>
                <a:pt x="0" y="438099"/>
              </a:lnTo>
              <a:lnTo>
                <a:pt x="1843915" y="438099"/>
              </a:lnTo>
              <a:lnTo>
                <a:pt x="1843915" y="65997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3E9A15-331C-47DC-BC3F-40AA455CED58}">
      <dsp:nvSpPr>
        <dsp:cNvPr id="0" name=""/>
        <dsp:cNvSpPr/>
      </dsp:nvSpPr>
      <dsp:spPr>
        <a:xfrm>
          <a:off x="1616672" y="1269939"/>
          <a:ext cx="1768860" cy="691175"/>
        </a:xfrm>
        <a:custGeom>
          <a:avLst/>
          <a:gdLst/>
          <a:ahLst/>
          <a:cxnLst/>
          <a:rect l="0" t="0" r="0" b="0"/>
          <a:pathLst>
            <a:path>
              <a:moveTo>
                <a:pt x="1768860" y="0"/>
              </a:moveTo>
              <a:lnTo>
                <a:pt x="1768860" y="469299"/>
              </a:lnTo>
              <a:lnTo>
                <a:pt x="0" y="469299"/>
              </a:lnTo>
              <a:lnTo>
                <a:pt x="0" y="69117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7B7EFA-02F5-48C9-8948-EF8CED427ECE}">
      <dsp:nvSpPr>
        <dsp:cNvPr id="0" name=""/>
        <dsp:cNvSpPr/>
      </dsp:nvSpPr>
      <dsp:spPr>
        <a:xfrm>
          <a:off x="2328980" y="589879"/>
          <a:ext cx="2113103" cy="680060"/>
        </a:xfrm>
        <a:prstGeom prst="rect">
          <a:avLst/>
        </a:prstGeom>
        <a:solidFill>
          <a:schemeClr val="accent1">
            <a:hueOff val="0"/>
            <a:satOff val="0"/>
            <a:lumOff val="0"/>
            <a:alphaOff val="0"/>
          </a:schemeClr>
        </a:solidFill>
        <a:ln w="1587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IQ" sz="2400" kern="1200" dirty="0" smtClean="0">
              <a:solidFill>
                <a:schemeClr val="tx1">
                  <a:lumMod val="95000"/>
                  <a:lumOff val="5000"/>
                </a:schemeClr>
              </a:solidFill>
            </a:rPr>
            <a:t>المخلفات الزراعية </a:t>
          </a:r>
          <a:endParaRPr lang="ar-SA" sz="2400" kern="1200" dirty="0"/>
        </a:p>
      </dsp:txBody>
      <dsp:txXfrm>
        <a:off x="2328980" y="589879"/>
        <a:ext cx="2113103" cy="680060"/>
      </dsp:txXfrm>
    </dsp:sp>
    <dsp:sp modelId="{56145282-B1D8-4A12-B316-7ED4B9AEA09E}">
      <dsp:nvSpPr>
        <dsp:cNvPr id="0" name=""/>
        <dsp:cNvSpPr/>
      </dsp:nvSpPr>
      <dsp:spPr>
        <a:xfrm>
          <a:off x="0" y="1961114"/>
          <a:ext cx="3233344" cy="2293182"/>
        </a:xfrm>
        <a:prstGeom prst="rect">
          <a:avLst/>
        </a:prstGeom>
        <a:solidFill>
          <a:schemeClr val="accent1">
            <a:hueOff val="0"/>
            <a:satOff val="0"/>
            <a:lumOff val="0"/>
            <a:alphaOff val="0"/>
          </a:schemeClr>
        </a:solidFill>
        <a:ln w="1587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just" defTabSz="666750" rtl="1">
            <a:lnSpc>
              <a:spcPct val="90000"/>
            </a:lnSpc>
            <a:spcBef>
              <a:spcPct val="0"/>
            </a:spcBef>
            <a:spcAft>
              <a:spcPct val="35000"/>
            </a:spcAft>
          </a:pPr>
          <a:r>
            <a:rPr lang="ar-IQ" sz="1500" kern="1200" dirty="0" smtClean="0">
              <a:solidFill>
                <a:schemeClr val="tx1"/>
              </a:solidFill>
            </a:rPr>
            <a:t>المخلفات الزراعية هي منتجات ثانوية داخل منظومة الإنتاج الزراعي التي يجب تعظيم الاستفادة منها بتحويلها إلي أسمدة عضوية أو أعلاف أو طاقة نظيفة أو تصنيعها لتحقيق الزراعة الأفقية النظيفة وحماية البيئة من التلوث وتحسين المنتجات الزراعية وبالتالي توفير فرص </a:t>
          </a:r>
          <a:r>
            <a:rPr lang="ar-IQ" sz="1500" kern="1200" dirty="0" smtClean="0">
              <a:solidFill>
                <a:schemeClr val="tx1"/>
              </a:solidFill>
            </a:rPr>
            <a:t>عمل </a:t>
          </a:r>
          <a:r>
            <a:rPr lang="ar-IQ" sz="1500" kern="1200" dirty="0" smtClean="0">
              <a:solidFill>
                <a:schemeClr val="tx1"/>
              </a:solidFill>
            </a:rPr>
            <a:t>بالقطاع الزراعي وتحسين الوضع الاقتصادي والبيئي ورفع المستوي الصحي والاجتماعي وخاصه بالأرياف</a:t>
          </a:r>
          <a:endParaRPr lang="ar-SA" sz="1500" kern="1200" dirty="0">
            <a:solidFill>
              <a:schemeClr val="tx1"/>
            </a:solidFill>
          </a:endParaRPr>
        </a:p>
      </dsp:txBody>
      <dsp:txXfrm>
        <a:off x="0" y="1961114"/>
        <a:ext cx="3233344" cy="2293182"/>
      </dsp:txXfrm>
    </dsp:sp>
    <dsp:sp modelId="{39B9CD56-DD27-41AE-9D32-A33067BFBA04}">
      <dsp:nvSpPr>
        <dsp:cNvPr id="0" name=""/>
        <dsp:cNvSpPr/>
      </dsp:nvSpPr>
      <dsp:spPr>
        <a:xfrm>
          <a:off x="3678229" y="1929914"/>
          <a:ext cx="3102437" cy="2274692"/>
        </a:xfrm>
        <a:prstGeom prst="rect">
          <a:avLst/>
        </a:prstGeom>
        <a:solidFill>
          <a:schemeClr val="accent1">
            <a:hueOff val="0"/>
            <a:satOff val="0"/>
            <a:lumOff val="0"/>
            <a:alphaOff val="0"/>
          </a:schemeClr>
        </a:solidFill>
        <a:ln w="1587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just" defTabSz="666750" rtl="1">
            <a:lnSpc>
              <a:spcPct val="90000"/>
            </a:lnSpc>
            <a:spcBef>
              <a:spcPct val="0"/>
            </a:spcBef>
            <a:spcAft>
              <a:spcPct val="35000"/>
            </a:spcAft>
          </a:pPr>
          <a:r>
            <a:rPr lang="ar-IQ" sz="1500" kern="1200" dirty="0" smtClean="0">
              <a:solidFill>
                <a:schemeClr val="tx1"/>
              </a:solidFill>
            </a:rPr>
            <a:t>تعرف المخلفات الزراعية بصورة عامة على أنها كل ما ينتج بصورة عرضية أو ثانوية خلال عمليات إنتاج المحاصيل الحقلية سواء أثناء الحصاد أو أثناء عمليات الإعداد للتسويق أو التصنيع لهذه المحاصيل، كما يشمل أيضا فضلات الحيوان والدواجن قبل الذبح أو خلال عمليات الذبح، وخلال عمليات تصنيع وحفظ منتجات هذه الحيوانات والدواجن.</a:t>
          </a:r>
          <a:endParaRPr lang="ar-SA" sz="1500" kern="1200" dirty="0">
            <a:solidFill>
              <a:schemeClr val="tx1"/>
            </a:solidFill>
          </a:endParaRPr>
        </a:p>
      </dsp:txBody>
      <dsp:txXfrm>
        <a:off x="3678229" y="1929914"/>
        <a:ext cx="3102437" cy="22746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1/10/2023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1/10/2023</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1/10/2023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Layout" Target="../diagrams/layout1.xml"/><Relationship Id="rId7" Type="http://schemas.openxmlformats.org/officeDocument/2006/relationships/image" Target="../media/image21.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fif"/><Relationship Id="rId1" Type="http://schemas.openxmlformats.org/officeDocument/2006/relationships/slideLayout" Target="../slideLayouts/slideLayout1.xml"/><Relationship Id="rId4" Type="http://schemas.openxmlformats.org/officeDocument/2006/relationships/image" Target="../media/image38.gi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934199"/>
          </a:xfrm>
          <a:prstGeom prst="rect">
            <a:avLst/>
          </a:prstGeom>
        </p:spPr>
      </p:pic>
    </p:spTree>
    <p:extLst>
      <p:ext uri="{BB962C8B-B14F-4D97-AF65-F5344CB8AC3E}">
        <p14:creationId xmlns:p14="http://schemas.microsoft.com/office/powerpoint/2010/main" val="3464387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0" y="21771"/>
            <a:ext cx="3657599" cy="738664"/>
          </a:xfrm>
          <a:prstGeom prst="rect">
            <a:avLst/>
          </a:prstGeom>
          <a:ln>
            <a:solidFill>
              <a:schemeClr val="accent1"/>
            </a:solidFill>
          </a:ln>
        </p:spPr>
        <p:txBody>
          <a:bodyPr wrap="square">
            <a:spAutoFit/>
          </a:bodyPr>
          <a:lstStyle/>
          <a:p>
            <a:pPr algn="r"/>
            <a:r>
              <a:rPr lang="en-US" sz="2400" dirty="0" smtClean="0">
                <a:solidFill>
                  <a:srgbClr val="1D2129"/>
                </a:solidFill>
                <a:latin typeface="Helvetica"/>
              </a:rPr>
              <a:t>Elasticity</a:t>
            </a:r>
            <a:r>
              <a:rPr lang="ar-IQ" sz="2400" dirty="0" smtClean="0">
                <a:solidFill>
                  <a:srgbClr val="1D2129"/>
                </a:solidFill>
                <a:latin typeface="Helvetica"/>
              </a:rPr>
              <a:t>5. المرونة   </a:t>
            </a:r>
            <a:endParaRPr lang="en-US" sz="2400" dirty="0">
              <a:solidFill>
                <a:srgbClr val="1D2129"/>
              </a:solidFill>
              <a:latin typeface="Helvetica"/>
            </a:endParaRPr>
          </a:p>
          <a:p>
            <a:pPr algn="r"/>
            <a:endParaRPr lang="en-US" dirty="0">
              <a:solidFill>
                <a:srgbClr val="1D2129"/>
              </a:solidFill>
              <a:latin typeface="Helvetica"/>
            </a:endParaRPr>
          </a:p>
        </p:txBody>
      </p:sp>
      <p:sp>
        <p:nvSpPr>
          <p:cNvPr id="4" name="Rectangle 3"/>
          <p:cNvSpPr/>
          <p:nvPr/>
        </p:nvSpPr>
        <p:spPr>
          <a:xfrm>
            <a:off x="762000" y="1066800"/>
            <a:ext cx="7848599" cy="3423309"/>
          </a:xfrm>
          <a:prstGeom prst="rect">
            <a:avLst/>
          </a:prstGeom>
        </p:spPr>
        <p:txBody>
          <a:bodyPr wrap="square">
            <a:spAutoFit/>
          </a:bodyPr>
          <a:lstStyle/>
          <a:p>
            <a:pPr algn="just" rtl="1">
              <a:lnSpc>
                <a:spcPct val="150000"/>
              </a:lnSpc>
            </a:pPr>
            <a:r>
              <a:rPr lang="ar-IQ" sz="2100" dirty="0" smtClean="0"/>
              <a:t>تكون التربة </a:t>
            </a:r>
            <a:r>
              <a:rPr lang="ar-IQ" sz="2100" dirty="0"/>
              <a:t>مرنة عندما تعاني من انخفاض في الحجم (أو يتغير شكلها وحجمها) </a:t>
            </a:r>
            <a:r>
              <a:rPr lang="ar-IQ" sz="2100" dirty="0" smtClean="0"/>
              <a:t>عند تعرضها لأي حمل خارجي، </a:t>
            </a:r>
            <a:r>
              <a:rPr lang="ar-IQ" sz="2100" dirty="0"/>
              <a:t>ولكنها تستعيد حجمها الأولي </a:t>
            </a:r>
            <a:r>
              <a:rPr lang="ar-IQ" sz="2100" dirty="0" smtClean="0"/>
              <a:t>فوراً عند </a:t>
            </a:r>
            <a:r>
              <a:rPr lang="ar-IQ" sz="2100" dirty="0"/>
              <a:t>إزالة الحمل. إن أهم ما يميز السلوك المرن للتربة هو </a:t>
            </a:r>
            <a:r>
              <a:rPr lang="ar-IQ" sz="2100" dirty="0" smtClean="0"/>
              <a:t>بغض </a:t>
            </a:r>
            <a:r>
              <a:rPr lang="ar-IQ" sz="2100" dirty="0"/>
              <a:t>النظر عن عدد مرات تكرار الحمل التي يتم تطبيقها عليها، بشرط ألا يتجاوز الإجهاد الذي تم إنشاؤه في التربة إجهاد المرونة، فإن التربة لا تتشوه بشكل دائم. هذا السلوك المرن هو سمة من سمات تربة الجفت أو </a:t>
            </a:r>
            <a:r>
              <a:rPr lang="ar-IQ" sz="2100" dirty="0" smtClean="0"/>
              <a:t>الخث </a:t>
            </a:r>
            <a:r>
              <a:rPr lang="en-US" sz="2100" dirty="0" smtClean="0"/>
              <a:t>peat</a:t>
            </a:r>
            <a:r>
              <a:rPr lang="ar-IQ" sz="2100" dirty="0" smtClean="0"/>
              <a:t>.</a:t>
            </a:r>
            <a:endParaRPr lang="en-US" sz="2100" dirty="0"/>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762000" y="4490109"/>
            <a:ext cx="3022845" cy="1815564"/>
          </a:xfrm>
          <a:prstGeom prst="rect">
            <a:avLst/>
          </a:prstGeom>
        </p:spPr>
      </p:pic>
      <p:pic>
        <p:nvPicPr>
          <p:cNvPr id="6" name="صورة 5"/>
          <p:cNvPicPr>
            <a:picLocks noChangeAspect="1"/>
          </p:cNvPicPr>
          <p:nvPr/>
        </p:nvPicPr>
        <p:blipFill rotWithShape="1">
          <a:blip r:embed="rId3">
            <a:extLst>
              <a:ext uri="{28A0092B-C50C-407E-A947-70E740481C1C}">
                <a14:useLocalDpi xmlns:a14="http://schemas.microsoft.com/office/drawing/2010/main" val="0"/>
              </a:ext>
            </a:extLst>
          </a:blip>
          <a:srcRect t="6682" r="7143" b="6459"/>
          <a:stretch/>
        </p:blipFill>
        <p:spPr>
          <a:xfrm>
            <a:off x="3820885" y="4343400"/>
            <a:ext cx="2122715" cy="1981200"/>
          </a:xfrm>
          <a:prstGeom prst="rect">
            <a:avLst/>
          </a:prstGeom>
        </p:spPr>
      </p:pic>
    </p:spTree>
    <p:extLst>
      <p:ext uri="{BB962C8B-B14F-4D97-AF65-F5344CB8AC3E}">
        <p14:creationId xmlns:p14="http://schemas.microsoft.com/office/powerpoint/2010/main" val="106370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76200"/>
            <a:ext cx="3834475" cy="830997"/>
          </a:xfrm>
          <a:prstGeom prst="rect">
            <a:avLst/>
          </a:prstGeom>
          <a:ln>
            <a:solidFill>
              <a:schemeClr val="accent1"/>
            </a:solidFill>
          </a:ln>
        </p:spPr>
        <p:txBody>
          <a:bodyPr wrap="square">
            <a:spAutoFit/>
          </a:bodyPr>
          <a:lstStyle/>
          <a:p>
            <a:pPr algn="ctr" rtl="1"/>
            <a:r>
              <a:rPr lang="ar-IQ" sz="2300" dirty="0" smtClean="0">
                <a:solidFill>
                  <a:srgbClr val="1D2129"/>
                </a:solidFill>
                <a:latin typeface="Helvetica"/>
              </a:rPr>
              <a:t>6. الانضغاطية  </a:t>
            </a:r>
            <a:r>
              <a:rPr lang="en-US" sz="2300" dirty="0" smtClean="0">
                <a:solidFill>
                  <a:srgbClr val="1D2129"/>
                </a:solidFill>
                <a:latin typeface="Helvetica"/>
              </a:rPr>
              <a:t>Compressibility</a:t>
            </a:r>
            <a:endParaRPr lang="en-US" sz="2300" dirty="0">
              <a:solidFill>
                <a:srgbClr val="1D2129"/>
              </a:solidFill>
              <a:latin typeface="Helvetica"/>
            </a:endParaRPr>
          </a:p>
        </p:txBody>
      </p:sp>
      <p:sp>
        <p:nvSpPr>
          <p:cNvPr id="3" name="Rectangle 2"/>
          <p:cNvSpPr/>
          <p:nvPr/>
        </p:nvSpPr>
        <p:spPr>
          <a:xfrm>
            <a:off x="511629" y="1178510"/>
            <a:ext cx="8001000" cy="3070328"/>
          </a:xfrm>
          <a:prstGeom prst="rect">
            <a:avLst/>
          </a:prstGeom>
        </p:spPr>
        <p:txBody>
          <a:bodyPr wrap="square">
            <a:spAutoFit/>
          </a:bodyPr>
          <a:lstStyle/>
          <a:p>
            <a:pPr algn="just" rtl="1">
              <a:lnSpc>
                <a:spcPct val="150000"/>
              </a:lnSpc>
            </a:pPr>
            <a:r>
              <a:rPr lang="ar-IQ" sz="2200" dirty="0"/>
              <a:t>تربة الحصى والرمال والطمي غير قابلة للانضغاط، أي إذا تعرضت كتلة رطبة من تلك المواد للضغط </a:t>
            </a:r>
            <a:r>
              <a:rPr lang="ar-IQ" sz="2200" dirty="0" smtClean="0"/>
              <a:t>فأنها لا تعاني من </a:t>
            </a:r>
            <a:r>
              <a:rPr lang="ar-IQ" sz="2200" dirty="0"/>
              <a:t>تغيير كبير في الحجم. </a:t>
            </a:r>
            <a:r>
              <a:rPr lang="ar-IQ" sz="2200" dirty="0" smtClean="0"/>
              <a:t>فعلى سبيل المثال الطين </a:t>
            </a:r>
            <a:r>
              <a:rPr lang="ar-IQ" sz="2200" dirty="0"/>
              <a:t>قابل </a:t>
            </a:r>
            <a:r>
              <a:rPr lang="ar-IQ" sz="2200" dirty="0" smtClean="0"/>
              <a:t>للانضغاط، </a:t>
            </a:r>
            <a:r>
              <a:rPr lang="ar-IQ" sz="2200" dirty="0"/>
              <a:t>أي إذا تعرضت كتلة رطبة من الطين </a:t>
            </a:r>
            <a:r>
              <a:rPr lang="ar-IQ" sz="2200" dirty="0" smtClean="0"/>
              <a:t>للضغط، </a:t>
            </a:r>
            <a:r>
              <a:rPr lang="ar-IQ" sz="2200" dirty="0"/>
              <a:t>فقد يتم طرد الرطوبة والهواء، مما يؤدي إلى انخفاض في الحجم </a:t>
            </a:r>
            <a:r>
              <a:rPr lang="ar-IQ" sz="2200" dirty="0" smtClean="0"/>
              <a:t>ولا </a:t>
            </a:r>
            <a:r>
              <a:rPr lang="ar-IQ" sz="2200" dirty="0"/>
              <a:t>يتم استعادته على الفور عند سحب حمل </a:t>
            </a:r>
            <a:r>
              <a:rPr lang="ar-IQ" sz="2200" dirty="0" smtClean="0"/>
              <a:t>الضغط منه.</a:t>
            </a:r>
            <a:endParaRPr lang="ar-IQ" sz="2200" dirty="0"/>
          </a:p>
        </p:txBody>
      </p:sp>
      <p:pic>
        <p:nvPicPr>
          <p:cNvPr id="6" name="صورة 5"/>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838200" y="4248838"/>
            <a:ext cx="7524750" cy="2228163"/>
          </a:xfrm>
          <a:prstGeom prst="rect">
            <a:avLst/>
          </a:prstGeom>
        </p:spPr>
      </p:pic>
    </p:spTree>
    <p:extLst>
      <p:ext uri="{BB962C8B-B14F-4D97-AF65-F5344CB8AC3E}">
        <p14:creationId xmlns:p14="http://schemas.microsoft.com/office/powerpoint/2010/main" val="3333566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971800"/>
            <a:ext cx="3200400" cy="333576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3" name="Title 1"/>
          <p:cNvSpPr txBox="1">
            <a:spLocks/>
          </p:cNvSpPr>
          <p:nvPr/>
        </p:nvSpPr>
        <p:spPr>
          <a:xfrm>
            <a:off x="4419600" y="0"/>
            <a:ext cx="3733800" cy="609600"/>
          </a:xfrm>
          <a:prstGeom prst="rect">
            <a:avLst/>
          </a:prstGeom>
          <a:ln>
            <a:solidFill>
              <a:schemeClr val="accent1"/>
            </a:solidFill>
          </a:ln>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3600" dirty="0" smtClean="0">
                <a:solidFill>
                  <a:schemeClr val="tx1">
                    <a:lumMod val="95000"/>
                    <a:lumOff val="5000"/>
                  </a:schemeClr>
                </a:solidFill>
              </a:rPr>
              <a:t>المخلفات الزراعية </a:t>
            </a:r>
            <a:endParaRPr lang="en-US" sz="3600" dirty="0">
              <a:solidFill>
                <a:schemeClr val="tx1">
                  <a:lumMod val="95000"/>
                  <a:lumOff val="5000"/>
                </a:schemeClr>
              </a:solidFill>
            </a:endParaRP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870775"/>
            <a:ext cx="3649046" cy="32221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مربع نص 4"/>
          <p:cNvSpPr txBox="1"/>
          <p:nvPr/>
        </p:nvSpPr>
        <p:spPr>
          <a:xfrm>
            <a:off x="-1219200" y="1205924"/>
            <a:ext cx="8763000" cy="1046440"/>
          </a:xfrm>
          <a:prstGeom prst="rect">
            <a:avLst/>
          </a:prstGeom>
          <a:noFill/>
          <a:ln>
            <a:noFill/>
          </a:ln>
          <a:scene3d>
            <a:camera prst="perspectiveHeroicExtremeLeftFacing"/>
            <a:lightRig rig="threePt" dir="t"/>
          </a:scene3d>
        </p:spPr>
        <p:style>
          <a:lnRef idx="0">
            <a:scrgbClr r="0" g="0" b="0"/>
          </a:lnRef>
          <a:fillRef idx="0">
            <a:scrgbClr r="0" g="0" b="0"/>
          </a:fillRef>
          <a:effectRef idx="0">
            <a:scrgbClr r="0" g="0" b="0"/>
          </a:effectRef>
          <a:fontRef idx="minor">
            <a:schemeClr val="accent1"/>
          </a:fontRef>
        </p:style>
        <p:txBody>
          <a:bodyPr wrap="square" rtlCol="0">
            <a:spAutoFit/>
          </a:bodyPr>
          <a:lstStyle/>
          <a:p>
            <a:pPr algn="ctr" rtl="1"/>
            <a:r>
              <a:rPr lang="ar-IQ" sz="31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المخلفات الزراعية وأثرها على </a:t>
            </a:r>
            <a:r>
              <a:rPr lang="ar-IQ" sz="31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الخصائص الهندسية للتربة</a:t>
            </a:r>
            <a:endParaRPr lang="en-US" sz="3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31362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19600" y="0"/>
            <a:ext cx="3733800" cy="609600"/>
          </a:xfrm>
          <a:prstGeom prst="rect">
            <a:avLst/>
          </a:prstGeom>
          <a:ln>
            <a:solidFill>
              <a:schemeClr val="accent1"/>
            </a:solidFill>
          </a:ln>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3600" dirty="0" smtClean="0">
                <a:solidFill>
                  <a:schemeClr val="tx1">
                    <a:lumMod val="95000"/>
                    <a:lumOff val="5000"/>
                  </a:schemeClr>
                </a:solidFill>
              </a:rPr>
              <a:t>المخلفات الزراعية </a:t>
            </a:r>
            <a:endParaRPr lang="en-US" sz="3600" dirty="0">
              <a:solidFill>
                <a:schemeClr val="tx1">
                  <a:lumMod val="95000"/>
                  <a:lumOff val="5000"/>
                </a:schemeClr>
              </a:solidFill>
            </a:endParaRPr>
          </a:p>
        </p:txBody>
      </p:sp>
      <p:graphicFrame>
        <p:nvGraphicFramePr>
          <p:cNvPr id="7" name="رسم تخطيطي 6"/>
          <p:cNvGraphicFramePr/>
          <p:nvPr>
            <p:extLst>
              <p:ext uri="{D42A27DB-BD31-4B8C-83A1-F6EECF244321}">
                <p14:modId xmlns:p14="http://schemas.microsoft.com/office/powerpoint/2010/main" val="1450609055"/>
              </p:ext>
            </p:extLst>
          </p:nvPr>
        </p:nvGraphicFramePr>
        <p:xfrm>
          <a:off x="1295400" y="457200"/>
          <a:ext cx="6781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صورة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3507" y="4800600"/>
            <a:ext cx="3505200" cy="1752600"/>
          </a:xfrm>
          <a:prstGeom prst="rect">
            <a:avLst/>
          </a:prstGeom>
          <a:ln>
            <a:noFill/>
          </a:ln>
          <a:effectLst>
            <a:softEdge rad="112500"/>
          </a:effectLst>
        </p:spPr>
      </p:pic>
      <p:pic>
        <p:nvPicPr>
          <p:cNvPr id="3" name="صورة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399" y="381000"/>
            <a:ext cx="2286001" cy="1819275"/>
          </a:xfrm>
          <a:prstGeom prst="rect">
            <a:avLst/>
          </a:prstGeom>
        </p:spPr>
      </p:pic>
    </p:spTree>
    <p:extLst>
      <p:ext uri="{BB962C8B-B14F-4D97-AF65-F5344CB8AC3E}">
        <p14:creationId xmlns:p14="http://schemas.microsoft.com/office/powerpoint/2010/main" val="4065017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86199"/>
            <a:ext cx="2667001" cy="26670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799" y="3810000"/>
            <a:ext cx="2667001" cy="2667001"/>
          </a:xfrm>
          <a:prstGeom prst="rect">
            <a:avLst/>
          </a:prstGeom>
        </p:spPr>
      </p:pic>
      <p:sp>
        <p:nvSpPr>
          <p:cNvPr id="2" name="Rectangle 1"/>
          <p:cNvSpPr/>
          <p:nvPr/>
        </p:nvSpPr>
        <p:spPr>
          <a:xfrm>
            <a:off x="457200" y="838200"/>
            <a:ext cx="8229600" cy="2800767"/>
          </a:xfrm>
          <a:prstGeom prst="rect">
            <a:avLst/>
          </a:prstGeom>
        </p:spPr>
        <p:txBody>
          <a:bodyPr wrap="square">
            <a:spAutoFit/>
          </a:bodyPr>
          <a:lstStyle/>
          <a:p>
            <a:pPr algn="just" rtl="1"/>
            <a:r>
              <a:rPr lang="ar-IQ" sz="2200" dirty="0" smtClean="0"/>
              <a:t>بعض </a:t>
            </a:r>
            <a:r>
              <a:rPr lang="ar-IQ" sz="2200" dirty="0"/>
              <a:t>المخلفات الزراعية </a:t>
            </a:r>
            <a:r>
              <a:rPr lang="ar-IQ" sz="2200" dirty="0" smtClean="0"/>
              <a:t>تستخدم لتعديل </a:t>
            </a:r>
            <a:r>
              <a:rPr lang="ar-IQ" sz="2200" dirty="0"/>
              <a:t>التربة ذات الخصائص الهندسية الرديئة. </a:t>
            </a:r>
            <a:r>
              <a:rPr lang="ar-IQ" sz="2200" dirty="0" smtClean="0"/>
              <a:t>مثل </a:t>
            </a:r>
            <a:r>
              <a:rPr lang="ar-IQ" sz="2200" dirty="0"/>
              <a:t>رماد وقود زيت النخيل ، ورماد قشور نواة النخيل ، ورماد قشر الأرز ، </a:t>
            </a:r>
            <a:r>
              <a:rPr lang="ar-IQ" sz="2200" dirty="0" smtClean="0"/>
              <a:t>ورماد </a:t>
            </a:r>
            <a:r>
              <a:rPr lang="ar-IQ" sz="2200" dirty="0"/>
              <a:t>نشارة الخشب </a:t>
            </a:r>
            <a:r>
              <a:rPr lang="ar-IQ" sz="2200" dirty="0" smtClean="0"/>
              <a:t>أذ </a:t>
            </a:r>
            <a:r>
              <a:rPr lang="ar-IQ" sz="2200" dirty="0"/>
              <a:t>تعد عوامل فعالة في تربة الطبقة السفلية وتصبح أكثر فعالية عند دمجها مع المثبتات التقليدية. إن استخدام المثبتات من النفايات الزراعية لديه القدرة على تقليل كمية النفايات التي يتم التخلص منها في مدافن </a:t>
            </a:r>
            <a:r>
              <a:rPr lang="ar-IQ" sz="2200" dirty="0" smtClean="0"/>
              <a:t>النفايات (مواقع </a:t>
            </a:r>
            <a:r>
              <a:rPr lang="ar-IQ" sz="2200" dirty="0"/>
              <a:t>الطمر </a:t>
            </a:r>
            <a:r>
              <a:rPr lang="ar-IQ" sz="2200" dirty="0" smtClean="0"/>
              <a:t>)، </a:t>
            </a:r>
            <a:r>
              <a:rPr lang="ar-IQ" sz="2200" dirty="0"/>
              <a:t>وفي نفس الوقت تقليل البصمة الكربونية الناتجة عن استخدام المثبتات التقليدية مثل الأسمنت ، وتكلفة بناء الطرق السريعة.</a:t>
            </a:r>
          </a:p>
        </p:txBody>
      </p:sp>
      <p:sp>
        <p:nvSpPr>
          <p:cNvPr id="6" name="Title 1"/>
          <p:cNvSpPr txBox="1">
            <a:spLocks/>
          </p:cNvSpPr>
          <p:nvPr/>
        </p:nvSpPr>
        <p:spPr>
          <a:xfrm>
            <a:off x="4419600" y="0"/>
            <a:ext cx="3733800" cy="609600"/>
          </a:xfrm>
          <a:prstGeom prst="rect">
            <a:avLst/>
          </a:prstGeom>
          <a:ln>
            <a:solidFill>
              <a:schemeClr val="accent1"/>
            </a:solidFill>
          </a:ln>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3600" dirty="0" smtClean="0">
                <a:solidFill>
                  <a:schemeClr val="tx1">
                    <a:lumMod val="95000"/>
                    <a:lumOff val="5000"/>
                  </a:schemeClr>
                </a:solidFill>
              </a:rPr>
              <a:t>المخلفات الزراعية </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1234544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229600" cy="6186309"/>
          </a:xfrm>
          <a:prstGeom prst="rect">
            <a:avLst/>
          </a:prstGeom>
        </p:spPr>
        <p:txBody>
          <a:bodyPr wrap="square">
            <a:spAutoFit/>
          </a:bodyPr>
          <a:lstStyle/>
          <a:p>
            <a:pPr algn="just" rtl="1">
              <a:lnSpc>
                <a:spcPct val="150000"/>
              </a:lnSpc>
            </a:pPr>
            <a:r>
              <a:rPr lang="ar-IQ" sz="2200" dirty="0" smtClean="0"/>
              <a:t>يعد التأسيس </a:t>
            </a:r>
            <a:r>
              <a:rPr lang="ar-IQ" sz="2200" dirty="0"/>
              <a:t>على الترب الرملية أفضل من التأسيس على الترب </a:t>
            </a:r>
            <a:r>
              <a:rPr lang="ar-IQ" sz="2200" dirty="0" smtClean="0"/>
              <a:t>الطينية </a:t>
            </a:r>
            <a:r>
              <a:rPr lang="ar-IQ" sz="2200" dirty="0"/>
              <a:t>وذلك لما للترب الطينية من مساوئ أثناء تعرضها للرطوبة أو </a:t>
            </a:r>
            <a:r>
              <a:rPr lang="ar-IQ" sz="2200" dirty="0" smtClean="0"/>
              <a:t>الجفاف</a:t>
            </a:r>
            <a:endParaRPr lang="ar-IQ" sz="2200" dirty="0"/>
          </a:p>
          <a:p>
            <a:pPr algn="just" rtl="1">
              <a:lnSpc>
                <a:spcPct val="150000"/>
              </a:lnSpc>
            </a:pPr>
            <a:r>
              <a:rPr lang="ar-IQ" sz="2200" dirty="0"/>
              <a:t>ففي حالة </a:t>
            </a:r>
            <a:r>
              <a:rPr lang="ar-IQ" sz="2200" dirty="0" smtClean="0"/>
              <a:t>زيادة </a:t>
            </a:r>
            <a:r>
              <a:rPr lang="ar-IQ" sz="2200" dirty="0"/>
              <a:t>رطوبة </a:t>
            </a:r>
            <a:r>
              <a:rPr lang="ar-IQ" sz="2200" dirty="0">
                <a:solidFill>
                  <a:srgbClr val="92D050"/>
                </a:solidFill>
              </a:rPr>
              <a:t>يزداد</a:t>
            </a:r>
            <a:r>
              <a:rPr lang="ar-IQ" sz="2200" dirty="0"/>
              <a:t> حجمها وتتعرض </a:t>
            </a:r>
            <a:r>
              <a:rPr lang="ar-IQ" sz="2200" dirty="0" smtClean="0"/>
              <a:t>للانتفاخ </a:t>
            </a:r>
            <a:r>
              <a:rPr lang="ar-IQ" sz="2200" dirty="0"/>
              <a:t>ممايؤدي لحدوث تصدعات </a:t>
            </a:r>
            <a:r>
              <a:rPr lang="ar-IQ" sz="2200" dirty="0" smtClean="0"/>
              <a:t>بالمبنى.</a:t>
            </a:r>
            <a:endParaRPr lang="ar-IQ" sz="2200" dirty="0"/>
          </a:p>
          <a:p>
            <a:pPr algn="just" rtl="1">
              <a:lnSpc>
                <a:spcPct val="150000"/>
              </a:lnSpc>
            </a:pPr>
            <a:r>
              <a:rPr lang="ar-IQ" sz="2200" dirty="0" smtClean="0"/>
              <a:t>وفي </a:t>
            </a:r>
            <a:r>
              <a:rPr lang="ar-IQ" sz="2200" dirty="0"/>
              <a:t>حالة نقص الرطوبة والتعرض للجفاف ينقص حجمها وتظهر عليها </a:t>
            </a:r>
            <a:r>
              <a:rPr lang="ar-IQ" sz="2200" dirty="0" smtClean="0"/>
              <a:t>التشققات.</a:t>
            </a:r>
            <a:endParaRPr lang="ar-IQ" sz="2200" dirty="0"/>
          </a:p>
          <a:p>
            <a:pPr algn="just" rtl="1">
              <a:lnSpc>
                <a:spcPct val="150000"/>
              </a:lnSpc>
            </a:pPr>
            <a:r>
              <a:rPr lang="ar-IQ" sz="2200" dirty="0"/>
              <a:t>أما الترب الرملية </a:t>
            </a:r>
            <a:r>
              <a:rPr lang="ar-IQ" sz="2200" dirty="0" smtClean="0"/>
              <a:t>فغالباً ما يكون </a:t>
            </a:r>
            <a:r>
              <a:rPr lang="ar-IQ" sz="2200" dirty="0"/>
              <a:t>التأسيس عليها أفضل </a:t>
            </a:r>
            <a:r>
              <a:rPr lang="ar-IQ" sz="2200" dirty="0" smtClean="0"/>
              <a:t>وخصوصاً </a:t>
            </a:r>
            <a:r>
              <a:rPr lang="ar-IQ" sz="2200" dirty="0"/>
              <a:t>اذا كانت </a:t>
            </a:r>
            <a:r>
              <a:rPr lang="ar-IQ" sz="2200" dirty="0" smtClean="0"/>
              <a:t>متراصة </a:t>
            </a:r>
            <a:r>
              <a:rPr lang="ar-IQ" sz="2200" dirty="0"/>
              <a:t>وعلى اعماق غير قريبة من سطح الأرض </a:t>
            </a:r>
            <a:r>
              <a:rPr lang="ar-IQ" sz="2200" dirty="0" smtClean="0"/>
              <a:t>الطبيعية, لذى سنتطرق لبعض الحلول لمعالجة </a:t>
            </a:r>
            <a:r>
              <a:rPr lang="ar-IQ" sz="2200" b="1" dirty="0" smtClean="0">
                <a:solidFill>
                  <a:schemeClr val="bg2">
                    <a:lumMod val="50000"/>
                  </a:schemeClr>
                </a:solidFill>
              </a:rPr>
              <a:t>الترب الطينية </a:t>
            </a:r>
            <a:r>
              <a:rPr lang="ar-IQ" sz="2200" dirty="0" smtClean="0"/>
              <a:t>من خلال اضافة بعض المخلفات الزراعية  عليها. ومن هذه المخلفات التي يمكن الاستفادة منها هي :</a:t>
            </a:r>
          </a:p>
        </p:txBody>
      </p:sp>
      <p:sp>
        <p:nvSpPr>
          <p:cNvPr id="3" name="Title 1"/>
          <p:cNvSpPr txBox="1">
            <a:spLocks/>
          </p:cNvSpPr>
          <p:nvPr/>
        </p:nvSpPr>
        <p:spPr>
          <a:xfrm>
            <a:off x="4419600" y="0"/>
            <a:ext cx="3733800" cy="609600"/>
          </a:xfrm>
          <a:prstGeom prst="rect">
            <a:avLst/>
          </a:prstGeom>
          <a:ln>
            <a:solidFill>
              <a:schemeClr val="accent1"/>
            </a:solidFill>
          </a:ln>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3600" dirty="0" smtClean="0">
                <a:solidFill>
                  <a:schemeClr val="tx1">
                    <a:lumMod val="95000"/>
                    <a:lumOff val="5000"/>
                  </a:schemeClr>
                </a:solidFill>
              </a:rPr>
              <a:t>المخلفات الزراعية </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2045085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086" y="2226178"/>
            <a:ext cx="8229600" cy="1701684"/>
          </a:xfrm>
          <a:prstGeom prst="rect">
            <a:avLst/>
          </a:prstGeom>
        </p:spPr>
        <p:txBody>
          <a:bodyPr wrap="square">
            <a:spAutoFit/>
          </a:bodyPr>
          <a:lstStyle/>
          <a:p>
            <a:pPr algn="just" rtl="1">
              <a:lnSpc>
                <a:spcPct val="150000"/>
              </a:lnSpc>
            </a:pPr>
            <a:r>
              <a:rPr lang="ar-IQ" dirty="0" smtClean="0"/>
              <a:t>في دراسة لبيان </a:t>
            </a:r>
            <a:r>
              <a:rPr lang="ar-IQ" dirty="0"/>
              <a:t>التأثير المشترك لكل من غبار السمنت ونواة التمر على الخصائص الهندسية </a:t>
            </a:r>
            <a:r>
              <a:rPr lang="ar-IQ" dirty="0" smtClean="0"/>
              <a:t>للتربة، استخدمت </a:t>
            </a:r>
            <a:r>
              <a:rPr lang="ar-IQ" dirty="0"/>
              <a:t>نسب مختلفة </a:t>
            </a:r>
            <a:r>
              <a:rPr lang="ar-IQ" dirty="0" smtClean="0"/>
              <a:t>لكل من </a:t>
            </a:r>
            <a:r>
              <a:rPr lang="ar-IQ" dirty="0"/>
              <a:t>غبار السمنت ونواة التمر </a:t>
            </a:r>
            <a:r>
              <a:rPr lang="ar-IQ" dirty="0" smtClean="0"/>
              <a:t>وفحص </a:t>
            </a:r>
            <a:r>
              <a:rPr lang="ar-IQ" dirty="0"/>
              <a:t>الخصائص الهندسية للتربة عند افضل محتوى من غبار السمنت ونواة التمر.</a:t>
            </a:r>
          </a:p>
          <a:p>
            <a:pPr algn="just" rtl="1">
              <a:lnSpc>
                <a:spcPct val="150000"/>
              </a:lnSpc>
            </a:pPr>
            <a:endParaRPr lang="en-US" dirty="0"/>
          </a:p>
        </p:txBody>
      </p:sp>
      <p:sp>
        <p:nvSpPr>
          <p:cNvPr id="3" name="Rectangle 2"/>
          <p:cNvSpPr/>
          <p:nvPr/>
        </p:nvSpPr>
        <p:spPr>
          <a:xfrm>
            <a:off x="3581400" y="1155427"/>
            <a:ext cx="4648200" cy="461665"/>
          </a:xfrm>
          <a:prstGeom prst="rect">
            <a:avLst/>
          </a:prstGeom>
          <a:ln>
            <a:solidFill>
              <a:schemeClr val="accent1"/>
            </a:solidFill>
          </a:ln>
        </p:spPr>
        <p:txBody>
          <a:bodyPr wrap="square">
            <a:spAutoFit/>
          </a:bodyPr>
          <a:lstStyle/>
          <a:p>
            <a:pPr algn="ctr"/>
            <a:r>
              <a:rPr lang="ar-IQ" sz="2400" b="1" dirty="0" smtClean="0">
                <a:solidFill>
                  <a:schemeClr val="bg2">
                    <a:lumMod val="50000"/>
                  </a:schemeClr>
                </a:solidFill>
              </a:rPr>
              <a:t>الغبار </a:t>
            </a:r>
            <a:r>
              <a:rPr lang="ar-IQ" sz="2400" b="1" dirty="0">
                <a:solidFill>
                  <a:schemeClr val="bg2">
                    <a:lumMod val="50000"/>
                  </a:schemeClr>
                </a:solidFill>
              </a:rPr>
              <a:t>الناتج من حرق نواة التمر</a:t>
            </a:r>
            <a:endParaRPr lang="en-US" sz="2400" b="1" dirty="0">
              <a:solidFill>
                <a:schemeClr val="bg2">
                  <a:lumMod val="50000"/>
                </a:schemeClr>
              </a:solidFill>
            </a:endParaRPr>
          </a:p>
        </p:txBody>
      </p:sp>
      <p:sp>
        <p:nvSpPr>
          <p:cNvPr id="4" name="Rectangle 3"/>
          <p:cNvSpPr/>
          <p:nvPr/>
        </p:nvSpPr>
        <p:spPr>
          <a:xfrm>
            <a:off x="468086" y="3952720"/>
            <a:ext cx="8229600" cy="646331"/>
          </a:xfrm>
          <a:prstGeom prst="rect">
            <a:avLst/>
          </a:prstGeom>
        </p:spPr>
        <p:txBody>
          <a:bodyPr wrap="square">
            <a:spAutoFit/>
          </a:bodyPr>
          <a:lstStyle/>
          <a:p>
            <a:pPr marL="285750" indent="-285750" algn="r" rtl="1">
              <a:buFont typeface="Courier New" pitchFamily="49" charset="0"/>
              <a:buChar char="o"/>
            </a:pPr>
            <a:r>
              <a:rPr lang="ar-IQ" dirty="0"/>
              <a:t>استخدام غبار السمنت بمفرده يعمل على زيادة المحتوى المائي للتربة والكثافة الجافة للتربة، كما يعمل ايضا على تقليل حدود اللدونة للتربة.</a:t>
            </a:r>
            <a:endParaRPr lang="en-US" dirty="0"/>
          </a:p>
        </p:txBody>
      </p:sp>
      <p:sp>
        <p:nvSpPr>
          <p:cNvPr id="5" name="Rectangle 4"/>
          <p:cNvSpPr/>
          <p:nvPr/>
        </p:nvSpPr>
        <p:spPr>
          <a:xfrm>
            <a:off x="468086" y="4898010"/>
            <a:ext cx="8229600" cy="646331"/>
          </a:xfrm>
          <a:prstGeom prst="rect">
            <a:avLst/>
          </a:prstGeom>
        </p:spPr>
        <p:txBody>
          <a:bodyPr wrap="square">
            <a:spAutoFit/>
          </a:bodyPr>
          <a:lstStyle/>
          <a:p>
            <a:pPr marL="285750" indent="-285750" algn="r" rtl="1">
              <a:buFont typeface="Courier New" pitchFamily="49" charset="0"/>
              <a:buChar char="o"/>
            </a:pPr>
            <a:r>
              <a:rPr lang="ar-IQ" dirty="0"/>
              <a:t>استخدام نواة التمر مع غبار السمنت يعمل على تقليل المحتوى المائي للتربة والكثافة الجافة، كما يعمل على زيادة حدود اللدونة للتربة.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86" y="349768"/>
            <a:ext cx="2782388" cy="185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419600" y="0"/>
            <a:ext cx="3733800" cy="609600"/>
          </a:xfrm>
          <a:prstGeom prst="rect">
            <a:avLst/>
          </a:prstGeom>
          <a:ln>
            <a:solidFill>
              <a:schemeClr val="accent1"/>
            </a:solidFill>
          </a:ln>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3600" dirty="0" smtClean="0">
                <a:solidFill>
                  <a:schemeClr val="tx1">
                    <a:lumMod val="95000"/>
                    <a:lumOff val="5000"/>
                  </a:schemeClr>
                </a:solidFill>
              </a:rPr>
              <a:t>المخلفات الزراعية </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3942460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90800"/>
            <a:ext cx="7986713"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86" y="349768"/>
            <a:ext cx="2909639" cy="193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419600" y="0"/>
            <a:ext cx="3733800" cy="609600"/>
          </a:xfrm>
          <a:prstGeom prst="rect">
            <a:avLst/>
          </a:prstGeom>
          <a:ln>
            <a:solidFill>
              <a:schemeClr val="accent1"/>
            </a:solidFill>
          </a:ln>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3600" dirty="0" smtClean="0">
                <a:solidFill>
                  <a:schemeClr val="tx1">
                    <a:lumMod val="95000"/>
                    <a:lumOff val="5000"/>
                  </a:schemeClr>
                </a:solidFill>
              </a:rPr>
              <a:t>المخلفات الزراعية </a:t>
            </a:r>
            <a:endParaRPr lang="en-US" sz="3600" dirty="0">
              <a:solidFill>
                <a:schemeClr val="tx1">
                  <a:lumMod val="95000"/>
                  <a:lumOff val="5000"/>
                </a:schemeClr>
              </a:solidFill>
            </a:endParaRPr>
          </a:p>
        </p:txBody>
      </p:sp>
      <p:sp>
        <p:nvSpPr>
          <p:cNvPr id="7" name="Rectangle 2"/>
          <p:cNvSpPr/>
          <p:nvPr/>
        </p:nvSpPr>
        <p:spPr>
          <a:xfrm>
            <a:off x="3733800" y="1295400"/>
            <a:ext cx="4648200" cy="461665"/>
          </a:xfrm>
          <a:prstGeom prst="rect">
            <a:avLst/>
          </a:prstGeom>
          <a:ln>
            <a:solidFill>
              <a:schemeClr val="accent1"/>
            </a:solidFill>
          </a:ln>
        </p:spPr>
        <p:txBody>
          <a:bodyPr wrap="square">
            <a:spAutoFit/>
          </a:bodyPr>
          <a:lstStyle/>
          <a:p>
            <a:pPr algn="ctr"/>
            <a:r>
              <a:rPr lang="ar-IQ" sz="2400" b="1" dirty="0" smtClean="0">
                <a:solidFill>
                  <a:schemeClr val="bg2">
                    <a:lumMod val="50000"/>
                  </a:schemeClr>
                </a:solidFill>
              </a:rPr>
              <a:t>الغبار </a:t>
            </a:r>
            <a:r>
              <a:rPr lang="ar-IQ" sz="2400" b="1" dirty="0">
                <a:solidFill>
                  <a:schemeClr val="bg2">
                    <a:lumMod val="50000"/>
                  </a:schemeClr>
                </a:solidFill>
              </a:rPr>
              <a:t>الناتج من حرق نواة التمر</a:t>
            </a:r>
            <a:endParaRPr lang="en-US" sz="2400" b="1" dirty="0">
              <a:solidFill>
                <a:schemeClr val="bg2">
                  <a:lumMod val="50000"/>
                </a:schemeClr>
              </a:solidFill>
            </a:endParaRPr>
          </a:p>
        </p:txBody>
      </p:sp>
    </p:spTree>
    <p:extLst>
      <p:ext uri="{BB962C8B-B14F-4D97-AF65-F5344CB8AC3E}">
        <p14:creationId xmlns:p14="http://schemas.microsoft.com/office/powerpoint/2010/main" val="3740441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5314" y="1240971"/>
            <a:ext cx="4800600" cy="461665"/>
          </a:xfrm>
          <a:prstGeom prst="rect">
            <a:avLst/>
          </a:prstGeom>
          <a:no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IQ" sz="2400" b="1" dirty="0">
                <a:solidFill>
                  <a:schemeClr val="bg2">
                    <a:lumMod val="50000"/>
                  </a:schemeClr>
                </a:solidFill>
              </a:rPr>
              <a:t>مخلفات </a:t>
            </a:r>
            <a:r>
              <a:rPr lang="ar-IQ" sz="2400" b="1" dirty="0" smtClean="0">
                <a:solidFill>
                  <a:schemeClr val="bg2">
                    <a:lumMod val="50000"/>
                  </a:schemeClr>
                </a:solidFill>
              </a:rPr>
              <a:t>صناعة زيت الزيتون </a:t>
            </a:r>
            <a:endParaRPr lang="en-US" sz="2400" b="1" dirty="0">
              <a:solidFill>
                <a:schemeClr val="bg2">
                  <a:lumMod val="50000"/>
                </a:schemeClr>
              </a:solidFill>
            </a:endParaRPr>
          </a:p>
        </p:txBody>
      </p:sp>
      <p:sp>
        <p:nvSpPr>
          <p:cNvPr id="2" name="TextBox 1"/>
          <p:cNvSpPr txBox="1"/>
          <p:nvPr/>
        </p:nvSpPr>
        <p:spPr>
          <a:xfrm>
            <a:off x="446314" y="2753924"/>
            <a:ext cx="8229600" cy="1338828"/>
          </a:xfrm>
          <a:prstGeom prst="rect">
            <a:avLst/>
          </a:prstGeom>
          <a:noFill/>
        </p:spPr>
        <p:txBody>
          <a:bodyPr wrap="square" rtlCol="0">
            <a:spAutoFit/>
          </a:bodyPr>
          <a:lstStyle/>
          <a:p>
            <a:pPr algn="just" rtl="1">
              <a:lnSpc>
                <a:spcPct val="150000"/>
              </a:lnSpc>
            </a:pPr>
            <a:r>
              <a:rPr lang="ar-IQ" dirty="0" smtClean="0"/>
              <a:t>في دراسة تبحث </a:t>
            </a:r>
            <a:r>
              <a:rPr lang="ar-IQ" dirty="0"/>
              <a:t>في استخدام </a:t>
            </a:r>
            <a:r>
              <a:rPr lang="ar-IQ" dirty="0" smtClean="0"/>
              <a:t>ناتج ثانوي صناعي كمحسن </a:t>
            </a:r>
            <a:r>
              <a:rPr lang="ar-IQ" dirty="0"/>
              <a:t>للترب </a:t>
            </a:r>
            <a:r>
              <a:rPr lang="ar-IQ" dirty="0" smtClean="0"/>
              <a:t>الانتفاخيه المحليّة. </a:t>
            </a:r>
            <a:r>
              <a:rPr lang="ar-IQ" dirty="0"/>
              <a:t>تمّ خلط الرّماد الناتج عن حرق مخلفات صناعة </a:t>
            </a:r>
            <a:r>
              <a:rPr lang="ar-IQ" dirty="0" smtClean="0"/>
              <a:t>زيت </a:t>
            </a:r>
            <a:r>
              <a:rPr lang="ar-IQ" dirty="0"/>
              <a:t>الزيتون مع نوعين من الترب </a:t>
            </a:r>
            <a:r>
              <a:rPr lang="ar-IQ" dirty="0" smtClean="0"/>
              <a:t>الانتفاخيه وبنسب مختلفة تبعاً </a:t>
            </a:r>
            <a:r>
              <a:rPr lang="ar-IQ" dirty="0"/>
              <a:t>للوزن الجاف </a:t>
            </a:r>
            <a:r>
              <a:rPr lang="ar-IQ" dirty="0" smtClean="0"/>
              <a:t>للتربة.</a:t>
            </a:r>
            <a:endParaRPr lang="en-US" dirty="0"/>
          </a:p>
        </p:txBody>
      </p:sp>
      <p:sp>
        <p:nvSpPr>
          <p:cNvPr id="4" name="Rectangle 3"/>
          <p:cNvSpPr/>
          <p:nvPr/>
        </p:nvSpPr>
        <p:spPr>
          <a:xfrm>
            <a:off x="424543" y="4267200"/>
            <a:ext cx="8229600" cy="1285480"/>
          </a:xfrm>
          <a:prstGeom prst="rect">
            <a:avLst/>
          </a:prstGeom>
        </p:spPr>
        <p:txBody>
          <a:bodyPr wrap="square">
            <a:spAutoFit/>
          </a:bodyPr>
          <a:lstStyle/>
          <a:p>
            <a:pPr algn="just" rtl="1">
              <a:lnSpc>
                <a:spcPct val="150000"/>
              </a:lnSpc>
            </a:pPr>
            <a:r>
              <a:rPr lang="ar-IQ" dirty="0"/>
              <a:t>لقد أثبتت المادة المُضافة نجاحها في تحسين الخواص الفيزيائية والميكانيكية للترب </a:t>
            </a:r>
            <a:r>
              <a:rPr lang="ar-IQ" dirty="0" smtClean="0"/>
              <a:t>الانتفاخيه من </a:t>
            </a:r>
            <a:r>
              <a:rPr lang="ar-IQ" dirty="0"/>
              <a:t>خلال تخفيض كلاً من خواص اللدونة والخصائص </a:t>
            </a:r>
            <a:r>
              <a:rPr lang="ar-IQ" dirty="0" smtClean="0"/>
              <a:t>الانتفاخيه </a:t>
            </a:r>
            <a:r>
              <a:rPr lang="ar-IQ" dirty="0"/>
              <a:t>وارتفاع قيم </a:t>
            </a:r>
            <a:r>
              <a:rPr lang="ar-IQ" dirty="0" smtClean="0"/>
              <a:t>  </a:t>
            </a:r>
            <a:r>
              <a:rPr lang="en-US" b="1" dirty="0" smtClean="0"/>
              <a:t>C.B.R</a:t>
            </a:r>
            <a:r>
              <a:rPr lang="en-US" dirty="0" smtClean="0"/>
              <a:t>.</a:t>
            </a:r>
            <a:r>
              <a:rPr lang="ar-IQ" dirty="0" smtClean="0"/>
              <a:t> </a:t>
            </a:r>
            <a:r>
              <a:rPr lang="en-US" dirty="0" smtClean="0"/>
              <a:t> </a:t>
            </a:r>
            <a:r>
              <a:rPr lang="ar-IQ" dirty="0"/>
              <a:t>للتربتين ، كما لُوحظ أن </a:t>
            </a:r>
            <a:r>
              <a:rPr lang="en-US" b="1" dirty="0" smtClean="0"/>
              <a:t>PH</a:t>
            </a:r>
            <a:r>
              <a:rPr lang="en-US" dirty="0" smtClean="0"/>
              <a:t> </a:t>
            </a:r>
            <a:r>
              <a:rPr lang="ar-IQ" dirty="0" smtClean="0"/>
              <a:t> للعينات </a:t>
            </a:r>
            <a:r>
              <a:rPr lang="ar-IQ" dirty="0"/>
              <a:t>قد ارتفع </a:t>
            </a:r>
            <a:r>
              <a:rPr lang="ar-IQ" dirty="0" smtClean="0"/>
              <a:t>بشكل ملحوظ بعد المعالجة.</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6571"/>
            <a:ext cx="3222170"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419600" y="0"/>
            <a:ext cx="3733800" cy="609600"/>
          </a:xfrm>
          <a:prstGeom prst="rect">
            <a:avLst/>
          </a:prstGeom>
          <a:ln>
            <a:solidFill>
              <a:schemeClr val="accent1"/>
            </a:solidFill>
          </a:ln>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3600" dirty="0" smtClean="0">
                <a:solidFill>
                  <a:schemeClr val="tx1">
                    <a:lumMod val="95000"/>
                    <a:lumOff val="5000"/>
                  </a:schemeClr>
                </a:solidFill>
              </a:rPr>
              <a:t>المخلفات الزراعية </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4040119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85" y="380999"/>
            <a:ext cx="2884715" cy="275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35059" y="1295400"/>
            <a:ext cx="3502882" cy="461665"/>
          </a:xfrm>
          <a:prstGeom prst="rect">
            <a:avLst/>
          </a:prstGeom>
          <a:ln>
            <a:solidFill>
              <a:schemeClr val="accent1"/>
            </a:solidFill>
          </a:ln>
        </p:spPr>
        <p:txBody>
          <a:bodyPr wrap="none">
            <a:spAutoFit/>
          </a:bodyPr>
          <a:lstStyle/>
          <a:p>
            <a:r>
              <a:rPr lang="ar-IQ" sz="2400" b="1" dirty="0">
                <a:solidFill>
                  <a:schemeClr val="bg2">
                    <a:lumMod val="50000"/>
                  </a:schemeClr>
                </a:solidFill>
              </a:rPr>
              <a:t>الياف</a:t>
            </a:r>
            <a:r>
              <a:rPr lang="ar-IQ" sz="2000" b="1" dirty="0" smtClean="0">
                <a:solidFill>
                  <a:schemeClr val="bg2">
                    <a:lumMod val="50000"/>
                  </a:schemeClr>
                </a:solidFill>
              </a:rPr>
              <a:t> </a:t>
            </a:r>
            <a:r>
              <a:rPr lang="ar-IQ" sz="2400" b="1" dirty="0">
                <a:solidFill>
                  <a:schemeClr val="bg2">
                    <a:lumMod val="50000"/>
                  </a:schemeClr>
                </a:solidFill>
              </a:rPr>
              <a:t>جوز</a:t>
            </a:r>
            <a:r>
              <a:rPr lang="ar-IQ" sz="2000" b="1" dirty="0" smtClean="0">
                <a:solidFill>
                  <a:schemeClr val="bg2">
                    <a:lumMod val="50000"/>
                  </a:schemeClr>
                </a:solidFill>
              </a:rPr>
              <a:t> </a:t>
            </a:r>
            <a:r>
              <a:rPr lang="ar-IQ" sz="2400" b="1" dirty="0">
                <a:solidFill>
                  <a:schemeClr val="bg2">
                    <a:lumMod val="50000"/>
                  </a:schemeClr>
                </a:solidFill>
              </a:rPr>
              <a:t>الهند</a:t>
            </a:r>
            <a:r>
              <a:rPr lang="ar-IQ" sz="2000" b="1" dirty="0" smtClean="0">
                <a:solidFill>
                  <a:schemeClr val="bg2">
                    <a:lumMod val="50000"/>
                  </a:schemeClr>
                </a:solidFill>
              </a:rPr>
              <a:t> </a:t>
            </a:r>
            <a:r>
              <a:rPr lang="ar-IQ" sz="2400" b="1" dirty="0">
                <a:solidFill>
                  <a:schemeClr val="bg2">
                    <a:lumMod val="50000"/>
                  </a:schemeClr>
                </a:solidFill>
              </a:rPr>
              <a:t>والقطن</a:t>
            </a:r>
            <a:r>
              <a:rPr lang="ar-IQ" sz="2000" b="1" dirty="0" smtClean="0">
                <a:solidFill>
                  <a:schemeClr val="bg2">
                    <a:lumMod val="50000"/>
                  </a:schemeClr>
                </a:solidFill>
              </a:rPr>
              <a:t> </a:t>
            </a:r>
            <a:endParaRPr lang="en-US" sz="2000" b="1" dirty="0">
              <a:solidFill>
                <a:schemeClr val="bg2">
                  <a:lumMod val="50000"/>
                </a:schemeClr>
              </a:solidFill>
            </a:endParaRPr>
          </a:p>
        </p:txBody>
      </p:sp>
      <p:sp>
        <p:nvSpPr>
          <p:cNvPr id="2" name="Rectangle 1"/>
          <p:cNvSpPr/>
          <p:nvPr/>
        </p:nvSpPr>
        <p:spPr>
          <a:xfrm>
            <a:off x="468086" y="3131121"/>
            <a:ext cx="8229600" cy="3000821"/>
          </a:xfrm>
          <a:prstGeom prst="rect">
            <a:avLst/>
          </a:prstGeom>
        </p:spPr>
        <p:txBody>
          <a:bodyPr wrap="square">
            <a:spAutoFit/>
          </a:bodyPr>
          <a:lstStyle/>
          <a:p>
            <a:pPr algn="just" rtl="1">
              <a:lnSpc>
                <a:spcPct val="150000"/>
              </a:lnSpc>
            </a:pPr>
            <a:r>
              <a:rPr lang="ar-IQ" dirty="0" smtClean="0"/>
              <a:t>تشير </a:t>
            </a:r>
            <a:r>
              <a:rPr lang="ar-IQ" dirty="0"/>
              <a:t>نتائج الاختبارات إلى أنه عند تضمين </a:t>
            </a:r>
            <a:r>
              <a:rPr lang="ar-IQ" dirty="0" err="1" smtClean="0"/>
              <a:t>ألالياف</a:t>
            </a:r>
            <a:r>
              <a:rPr lang="ar-IQ" dirty="0" smtClean="0"/>
              <a:t>، </a:t>
            </a:r>
            <a:r>
              <a:rPr lang="ar-IQ" dirty="0"/>
              <a:t>تزداد معاملات مقاومة </a:t>
            </a:r>
            <a:r>
              <a:rPr lang="ar-IQ"/>
              <a:t>القص </a:t>
            </a:r>
            <a:r>
              <a:rPr lang="ar-IQ" smtClean="0"/>
              <a:t>ومعامل </a:t>
            </a:r>
            <a:r>
              <a:rPr lang="ar-IQ" dirty="0"/>
              <a:t>الصلابة </a:t>
            </a:r>
            <a:r>
              <a:rPr lang="ar-IQ" dirty="0" smtClean="0"/>
              <a:t>للتربة</a:t>
            </a:r>
            <a:r>
              <a:rPr lang="ar-IQ" dirty="0"/>
              <a:t>. وقد لوحظ </a:t>
            </a:r>
            <a:r>
              <a:rPr lang="ar-IQ" dirty="0" smtClean="0"/>
              <a:t>أيضاً </a:t>
            </a:r>
            <a:r>
              <a:rPr lang="ar-IQ" dirty="0"/>
              <a:t>أنه عند زيادة النسبة المئوية </a:t>
            </a:r>
            <a:r>
              <a:rPr lang="ar-IQ" dirty="0" smtClean="0"/>
              <a:t>للألياف، </a:t>
            </a:r>
            <a:r>
              <a:rPr lang="ar-IQ" dirty="0"/>
              <a:t>تزداد هذه </a:t>
            </a:r>
            <a:r>
              <a:rPr lang="ar-IQ" dirty="0" smtClean="0"/>
              <a:t>المعاملات </a:t>
            </a:r>
            <a:r>
              <a:rPr lang="ar-IQ" dirty="0"/>
              <a:t>بشكل أكبر وهذه الزيادة كبيرة في محتوى الألياف بنسبة 1 ٪. كما لوحظ أن الزيادة في طول الألياف تزيد من متغيرات مقاومة القص للتربة المقواة. وبالتالي هناك زيادة كبيرة في معاملات مقاومة القص ومعامل الصلابة للتربة بسبب إضافة </a:t>
            </a:r>
            <a:r>
              <a:rPr lang="ar-IQ" dirty="0" smtClean="0"/>
              <a:t>ألالياف وهذا </a:t>
            </a:r>
            <a:r>
              <a:rPr lang="ar-IQ" dirty="0"/>
              <a:t>سيزيد بشكل كبير من قدرة تحمل الحمل ويقلل من قيمة الاستقرار الفوري للتربة بشكل كبير.</a:t>
            </a:r>
            <a:endParaRPr lang="en-US" dirty="0"/>
          </a:p>
        </p:txBody>
      </p:sp>
      <p:sp>
        <p:nvSpPr>
          <p:cNvPr id="5" name="Title 1"/>
          <p:cNvSpPr txBox="1">
            <a:spLocks/>
          </p:cNvSpPr>
          <p:nvPr/>
        </p:nvSpPr>
        <p:spPr>
          <a:xfrm>
            <a:off x="4419600" y="0"/>
            <a:ext cx="3733800" cy="609600"/>
          </a:xfrm>
          <a:prstGeom prst="rect">
            <a:avLst/>
          </a:prstGeom>
          <a:ln>
            <a:solidFill>
              <a:schemeClr val="accent1"/>
            </a:solidFill>
          </a:ln>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3600" dirty="0" smtClean="0">
                <a:solidFill>
                  <a:schemeClr val="tx1">
                    <a:lumMod val="95000"/>
                    <a:lumOff val="5000"/>
                  </a:schemeClr>
                </a:solidFill>
              </a:rPr>
              <a:t>المخلفات الزراعية </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2527226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7772400" cy="1470025"/>
          </a:xfrm>
        </p:spPr>
        <p:txBody>
          <a:bodyPr>
            <a:normAutofit/>
          </a:bodyPr>
          <a:lstStyle/>
          <a:p>
            <a:pPr algn="ctr" rtl="1"/>
            <a:r>
              <a:rPr lang="ar-IQ" dirty="0">
                <a:solidFill>
                  <a:schemeClr val="accent1">
                    <a:lumMod val="50000"/>
                  </a:schemeClr>
                </a:solidFill>
                <a:effectLst>
                  <a:outerShdw blurRad="38100" dist="38100" dir="2700000" algn="tl">
                    <a:srgbClr val="000000">
                      <a:alpha val="43137"/>
                    </a:srgbClr>
                  </a:outerShdw>
                </a:effectLst>
              </a:rPr>
              <a:t>استخدام بعض المخلفات الزراعية </a:t>
            </a:r>
            <a:r>
              <a:rPr lang="ar-IQ" dirty="0" smtClean="0">
                <a:solidFill>
                  <a:schemeClr val="accent1">
                    <a:lumMod val="50000"/>
                  </a:schemeClr>
                </a:solidFill>
                <a:effectLst>
                  <a:outerShdw blurRad="38100" dist="38100" dir="2700000" algn="tl">
                    <a:srgbClr val="000000">
                      <a:alpha val="43137"/>
                    </a:srgbClr>
                  </a:outerShdw>
                </a:effectLst>
              </a:rPr>
              <a:t>لتعديل</a:t>
            </a:r>
            <a:r>
              <a:rPr lang="ar-IQ" dirty="0">
                <a:solidFill>
                  <a:schemeClr val="accent1">
                    <a:lumMod val="50000"/>
                  </a:schemeClr>
                </a:solidFill>
                <a:effectLst>
                  <a:outerShdw blurRad="38100" dist="38100" dir="2700000" algn="tl">
                    <a:srgbClr val="000000">
                      <a:alpha val="43137"/>
                    </a:srgbClr>
                  </a:outerShdw>
                </a:effectLst>
              </a:rPr>
              <a:t/>
            </a:r>
            <a:br>
              <a:rPr lang="ar-IQ" dirty="0">
                <a:solidFill>
                  <a:schemeClr val="accent1">
                    <a:lumMod val="50000"/>
                  </a:schemeClr>
                </a:solidFill>
                <a:effectLst>
                  <a:outerShdw blurRad="38100" dist="38100" dir="2700000" algn="tl">
                    <a:srgbClr val="000000">
                      <a:alpha val="43137"/>
                    </a:srgbClr>
                  </a:outerShdw>
                </a:effectLst>
              </a:rPr>
            </a:br>
            <a:r>
              <a:rPr lang="ar-IQ" dirty="0" smtClean="0">
                <a:solidFill>
                  <a:schemeClr val="accent1">
                    <a:lumMod val="50000"/>
                  </a:schemeClr>
                </a:solidFill>
                <a:effectLst>
                  <a:outerShdw blurRad="38100" dist="38100" dir="2700000" algn="tl">
                    <a:srgbClr val="000000">
                      <a:alpha val="43137"/>
                    </a:srgbClr>
                  </a:outerShdw>
                </a:effectLst>
              </a:rPr>
              <a:t>الخصائص الهندسية  للتربة السفلية</a:t>
            </a:r>
            <a:endParaRPr lang="en-US" dirty="0">
              <a:solidFill>
                <a:schemeClr val="accent1">
                  <a:lumMod val="50000"/>
                </a:schemeClr>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2286000"/>
            <a:ext cx="4267200" cy="398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76800" y="3276600"/>
            <a:ext cx="2939697" cy="1569660"/>
          </a:xfrm>
          <a:prstGeom prst="rect">
            <a:avLst/>
          </a:prstGeom>
          <a:noFill/>
          <a:ln>
            <a:solidFill>
              <a:schemeClr val="accent1"/>
            </a:solidFill>
          </a:ln>
        </p:spPr>
        <p:txBody>
          <a:bodyPr wrap="square" rtlCol="0">
            <a:spAutoFit/>
          </a:bodyPr>
          <a:lstStyle/>
          <a:p>
            <a:pPr algn="ctr" rtl="1"/>
            <a:r>
              <a:rPr lang="ar-IQ" sz="2400" dirty="0" smtClean="0">
                <a:solidFill>
                  <a:schemeClr val="accent1">
                    <a:lumMod val="50000"/>
                  </a:schemeClr>
                </a:solidFill>
              </a:rPr>
              <a:t>إعــــــــداد</a:t>
            </a:r>
          </a:p>
          <a:p>
            <a:pPr algn="ctr" rtl="1"/>
            <a:r>
              <a:rPr lang="ar-IQ" sz="2400" dirty="0" smtClean="0">
                <a:solidFill>
                  <a:schemeClr val="accent1">
                    <a:lumMod val="50000"/>
                  </a:schemeClr>
                </a:solidFill>
              </a:rPr>
              <a:t>م.احمد اكبر</a:t>
            </a:r>
            <a:r>
              <a:rPr lang="en-US" sz="2400" dirty="0" smtClean="0">
                <a:solidFill>
                  <a:schemeClr val="accent1">
                    <a:lumMod val="50000"/>
                  </a:schemeClr>
                </a:solidFill>
              </a:rPr>
              <a:t> </a:t>
            </a:r>
            <a:r>
              <a:rPr lang="ar-IQ" sz="2400" dirty="0" smtClean="0">
                <a:solidFill>
                  <a:schemeClr val="accent1">
                    <a:lumMod val="50000"/>
                  </a:schemeClr>
                </a:solidFill>
              </a:rPr>
              <a:t>علي</a:t>
            </a:r>
          </a:p>
          <a:p>
            <a:pPr algn="ctr" rtl="1"/>
            <a:r>
              <a:rPr lang="ar-IQ" sz="2400" dirty="0" smtClean="0">
                <a:solidFill>
                  <a:schemeClr val="accent1">
                    <a:lumMod val="50000"/>
                  </a:schemeClr>
                </a:solidFill>
              </a:rPr>
              <a:t>م.م مريم محمد خلف </a:t>
            </a:r>
          </a:p>
          <a:p>
            <a:pPr algn="ctr" rtl="1"/>
            <a:r>
              <a:rPr lang="ar-IQ" sz="2400" dirty="0" smtClean="0">
                <a:solidFill>
                  <a:schemeClr val="accent1">
                    <a:lumMod val="50000"/>
                  </a:schemeClr>
                </a:solidFill>
              </a:rPr>
              <a:t>م.م حيدر علي حسن</a:t>
            </a:r>
            <a:endParaRPr lang="en-US" sz="2400" dirty="0">
              <a:solidFill>
                <a:schemeClr val="accent1">
                  <a:lumMod val="50000"/>
                </a:schemeClr>
              </a:solidFill>
            </a:endParaRPr>
          </a:p>
        </p:txBody>
      </p:sp>
    </p:spTree>
    <p:extLst>
      <p:ext uri="{BB962C8B-B14F-4D97-AF65-F5344CB8AC3E}">
        <p14:creationId xmlns:p14="http://schemas.microsoft.com/office/powerpoint/2010/main" val="1768737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3800" y="1010842"/>
            <a:ext cx="3982180" cy="523220"/>
          </a:xfrm>
          <a:prstGeom prst="rect">
            <a:avLst/>
          </a:prstGeom>
          <a:ln>
            <a:solidFill>
              <a:schemeClr val="accent1"/>
            </a:solidFill>
          </a:ln>
        </p:spPr>
        <p:txBody>
          <a:bodyPr wrap="none">
            <a:spAutoFit/>
          </a:bodyPr>
          <a:lstStyle/>
          <a:p>
            <a:r>
              <a:rPr lang="ar-IQ" sz="2800" b="1" dirty="0" smtClean="0">
                <a:solidFill>
                  <a:schemeClr val="bg2">
                    <a:lumMod val="50000"/>
                  </a:schemeClr>
                </a:solidFill>
              </a:rPr>
              <a:t>رماد قش قصب السكر </a:t>
            </a:r>
            <a:endParaRPr lang="en-US" sz="2800" b="1" dirty="0">
              <a:solidFill>
                <a:schemeClr val="bg2">
                  <a:lumMod val="50000"/>
                </a:schemeClr>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99597"/>
            <a:ext cx="2017939" cy="155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1859340"/>
            <a:ext cx="8153400" cy="2585323"/>
          </a:xfrm>
          <a:prstGeom prst="rect">
            <a:avLst/>
          </a:prstGeom>
        </p:spPr>
        <p:txBody>
          <a:bodyPr wrap="square">
            <a:spAutoFit/>
          </a:bodyPr>
          <a:lstStyle/>
          <a:p>
            <a:pPr algn="just" rtl="1">
              <a:lnSpc>
                <a:spcPct val="150000"/>
              </a:lnSpc>
            </a:pPr>
            <a:r>
              <a:rPr lang="ar-IQ" dirty="0"/>
              <a:t>يتم استخدام رماد قش قصب السكر بنسب متفاوتة وفي فترات معالجة مختلفة لتثبيت التربة. تم إجراء العديد من الاختبارات </a:t>
            </a:r>
            <a:r>
              <a:rPr lang="ar-IQ" dirty="0" smtClean="0"/>
              <a:t>المختبرية </a:t>
            </a:r>
            <a:r>
              <a:rPr lang="ar-IQ" dirty="0"/>
              <a:t>الجيوتقنية مثل اختبار الضغط غير المحصور (</a:t>
            </a:r>
            <a:r>
              <a:rPr lang="en-US" b="1" dirty="0" smtClean="0"/>
              <a:t>UCS</a:t>
            </a:r>
            <a:r>
              <a:rPr lang="ar-IQ" dirty="0" smtClean="0"/>
              <a:t>) واختبار نسبة تحميل </a:t>
            </a:r>
            <a:r>
              <a:rPr lang="ar-IQ" dirty="0"/>
              <a:t>كاليفورنيا </a:t>
            </a:r>
            <a:r>
              <a:rPr lang="ar-IQ" dirty="0" smtClean="0"/>
              <a:t>(</a:t>
            </a:r>
            <a:r>
              <a:rPr lang="en-US" b="1" dirty="0" smtClean="0"/>
              <a:t>CBR</a:t>
            </a:r>
            <a:r>
              <a:rPr lang="ar-IQ" dirty="0" smtClean="0"/>
              <a:t>) من </a:t>
            </a:r>
            <a:r>
              <a:rPr lang="ar-IQ" dirty="0"/>
              <a:t>خلال تغيير النسبة المئوية لرماد قش قصب السكر (5٪ و 10٪ و 15٪) في فترات معالجة مختلفة (3 و 5 و 7 أيام). وجد أن زيادة بنسبة 10٪ في نسبة رماد قش قصب السكر تزيد من قيمة </a:t>
            </a:r>
            <a:r>
              <a:rPr lang="en-US" b="1" dirty="0"/>
              <a:t>UCS</a:t>
            </a:r>
            <a:r>
              <a:rPr lang="en-US" dirty="0"/>
              <a:t> </a:t>
            </a:r>
            <a:r>
              <a:rPr lang="ar-IQ" dirty="0" smtClean="0"/>
              <a:t> و </a:t>
            </a:r>
            <a:r>
              <a:rPr lang="en-US" b="1" dirty="0"/>
              <a:t>CBR</a:t>
            </a:r>
            <a:r>
              <a:rPr lang="en-US" dirty="0"/>
              <a:t> </a:t>
            </a:r>
            <a:r>
              <a:rPr lang="ar-IQ" dirty="0" smtClean="0"/>
              <a:t> مع </a:t>
            </a:r>
            <a:r>
              <a:rPr lang="ar-IQ" dirty="0"/>
              <a:t>زيادة فترات المعالجة.</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572000"/>
            <a:ext cx="2466975" cy="1847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419600" y="0"/>
            <a:ext cx="3733800" cy="609600"/>
          </a:xfrm>
          <a:prstGeom prst="rect">
            <a:avLst/>
          </a:prstGeom>
          <a:ln>
            <a:solidFill>
              <a:schemeClr val="accent1"/>
            </a:solidFill>
          </a:ln>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3600" dirty="0" smtClean="0">
                <a:solidFill>
                  <a:schemeClr val="tx1">
                    <a:lumMod val="95000"/>
                    <a:lumOff val="5000"/>
                  </a:schemeClr>
                </a:solidFill>
              </a:rPr>
              <a:t>المخلفات الزراعية </a:t>
            </a:r>
            <a:endParaRPr lang="en-US" sz="3600" dirty="0">
              <a:solidFill>
                <a:schemeClr val="tx1">
                  <a:lumMod val="95000"/>
                  <a:lumOff val="5000"/>
                </a:schemeClr>
              </a:solidFill>
            </a:endParaRPr>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565" y="4539343"/>
            <a:ext cx="2836235" cy="1847850"/>
          </a:xfrm>
          <a:prstGeom prst="ellipse">
            <a:avLst/>
          </a:prstGeom>
          <a:ln>
            <a:noFill/>
          </a:ln>
          <a:effectLst>
            <a:softEdge rad="112500"/>
          </a:effectLst>
        </p:spPr>
      </p:pic>
    </p:spTree>
    <p:extLst>
      <p:ext uri="{BB962C8B-B14F-4D97-AF65-F5344CB8AC3E}">
        <p14:creationId xmlns:p14="http://schemas.microsoft.com/office/powerpoint/2010/main" val="2012971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6537" y="2119390"/>
            <a:ext cx="5932034" cy="3139321"/>
          </a:xfrm>
          <a:prstGeom prst="rect">
            <a:avLst/>
          </a:prstGeom>
        </p:spPr>
        <p:txBody>
          <a:bodyPr wrap="square">
            <a:spAutoFit/>
          </a:bodyPr>
          <a:lstStyle/>
          <a:p>
            <a:pPr algn="just" rtl="1"/>
            <a:r>
              <a:rPr lang="ar-IQ" dirty="0" smtClean="0"/>
              <a:t>في دراسة </a:t>
            </a:r>
            <a:r>
              <a:rPr lang="ar-IQ" dirty="0"/>
              <a:t>تجريبية </a:t>
            </a:r>
            <a:r>
              <a:rPr lang="ar-IQ" dirty="0" smtClean="0"/>
              <a:t>تم تجميع </a:t>
            </a:r>
            <a:r>
              <a:rPr lang="ar-IQ" dirty="0"/>
              <a:t>التربة الممتدة </a:t>
            </a:r>
            <a:r>
              <a:rPr lang="ar-IQ" dirty="0" smtClean="0"/>
              <a:t>من </a:t>
            </a:r>
            <a:r>
              <a:rPr lang="ar-IQ" dirty="0" err="1" smtClean="0"/>
              <a:t>كوينزلاند</a:t>
            </a:r>
            <a:r>
              <a:rPr lang="ar-IQ" dirty="0" smtClean="0"/>
              <a:t>، </a:t>
            </a:r>
            <a:r>
              <a:rPr lang="ar-IQ" dirty="0"/>
              <a:t>أستراليا. </a:t>
            </a:r>
            <a:r>
              <a:rPr lang="ar-IQ" dirty="0" smtClean="0"/>
              <a:t>لدراسة  تأثير </a:t>
            </a:r>
            <a:r>
              <a:rPr lang="ar-IQ" dirty="0"/>
              <a:t>تقوية ألياف قصب السكر على مقاومة القص للتربة </a:t>
            </a:r>
            <a:r>
              <a:rPr lang="ar-IQ" dirty="0" smtClean="0"/>
              <a:t>الممتدة، اذ </a:t>
            </a:r>
            <a:r>
              <a:rPr lang="ar-IQ" dirty="0"/>
              <a:t>تم تحضير سلسلة من عينات التربة غير المقواة والمدعومة بالألياف عن طريق تغيير محتوى ألياف تفل قصب السكر الموزع </a:t>
            </a:r>
            <a:r>
              <a:rPr lang="ar-IQ" dirty="0" smtClean="0"/>
              <a:t>عشوائياً بنسب من </a:t>
            </a:r>
            <a:r>
              <a:rPr lang="ar-IQ" dirty="0"/>
              <a:t>0٪ إلى 2٪. </a:t>
            </a:r>
            <a:r>
              <a:rPr lang="ar-IQ" dirty="0" smtClean="0"/>
              <a:t>وتم </a:t>
            </a:r>
            <a:r>
              <a:rPr lang="ar-IQ" dirty="0"/>
              <a:t>إجراء مجموعة من الاختبارات التجريبية المكثفة باستخدام جهاز ضغط ثلاثي </a:t>
            </a:r>
            <a:r>
              <a:rPr lang="ar-IQ" dirty="0" smtClean="0"/>
              <a:t>المحاور، أذ أظهرت </a:t>
            </a:r>
            <a:r>
              <a:rPr lang="ar-IQ" dirty="0"/>
              <a:t>النتائج التجريبية أن تقوية ألياف قصب السكر </a:t>
            </a:r>
            <a:r>
              <a:rPr lang="ar-IQ" dirty="0" smtClean="0"/>
              <a:t>له </a:t>
            </a:r>
            <a:r>
              <a:rPr lang="ar-IQ" dirty="0"/>
              <a:t>تأثيرات معنوية على خصائص مقاومة القص للتربة المقواة من حيث العلاقات بين الإجهاد </a:t>
            </a:r>
            <a:r>
              <a:rPr lang="ar-IQ" dirty="0" smtClean="0"/>
              <a:t>الانحرافي </a:t>
            </a:r>
            <a:r>
              <a:rPr lang="ar-IQ" dirty="0"/>
              <a:t>وإجهاد القص </a:t>
            </a:r>
            <a:r>
              <a:rPr lang="ar-IQ" dirty="0" smtClean="0"/>
              <a:t>المحوري، </a:t>
            </a:r>
            <a:r>
              <a:rPr lang="ar-IQ" dirty="0"/>
              <a:t>والقوة </a:t>
            </a:r>
            <a:r>
              <a:rPr lang="ar-IQ" dirty="0" smtClean="0"/>
              <a:t>الانحرافية القصوى، </a:t>
            </a:r>
            <a:r>
              <a:rPr lang="ar-IQ" dirty="0"/>
              <a:t>ومعايير مقاومة القص. </a:t>
            </a:r>
            <a:endParaRPr lang="en-US" dirty="0"/>
          </a:p>
        </p:txBody>
      </p:sp>
      <p:sp>
        <p:nvSpPr>
          <p:cNvPr id="3" name="Rectangle 2"/>
          <p:cNvSpPr/>
          <p:nvPr/>
        </p:nvSpPr>
        <p:spPr>
          <a:xfrm>
            <a:off x="4264151" y="1102885"/>
            <a:ext cx="4044697" cy="523220"/>
          </a:xfrm>
          <a:prstGeom prst="rect">
            <a:avLst/>
          </a:prstGeom>
          <a:ln>
            <a:solidFill>
              <a:schemeClr val="accent1"/>
            </a:solidFill>
          </a:ln>
        </p:spPr>
        <p:txBody>
          <a:bodyPr wrap="none">
            <a:spAutoFit/>
          </a:bodyPr>
          <a:lstStyle/>
          <a:p>
            <a:r>
              <a:rPr lang="ar-IQ" sz="2800" b="1" dirty="0" smtClean="0">
                <a:solidFill>
                  <a:schemeClr val="bg2">
                    <a:lumMod val="50000"/>
                  </a:schemeClr>
                </a:solidFill>
              </a:rPr>
              <a:t>الياف تفل قصب السكر </a:t>
            </a:r>
            <a:endParaRPr lang="en-US" sz="2800" b="1" dirty="0">
              <a:solidFill>
                <a:schemeClr val="bg2">
                  <a:lumMod val="50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137124"/>
            <a:ext cx="2166937" cy="226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419600" y="0"/>
            <a:ext cx="3733800" cy="609600"/>
          </a:xfrm>
          <a:prstGeom prst="rect">
            <a:avLst/>
          </a:prstGeom>
          <a:ln>
            <a:solidFill>
              <a:schemeClr val="accent1"/>
            </a:solidFill>
          </a:ln>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3600" dirty="0" smtClean="0">
                <a:solidFill>
                  <a:schemeClr val="tx1">
                    <a:lumMod val="95000"/>
                    <a:lumOff val="5000"/>
                  </a:schemeClr>
                </a:solidFill>
              </a:rPr>
              <a:t>المخلفات الزراعية </a:t>
            </a:r>
            <a:endParaRPr lang="en-US" sz="3600" dirty="0">
              <a:solidFill>
                <a:schemeClr val="tx1">
                  <a:lumMod val="95000"/>
                  <a:lumOff val="5000"/>
                </a:schemeClr>
              </a:solidFill>
            </a:endParaRPr>
          </a:p>
        </p:txBody>
      </p:sp>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868" y="408265"/>
            <a:ext cx="2286000" cy="2143125"/>
          </a:xfrm>
          <a:prstGeom prst="rect">
            <a:avLst/>
          </a:prstGeom>
        </p:spPr>
      </p:pic>
    </p:spTree>
    <p:extLst>
      <p:ext uri="{BB962C8B-B14F-4D97-AF65-F5344CB8AC3E}">
        <p14:creationId xmlns:p14="http://schemas.microsoft.com/office/powerpoint/2010/main" val="1750983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2667000" y="772180"/>
            <a:ext cx="3783408" cy="523220"/>
          </a:xfrm>
          <a:prstGeom prst="rect">
            <a:avLst/>
          </a:prstGeom>
          <a:ln>
            <a:solidFill>
              <a:schemeClr val="accent1"/>
            </a:solidFill>
          </a:ln>
        </p:spPr>
        <p:txBody>
          <a:bodyPr wrap="none">
            <a:spAutoFit/>
          </a:bodyPr>
          <a:lstStyle/>
          <a:p>
            <a:r>
              <a:rPr lang="ar-IQ" sz="2800" b="1" dirty="0" smtClean="0">
                <a:solidFill>
                  <a:schemeClr val="bg2">
                    <a:lumMod val="50000"/>
                  </a:schemeClr>
                </a:solidFill>
              </a:rPr>
              <a:t>مسحوق قشر البيض </a:t>
            </a:r>
            <a:endParaRPr lang="en-US" sz="2800" b="1" dirty="0">
              <a:solidFill>
                <a:schemeClr val="bg2">
                  <a:lumMod val="50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98" y="381000"/>
            <a:ext cx="1981554"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23955" y="1447800"/>
            <a:ext cx="8195502" cy="646331"/>
          </a:xfrm>
          <a:prstGeom prst="rect">
            <a:avLst/>
          </a:prstGeom>
        </p:spPr>
        <p:txBody>
          <a:bodyPr wrap="square">
            <a:spAutoFit/>
          </a:bodyPr>
          <a:lstStyle/>
          <a:p>
            <a:pPr algn="just" rtl="1"/>
            <a:r>
              <a:rPr lang="ar-IQ" dirty="0" smtClean="0"/>
              <a:t>من خلال دراسة معينة تم استخدام </a:t>
            </a:r>
            <a:r>
              <a:rPr lang="ar-IQ" dirty="0"/>
              <a:t>مسحوق قشر البيض </a:t>
            </a:r>
            <a:r>
              <a:rPr lang="ar-IQ" dirty="0" smtClean="0"/>
              <a:t>كمادة </a:t>
            </a:r>
            <a:r>
              <a:rPr lang="ar-IQ" dirty="0"/>
              <a:t>مضافة تكميلية لتثبيت الجير للتربة الممتدة </a:t>
            </a:r>
            <a:r>
              <a:rPr lang="ar-IQ" dirty="0" smtClean="0"/>
              <a:t>وفقاً </a:t>
            </a:r>
            <a:r>
              <a:rPr lang="ar-IQ" dirty="0"/>
              <a:t>لتقدير </a:t>
            </a:r>
            <a:r>
              <a:rPr lang="ar-IQ" dirty="0" err="1" smtClean="0"/>
              <a:t>إمكانيتة</a:t>
            </a:r>
            <a:r>
              <a:rPr lang="ar-IQ" dirty="0" smtClean="0"/>
              <a:t> زيادة </a:t>
            </a:r>
            <a:r>
              <a:rPr lang="ar-IQ" dirty="0"/>
              <a:t>أداء الجير الممزوج بالتربة الممتدة.</a:t>
            </a:r>
            <a:endParaRPr lang="en-US" dirty="0"/>
          </a:p>
        </p:txBody>
      </p:sp>
      <p:sp>
        <p:nvSpPr>
          <p:cNvPr id="5" name="Rectangle 4"/>
          <p:cNvSpPr/>
          <p:nvPr/>
        </p:nvSpPr>
        <p:spPr>
          <a:xfrm>
            <a:off x="491298" y="2495550"/>
            <a:ext cx="8262257" cy="3416320"/>
          </a:xfrm>
          <a:prstGeom prst="rect">
            <a:avLst/>
          </a:prstGeom>
        </p:spPr>
        <p:txBody>
          <a:bodyPr wrap="square">
            <a:spAutoFit/>
          </a:bodyPr>
          <a:lstStyle/>
          <a:p>
            <a:pPr algn="just" rtl="1"/>
            <a:r>
              <a:rPr lang="ar-IQ" dirty="0"/>
              <a:t>تم تنفيذ برنامج تجريبي واسع النطاق لتحديد خصائص التربة الشاسعة الطبيعية والاصطناعية قبل وبعد العلاج. </a:t>
            </a:r>
            <a:r>
              <a:rPr lang="ar-IQ" dirty="0" smtClean="0"/>
              <a:t>تضمن هذا البرنامج عدة مراحل:</a:t>
            </a:r>
          </a:p>
          <a:p>
            <a:pPr algn="just" rtl="1"/>
            <a:r>
              <a:rPr lang="ar-IQ" dirty="0" smtClean="0"/>
              <a:t> </a:t>
            </a:r>
            <a:r>
              <a:rPr lang="ar-IQ" u="sng" dirty="0">
                <a:solidFill>
                  <a:srgbClr val="FF0000"/>
                </a:solidFill>
              </a:rPr>
              <a:t>المرحلة الأولى </a:t>
            </a:r>
            <a:r>
              <a:rPr lang="ar-IQ" u="sng" dirty="0" smtClean="0">
                <a:solidFill>
                  <a:srgbClr val="FF0000"/>
                </a:solidFill>
              </a:rPr>
              <a:t> </a:t>
            </a:r>
            <a:r>
              <a:rPr lang="ar-IQ" dirty="0" smtClean="0"/>
              <a:t>تم </a:t>
            </a:r>
            <a:r>
              <a:rPr lang="ar-IQ" dirty="0"/>
              <a:t>اجراء </a:t>
            </a:r>
            <a:r>
              <a:rPr lang="ar-IQ" dirty="0" smtClean="0"/>
              <a:t>تحليل مكثف </a:t>
            </a:r>
            <a:r>
              <a:rPr lang="ar-IQ" dirty="0"/>
              <a:t>في تحديد الحد الأدنى من الجير المطلوب لتعديل هذه التربة المسببة للمشاكل ووجد أنها 5٪. </a:t>
            </a:r>
            <a:r>
              <a:rPr lang="ar-IQ" dirty="0" smtClean="0"/>
              <a:t>كما تم </a:t>
            </a:r>
            <a:r>
              <a:rPr lang="ar-IQ" dirty="0"/>
              <a:t>تحديد قيم الأس الهيدروجيني لخلائط التربة الممتدة غير المعالجة والمعالجة بعد </a:t>
            </a:r>
            <a:r>
              <a:rPr lang="ar-IQ" dirty="0" smtClean="0"/>
              <a:t>(0 </a:t>
            </a:r>
            <a:r>
              <a:rPr lang="ar-IQ" dirty="0"/>
              <a:t>، 7 ، 14 ، 28 </a:t>
            </a:r>
            <a:r>
              <a:rPr lang="ar-IQ" dirty="0" smtClean="0"/>
              <a:t>يوم) </a:t>
            </a:r>
            <a:r>
              <a:rPr lang="ar-IQ" dirty="0"/>
              <a:t>من المعالجة. تم استخدام مسحوق قشر البيض كمادة مضافة إلى 5٪ جير في أربع نسب </a:t>
            </a:r>
            <a:r>
              <a:rPr lang="ar-IQ" dirty="0" smtClean="0"/>
              <a:t>(5</a:t>
            </a:r>
            <a:r>
              <a:rPr lang="ar-IQ" dirty="0"/>
              <a:t>٪ ، 10٪ ، 15٪ و 20</a:t>
            </a:r>
            <a:r>
              <a:rPr lang="ar-IQ" dirty="0" smtClean="0"/>
              <a:t>٪) </a:t>
            </a:r>
            <a:r>
              <a:rPr lang="ar-IQ" dirty="0"/>
              <a:t>من إجمالي الوزن الجاف لكتلة التربة في المرحلة الثانية من البرنامج التجريبي</a:t>
            </a:r>
            <a:r>
              <a:rPr lang="ar-IQ" dirty="0" smtClean="0"/>
              <a:t>.</a:t>
            </a:r>
          </a:p>
          <a:p>
            <a:pPr algn="just" rtl="1"/>
            <a:r>
              <a:rPr lang="ar-IQ" dirty="0" smtClean="0"/>
              <a:t> </a:t>
            </a:r>
            <a:r>
              <a:rPr lang="ar-IQ" u="sng" dirty="0">
                <a:solidFill>
                  <a:srgbClr val="FF0000"/>
                </a:solidFill>
              </a:rPr>
              <a:t>المرحلة </a:t>
            </a:r>
            <a:r>
              <a:rPr lang="ar-IQ" u="sng" dirty="0" smtClean="0">
                <a:solidFill>
                  <a:srgbClr val="FF0000"/>
                </a:solidFill>
              </a:rPr>
              <a:t>الثانية </a:t>
            </a:r>
            <a:r>
              <a:rPr lang="ar-IQ" dirty="0" smtClean="0"/>
              <a:t>في </a:t>
            </a:r>
            <a:r>
              <a:rPr lang="ar-IQ" dirty="0"/>
              <a:t>هذه </a:t>
            </a:r>
            <a:r>
              <a:rPr lang="ar-IQ" dirty="0" smtClean="0"/>
              <a:t>المرحلة عند </a:t>
            </a:r>
            <a:r>
              <a:rPr lang="ar-IQ" dirty="0"/>
              <a:t>المحتوى الرطوبي الأمثل للتربة الصناعية </a:t>
            </a:r>
            <a:r>
              <a:rPr lang="ar-IQ" dirty="0" smtClean="0"/>
              <a:t>الممتدة </a:t>
            </a:r>
            <a:r>
              <a:rPr lang="ar-IQ" dirty="0"/>
              <a:t>والتي كانت تقارب 29</a:t>
            </a:r>
            <a:r>
              <a:rPr lang="ar-IQ" dirty="0" smtClean="0"/>
              <a:t>٪، </a:t>
            </a:r>
            <a:r>
              <a:rPr lang="ar-IQ" dirty="0"/>
              <a:t>تم إضافة نسب مختلفة من المواد المضافة. لكل </a:t>
            </a:r>
            <a:r>
              <a:rPr lang="ar-IQ" dirty="0" smtClean="0"/>
              <a:t>خليط، أذ تم </a:t>
            </a:r>
            <a:r>
              <a:rPr lang="ar-IQ" dirty="0"/>
              <a:t>الحصول على أقصى كثافة جافة للتربة الصناعية </a:t>
            </a:r>
            <a:r>
              <a:rPr lang="ar-IQ" dirty="0" smtClean="0"/>
              <a:t>الممتدة، </a:t>
            </a:r>
            <a:r>
              <a:rPr lang="ar-IQ" dirty="0"/>
              <a:t>واستخدمت لإجراء جميع الاختبارات الجيوتقنية اللاحقة. </a:t>
            </a:r>
            <a:endParaRPr lang="en-US" dirty="0"/>
          </a:p>
        </p:txBody>
      </p:sp>
      <p:sp>
        <p:nvSpPr>
          <p:cNvPr id="6" name="Title 1"/>
          <p:cNvSpPr txBox="1">
            <a:spLocks/>
          </p:cNvSpPr>
          <p:nvPr/>
        </p:nvSpPr>
        <p:spPr>
          <a:xfrm>
            <a:off x="4419600" y="0"/>
            <a:ext cx="3733800" cy="609600"/>
          </a:xfrm>
          <a:prstGeom prst="rect">
            <a:avLst/>
          </a:prstGeom>
          <a:ln>
            <a:solidFill>
              <a:schemeClr val="accent1"/>
            </a:solidFill>
          </a:ln>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3600" dirty="0" smtClean="0">
                <a:solidFill>
                  <a:schemeClr val="tx1">
                    <a:lumMod val="95000"/>
                    <a:lumOff val="5000"/>
                  </a:schemeClr>
                </a:solidFill>
              </a:rPr>
              <a:t>المخلفات الزراعية </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4084669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4674792" y="1524000"/>
            <a:ext cx="3783408" cy="523220"/>
          </a:xfrm>
          <a:prstGeom prst="rect">
            <a:avLst/>
          </a:prstGeom>
          <a:ln>
            <a:solidFill>
              <a:schemeClr val="accent1"/>
            </a:solidFill>
          </a:ln>
        </p:spPr>
        <p:txBody>
          <a:bodyPr wrap="none">
            <a:spAutoFit/>
          </a:bodyPr>
          <a:lstStyle/>
          <a:p>
            <a:r>
              <a:rPr lang="ar-IQ" sz="2800" b="1" dirty="0" smtClean="0">
                <a:solidFill>
                  <a:schemeClr val="bg2">
                    <a:lumMod val="50000"/>
                  </a:schemeClr>
                </a:solidFill>
              </a:rPr>
              <a:t>مسحوق قشر البيض </a:t>
            </a:r>
            <a:endParaRPr lang="en-US" sz="2800" b="1" dirty="0">
              <a:solidFill>
                <a:schemeClr val="bg2">
                  <a:lumMod val="50000"/>
                </a:schemeClr>
              </a:solidFill>
            </a:endParaRPr>
          </a:p>
        </p:txBody>
      </p:sp>
      <p:sp>
        <p:nvSpPr>
          <p:cNvPr id="5" name="Rectangle 4"/>
          <p:cNvSpPr/>
          <p:nvPr/>
        </p:nvSpPr>
        <p:spPr>
          <a:xfrm>
            <a:off x="457199" y="2305883"/>
            <a:ext cx="8262257" cy="369332"/>
          </a:xfrm>
          <a:prstGeom prst="rect">
            <a:avLst/>
          </a:prstGeom>
        </p:spPr>
        <p:txBody>
          <a:bodyPr wrap="square">
            <a:spAutoFit/>
          </a:bodyPr>
          <a:lstStyle/>
          <a:p>
            <a:pPr algn="just" rtl="1"/>
            <a:endParaRPr lang="en-US" dirty="0"/>
          </a:p>
        </p:txBody>
      </p:sp>
      <p:sp>
        <p:nvSpPr>
          <p:cNvPr id="6" name="Title 1"/>
          <p:cNvSpPr txBox="1">
            <a:spLocks/>
          </p:cNvSpPr>
          <p:nvPr/>
        </p:nvSpPr>
        <p:spPr>
          <a:xfrm>
            <a:off x="4419600" y="0"/>
            <a:ext cx="3733800" cy="609600"/>
          </a:xfrm>
          <a:prstGeom prst="rect">
            <a:avLst/>
          </a:prstGeom>
          <a:ln>
            <a:solidFill>
              <a:schemeClr val="accent1"/>
            </a:solidFill>
          </a:ln>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3600" dirty="0" smtClean="0">
                <a:solidFill>
                  <a:schemeClr val="tx1">
                    <a:lumMod val="95000"/>
                    <a:lumOff val="5000"/>
                  </a:schemeClr>
                </a:solidFill>
              </a:rPr>
              <a:t>المخلفات الزراعية </a:t>
            </a:r>
            <a:endParaRPr lang="en-US" sz="3600" dirty="0">
              <a:solidFill>
                <a:schemeClr val="tx1">
                  <a:lumMod val="95000"/>
                  <a:lumOff val="5000"/>
                </a:schemeClr>
              </a:solidFill>
            </a:endParaRPr>
          </a:p>
        </p:txBody>
      </p:sp>
      <p:sp>
        <p:nvSpPr>
          <p:cNvPr id="2" name="مستطيل 1"/>
          <p:cNvSpPr/>
          <p:nvPr/>
        </p:nvSpPr>
        <p:spPr>
          <a:xfrm>
            <a:off x="936171" y="3004839"/>
            <a:ext cx="7543800" cy="1754326"/>
          </a:xfrm>
          <a:prstGeom prst="rect">
            <a:avLst/>
          </a:prstGeom>
        </p:spPr>
        <p:txBody>
          <a:bodyPr wrap="square">
            <a:spAutoFit/>
          </a:bodyPr>
          <a:lstStyle/>
          <a:p>
            <a:pPr algn="just" rtl="1"/>
            <a:r>
              <a:rPr lang="ar-IQ" dirty="0"/>
              <a:t>في </a:t>
            </a:r>
            <a:r>
              <a:rPr lang="ar-IQ" u="sng" dirty="0">
                <a:solidFill>
                  <a:srgbClr val="FF0000"/>
                </a:solidFill>
              </a:rPr>
              <a:t>المرحلة الثالثة </a:t>
            </a:r>
            <a:r>
              <a:rPr lang="ar-IQ" dirty="0"/>
              <a:t>من العمل </a:t>
            </a:r>
            <a:r>
              <a:rPr lang="ar-IQ" dirty="0" smtClean="0"/>
              <a:t>المختبري، </a:t>
            </a:r>
            <a:r>
              <a:rPr lang="ar-IQ" dirty="0"/>
              <a:t>تم استخدام نسب مختلفة من المرسب الكهروستاتيكي البالغة </a:t>
            </a:r>
            <a:r>
              <a:rPr lang="ar-IQ" dirty="0" smtClean="0"/>
              <a:t>(4</a:t>
            </a:r>
            <a:r>
              <a:rPr lang="ar-IQ" dirty="0"/>
              <a:t>٪ و 5٪ و </a:t>
            </a:r>
            <a:r>
              <a:rPr lang="ar-IQ" dirty="0" smtClean="0"/>
              <a:t>6٪) كمادة </a:t>
            </a:r>
            <a:r>
              <a:rPr lang="ar-IQ" dirty="0"/>
              <a:t>مضافة إلى </a:t>
            </a:r>
            <a:r>
              <a:rPr lang="ar-IQ" dirty="0" smtClean="0"/>
              <a:t>(5٪) </a:t>
            </a:r>
            <a:r>
              <a:rPr lang="ar-IQ" dirty="0"/>
              <a:t>من الجير المطفأ لمعرفة ما إذا كانت النسبة المستهدفة (5٪) من مسحوق قشر البيض هي القيمة المثلى. </a:t>
            </a:r>
            <a:r>
              <a:rPr lang="ar-IQ" dirty="0" smtClean="0"/>
              <a:t>كذلك في هذه المرحلة تمت </a:t>
            </a:r>
            <a:r>
              <a:rPr lang="ar-IQ" dirty="0"/>
              <a:t>إضافة جميع المواد المضافة إلى التربة الممتدة عند المحتوى الرطوبي الأمثل للتربة عند خلطها مع </a:t>
            </a:r>
            <a:r>
              <a:rPr lang="ar-IQ" dirty="0" smtClean="0"/>
              <a:t>(5%) </a:t>
            </a:r>
            <a:r>
              <a:rPr lang="ar-IQ" dirty="0"/>
              <a:t>من الجير.</a:t>
            </a:r>
            <a:endParaRPr lang="en-US" dirty="0"/>
          </a:p>
        </p:txBody>
      </p:sp>
      <p:pic>
        <p:nvPicPr>
          <p:cNvPr id="7" name="صورة 6"/>
          <p:cNvPicPr>
            <a:picLocks noChangeAspect="1"/>
          </p:cNvPicPr>
          <p:nvPr/>
        </p:nvPicPr>
        <p:blipFill>
          <a:blip r:embed="rId2">
            <a:graysc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57199" y="304800"/>
            <a:ext cx="3867718" cy="2133600"/>
          </a:xfrm>
          <a:prstGeom prst="rect">
            <a:avLst/>
          </a:prstGeom>
        </p:spPr>
      </p:pic>
    </p:spTree>
    <p:extLst>
      <p:ext uri="{BB962C8B-B14F-4D97-AF65-F5344CB8AC3E}">
        <p14:creationId xmlns:p14="http://schemas.microsoft.com/office/powerpoint/2010/main" val="146866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491298" y="1676400"/>
            <a:ext cx="8119302" cy="3416320"/>
          </a:xfrm>
          <a:prstGeom prst="rect">
            <a:avLst/>
          </a:prstGeom>
        </p:spPr>
        <p:txBody>
          <a:bodyPr wrap="square">
            <a:spAutoFit/>
          </a:bodyPr>
          <a:lstStyle/>
          <a:p>
            <a:pPr algn="just" rtl="1">
              <a:lnSpc>
                <a:spcPct val="150000"/>
              </a:lnSpc>
            </a:pPr>
            <a:r>
              <a:rPr lang="ar-IQ" dirty="0"/>
              <a:t>أظهرت نتائج هذه التحقيقات التجريبية أنه عندما زادت إضافة مسحوق قشر البيض في التربة الممتدة من </a:t>
            </a:r>
            <a:r>
              <a:rPr lang="ar-IQ" dirty="0" smtClean="0"/>
              <a:t>(5</a:t>
            </a:r>
            <a:r>
              <a:rPr lang="ar-IQ" dirty="0"/>
              <a:t>٪ إلى 20</a:t>
            </a:r>
            <a:r>
              <a:rPr lang="ar-IQ" dirty="0" smtClean="0"/>
              <a:t>٪)، </a:t>
            </a:r>
            <a:r>
              <a:rPr lang="ar-IQ" dirty="0"/>
              <a:t>انخفض الانكماش الخطي بنسبة </a:t>
            </a:r>
            <a:r>
              <a:rPr lang="ar-IQ" dirty="0" smtClean="0"/>
              <a:t>(10٪) بعد </a:t>
            </a:r>
            <a:r>
              <a:rPr lang="ar-IQ" dirty="0"/>
              <a:t>28 </a:t>
            </a:r>
            <a:r>
              <a:rPr lang="ar-IQ" dirty="0" smtClean="0"/>
              <a:t>يوم </a:t>
            </a:r>
            <a:r>
              <a:rPr lang="ar-IQ" dirty="0"/>
              <a:t>من </a:t>
            </a:r>
            <a:r>
              <a:rPr lang="ar-IQ" dirty="0" smtClean="0"/>
              <a:t>المعالجة، </a:t>
            </a:r>
            <a:r>
              <a:rPr lang="ar-IQ" dirty="0"/>
              <a:t>وانخفضت أقصى كثافة جافة للتربة الممتدة من 1.323 </a:t>
            </a:r>
            <a:r>
              <a:rPr lang="ar-IQ" dirty="0" smtClean="0"/>
              <a:t>غم/</a:t>
            </a:r>
            <a:r>
              <a:rPr lang="ar-IQ" dirty="0"/>
              <a:t> </a:t>
            </a:r>
            <a:r>
              <a:rPr lang="ar-IQ" dirty="0" smtClean="0"/>
              <a:t>سم</a:t>
            </a:r>
            <a:r>
              <a:rPr lang="ar-IQ" baseline="30000" dirty="0" smtClean="0"/>
              <a:t>3</a:t>
            </a:r>
            <a:r>
              <a:rPr lang="ar-IQ" dirty="0"/>
              <a:t> </a:t>
            </a:r>
            <a:r>
              <a:rPr lang="ar-IQ" dirty="0" smtClean="0"/>
              <a:t>إلى 1.293 </a:t>
            </a:r>
            <a:r>
              <a:rPr lang="ar-IQ" dirty="0"/>
              <a:t>غم/ سم</a:t>
            </a:r>
            <a:r>
              <a:rPr lang="ar-IQ" baseline="30000" dirty="0"/>
              <a:t>3</a:t>
            </a:r>
            <a:r>
              <a:rPr lang="ar-IQ" dirty="0" smtClean="0"/>
              <a:t> بعد </a:t>
            </a:r>
            <a:r>
              <a:rPr lang="ar-IQ" dirty="0"/>
              <a:t>إضافة مسحوق قشر البيض. </a:t>
            </a:r>
            <a:r>
              <a:rPr lang="ar-IQ" dirty="0" smtClean="0"/>
              <a:t>كما تم </a:t>
            </a:r>
            <a:r>
              <a:rPr lang="ar-IQ" dirty="0"/>
              <a:t>الحصول على نتائج مماثلة عند إضافة مسحوق قشر البيض إلى التربة الطبيعية الممتدة. بعد إجراء سلسلة من اختبارات الأس الهيدروجيني وقوة الانضغاط غير المحصورة </a:t>
            </a:r>
            <a:r>
              <a:rPr lang="ar-IQ" dirty="0" smtClean="0"/>
              <a:t>على </a:t>
            </a:r>
            <a:r>
              <a:rPr lang="ar-IQ" dirty="0"/>
              <a:t>عينات التربة الممتدة غير المعالجة والمعالجة ، لوحظ أن الخصائص </a:t>
            </a:r>
            <a:r>
              <a:rPr lang="ar-IQ" dirty="0" smtClean="0"/>
              <a:t>الجيوتقنيه المحسنة </a:t>
            </a:r>
            <a:r>
              <a:rPr lang="ar-IQ" dirty="0"/>
              <a:t>كانت أكثر </a:t>
            </a:r>
            <a:r>
              <a:rPr lang="ar-IQ" dirty="0" smtClean="0"/>
              <a:t>وضوحاً </a:t>
            </a:r>
            <a:r>
              <a:rPr lang="ar-IQ" dirty="0"/>
              <a:t>في معالجة مسحوق قشر البيض بنسبة 5٪</a:t>
            </a:r>
            <a:endParaRPr lang="en-US" dirty="0"/>
          </a:p>
        </p:txBody>
      </p:sp>
      <p:sp>
        <p:nvSpPr>
          <p:cNvPr id="4" name="Rectangle 3"/>
          <p:cNvSpPr/>
          <p:nvPr/>
        </p:nvSpPr>
        <p:spPr>
          <a:xfrm>
            <a:off x="3962400" y="882045"/>
            <a:ext cx="3783408" cy="523220"/>
          </a:xfrm>
          <a:prstGeom prst="rect">
            <a:avLst/>
          </a:prstGeom>
          <a:ln>
            <a:solidFill>
              <a:schemeClr val="accent1"/>
            </a:solidFill>
          </a:ln>
        </p:spPr>
        <p:txBody>
          <a:bodyPr wrap="none">
            <a:spAutoFit/>
          </a:bodyPr>
          <a:lstStyle/>
          <a:p>
            <a:r>
              <a:rPr lang="ar-IQ" sz="2800" b="1" dirty="0" smtClean="0">
                <a:solidFill>
                  <a:schemeClr val="bg2">
                    <a:lumMod val="50000"/>
                  </a:schemeClr>
                </a:solidFill>
              </a:rPr>
              <a:t>مسحوق قشر البيض </a:t>
            </a:r>
            <a:endParaRPr lang="en-US" sz="2800" b="1" dirty="0">
              <a:solidFill>
                <a:schemeClr val="bg2">
                  <a:lumMod val="50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98" y="381000"/>
            <a:ext cx="1981554"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419600" y="0"/>
            <a:ext cx="3733800" cy="609600"/>
          </a:xfrm>
          <a:prstGeom prst="rect">
            <a:avLst/>
          </a:prstGeom>
          <a:ln>
            <a:solidFill>
              <a:schemeClr val="accent1"/>
            </a:solidFill>
          </a:ln>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3600" dirty="0" smtClean="0">
                <a:solidFill>
                  <a:schemeClr val="tx1">
                    <a:lumMod val="95000"/>
                    <a:lumOff val="5000"/>
                  </a:schemeClr>
                </a:solidFill>
              </a:rPr>
              <a:t>المخلفات الزراعية </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2908393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419600" y="0"/>
            <a:ext cx="3733800" cy="609600"/>
          </a:xfrm>
          <a:prstGeom prst="rect">
            <a:avLst/>
          </a:prstGeom>
          <a:ln>
            <a:solidFill>
              <a:schemeClr val="accent1"/>
            </a:solidFill>
          </a:ln>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3600" b="1" dirty="0" smtClean="0">
                <a:solidFill>
                  <a:schemeClr val="tx1">
                    <a:lumMod val="95000"/>
                    <a:lumOff val="5000"/>
                  </a:schemeClr>
                </a:solidFill>
              </a:rPr>
              <a:t>المصادر</a:t>
            </a:r>
            <a:endParaRPr lang="en-US" sz="3600" b="1" dirty="0">
              <a:solidFill>
                <a:schemeClr val="tx1">
                  <a:lumMod val="95000"/>
                  <a:lumOff val="5000"/>
                </a:schemeClr>
              </a:solidFill>
            </a:endParaRPr>
          </a:p>
        </p:txBody>
      </p:sp>
      <p:sp>
        <p:nvSpPr>
          <p:cNvPr id="7" name="مربع نص 6"/>
          <p:cNvSpPr txBox="1"/>
          <p:nvPr/>
        </p:nvSpPr>
        <p:spPr>
          <a:xfrm>
            <a:off x="533400" y="1524000"/>
            <a:ext cx="8001000" cy="4038600"/>
          </a:xfrm>
          <a:prstGeom prst="rect">
            <a:avLst/>
          </a:prstGeom>
          <a:noFill/>
        </p:spPr>
        <p:txBody>
          <a:bodyPr wrap="square" rtlCol="0">
            <a:spAutoFit/>
          </a:bodyPr>
          <a:lstStyle/>
          <a:p>
            <a:pPr marL="342900" indent="-342900" algn="just" rtl="1">
              <a:buAutoNum type="arabicPeriod"/>
            </a:pPr>
            <a:r>
              <a:rPr lang="ar-IQ" b="1" dirty="0" smtClean="0"/>
              <a:t>عمر </a:t>
            </a:r>
            <a:r>
              <a:rPr lang="ar-IQ" b="1" dirty="0"/>
              <a:t>صديق مصطفى حمزة, علي محمد الأمين, محمد محجوب, عوض حذيفة, &amp; أحمد ياسر. (2022). تأثير الجير الحي علي الخصائص الهندسية للتربة المتمددة</a:t>
            </a:r>
            <a:r>
              <a:rPr lang="ar-IQ" b="1" dirty="0" smtClean="0"/>
              <a:t>.</a:t>
            </a:r>
            <a:r>
              <a:rPr lang="ar-IQ" b="1" dirty="0"/>
              <a:t> </a:t>
            </a:r>
            <a:r>
              <a:rPr lang="en-US" b="1" i="1" dirty="0"/>
              <a:t>FES Journal of Engineering Sciences</a:t>
            </a:r>
            <a:r>
              <a:rPr lang="en-US" b="1" dirty="0"/>
              <a:t>, </a:t>
            </a:r>
            <a:r>
              <a:rPr lang="en-US" b="1" i="1" dirty="0"/>
              <a:t>11</a:t>
            </a:r>
            <a:r>
              <a:rPr lang="en-US" b="1" dirty="0"/>
              <a:t>(2), </a:t>
            </a:r>
            <a:r>
              <a:rPr lang="en-US" b="1" dirty="0" smtClean="0"/>
              <a:t>8-13</a:t>
            </a:r>
            <a:endParaRPr lang="ar-IQ" b="1" dirty="0" smtClean="0"/>
          </a:p>
          <a:p>
            <a:pPr marL="342900" indent="-342900" algn="just" rtl="1">
              <a:buAutoNum type="arabicPeriod"/>
            </a:pPr>
            <a:r>
              <a:rPr lang="ar-IQ" b="1" dirty="0"/>
              <a:t>ابراهيم محمود احمد </a:t>
            </a:r>
            <a:r>
              <a:rPr lang="ar-IQ" b="1" dirty="0" err="1"/>
              <a:t>الكيكي</a:t>
            </a:r>
            <a:r>
              <a:rPr lang="ar-IQ" b="1" dirty="0"/>
              <a:t>. (2006). </a:t>
            </a:r>
            <a:r>
              <a:rPr lang="en-US" b="1" dirty="0"/>
              <a:t>IMPROVEMENT OF EXPANSIVE CLAYEY SOIL WITH LIME WASTE. </a:t>
            </a:r>
            <a:r>
              <a:rPr lang="en-US" b="1" i="1" dirty="0"/>
              <a:t>Tikrit Journal of Engineering Sciences</a:t>
            </a:r>
            <a:r>
              <a:rPr lang="en-US" b="1" dirty="0"/>
              <a:t>, </a:t>
            </a:r>
            <a:r>
              <a:rPr lang="en-US" b="1" i="1" dirty="0"/>
              <a:t>13</a:t>
            </a:r>
            <a:r>
              <a:rPr lang="en-US" b="1" dirty="0"/>
              <a:t>(3).</a:t>
            </a:r>
            <a:r>
              <a:rPr lang="en-US" b="1" dirty="0" smtClean="0"/>
              <a:t>‏</a:t>
            </a:r>
            <a:endParaRPr lang="ar-IQ" b="1" dirty="0" smtClean="0"/>
          </a:p>
          <a:p>
            <a:pPr marL="342900" indent="-342900" algn="just" rtl="1">
              <a:buAutoNum type="arabicPeriod"/>
            </a:pPr>
            <a:r>
              <a:rPr lang="ar-IQ" b="1" dirty="0"/>
              <a:t>فاروق مجيد مهوس, وليد محمد شيت العبد ربه, &amp; ايهاب نافع شاكر </a:t>
            </a:r>
            <a:r>
              <a:rPr lang="ar-IQ" b="1" dirty="0" err="1"/>
              <a:t>الأحبابي</a:t>
            </a:r>
            <a:r>
              <a:rPr lang="ar-IQ" b="1" dirty="0"/>
              <a:t>. (2017). تأثير دورات الترطيب والتجفيف على خواص التربة الطينية الملوثة بمياه المخلفات الصناعية. </a:t>
            </a:r>
            <a:r>
              <a:rPr lang="en-US" b="1" i="1" dirty="0" err="1"/>
              <a:t>Diyala</a:t>
            </a:r>
            <a:r>
              <a:rPr lang="en-US" b="1" i="1" dirty="0"/>
              <a:t> Journal of Engineering Sciences</a:t>
            </a:r>
            <a:r>
              <a:rPr lang="en-US" b="1" dirty="0"/>
              <a:t>, </a:t>
            </a:r>
            <a:r>
              <a:rPr lang="en-US" b="1" i="1" dirty="0"/>
              <a:t>10</a:t>
            </a:r>
            <a:r>
              <a:rPr lang="en-US" b="1" dirty="0"/>
              <a:t>(3), 1-21.</a:t>
            </a:r>
            <a:r>
              <a:rPr lang="en-US" b="1" dirty="0" smtClean="0"/>
              <a:t>‏</a:t>
            </a:r>
            <a:endParaRPr lang="ar-IQ" b="1" dirty="0" smtClean="0"/>
          </a:p>
          <a:p>
            <a:pPr marL="342900" indent="-342900" algn="just" rtl="1">
              <a:buAutoNum type="arabicPeriod"/>
            </a:pPr>
            <a:r>
              <a:rPr lang="ar-IQ" b="1" dirty="0"/>
              <a:t>الصياد, ج. ع. ا., &amp; جمال </a:t>
            </a:r>
            <a:r>
              <a:rPr lang="ar-IQ" b="1" dirty="0" err="1"/>
              <a:t>علی</a:t>
            </a:r>
            <a:r>
              <a:rPr lang="ar-IQ" b="1" dirty="0"/>
              <a:t> </a:t>
            </a:r>
            <a:r>
              <a:rPr lang="ar-IQ" b="1" dirty="0" err="1"/>
              <a:t>الدین</a:t>
            </a:r>
            <a:r>
              <a:rPr lang="ar-IQ" b="1" dirty="0"/>
              <a:t>. (2015). تعظيم </a:t>
            </a:r>
            <a:r>
              <a:rPr lang="ar-IQ" b="1" dirty="0" err="1"/>
              <a:t>الإستفادة</a:t>
            </a:r>
            <a:r>
              <a:rPr lang="ar-IQ" b="1" dirty="0"/>
              <a:t> من المخلفات الزراعية و </a:t>
            </a:r>
            <a:r>
              <a:rPr lang="ar-IQ" b="1" dirty="0" err="1"/>
              <a:t>إستخدامها</a:t>
            </a:r>
            <a:r>
              <a:rPr lang="ar-IQ" b="1" dirty="0"/>
              <a:t> في تغذيه الحيوان. </a:t>
            </a:r>
            <a:r>
              <a:rPr lang="en-US" b="1" i="1" dirty="0"/>
              <a:t>Journal of Environmental Studies and Researches</a:t>
            </a:r>
            <a:r>
              <a:rPr lang="en-US" b="1" dirty="0"/>
              <a:t>, </a:t>
            </a:r>
            <a:r>
              <a:rPr lang="en-US" b="1" i="1" dirty="0"/>
              <a:t>3</a:t>
            </a:r>
            <a:r>
              <a:rPr lang="en-US" b="1" dirty="0"/>
              <a:t>(2)), 115-125.‏</a:t>
            </a:r>
            <a:r>
              <a:rPr lang="en-US" b="1" dirty="0" smtClean="0"/>
              <a:t>.</a:t>
            </a:r>
            <a:r>
              <a:rPr lang="en-US" b="1" dirty="0"/>
              <a:t>‏</a:t>
            </a:r>
          </a:p>
        </p:txBody>
      </p:sp>
    </p:spTree>
    <p:extLst>
      <p:ext uri="{BB962C8B-B14F-4D97-AF65-F5344CB8AC3E}">
        <p14:creationId xmlns:p14="http://schemas.microsoft.com/office/powerpoint/2010/main" val="2123368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419600" y="0"/>
            <a:ext cx="3733800" cy="609600"/>
          </a:xfrm>
          <a:prstGeom prst="rect">
            <a:avLst/>
          </a:prstGeom>
          <a:ln>
            <a:solidFill>
              <a:schemeClr val="accent1"/>
            </a:solidFill>
          </a:ln>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3600" b="1" dirty="0" smtClean="0">
                <a:solidFill>
                  <a:schemeClr val="tx1">
                    <a:lumMod val="95000"/>
                    <a:lumOff val="5000"/>
                  </a:schemeClr>
                </a:solidFill>
              </a:rPr>
              <a:t>المصادر</a:t>
            </a:r>
            <a:endParaRPr lang="en-US" sz="3600" b="1" dirty="0">
              <a:solidFill>
                <a:schemeClr val="tx1">
                  <a:lumMod val="95000"/>
                  <a:lumOff val="5000"/>
                </a:schemeClr>
              </a:solidFill>
            </a:endParaRPr>
          </a:p>
        </p:txBody>
      </p:sp>
      <p:sp>
        <p:nvSpPr>
          <p:cNvPr id="4" name="مربع نص 3"/>
          <p:cNvSpPr txBox="1"/>
          <p:nvPr/>
        </p:nvSpPr>
        <p:spPr>
          <a:xfrm>
            <a:off x="609600" y="1524000"/>
            <a:ext cx="7848600" cy="3416320"/>
          </a:xfrm>
          <a:prstGeom prst="rect">
            <a:avLst/>
          </a:prstGeom>
          <a:noFill/>
        </p:spPr>
        <p:txBody>
          <a:bodyPr wrap="square" rtlCol="0">
            <a:spAutoFit/>
          </a:bodyPr>
          <a:lstStyle/>
          <a:p>
            <a:pPr algn="just" rtl="1"/>
            <a:r>
              <a:rPr lang="ar-IQ" b="1" dirty="0" smtClean="0"/>
              <a:t>5. </a:t>
            </a:r>
            <a:r>
              <a:rPr lang="ar-IQ" b="1" dirty="0"/>
              <a:t>عبد المطلب السعيد التمامي, أ. (2019). تدوير المخلفات الزراعية النباتية بمحافظة الدقهلية. </a:t>
            </a:r>
            <a:r>
              <a:rPr lang="ar-IQ" b="1" i="1" dirty="0"/>
              <a:t>مجلة </a:t>
            </a:r>
            <a:r>
              <a:rPr lang="ar-IQ" b="1" i="1" dirty="0" err="1"/>
              <a:t>کلية</a:t>
            </a:r>
            <a:r>
              <a:rPr lang="ar-IQ" b="1" i="1" dirty="0"/>
              <a:t> الآداب. جامعة </a:t>
            </a:r>
            <a:r>
              <a:rPr lang="ar-IQ" b="1" i="1" dirty="0" err="1"/>
              <a:t>الإسکندرية</a:t>
            </a:r>
            <a:r>
              <a:rPr lang="ar-IQ" b="1" dirty="0"/>
              <a:t>, </a:t>
            </a:r>
            <a:r>
              <a:rPr lang="ar-IQ" b="1" i="1" dirty="0"/>
              <a:t>69</a:t>
            </a:r>
            <a:r>
              <a:rPr lang="ar-IQ" b="1" dirty="0"/>
              <a:t>(96), 1-43</a:t>
            </a:r>
            <a:r>
              <a:rPr lang="ar-IQ" b="1" dirty="0" smtClean="0"/>
              <a:t>.</a:t>
            </a:r>
          </a:p>
          <a:p>
            <a:pPr algn="just" rtl="1"/>
            <a:endParaRPr lang="ar-IQ" b="1" dirty="0"/>
          </a:p>
          <a:p>
            <a:pPr algn="just" rtl="1"/>
            <a:r>
              <a:rPr lang="ar-IQ" b="1" dirty="0" smtClean="0"/>
              <a:t>6. </a:t>
            </a:r>
            <a:r>
              <a:rPr lang="ar-IQ" b="1" dirty="0"/>
              <a:t>فخري, أ. م., أحمد محمد, </a:t>
            </a:r>
            <a:r>
              <a:rPr lang="ar-IQ" b="1" dirty="0" err="1"/>
              <a:t>أبوسکين</a:t>
            </a:r>
            <a:r>
              <a:rPr lang="ar-IQ" b="1" dirty="0"/>
              <a:t>, محمود سعد محمود, </a:t>
            </a:r>
            <a:r>
              <a:rPr lang="ar-IQ" b="1" dirty="0" err="1"/>
              <a:t>أبوعيد</a:t>
            </a:r>
            <a:r>
              <a:rPr lang="ar-IQ" b="1" dirty="0"/>
              <a:t>, حسني </a:t>
            </a:r>
            <a:r>
              <a:rPr lang="ar-IQ" b="1" dirty="0" err="1"/>
              <a:t>السید</a:t>
            </a:r>
            <a:r>
              <a:rPr lang="ar-IQ" b="1" dirty="0"/>
              <a:t> أحمد, ... &amp; ميرفت </a:t>
            </a:r>
            <a:r>
              <a:rPr lang="ar-IQ" b="1" dirty="0" err="1"/>
              <a:t>حسین</a:t>
            </a:r>
            <a:r>
              <a:rPr lang="ar-IQ" b="1" dirty="0"/>
              <a:t>. (2017). اقتصاديات تدوير المخلفات الزراعية من المنظور </a:t>
            </a:r>
            <a:r>
              <a:rPr lang="ar-IQ" b="1" dirty="0" err="1"/>
              <a:t>البيئى</a:t>
            </a:r>
            <a:r>
              <a:rPr lang="ar-IQ" b="1" dirty="0"/>
              <a:t> لإنتاج أعلاف غير تقليدية. </a:t>
            </a:r>
            <a:r>
              <a:rPr lang="en-US" b="1" i="1" dirty="0"/>
              <a:t>Journal of Environmental Studies and Researches</a:t>
            </a:r>
            <a:r>
              <a:rPr lang="en-US" b="1" dirty="0"/>
              <a:t>, </a:t>
            </a:r>
            <a:r>
              <a:rPr lang="en-US" b="1" i="1" dirty="0"/>
              <a:t>7</a:t>
            </a:r>
            <a:r>
              <a:rPr lang="en-US" b="1" dirty="0"/>
              <a:t>(4)), 623-633.</a:t>
            </a:r>
            <a:r>
              <a:rPr lang="en-US" b="1" dirty="0" smtClean="0"/>
              <a:t>‏</a:t>
            </a:r>
            <a:endParaRPr lang="ar-IQ" b="1" dirty="0" smtClean="0"/>
          </a:p>
          <a:p>
            <a:pPr algn="just" rtl="1"/>
            <a:endParaRPr lang="ar-IQ" b="1" dirty="0"/>
          </a:p>
          <a:p>
            <a:pPr algn="just" rtl="1"/>
            <a:r>
              <a:rPr lang="ar-IQ" b="1" dirty="0" smtClean="0"/>
              <a:t>7. </a:t>
            </a:r>
            <a:r>
              <a:rPr lang="ar-IQ" b="1" dirty="0"/>
              <a:t>عطيه, أ. ن. ا., &amp; أحمد نادر </a:t>
            </a:r>
            <a:r>
              <a:rPr lang="ar-IQ" b="1" dirty="0" err="1"/>
              <a:t>السید</a:t>
            </a:r>
            <a:r>
              <a:rPr lang="ar-IQ" b="1" dirty="0"/>
              <a:t>. (2012). </a:t>
            </a:r>
            <a:r>
              <a:rPr lang="ar-IQ" b="1" dirty="0" err="1"/>
              <a:t>الإستفادة</a:t>
            </a:r>
            <a:r>
              <a:rPr lang="ar-IQ" b="1" dirty="0"/>
              <a:t> من المخلفات الزراعية بمزرعة </a:t>
            </a:r>
            <a:r>
              <a:rPr lang="ar-IQ" b="1" dirty="0" err="1"/>
              <a:t>کلية</a:t>
            </a:r>
            <a:r>
              <a:rPr lang="ar-IQ" b="1" dirty="0"/>
              <a:t> </a:t>
            </a:r>
            <a:r>
              <a:rPr lang="ar-IQ" b="1" dirty="0" err="1"/>
              <a:t>الزراعه</a:t>
            </a:r>
            <a:r>
              <a:rPr lang="ar-IQ" b="1" dirty="0"/>
              <a:t> جامعه </a:t>
            </a:r>
            <a:r>
              <a:rPr lang="ar-IQ" b="1" dirty="0" err="1"/>
              <a:t>المنصوره</a:t>
            </a:r>
            <a:r>
              <a:rPr lang="ar-IQ" b="1" dirty="0"/>
              <a:t> بتحويلها إلى أسمدة عضوية وأعلاف حيوانية. </a:t>
            </a:r>
            <a:r>
              <a:rPr lang="en-US" b="1" i="1" dirty="0"/>
              <a:t>Journal of Plant Production</a:t>
            </a:r>
            <a:r>
              <a:rPr lang="en-US" b="1" dirty="0"/>
              <a:t>, </a:t>
            </a:r>
            <a:r>
              <a:rPr lang="en-US" b="1" i="1" dirty="0"/>
              <a:t>3</a:t>
            </a:r>
            <a:r>
              <a:rPr lang="en-US" b="1" dirty="0"/>
              <a:t>(11), 2831-2842.‏</a:t>
            </a:r>
            <a:r>
              <a:rPr lang="ar-IQ" b="1" dirty="0" smtClean="0"/>
              <a:t> </a:t>
            </a:r>
            <a:endParaRPr lang="en-US" b="1" dirty="0"/>
          </a:p>
        </p:txBody>
      </p:sp>
    </p:spTree>
    <p:extLst>
      <p:ext uri="{BB962C8B-B14F-4D97-AF65-F5344CB8AC3E}">
        <p14:creationId xmlns:p14="http://schemas.microsoft.com/office/powerpoint/2010/main" val="4000432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419600" y="0"/>
            <a:ext cx="3733800" cy="609600"/>
          </a:xfrm>
          <a:prstGeom prst="rect">
            <a:avLst/>
          </a:prstGeom>
          <a:ln>
            <a:solidFill>
              <a:schemeClr val="accent1"/>
            </a:solidFill>
          </a:ln>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3600" b="1" dirty="0" smtClean="0">
                <a:solidFill>
                  <a:schemeClr val="tx1">
                    <a:lumMod val="95000"/>
                    <a:lumOff val="5000"/>
                  </a:schemeClr>
                </a:solidFill>
              </a:rPr>
              <a:t>المصادر</a:t>
            </a:r>
            <a:endParaRPr lang="en-US" sz="3600" b="1" dirty="0">
              <a:solidFill>
                <a:schemeClr val="tx1">
                  <a:lumMod val="95000"/>
                  <a:lumOff val="5000"/>
                </a:schemeClr>
              </a:solidFill>
            </a:endParaRPr>
          </a:p>
        </p:txBody>
      </p:sp>
      <p:sp>
        <p:nvSpPr>
          <p:cNvPr id="4" name="مربع نص 3"/>
          <p:cNvSpPr txBox="1"/>
          <p:nvPr/>
        </p:nvSpPr>
        <p:spPr>
          <a:xfrm>
            <a:off x="685800" y="1371600"/>
            <a:ext cx="7848600" cy="4801314"/>
          </a:xfrm>
          <a:prstGeom prst="rect">
            <a:avLst/>
          </a:prstGeom>
          <a:noFill/>
        </p:spPr>
        <p:txBody>
          <a:bodyPr wrap="square" rtlCol="0">
            <a:spAutoFit/>
          </a:bodyPr>
          <a:lstStyle/>
          <a:p>
            <a:pPr algn="just" rtl="1"/>
            <a:r>
              <a:rPr lang="ar-IQ" b="1" dirty="0" smtClean="0"/>
              <a:t> </a:t>
            </a:r>
            <a:r>
              <a:rPr lang="en-US" b="1" dirty="0" smtClean="0"/>
              <a:t>8. Diana</a:t>
            </a:r>
            <a:r>
              <a:rPr lang="en-US" b="1" dirty="0"/>
              <a:t>, W., A. </a:t>
            </a:r>
            <a:r>
              <a:rPr lang="en-US" b="1" dirty="0" err="1"/>
              <a:t>Widianti</a:t>
            </a:r>
            <a:r>
              <a:rPr lang="en-US" b="1" dirty="0"/>
              <a:t>, and E. Hartono. "The Strength </a:t>
            </a:r>
            <a:r>
              <a:rPr lang="en-US" b="1" dirty="0" err="1"/>
              <a:t>Behaviour</a:t>
            </a:r>
            <a:r>
              <a:rPr lang="en-US" b="1" dirty="0"/>
              <a:t> of Eggshell Powder Substitution on Soil-lime Stabilization." IOP Conference Series: Materials Science and Engineering. Vol. 1144. No. 1. IOP Publishing, 2021.</a:t>
            </a:r>
          </a:p>
          <a:p>
            <a:pPr algn="just" rtl="1"/>
            <a:endParaRPr lang="ar-IQ" b="1" dirty="0"/>
          </a:p>
          <a:p>
            <a:pPr algn="just" rtl="1"/>
            <a:r>
              <a:rPr lang="en-US" b="1" dirty="0" smtClean="0"/>
              <a:t>9. </a:t>
            </a:r>
            <a:r>
              <a:rPr lang="en-US" b="1" dirty="0" err="1" smtClean="0"/>
              <a:t>Alqaisi</a:t>
            </a:r>
            <a:r>
              <a:rPr lang="en-US" b="1" dirty="0"/>
              <a:t>, </a:t>
            </a:r>
            <a:r>
              <a:rPr lang="en-US" b="1" dirty="0" err="1"/>
              <a:t>Reem</a:t>
            </a:r>
            <a:r>
              <a:rPr lang="en-US" b="1" dirty="0"/>
              <a:t> Omar. Using eggshell powder as a supplementary additive to lime stabilization in expansive soil. Diss. 2020.</a:t>
            </a:r>
          </a:p>
          <a:p>
            <a:pPr algn="just" rtl="1"/>
            <a:endParaRPr lang="ar-IQ" b="1" dirty="0"/>
          </a:p>
          <a:p>
            <a:pPr algn="just" rtl="1"/>
            <a:r>
              <a:rPr lang="en-US" b="1" dirty="0" smtClean="0"/>
              <a:t>10. Dang</a:t>
            </a:r>
            <a:r>
              <a:rPr lang="en-US" b="1" dirty="0"/>
              <a:t>, </a:t>
            </a:r>
            <a:r>
              <a:rPr lang="en-US" b="1" dirty="0" err="1"/>
              <a:t>Liet</a:t>
            </a:r>
            <a:r>
              <a:rPr lang="en-US" b="1" dirty="0"/>
              <a:t> Chi, and </a:t>
            </a:r>
            <a:r>
              <a:rPr lang="en-US" b="1" dirty="0" err="1"/>
              <a:t>Hadi</a:t>
            </a:r>
            <a:r>
              <a:rPr lang="en-US" b="1" dirty="0"/>
              <a:t> </a:t>
            </a:r>
            <a:r>
              <a:rPr lang="en-US" b="1" dirty="0" err="1"/>
              <a:t>Khabbaz</a:t>
            </a:r>
            <a:r>
              <a:rPr lang="en-US" b="1" dirty="0"/>
              <a:t>. "Shear strength </a:t>
            </a:r>
            <a:r>
              <a:rPr lang="en-US" b="1" dirty="0" err="1"/>
              <a:t>behaviour</a:t>
            </a:r>
            <a:r>
              <a:rPr lang="en-US" b="1" dirty="0"/>
              <a:t> of bagasse </a:t>
            </a:r>
            <a:r>
              <a:rPr lang="en-US" b="1" dirty="0" err="1"/>
              <a:t>fibre</a:t>
            </a:r>
            <a:r>
              <a:rPr lang="en-US" b="1" dirty="0"/>
              <a:t> reinforced expansive soil." IACGE 2018: Geotechnical and Seismic Research and Practices for Sustainability. Reston, VA: American Society of Civil Engineers, 2019. 393-402</a:t>
            </a:r>
            <a:r>
              <a:rPr lang="en-US" b="1" dirty="0" smtClean="0"/>
              <a:t>.</a:t>
            </a:r>
          </a:p>
          <a:p>
            <a:pPr algn="just"/>
            <a:r>
              <a:rPr lang="en-US" b="1" dirty="0" smtClean="0"/>
              <a:t>11. </a:t>
            </a:r>
            <a:r>
              <a:rPr lang="en-US" b="1" dirty="0"/>
              <a:t>International Journal of Innovative Research in Science, Engineering and Technology (An ISO 3297: 2007 Certified Organization) Vol. 3, Issue 10, October </a:t>
            </a:r>
            <a:r>
              <a:rPr lang="en-US" b="1" dirty="0" smtClean="0"/>
              <a:t>2014</a:t>
            </a:r>
          </a:p>
          <a:p>
            <a:pPr algn="just"/>
            <a:r>
              <a:rPr lang="en-US" b="1" dirty="0" smtClean="0"/>
              <a:t>12. </a:t>
            </a:r>
            <a:r>
              <a:rPr lang="en-US" b="1" dirty="0" err="1"/>
              <a:t>Arunav</a:t>
            </a:r>
            <a:r>
              <a:rPr lang="en-US" b="1" dirty="0"/>
              <a:t> Chakraborty, 2016 Stabilization of Expansive Soil using Sugarcane Straw Ash (SCSA)</a:t>
            </a:r>
          </a:p>
        </p:txBody>
      </p:sp>
    </p:spTree>
    <p:extLst>
      <p:ext uri="{BB962C8B-B14F-4D97-AF65-F5344CB8AC3E}">
        <p14:creationId xmlns:p14="http://schemas.microsoft.com/office/powerpoint/2010/main" val="630427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2743200"/>
            <a:ext cx="3560583" cy="2667000"/>
          </a:xfrm>
          <a:prstGeom prst="rect">
            <a:avLst/>
          </a:prstGeom>
        </p:spPr>
      </p:pic>
      <p:pic>
        <p:nvPicPr>
          <p:cNvPr id="1026" name="Picture 2" descr="1012882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090" y="152400"/>
            <a:ext cx="3200400" cy="16172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تدوير المخلفات الزراعية | الأستاذ الدكتور إبراهيم سليمان"/>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0"/>
            <a:ext cx="5218987" cy="444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791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2180074"/>
            <a:ext cx="8153401" cy="434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3"/>
          <p:cNvSpPr txBox="1">
            <a:spLocks/>
          </p:cNvSpPr>
          <p:nvPr/>
        </p:nvSpPr>
        <p:spPr>
          <a:xfrm>
            <a:off x="4495800" y="0"/>
            <a:ext cx="3810000" cy="492443"/>
          </a:xfrm>
          <a:prstGeom prst="rect">
            <a:avLst/>
          </a:prstGeom>
          <a:noFill/>
          <a:ln>
            <a:solidFill>
              <a:schemeClr val="accent1"/>
            </a:solidFill>
          </a:ln>
        </p:spPr>
        <p:txBody>
          <a:bodyPr wrap="square" rtlCol="0">
            <a:sp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2600" dirty="0" smtClean="0">
                <a:solidFill>
                  <a:srgbClr val="1D2129"/>
                </a:solidFill>
                <a:latin typeface="Helvetica"/>
              </a:rPr>
              <a:t>الخصائص الهندسية للتربة</a:t>
            </a:r>
            <a:endParaRPr lang="ar-IQ" sz="2600" dirty="0">
              <a:solidFill>
                <a:srgbClr val="1D2129"/>
              </a:solidFill>
              <a:latin typeface="Helvetica"/>
            </a:endParaRPr>
          </a:p>
        </p:txBody>
      </p:sp>
      <p:sp>
        <p:nvSpPr>
          <p:cNvPr id="2" name="مربع نص 1"/>
          <p:cNvSpPr txBox="1"/>
          <p:nvPr/>
        </p:nvSpPr>
        <p:spPr>
          <a:xfrm>
            <a:off x="533399" y="1043871"/>
            <a:ext cx="7772400" cy="58477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rgbClr r="0" g="0" b="0"/>
          </a:lnRef>
          <a:fillRef idx="0">
            <a:scrgbClr r="0" g="0" b="0"/>
          </a:fillRef>
          <a:effectRef idx="0">
            <a:scrgbClr r="0" g="0" b="0"/>
          </a:effectRef>
          <a:fontRef idx="minor">
            <a:schemeClr val="dk1"/>
          </a:fontRef>
        </p:style>
        <p:txBody>
          <a:bodyPr wrap="square" rtlCol="0">
            <a:spAutoFit/>
          </a:bodyPr>
          <a:lstStyle/>
          <a:p>
            <a:pPr algn="r" rtl="1"/>
            <a:r>
              <a:rPr lang="ar-IQ"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الخصائص الهندسية للترب السفلية</a:t>
            </a:r>
            <a:endPar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390833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381500" y="0"/>
            <a:ext cx="3962400" cy="492443"/>
          </a:xfrm>
          <a:prstGeom prst="rect">
            <a:avLst/>
          </a:prstGeom>
          <a:noFill/>
          <a:ln>
            <a:solidFill>
              <a:schemeClr val="accent1"/>
            </a:solidFill>
          </a:ln>
        </p:spPr>
        <p:txBody>
          <a:bodyPr wrap="square" rtlCol="0">
            <a:spAutoFit/>
          </a:bodyPr>
          <a:lstStyle/>
          <a:p>
            <a:pPr lvl="0" algn="ctr"/>
            <a:r>
              <a:rPr lang="ar-IQ" sz="2600" dirty="0">
                <a:solidFill>
                  <a:srgbClr val="1D2129"/>
                </a:solidFill>
                <a:latin typeface="Helvetica"/>
              </a:rPr>
              <a:t>الخصائص الهندسية للتربة</a:t>
            </a:r>
          </a:p>
        </p:txBody>
      </p:sp>
      <p:sp>
        <p:nvSpPr>
          <p:cNvPr id="2" name="Rectangle 1"/>
          <p:cNvSpPr/>
          <p:nvPr/>
        </p:nvSpPr>
        <p:spPr>
          <a:xfrm>
            <a:off x="609600" y="762000"/>
            <a:ext cx="8001000" cy="3962400"/>
          </a:xfrm>
          <a:prstGeom prst="rect">
            <a:avLst/>
          </a:prstGeom>
        </p:spPr>
        <p:txBody>
          <a:bodyPr wrap="square">
            <a:spAutoFit/>
          </a:bodyPr>
          <a:lstStyle/>
          <a:p>
            <a:pPr algn="just" rtl="1">
              <a:lnSpc>
                <a:spcPct val="150000"/>
              </a:lnSpc>
            </a:pPr>
            <a:r>
              <a:rPr lang="ar-IQ" dirty="0"/>
              <a:t>يجب معرفة خصائص التربة </a:t>
            </a:r>
            <a:r>
              <a:rPr lang="ar-IQ" dirty="0" smtClean="0"/>
              <a:t>لأي موقع من </a:t>
            </a:r>
            <a:r>
              <a:rPr lang="ar-IQ" dirty="0"/>
              <a:t>أجل تجنب فشلها في المستقبل، وتوفير حلول للمشاكل التي قد تواجه التصاميم </a:t>
            </a:r>
            <a:r>
              <a:rPr lang="ar-IQ" dirty="0" smtClean="0"/>
              <a:t>اثناء عملية البناء فوقها، </a:t>
            </a:r>
            <a:r>
              <a:rPr lang="ar-IQ" dirty="0"/>
              <a:t>إذ قد يؤدي عدم المعرفة بخصائص التربة إلى إخفاقات كارثية، ومن ميزات التربة الجيدة </a:t>
            </a:r>
            <a:r>
              <a:rPr lang="ar-IQ" dirty="0" smtClean="0"/>
              <a:t>للبناء يجب ان تكون متوازنة كيميائياً </a:t>
            </a:r>
            <a:r>
              <a:rPr lang="ar-IQ" dirty="0"/>
              <a:t>ومتعادلة الحموضة، </a:t>
            </a:r>
            <a:r>
              <a:rPr lang="ar-IQ" dirty="0" smtClean="0"/>
              <a:t>أذ لا </a:t>
            </a:r>
            <a:r>
              <a:rPr lang="ar-IQ" dirty="0"/>
              <a:t>تعمل على تآكل مواد البناء</a:t>
            </a:r>
            <a:r>
              <a:rPr lang="ar-IQ" dirty="0" smtClean="0"/>
              <a:t>. </a:t>
            </a:r>
          </a:p>
          <a:p>
            <a:pPr algn="just" rtl="1">
              <a:lnSpc>
                <a:spcPct val="150000"/>
              </a:lnSpc>
            </a:pPr>
            <a:r>
              <a:rPr lang="ar-IQ" dirty="0" smtClean="0"/>
              <a:t>كما يجب ان تكون ثابتة </a:t>
            </a:r>
            <a:r>
              <a:rPr lang="ar-IQ" dirty="0"/>
              <a:t>خلال فترة الجفاف والرطوبة، فالتربة غير الثابتة تسبب تشقق الأساسات </a:t>
            </a:r>
            <a:r>
              <a:rPr lang="ar-IQ" dirty="0" smtClean="0"/>
              <a:t>والطرق.</a:t>
            </a:r>
          </a:p>
          <a:p>
            <a:pPr algn="just" rtl="1">
              <a:lnSpc>
                <a:spcPct val="150000"/>
              </a:lnSpc>
            </a:pPr>
            <a:r>
              <a:rPr lang="ar-IQ" dirty="0" smtClean="0"/>
              <a:t>ومن جانب اخر يجب ان تكون قوية </a:t>
            </a:r>
            <a:r>
              <a:rPr lang="ar-IQ" dirty="0"/>
              <a:t>تحت الضغط، وهذه ترتبط بخصائصها </a:t>
            </a:r>
            <a:r>
              <a:rPr lang="ar-IQ" dirty="0" smtClean="0"/>
              <a:t>الفيزيائية، </a:t>
            </a:r>
            <a:r>
              <a:rPr lang="ar-IQ" dirty="0"/>
              <a:t>لمنع </a:t>
            </a:r>
            <a:r>
              <a:rPr lang="ar-IQ" dirty="0" smtClean="0"/>
              <a:t>أي مبنى </a:t>
            </a:r>
            <a:r>
              <a:rPr lang="ar-IQ" dirty="0"/>
              <a:t>من </a:t>
            </a:r>
            <a:r>
              <a:rPr lang="ar-IQ" dirty="0" smtClean="0"/>
              <a:t>الانهيار </a:t>
            </a:r>
            <a:r>
              <a:rPr lang="ar-IQ" dirty="0"/>
              <a:t>بسبب وزنه</a:t>
            </a:r>
            <a:r>
              <a:rPr lang="ar-IQ" dirty="0" smtClean="0"/>
              <a:t>. كذلك يجب ان تكون قادرة على </a:t>
            </a:r>
            <a:r>
              <a:rPr lang="ar-IQ" dirty="0"/>
              <a:t>التعامل مع تساقط الأمطار، بحيث </a:t>
            </a:r>
            <a:r>
              <a:rPr lang="ar-IQ" dirty="0" smtClean="0"/>
              <a:t>لا تحدث أي تعرية وتلف لهيكل التربة.</a:t>
            </a:r>
            <a:endParaRPr lang="en-US"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572000"/>
            <a:ext cx="2743200" cy="1926771"/>
          </a:xfrm>
          <a:prstGeom prst="rect">
            <a:avLst/>
          </a:prstGeom>
        </p:spPr>
      </p:pic>
      <p:pic>
        <p:nvPicPr>
          <p:cNvPr id="6" name="صورة 5"/>
          <p:cNvPicPr>
            <a:picLocks noChangeAspect="1"/>
          </p:cNvPicPr>
          <p:nvPr/>
        </p:nvPicPr>
        <p:blipFill rotWithShape="1">
          <a:blip r:embed="rId3">
            <a:extLst>
              <a:ext uri="{28A0092B-C50C-407E-A947-70E740481C1C}">
                <a14:useLocalDpi xmlns:a14="http://schemas.microsoft.com/office/drawing/2010/main" val="0"/>
              </a:ext>
            </a:extLst>
          </a:blip>
          <a:srcRect t="16749"/>
          <a:stretch/>
        </p:blipFill>
        <p:spPr>
          <a:xfrm>
            <a:off x="3200400" y="4572000"/>
            <a:ext cx="2743200" cy="1926771"/>
          </a:xfrm>
          <a:prstGeom prst="rect">
            <a:avLst/>
          </a:prstGeom>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561114"/>
            <a:ext cx="2743200" cy="1937657"/>
          </a:xfrm>
          <a:prstGeom prst="rect">
            <a:avLst/>
          </a:prstGeom>
        </p:spPr>
      </p:pic>
    </p:spTree>
    <p:extLst>
      <p:ext uri="{BB962C8B-B14F-4D97-AF65-F5344CB8AC3E}">
        <p14:creationId xmlns:p14="http://schemas.microsoft.com/office/powerpoint/2010/main" val="2533486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381500" y="0"/>
            <a:ext cx="3962400" cy="492443"/>
          </a:xfrm>
          <a:prstGeom prst="rect">
            <a:avLst/>
          </a:prstGeom>
          <a:noFill/>
          <a:ln>
            <a:solidFill>
              <a:schemeClr val="accent1"/>
            </a:solidFill>
          </a:ln>
        </p:spPr>
        <p:txBody>
          <a:bodyPr wrap="square" rtlCol="0">
            <a:spAutoFit/>
          </a:bodyPr>
          <a:lstStyle/>
          <a:p>
            <a:pPr lvl="0" algn="ctr"/>
            <a:r>
              <a:rPr lang="ar-IQ" sz="2600" dirty="0">
                <a:solidFill>
                  <a:srgbClr val="1D2129"/>
                </a:solidFill>
                <a:latin typeface="Helvetica"/>
              </a:rPr>
              <a:t>الخصائص الهندسية للتربة</a:t>
            </a:r>
          </a:p>
        </p:txBody>
      </p:sp>
      <p:sp>
        <p:nvSpPr>
          <p:cNvPr id="2" name="Rectangle 1"/>
          <p:cNvSpPr/>
          <p:nvPr/>
        </p:nvSpPr>
        <p:spPr>
          <a:xfrm>
            <a:off x="457200" y="1066800"/>
            <a:ext cx="8077200" cy="3323987"/>
          </a:xfrm>
          <a:prstGeom prst="rect">
            <a:avLst/>
          </a:prstGeom>
        </p:spPr>
        <p:txBody>
          <a:bodyPr wrap="square">
            <a:spAutoFit/>
          </a:bodyPr>
          <a:lstStyle/>
          <a:p>
            <a:pPr algn="just" rtl="1">
              <a:lnSpc>
                <a:spcPct val="150000"/>
              </a:lnSpc>
            </a:pPr>
            <a:r>
              <a:rPr lang="ar-IQ" sz="2200" dirty="0" smtClean="0"/>
              <a:t>تشمل الخصائص الهندسية للتربة:</a:t>
            </a:r>
          </a:p>
          <a:p>
            <a:pPr algn="r"/>
            <a:r>
              <a:rPr lang="en-US" sz="2200" dirty="0" smtClean="0">
                <a:solidFill>
                  <a:srgbClr val="1D2129"/>
                </a:solidFill>
                <a:latin typeface="Helvetica"/>
              </a:rPr>
              <a:t>Cohesion</a:t>
            </a:r>
            <a:r>
              <a:rPr lang="ar-IQ" sz="2200" dirty="0" smtClean="0">
                <a:solidFill>
                  <a:srgbClr val="1D2129"/>
                </a:solidFill>
                <a:latin typeface="Helvetica"/>
              </a:rPr>
              <a:t>1. التماسك                                                            </a:t>
            </a:r>
            <a:r>
              <a:rPr lang="en-US" sz="2200" dirty="0" smtClean="0">
                <a:solidFill>
                  <a:srgbClr val="1D2129"/>
                </a:solidFill>
                <a:latin typeface="Helvetica"/>
              </a:rPr>
              <a:t> </a:t>
            </a:r>
            <a:br>
              <a:rPr lang="en-US" sz="2200" dirty="0" smtClean="0">
                <a:solidFill>
                  <a:srgbClr val="1D2129"/>
                </a:solidFill>
                <a:latin typeface="Helvetica"/>
              </a:rPr>
            </a:br>
            <a:r>
              <a:rPr lang="en-US" sz="2200" dirty="0" smtClean="0">
                <a:solidFill>
                  <a:srgbClr val="202124"/>
                </a:solidFill>
                <a:latin typeface="inherit"/>
                <a:cs typeface="Arial" pitchFamily="34" charset="0"/>
              </a:rPr>
              <a:t>Angle </a:t>
            </a:r>
            <a:r>
              <a:rPr lang="en-US" sz="2200" dirty="0">
                <a:solidFill>
                  <a:srgbClr val="202124"/>
                </a:solidFill>
                <a:latin typeface="inherit"/>
                <a:cs typeface="Arial" pitchFamily="34" charset="0"/>
              </a:rPr>
              <a:t>of Internal Friction </a:t>
            </a:r>
            <a:r>
              <a:rPr lang="en-US" sz="2200" dirty="0" smtClean="0">
                <a:solidFill>
                  <a:srgbClr val="202124"/>
                </a:solidFill>
                <a:latin typeface="inherit"/>
                <a:cs typeface="Arial" pitchFamily="34" charset="0"/>
              </a:rPr>
              <a:t>          </a:t>
            </a:r>
            <a:r>
              <a:rPr lang="ar-IQ" sz="2200" dirty="0" smtClean="0">
                <a:solidFill>
                  <a:srgbClr val="202124"/>
                </a:solidFill>
                <a:latin typeface="inherit"/>
                <a:cs typeface="Arial" pitchFamily="34" charset="0"/>
              </a:rPr>
              <a:t>2</a:t>
            </a:r>
            <a:r>
              <a:rPr lang="ar-IQ" sz="2200" dirty="0" smtClean="0">
                <a:solidFill>
                  <a:srgbClr val="1D2129"/>
                </a:solidFill>
                <a:latin typeface="Helvetica"/>
              </a:rPr>
              <a:t>. </a:t>
            </a:r>
            <a:r>
              <a:rPr lang="ar-IQ" sz="2200" dirty="0">
                <a:solidFill>
                  <a:srgbClr val="1D2129"/>
                </a:solidFill>
                <a:latin typeface="Helvetica"/>
              </a:rPr>
              <a:t>زاوية الاحتكاك الداخلي </a:t>
            </a:r>
            <a:r>
              <a:rPr lang="ar-IQ" sz="2200" dirty="0" smtClean="0">
                <a:solidFill>
                  <a:srgbClr val="1D2129"/>
                </a:solidFill>
                <a:latin typeface="Helvetica"/>
              </a:rPr>
              <a:t>للتربة   </a:t>
            </a:r>
            <a:endParaRPr lang="en-US" sz="2200" dirty="0">
              <a:latin typeface="Arial" pitchFamily="34" charset="0"/>
              <a:cs typeface="Arial" pitchFamily="34" charset="0"/>
            </a:endParaRPr>
          </a:p>
          <a:p>
            <a:pPr algn="r"/>
            <a:r>
              <a:rPr lang="ar-IQ" sz="2200" dirty="0" smtClean="0">
                <a:solidFill>
                  <a:srgbClr val="1D2129"/>
                </a:solidFill>
                <a:latin typeface="Helvetica"/>
              </a:rPr>
              <a:t> </a:t>
            </a:r>
            <a:r>
              <a:rPr lang="en-US" sz="2200" dirty="0" smtClean="0">
                <a:solidFill>
                  <a:srgbClr val="1D2129"/>
                </a:solidFill>
                <a:latin typeface="Helvetica"/>
              </a:rPr>
              <a:t>Capillary action</a:t>
            </a:r>
            <a:r>
              <a:rPr lang="ar-IQ" sz="2200" dirty="0">
                <a:solidFill>
                  <a:srgbClr val="1D2129"/>
                </a:solidFill>
                <a:latin typeface="Helvetica"/>
              </a:rPr>
              <a:t>3</a:t>
            </a:r>
            <a:r>
              <a:rPr lang="ar-IQ" sz="2200" dirty="0" smtClean="0">
                <a:solidFill>
                  <a:srgbClr val="1D2129"/>
                </a:solidFill>
                <a:latin typeface="Helvetica"/>
              </a:rPr>
              <a:t>. </a:t>
            </a:r>
            <a:r>
              <a:rPr lang="ar-IQ" sz="2200" dirty="0">
                <a:solidFill>
                  <a:srgbClr val="1D2129"/>
                </a:solidFill>
                <a:latin typeface="Helvetica"/>
              </a:rPr>
              <a:t>الخاصية الشعرية </a:t>
            </a:r>
            <a:r>
              <a:rPr lang="ar-IQ" sz="2200" dirty="0" smtClean="0">
                <a:solidFill>
                  <a:srgbClr val="1D2129"/>
                </a:solidFill>
                <a:latin typeface="Helvetica"/>
              </a:rPr>
              <a:t>                                        </a:t>
            </a:r>
            <a:endParaRPr lang="en-US" sz="2200" dirty="0">
              <a:solidFill>
                <a:srgbClr val="1D2129"/>
              </a:solidFill>
              <a:latin typeface="Helvetica"/>
            </a:endParaRPr>
          </a:p>
          <a:p>
            <a:pPr algn="r"/>
            <a:r>
              <a:rPr lang="en-US" sz="2200" dirty="0">
                <a:solidFill>
                  <a:srgbClr val="1D2129"/>
                </a:solidFill>
                <a:latin typeface="Helvetica"/>
              </a:rPr>
              <a:t>Permeability</a:t>
            </a:r>
            <a:r>
              <a:rPr lang="ar-IQ" sz="2200" dirty="0">
                <a:solidFill>
                  <a:srgbClr val="1D2129"/>
                </a:solidFill>
                <a:latin typeface="Helvetica"/>
              </a:rPr>
              <a:t>4. </a:t>
            </a:r>
            <a:r>
              <a:rPr lang="ar-IQ" sz="2200" dirty="0" smtClean="0">
                <a:solidFill>
                  <a:srgbClr val="1D2129"/>
                </a:solidFill>
                <a:latin typeface="Helvetica"/>
              </a:rPr>
              <a:t>النفاذية                                                          </a:t>
            </a:r>
            <a:endParaRPr lang="en-US" sz="2200" dirty="0">
              <a:solidFill>
                <a:srgbClr val="1D2129"/>
              </a:solidFill>
              <a:latin typeface="Helvetica"/>
            </a:endParaRPr>
          </a:p>
          <a:p>
            <a:pPr algn="r"/>
            <a:r>
              <a:rPr lang="en-US" sz="2200" dirty="0">
                <a:solidFill>
                  <a:srgbClr val="1D2129"/>
                </a:solidFill>
                <a:latin typeface="Helvetica"/>
              </a:rPr>
              <a:t>Elasticity</a:t>
            </a:r>
            <a:r>
              <a:rPr lang="ar-IQ" sz="2200" dirty="0">
                <a:solidFill>
                  <a:srgbClr val="1D2129"/>
                </a:solidFill>
                <a:latin typeface="Helvetica"/>
              </a:rPr>
              <a:t>5. المرونة </a:t>
            </a:r>
            <a:r>
              <a:rPr lang="ar-IQ" sz="2200" dirty="0" smtClean="0">
                <a:solidFill>
                  <a:srgbClr val="1D2129"/>
                </a:solidFill>
                <a:latin typeface="Helvetica"/>
              </a:rPr>
              <a:t>                                                              </a:t>
            </a:r>
            <a:endParaRPr lang="en-US" sz="2200" dirty="0">
              <a:solidFill>
                <a:srgbClr val="1D2129"/>
              </a:solidFill>
              <a:latin typeface="Helvetica"/>
            </a:endParaRPr>
          </a:p>
          <a:p>
            <a:pPr algn="r"/>
            <a:r>
              <a:rPr lang="en-US" sz="2200" dirty="0" smtClean="0">
                <a:solidFill>
                  <a:srgbClr val="1D2129"/>
                </a:solidFill>
                <a:latin typeface="Helvetica"/>
              </a:rPr>
              <a:t>Compressibility</a:t>
            </a:r>
            <a:r>
              <a:rPr lang="ar-IQ" sz="2200" dirty="0">
                <a:solidFill>
                  <a:srgbClr val="1D2129"/>
                </a:solidFill>
                <a:latin typeface="Helvetica"/>
              </a:rPr>
              <a:t>6</a:t>
            </a:r>
            <a:r>
              <a:rPr lang="ar-IQ" sz="2200" dirty="0" smtClean="0">
                <a:solidFill>
                  <a:srgbClr val="1D2129"/>
                </a:solidFill>
                <a:latin typeface="Helvetica"/>
              </a:rPr>
              <a:t>. </a:t>
            </a:r>
            <a:r>
              <a:rPr lang="ar-IQ" sz="2200" dirty="0">
                <a:solidFill>
                  <a:srgbClr val="1D2129"/>
                </a:solidFill>
                <a:latin typeface="Helvetica"/>
              </a:rPr>
              <a:t>الانضغاطية </a:t>
            </a:r>
            <a:r>
              <a:rPr lang="ar-IQ" sz="2200" dirty="0" smtClean="0">
                <a:solidFill>
                  <a:srgbClr val="1D2129"/>
                </a:solidFill>
                <a:latin typeface="Helvetica"/>
              </a:rPr>
              <a:t>                                                 </a:t>
            </a:r>
            <a:endParaRPr lang="en-US" sz="2200" dirty="0">
              <a:solidFill>
                <a:srgbClr val="1D2129"/>
              </a:solidFill>
              <a:latin typeface="Helvetica"/>
            </a:endParaRPr>
          </a:p>
          <a:p>
            <a:pPr algn="r"/>
            <a:endParaRPr lang="ar-IQ" sz="2200" dirty="0" smtClean="0">
              <a:solidFill>
                <a:srgbClr val="1D2129"/>
              </a:solidFill>
              <a:latin typeface="Helvetica"/>
            </a:endParaRPr>
          </a:p>
          <a:p>
            <a:pPr algn="r"/>
            <a:endParaRPr lang="ar-IQ" sz="2300" dirty="0">
              <a:solidFill>
                <a:srgbClr val="1D2129"/>
              </a:solidFill>
              <a:latin typeface="Helvetica"/>
            </a:endParaRPr>
          </a:p>
        </p:txBody>
      </p:sp>
      <p:pic>
        <p:nvPicPr>
          <p:cNvPr id="3" name="صورة 2"/>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14823"/>
          <a:stretch/>
        </p:blipFill>
        <p:spPr>
          <a:xfrm>
            <a:off x="2362200" y="3658881"/>
            <a:ext cx="4461329" cy="2612526"/>
          </a:xfrm>
          <a:prstGeom prst="rect">
            <a:avLst/>
          </a:prstGeom>
        </p:spPr>
      </p:pic>
    </p:spTree>
    <p:extLst>
      <p:ext uri="{BB962C8B-B14F-4D97-AF65-F5344CB8AC3E}">
        <p14:creationId xmlns:p14="http://schemas.microsoft.com/office/powerpoint/2010/main" val="1413874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7658" y="32657"/>
            <a:ext cx="3717927" cy="830997"/>
          </a:xfrm>
          <a:prstGeom prst="rect">
            <a:avLst/>
          </a:prstGeom>
          <a:no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2400" dirty="0" smtClean="0">
                <a:solidFill>
                  <a:srgbClr val="1D2129"/>
                </a:solidFill>
                <a:latin typeface="Helvetica"/>
              </a:rPr>
              <a:t>Cohesion </a:t>
            </a:r>
            <a:r>
              <a:rPr lang="ar-IQ" sz="2400" dirty="0" smtClean="0">
                <a:solidFill>
                  <a:srgbClr val="1D2129"/>
                </a:solidFill>
                <a:latin typeface="Helvetica"/>
              </a:rPr>
              <a:t>1. التماسك </a:t>
            </a:r>
            <a:r>
              <a:rPr lang="en-US" sz="2400" dirty="0">
                <a:solidFill>
                  <a:srgbClr val="1D2129"/>
                </a:solidFill>
                <a:latin typeface="Helvetica"/>
              </a:rPr>
              <a:t/>
            </a:r>
            <a:br>
              <a:rPr lang="en-US" sz="2400" dirty="0">
                <a:solidFill>
                  <a:srgbClr val="1D2129"/>
                </a:solidFill>
                <a:latin typeface="Helvetica"/>
              </a:rPr>
            </a:br>
            <a:endParaRPr lang="ar-IQ" sz="2400" dirty="0">
              <a:solidFill>
                <a:srgbClr val="1D2129"/>
              </a:solidFill>
              <a:latin typeface="Helvetica"/>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1429" t="14498" b="48359"/>
          <a:stretch/>
        </p:blipFill>
        <p:spPr>
          <a:xfrm>
            <a:off x="4799034" y="3124200"/>
            <a:ext cx="3665867" cy="2945154"/>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43" t="46129" b="12495"/>
          <a:stretch/>
        </p:blipFill>
        <p:spPr bwMode="auto">
          <a:xfrm>
            <a:off x="653143" y="3124200"/>
            <a:ext cx="3834515" cy="294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45807" y="1143000"/>
            <a:ext cx="7651751" cy="1569660"/>
          </a:xfrm>
          <a:prstGeom prst="rect">
            <a:avLst/>
          </a:prstGeom>
        </p:spPr>
        <p:txBody>
          <a:bodyPr wrap="square">
            <a:spAutoFit/>
          </a:bodyPr>
          <a:lstStyle/>
          <a:p>
            <a:pPr algn="just" rtl="1"/>
            <a:r>
              <a:rPr lang="ar-IQ" sz="2400" dirty="0" smtClean="0">
                <a:solidFill>
                  <a:srgbClr val="1D2129"/>
                </a:solidFill>
                <a:latin typeface="Helvetica"/>
              </a:rPr>
              <a:t>ويطلق علية بـ </a:t>
            </a:r>
            <a:r>
              <a:rPr lang="en-US" sz="2400" dirty="0" smtClean="0">
                <a:solidFill>
                  <a:srgbClr val="1D2129"/>
                </a:solidFill>
                <a:latin typeface="Helvetica"/>
              </a:rPr>
              <a:t>C.Soil</a:t>
            </a:r>
            <a:r>
              <a:rPr lang="ar-IQ" sz="2400" dirty="0" smtClean="0">
                <a:solidFill>
                  <a:srgbClr val="1D2129"/>
                </a:solidFill>
                <a:latin typeface="Helvetica"/>
              </a:rPr>
              <a:t>، أذ أن تماسك التربة يقل كلما زاد المحتوى الرطوبي. ويكون </a:t>
            </a:r>
            <a:r>
              <a:rPr lang="ar-IQ" sz="2400" dirty="0">
                <a:solidFill>
                  <a:srgbClr val="1D2129"/>
                </a:solidFill>
                <a:latin typeface="Helvetica"/>
              </a:rPr>
              <a:t>التماسك أكبر في </a:t>
            </a:r>
            <a:r>
              <a:rPr lang="ar-IQ" sz="2400" dirty="0" smtClean="0">
                <a:solidFill>
                  <a:srgbClr val="1D2129"/>
                </a:solidFill>
                <a:latin typeface="Helvetica"/>
              </a:rPr>
              <a:t>الترب الطينية المضغوطة </a:t>
            </a:r>
            <a:r>
              <a:rPr lang="ar-IQ" sz="2400" dirty="0">
                <a:solidFill>
                  <a:srgbClr val="1D2129"/>
                </a:solidFill>
                <a:latin typeface="Helvetica"/>
              </a:rPr>
              <a:t>جيدًا </a:t>
            </a:r>
            <a:r>
              <a:rPr lang="ar-IQ" sz="2400" dirty="0" smtClean="0">
                <a:solidFill>
                  <a:srgbClr val="1D2129"/>
                </a:solidFill>
                <a:latin typeface="Helvetica"/>
              </a:rPr>
              <a:t>عن الترب الرملية بغض </a:t>
            </a:r>
            <a:r>
              <a:rPr lang="ar-IQ" sz="2400" dirty="0">
                <a:solidFill>
                  <a:srgbClr val="1D2129"/>
                </a:solidFill>
                <a:latin typeface="Helvetica"/>
              </a:rPr>
              <a:t>النظر عن الحمل الخارجي </a:t>
            </a:r>
            <a:r>
              <a:rPr lang="ar-IQ" sz="2400" dirty="0" smtClean="0">
                <a:solidFill>
                  <a:srgbClr val="1D2129"/>
                </a:solidFill>
                <a:latin typeface="Helvetica"/>
              </a:rPr>
              <a:t>المطبق عليها.</a:t>
            </a:r>
            <a:endParaRPr lang="ar-IQ" sz="2400" dirty="0">
              <a:solidFill>
                <a:srgbClr val="1D2129"/>
              </a:solidFill>
              <a:latin typeface="Helvetica"/>
            </a:endParaRPr>
          </a:p>
        </p:txBody>
      </p:sp>
    </p:spTree>
    <p:extLst>
      <p:ext uri="{BB962C8B-B14F-4D97-AF65-F5344CB8AC3E}">
        <p14:creationId xmlns:p14="http://schemas.microsoft.com/office/powerpoint/2010/main" val="2401808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086" y="533400"/>
            <a:ext cx="7391400" cy="646331"/>
          </a:xfrm>
          <a:prstGeom prst="rect">
            <a:avLst/>
          </a:prstGeom>
        </p:spPr>
        <p:txBody>
          <a:bodyPr wrap="square">
            <a:spAutoFit/>
          </a:bodyPr>
          <a:lstStyle/>
          <a:p>
            <a:pPr algn="r" rtl="1"/>
            <a:r>
              <a:rPr lang="en-US" u="sng" dirty="0">
                <a:solidFill>
                  <a:srgbClr val="1D2129"/>
                </a:solidFill>
                <a:latin typeface="Helvetica"/>
              </a:rPr>
              <a:t/>
            </a:r>
            <a:br>
              <a:rPr lang="en-US" u="sng" dirty="0">
                <a:solidFill>
                  <a:srgbClr val="1D2129"/>
                </a:solidFill>
                <a:latin typeface="Helvetica"/>
              </a:rPr>
            </a:br>
            <a:endParaRPr lang="ar-IQ" u="sng" dirty="0">
              <a:solidFill>
                <a:srgbClr val="1D2129"/>
              </a:solidFill>
              <a:latin typeface="Helvetica"/>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968" y="4114800"/>
            <a:ext cx="3858137" cy="2115911"/>
          </a:xfrm>
          <a:prstGeom prst="rect">
            <a:avLst/>
          </a:prstGeom>
        </p:spPr>
      </p:pic>
      <p:sp>
        <p:nvSpPr>
          <p:cNvPr id="5" name="Rectangle 4"/>
          <p:cNvSpPr/>
          <p:nvPr/>
        </p:nvSpPr>
        <p:spPr>
          <a:xfrm>
            <a:off x="849086" y="714266"/>
            <a:ext cx="7505019" cy="3000821"/>
          </a:xfrm>
          <a:prstGeom prst="rect">
            <a:avLst/>
          </a:prstGeom>
        </p:spPr>
        <p:txBody>
          <a:bodyPr wrap="square">
            <a:spAutoFit/>
          </a:bodyPr>
          <a:lstStyle/>
          <a:p>
            <a:pPr lvl="0" algn="just" rtl="1">
              <a:lnSpc>
                <a:spcPct val="150000"/>
              </a:lnSpc>
            </a:pPr>
            <a:r>
              <a:rPr lang="ar-IQ" sz="2100" dirty="0" smtClean="0">
                <a:solidFill>
                  <a:srgbClr val="1D2129"/>
                </a:solidFill>
                <a:latin typeface="Helvetica"/>
              </a:rPr>
              <a:t>التربة </a:t>
            </a:r>
            <a:r>
              <a:rPr lang="ar-IQ" sz="2100" dirty="0">
                <a:solidFill>
                  <a:srgbClr val="1D2129"/>
                </a:solidFill>
                <a:latin typeface="Helvetica"/>
              </a:rPr>
              <a:t>التي تتعرض لإجهادات طبيعية أعلى سيكون لها محتوى </a:t>
            </a:r>
            <a:r>
              <a:rPr lang="ar-IQ" sz="2100" dirty="0" smtClean="0">
                <a:solidFill>
                  <a:srgbClr val="1D2129"/>
                </a:solidFill>
                <a:latin typeface="Helvetica"/>
              </a:rPr>
              <a:t>رطوب</a:t>
            </a:r>
            <a:r>
              <a:rPr lang="ar-IQ" sz="2100" dirty="0">
                <a:solidFill>
                  <a:srgbClr val="1D2129"/>
                </a:solidFill>
                <a:latin typeface="Helvetica"/>
              </a:rPr>
              <a:t>ي</a:t>
            </a:r>
            <a:r>
              <a:rPr lang="ar-IQ" sz="2100" dirty="0" smtClean="0">
                <a:solidFill>
                  <a:srgbClr val="1D2129"/>
                </a:solidFill>
                <a:latin typeface="Helvetica"/>
              </a:rPr>
              <a:t> </a:t>
            </a:r>
            <a:r>
              <a:rPr lang="ar-IQ" sz="2100" dirty="0">
                <a:solidFill>
                  <a:srgbClr val="1D2129"/>
                </a:solidFill>
                <a:latin typeface="Helvetica"/>
              </a:rPr>
              <a:t>أقل وكثافة أكبر عند الفشل من تلك التي تتعرض لإجهادات طبيعية منخفضة وبالتالي قد تتغير زاوية الاحتكاك </a:t>
            </a:r>
            <a:r>
              <a:rPr lang="ar-IQ" sz="2100" dirty="0" smtClean="0">
                <a:solidFill>
                  <a:srgbClr val="1D2129"/>
                </a:solidFill>
                <a:latin typeface="Helvetica"/>
              </a:rPr>
              <a:t>الداخلي تبعاً لذلك. نادراً </a:t>
            </a:r>
            <a:r>
              <a:rPr lang="ar-IQ" sz="2100" dirty="0">
                <a:solidFill>
                  <a:srgbClr val="1D2129"/>
                </a:solidFill>
                <a:latin typeface="Helvetica"/>
              </a:rPr>
              <a:t>ما تكون الزاوية الحقيقية للاحتكاك الداخلي </a:t>
            </a:r>
            <a:r>
              <a:rPr lang="ar-IQ" sz="2100" dirty="0" smtClean="0">
                <a:solidFill>
                  <a:srgbClr val="1D2129"/>
                </a:solidFill>
                <a:latin typeface="Helvetica"/>
              </a:rPr>
              <a:t>للترب الطينية تساوي صفر </a:t>
            </a:r>
            <a:r>
              <a:rPr lang="ar-IQ" sz="2100" dirty="0">
                <a:solidFill>
                  <a:srgbClr val="1D2129"/>
                </a:solidFill>
                <a:latin typeface="Helvetica"/>
              </a:rPr>
              <a:t>وقد تصل إلى </a:t>
            </a:r>
            <a:r>
              <a:rPr lang="ar-IQ" sz="2100" dirty="0" smtClean="0">
                <a:solidFill>
                  <a:srgbClr val="1D2129"/>
                </a:solidFill>
                <a:latin typeface="Helvetica"/>
              </a:rPr>
              <a:t>26 </a:t>
            </a:r>
            <a:r>
              <a:rPr lang="ar-IQ" sz="2100" dirty="0">
                <a:solidFill>
                  <a:srgbClr val="1D2129"/>
                </a:solidFill>
                <a:latin typeface="Helvetica"/>
              </a:rPr>
              <a:t>درجة. وقد تختلف زاوية الاحتكاك الداخلي للتربة الحبيبية بين </a:t>
            </a:r>
            <a:r>
              <a:rPr lang="ar-IQ" sz="2100" dirty="0" smtClean="0">
                <a:solidFill>
                  <a:srgbClr val="1D2129"/>
                </a:solidFill>
                <a:latin typeface="Helvetica"/>
              </a:rPr>
              <a:t>28 </a:t>
            </a:r>
            <a:r>
              <a:rPr lang="ar-IQ" sz="2100" dirty="0">
                <a:solidFill>
                  <a:srgbClr val="1D2129"/>
                </a:solidFill>
                <a:latin typeface="Helvetica"/>
              </a:rPr>
              <a:t>إلى </a:t>
            </a:r>
            <a:r>
              <a:rPr lang="ar-IQ" sz="2100" dirty="0" smtClean="0">
                <a:solidFill>
                  <a:srgbClr val="1D2129"/>
                </a:solidFill>
                <a:latin typeface="Helvetica"/>
              </a:rPr>
              <a:t>50 </a:t>
            </a:r>
            <a:r>
              <a:rPr lang="ar-IQ" sz="2100" dirty="0">
                <a:solidFill>
                  <a:srgbClr val="1D2129"/>
                </a:solidFill>
                <a:latin typeface="Helvetica"/>
              </a:rPr>
              <a:t>درجة.</a:t>
            </a:r>
          </a:p>
        </p:txBody>
      </p:sp>
      <p:sp>
        <p:nvSpPr>
          <p:cNvPr id="6" name="Rectangle 1"/>
          <p:cNvSpPr>
            <a:spLocks noChangeArrowheads="1"/>
          </p:cNvSpPr>
          <p:nvPr/>
        </p:nvSpPr>
        <p:spPr bwMode="auto">
          <a:xfrm>
            <a:off x="556324" y="555640"/>
            <a:ext cx="4775218" cy="368060"/>
          </a:xfrm>
          <a:prstGeom prst="rect">
            <a:avLst/>
          </a:prstGeom>
          <a:solidFill>
            <a:srgbClr val="F8F9FA"/>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lvl="0" fontAlgn="base">
              <a:spcBef>
                <a:spcPct val="0"/>
              </a:spcBef>
              <a:spcAft>
                <a:spcPct val="0"/>
              </a:spcAft>
            </a:pPr>
            <a:r>
              <a:rPr kumimoji="0" lang="en-US" sz="2600" b="0" i="0" u="none" strike="noStrike" cap="none" normalizeH="0" baseline="0" dirty="0" smtClean="0">
                <a:ln>
                  <a:noFill/>
                </a:ln>
                <a:solidFill>
                  <a:srgbClr val="202124"/>
                </a:solidFill>
                <a:effectLst/>
                <a:latin typeface="inherit"/>
                <a:cs typeface="Arial" pitchFamily="34" charset="0"/>
              </a:rPr>
              <a:t>Angle of Internal Friction (V.Soil)</a:t>
            </a: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657600"/>
            <a:ext cx="4105275" cy="2743200"/>
          </a:xfrm>
          <a:prstGeom prst="rect">
            <a:avLst/>
          </a:prstGeom>
        </p:spPr>
      </p:pic>
      <p:sp>
        <p:nvSpPr>
          <p:cNvPr id="8" name="Rectangle 1"/>
          <p:cNvSpPr/>
          <p:nvPr/>
        </p:nvSpPr>
        <p:spPr>
          <a:xfrm>
            <a:off x="4381045" y="26890"/>
            <a:ext cx="3870327" cy="430887"/>
          </a:xfrm>
          <a:prstGeom prst="rect">
            <a:avLst/>
          </a:prstGeom>
          <a:no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IQ" sz="2100" dirty="0" smtClean="0">
                <a:solidFill>
                  <a:srgbClr val="1D2129"/>
                </a:solidFill>
                <a:latin typeface="Helvetica"/>
              </a:rPr>
              <a:t>2. زاوية الاحتكاك الداخلي للتربة</a:t>
            </a:r>
            <a:endParaRPr lang="ar-IQ" sz="2100" dirty="0">
              <a:solidFill>
                <a:srgbClr val="1D2129"/>
              </a:solidFill>
              <a:latin typeface="Helvetica"/>
            </a:endParaRPr>
          </a:p>
        </p:txBody>
      </p:sp>
    </p:spTree>
    <p:extLst>
      <p:ext uri="{BB962C8B-B14F-4D97-AF65-F5344CB8AC3E}">
        <p14:creationId xmlns:p14="http://schemas.microsoft.com/office/powerpoint/2010/main" val="2066381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29064"/>
            <a:ext cx="7402286" cy="2562496"/>
          </a:xfrm>
          <a:prstGeom prst="rect">
            <a:avLst/>
          </a:prstGeom>
        </p:spPr>
        <p:txBody>
          <a:bodyPr wrap="square">
            <a:spAutoFit/>
          </a:bodyPr>
          <a:lstStyle/>
          <a:p>
            <a:pPr algn="just" rtl="1">
              <a:lnSpc>
                <a:spcPct val="150000"/>
              </a:lnSpc>
            </a:pPr>
            <a:r>
              <a:rPr lang="ar-IQ" sz="2200" dirty="0" smtClean="0"/>
              <a:t>الحصى </a:t>
            </a:r>
            <a:r>
              <a:rPr lang="ar-IQ" sz="2200" dirty="0"/>
              <a:t>الخشن ليس له ارتفاع شعري </a:t>
            </a:r>
            <a:r>
              <a:rPr lang="ar-IQ" sz="2200" dirty="0" smtClean="0"/>
              <a:t>أذ يصل </a:t>
            </a:r>
            <a:r>
              <a:rPr lang="ar-IQ" sz="2200" dirty="0"/>
              <a:t>الرمل الخشن إلى 30 سم </a:t>
            </a:r>
            <a:r>
              <a:rPr lang="ar-IQ" sz="2200" dirty="0" smtClean="0"/>
              <a:t>بينما </a:t>
            </a:r>
            <a:r>
              <a:rPr lang="ar-IQ" sz="2200" dirty="0"/>
              <a:t>الرمل الناعم له ارتفاع شعري يصل إلى 1.2 متر ولكن الرمال الجافة </a:t>
            </a:r>
            <a:r>
              <a:rPr lang="ar-IQ" sz="2200" dirty="0" smtClean="0"/>
              <a:t>له ارتفاع شعري قليل جداً. </a:t>
            </a:r>
          </a:p>
          <a:p>
            <a:pPr algn="just" rtl="1">
              <a:lnSpc>
                <a:spcPct val="150000"/>
              </a:lnSpc>
            </a:pPr>
            <a:r>
              <a:rPr lang="ar-IQ" sz="2200" dirty="0" smtClean="0"/>
              <a:t>أما بالنسبة للطين قد </a:t>
            </a:r>
            <a:r>
              <a:rPr lang="ar-IQ" sz="2200" dirty="0"/>
              <a:t>يكون </a:t>
            </a:r>
            <a:r>
              <a:rPr lang="ar-IQ" sz="2200" dirty="0" smtClean="0"/>
              <a:t>الارتفاع الشعري له ما بين 0.9 و 1.2 متر ولكن </a:t>
            </a:r>
            <a:r>
              <a:rPr lang="ar-IQ" sz="2200" dirty="0"/>
              <a:t>الطين النقي له قيمة منخفضة للغاية.</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534" y="3646714"/>
            <a:ext cx="3658507" cy="252548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756" y="3657600"/>
            <a:ext cx="4385930" cy="2514600"/>
          </a:xfrm>
          <a:prstGeom prst="rect">
            <a:avLst/>
          </a:prstGeom>
        </p:spPr>
      </p:pic>
      <p:sp>
        <p:nvSpPr>
          <p:cNvPr id="6" name="Rectangle 1"/>
          <p:cNvSpPr/>
          <p:nvPr/>
        </p:nvSpPr>
        <p:spPr>
          <a:xfrm>
            <a:off x="4156927" y="-76200"/>
            <a:ext cx="3369016" cy="1138773"/>
          </a:xfrm>
          <a:prstGeom prst="rect">
            <a:avLst/>
          </a:prstGeom>
          <a:no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IQ" sz="2100" dirty="0" smtClean="0">
                <a:solidFill>
                  <a:srgbClr val="1D2129"/>
                </a:solidFill>
                <a:latin typeface="Helvetica"/>
              </a:rPr>
              <a:t>3. الخاصية الشعرية   </a:t>
            </a:r>
            <a:r>
              <a:rPr lang="en-US" sz="2100" dirty="0">
                <a:solidFill>
                  <a:srgbClr val="1D2129"/>
                </a:solidFill>
                <a:latin typeface="Helvetica"/>
              </a:rPr>
              <a:t>Capillary action</a:t>
            </a:r>
          </a:p>
          <a:p>
            <a:pPr algn="r" rtl="1"/>
            <a:r>
              <a:rPr lang="ar-IQ" sz="2400" dirty="0" smtClean="0">
                <a:solidFill>
                  <a:srgbClr val="1D2129"/>
                </a:solidFill>
                <a:latin typeface="Helvetica"/>
              </a:rPr>
              <a:t> </a:t>
            </a:r>
            <a:endParaRPr lang="ar-IQ" sz="2400" dirty="0">
              <a:solidFill>
                <a:srgbClr val="1D2129"/>
              </a:solidFill>
              <a:latin typeface="Helvetica"/>
            </a:endParaRPr>
          </a:p>
        </p:txBody>
      </p:sp>
    </p:spTree>
    <p:extLst>
      <p:ext uri="{BB962C8B-B14F-4D97-AF65-F5344CB8AC3E}">
        <p14:creationId xmlns:p14="http://schemas.microsoft.com/office/powerpoint/2010/main" val="1479695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0" y="76200"/>
            <a:ext cx="3668915" cy="461665"/>
          </a:xfrm>
          <a:prstGeom prst="rect">
            <a:avLst/>
          </a:prstGeom>
          <a:no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2400" dirty="0" smtClean="0">
                <a:solidFill>
                  <a:srgbClr val="1D2129"/>
                </a:solidFill>
                <a:latin typeface="Helvetica"/>
              </a:rPr>
              <a:t>Permeability</a:t>
            </a:r>
            <a:r>
              <a:rPr lang="ar-IQ" sz="2400" dirty="0" smtClean="0">
                <a:solidFill>
                  <a:srgbClr val="1D2129"/>
                </a:solidFill>
                <a:latin typeface="Helvetica"/>
              </a:rPr>
              <a:t>4. النفاذية </a:t>
            </a:r>
            <a:endParaRPr lang="en-US" sz="2400" dirty="0">
              <a:solidFill>
                <a:srgbClr val="1D2129"/>
              </a:solidFill>
              <a:latin typeface="Helvetica"/>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124200"/>
            <a:ext cx="5943600" cy="328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838200"/>
            <a:ext cx="7924800" cy="2562496"/>
          </a:xfrm>
          <a:prstGeom prst="rect">
            <a:avLst/>
          </a:prstGeom>
        </p:spPr>
        <p:txBody>
          <a:bodyPr wrap="square">
            <a:spAutoFit/>
          </a:bodyPr>
          <a:lstStyle/>
          <a:p>
            <a:pPr algn="just" rtl="1">
              <a:lnSpc>
                <a:spcPct val="150000"/>
              </a:lnSpc>
            </a:pPr>
            <a:r>
              <a:rPr lang="ar-IQ" sz="2200" dirty="0" smtClean="0"/>
              <a:t>وهي قدرة الصخور على تمرير السوائل والغازات من خلالها.</a:t>
            </a:r>
          </a:p>
          <a:p>
            <a:pPr algn="just" rtl="1">
              <a:lnSpc>
                <a:spcPct val="150000"/>
              </a:lnSpc>
            </a:pPr>
            <a:r>
              <a:rPr lang="ar-IQ" sz="2200" dirty="0" smtClean="0"/>
              <a:t> أن نفاذية </a:t>
            </a:r>
            <a:r>
              <a:rPr lang="ar-IQ" sz="2200" dirty="0"/>
              <a:t>التربة المتماسكة صغيرة جدًا بشكل عام. </a:t>
            </a:r>
            <a:r>
              <a:rPr lang="ar-IQ" sz="2200" dirty="0" smtClean="0"/>
              <a:t>ومن المطلوب جداً </a:t>
            </a:r>
            <a:r>
              <a:rPr lang="ar-IQ" sz="2200" dirty="0"/>
              <a:t>معرفة النفاذية ليس فقط لمشاكل التسرب والصرف والمياه الجوفية ولكن </a:t>
            </a:r>
            <a:r>
              <a:rPr lang="ar-IQ" sz="2200" dirty="0" smtClean="0"/>
              <a:t>أيضاً لمعرفة معدل </a:t>
            </a:r>
            <a:r>
              <a:rPr lang="ar-IQ" sz="2200" dirty="0"/>
              <a:t>استقرار الهياكل على التربة المشبعة.</a:t>
            </a:r>
          </a:p>
        </p:txBody>
      </p:sp>
    </p:spTree>
    <p:extLst>
      <p:ext uri="{BB962C8B-B14F-4D97-AF65-F5344CB8AC3E}">
        <p14:creationId xmlns:p14="http://schemas.microsoft.com/office/powerpoint/2010/main" val="30819172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1216</TotalTime>
  <Words>1917</Words>
  <Application>Microsoft Office PowerPoint</Application>
  <PresentationFormat>عرض على الشاشة (4:3)</PresentationFormat>
  <Paragraphs>99</Paragraphs>
  <Slides>28</Slides>
  <Notes>0</Notes>
  <HiddenSlides>3</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28</vt:i4>
      </vt:variant>
    </vt:vector>
  </HeadingPairs>
  <TitlesOfParts>
    <vt:vector size="36" baseType="lpstr">
      <vt:lpstr>Arial</vt:lpstr>
      <vt:lpstr>Century Gothic</vt:lpstr>
      <vt:lpstr>Courier New</vt:lpstr>
      <vt:lpstr>Helvetica</vt:lpstr>
      <vt:lpstr>inherit</vt:lpstr>
      <vt:lpstr>Tahoma</vt:lpstr>
      <vt:lpstr>Wingdings 2</vt:lpstr>
      <vt:lpstr>Austin</vt:lpstr>
      <vt:lpstr>عرض تقديمي في PowerPoint</vt:lpstr>
      <vt:lpstr>استخدام بعض المخلفات الزراعية لتعديل الخصائص الهندسية  للتربة السفلية</vt:lpstr>
      <vt:lpstr>عرض تقديمي في PowerPoint</vt:lpstr>
      <vt:lpstr>الخصائص الهندسية للتربة</vt:lpstr>
      <vt:lpstr>الخصائص الهندسية للتربة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AL-TARIQCS</dc:creator>
  <cp:lastModifiedBy>Maher</cp:lastModifiedBy>
  <cp:revision>106</cp:revision>
  <dcterms:created xsi:type="dcterms:W3CDTF">2006-08-16T00:00:00Z</dcterms:created>
  <dcterms:modified xsi:type="dcterms:W3CDTF">2023-01-10T18:25:19Z</dcterms:modified>
</cp:coreProperties>
</file>