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56" r:id="rId3"/>
    <p:sldId id="258" r:id="rId4"/>
    <p:sldId id="286" r:id="rId5"/>
    <p:sldId id="257" r:id="rId6"/>
    <p:sldId id="260" r:id="rId7"/>
    <p:sldId id="261" r:id="rId8"/>
    <p:sldId id="262" r:id="rId9"/>
    <p:sldId id="276" r:id="rId10"/>
    <p:sldId id="263" r:id="rId11"/>
    <p:sldId id="264" r:id="rId12"/>
    <p:sldId id="287" r:id="rId13"/>
    <p:sldId id="283" r:id="rId14"/>
    <p:sldId id="265" r:id="rId15"/>
    <p:sldId id="282" r:id="rId16"/>
    <p:sldId id="266" r:id="rId17"/>
    <p:sldId id="267" r:id="rId18"/>
    <p:sldId id="285" r:id="rId19"/>
    <p:sldId id="284" r:id="rId20"/>
    <p:sldId id="268" r:id="rId21"/>
    <p:sldId id="269" r:id="rId22"/>
    <p:sldId id="270" r:id="rId23"/>
    <p:sldId id="271" r:id="rId24"/>
    <p:sldId id="272" r:id="rId25"/>
    <p:sldId id="273" r:id="rId26"/>
    <p:sldId id="275" r:id="rId27"/>
    <p:sldId id="274" r:id="rId28"/>
    <p:sldId id="277" r:id="rId29"/>
    <p:sldId id="278" r:id="rId30"/>
    <p:sldId id="279" r:id="rId31"/>
    <p:sldId id="280" r:id="rId32"/>
    <p:sldId id="281"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7" name="Date Placeholder 6"/>
          <p:cNvSpPr>
            <a:spLocks noGrp="1"/>
          </p:cNvSpPr>
          <p:nvPr>
            <p:ph type="dt" sz="half" idx="10"/>
          </p:nvPr>
        </p:nvSpPr>
        <p:spPr/>
        <p:txBody>
          <a:bodyPr/>
          <a:lstStyle/>
          <a:p>
            <a:fld id="{506CF55E-3E82-4E45-8273-21B65C87E4E2}"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377077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10000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162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732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1209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506CF55E-3E82-4E45-8273-21B65C87E4E2}"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135665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506CF55E-3E82-4E45-8273-21B65C87E4E2}"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169586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06CF55E-3E82-4E45-8273-21B65C87E4E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343946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06CF55E-3E82-4E45-8273-21B65C87E4E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53135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06CF55E-3E82-4E45-8273-21B65C87E4E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32566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a:t>انقر لتحرير نمط عنوان الشكل الرئيسي</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06CF55E-3E82-4E45-8273-21B65C87E4E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165973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90290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20000" y="2505075"/>
            <a:ext cx="5025216"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6" name="Content Placeholder 5"/>
          <p:cNvSpPr>
            <a:spLocks noGrp="1"/>
          </p:cNvSpPr>
          <p:nvPr>
            <p:ph sz="quarter" idx="4"/>
          </p:nvPr>
        </p:nvSpPr>
        <p:spPr>
          <a:xfrm>
            <a:off x="6319840" y="2505075"/>
            <a:ext cx="503554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06CF55E-3E82-4E45-8273-21B65C87E4E2}"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17257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506CF55E-3E82-4E45-8273-21B65C87E4E2}"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42404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CF55E-3E82-4E45-8273-21B65C87E4E2}"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89875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255998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06CF55E-3E82-4E45-8273-21B65C87E4E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2E09F-A115-4526-A9B6-690D2A7ADD34}" type="slidenum">
              <a:rPr lang="en-US" smtClean="0"/>
              <a:t>‹#›</a:t>
            </a:fld>
            <a:endParaRPr lang="en-US"/>
          </a:p>
        </p:txBody>
      </p:sp>
    </p:spTree>
    <p:extLst>
      <p:ext uri="{BB962C8B-B14F-4D97-AF65-F5344CB8AC3E}">
        <p14:creationId xmlns:p14="http://schemas.microsoft.com/office/powerpoint/2010/main" val="317961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06CF55E-3E82-4E45-8273-21B65C87E4E2}"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E22E09F-A115-4526-A9B6-690D2A7ADD34}" type="slidenum">
              <a:rPr lang="en-US" smtClean="0"/>
              <a:t>‹#›</a:t>
            </a:fld>
            <a:endParaRPr lang="en-US"/>
          </a:p>
        </p:txBody>
      </p:sp>
    </p:spTree>
    <p:extLst>
      <p:ext uri="{BB962C8B-B14F-4D97-AF65-F5344CB8AC3E}">
        <p14:creationId xmlns:p14="http://schemas.microsoft.com/office/powerpoint/2010/main" val="3510062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C42FD62-49E6-10F7-FDF2-D0856261A1F6}"/>
              </a:ext>
            </a:extLst>
          </p:cNvPr>
          <p:cNvSpPr/>
          <p:nvPr/>
        </p:nvSpPr>
        <p:spPr>
          <a:xfrm>
            <a:off x="2610036" y="142043"/>
            <a:ext cx="7679184" cy="2689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7200" b="1" spc="50" dirty="0">
                <a:ln w="0"/>
                <a:solidFill>
                  <a:schemeClr val="bg2"/>
                </a:solidFill>
                <a:effectLst>
                  <a:innerShdw blurRad="63500" dist="50800" dir="13500000">
                    <a:srgbClr val="000000">
                      <a:alpha val="50000"/>
                    </a:srgbClr>
                  </a:innerShdw>
                </a:effectLst>
              </a:rPr>
              <a:t>المواد الحافظة</a:t>
            </a:r>
            <a:endParaRPr lang="en-US" sz="7200" b="1" spc="50" dirty="0">
              <a:ln w="0"/>
              <a:solidFill>
                <a:schemeClr val="bg2"/>
              </a:solidFill>
              <a:effectLst>
                <a:innerShdw blurRad="63500" dist="50800" dir="13500000">
                  <a:srgbClr val="000000">
                    <a:alpha val="50000"/>
                  </a:srgbClr>
                </a:innerShdw>
              </a:effectLst>
            </a:endParaRPr>
          </a:p>
        </p:txBody>
      </p:sp>
      <p:sp>
        <p:nvSpPr>
          <p:cNvPr id="6" name="مستطيل 5">
            <a:extLst>
              <a:ext uri="{FF2B5EF4-FFF2-40B4-BE49-F238E27FC236}">
                <a16:creationId xmlns:a16="http://schemas.microsoft.com/office/drawing/2014/main" id="{1DC6B473-C782-2C40-004A-F75C93319097}"/>
              </a:ext>
            </a:extLst>
          </p:cNvPr>
          <p:cNvSpPr/>
          <p:nvPr/>
        </p:nvSpPr>
        <p:spPr>
          <a:xfrm>
            <a:off x="3799643" y="2831977"/>
            <a:ext cx="5220069" cy="402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spc="50" dirty="0">
                <a:ln w="0"/>
                <a:solidFill>
                  <a:schemeClr val="bg2"/>
                </a:solidFill>
                <a:effectLst>
                  <a:innerShdw blurRad="63500" dist="50800" dir="13500000">
                    <a:srgbClr val="000000">
                      <a:alpha val="50000"/>
                    </a:srgbClr>
                  </a:innerShdw>
                </a:effectLst>
              </a:rPr>
              <a:t>المحاضرون:</a:t>
            </a:r>
          </a:p>
          <a:p>
            <a:pPr algn="ctr"/>
            <a:r>
              <a:rPr lang="ar-IQ" sz="2800" b="1" spc="50" dirty="0" err="1">
                <a:ln w="0"/>
                <a:solidFill>
                  <a:schemeClr val="bg2"/>
                </a:solidFill>
                <a:effectLst>
                  <a:innerShdw blurRad="63500" dist="50800" dir="13500000">
                    <a:srgbClr val="000000">
                      <a:alpha val="50000"/>
                    </a:srgbClr>
                  </a:innerShdw>
                </a:effectLst>
              </a:rPr>
              <a:t>أ.م.د</a:t>
            </a:r>
            <a:r>
              <a:rPr lang="ar-IQ" sz="2800" b="1" spc="50" dirty="0">
                <a:ln w="0"/>
                <a:solidFill>
                  <a:schemeClr val="bg2"/>
                </a:solidFill>
                <a:effectLst>
                  <a:innerShdw blurRad="63500" dist="50800" dir="13500000">
                    <a:srgbClr val="000000">
                      <a:alpha val="50000"/>
                    </a:srgbClr>
                  </a:innerShdw>
                </a:effectLst>
              </a:rPr>
              <a:t>. الهام </a:t>
            </a:r>
            <a:r>
              <a:rPr lang="ar-IQ" sz="2800" b="1" spc="50" dirty="0" err="1">
                <a:ln w="0"/>
                <a:solidFill>
                  <a:schemeClr val="bg2"/>
                </a:solidFill>
                <a:effectLst>
                  <a:innerShdw blurRad="63500" dist="50800" dir="13500000">
                    <a:srgbClr val="000000">
                      <a:alpha val="50000"/>
                    </a:srgbClr>
                  </a:innerShdw>
                </a:effectLst>
              </a:rPr>
              <a:t>نغيمش</a:t>
            </a:r>
            <a:r>
              <a:rPr lang="ar-IQ" sz="2800" b="1" spc="50" dirty="0">
                <a:ln w="0"/>
                <a:solidFill>
                  <a:schemeClr val="bg2"/>
                </a:solidFill>
                <a:effectLst>
                  <a:innerShdw blurRad="63500" dist="50800" dir="13500000">
                    <a:srgbClr val="000000">
                      <a:alpha val="50000"/>
                    </a:srgbClr>
                  </a:innerShdw>
                </a:effectLst>
              </a:rPr>
              <a:t> مزعل</a:t>
            </a:r>
          </a:p>
          <a:p>
            <a:pPr algn="ctr"/>
            <a:r>
              <a:rPr lang="ar-IQ" sz="2800" b="1" spc="50" dirty="0">
                <a:ln w="0"/>
                <a:solidFill>
                  <a:schemeClr val="bg2"/>
                </a:solidFill>
                <a:effectLst>
                  <a:innerShdw blurRad="63500" dist="50800" dir="13500000">
                    <a:srgbClr val="000000">
                      <a:alpha val="50000"/>
                    </a:srgbClr>
                  </a:innerShdw>
                </a:effectLst>
              </a:rPr>
              <a:t>أ.م. كوثر احمد صادق</a:t>
            </a:r>
          </a:p>
          <a:p>
            <a:pPr algn="ctr"/>
            <a:r>
              <a:rPr lang="ar-IQ" sz="2800" b="1" spc="50" dirty="0">
                <a:ln w="0"/>
                <a:solidFill>
                  <a:schemeClr val="bg2"/>
                </a:solidFill>
                <a:effectLst>
                  <a:innerShdw blurRad="63500" dist="50800" dir="13500000">
                    <a:srgbClr val="000000">
                      <a:alpha val="50000"/>
                    </a:srgbClr>
                  </a:innerShdw>
                </a:effectLst>
              </a:rPr>
              <a:t>د. تماره احمد عبدالكريم</a:t>
            </a:r>
            <a:endParaRPr lang="en-US" sz="2800" b="1" spc="50" dirty="0">
              <a:ln w="0"/>
              <a:solidFill>
                <a:schemeClr val="bg2"/>
              </a:solidFill>
              <a:effectLst>
                <a:innerShdw blurRad="63500" dist="50800" dir="13500000">
                  <a:srgbClr val="000000">
                    <a:alpha val="50000"/>
                  </a:srgbClr>
                </a:innerShdw>
              </a:effectLst>
            </a:endParaRPr>
          </a:p>
        </p:txBody>
      </p:sp>
      <p:pic>
        <p:nvPicPr>
          <p:cNvPr id="15362" name="Picture 2" descr="4 أضرار خطيرة للمواد الحافظة.. كيف تتجنبها؟ | الكونسلتو">
            <a:extLst>
              <a:ext uri="{FF2B5EF4-FFF2-40B4-BE49-F238E27FC236}">
                <a16:creationId xmlns:a16="http://schemas.microsoft.com/office/drawing/2014/main" id="{FBAA0082-6BF6-FD91-71F5-571145691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23" y="2887692"/>
            <a:ext cx="3668920" cy="397030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اضرار المواد الحافظة في الاطعمة السريعه والمعلبة | المرسال">
            <a:extLst>
              <a:ext uri="{FF2B5EF4-FFF2-40B4-BE49-F238E27FC236}">
                <a16:creationId xmlns:a16="http://schemas.microsoft.com/office/drawing/2014/main" id="{495221F7-8CB4-796C-009C-1D67F3A8D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712" y="2831977"/>
            <a:ext cx="3172288" cy="402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1DEBB40-DFC4-C835-8277-A3D2A23838CB}"/>
              </a:ext>
            </a:extLst>
          </p:cNvPr>
          <p:cNvSpPr txBox="1"/>
          <p:nvPr/>
        </p:nvSpPr>
        <p:spPr>
          <a:xfrm>
            <a:off x="186431" y="661322"/>
            <a:ext cx="11700769" cy="2246769"/>
          </a:xfrm>
          <a:prstGeom prst="rect">
            <a:avLst/>
          </a:prstGeom>
          <a:noFill/>
        </p:spPr>
        <p:txBody>
          <a:bodyPr wrap="square">
            <a:spAutoFit/>
          </a:bodyPr>
          <a:lstStyle/>
          <a:p>
            <a:pPr algn="r" rtl="1"/>
            <a:r>
              <a:rPr lang="ar-IQ" sz="2800" b="1" i="0" dirty="0">
                <a:effectLst/>
                <a:latin typeface="Times New Roman" panose="02020603050405020304" pitchFamily="18" charset="0"/>
                <a:cs typeface="Times New Roman" panose="02020603050405020304" pitchFamily="18" charset="0"/>
              </a:rPr>
              <a:t>أضرار المواد الحافظة</a:t>
            </a:r>
          </a:p>
          <a:p>
            <a:pPr algn="r" rtl="1"/>
            <a:r>
              <a:rPr lang="ar-IQ" sz="2800" b="1" i="0" dirty="0">
                <a:effectLst/>
                <a:latin typeface="Times New Roman" panose="02020603050405020304" pitchFamily="18" charset="0"/>
                <a:cs typeface="Times New Roman" panose="02020603050405020304" pitchFamily="18" charset="0"/>
              </a:rPr>
              <a:t>يُسبب استخدام تلك المواد أضرارًا عديدةً، </a:t>
            </a:r>
            <a:r>
              <a:rPr lang="ar-IQ" sz="2800" b="1" i="0" dirty="0" err="1">
                <a:effectLst/>
                <a:latin typeface="Times New Roman" panose="02020603050405020304" pitchFamily="18" charset="0"/>
                <a:cs typeface="Times New Roman" panose="02020603050405020304" pitchFamily="18" charset="0"/>
              </a:rPr>
              <a:t>فالكبريتيت</a:t>
            </a:r>
            <a:r>
              <a:rPr lang="ar-IQ" sz="2800" b="1" i="0" dirty="0">
                <a:effectLst/>
                <a:latin typeface="Times New Roman" panose="02020603050405020304" pitchFamily="18" charset="0"/>
                <a:cs typeface="Times New Roman" panose="02020603050405020304" pitchFamily="18" charset="0"/>
              </a:rPr>
              <a:t> الذي يستخدم في حفظ العديد من الفواكه، قد يُسبب الإصابة بالصداع، والحساسية، وتسارع ضربات القلب. كما تُعدُّ النترات </a:t>
            </a:r>
            <a:r>
              <a:rPr lang="ar-IQ" sz="2800" b="1" i="0" dirty="0" err="1">
                <a:effectLst/>
                <a:latin typeface="Times New Roman" panose="02020603050405020304" pitchFamily="18" charset="0"/>
                <a:cs typeface="Times New Roman" panose="02020603050405020304" pitchFamily="18" charset="0"/>
              </a:rPr>
              <a:t>والنيتريت</a:t>
            </a:r>
            <a:r>
              <a:rPr lang="ar-IQ" sz="2800" b="1" i="0" dirty="0">
                <a:effectLst/>
                <a:latin typeface="Times New Roman" panose="02020603050405020304" pitchFamily="18" charset="0"/>
                <a:cs typeface="Times New Roman" panose="02020603050405020304" pitchFamily="18" charset="0"/>
              </a:rPr>
              <a:t> من المواد الكيميائية المستخدمة لحفظ اللحوم، حيث تتحول هذه المركبات بعد ذلك إلى حمض النيتروز، الذي يُعتبر أحد مُسببات سرطان المعدة. أما </a:t>
            </a:r>
            <a:r>
              <a:rPr lang="ar-IQ" sz="2800" b="1" i="0" dirty="0" err="1">
                <a:effectLst/>
                <a:latin typeface="Times New Roman" panose="02020603050405020304" pitchFamily="18" charset="0"/>
                <a:cs typeface="Times New Roman" panose="02020603050405020304" pitchFamily="18" charset="0"/>
              </a:rPr>
              <a:t>البنزوات</a:t>
            </a:r>
            <a:r>
              <a:rPr lang="ar-IQ" sz="2800" b="1" i="0" dirty="0">
                <a:effectLst/>
                <a:latin typeface="Times New Roman" panose="02020603050405020304" pitchFamily="18" charset="0"/>
                <a:cs typeface="Times New Roman" panose="02020603050405020304" pitchFamily="18" charset="0"/>
              </a:rPr>
              <a:t> فقد تُسبب الحساسية والطفح الجلدي.</a:t>
            </a:r>
          </a:p>
        </p:txBody>
      </p:sp>
    </p:spTree>
    <p:extLst>
      <p:ext uri="{BB962C8B-B14F-4D97-AF65-F5344CB8AC3E}">
        <p14:creationId xmlns:p14="http://schemas.microsoft.com/office/powerpoint/2010/main" val="178057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B8A9189-9E44-6A72-AAB5-075CF5383366}"/>
              </a:ext>
            </a:extLst>
          </p:cNvPr>
          <p:cNvSpPr txBox="1"/>
          <p:nvPr/>
        </p:nvSpPr>
        <p:spPr>
          <a:xfrm>
            <a:off x="1189608" y="753563"/>
            <a:ext cx="10537794" cy="4585871"/>
          </a:xfrm>
          <a:prstGeom prst="rect">
            <a:avLst/>
          </a:prstGeom>
          <a:noFill/>
        </p:spPr>
        <p:txBody>
          <a:bodyPr wrap="square">
            <a:spAutoFit/>
          </a:bodyPr>
          <a:lstStyle/>
          <a:p>
            <a:pPr algn="r" rtl="1"/>
            <a:r>
              <a:rPr lang="ar-IQ" sz="2800" b="1" i="0" dirty="0">
                <a:effectLst/>
                <a:latin typeface="Times New Roman" panose="02020603050405020304" pitchFamily="18" charset="0"/>
                <a:cs typeface="Times New Roman" panose="02020603050405020304" pitchFamily="18" charset="0"/>
              </a:rPr>
              <a:t>أهم المخاطر الصحية للمواد الحافظة الصناعية:</a:t>
            </a:r>
          </a:p>
          <a:p>
            <a:pPr algn="r" rtl="1"/>
            <a:r>
              <a:rPr lang="ar-IQ" sz="2400" b="0" i="0" dirty="0">
                <a:effectLst/>
                <a:latin typeface="Times New Roman" panose="02020603050405020304" pitchFamily="18" charset="0"/>
                <a:cs typeface="Times New Roman" panose="02020603050405020304" pitchFamily="18" charset="0"/>
              </a:rPr>
              <a:t>للمواد الحافظة المتنوعة تأثيرات عديدة على جسم الإنسان، حتى أنّ الدراسات لا تزال تبحث طيلة الوقت بمدى خطورتها وتعمل على منعها من الأسواق، وفيما يأتي أهم الأمراض التي قد تؤدي إليها المواد الحافظة:</a:t>
            </a:r>
          </a:p>
          <a:p>
            <a:pPr algn="r" rtl="1"/>
            <a:r>
              <a:rPr lang="ar-IQ" sz="2400" b="0" i="0" dirty="0">
                <a:effectLst/>
                <a:latin typeface="Times New Roman" panose="02020603050405020304" pitchFamily="18" charset="0"/>
                <a:cs typeface="Times New Roman" panose="02020603050405020304" pitchFamily="18" charset="0"/>
              </a:rPr>
              <a:t>1. زيادة خطر الإصابة بالسرطان</a:t>
            </a:r>
          </a:p>
          <a:p>
            <a:pPr algn="r" rtl="1"/>
            <a:r>
              <a:rPr lang="ar-IQ" sz="2400" b="0" i="0" dirty="0">
                <a:effectLst/>
                <a:latin typeface="Times New Roman" panose="02020603050405020304" pitchFamily="18" charset="0"/>
                <a:cs typeface="Times New Roman" panose="02020603050405020304" pitchFamily="18" charset="0"/>
              </a:rPr>
              <a:t>قد يكون </a:t>
            </a:r>
            <a:r>
              <a:rPr lang="ar-IQ" sz="2400" b="0" i="0" strike="noStrike" dirty="0">
                <a:effectLst/>
                <a:latin typeface="Times New Roman" panose="02020603050405020304" pitchFamily="18" charset="0"/>
                <a:cs typeface="Times New Roman" panose="02020603050405020304" pitchFamily="18" charset="0"/>
              </a:rPr>
              <a:t>السرطان</a:t>
            </a:r>
            <a:r>
              <a:rPr lang="ar-IQ" sz="2400" b="0" i="0" dirty="0">
                <a:effectLst/>
                <a:latin typeface="Times New Roman" panose="02020603050405020304" pitchFamily="18" charset="0"/>
                <a:cs typeface="Times New Roman" panose="02020603050405020304" pitchFamily="18" charset="0"/>
              </a:rPr>
              <a:t> مرض العصر، حيث أن بإمكانه أن يفتك بكل أعضاء الجسم تقريبًا، وفي الحقيقة فإنه واحد من أهم الأمراض التي قد تنجم عن المواد الحافظة.</a:t>
            </a:r>
          </a:p>
          <a:p>
            <a:pPr algn="r" rtl="1"/>
            <a:r>
              <a:rPr lang="ar-IQ" sz="2400" b="0" i="0" dirty="0">
                <a:effectLst/>
                <a:latin typeface="Times New Roman" panose="02020603050405020304" pitchFamily="18" charset="0"/>
                <a:cs typeface="Times New Roman" panose="02020603050405020304" pitchFamily="18" charset="0"/>
              </a:rPr>
              <a:t>تعد مادة </a:t>
            </a:r>
            <a:r>
              <a:rPr lang="ar-IQ" sz="2400" b="0" i="0" dirty="0" err="1">
                <a:effectLst/>
                <a:latin typeface="Times New Roman" panose="02020603050405020304" pitchFamily="18" charset="0"/>
                <a:cs typeface="Times New Roman" panose="02020603050405020304" pitchFamily="18" charset="0"/>
              </a:rPr>
              <a:t>بروبيل</a:t>
            </a:r>
            <a:r>
              <a:rPr lang="ar-IQ" sz="2400" b="0" i="0" dirty="0">
                <a:effectLst/>
                <a:latin typeface="Times New Roman" panose="02020603050405020304" pitchFamily="18" charset="0"/>
                <a:cs typeface="Times New Roman" panose="02020603050405020304" pitchFamily="18" charset="0"/>
              </a:rPr>
              <a:t> غالات (</a:t>
            </a:r>
            <a:r>
              <a:rPr lang="en-US" sz="2400" b="0" i="0" dirty="0">
                <a:effectLst/>
                <a:latin typeface="Times New Roman" panose="02020603050405020304" pitchFamily="18" charset="0"/>
                <a:cs typeface="Times New Roman" panose="02020603050405020304" pitchFamily="18" charset="0"/>
              </a:rPr>
              <a:t>Propyl gallate</a:t>
            </a:r>
            <a:r>
              <a:rPr lang="ar-IQ" sz="2400" b="0" i="0" dirty="0">
                <a:effectLst/>
                <a:latin typeface="Times New Roman" panose="02020603050405020304" pitchFamily="18" charset="0"/>
                <a:cs typeface="Times New Roman" panose="02020603050405020304" pitchFamily="18" charset="0"/>
              </a:rPr>
              <a:t> ) من المواد الحافظة التي تستخدم عادة لإطالة عمر بعض مستحضرات التجميل والأطعمة التي تحتوي على الدهون، إلا أنها أيضًا من المواد التي قد ترفع من خطر الإصابة بأورام الدماغ، والغدة الدرقية، </a:t>
            </a:r>
            <a:r>
              <a:rPr lang="ar-IQ" sz="2400" b="0" i="0" strike="noStrike" dirty="0">
                <a:effectLst/>
                <a:latin typeface="Times New Roman" panose="02020603050405020304" pitchFamily="18" charset="0"/>
                <a:cs typeface="Times New Roman" panose="02020603050405020304" pitchFamily="18" charset="0"/>
              </a:rPr>
              <a:t>البنكرياس</a:t>
            </a:r>
            <a:r>
              <a:rPr lang="ar-IQ" sz="2400" b="0" i="0" dirty="0">
                <a:effectLst/>
                <a:latin typeface="Times New Roman" panose="02020603050405020304" pitchFamily="18" charset="0"/>
                <a:cs typeface="Times New Roman" panose="02020603050405020304" pitchFamily="18" charset="0"/>
              </a:rPr>
              <a:t>.</a:t>
            </a:r>
          </a:p>
          <a:p>
            <a:pPr algn="r" rtl="1"/>
            <a:r>
              <a:rPr lang="ar-IQ" sz="2400" b="0" i="0" dirty="0">
                <a:effectLst/>
                <a:latin typeface="Times New Roman" panose="02020603050405020304" pitchFamily="18" charset="0"/>
                <a:cs typeface="Times New Roman" panose="02020603050405020304" pitchFamily="18" charset="0"/>
              </a:rPr>
              <a:t>أما مادة </a:t>
            </a:r>
            <a:r>
              <a:rPr lang="ar-IQ" sz="2400" b="0" i="0" dirty="0" err="1">
                <a:effectLst/>
                <a:latin typeface="Times New Roman" panose="02020603050405020304" pitchFamily="18" charset="0"/>
                <a:cs typeface="Times New Roman" panose="02020603050405020304" pitchFamily="18" charset="0"/>
              </a:rPr>
              <a:t>النيتروزامين</a:t>
            </a:r>
            <a:r>
              <a:rPr lang="ar-IQ" sz="2400" b="0" i="0"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 (Nitrosamines) </a:t>
            </a:r>
            <a:r>
              <a:rPr lang="ar-IQ" sz="2400" b="0" i="0" dirty="0">
                <a:effectLst/>
                <a:latin typeface="Times New Roman" panose="02020603050405020304" pitchFamily="18" charset="0"/>
                <a:cs typeface="Times New Roman" panose="02020603050405020304" pitchFamily="18" charset="0"/>
              </a:rPr>
              <a:t>بما فيها من النترات </a:t>
            </a:r>
            <a:r>
              <a:rPr lang="en-US" sz="2400" b="0" i="0" dirty="0">
                <a:effectLst/>
                <a:latin typeface="Times New Roman" panose="02020603050405020304" pitchFamily="18" charset="0"/>
                <a:cs typeface="Times New Roman" panose="02020603050405020304" pitchFamily="18" charset="0"/>
              </a:rPr>
              <a:t>Nitrate) </a:t>
            </a:r>
            <a:r>
              <a:rPr lang="ar-IQ" sz="2400" b="0" i="0" dirty="0">
                <a:effectLst/>
                <a:latin typeface="Times New Roman" panose="02020603050405020304" pitchFamily="18" charset="0"/>
                <a:cs typeface="Times New Roman" panose="02020603050405020304" pitchFamily="18" charset="0"/>
              </a:rPr>
              <a:t>)والنتريت </a:t>
            </a:r>
            <a:r>
              <a:rPr lang="en-US" sz="2400" b="0" i="0" dirty="0">
                <a:effectLst/>
                <a:latin typeface="Times New Roman" panose="02020603050405020304" pitchFamily="18" charset="0"/>
                <a:cs typeface="Times New Roman" panose="02020603050405020304" pitchFamily="18" charset="0"/>
              </a:rPr>
              <a:t>(Nitrite) </a:t>
            </a:r>
            <a:r>
              <a:rPr lang="ar-IQ" sz="2400" b="0" i="0" dirty="0">
                <a:effectLst/>
                <a:latin typeface="Times New Roman" panose="02020603050405020304" pitchFamily="18" charset="0"/>
                <a:cs typeface="Times New Roman" panose="02020603050405020304" pitchFamily="18" charset="0"/>
              </a:rPr>
              <a:t>فيمكن أن تسبب الظروف والعوامل المسببة للسرطان، حيث أنها تتفاعل مع أحماض المعدة الطبيعية.</a:t>
            </a:r>
          </a:p>
          <a:p>
            <a:pPr algn="r" rtl="1"/>
            <a:r>
              <a:rPr lang="ar-IQ" sz="2400" b="0" i="0" dirty="0">
                <a:effectLst/>
                <a:latin typeface="Times New Roman" panose="02020603050405020304" pitchFamily="18" charset="0"/>
                <a:cs typeface="Times New Roman" panose="02020603050405020304" pitchFamily="18" charset="0"/>
              </a:rPr>
              <a:t>تستطيع أن تجد </a:t>
            </a:r>
            <a:r>
              <a:rPr lang="ar-IQ" sz="2400" b="0" i="0" dirty="0" err="1">
                <a:effectLst/>
                <a:latin typeface="Times New Roman" panose="02020603050405020304" pitchFamily="18" charset="0"/>
                <a:cs typeface="Times New Roman" panose="02020603050405020304" pitchFamily="18" charset="0"/>
              </a:rPr>
              <a:t>النيتروزامين</a:t>
            </a:r>
            <a:r>
              <a:rPr lang="ar-IQ" sz="2400" b="0" i="0" dirty="0">
                <a:effectLst/>
                <a:latin typeface="Times New Roman" panose="02020603050405020304" pitchFamily="18" charset="0"/>
                <a:cs typeface="Times New Roman" panose="02020603050405020304" pitchFamily="18" charset="0"/>
              </a:rPr>
              <a:t> في مجموعة كبيرة من الأطعمة المصنعة كاللحوم والحليب المجفف وغيرها.</a:t>
            </a:r>
          </a:p>
        </p:txBody>
      </p:sp>
    </p:spTree>
    <p:extLst>
      <p:ext uri="{BB962C8B-B14F-4D97-AF65-F5344CB8AC3E}">
        <p14:creationId xmlns:p14="http://schemas.microsoft.com/office/powerpoint/2010/main" val="26702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نقش ظاهرة غير صالحة المواد الحافظة e - smallerandupsidedown.com">
            <a:extLst>
              <a:ext uri="{FF2B5EF4-FFF2-40B4-BE49-F238E27FC236}">
                <a16:creationId xmlns:a16="http://schemas.microsoft.com/office/drawing/2014/main" id="{4FC66F24-550F-253B-07F9-6FC6DDCC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331" y="0"/>
            <a:ext cx="45642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المواد الحافظة E - أهم أنواع المواد الحافظة - e200 - e203 و">
            <a:extLst>
              <a:ext uri="{FF2B5EF4-FFF2-40B4-BE49-F238E27FC236}">
                <a16:creationId xmlns:a16="http://schemas.microsoft.com/office/drawing/2014/main" id="{B6F818FF-3534-FE81-6E78-CA5142764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301" y="0"/>
            <a:ext cx="41140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المواد المضافة: 2012">
            <a:extLst>
              <a:ext uri="{FF2B5EF4-FFF2-40B4-BE49-F238E27FC236}">
                <a16:creationId xmlns:a16="http://schemas.microsoft.com/office/drawing/2014/main" id="{B936C476-AF9D-A363-656A-0D1AC491D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1" y="0"/>
            <a:ext cx="3490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6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العناصر الحافظة والكيماوية والملونات أخطار كامنة في أطعمتنا">
            <a:extLst>
              <a:ext uri="{FF2B5EF4-FFF2-40B4-BE49-F238E27FC236}">
                <a16:creationId xmlns:a16="http://schemas.microsoft.com/office/drawing/2014/main" id="{3F4BF68F-FF77-6BAB-018E-F9083BB40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66" y="53266"/>
            <a:ext cx="11780668" cy="675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0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8A6A57C-7609-7AC6-D612-5F449BEC6D3E}"/>
              </a:ext>
            </a:extLst>
          </p:cNvPr>
          <p:cNvSpPr txBox="1"/>
          <p:nvPr/>
        </p:nvSpPr>
        <p:spPr>
          <a:xfrm>
            <a:off x="170155" y="476642"/>
            <a:ext cx="11770311" cy="3539430"/>
          </a:xfrm>
          <a:prstGeom prst="rect">
            <a:avLst/>
          </a:prstGeom>
          <a:noFill/>
        </p:spPr>
        <p:txBody>
          <a:bodyPr wrap="square">
            <a:spAutoFit/>
          </a:bodyPr>
          <a:lstStyle/>
          <a:p>
            <a:pPr algn="r" rtl="1"/>
            <a:r>
              <a:rPr lang="ar-IQ" sz="2800" b="0" i="0" dirty="0">
                <a:effectLst/>
                <a:latin typeface="roboto" panose="02000000000000000000" pitchFamily="2" charset="0"/>
              </a:rPr>
              <a:t>2</a:t>
            </a:r>
            <a:r>
              <a:rPr lang="ar-IQ" sz="2800" b="0" i="0" dirty="0">
                <a:effectLst/>
                <a:latin typeface="Times New Roman" panose="02020603050405020304" pitchFamily="18" charset="0"/>
                <a:cs typeface="Times New Roman" panose="02020603050405020304" pitchFamily="18" charset="0"/>
              </a:rPr>
              <a:t>. مشاكل فرط الحركة والنشاط عند الأطفال</a:t>
            </a:r>
          </a:p>
          <a:p>
            <a:pPr algn="r" rtl="1"/>
            <a:r>
              <a:rPr lang="ar-IQ" sz="2800" b="0" i="0" dirty="0">
                <a:effectLst/>
                <a:latin typeface="Times New Roman" panose="02020603050405020304" pitchFamily="18" charset="0"/>
                <a:cs typeface="Times New Roman" panose="02020603050405020304" pitchFamily="18" charset="0"/>
              </a:rPr>
              <a:t>يبدو أن مشاكل </a:t>
            </a:r>
            <a:r>
              <a:rPr lang="ar-IQ" sz="2800" b="0" i="0" u="none" strike="noStrike" dirty="0">
                <a:effectLst/>
                <a:latin typeface="Times New Roman" panose="02020603050405020304" pitchFamily="18" charset="0"/>
                <a:cs typeface="Times New Roman" panose="02020603050405020304" pitchFamily="18" charset="0"/>
              </a:rPr>
              <a:t>فرط الحركة </a:t>
            </a:r>
            <a:r>
              <a:rPr lang="ar-IQ" sz="2800" b="0" i="0" dirty="0">
                <a:effectLst/>
                <a:latin typeface="Times New Roman" panose="02020603050405020304" pitchFamily="18" charset="0"/>
                <a:cs typeface="Times New Roman" panose="02020603050405020304" pitchFamily="18" charset="0"/>
              </a:rPr>
              <a:t>والنشاط عند الأطفال قد تكون أيضًا ناجمة عن استحلال المواد الحافظة في نظامهم الغذائي.</a:t>
            </a:r>
          </a:p>
          <a:p>
            <a:pPr algn="r" rtl="1"/>
            <a:r>
              <a:rPr lang="ar-IQ" sz="2800" b="0" i="0" dirty="0">
                <a:effectLst/>
                <a:latin typeface="Times New Roman" panose="02020603050405020304" pitchFamily="18" charset="0"/>
                <a:cs typeface="Times New Roman" panose="02020603050405020304" pitchFamily="18" charset="0"/>
              </a:rPr>
              <a:t>حيث تشير بعض </a:t>
            </a:r>
            <a:r>
              <a:rPr lang="ar-IQ" sz="2800" b="0" i="0" u="none" strike="noStrike" dirty="0">
                <a:effectLst/>
                <a:latin typeface="Times New Roman" panose="02020603050405020304" pitchFamily="18" charset="0"/>
                <a:cs typeface="Times New Roman" panose="02020603050405020304" pitchFamily="18" charset="0"/>
              </a:rPr>
              <a:t>الدراسات</a:t>
            </a:r>
            <a:r>
              <a:rPr lang="ar-IQ" sz="2800" b="0" i="0" dirty="0">
                <a:effectLst/>
                <a:latin typeface="Times New Roman" panose="02020603050405020304" pitchFamily="18" charset="0"/>
                <a:cs typeface="Times New Roman" panose="02020603050405020304" pitchFamily="18" charset="0"/>
              </a:rPr>
              <a:t> إلى زيادة في الحركة المفرطة لدى الأطفال في عمر 3 سنوات عند تناولهم الأطعمة التي تحتوي على مواد حافظة من نوع بنزوات الصوديوم </a:t>
            </a:r>
            <a:r>
              <a:rPr lang="en-US" sz="2800" b="0" i="0" dirty="0">
                <a:effectLst/>
                <a:latin typeface="Times New Roman" panose="02020603050405020304" pitchFamily="18" charset="0"/>
                <a:cs typeface="Times New Roman" panose="02020603050405020304" pitchFamily="18" charset="0"/>
              </a:rPr>
              <a:t>Sodium </a:t>
            </a:r>
            <a:r>
              <a:rPr lang="en-US" sz="2800" b="0" i="0" dirty="0" err="1">
                <a:effectLst/>
                <a:latin typeface="Times New Roman" panose="02020603050405020304" pitchFamily="18" charset="0"/>
                <a:cs typeface="Times New Roman" panose="02020603050405020304" pitchFamily="18" charset="0"/>
              </a:rPr>
              <a:t>bezoate</a:t>
            </a:r>
            <a:endParaRPr lang="en-US" sz="2800" b="0" i="0" dirty="0">
              <a:effectLst/>
              <a:latin typeface="Times New Roman" panose="02020603050405020304" pitchFamily="18" charset="0"/>
              <a:cs typeface="Times New Roman" panose="02020603050405020304" pitchFamily="18" charset="0"/>
            </a:endParaRPr>
          </a:p>
          <a:p>
            <a:pPr algn="r" rtl="1"/>
            <a:r>
              <a:rPr lang="ar-IQ" sz="2800" b="0" i="0" dirty="0">
                <a:effectLst/>
                <a:latin typeface="Times New Roman" panose="02020603050405020304" pitchFamily="18" charset="0"/>
                <a:cs typeface="Times New Roman" panose="02020603050405020304" pitchFamily="18" charset="0"/>
              </a:rPr>
              <a:t>فيما سجّل الأطفال انخفاضًا ملحوظًا بالحركة بمجرد توقفهم عن تناولها.</a:t>
            </a:r>
          </a:p>
          <a:p>
            <a:pPr algn="r" rtl="1"/>
            <a:r>
              <a:rPr lang="ar-IQ" sz="2800" b="0" i="0" dirty="0">
                <a:effectLst/>
                <a:latin typeface="Times New Roman" panose="02020603050405020304" pitchFamily="18" charset="0"/>
                <a:cs typeface="Times New Roman" panose="02020603050405020304" pitchFamily="18" charset="0"/>
              </a:rPr>
              <a:t>وتجدر الإشارة هنا إلى كون بنزوات الصوديوم يستخدم عادة للحفاظ على الأطعمة والمشروبات الحمضية، لذا تستطيع إيجادها في المشروبات الغازية، والمخللات، والعصائر.</a:t>
            </a:r>
          </a:p>
        </p:txBody>
      </p:sp>
    </p:spTree>
    <p:extLst>
      <p:ext uri="{BB962C8B-B14F-4D97-AF65-F5344CB8AC3E}">
        <p14:creationId xmlns:p14="http://schemas.microsoft.com/office/powerpoint/2010/main" val="320056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F7C9D1-4812-7583-EB35-4074F510F15A}"/>
              </a:ext>
            </a:extLst>
          </p:cNvPr>
          <p:cNvSpPr txBox="1"/>
          <p:nvPr/>
        </p:nvSpPr>
        <p:spPr>
          <a:xfrm>
            <a:off x="658428" y="283125"/>
            <a:ext cx="10875144" cy="1631216"/>
          </a:xfrm>
          <a:prstGeom prst="rect">
            <a:avLst/>
          </a:prstGeom>
          <a:noFill/>
        </p:spPr>
        <p:txBody>
          <a:bodyPr wrap="square">
            <a:spAutoFit/>
          </a:bodyPr>
          <a:lstStyle/>
          <a:p>
            <a:pPr algn="r" rtl="1"/>
            <a:r>
              <a:rPr lang="ar-IQ" sz="2000" b="1" i="0" dirty="0">
                <a:effectLst/>
                <a:latin typeface="Times New Roman" panose="02020603050405020304" pitchFamily="18" charset="0"/>
                <a:cs typeface="Times New Roman" panose="02020603050405020304" pitchFamily="18" charset="0"/>
              </a:rPr>
              <a:t>اضرار المكملات الغذائية على الأطفال:</a:t>
            </a:r>
          </a:p>
          <a:p>
            <a:pPr algn="r" rtl="1"/>
            <a:r>
              <a:rPr lang="ar-IQ" sz="2000" b="1" i="0" dirty="0">
                <a:effectLst/>
                <a:latin typeface="Times New Roman" panose="02020603050405020304" pitchFamily="18" charset="0"/>
                <a:cs typeface="Times New Roman" panose="02020603050405020304" pitchFamily="18" charset="0"/>
              </a:rPr>
              <a:t>تناول الأطعمة </a:t>
            </a:r>
            <a:r>
              <a:rPr lang="ar-IQ" sz="2000" b="1" i="0" dirty="0" err="1">
                <a:effectLst/>
                <a:latin typeface="Times New Roman" panose="02020603050405020304" pitchFamily="18" charset="0"/>
                <a:cs typeface="Times New Roman" panose="02020603050405020304" pitchFamily="18" charset="0"/>
              </a:rPr>
              <a:t>التى</a:t>
            </a:r>
            <a:r>
              <a:rPr lang="ar-IQ" sz="2000" b="1" i="0" dirty="0">
                <a:effectLst/>
                <a:latin typeface="Times New Roman" panose="02020603050405020304" pitchFamily="18" charset="0"/>
                <a:cs typeface="Times New Roman" panose="02020603050405020304" pitchFamily="18" charset="0"/>
              </a:rPr>
              <a:t> تحتوى على مواد حافظة، تضعف الجهاز </a:t>
            </a:r>
            <a:r>
              <a:rPr lang="ar-IQ" sz="2000" b="1" i="0" dirty="0" err="1">
                <a:effectLst/>
                <a:latin typeface="Times New Roman" panose="02020603050405020304" pitchFamily="18" charset="0"/>
                <a:cs typeface="Times New Roman" panose="02020603050405020304" pitchFamily="18" charset="0"/>
              </a:rPr>
              <a:t>المناعى</a:t>
            </a:r>
            <a:r>
              <a:rPr lang="ar-IQ" sz="2000" b="1" i="0" dirty="0">
                <a:effectLst/>
                <a:latin typeface="Times New Roman" panose="02020603050405020304" pitchFamily="18" charset="0"/>
                <a:cs typeface="Times New Roman" panose="02020603050405020304" pitchFamily="18" charset="0"/>
              </a:rPr>
              <a:t> للطفل مما يعرضه للإصابة بالأمراض المختلفة، بالإضافة إلى أن  تعرض أكياس </a:t>
            </a:r>
            <a:r>
              <a:rPr lang="ar-IQ" sz="2000" b="1" i="0" dirty="0" err="1">
                <a:effectLst/>
                <a:latin typeface="Times New Roman" panose="02020603050405020304" pitchFamily="18" charset="0"/>
                <a:cs typeface="Times New Roman" panose="02020603050405020304" pitchFamily="18" charset="0"/>
              </a:rPr>
              <a:t>الشبيس</a:t>
            </a:r>
            <a:r>
              <a:rPr lang="ar-IQ" sz="2000" b="1" i="0" dirty="0">
                <a:effectLst/>
                <a:latin typeface="Times New Roman" panose="02020603050405020304" pitchFamily="18" charset="0"/>
                <a:cs typeface="Times New Roman" panose="02020603050405020304" pitchFamily="18" charset="0"/>
              </a:rPr>
              <a:t> والحلوى المصنوعة من الألمونيوم لفترة طويلة </a:t>
            </a:r>
            <a:r>
              <a:rPr lang="ar-IQ" sz="2000" b="1" i="0" dirty="0" err="1">
                <a:effectLst/>
                <a:latin typeface="Times New Roman" panose="02020603050405020304" pitchFamily="18" charset="0"/>
                <a:cs typeface="Times New Roman" panose="02020603050405020304" pitchFamily="18" charset="0"/>
              </a:rPr>
              <a:t>فى</a:t>
            </a:r>
            <a:r>
              <a:rPr lang="ar-IQ" sz="2000" b="1" i="0" dirty="0">
                <a:effectLst/>
                <a:latin typeface="Times New Roman" panose="02020603050405020304" pitchFamily="18" charset="0"/>
                <a:cs typeface="Times New Roman" panose="02020603050405020304" pitchFamily="18" charset="0"/>
              </a:rPr>
              <a:t> الشمس،  تسبب أضرارا صحية للكبد، مشيراً إلى أن تناول المواد الحافظة والسكريات يؤثر على البنكرياس، ويسبب الإصابة بمرض السكر من النوع </a:t>
            </a:r>
            <a:r>
              <a:rPr lang="ar-IQ" sz="2000" b="1" i="0" dirty="0" err="1">
                <a:effectLst/>
                <a:latin typeface="Times New Roman" panose="02020603050405020304" pitchFamily="18" charset="0"/>
                <a:cs typeface="Times New Roman" panose="02020603050405020304" pitchFamily="18" charset="0"/>
              </a:rPr>
              <a:t>الثانى</a:t>
            </a:r>
            <a:r>
              <a:rPr lang="ar-IQ" sz="2000" b="1" i="0" dirty="0">
                <a:effectLst/>
                <a:latin typeface="Times New Roman" panose="02020603050405020304" pitchFamily="18" charset="0"/>
                <a:cs typeface="Times New Roman" panose="02020603050405020304" pitchFamily="18" charset="0"/>
              </a:rPr>
              <a:t> وتسوس الأسنان، بالإضافة إلى الشعور بالشبع لفترة طويلة والإصابة بالسمنة.</a:t>
            </a:r>
            <a:endParaRPr lang="en-US" sz="2000" dirty="0">
              <a:latin typeface="Times New Roman" panose="02020603050405020304" pitchFamily="18" charset="0"/>
              <a:cs typeface="Times New Roman" panose="02020603050405020304" pitchFamily="18" charset="0"/>
            </a:endParaRPr>
          </a:p>
        </p:txBody>
      </p:sp>
      <p:pic>
        <p:nvPicPr>
          <p:cNvPr id="6146" name="Picture 2" descr="اطعمة صحية">
            <a:extLst>
              <a:ext uri="{FF2B5EF4-FFF2-40B4-BE49-F238E27FC236}">
                <a16:creationId xmlns:a16="http://schemas.microsoft.com/office/drawing/2014/main" id="{E867FE20-5A99-085C-0215-23B870F33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45" y="2015231"/>
            <a:ext cx="10386873" cy="3448097"/>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EF313206-9891-2E9E-7C21-0E1D87C0FE8F}"/>
              </a:ext>
            </a:extLst>
          </p:cNvPr>
          <p:cNvSpPr txBox="1"/>
          <p:nvPr/>
        </p:nvSpPr>
        <p:spPr>
          <a:xfrm>
            <a:off x="372862" y="5657671"/>
            <a:ext cx="11236911" cy="646331"/>
          </a:xfrm>
          <a:prstGeom prst="rect">
            <a:avLst/>
          </a:prstGeom>
          <a:noFill/>
        </p:spPr>
        <p:txBody>
          <a:bodyPr wrap="square">
            <a:spAutoFit/>
          </a:bodyPr>
          <a:lstStyle/>
          <a:p>
            <a:pPr algn="r"/>
            <a:r>
              <a:rPr lang="ar-IQ" b="1" i="0" dirty="0">
                <a:effectLst/>
                <a:latin typeface="Arial" panose="020B0604020202020204" pitchFamily="34" charset="0"/>
              </a:rPr>
              <a:t>وأضاف أنه يجب على الأم أن تمنع الطفل من تناول هذه الأطعمة، وتستبدلها بالفاكهة والعصائر الطبيعية المصنوعة بالمنزل، مما يحسن الجهاز </a:t>
            </a:r>
            <a:r>
              <a:rPr lang="ar-IQ" b="1" i="0" dirty="0" err="1">
                <a:effectLst/>
                <a:latin typeface="Arial" panose="020B0604020202020204" pitchFamily="34" charset="0"/>
              </a:rPr>
              <a:t>المناعى</a:t>
            </a:r>
            <a:r>
              <a:rPr lang="ar-IQ" b="1" i="0" dirty="0">
                <a:effectLst/>
                <a:latin typeface="Arial" panose="020B0604020202020204" pitchFamily="34" charset="0"/>
              </a:rPr>
              <a:t> للطفل ويحميه من الأمراض .</a:t>
            </a:r>
            <a:endParaRPr lang="en-US" dirty="0"/>
          </a:p>
        </p:txBody>
      </p:sp>
    </p:spTree>
    <p:extLst>
      <p:ext uri="{BB962C8B-B14F-4D97-AF65-F5344CB8AC3E}">
        <p14:creationId xmlns:p14="http://schemas.microsoft.com/office/powerpoint/2010/main" val="191712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3596EAE-4023-D29C-0750-8CD2BD3C2851}"/>
              </a:ext>
            </a:extLst>
          </p:cNvPr>
          <p:cNvSpPr txBox="1"/>
          <p:nvPr/>
        </p:nvSpPr>
        <p:spPr>
          <a:xfrm>
            <a:off x="932155" y="499770"/>
            <a:ext cx="10715348" cy="1815882"/>
          </a:xfrm>
          <a:prstGeom prst="rect">
            <a:avLst/>
          </a:prstGeom>
          <a:noFill/>
        </p:spPr>
        <p:txBody>
          <a:bodyPr wrap="square">
            <a:spAutoFit/>
          </a:bodyPr>
          <a:lstStyle/>
          <a:p>
            <a:pPr algn="r" rtl="1"/>
            <a:r>
              <a:rPr lang="ar-IQ" sz="2800" dirty="0">
                <a:latin typeface="roboto" panose="02000000000000000000" pitchFamily="2" charset="0"/>
                <a:cs typeface="Times New Roman" panose="02020603050405020304" pitchFamily="18" charset="0"/>
              </a:rPr>
              <a:t>3. </a:t>
            </a:r>
            <a:r>
              <a:rPr lang="ar-IQ" sz="2800" b="0" i="0" dirty="0">
                <a:effectLst/>
                <a:latin typeface="Times New Roman" panose="02020603050405020304" pitchFamily="18" charset="0"/>
                <a:cs typeface="Times New Roman" panose="02020603050405020304" pitchFamily="18" charset="0"/>
              </a:rPr>
              <a:t>انخفاض صحة القلب</a:t>
            </a:r>
          </a:p>
          <a:p>
            <a:pPr algn="r" rtl="1"/>
            <a:r>
              <a:rPr lang="ar-IQ" sz="2800" b="0" i="0" dirty="0">
                <a:effectLst/>
                <a:latin typeface="Times New Roman" panose="02020603050405020304" pitchFamily="18" charset="0"/>
                <a:cs typeface="Times New Roman" panose="02020603050405020304" pitchFamily="18" charset="0"/>
              </a:rPr>
              <a:t>يصل تأثير المواد الحافظة أيضًا حتى يهدد صحة قلبك.</a:t>
            </a:r>
          </a:p>
          <a:p>
            <a:pPr algn="r" rtl="1"/>
            <a:r>
              <a:rPr lang="ar-IQ" sz="2800" b="0" i="0" dirty="0">
                <a:effectLst/>
                <a:latin typeface="Times New Roman" panose="02020603050405020304" pitchFamily="18" charset="0"/>
                <a:cs typeface="Times New Roman" panose="02020603050405020304" pitchFamily="18" charset="0"/>
              </a:rPr>
              <a:t>حيث تبين أن </a:t>
            </a:r>
            <a:r>
              <a:rPr lang="ar-IQ" sz="2800" b="0" i="0" dirty="0" err="1">
                <a:effectLst/>
                <a:latin typeface="Times New Roman" panose="02020603050405020304" pitchFamily="18" charset="0"/>
                <a:cs typeface="Times New Roman" panose="02020603050405020304" pitchFamily="18" charset="0"/>
              </a:rPr>
              <a:t>نيترات</a:t>
            </a:r>
            <a:r>
              <a:rPr lang="ar-IQ" sz="2800" b="0" i="0" dirty="0">
                <a:effectLst/>
                <a:latin typeface="Times New Roman" panose="02020603050405020304" pitchFamily="18" charset="0"/>
                <a:cs typeface="Times New Roman" panose="02020603050405020304" pitchFamily="18" charset="0"/>
              </a:rPr>
              <a:t> الصوديوم  </a:t>
            </a:r>
            <a:r>
              <a:rPr lang="en-US" sz="2800" b="0" i="0" dirty="0">
                <a:effectLst/>
                <a:latin typeface="Times New Roman" panose="02020603050405020304" pitchFamily="18" charset="0"/>
                <a:cs typeface="Times New Roman" panose="02020603050405020304" pitchFamily="18" charset="0"/>
              </a:rPr>
              <a:t> Sodium nitrate </a:t>
            </a:r>
            <a:r>
              <a:rPr lang="ar-IQ" sz="2800" b="0" i="0" dirty="0">
                <a:effectLst/>
                <a:latin typeface="Times New Roman" panose="02020603050405020304" pitchFamily="18" charset="0"/>
                <a:cs typeface="Times New Roman" panose="02020603050405020304" pitchFamily="18" charset="0"/>
              </a:rPr>
              <a:t>قد تتسبب في تضييق الأوعية الدموية فتقل نسبة ليونتها وتصبح أكثر صلابة، ما يهدد المستهلك بالإصابة </a:t>
            </a:r>
            <a:r>
              <a:rPr lang="ar-IQ" sz="2800" b="0" i="0" u="none" strike="noStrike" dirty="0">
                <a:effectLst/>
                <a:latin typeface="Times New Roman" panose="02020603050405020304" pitchFamily="18" charset="0"/>
                <a:cs typeface="Times New Roman" panose="02020603050405020304" pitchFamily="18" charset="0"/>
              </a:rPr>
              <a:t>بأمراض القلب </a:t>
            </a:r>
            <a:r>
              <a:rPr lang="ar-IQ" sz="2800" b="0" i="0" dirty="0">
                <a:effectLst/>
                <a:latin typeface="Times New Roman" panose="02020603050405020304" pitchFamily="18" charset="0"/>
                <a:cs typeface="Times New Roman" panose="02020603050405020304" pitchFamily="18" charset="0"/>
              </a:rPr>
              <a:t>المختلفة</a:t>
            </a:r>
            <a:r>
              <a:rPr lang="ar-IQ" b="0" i="0" dirty="0">
                <a:effectLst/>
                <a:latin typeface="roboto" panose="02000000000000000000" pitchFamily="2" charset="0"/>
              </a:rPr>
              <a:t>.</a:t>
            </a:r>
          </a:p>
        </p:txBody>
      </p:sp>
      <p:pic>
        <p:nvPicPr>
          <p:cNvPr id="11266" name="Picture 2" descr="هذه العلامات تحدد مدى صحة القلب.. تعرف عليها - صحيفة الاتحاد">
            <a:extLst>
              <a:ext uri="{FF2B5EF4-FFF2-40B4-BE49-F238E27FC236}">
                <a16:creationId xmlns:a16="http://schemas.microsoft.com/office/drawing/2014/main" id="{173C1310-F443-A074-CCAB-8FC30866C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827" y="2938509"/>
            <a:ext cx="5145534" cy="38296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القلب وظيفته والأمراض التي تصيبه">
            <a:extLst>
              <a:ext uri="{FF2B5EF4-FFF2-40B4-BE49-F238E27FC236}">
                <a16:creationId xmlns:a16="http://schemas.microsoft.com/office/drawing/2014/main" id="{CF1F80ED-563C-A416-57D7-C4464E20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97" y="2938509"/>
            <a:ext cx="5655076" cy="382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718A65E-59EA-E28E-B816-A0A5D176EC7A}"/>
              </a:ext>
            </a:extLst>
          </p:cNvPr>
          <p:cNvSpPr txBox="1"/>
          <p:nvPr/>
        </p:nvSpPr>
        <p:spPr>
          <a:xfrm>
            <a:off x="745724" y="620516"/>
            <a:ext cx="11088210" cy="1384995"/>
          </a:xfrm>
          <a:prstGeom prst="rect">
            <a:avLst/>
          </a:prstGeom>
          <a:noFill/>
        </p:spPr>
        <p:txBody>
          <a:bodyPr wrap="square">
            <a:spAutoFit/>
          </a:bodyPr>
          <a:lstStyle/>
          <a:p>
            <a:pPr algn="r" rtl="1"/>
            <a:r>
              <a:rPr lang="ar-IQ" sz="2800" dirty="0">
                <a:latin typeface="roboto" panose="02000000000000000000" pitchFamily="2" charset="0"/>
                <a:cs typeface="Times New Roman" panose="02020603050405020304" pitchFamily="18" charset="0"/>
              </a:rPr>
              <a:t>4.</a:t>
            </a:r>
            <a:r>
              <a:rPr lang="ar-IQ" sz="2800" b="0" i="0" dirty="0">
                <a:effectLst/>
                <a:latin typeface="Times New Roman" panose="02020603050405020304" pitchFamily="18" charset="0"/>
                <a:cs typeface="Times New Roman" panose="02020603050405020304" pitchFamily="18" charset="0"/>
              </a:rPr>
              <a:t> السكري</a:t>
            </a:r>
          </a:p>
          <a:p>
            <a:pPr algn="r" rtl="1"/>
            <a:r>
              <a:rPr lang="ar-IQ" sz="2800" b="0" i="0" dirty="0">
                <a:effectLst/>
                <a:latin typeface="Times New Roman" panose="02020603050405020304" pitchFamily="18" charset="0"/>
                <a:cs typeface="Times New Roman" panose="02020603050405020304" pitchFamily="18" charset="0"/>
              </a:rPr>
              <a:t>تشير كلية هارفارد للصحة العامة إلى كون </a:t>
            </a:r>
            <a:r>
              <a:rPr lang="ar-IQ" sz="2800" b="0" i="0" dirty="0" err="1">
                <a:effectLst/>
                <a:latin typeface="Times New Roman" panose="02020603050405020304" pitchFamily="18" charset="0"/>
                <a:cs typeface="Times New Roman" panose="02020603050405020304" pitchFamily="18" charset="0"/>
              </a:rPr>
              <a:t>نيترات</a:t>
            </a:r>
            <a:r>
              <a:rPr lang="ar-IQ" sz="2800" b="0" i="0" dirty="0">
                <a:effectLst/>
                <a:latin typeface="Times New Roman" panose="02020603050405020304" pitchFamily="18" charset="0"/>
                <a:cs typeface="Times New Roman" panose="02020603050405020304" pitchFamily="18" charset="0"/>
              </a:rPr>
              <a:t> الصوديوم من شأنها أن تؤثر على مدى معالجة الجسم للسكر، بالتالي قد تكون مسؤولة عن تطوير بعض أنواع </a:t>
            </a:r>
            <a:r>
              <a:rPr lang="ar-IQ" sz="2800" b="0" i="0" u="none" strike="noStrike" dirty="0">
                <a:effectLst/>
                <a:latin typeface="Times New Roman" panose="02020603050405020304" pitchFamily="18" charset="0"/>
                <a:cs typeface="Times New Roman" panose="02020603050405020304" pitchFamily="18" charset="0"/>
              </a:rPr>
              <a:t>السكري</a:t>
            </a:r>
            <a:r>
              <a:rPr lang="ar-IQ" sz="2800" b="0" i="0" dirty="0">
                <a:effectLst/>
                <a:latin typeface="Times New Roman" panose="02020603050405020304" pitchFamily="18" charset="0"/>
                <a:cs typeface="Times New Roman" panose="02020603050405020304" pitchFamily="18" charset="0"/>
              </a:rPr>
              <a:t>.</a:t>
            </a:r>
          </a:p>
        </p:txBody>
      </p:sp>
      <p:pic>
        <p:nvPicPr>
          <p:cNvPr id="12290" name="Picture 2" descr="الأمراض المزمنة - السكري">
            <a:extLst>
              <a:ext uri="{FF2B5EF4-FFF2-40B4-BE49-F238E27FC236}">
                <a16:creationId xmlns:a16="http://schemas.microsoft.com/office/drawing/2014/main" id="{1FA4AB9B-BEA0-C333-E491-B10DE9EA2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54928"/>
            <a:ext cx="6025379" cy="442995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إنفوغرف: 10 أشياء يجب أن يفعلها مريض السكري يومياً">
            <a:extLst>
              <a:ext uri="{FF2B5EF4-FFF2-40B4-BE49-F238E27FC236}">
                <a16:creationId xmlns:a16="http://schemas.microsoft.com/office/drawing/2014/main" id="{638F00FF-7637-D7F2-E3D9-E80F93442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31" y="2254928"/>
            <a:ext cx="5717219" cy="442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5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C179762-5BF4-E5C6-969F-D9C8C41F6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8" y="230818"/>
            <a:ext cx="11931588" cy="650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3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336C1C7-D299-0007-5B60-5ECD785B9EB5}"/>
              </a:ext>
            </a:extLst>
          </p:cNvPr>
          <p:cNvPicPr>
            <a:picLocks noChangeAspect="1"/>
          </p:cNvPicPr>
          <p:nvPr/>
        </p:nvPicPr>
        <p:blipFill>
          <a:blip r:embed="rId2"/>
          <a:stretch>
            <a:fillRect/>
          </a:stretch>
        </p:blipFill>
        <p:spPr>
          <a:xfrm>
            <a:off x="133165" y="79900"/>
            <a:ext cx="11952102" cy="6702640"/>
          </a:xfrm>
          <a:prstGeom prst="rect">
            <a:avLst/>
          </a:prstGeom>
        </p:spPr>
      </p:pic>
    </p:spTree>
    <p:extLst>
      <p:ext uri="{BB962C8B-B14F-4D97-AF65-F5344CB8AC3E}">
        <p14:creationId xmlns:p14="http://schemas.microsoft.com/office/powerpoint/2010/main" val="349411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7AB5541-7522-A525-34AC-EAFF9931E940}"/>
              </a:ext>
            </a:extLst>
          </p:cNvPr>
          <p:cNvPicPr>
            <a:picLocks noChangeAspect="1"/>
          </p:cNvPicPr>
          <p:nvPr/>
        </p:nvPicPr>
        <p:blipFill>
          <a:blip r:embed="rId2"/>
          <a:stretch>
            <a:fillRect/>
          </a:stretch>
        </p:blipFill>
        <p:spPr>
          <a:xfrm>
            <a:off x="266330" y="408373"/>
            <a:ext cx="11665257" cy="3279337"/>
          </a:xfrm>
          <a:prstGeom prst="rect">
            <a:avLst/>
          </a:prstGeom>
        </p:spPr>
      </p:pic>
      <p:pic>
        <p:nvPicPr>
          <p:cNvPr id="2050" name="Picture 2" descr="4 أضرار خطيرة للمواد الحافظة.. كيف تتجنبها؟ | الكونسلتو">
            <a:extLst>
              <a:ext uri="{FF2B5EF4-FFF2-40B4-BE49-F238E27FC236}">
                <a16:creationId xmlns:a16="http://schemas.microsoft.com/office/drawing/2014/main" id="{A1CA987A-A7EB-2340-9239-E0A31B583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784" y="3858309"/>
            <a:ext cx="6961972" cy="29153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لمواد الحافظة : كيف تؤثر على صحتك وتسبب الضرر لك ؟ • تسعة">
            <a:extLst>
              <a:ext uri="{FF2B5EF4-FFF2-40B4-BE49-F238E27FC236}">
                <a16:creationId xmlns:a16="http://schemas.microsoft.com/office/drawing/2014/main" id="{8A84E778-C3BD-A2EF-2CE8-DEE5A91A8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36" y="3858308"/>
            <a:ext cx="4875986" cy="291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9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3040A44-6DD9-DD6D-F3E4-3BC4C9053C88}"/>
              </a:ext>
            </a:extLst>
          </p:cNvPr>
          <p:cNvSpPr txBox="1"/>
          <p:nvPr/>
        </p:nvSpPr>
        <p:spPr>
          <a:xfrm>
            <a:off x="1012054" y="780235"/>
            <a:ext cx="10369119" cy="4832092"/>
          </a:xfrm>
          <a:prstGeom prst="rect">
            <a:avLst/>
          </a:prstGeom>
          <a:noFill/>
        </p:spPr>
        <p:txBody>
          <a:bodyPr wrap="square">
            <a:spAutoFit/>
          </a:bodyPr>
          <a:lstStyle/>
          <a:p>
            <a:pPr algn="r" rtl="1"/>
            <a:r>
              <a:rPr lang="ar-IQ" sz="2800" b="1" i="0" dirty="0">
                <a:effectLst/>
                <a:latin typeface="Times New Roman" panose="02020603050405020304" pitchFamily="18" charset="0"/>
                <a:cs typeface="Times New Roman" panose="02020603050405020304" pitchFamily="18" charset="0"/>
              </a:rPr>
              <a:t>كيف نتجنب المواد الحافظة:</a:t>
            </a:r>
          </a:p>
          <a:p>
            <a:pPr algn="r" rtl="1"/>
            <a:r>
              <a:rPr lang="ar-IQ" sz="2800" b="1" i="0" dirty="0">
                <a:effectLst/>
                <a:latin typeface="Times New Roman" panose="02020603050405020304" pitchFamily="18" charset="0"/>
                <a:cs typeface="Times New Roman" panose="02020603050405020304" pitchFamily="18" charset="0"/>
              </a:rPr>
              <a:t>في الحقيقة قد يصعب عليك قطع المواد الحافظة تمامًا من نظامك الغذائي، حيث أنها باتت تدخل في كافة </a:t>
            </a:r>
            <a:r>
              <a:rPr lang="ar-IQ" sz="2800" b="1" i="0" dirty="0" err="1">
                <a:effectLst/>
                <a:latin typeface="Times New Roman" panose="02020603050405020304" pitchFamily="18" charset="0"/>
                <a:cs typeface="Times New Roman" panose="02020603050405020304" pitchFamily="18" charset="0"/>
              </a:rPr>
              <a:t>تصنيعات</a:t>
            </a:r>
            <a:r>
              <a:rPr lang="ar-IQ" sz="2800" b="1" i="0" dirty="0">
                <a:effectLst/>
                <a:latin typeface="Times New Roman" panose="02020603050405020304" pitchFamily="18" charset="0"/>
                <a:cs typeface="Times New Roman" panose="02020603050405020304" pitchFamily="18" charset="0"/>
              </a:rPr>
              <a:t> الأطعمة تقريبًا، لكن إن كنت متنبهًا فلا شك أن باستطاعتك الحد من مقدار ما تأخذه منها، من خلال الآتي:</a:t>
            </a:r>
          </a:p>
          <a:p>
            <a:pPr algn="r" rtl="1">
              <a:buFont typeface="Arial" panose="020B0604020202020204" pitchFamily="34" charset="0"/>
              <a:buChar char="•"/>
            </a:pPr>
            <a:r>
              <a:rPr lang="ar-IQ" sz="2800" b="1" i="0" dirty="0">
                <a:effectLst/>
                <a:latin typeface="Times New Roman" panose="02020603050405020304" pitchFamily="18" charset="0"/>
                <a:cs typeface="Times New Roman" panose="02020603050405020304" pitchFamily="18" charset="0"/>
              </a:rPr>
              <a:t>قم بدمج الأطعمة الطازجة في نظامك الغذائي على حساب تلك المخزنة والمجففة.</a:t>
            </a:r>
          </a:p>
          <a:p>
            <a:pPr algn="r" rtl="1">
              <a:buFont typeface="Arial" panose="020B0604020202020204" pitchFamily="34" charset="0"/>
              <a:buChar char="•"/>
            </a:pPr>
            <a:r>
              <a:rPr lang="ar-IQ" sz="2800" b="1" i="0" dirty="0">
                <a:effectLst/>
                <a:latin typeface="Times New Roman" panose="02020603050405020304" pitchFamily="18" charset="0"/>
                <a:cs typeface="Times New Roman" panose="02020603050405020304" pitchFamily="18" charset="0"/>
              </a:rPr>
              <a:t>تناول الخضار والفواكه والحبوب </a:t>
            </a:r>
            <a:r>
              <a:rPr lang="ar-IQ" sz="2800" b="1" dirty="0">
                <a:latin typeface="Times New Roman" panose="02020603050405020304" pitchFamily="18" charset="0"/>
                <a:cs typeface="Times New Roman" panose="02020603050405020304" pitchFamily="18" charset="0"/>
              </a:rPr>
              <a:t>الكاملة </a:t>
            </a:r>
            <a:r>
              <a:rPr lang="ar-IQ" sz="2800" b="1" i="0" dirty="0">
                <a:effectLst/>
                <a:latin typeface="Times New Roman" panose="02020603050405020304" pitchFamily="18" charset="0"/>
                <a:cs typeface="Times New Roman" panose="02020603050405020304" pitchFamily="18" charset="0"/>
              </a:rPr>
              <a:t>واللحوم الطازجة الخالية من الدهون، بالإضافة إلى منتجات الألبان قليلة الدسم.</a:t>
            </a:r>
          </a:p>
          <a:p>
            <a:pPr algn="r" rtl="1">
              <a:buFont typeface="Arial" panose="020B0604020202020204" pitchFamily="34" charset="0"/>
              <a:buChar char="•"/>
            </a:pPr>
            <a:r>
              <a:rPr lang="ar-IQ" sz="2800" b="1" i="0" dirty="0">
                <a:effectLst/>
                <a:latin typeface="Times New Roman" panose="02020603050405020304" pitchFamily="18" charset="0"/>
                <a:cs typeface="Times New Roman" panose="02020603050405020304" pitchFamily="18" charset="0"/>
              </a:rPr>
              <a:t>ابتعد عن الوجبات الجاهزة المخزّنة، واللحوم المعالجة، والوجبات السريعة.</a:t>
            </a:r>
          </a:p>
          <a:p>
            <a:pPr algn="r" rtl="1">
              <a:buFont typeface="Arial" panose="020B0604020202020204" pitchFamily="34" charset="0"/>
              <a:buChar char="•"/>
            </a:pPr>
            <a:r>
              <a:rPr lang="ar-IQ" sz="2800" b="1" i="0" dirty="0">
                <a:effectLst/>
                <a:latin typeface="Times New Roman" panose="02020603050405020304" pitchFamily="18" charset="0"/>
                <a:cs typeface="Times New Roman" panose="02020603050405020304" pitchFamily="18" charset="0"/>
              </a:rPr>
              <a:t>كن ذكيًّا ومسؤولًا عن صحّتك وغذائك، وعند شرائك للأطعمة افحص المكتوب على العبوات وخذ موقفًا من شراء المواد الضارة لك، ومع الوقت ستعتاد نظامك الجديد وتستمتع بصحتك الأفضل.</a:t>
            </a:r>
          </a:p>
        </p:txBody>
      </p:sp>
    </p:spTree>
    <p:extLst>
      <p:ext uri="{BB962C8B-B14F-4D97-AF65-F5344CB8AC3E}">
        <p14:creationId xmlns:p14="http://schemas.microsoft.com/office/powerpoint/2010/main" val="195134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38FF141-7712-BC2D-DB9C-79A7E0ED1D95}"/>
              </a:ext>
            </a:extLst>
          </p:cNvPr>
          <p:cNvSpPr txBox="1"/>
          <p:nvPr/>
        </p:nvSpPr>
        <p:spPr>
          <a:xfrm>
            <a:off x="301842" y="764311"/>
            <a:ext cx="11452192" cy="1938992"/>
          </a:xfrm>
          <a:prstGeom prst="rect">
            <a:avLst/>
          </a:prstGeom>
          <a:noFill/>
        </p:spPr>
        <p:txBody>
          <a:bodyPr wrap="square">
            <a:spAutoFit/>
          </a:bodyPr>
          <a:lstStyle/>
          <a:p>
            <a:pPr algn="r" rtl="1"/>
            <a:r>
              <a:rPr lang="ar-IQ" sz="2400" b="1" dirty="0">
                <a:latin typeface="Times New Roman" panose="02020603050405020304" pitchFamily="18" charset="0"/>
                <a:cs typeface="Times New Roman" panose="02020603050405020304" pitchFamily="18" charset="0"/>
              </a:rPr>
              <a:t>الاطعمة التي تحتوي على المواد الحافظة:</a:t>
            </a:r>
          </a:p>
          <a:p>
            <a:pPr algn="r" rtl="1"/>
            <a:r>
              <a:rPr lang="ar-IQ" sz="2400" b="1" dirty="0">
                <a:latin typeface="Times New Roman" panose="02020603050405020304" pitchFamily="18" charset="0"/>
                <a:cs typeface="Times New Roman" panose="02020603050405020304" pitchFamily="18" charset="0"/>
              </a:rPr>
              <a:t>نتيجة بحث الصور عن جدول المواد الحافظة</a:t>
            </a:r>
          </a:p>
          <a:p>
            <a:pPr algn="r" rtl="1"/>
            <a:r>
              <a:rPr lang="ar-IQ" sz="2400" b="1" dirty="0">
                <a:latin typeface="Times New Roman" panose="02020603050405020304" pitchFamily="18" charset="0"/>
                <a:cs typeface="Times New Roman" panose="02020603050405020304" pitchFamily="18" charset="0"/>
              </a:rPr>
              <a:t>كما أشارت إلى اللحوم المصنعة، وتشمل النقانق، والهوت </a:t>
            </a:r>
            <a:r>
              <a:rPr lang="ar-IQ" sz="2400" b="1" dirty="0" err="1">
                <a:latin typeface="Times New Roman" panose="02020603050405020304" pitchFamily="18" charset="0"/>
                <a:cs typeface="Times New Roman" panose="02020603050405020304" pitchFamily="18" charset="0"/>
              </a:rPr>
              <a:t>دوغ</a:t>
            </a:r>
            <a:r>
              <a:rPr lang="ar-IQ" sz="2400" b="1" dirty="0">
                <a:latin typeface="Times New Roman" panose="02020603050405020304" pitchFamily="18" charset="0"/>
                <a:cs typeface="Times New Roman" panose="02020603050405020304" pitchFamily="18" charset="0"/>
              </a:rPr>
              <a:t>، واللحم المقدد، والبرجر. وتحتوي كل تلك اللحوم على مواد كيميائية ومواد حافظة مثل نترات الصوديوم، وتستعمل تلك المواد للحفاظ على المظهر الطازج والجذاب، ولكنها من جهة أخرى معروفة كمواد مسرطنة</a:t>
            </a:r>
            <a:endParaRPr lang="en-US" sz="2400" b="1" dirty="0">
              <a:latin typeface="Times New Roman" panose="02020603050405020304" pitchFamily="18" charset="0"/>
              <a:cs typeface="Times New Roman" panose="02020603050405020304" pitchFamily="18" charset="0"/>
            </a:endParaRPr>
          </a:p>
        </p:txBody>
      </p:sp>
      <p:pic>
        <p:nvPicPr>
          <p:cNvPr id="13314" name="Picture 2" descr="7 حالات محظور عليهم تماما تناول أطعمة تحتوى على مواد حافظة - اليوم السابع">
            <a:extLst>
              <a:ext uri="{FF2B5EF4-FFF2-40B4-BE49-F238E27FC236}">
                <a16:creationId xmlns:a16="http://schemas.microsoft.com/office/drawing/2014/main" id="{DC0188D3-DF05-B1D0-153F-4E6D0D433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699" y="3053918"/>
            <a:ext cx="5583777" cy="369038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hemistrysa - ما هي المواد الحافظة : هي مواد كيماوية صممت لتحافظ على شكل و  مذاق الأغذية الجاهزة أطول مدة ممكنة لكنها أصبحت موجودة أيضا في الأغذية  الطازجة مثل الخضار و الفواكه">
            <a:extLst>
              <a:ext uri="{FF2B5EF4-FFF2-40B4-BE49-F238E27FC236}">
                <a16:creationId xmlns:a16="http://schemas.microsoft.com/office/drawing/2014/main" id="{D4AFF7C5-47F6-4512-4342-FCF0492B9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2" y="3053918"/>
            <a:ext cx="5794158" cy="369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2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60F1113-1C39-B050-BA00-4B83E75E2735}"/>
              </a:ext>
            </a:extLst>
          </p:cNvPr>
          <p:cNvSpPr txBox="1"/>
          <p:nvPr/>
        </p:nvSpPr>
        <p:spPr>
          <a:xfrm>
            <a:off x="436485" y="702166"/>
            <a:ext cx="11319030" cy="2246769"/>
          </a:xfrm>
          <a:prstGeom prst="rect">
            <a:avLst/>
          </a:prstGeom>
          <a:noFill/>
        </p:spPr>
        <p:txBody>
          <a:bodyPr wrap="square">
            <a:spAutoFit/>
          </a:bodyPr>
          <a:lstStyle/>
          <a:p>
            <a:pPr algn="r" rtl="1"/>
            <a:r>
              <a:rPr lang="ar-IQ" sz="2800" b="1" i="0" dirty="0">
                <a:solidFill>
                  <a:srgbClr val="BDC1C6"/>
                </a:solidFill>
                <a:effectLst/>
                <a:latin typeface="Times New Roman" panose="02020603050405020304" pitchFamily="18" charset="0"/>
                <a:cs typeface="Times New Roman" panose="02020603050405020304" pitchFamily="18" charset="0"/>
              </a:rPr>
              <a:t>المواد الحافظة الممنوعة:</a:t>
            </a:r>
          </a:p>
          <a:p>
            <a:pPr algn="r" rtl="1"/>
            <a:r>
              <a:rPr lang="ar-IQ" sz="2800" b="1" i="0" dirty="0">
                <a:solidFill>
                  <a:srgbClr val="BDC1C6"/>
                </a:solidFill>
                <a:effectLst/>
                <a:latin typeface="Times New Roman" panose="02020603050405020304" pitchFamily="18" charset="0"/>
                <a:cs typeface="Times New Roman" panose="02020603050405020304" pitchFamily="18" charset="0"/>
              </a:rPr>
              <a:t>وأضافت أن المواد الحافظة يرمز لها بـ  </a:t>
            </a:r>
            <a:r>
              <a:rPr lang="en-US" sz="2800" b="1" i="0" dirty="0">
                <a:solidFill>
                  <a:srgbClr val="BDC1C6"/>
                </a:solidFill>
                <a:effectLst/>
                <a:latin typeface="Times New Roman" panose="02020603050405020304" pitchFamily="18" charset="0"/>
                <a:cs typeface="Times New Roman" panose="02020603050405020304" pitchFamily="18" charset="0"/>
              </a:rPr>
              <a:t> E299-E200 </a:t>
            </a:r>
            <a:r>
              <a:rPr lang="ar-IQ" sz="2800" b="1" i="0" dirty="0">
                <a:solidFill>
                  <a:srgbClr val="BDC1C6"/>
                </a:solidFill>
                <a:effectLst/>
                <a:latin typeface="Times New Roman" panose="02020603050405020304" pitchFamily="18" charset="0"/>
                <a:cs typeface="Times New Roman" panose="02020603050405020304" pitchFamily="18" charset="0"/>
              </a:rPr>
              <a:t>وهي المواد التي تضاف إلى الغذاء بغرض حفظه لفترة أطول، وتمنع أو تؤخر نمو الأحياء الدقيقة المسببة للفساد لحين نقله وتسويقه ومنها الطبيعي مثل السكر والملح والخل ومنها الصناعي مثل بنزوات الصوديوم وحامض </a:t>
            </a:r>
            <a:r>
              <a:rPr lang="ar-IQ" sz="2800" b="1" i="0" dirty="0" err="1">
                <a:solidFill>
                  <a:srgbClr val="BDC1C6"/>
                </a:solidFill>
                <a:effectLst/>
                <a:latin typeface="Times New Roman" panose="02020603050405020304" pitchFamily="18" charset="0"/>
                <a:cs typeface="Times New Roman" panose="02020603050405020304" pitchFamily="18" charset="0"/>
              </a:rPr>
              <a:t>السوربيك</a:t>
            </a:r>
            <a:r>
              <a:rPr lang="ar-IQ" sz="2800" b="1" i="0" dirty="0">
                <a:solidFill>
                  <a:srgbClr val="BDC1C6"/>
                </a:solidFill>
                <a:effectLst/>
                <a:latin typeface="Times New Roman" panose="02020603050405020304" pitchFamily="18" charset="0"/>
                <a:cs typeface="Times New Roman" panose="02020603050405020304" pitchFamily="18" charset="0"/>
              </a:rPr>
              <a:t> وثاني أكسيد الكبريت.</a:t>
            </a:r>
          </a:p>
        </p:txBody>
      </p:sp>
      <p:pic>
        <p:nvPicPr>
          <p:cNvPr id="2" name="صورة 1">
            <a:extLst>
              <a:ext uri="{FF2B5EF4-FFF2-40B4-BE49-F238E27FC236}">
                <a16:creationId xmlns:a16="http://schemas.microsoft.com/office/drawing/2014/main" id="{58469E53-4F9F-3C89-23F7-A08EEA9451BF}"/>
              </a:ext>
            </a:extLst>
          </p:cNvPr>
          <p:cNvPicPr>
            <a:picLocks noChangeAspect="1"/>
          </p:cNvPicPr>
          <p:nvPr/>
        </p:nvPicPr>
        <p:blipFill>
          <a:blip r:embed="rId2"/>
          <a:stretch>
            <a:fillRect/>
          </a:stretch>
        </p:blipFill>
        <p:spPr>
          <a:xfrm>
            <a:off x="168676" y="2948935"/>
            <a:ext cx="11921925" cy="3823433"/>
          </a:xfrm>
          <a:prstGeom prst="rect">
            <a:avLst/>
          </a:prstGeom>
        </p:spPr>
      </p:pic>
    </p:spTree>
    <p:extLst>
      <p:ext uri="{BB962C8B-B14F-4D97-AF65-F5344CB8AC3E}">
        <p14:creationId xmlns:p14="http://schemas.microsoft.com/office/powerpoint/2010/main" val="278451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A30E09C-37E9-A551-DC00-EEC3FA75B9D5}"/>
              </a:ext>
            </a:extLst>
          </p:cNvPr>
          <p:cNvSpPr txBox="1"/>
          <p:nvPr/>
        </p:nvSpPr>
        <p:spPr>
          <a:xfrm>
            <a:off x="949909" y="494437"/>
            <a:ext cx="10892901" cy="1569660"/>
          </a:xfrm>
          <a:prstGeom prst="rect">
            <a:avLst/>
          </a:prstGeom>
          <a:noFill/>
        </p:spPr>
        <p:txBody>
          <a:bodyPr wrap="square">
            <a:spAutoFit/>
          </a:bodyPr>
          <a:lstStyle/>
          <a:p>
            <a:pPr algn="r" rtl="1"/>
            <a:r>
              <a:rPr lang="ar-IQ" sz="2400" b="1" i="0" dirty="0">
                <a:solidFill>
                  <a:srgbClr val="BDC1C6"/>
                </a:solidFill>
                <a:effectLst/>
                <a:latin typeface="Times New Roman" panose="02020603050405020304" pitchFamily="18" charset="0"/>
                <a:cs typeface="Times New Roman" panose="02020603050405020304" pitchFamily="18" charset="0"/>
              </a:rPr>
              <a:t>الفرق  بين الحفظ الكيميائي والفيزيائي:</a:t>
            </a:r>
          </a:p>
          <a:p>
            <a:pPr algn="r" rtl="1"/>
            <a:r>
              <a:rPr lang="ar-IQ" sz="2400" b="1" i="0" dirty="0">
                <a:solidFill>
                  <a:srgbClr val="BDC1C6"/>
                </a:solidFill>
                <a:effectLst/>
                <a:latin typeface="Times New Roman" panose="02020603050405020304" pitchFamily="18" charset="0"/>
                <a:cs typeface="Times New Roman" panose="02020603050405020304" pitchFamily="18" charset="0"/>
              </a:rPr>
              <a:t>في التغير الفيزيائي يتم إعادة ترتيب الجزيئات لكن يظل تركيبها الداخلي كما هو بينما في التغير الكيميائي تتحول المادة لمادة جديدة . بعض الأمثلة على التغير الفيزيائي هي التكثيف والتبخير والغليان أما من أمثلة التغير الكيميائي : الاحتراق والتمثيل الغذائي وطهي البيض .</a:t>
            </a:r>
          </a:p>
        </p:txBody>
      </p:sp>
    </p:spTree>
    <p:extLst>
      <p:ext uri="{BB962C8B-B14F-4D97-AF65-F5344CB8AC3E}">
        <p14:creationId xmlns:p14="http://schemas.microsoft.com/office/powerpoint/2010/main" val="309057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052BA8A-9518-8636-4C87-CDC9344C57F0}"/>
              </a:ext>
            </a:extLst>
          </p:cNvPr>
          <p:cNvSpPr txBox="1"/>
          <p:nvPr/>
        </p:nvSpPr>
        <p:spPr>
          <a:xfrm>
            <a:off x="376335" y="601738"/>
            <a:ext cx="11439329" cy="1815882"/>
          </a:xfrm>
          <a:prstGeom prst="rect">
            <a:avLst/>
          </a:prstGeom>
          <a:noFill/>
        </p:spPr>
        <p:txBody>
          <a:bodyPr wrap="square">
            <a:spAutoFit/>
          </a:bodyPr>
          <a:lstStyle/>
          <a:p>
            <a:pPr algn="r" rtl="1"/>
            <a:r>
              <a:rPr lang="ar-IQ" sz="2800" b="1" i="0" dirty="0">
                <a:solidFill>
                  <a:srgbClr val="BDC1C6"/>
                </a:solidFill>
                <a:effectLst/>
                <a:latin typeface="Times New Roman" panose="02020603050405020304" pitchFamily="18" charset="0"/>
                <a:cs typeface="Times New Roman" panose="02020603050405020304" pitchFamily="18" charset="0"/>
              </a:rPr>
              <a:t>المواد الحافظة واضرارها على صحة الإنسان :</a:t>
            </a:r>
          </a:p>
          <a:p>
            <a:pPr algn="r" rtl="1"/>
            <a:r>
              <a:rPr lang="ar-IQ" sz="2800" b="1" i="0" dirty="0">
                <a:solidFill>
                  <a:srgbClr val="BDC1C6"/>
                </a:solidFill>
                <a:effectLst/>
                <a:latin typeface="Times New Roman" panose="02020603050405020304" pitchFamily="18" charset="0"/>
                <a:cs typeface="Times New Roman" panose="02020603050405020304" pitchFamily="18" charset="0"/>
              </a:rPr>
              <a:t>تتحول المواد الحافظة عند تسخينها إلى مواد أكثر ضرراً قد تسبب امراضاً مزمنة. تؤدي الكبريتات المستخدمة في عمليات الحفظ إلى الإصابة برد فعل تحسسي عند مرضى الربو. تساهم في زيادة خطر الإصابة بالسرطان. تسبب فرط النشاط عند الأطفال</a:t>
            </a:r>
          </a:p>
        </p:txBody>
      </p:sp>
    </p:spTree>
    <p:extLst>
      <p:ext uri="{BB962C8B-B14F-4D97-AF65-F5344CB8AC3E}">
        <p14:creationId xmlns:p14="http://schemas.microsoft.com/office/powerpoint/2010/main" val="3570121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8510086-A7B9-9202-8882-91BB4273E017}"/>
              </a:ext>
            </a:extLst>
          </p:cNvPr>
          <p:cNvSpPr txBox="1"/>
          <p:nvPr/>
        </p:nvSpPr>
        <p:spPr>
          <a:xfrm>
            <a:off x="452762" y="476604"/>
            <a:ext cx="11132598" cy="5693866"/>
          </a:xfrm>
          <a:prstGeom prst="rect">
            <a:avLst/>
          </a:prstGeom>
          <a:noFill/>
        </p:spPr>
        <p:txBody>
          <a:bodyPr wrap="square">
            <a:spAutoFit/>
          </a:bodyPr>
          <a:lstStyle/>
          <a:p>
            <a:pPr algn="r" rtl="1"/>
            <a:r>
              <a:rPr lang="ar-IQ" sz="2800" b="1" i="0" dirty="0">
                <a:effectLst/>
                <a:latin typeface="Times New Roman" panose="02020603050405020304" pitchFamily="18" charset="0"/>
                <a:cs typeface="Times New Roman" panose="02020603050405020304" pitchFamily="18" charset="0"/>
              </a:rPr>
              <a:t>كيف تتجنب المواد الحافظة الضارة</a:t>
            </a:r>
          </a:p>
          <a:p>
            <a:pPr algn="r" rtl="1"/>
            <a:r>
              <a:rPr lang="ar-IQ" sz="2800" b="0" i="0" dirty="0">
                <a:effectLst/>
                <a:latin typeface="Times New Roman" panose="02020603050405020304" pitchFamily="18" charset="0"/>
                <a:cs typeface="Times New Roman" panose="02020603050405020304" pitchFamily="18" charset="0"/>
              </a:rPr>
              <a:t>الأضرار التي ذكرناها منها الخطير، ومنها متوسط الخطورة، لذلك علينا تجنب كل هذه الأضرار، من خلال اتباع النصائح التالية:</a:t>
            </a:r>
          </a:p>
          <a:p>
            <a:pPr algn="r" rtl="1">
              <a:buFont typeface="+mj-lt"/>
              <a:buAutoNum type="arabicPeriod"/>
            </a:pPr>
            <a:r>
              <a:rPr lang="ar-IQ" sz="2800" b="1" i="0" dirty="0">
                <a:effectLst/>
                <a:latin typeface="Times New Roman" panose="02020603050405020304" pitchFamily="18" charset="0"/>
                <a:cs typeface="Times New Roman" panose="02020603050405020304" pitchFamily="18" charset="0"/>
              </a:rPr>
              <a:t>تجنب استخدام تلك المواد</a:t>
            </a:r>
            <a:br>
              <a:rPr lang="ar-IQ" sz="2800" b="0" i="0" dirty="0">
                <a:effectLst/>
                <a:latin typeface="Times New Roman" panose="02020603050405020304" pitchFamily="18" charset="0"/>
                <a:cs typeface="Times New Roman" panose="02020603050405020304" pitchFamily="18" charset="0"/>
              </a:rPr>
            </a:br>
            <a:r>
              <a:rPr lang="ar-IQ" sz="2800" b="0" i="0" dirty="0">
                <a:effectLst/>
                <a:latin typeface="Times New Roman" panose="02020603050405020304" pitchFamily="18" charset="0"/>
                <a:cs typeface="Times New Roman" panose="02020603050405020304" pitchFamily="18" charset="0"/>
              </a:rPr>
              <a:t>ومنها المركبات التي ستجدها مكتوبةً في قائمة المكونات على غلاف السلعة، حيث يُنصح بالابتعاد عنها، أو التقليل من استخدامها قدر الإمكان، منها مركب </a:t>
            </a:r>
            <a:r>
              <a:rPr lang="ar-IQ" sz="2800" b="0" i="0" dirty="0" err="1">
                <a:effectLst/>
                <a:latin typeface="Times New Roman" panose="02020603050405020304" pitchFamily="18" charset="0"/>
                <a:cs typeface="Times New Roman" panose="02020603050405020304" pitchFamily="18" charset="0"/>
              </a:rPr>
              <a:t>الترترازين</a:t>
            </a:r>
            <a:r>
              <a:rPr lang="ar-IQ" sz="2800" b="0" i="0" dirty="0">
                <a:effectLst/>
                <a:latin typeface="Times New Roman" panose="02020603050405020304" pitchFamily="18" charset="0"/>
                <a:cs typeface="Times New Roman" panose="02020603050405020304" pitchFamily="18" charset="0"/>
              </a:rPr>
              <a:t> </a:t>
            </a:r>
            <a:r>
              <a:rPr lang="en-US" sz="2800" b="0" i="0" dirty="0">
                <a:effectLst/>
                <a:latin typeface="Times New Roman" panose="02020603050405020304" pitchFamily="18" charset="0"/>
                <a:cs typeface="Times New Roman" panose="02020603050405020304" pitchFamily="18" charset="0"/>
              </a:rPr>
              <a:t>Tartrazine.</a:t>
            </a:r>
            <a:br>
              <a:rPr lang="en-US" sz="2800" b="0" i="0" dirty="0">
                <a:effectLst/>
                <a:latin typeface="Times New Roman" panose="02020603050405020304" pitchFamily="18" charset="0"/>
                <a:cs typeface="Times New Roman" panose="02020603050405020304" pitchFamily="18" charset="0"/>
              </a:rPr>
            </a:br>
            <a:r>
              <a:rPr lang="ar-IQ" sz="2800" b="0" i="0" dirty="0">
                <a:effectLst/>
                <a:latin typeface="Times New Roman" panose="02020603050405020304" pitchFamily="18" charset="0"/>
                <a:cs typeface="Times New Roman" panose="02020603050405020304" pitchFamily="18" charset="0"/>
              </a:rPr>
              <a:t>من السلع التي يجب عليك تجنبها أيضًا نلك التي تحتوي على مركبات الداي </a:t>
            </a:r>
            <a:r>
              <a:rPr lang="ar-IQ" sz="2800" b="0" i="0" dirty="0" err="1">
                <a:effectLst/>
                <a:latin typeface="Times New Roman" panose="02020603050405020304" pitchFamily="18" charset="0"/>
                <a:cs typeface="Times New Roman" panose="02020603050405020304" pitchFamily="18" charset="0"/>
              </a:rPr>
              <a:t>أسيتايل</a:t>
            </a:r>
            <a:r>
              <a:rPr lang="ar-IQ" sz="2800" b="0" i="0" dirty="0">
                <a:effectLst/>
                <a:latin typeface="Times New Roman" panose="02020603050405020304" pitchFamily="18" charset="0"/>
                <a:cs typeface="Times New Roman" panose="02020603050405020304" pitchFamily="18" charset="0"/>
              </a:rPr>
              <a:t> </a:t>
            </a:r>
            <a:r>
              <a:rPr lang="en-US" sz="2800" b="0" i="0" dirty="0">
                <a:effectLst/>
                <a:latin typeface="Times New Roman" panose="02020603050405020304" pitchFamily="18" charset="0"/>
                <a:cs typeface="Times New Roman" panose="02020603050405020304" pitchFamily="18" charset="0"/>
              </a:rPr>
              <a:t>diacetyl، </a:t>
            </a:r>
            <a:r>
              <a:rPr lang="ar-IQ" sz="2800" b="0" i="0" dirty="0">
                <a:effectLst/>
                <a:latin typeface="Times New Roman" panose="02020603050405020304" pitchFamily="18" charset="0"/>
                <a:cs typeface="Times New Roman" panose="02020603050405020304" pitchFamily="18" charset="0"/>
              </a:rPr>
              <a:t>فهذا المركب من الممكن أن يسبب مرض الزهايمر. إضافةً لمركبات النترات </a:t>
            </a:r>
            <a:r>
              <a:rPr lang="ar-IQ" sz="2800" b="0" i="0" dirty="0" err="1">
                <a:effectLst/>
                <a:latin typeface="Times New Roman" panose="02020603050405020304" pitchFamily="18" charset="0"/>
                <a:cs typeface="Times New Roman" panose="02020603050405020304" pitchFamily="18" charset="0"/>
              </a:rPr>
              <a:t>والنيتريت</a:t>
            </a:r>
            <a:r>
              <a:rPr lang="ar-IQ" sz="2800" b="0" i="0" dirty="0">
                <a:effectLst/>
                <a:latin typeface="Times New Roman" panose="02020603050405020304" pitchFamily="18" charset="0"/>
                <a:cs typeface="Times New Roman" panose="02020603050405020304" pitchFamily="18" charset="0"/>
              </a:rPr>
              <a:t> التي تُعتبر من المواد المُسببة للسرطان، يُفضّل الابتعاد عنها.</a:t>
            </a:r>
          </a:p>
          <a:p>
            <a:pPr algn="r" rtl="1">
              <a:buFont typeface="+mj-lt"/>
              <a:buAutoNum type="arabicPeriod"/>
            </a:pPr>
            <a:r>
              <a:rPr lang="ar-IQ" sz="2800" b="1" i="0" dirty="0">
                <a:effectLst/>
                <a:latin typeface="Times New Roman" panose="02020603050405020304" pitchFamily="18" charset="0"/>
                <a:cs typeface="Times New Roman" panose="02020603050405020304" pitchFamily="18" charset="0"/>
              </a:rPr>
              <a:t>حاول الابتعاد عن الأطعمة الجاهزة</a:t>
            </a:r>
            <a:br>
              <a:rPr lang="ar-IQ" sz="2800" b="0" i="0" dirty="0">
                <a:effectLst/>
                <a:latin typeface="Times New Roman" panose="02020603050405020304" pitchFamily="18" charset="0"/>
                <a:cs typeface="Times New Roman" panose="02020603050405020304" pitchFamily="18" charset="0"/>
              </a:rPr>
            </a:br>
            <a:r>
              <a:rPr lang="ar-IQ" sz="2800" b="0" i="0" dirty="0">
                <a:effectLst/>
                <a:latin typeface="Times New Roman" panose="02020603050405020304" pitchFamily="18" charset="0"/>
                <a:cs typeface="Times New Roman" panose="02020603050405020304" pitchFamily="18" charset="0"/>
              </a:rPr>
              <a:t>كلما صنعت طعامك بنفسك في المنزل، كلما كان أفضل لك، فهذه الأطعمة المعالجة والمصنعة في الخارج، قد تحتوي على موادٍ مجهولة المصدر، إضافةً لعدم ذكر قائمة المكونات الخاصة بها، مما قد يعرضك للخطر.</a:t>
            </a:r>
          </a:p>
        </p:txBody>
      </p:sp>
    </p:spTree>
    <p:extLst>
      <p:ext uri="{BB962C8B-B14F-4D97-AF65-F5344CB8AC3E}">
        <p14:creationId xmlns:p14="http://schemas.microsoft.com/office/powerpoint/2010/main" val="83163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09089FC-E915-D9B9-5B64-D3516EA56CC1}"/>
              </a:ext>
            </a:extLst>
          </p:cNvPr>
          <p:cNvPicPr>
            <a:picLocks noChangeAspect="1"/>
          </p:cNvPicPr>
          <p:nvPr/>
        </p:nvPicPr>
        <p:blipFill>
          <a:blip r:embed="rId2"/>
          <a:stretch>
            <a:fillRect/>
          </a:stretch>
        </p:blipFill>
        <p:spPr>
          <a:xfrm>
            <a:off x="248575" y="736847"/>
            <a:ext cx="11611992" cy="5726097"/>
          </a:xfrm>
          <a:prstGeom prst="rect">
            <a:avLst/>
          </a:prstGeom>
        </p:spPr>
      </p:pic>
    </p:spTree>
    <p:extLst>
      <p:ext uri="{BB962C8B-B14F-4D97-AF65-F5344CB8AC3E}">
        <p14:creationId xmlns:p14="http://schemas.microsoft.com/office/powerpoint/2010/main" val="32741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911A893-9BFE-3DE1-2400-CDB0883BB66C}"/>
              </a:ext>
            </a:extLst>
          </p:cNvPr>
          <p:cNvPicPr>
            <a:picLocks noChangeAspect="1"/>
          </p:cNvPicPr>
          <p:nvPr/>
        </p:nvPicPr>
        <p:blipFill>
          <a:blip r:embed="rId2"/>
          <a:stretch>
            <a:fillRect/>
          </a:stretch>
        </p:blipFill>
        <p:spPr>
          <a:xfrm>
            <a:off x="239697" y="422649"/>
            <a:ext cx="11478827" cy="6271114"/>
          </a:xfrm>
          <a:prstGeom prst="rect">
            <a:avLst/>
          </a:prstGeom>
        </p:spPr>
      </p:pic>
    </p:spTree>
    <p:extLst>
      <p:ext uri="{BB962C8B-B14F-4D97-AF65-F5344CB8AC3E}">
        <p14:creationId xmlns:p14="http://schemas.microsoft.com/office/powerpoint/2010/main" val="120696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A2515C4-992D-DC4C-0F01-710B47F7ADB8}"/>
              </a:ext>
            </a:extLst>
          </p:cNvPr>
          <p:cNvPicPr>
            <a:picLocks noChangeAspect="1"/>
          </p:cNvPicPr>
          <p:nvPr/>
        </p:nvPicPr>
        <p:blipFill>
          <a:blip r:embed="rId2"/>
          <a:stretch>
            <a:fillRect/>
          </a:stretch>
        </p:blipFill>
        <p:spPr>
          <a:xfrm>
            <a:off x="88777" y="621437"/>
            <a:ext cx="11842811" cy="3878266"/>
          </a:xfrm>
          <a:prstGeom prst="rect">
            <a:avLst/>
          </a:prstGeom>
        </p:spPr>
      </p:pic>
    </p:spTree>
    <p:extLst>
      <p:ext uri="{BB962C8B-B14F-4D97-AF65-F5344CB8AC3E}">
        <p14:creationId xmlns:p14="http://schemas.microsoft.com/office/powerpoint/2010/main" val="112750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38BF7B6-F3DC-6C68-017F-0B04F2D11C34}"/>
              </a:ext>
            </a:extLst>
          </p:cNvPr>
          <p:cNvPicPr>
            <a:picLocks noChangeAspect="1"/>
          </p:cNvPicPr>
          <p:nvPr/>
        </p:nvPicPr>
        <p:blipFill>
          <a:blip r:embed="rId2"/>
          <a:stretch>
            <a:fillRect/>
          </a:stretch>
        </p:blipFill>
        <p:spPr>
          <a:xfrm>
            <a:off x="301841" y="363983"/>
            <a:ext cx="11345662" cy="5797119"/>
          </a:xfrm>
          <a:prstGeom prst="rect">
            <a:avLst/>
          </a:prstGeom>
        </p:spPr>
      </p:pic>
    </p:spTree>
    <p:extLst>
      <p:ext uri="{BB962C8B-B14F-4D97-AF65-F5344CB8AC3E}">
        <p14:creationId xmlns:p14="http://schemas.microsoft.com/office/powerpoint/2010/main" val="219647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51AA3E99-15A3-B619-09A4-778DAF325753}"/>
              </a:ext>
            </a:extLst>
          </p:cNvPr>
          <p:cNvSpPr txBox="1"/>
          <p:nvPr/>
        </p:nvSpPr>
        <p:spPr>
          <a:xfrm>
            <a:off x="577049" y="382012"/>
            <a:ext cx="11248008" cy="3539430"/>
          </a:xfrm>
          <a:prstGeom prst="rect">
            <a:avLst/>
          </a:prstGeom>
          <a:noFill/>
        </p:spPr>
        <p:txBody>
          <a:bodyPr wrap="square">
            <a:spAutoFit/>
          </a:bodyPr>
          <a:lstStyle/>
          <a:p>
            <a:pPr algn="r" rtl="1"/>
            <a:r>
              <a:rPr lang="ar-IQ" sz="3200" b="1" i="0" dirty="0">
                <a:effectLst/>
                <a:latin typeface="Times New Roman" panose="02020603050405020304" pitchFamily="18" charset="0"/>
                <a:cs typeface="Times New Roman" panose="02020603050405020304" pitchFamily="18" charset="0"/>
              </a:rPr>
              <a:t>المواد الحافظة :</a:t>
            </a:r>
          </a:p>
          <a:p>
            <a:pPr algn="r" rtl="1"/>
            <a:r>
              <a:rPr lang="ar-IQ" sz="3200" b="1" i="0" dirty="0">
                <a:effectLst/>
                <a:latin typeface="Times New Roman" panose="02020603050405020304" pitchFamily="18" charset="0"/>
                <a:cs typeface="Times New Roman" panose="02020603050405020304" pitchFamily="18" charset="0"/>
              </a:rPr>
              <a:t> هي عبارة عن مواد كيميائية مستخدمة للحفاظ على المواد الغذائية طازجة لفترة أطول، حيث تحتوي على مضادات الميكروبات والاكسدة، بالإضافة إلى مواد أخرى تبطئ عملية النضوج الطبيعية.</a:t>
            </a:r>
          </a:p>
          <a:p>
            <a:pPr algn="r" rtl="1"/>
            <a:r>
              <a:rPr lang="ar-IQ" sz="3200" b="1" i="0" dirty="0">
                <a:effectLst/>
                <a:latin typeface="Times New Roman" panose="02020603050405020304" pitchFamily="18" charset="0"/>
                <a:cs typeface="Times New Roman" panose="02020603050405020304" pitchFamily="18" charset="0"/>
              </a:rPr>
              <a:t>على الرغم من وجود المواد الحافظة الطبيعيّة كالملح، والكحول، و</a:t>
            </a:r>
            <a:r>
              <a:rPr lang="ar-IQ" sz="3200" b="1" i="0" u="none" strike="noStrike" dirty="0">
                <a:effectLst/>
                <a:latin typeface="Times New Roman" panose="02020603050405020304" pitchFamily="18" charset="0"/>
                <a:cs typeface="Times New Roman" panose="02020603050405020304" pitchFamily="18" charset="0"/>
              </a:rPr>
              <a:t>الخل</a:t>
            </a:r>
            <a:r>
              <a:rPr lang="ar-IQ" sz="3200" b="1" i="0" dirty="0">
                <a:effectLst/>
                <a:latin typeface="Times New Roman" panose="02020603050405020304" pitchFamily="18" charset="0"/>
                <a:cs typeface="Times New Roman" panose="02020603050405020304" pitchFamily="18" charset="0"/>
              </a:rPr>
              <a:t>، والسكر إلا أن الصناعات الغذائية تتعامل مع المواد الكيميائية السامة التي ترتبط فعليًّا بالعديد من الأمراض والتأثيرات الصحية السلبية.</a:t>
            </a:r>
          </a:p>
        </p:txBody>
      </p:sp>
      <p:pic>
        <p:nvPicPr>
          <p:cNvPr id="5122" name="Picture 2" descr="بحث شامل عن اضرار المواد الحافظة وتصنيفاتها | المرسال">
            <a:extLst>
              <a:ext uri="{FF2B5EF4-FFF2-40B4-BE49-F238E27FC236}">
                <a16:creationId xmlns:a16="http://schemas.microsoft.com/office/drawing/2014/main" id="{39CF8B91-C558-EB1E-D5A7-EA3B8F48E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289" y="3921442"/>
            <a:ext cx="5669410" cy="28095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قبل ماتشتريله حلويات.. اعرف أضرار المواد الحافظة على صحة طفلك">
            <a:extLst>
              <a:ext uri="{FF2B5EF4-FFF2-40B4-BE49-F238E27FC236}">
                <a16:creationId xmlns:a16="http://schemas.microsoft.com/office/drawing/2014/main" id="{47320CDB-DFAF-714A-498E-964F4500A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1" y="3921443"/>
            <a:ext cx="6078615" cy="28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6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F7BDF95-7DAF-F665-EAE0-FD022F1BEC65}"/>
              </a:ext>
            </a:extLst>
          </p:cNvPr>
          <p:cNvPicPr>
            <a:picLocks noChangeAspect="1"/>
          </p:cNvPicPr>
          <p:nvPr/>
        </p:nvPicPr>
        <p:blipFill>
          <a:blip r:embed="rId2"/>
          <a:stretch>
            <a:fillRect/>
          </a:stretch>
        </p:blipFill>
        <p:spPr>
          <a:xfrm>
            <a:off x="867052" y="166456"/>
            <a:ext cx="10457895" cy="6525088"/>
          </a:xfrm>
          <a:prstGeom prst="rect">
            <a:avLst/>
          </a:prstGeom>
        </p:spPr>
      </p:pic>
    </p:spTree>
    <p:extLst>
      <p:ext uri="{BB962C8B-B14F-4D97-AF65-F5344CB8AC3E}">
        <p14:creationId xmlns:p14="http://schemas.microsoft.com/office/powerpoint/2010/main" val="416730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F4C744B-D5F2-3BAF-98BA-A289CA8FA20D}"/>
              </a:ext>
            </a:extLst>
          </p:cNvPr>
          <p:cNvPicPr>
            <a:picLocks noChangeAspect="1"/>
          </p:cNvPicPr>
          <p:nvPr/>
        </p:nvPicPr>
        <p:blipFill>
          <a:blip r:embed="rId2"/>
          <a:stretch>
            <a:fillRect/>
          </a:stretch>
        </p:blipFill>
        <p:spPr>
          <a:xfrm>
            <a:off x="461639" y="461640"/>
            <a:ext cx="11248007" cy="6001304"/>
          </a:xfrm>
          <a:prstGeom prst="rect">
            <a:avLst/>
          </a:prstGeom>
        </p:spPr>
      </p:pic>
    </p:spTree>
    <p:extLst>
      <p:ext uri="{BB962C8B-B14F-4D97-AF65-F5344CB8AC3E}">
        <p14:creationId xmlns:p14="http://schemas.microsoft.com/office/powerpoint/2010/main" val="410833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B314345-6008-4B08-0561-FAB82EBCACE4}"/>
              </a:ext>
            </a:extLst>
          </p:cNvPr>
          <p:cNvPicPr>
            <a:picLocks noChangeAspect="1"/>
          </p:cNvPicPr>
          <p:nvPr/>
        </p:nvPicPr>
        <p:blipFill>
          <a:blip r:embed="rId2"/>
          <a:stretch>
            <a:fillRect/>
          </a:stretch>
        </p:blipFill>
        <p:spPr>
          <a:xfrm>
            <a:off x="248576" y="282807"/>
            <a:ext cx="11585358" cy="2735601"/>
          </a:xfrm>
          <a:prstGeom prst="rect">
            <a:avLst/>
          </a:prstGeom>
        </p:spPr>
      </p:pic>
    </p:spTree>
    <p:extLst>
      <p:ext uri="{BB962C8B-B14F-4D97-AF65-F5344CB8AC3E}">
        <p14:creationId xmlns:p14="http://schemas.microsoft.com/office/powerpoint/2010/main" val="310432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ational Thank You Note Day (December 26th) | Days Of The Year">
            <a:extLst>
              <a:ext uri="{FF2B5EF4-FFF2-40B4-BE49-F238E27FC236}">
                <a16:creationId xmlns:a16="http://schemas.microsoft.com/office/drawing/2014/main" id="{E2EB5E6E-72C5-3655-E27B-0D678E253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 y="33291"/>
            <a:ext cx="12191999" cy="679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2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منهاجي - المضافات الغذائية">
            <a:extLst>
              <a:ext uri="{FF2B5EF4-FFF2-40B4-BE49-F238E27FC236}">
                <a16:creationId xmlns:a16="http://schemas.microsoft.com/office/drawing/2014/main" id="{410F4A1B-620A-39DB-5A81-69722DCFE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31" y="204186"/>
            <a:ext cx="11700768" cy="639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3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4E7643C5-2512-35AA-5DEB-C2345C04D49B}"/>
              </a:ext>
            </a:extLst>
          </p:cNvPr>
          <p:cNvSpPr txBox="1"/>
          <p:nvPr/>
        </p:nvSpPr>
        <p:spPr>
          <a:xfrm>
            <a:off x="594804" y="173049"/>
            <a:ext cx="11310152" cy="3416320"/>
          </a:xfrm>
          <a:prstGeom prst="rect">
            <a:avLst/>
          </a:prstGeom>
          <a:noFill/>
        </p:spPr>
        <p:txBody>
          <a:bodyPr wrap="square">
            <a:spAutoFit/>
          </a:bodyPr>
          <a:lstStyle/>
          <a:p>
            <a:pPr algn="r" rtl="1"/>
            <a:br>
              <a:rPr lang="ar-IQ" sz="2400" b="1" i="0" dirty="0">
                <a:effectLst/>
                <a:latin typeface="IBM Plex Sans Arabic"/>
              </a:rPr>
            </a:br>
            <a:r>
              <a:rPr lang="ar-IQ" sz="2400" b="1" i="0" dirty="0">
                <a:effectLst/>
                <a:latin typeface="IBM Plex Sans Arabic"/>
              </a:rPr>
              <a:t>أنواع المواد الحافظة:</a:t>
            </a:r>
          </a:p>
          <a:p>
            <a:pPr algn="r" rtl="1"/>
            <a:endParaRPr lang="ar-IQ" sz="2400" b="1" i="0" dirty="0">
              <a:effectLst/>
              <a:latin typeface="IBM Plex Sans Arabic"/>
            </a:endParaRPr>
          </a:p>
          <a:p>
            <a:pPr algn="r" rtl="1"/>
            <a:r>
              <a:rPr lang="ar-IQ" sz="2400" b="1" i="0" dirty="0">
                <a:effectLst/>
                <a:latin typeface="IBM Plex Sans Arabic"/>
              </a:rPr>
              <a:t>1) المواد الحافظة الطبيعية</a:t>
            </a:r>
          </a:p>
          <a:p>
            <a:pPr algn="r" rtl="1"/>
            <a:r>
              <a:rPr lang="ar-IQ" sz="2400" b="1" i="0" dirty="0">
                <a:effectLst/>
                <a:latin typeface="IBM Plex Sans Arabic"/>
              </a:rPr>
              <a:t>يندرج الملح والسكر والكحول والخل وغيرها الكثير ضمن هذا التصنيف، حيث تُعد هذه المواد من المواد الطبيعية لحفظ الطعام، يمكن استخدامها لصنع المخلل والمربى والعصائر. كما يعد التجميد والغليان والتدخين والتمليح من الطرق الطبيعية لحفظ الطعام أيضًا. ويتلخص عمل هذه المواد الطبيعية بتثبيط الإنزيمات، وإبطاء عمليات الأيض؛ مما يؤدي إلى حفظ الطعام.</a:t>
            </a:r>
          </a:p>
        </p:txBody>
      </p:sp>
      <p:pic>
        <p:nvPicPr>
          <p:cNvPr id="7170" name="Picture 2" descr="المواد الحافظة للأغذية والمشروبات | البديل">
            <a:extLst>
              <a:ext uri="{FF2B5EF4-FFF2-40B4-BE49-F238E27FC236}">
                <a16:creationId xmlns:a16="http://schemas.microsoft.com/office/drawing/2014/main" id="{A2E4E6B7-5F86-0FC5-496D-02C891C3B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965" y="3710866"/>
            <a:ext cx="5550855" cy="29946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ماهو بديل المواد الحافظة | المرسال">
            <a:extLst>
              <a:ext uri="{FF2B5EF4-FFF2-40B4-BE49-F238E27FC236}">
                <a16:creationId xmlns:a16="http://schemas.microsoft.com/office/drawing/2014/main" id="{51C5C959-FA62-D8A2-38F3-BC4440BCF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1" y="3690320"/>
            <a:ext cx="6022761" cy="299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3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6E11B99-71A0-166F-E8CA-19947FC5311E}"/>
              </a:ext>
            </a:extLst>
          </p:cNvPr>
          <p:cNvSpPr txBox="1"/>
          <p:nvPr/>
        </p:nvSpPr>
        <p:spPr>
          <a:xfrm>
            <a:off x="115410" y="291962"/>
            <a:ext cx="12076590" cy="4401205"/>
          </a:xfrm>
          <a:prstGeom prst="rect">
            <a:avLst/>
          </a:prstGeom>
          <a:noFill/>
        </p:spPr>
        <p:txBody>
          <a:bodyPr wrap="square">
            <a:spAutoFit/>
          </a:bodyPr>
          <a:lstStyle/>
          <a:p>
            <a:pPr algn="r" rtl="1"/>
            <a:r>
              <a:rPr lang="ar-IQ" sz="2800" b="1" dirty="0">
                <a:latin typeface="Times New Roman" panose="02020603050405020304" pitchFamily="18" charset="0"/>
                <a:cs typeface="Times New Roman" panose="02020603050405020304" pitchFamily="18" charset="0"/>
              </a:rPr>
              <a:t>2) ا</a:t>
            </a:r>
            <a:r>
              <a:rPr lang="ar-IQ" sz="2800" b="1" i="0" dirty="0">
                <a:effectLst/>
                <a:latin typeface="Times New Roman" panose="02020603050405020304" pitchFamily="18" charset="0"/>
                <a:cs typeface="Times New Roman" panose="02020603050405020304" pitchFamily="18" charset="0"/>
              </a:rPr>
              <a:t>لمواد الحافظة الكيميائية</a:t>
            </a:r>
          </a:p>
          <a:p>
            <a:pPr algn="r" rtl="1"/>
            <a:r>
              <a:rPr lang="ar-IQ" sz="2800" b="1" i="0" dirty="0">
                <a:effectLst/>
                <a:latin typeface="Times New Roman" panose="02020603050405020304" pitchFamily="18" charset="0"/>
                <a:cs typeface="Times New Roman" panose="02020603050405020304" pitchFamily="18" charset="0"/>
              </a:rPr>
              <a:t>تُعد هذه المواد الكيميائية الخيار الأفضل، والطريقة الأكثر فاعليةً في حفظ الطعام، حيث تؤدي دورها بكفاءةٍ وتُطيل عمر المنتج لفتراتٍ أطول. ومن أمثلة هذه المواد:</a:t>
            </a:r>
          </a:p>
          <a:p>
            <a:pPr algn="r" rtl="1">
              <a:buFont typeface="Arial" panose="020B0604020202020204" pitchFamily="34" charset="0"/>
              <a:buChar char="•"/>
            </a:pPr>
            <a:r>
              <a:rPr lang="ar-IQ" sz="2800" b="1" i="0" dirty="0" err="1">
                <a:effectLst/>
                <a:latin typeface="Times New Roman" panose="02020603050405020304" pitchFamily="18" charset="0"/>
                <a:cs typeface="Times New Roman" panose="02020603050405020304" pitchFamily="18" charset="0"/>
              </a:rPr>
              <a:t>البنزوات</a:t>
            </a:r>
            <a:r>
              <a:rPr lang="ar-IQ" sz="2800" b="1" i="0" dirty="0">
                <a:effectLst/>
                <a:latin typeface="Times New Roman" panose="02020603050405020304" pitchFamily="18" charset="0"/>
                <a:cs typeface="Times New Roman" panose="02020603050405020304" pitchFamily="18" charset="0"/>
              </a:rPr>
              <a:t>: مثل بنزوات الصوديوم وحمض البنزويك.</a:t>
            </a:r>
          </a:p>
          <a:p>
            <a:pPr algn="r" rtl="1">
              <a:buFont typeface="Arial" panose="020B0604020202020204" pitchFamily="34" charset="0"/>
              <a:buChar char="•"/>
            </a:pPr>
            <a:r>
              <a:rPr lang="ar-IQ" sz="2800" b="1" i="0" dirty="0" err="1">
                <a:effectLst/>
                <a:latin typeface="Times New Roman" panose="02020603050405020304" pitchFamily="18" charset="0"/>
                <a:cs typeface="Times New Roman" panose="02020603050405020304" pitchFamily="18" charset="0"/>
              </a:rPr>
              <a:t>النيتريت</a:t>
            </a:r>
            <a:r>
              <a:rPr lang="ar-IQ" sz="2800" b="1" i="0" dirty="0">
                <a:effectLst/>
                <a:latin typeface="Times New Roman" panose="02020603050405020304" pitchFamily="18" charset="0"/>
                <a:cs typeface="Times New Roman" panose="02020603050405020304" pitchFamily="18" charset="0"/>
              </a:rPr>
              <a:t>: مثل </a:t>
            </a:r>
            <a:r>
              <a:rPr lang="ar-IQ" sz="2800" b="1" i="0" dirty="0" err="1">
                <a:effectLst/>
                <a:latin typeface="Times New Roman" panose="02020603050405020304" pitchFamily="18" charset="0"/>
                <a:cs typeface="Times New Roman" panose="02020603050405020304" pitchFamily="18" charset="0"/>
              </a:rPr>
              <a:t>نيتريت</a:t>
            </a:r>
            <a:r>
              <a:rPr lang="ar-IQ" sz="2800" b="1" i="0" dirty="0">
                <a:effectLst/>
                <a:latin typeface="Times New Roman" panose="02020603050405020304" pitchFamily="18" charset="0"/>
                <a:cs typeface="Times New Roman" panose="02020603050405020304" pitchFamily="18" charset="0"/>
              </a:rPr>
              <a:t> الصوديوم.</a:t>
            </a:r>
          </a:p>
          <a:p>
            <a:pPr algn="r" rtl="1">
              <a:buFont typeface="Arial" panose="020B0604020202020204" pitchFamily="34" charset="0"/>
              <a:buChar char="•"/>
            </a:pPr>
            <a:r>
              <a:rPr lang="ar-IQ" sz="2800" b="1" i="0" dirty="0" err="1">
                <a:effectLst/>
                <a:latin typeface="Times New Roman" panose="02020603050405020304" pitchFamily="18" charset="0"/>
                <a:cs typeface="Times New Roman" panose="02020603050405020304" pitchFamily="18" charset="0"/>
              </a:rPr>
              <a:t>الكبريتيت</a:t>
            </a:r>
            <a:r>
              <a:rPr lang="ar-IQ" sz="2800" b="1" i="0" dirty="0">
                <a:effectLst/>
                <a:latin typeface="Times New Roman" panose="02020603050405020304" pitchFamily="18" charset="0"/>
                <a:cs typeface="Times New Roman" panose="02020603050405020304" pitchFamily="18" charset="0"/>
              </a:rPr>
              <a:t>: مثل ثاني أكسيد الكبريت.</a:t>
            </a:r>
          </a:p>
          <a:p>
            <a:pPr algn="r" rtl="1">
              <a:buFont typeface="Arial" panose="020B0604020202020204" pitchFamily="34" charset="0"/>
              <a:buChar char="•"/>
            </a:pPr>
            <a:r>
              <a:rPr lang="ar-IQ" sz="2800" b="1" i="0" dirty="0" err="1">
                <a:effectLst/>
                <a:latin typeface="Times New Roman" panose="02020603050405020304" pitchFamily="18" charset="0"/>
                <a:cs typeface="Times New Roman" panose="02020603050405020304" pitchFamily="18" charset="0"/>
              </a:rPr>
              <a:t>السوربات</a:t>
            </a:r>
            <a:r>
              <a:rPr lang="ar-IQ" sz="2800" b="1" i="0" dirty="0">
                <a:effectLst/>
                <a:latin typeface="Times New Roman" panose="02020603050405020304" pitchFamily="18" charset="0"/>
                <a:cs typeface="Times New Roman" panose="02020603050405020304" pitchFamily="18" charset="0"/>
              </a:rPr>
              <a:t> </a:t>
            </a:r>
            <a:r>
              <a:rPr lang="en-US" sz="2800" b="1" i="0" dirty="0">
                <a:effectLst/>
                <a:latin typeface="Times New Roman" panose="02020603050405020304" pitchFamily="18" charset="0"/>
                <a:cs typeface="Times New Roman" panose="02020603050405020304" pitchFamily="18" charset="0"/>
              </a:rPr>
              <a:t>Sorbates: </a:t>
            </a:r>
            <a:r>
              <a:rPr lang="ar-IQ" sz="2800" b="1" i="0" dirty="0">
                <a:effectLst/>
                <a:latin typeface="Times New Roman" panose="02020603050405020304" pitchFamily="18" charset="0"/>
                <a:cs typeface="Times New Roman" panose="02020603050405020304" pitchFamily="18" charset="0"/>
              </a:rPr>
              <a:t>مثل </a:t>
            </a:r>
            <a:r>
              <a:rPr lang="ar-IQ" sz="2800" b="1" i="0" dirty="0" err="1">
                <a:effectLst/>
                <a:latin typeface="Times New Roman" panose="02020603050405020304" pitchFamily="18" charset="0"/>
                <a:cs typeface="Times New Roman" panose="02020603050405020304" pitchFamily="18" charset="0"/>
              </a:rPr>
              <a:t>سوربات</a:t>
            </a:r>
            <a:r>
              <a:rPr lang="ar-IQ" sz="2800" b="1" i="0" dirty="0">
                <a:effectLst/>
                <a:latin typeface="Times New Roman" panose="02020603050405020304" pitchFamily="18" charset="0"/>
                <a:cs typeface="Times New Roman" panose="02020603050405020304" pitchFamily="18" charset="0"/>
              </a:rPr>
              <a:t> الصوديوم </a:t>
            </a:r>
            <a:r>
              <a:rPr lang="ar-IQ" sz="2800" b="1" i="0" dirty="0" err="1">
                <a:effectLst/>
                <a:latin typeface="Times New Roman" panose="02020603050405020304" pitchFamily="18" charset="0"/>
                <a:cs typeface="Times New Roman" panose="02020603050405020304" pitchFamily="18" charset="0"/>
              </a:rPr>
              <a:t>وسوربات</a:t>
            </a:r>
            <a:r>
              <a:rPr lang="ar-IQ" sz="2800" b="1" i="0" dirty="0">
                <a:effectLst/>
                <a:latin typeface="Times New Roman" panose="02020603050405020304" pitchFamily="18" charset="0"/>
                <a:cs typeface="Times New Roman" panose="02020603050405020304" pitchFamily="18" charset="0"/>
              </a:rPr>
              <a:t> البوتاسيوم.</a:t>
            </a:r>
          </a:p>
          <a:p>
            <a:pPr algn="r" rtl="1"/>
            <a:r>
              <a:rPr lang="ar-IQ" sz="2800" b="1" i="0" dirty="0">
                <a:effectLst/>
                <a:latin typeface="Times New Roman" panose="02020603050405020304" pitchFamily="18" charset="0"/>
                <a:cs typeface="Times New Roman" panose="02020603050405020304" pitchFamily="18" charset="0"/>
              </a:rPr>
              <a:t>كما تُعدُّ مضادات الأكسدة والإيثانول من المواد الحافظة الكيميائية. ولكنها على عكس المواد الطبيعية قد تكون ضارةً. على سبيل المثال: ثاني أكسيد الكبريت </a:t>
            </a:r>
            <a:r>
              <a:rPr lang="ar-IQ" sz="2800" b="1" i="0" dirty="0" err="1">
                <a:effectLst/>
                <a:latin typeface="Times New Roman" panose="02020603050405020304" pitchFamily="18" charset="0"/>
                <a:cs typeface="Times New Roman" panose="02020603050405020304" pitchFamily="18" charset="0"/>
              </a:rPr>
              <a:t>والنيتريت</a:t>
            </a:r>
            <a:r>
              <a:rPr lang="ar-IQ" sz="2800" b="1" i="0" dirty="0">
                <a:effectLst/>
                <a:latin typeface="Times New Roman" panose="02020603050405020304" pitchFamily="18" charset="0"/>
                <a:cs typeface="Times New Roman" panose="02020603050405020304" pitchFamily="18" charset="0"/>
              </a:rPr>
              <a:t>؛ حيث يسبب ثاني أكسيد الكبريت تهيج في أنابيب الشعب الهوائية، بينما يعد </a:t>
            </a:r>
            <a:r>
              <a:rPr lang="ar-IQ" sz="2800" b="1" i="0" dirty="0" err="1">
                <a:effectLst/>
                <a:latin typeface="Times New Roman" panose="02020603050405020304" pitchFamily="18" charset="0"/>
                <a:cs typeface="Times New Roman" panose="02020603050405020304" pitchFamily="18" charset="0"/>
              </a:rPr>
              <a:t>النيتريت</a:t>
            </a:r>
            <a:r>
              <a:rPr lang="ar-IQ" sz="2800" b="1" i="0" dirty="0">
                <a:effectLst/>
                <a:latin typeface="Times New Roman" panose="02020603050405020304" pitchFamily="18" charset="0"/>
                <a:cs typeface="Times New Roman" panose="02020603050405020304" pitchFamily="18" charset="0"/>
              </a:rPr>
              <a:t> مادةً مسرطنةً</a:t>
            </a:r>
          </a:p>
        </p:txBody>
      </p:sp>
      <p:pic>
        <p:nvPicPr>
          <p:cNvPr id="8194" name="Picture 2" descr="أضرار واهمية المواد الحافظة في الطعام">
            <a:extLst>
              <a:ext uri="{FF2B5EF4-FFF2-40B4-BE49-F238E27FC236}">
                <a16:creationId xmlns:a16="http://schemas.microsoft.com/office/drawing/2014/main" id="{1671BFB8-9553-5B4D-411A-513101BF2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492" y="4779884"/>
            <a:ext cx="6448425" cy="207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81DBAD3-38E7-AEB0-FA33-EAE1E313FE81}"/>
              </a:ext>
            </a:extLst>
          </p:cNvPr>
          <p:cNvSpPr txBox="1"/>
          <p:nvPr/>
        </p:nvSpPr>
        <p:spPr>
          <a:xfrm>
            <a:off x="896646" y="599178"/>
            <a:ext cx="10955044" cy="2308324"/>
          </a:xfrm>
          <a:prstGeom prst="rect">
            <a:avLst/>
          </a:prstGeom>
          <a:noFill/>
        </p:spPr>
        <p:txBody>
          <a:bodyPr wrap="square">
            <a:spAutoFit/>
          </a:bodyPr>
          <a:lstStyle/>
          <a:p>
            <a:pPr algn="r" rtl="1"/>
            <a:r>
              <a:rPr lang="ar-IQ" sz="2400" b="1" i="0" dirty="0">
                <a:effectLst/>
                <a:latin typeface="Times New Roman" panose="02020603050405020304" pitchFamily="18" charset="0"/>
                <a:cs typeface="Times New Roman" panose="02020603050405020304" pitchFamily="18" charset="0"/>
              </a:rPr>
              <a:t>3) المواد الحافظة الاصطناعية</a:t>
            </a:r>
          </a:p>
          <a:p>
            <a:pPr algn="r" rtl="1"/>
            <a:r>
              <a:rPr lang="ar-IQ" sz="2400" b="1" i="0" dirty="0">
                <a:effectLst/>
                <a:latin typeface="Times New Roman" panose="02020603050405020304" pitchFamily="18" charset="0"/>
                <a:cs typeface="Times New Roman" panose="02020603050405020304" pitchFamily="18" charset="0"/>
              </a:rPr>
              <a:t>وهي موادٌ كيميائيةٌ تعمل على منع نمو البكتيريا، وتلف الطعام، وتأخير تغيير اللون. هذه المواد يمكن إضافتها إلى الطعام، أو رشها عليه. ومن الأمثلة على هذه المواد:</a:t>
            </a:r>
          </a:p>
          <a:p>
            <a:pPr algn="r" rtl="1">
              <a:buFont typeface="Arial" panose="020B0604020202020204" pitchFamily="34" charset="0"/>
              <a:buChar char="•"/>
            </a:pPr>
            <a:r>
              <a:rPr lang="ar-IQ" sz="2400" b="1" i="0" dirty="0">
                <a:effectLst/>
                <a:latin typeface="Times New Roman" panose="02020603050405020304" pitchFamily="18" charset="0"/>
                <a:cs typeface="Times New Roman" panose="02020603050405020304" pitchFamily="18" charset="0"/>
              </a:rPr>
              <a:t>مضادات الأكسدة.</a:t>
            </a:r>
          </a:p>
          <a:p>
            <a:pPr algn="r" rtl="1">
              <a:buFont typeface="Arial" panose="020B0604020202020204" pitchFamily="34" charset="0"/>
              <a:buChar char="•"/>
            </a:pPr>
            <a:r>
              <a:rPr lang="ar-IQ" sz="2400" b="1" i="0" dirty="0">
                <a:effectLst/>
                <a:latin typeface="Times New Roman" panose="02020603050405020304" pitchFamily="18" charset="0"/>
                <a:cs typeface="Times New Roman" panose="02020603050405020304" pitchFamily="18" charset="0"/>
              </a:rPr>
              <a:t>العوامل المضادة للميكروبات.</a:t>
            </a:r>
          </a:p>
          <a:p>
            <a:pPr algn="r" rtl="1">
              <a:buFont typeface="Arial" panose="020B0604020202020204" pitchFamily="34" charset="0"/>
              <a:buChar char="•"/>
            </a:pPr>
            <a:r>
              <a:rPr lang="ar-IQ" sz="2400" b="1" i="0" dirty="0">
                <a:effectLst/>
                <a:latin typeface="Times New Roman" panose="02020603050405020304" pitchFamily="18" charset="0"/>
                <a:cs typeface="Times New Roman" panose="02020603050405020304" pitchFamily="18" charset="0"/>
              </a:rPr>
              <a:t>عوامل الخالب</a:t>
            </a:r>
            <a:r>
              <a:rPr lang="ar-IQ" sz="2400" b="1" dirty="0">
                <a:latin typeface="Times New Roman" panose="02020603050405020304" pitchFamily="18" charset="0"/>
                <a:cs typeface="Times New Roman" panose="02020603050405020304" pitchFamily="18" charset="0"/>
              </a:rPr>
              <a:t> </a:t>
            </a:r>
            <a:r>
              <a:rPr lang="ar-IQ" sz="2400" b="1" i="0" dirty="0">
                <a:effectLst/>
                <a:latin typeface="Times New Roman" panose="02020603050405020304" pitchFamily="18" charset="0"/>
                <a:cs typeface="Times New Roman" panose="02020603050405020304" pitchFamily="18" charset="0"/>
              </a:rPr>
              <a:t>مواد كيميائية تتفاعل مع أيونات الفلزات، لتكوين مركبٍ مستقرٍ يذوب في الماء).</a:t>
            </a:r>
          </a:p>
        </p:txBody>
      </p:sp>
    </p:spTree>
    <p:extLst>
      <p:ext uri="{BB962C8B-B14F-4D97-AF65-F5344CB8AC3E}">
        <p14:creationId xmlns:p14="http://schemas.microsoft.com/office/powerpoint/2010/main" val="14596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D1FC85F-620B-658A-B8A8-405F0C49E60E}"/>
              </a:ext>
            </a:extLst>
          </p:cNvPr>
          <p:cNvSpPr txBox="1"/>
          <p:nvPr/>
        </p:nvSpPr>
        <p:spPr>
          <a:xfrm>
            <a:off x="325515" y="407451"/>
            <a:ext cx="11540970" cy="1569660"/>
          </a:xfrm>
          <a:prstGeom prst="rect">
            <a:avLst/>
          </a:prstGeom>
          <a:noFill/>
        </p:spPr>
        <p:txBody>
          <a:bodyPr wrap="square">
            <a:spAutoFit/>
          </a:bodyPr>
          <a:lstStyle/>
          <a:p>
            <a:pPr algn="r" rtl="1"/>
            <a:r>
              <a:rPr lang="ar-IQ" sz="3200" b="1" i="0" dirty="0">
                <a:effectLst/>
                <a:latin typeface="Times New Roman" panose="02020603050405020304" pitchFamily="18" charset="0"/>
                <a:cs typeface="Times New Roman" panose="02020603050405020304" pitchFamily="18" charset="0"/>
              </a:rPr>
              <a:t>عمل المواد الحافظة</a:t>
            </a:r>
          </a:p>
          <a:p>
            <a:pPr algn="r" rtl="1"/>
            <a:r>
              <a:rPr lang="ar-IQ" sz="3200" b="1" i="0" dirty="0">
                <a:effectLst/>
                <a:latin typeface="Times New Roman" panose="02020603050405020304" pitchFamily="18" charset="0"/>
                <a:cs typeface="Times New Roman" panose="02020603050405020304" pitchFamily="18" charset="0"/>
              </a:rPr>
              <a:t>تتمتع تلك المواد بطبيعةٍ حامضيةٍ، تجعل الكائنات الدقيقة غير قادرةٍ على النمو داخل الطعام، أو المنتج المراد حفظه، وبذلك تؤخّر من عملية التعفن.</a:t>
            </a:r>
          </a:p>
        </p:txBody>
      </p:sp>
    </p:spTree>
    <p:extLst>
      <p:ext uri="{BB962C8B-B14F-4D97-AF65-F5344CB8AC3E}">
        <p14:creationId xmlns:p14="http://schemas.microsoft.com/office/powerpoint/2010/main" val="57690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37995D7-AFA9-94A9-BBC4-54BED2C1C552}"/>
              </a:ext>
            </a:extLst>
          </p:cNvPr>
          <p:cNvPicPr>
            <a:picLocks noChangeAspect="1"/>
          </p:cNvPicPr>
          <p:nvPr/>
        </p:nvPicPr>
        <p:blipFill>
          <a:blip r:embed="rId2"/>
          <a:stretch>
            <a:fillRect/>
          </a:stretch>
        </p:blipFill>
        <p:spPr>
          <a:xfrm>
            <a:off x="284085" y="346229"/>
            <a:ext cx="11540971" cy="6169981"/>
          </a:xfrm>
          <a:prstGeom prst="rect">
            <a:avLst/>
          </a:prstGeom>
        </p:spPr>
      </p:pic>
    </p:spTree>
    <p:extLst>
      <p:ext uri="{BB962C8B-B14F-4D97-AF65-F5344CB8AC3E}">
        <p14:creationId xmlns:p14="http://schemas.microsoft.com/office/powerpoint/2010/main" val="2628938284"/>
      </p:ext>
    </p:extLst>
  </p:cSld>
  <p:clrMapOvr>
    <a:masterClrMapping/>
  </p:clrMapOvr>
</p:sld>
</file>

<file path=ppt/theme/theme1.xml><?xml version="1.0" encoding="utf-8"?>
<a:theme xmlns:a="http://schemas.openxmlformats.org/drawingml/2006/main" name="عمق">
  <a:themeElements>
    <a:clrScheme name="عم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عم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عم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عمق</Template>
  <TotalTime>685</TotalTime>
  <Words>1346</Words>
  <Application>Microsoft Office PowerPoint</Application>
  <PresentationFormat>Widescreen</PresentationFormat>
  <Paragraphs>67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Corbel</vt:lpstr>
      <vt:lpstr>IBM Plex Sans Arabic</vt:lpstr>
      <vt:lpstr>roboto</vt:lpstr>
      <vt:lpstr>Times New Roman</vt:lpstr>
      <vt:lpstr>عمق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TOTA AHMED</dc:creator>
  <cp:lastModifiedBy>dell</cp:lastModifiedBy>
  <cp:revision>3</cp:revision>
  <dcterms:created xsi:type="dcterms:W3CDTF">2023-01-20T15:36:19Z</dcterms:created>
  <dcterms:modified xsi:type="dcterms:W3CDTF">2023-02-03T16:53:01Z</dcterms:modified>
</cp:coreProperties>
</file>