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Lst>
  <p:sldSz cy="5715000" cx="9144000"/>
  <p:notesSz cx="6858000" cy="9144000"/>
  <p:embeddedFontLst>
    <p:embeddedFont>
      <p:font typeface="Ubuntu"/>
      <p:regular r:id="rId66"/>
      <p:bold r:id="rId67"/>
      <p:italic r:id="rId68"/>
      <p:boldItalic r:id="rId69"/>
    </p:embeddedFont>
    <p:embeddedFont>
      <p:font typeface="Roboto"/>
      <p:regular r:id="rId70"/>
      <p:bold r:id="rId71"/>
      <p:italic r:id="rId72"/>
      <p:boldItalic r:id="rId73"/>
    </p:embeddedFont>
    <p:embeddedFont>
      <p:font typeface="Montserrat"/>
      <p:regular r:id="rId74"/>
      <p:bold r:id="rId75"/>
      <p:italic r:id="rId76"/>
      <p:boldItalic r:id="rId77"/>
    </p:embeddedFont>
    <p:embeddedFont>
      <p:font typeface="Rock Salt"/>
      <p:regular r:id="rId78"/>
    </p:embeddedFont>
    <p:embeddedFont>
      <p:font typeface="Comfortaa"/>
      <p:regular r:id="rId79"/>
      <p:bold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A6ED9EC-F34A-4A48-94C4-003EB32B36CE}">
  <a:tblStyle styleId="{EA6ED9EC-F34A-4A48-94C4-003EB32B36CE}" styleName="Table_0">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8F31743-9C23-4485-89AE-E80A4C04253B}"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0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Comforta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Roboto-boldItalic.fntdata"/><Relationship Id="rId72" Type="http://schemas.openxmlformats.org/officeDocument/2006/relationships/font" Target="fonts/Roboto-italic.fntdata"/><Relationship Id="rId31" Type="http://schemas.openxmlformats.org/officeDocument/2006/relationships/slide" Target="slides/slide25.xml"/><Relationship Id="rId75" Type="http://schemas.openxmlformats.org/officeDocument/2006/relationships/font" Target="fonts/Montserrat-bold.fntdata"/><Relationship Id="rId30" Type="http://schemas.openxmlformats.org/officeDocument/2006/relationships/slide" Target="slides/slide24.xml"/><Relationship Id="rId74" Type="http://schemas.openxmlformats.org/officeDocument/2006/relationships/font" Target="fonts/Montserrat-regular.fntdata"/><Relationship Id="rId33" Type="http://schemas.openxmlformats.org/officeDocument/2006/relationships/slide" Target="slides/slide27.xml"/><Relationship Id="rId77" Type="http://schemas.openxmlformats.org/officeDocument/2006/relationships/font" Target="fonts/Montserrat-boldItalic.fntdata"/><Relationship Id="rId32" Type="http://schemas.openxmlformats.org/officeDocument/2006/relationships/slide" Target="slides/slide26.xml"/><Relationship Id="rId76" Type="http://schemas.openxmlformats.org/officeDocument/2006/relationships/font" Target="fonts/Montserrat-italic.fntdata"/><Relationship Id="rId35" Type="http://schemas.openxmlformats.org/officeDocument/2006/relationships/slide" Target="slides/slide29.xml"/><Relationship Id="rId79" Type="http://schemas.openxmlformats.org/officeDocument/2006/relationships/font" Target="fonts/Comfortaa-regular.fntdata"/><Relationship Id="rId34" Type="http://schemas.openxmlformats.org/officeDocument/2006/relationships/slide" Target="slides/slide28.xml"/><Relationship Id="rId78" Type="http://schemas.openxmlformats.org/officeDocument/2006/relationships/font" Target="fonts/RockSalt-regular.fntdata"/><Relationship Id="rId71" Type="http://schemas.openxmlformats.org/officeDocument/2006/relationships/font" Target="fonts/Roboto-bold.fntdata"/><Relationship Id="rId70" Type="http://schemas.openxmlformats.org/officeDocument/2006/relationships/font" Target="fonts/Roboto-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Ubuntu-regular.fntdata"/><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Ubuntu-italic.fntdata"/><Relationship Id="rId23" Type="http://schemas.openxmlformats.org/officeDocument/2006/relationships/slide" Target="slides/slide17.xml"/><Relationship Id="rId67" Type="http://schemas.openxmlformats.org/officeDocument/2006/relationships/font" Target="fonts/Ubuntu-bold.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Ubuntu-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f73bee44c_0_0: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f73bee44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e7bb9f4eb_0_0: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e7bb9f4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0e91e30038_0_7: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0e91e3003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0e4eac9ecc_0_9: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0e4eac9ec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461430dc2f_0_17: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461430dc2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43db58faec_0_0: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3db58fa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0e754a84e6_0_39: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0e754a84e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0e754a84e6_0_45: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0e754a84e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43963dff28_0_0: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43963dff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f48ca4ac9_0_0: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f48ca4a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0e4eac9ecc_0_2: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0e4eac9ec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f7a58de2f_0_0: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f7a58de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f48ca4ac9_0_5: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f48ca4ac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f48ca4ac9_0_10: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f48ca4ac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23839cba52_0_2: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23839cba5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23839cba52_0_10: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23839cba5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f48ca4ac9_0_15: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f48ca4ac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23839cba52_0_20: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23839cba5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f48ca4ac9_0_20: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f48ca4ac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f48ca4ac9_0_25: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f48ca4ac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23839cba52_0_31: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23839cba5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23839cba52_0_39: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23839cba5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27d4699d1c_0_0: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27d4699d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23839cba52_0_87: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23839cba52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23839cba52_0_49: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23839cba52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23839cba52_0_58: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23839cba52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23839cba52_0_67: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23839cba5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23839cba52_0_77: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23839cba5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23839cba52_0_93: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23839cba52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f48ca4ac9_0_42: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f48ca4ac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f48ca4ac9_0_47: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f48ca4ac9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f48ca4ac9_0_52: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3f48ca4a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0e91e30038_0_74: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0e91e30038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0e4eac9ecc_0_69: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0e4eac9ecc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f48ca4ac9_1_5: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f48ca4ac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0e754a84e6_0_51: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0e754a84e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f48ca4ac9_1_12: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3f48ca4ac9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f7bfc6784_0_67: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f7bfc6784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f7bfc6784_0_0: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f7bfc67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f7bfc6784_0_12: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3f7bfc678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f7bfc6784_0_21: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3f7bfc678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f48ca4ac9_1_17: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3f48ca4ac9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dfbfda0dcf_0_0: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1dfbfda0d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3f48ca4ac9_1_39: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3f48ca4ac9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0e4eac9ecc_0_15: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0e4eac9ec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233b52836e_0_0: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233b5283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f7bfc6784_0_81: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3f7bfc6784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3f48ca4ac9_1_49: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3f48ca4ac9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23839cba52_0_158: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23839cba52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23839cba52_0_128: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223839cba52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23839cba52_0_137: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223839cba52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23839cba52_0_144: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223839cba52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23839cba52_0_151: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23839cba52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0f92b1a684_0_0: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20f92b1a6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3f73bee44c_0_42: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3f73bee44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b64d59de4d_0_0: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b64d59de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0e754a84e6_0_33: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0e754a84e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f7bfc6784_0_93: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f7bfc6784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0e91e30038_0_14:notes"/>
          <p:cNvSpPr/>
          <p:nvPr>
            <p:ph idx="2" type="sldImg"/>
          </p:nvPr>
        </p:nvSpPr>
        <p:spPr>
          <a:xfrm>
            <a:off x="686109"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0e91e3003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827306"/>
            <a:ext cx="8520600" cy="2280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149028"/>
            <a:ext cx="8520600" cy="880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229028"/>
            <a:ext cx="8520600" cy="21819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502472"/>
            <a:ext cx="8520600" cy="14454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389833"/>
            <a:ext cx="8520600" cy="9354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lvl1pPr indent="-342900" lvl="0" marL="457200" algn="just">
              <a:spcBef>
                <a:spcPts val="0"/>
              </a:spcBef>
              <a:spcAft>
                <a:spcPts val="0"/>
              </a:spcAft>
              <a:buSzPts val="1800"/>
              <a:buAutoNum type="arabicPeriod"/>
              <a:defRPr/>
            </a:lvl1pPr>
            <a:lvl2pPr indent="-317500" lvl="1" marL="914400">
              <a:spcBef>
                <a:spcPts val="1600"/>
              </a:spcBef>
              <a:spcAft>
                <a:spcPts val="0"/>
              </a:spcAft>
              <a:buSzPts val="1400"/>
              <a:buAutoNum type="alphaLcPeriod"/>
              <a:defRPr/>
            </a:lvl2pPr>
            <a:lvl3pPr indent="-317500" lvl="2" marL="1371600">
              <a:spcBef>
                <a:spcPts val="1600"/>
              </a:spcBef>
              <a:spcAft>
                <a:spcPts val="0"/>
              </a:spcAft>
              <a:buSzPts val="1400"/>
              <a:buAutoNum type="romanLcPeriod"/>
              <a:defRPr/>
            </a:lvl3pPr>
            <a:lvl4pPr indent="-317500" lvl="3" marL="1828800">
              <a:spcBef>
                <a:spcPts val="1600"/>
              </a:spcBef>
              <a:spcAft>
                <a:spcPts val="0"/>
              </a:spcAft>
              <a:buSzPts val="1400"/>
              <a:buAutoNum type="arabicPeriod"/>
              <a:defRPr/>
            </a:lvl4pPr>
            <a:lvl5pPr indent="-317500" lvl="4" marL="2286000">
              <a:spcBef>
                <a:spcPts val="1600"/>
              </a:spcBef>
              <a:spcAft>
                <a:spcPts val="0"/>
              </a:spcAft>
              <a:buSzPts val="1400"/>
              <a:buAutoNum type="alphaLcPeriod"/>
              <a:defRPr/>
            </a:lvl5pPr>
            <a:lvl6pPr indent="-317500" lvl="5" marL="2743200">
              <a:spcBef>
                <a:spcPts val="1600"/>
              </a:spcBef>
              <a:spcAft>
                <a:spcPts val="0"/>
              </a:spcAft>
              <a:buSzPts val="1400"/>
              <a:buAutoNum type="romanLcPeriod"/>
              <a:defRPr/>
            </a:lvl6pPr>
            <a:lvl7pPr indent="-317500" lvl="6" marL="3200400">
              <a:spcBef>
                <a:spcPts val="1600"/>
              </a:spcBef>
              <a:spcAft>
                <a:spcPts val="0"/>
              </a:spcAft>
              <a:buSzPts val="1400"/>
              <a:buAutoNum type="arabicPeriod"/>
              <a:defRPr/>
            </a:lvl7pPr>
            <a:lvl8pPr indent="-317500" lvl="7" marL="3657600">
              <a:spcBef>
                <a:spcPts val="1600"/>
              </a:spcBef>
              <a:spcAft>
                <a:spcPts val="0"/>
              </a:spcAft>
              <a:buSzPts val="1400"/>
              <a:buAutoNum type="alphaLcPeriod"/>
              <a:defRPr/>
            </a:lvl8pPr>
            <a:lvl9pPr indent="-317500" lvl="8" marL="4114800">
              <a:spcBef>
                <a:spcPts val="1600"/>
              </a:spcBef>
              <a:spcAft>
                <a:spcPts val="1600"/>
              </a:spcAft>
              <a:buSzPts val="1400"/>
              <a:buAutoNum type="romanLcPeriod"/>
              <a:defRPr/>
            </a:lvl9pPr>
          </a:lstStyle>
          <a:p/>
        </p:txBody>
      </p:sp>
      <p:sp>
        <p:nvSpPr>
          <p:cNvPr id="19" name="Google Shape;19;p4"/>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280528"/>
            <a:ext cx="3999900" cy="3795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280528"/>
            <a:ext cx="3999900" cy="3795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617333"/>
            <a:ext cx="2808000" cy="839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544000"/>
            <a:ext cx="2808000" cy="3532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500167"/>
            <a:ext cx="6367800" cy="4545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39"/>
            <a:ext cx="4572000" cy="571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370194"/>
            <a:ext cx="4045200" cy="16470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114528"/>
            <a:ext cx="4045200" cy="1372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804528"/>
            <a:ext cx="3837000" cy="41058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700639"/>
            <a:ext cx="5998800" cy="6723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94472"/>
            <a:ext cx="8520600" cy="636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280528"/>
            <a:ext cx="8520600" cy="3795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5181352"/>
            <a:ext cx="548700" cy="4374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ehea.info/cid100938/ministerial-conference-berlin-2003.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5.png"/><Relationship Id="rId4" Type="http://schemas.openxmlformats.org/officeDocument/2006/relationships/hyperlink" Target="https://doi.org/10.1016/j.hpe.2017.01.002"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huffpost.com/author/caroline-bologna" TargetMode="External"/><Relationship Id="rId4" Type="http://schemas.openxmlformats.org/officeDocument/2006/relationships/hyperlink" Target="https://www.huffpost.com/author/caroline-bologna" TargetMode="External"/><Relationship Id="rId5" Type="http://schemas.openxmlformats.org/officeDocument/2006/relationships/image" Target="../media/image8.png"/><Relationship Id="rId6" Type="http://schemas.openxmlformats.org/officeDocument/2006/relationships/image" Target="../media/image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s://drive.google.com/file/d/1mn8PeOFRbUiO_Ai71F4A2R7G56pq9ny8/preview"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2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2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1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s://bologna.koyauniversity.org/learning-outcomes" TargetMode="External"/><Relationship Id="rId4" Type="http://schemas.openxmlformats.org/officeDocument/2006/relationships/hyperlink" Target="https://docs.google.com/document/d/1jxAn4YkUDP2oTbS35MSDHg7j36qgjCEIUUe49UwmSms/edit?usp=share_link" TargetMode="External"/><Relationship Id="rId11" Type="http://schemas.openxmlformats.org/officeDocument/2006/relationships/hyperlink" Target="https://drive.google.com/file/d/1cCpDB5FXh8sMrAG3-j1NzRlPx92Lp6YT/view?usp=sharing" TargetMode="External"/><Relationship Id="rId10" Type="http://schemas.openxmlformats.org/officeDocument/2006/relationships/hyperlink" Target="https://docs.google.com/spreadsheets/d/18DoIzL4SuzowuHtJdSxzEalvPHBOvki9Bs2Z3bCyz-U/edit?usp=sharing" TargetMode="External"/><Relationship Id="rId12" Type="http://schemas.openxmlformats.org/officeDocument/2006/relationships/image" Target="../media/image16.png"/><Relationship Id="rId9" Type="http://schemas.openxmlformats.org/officeDocument/2006/relationships/hyperlink" Target="https://drive.google.com/file/d/1FgLsFMPi8KIvE8YcZfrX8EvvzufSMf_U/view?usp=sharing" TargetMode="External"/><Relationship Id="rId5" Type="http://schemas.openxmlformats.org/officeDocument/2006/relationships/hyperlink" Target="https://drive.google.com/file/d/1GkX9ck9zvEKcqkHSOlxefYyG0cZPeYEw/view?usp=sharing" TargetMode="External"/><Relationship Id="rId6" Type="http://schemas.openxmlformats.org/officeDocument/2006/relationships/hyperlink" Target="https://docs.google.com/document/d/1OeUiNh6K5bQR3nPlAMD_iPVYcpOMCrtSOjEWGXped7I/edit?usp=share_link" TargetMode="External"/><Relationship Id="rId7" Type="http://schemas.openxmlformats.org/officeDocument/2006/relationships/hyperlink" Target="https://drive.google.com/file/d/172KgKd6YOYUNu-hvjhVwrzXEO7Xyhh_e/view?usp=sharing" TargetMode="External"/><Relationship Id="rId8" Type="http://schemas.openxmlformats.org/officeDocument/2006/relationships/hyperlink" Target="https://docs.google.com/document/d/1rCqv3dCY0R8U4CXcu7H2_8sF4CflH3psfxqUZVNwDm0/edit?usp=share_link"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op.europa.eu/en/publication-detail/-/publication/da7467e6-8450-11e5-b8b7-01aa75ed71a1" TargetMode="Externa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57350" y="0"/>
            <a:ext cx="9196050" cy="5715001"/>
          </a:xfrm>
          <a:prstGeom prst="rect">
            <a:avLst/>
          </a:prstGeom>
          <a:noFill/>
          <a:ln>
            <a:noFill/>
          </a:ln>
        </p:spPr>
      </p:pic>
      <p:sp>
        <p:nvSpPr>
          <p:cNvPr id="55" name="Google Shape;55;p13"/>
          <p:cNvSpPr txBox="1"/>
          <p:nvPr/>
        </p:nvSpPr>
        <p:spPr>
          <a:xfrm>
            <a:off x="394575" y="39125"/>
            <a:ext cx="8426700" cy="230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FFD966"/>
                </a:solidFill>
                <a:latin typeface="Calibri"/>
                <a:ea typeface="Calibri"/>
                <a:cs typeface="Calibri"/>
                <a:sym typeface="Calibri"/>
              </a:rPr>
              <a:t>متطلبات التخطيط والتطبيق لمسار بولونيا في الجامعات العراقية</a:t>
            </a:r>
            <a:endParaRPr sz="4800">
              <a:solidFill>
                <a:srgbClr val="FFD966"/>
              </a:solidFill>
              <a:latin typeface="Calibri"/>
              <a:ea typeface="Calibri"/>
              <a:cs typeface="Calibri"/>
              <a:sym typeface="Calibri"/>
            </a:endParaRPr>
          </a:p>
        </p:txBody>
      </p:sp>
      <p:sp>
        <p:nvSpPr>
          <p:cNvPr id="56" name="Google Shape;56;p13"/>
          <p:cNvSpPr txBox="1"/>
          <p:nvPr>
            <p:ph idx="1" type="subTitle"/>
          </p:nvPr>
        </p:nvSpPr>
        <p:spPr>
          <a:xfrm>
            <a:off x="1961550" y="4675200"/>
            <a:ext cx="5002200" cy="7458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sz="1600">
                <a:solidFill>
                  <a:srgbClr val="FFFF00"/>
                </a:solidFill>
                <a:latin typeface="Calibri"/>
                <a:ea typeface="Calibri"/>
                <a:cs typeface="Calibri"/>
                <a:sym typeface="Calibri"/>
              </a:rPr>
              <a:t>أ.د. صلاح اسماعیل یحیی</a:t>
            </a:r>
            <a:endParaRPr sz="1600">
              <a:solidFill>
                <a:srgbClr val="FFFF00"/>
              </a:solidFill>
              <a:latin typeface="Calibri"/>
              <a:ea typeface="Calibri"/>
              <a:cs typeface="Calibri"/>
              <a:sym typeface="Calibri"/>
            </a:endParaRPr>
          </a:p>
          <a:p>
            <a:pPr indent="0" lvl="0" marL="0" rtl="1" algn="ctr">
              <a:spcBef>
                <a:spcPts val="0"/>
              </a:spcBef>
              <a:spcAft>
                <a:spcPts val="0"/>
              </a:spcAft>
              <a:buNone/>
            </a:pPr>
            <a:r>
              <a:rPr lang="en" sz="1600">
                <a:solidFill>
                  <a:srgbClr val="FFFF00"/>
                </a:solidFill>
                <a:latin typeface="Calibri"/>
                <a:ea typeface="Calibri"/>
                <a:cs typeface="Calibri"/>
                <a:sym typeface="Calibri"/>
              </a:rPr>
              <a:t>أستاذ</a:t>
            </a:r>
            <a:r>
              <a:rPr lang="en" sz="1600">
                <a:solidFill>
                  <a:srgbClr val="FFFF00"/>
                </a:solidFill>
                <a:latin typeface="Calibri"/>
                <a:ea typeface="Calibri"/>
                <a:cs typeface="Calibri"/>
                <a:sym typeface="Calibri"/>
              </a:rPr>
              <a:t> في جامعة كويه</a:t>
            </a:r>
            <a:endParaRPr sz="1600">
              <a:solidFill>
                <a:srgbClr val="FFFF00"/>
              </a:solidFill>
              <a:latin typeface="Calibri"/>
              <a:ea typeface="Calibri"/>
              <a:cs typeface="Calibri"/>
              <a:sym typeface="Calibri"/>
            </a:endParaRPr>
          </a:p>
          <a:p>
            <a:pPr indent="0" lvl="0" marL="0" rtl="1" algn="ctr">
              <a:spcBef>
                <a:spcPts val="0"/>
              </a:spcBef>
              <a:spcAft>
                <a:spcPts val="0"/>
              </a:spcAft>
              <a:buNone/>
            </a:pPr>
            <a:r>
              <a:rPr lang="en" sz="1600">
                <a:solidFill>
                  <a:srgbClr val="FFFF00"/>
                </a:solidFill>
                <a:latin typeface="Calibri"/>
                <a:ea typeface="Calibri"/>
                <a:cs typeface="Calibri"/>
                <a:sym typeface="Calibri"/>
              </a:rPr>
              <a:t>خبير في ضمان الجودة وتطوير المناهج لدى وزارة التعليم العالي - اربيل</a:t>
            </a:r>
            <a:endParaRPr sz="1600">
              <a:solidFill>
                <a:srgbClr val="FFFF00"/>
              </a:solidFill>
              <a:latin typeface="Calibri"/>
              <a:ea typeface="Calibri"/>
              <a:cs typeface="Calibri"/>
              <a:sym typeface="Calibri"/>
            </a:endParaRPr>
          </a:p>
        </p:txBody>
      </p:sp>
      <p:pic>
        <p:nvPicPr>
          <p:cNvPr id="57" name="Google Shape;57;p13"/>
          <p:cNvPicPr preferRelativeResize="0"/>
          <p:nvPr/>
        </p:nvPicPr>
        <p:blipFill>
          <a:blip r:embed="rId4">
            <a:alphaModFix/>
          </a:blip>
          <a:stretch>
            <a:fillRect/>
          </a:stretch>
        </p:blipFill>
        <p:spPr>
          <a:xfrm>
            <a:off x="7803525" y="4070225"/>
            <a:ext cx="1140550" cy="15685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2"/>
          <p:cNvSpPr/>
          <p:nvPr/>
        </p:nvSpPr>
        <p:spPr>
          <a:xfrm>
            <a:off x="176150" y="207150"/>
            <a:ext cx="8760900" cy="5300700"/>
          </a:xfrm>
          <a:prstGeom prst="rect">
            <a:avLst/>
          </a:prstGeom>
          <a:solidFill>
            <a:srgbClr val="EEEE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2"/>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latin typeface="Calibri"/>
                <a:ea typeface="Calibri"/>
                <a:cs typeface="Calibri"/>
                <a:sym typeface="Calibri"/>
              </a:rPr>
              <a:t>ملاحظة مهمة</a:t>
            </a:r>
            <a:endParaRPr b="1">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a:latin typeface="Rock Salt"/>
              <a:ea typeface="Rock Salt"/>
              <a:cs typeface="Rock Salt"/>
              <a:sym typeface="Rock Salt"/>
            </a:endParaRPr>
          </a:p>
        </p:txBody>
      </p:sp>
      <p:sp>
        <p:nvSpPr>
          <p:cNvPr id="138" name="Google Shape;138;p22"/>
          <p:cNvSpPr txBox="1"/>
          <p:nvPr>
            <p:ph idx="1" type="body"/>
          </p:nvPr>
        </p:nvSpPr>
        <p:spPr>
          <a:xfrm>
            <a:off x="756475" y="1883200"/>
            <a:ext cx="7258800" cy="34851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None/>
            </a:pPr>
            <a:r>
              <a:rPr lang="en" sz="5200">
                <a:solidFill>
                  <a:schemeClr val="dk1"/>
                </a:solidFill>
                <a:latin typeface="Calibri"/>
                <a:ea typeface="Calibri"/>
                <a:cs typeface="Calibri"/>
                <a:sym typeface="Calibri"/>
              </a:rPr>
              <a:t>مسار</a:t>
            </a:r>
            <a:r>
              <a:rPr lang="en" sz="4500">
                <a:solidFill>
                  <a:schemeClr val="dk1"/>
                </a:solidFill>
                <a:latin typeface="Calibri"/>
                <a:ea typeface="Calibri"/>
                <a:cs typeface="Calibri"/>
                <a:sym typeface="Calibri"/>
              </a:rPr>
              <a:t> </a:t>
            </a:r>
            <a:r>
              <a:rPr lang="en" sz="4500">
                <a:solidFill>
                  <a:srgbClr val="000000"/>
                </a:solidFill>
                <a:latin typeface="Calibri"/>
                <a:ea typeface="Calibri"/>
                <a:cs typeface="Calibri"/>
                <a:sym typeface="Calibri"/>
              </a:rPr>
              <a:t>بولونيا ليس بديلا عن نظام التعليم العالي المحلي </a:t>
            </a:r>
            <a:r>
              <a:rPr lang="en" sz="4500">
                <a:solidFill>
                  <a:srgbClr val="000000"/>
                </a:solidFill>
                <a:latin typeface="Calibri"/>
                <a:ea typeface="Calibri"/>
                <a:cs typeface="Calibri"/>
                <a:sym typeface="Calibri"/>
              </a:rPr>
              <a:t>وإنما</a:t>
            </a:r>
            <a:r>
              <a:rPr lang="en" sz="4500">
                <a:solidFill>
                  <a:srgbClr val="000000"/>
                </a:solidFill>
                <a:latin typeface="Calibri"/>
                <a:ea typeface="Calibri"/>
                <a:cs typeface="Calibri"/>
                <a:sym typeface="Calibri"/>
              </a:rPr>
              <a:t> مكمّلا له</a:t>
            </a:r>
            <a:endParaRPr b="1" sz="4700">
              <a:solidFill>
                <a:srgbClr val="000000"/>
              </a:solidFill>
            </a:endParaRPr>
          </a:p>
        </p:txBody>
      </p:sp>
      <p:pic>
        <p:nvPicPr>
          <p:cNvPr id="139" name="Google Shape;139;p22"/>
          <p:cNvPicPr preferRelativeResize="0"/>
          <p:nvPr/>
        </p:nvPicPr>
        <p:blipFill>
          <a:blip r:embed="rId3">
            <a:alphaModFix/>
          </a:blip>
          <a:stretch>
            <a:fillRect/>
          </a:stretch>
        </p:blipFill>
        <p:spPr>
          <a:xfrm>
            <a:off x="8373948" y="208624"/>
            <a:ext cx="563025" cy="774300"/>
          </a:xfrm>
          <a:prstGeom prst="rect">
            <a:avLst/>
          </a:prstGeom>
          <a:noFill/>
          <a:ln>
            <a:noFill/>
          </a:ln>
        </p:spPr>
      </p:pic>
      <p:sp>
        <p:nvSpPr>
          <p:cNvPr id="140" name="Google Shape;140;p22"/>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p:nvPr/>
        </p:nvSpPr>
        <p:spPr>
          <a:xfrm>
            <a:off x="176150" y="207150"/>
            <a:ext cx="8760900" cy="5300700"/>
          </a:xfrm>
          <a:prstGeom prst="rect">
            <a:avLst/>
          </a:prstGeom>
          <a:solidFill>
            <a:srgbClr val="EEEE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3"/>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latin typeface="Calibri"/>
                <a:ea typeface="Calibri"/>
                <a:cs typeface="Calibri"/>
                <a:sym typeface="Calibri"/>
              </a:rPr>
              <a:t>Why Bologna Process</a:t>
            </a:r>
            <a:endParaRPr>
              <a:latin typeface="Calibri"/>
              <a:ea typeface="Calibri"/>
              <a:cs typeface="Calibri"/>
              <a:sym typeface="Calibri"/>
            </a:endParaRPr>
          </a:p>
        </p:txBody>
      </p:sp>
      <p:sp>
        <p:nvSpPr>
          <p:cNvPr id="147" name="Google Shape;147;p23"/>
          <p:cNvSpPr txBox="1"/>
          <p:nvPr>
            <p:ph idx="1" type="body"/>
          </p:nvPr>
        </p:nvSpPr>
        <p:spPr>
          <a:xfrm>
            <a:off x="756475" y="1280525"/>
            <a:ext cx="7258800" cy="379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a:solidFill>
                  <a:srgbClr val="000000"/>
                </a:solidFill>
              </a:rPr>
              <a:t>Adopting Bologna Process in our Institution can</a:t>
            </a:r>
            <a:endParaRPr>
              <a:solidFill>
                <a:srgbClr val="000000"/>
              </a:solidFill>
            </a:endParaRPr>
          </a:p>
          <a:p>
            <a:pPr indent="0" lvl="0" marL="0" rtl="0" algn="just">
              <a:spcBef>
                <a:spcPts val="0"/>
              </a:spcBef>
              <a:spcAft>
                <a:spcPts val="0"/>
              </a:spcAft>
              <a:buClr>
                <a:schemeClr val="dk1"/>
              </a:buClr>
              <a:buSzPts val="1100"/>
              <a:buFont typeface="Arial"/>
              <a:buNone/>
            </a:pPr>
            <a:r>
              <a:t/>
            </a:r>
            <a:endParaRPr>
              <a:solidFill>
                <a:srgbClr val="000000"/>
              </a:solidFill>
            </a:endParaRPr>
          </a:p>
          <a:p>
            <a:pPr indent="-342900" lvl="0" marL="457200" rtl="0" algn="just">
              <a:spcBef>
                <a:spcPts val="0"/>
              </a:spcBef>
              <a:spcAft>
                <a:spcPts val="0"/>
              </a:spcAft>
              <a:buSzPts val="1800"/>
              <a:buAutoNum type="arabicPeriod"/>
            </a:pPr>
            <a:r>
              <a:rPr lang="en">
                <a:solidFill>
                  <a:schemeClr val="dk1"/>
                </a:solidFill>
              </a:rPr>
              <a:t>Facilitate </a:t>
            </a:r>
            <a:r>
              <a:rPr lang="en">
                <a:solidFill>
                  <a:srgbClr val="000000"/>
                </a:solidFill>
              </a:rPr>
              <a:t> the accreditation.</a:t>
            </a:r>
            <a:endParaRPr>
              <a:solidFill>
                <a:srgbClr val="000000"/>
              </a:solidFill>
            </a:endParaRPr>
          </a:p>
          <a:p>
            <a:pPr indent="-342900" lvl="0" marL="457200" rtl="0" algn="just">
              <a:spcBef>
                <a:spcPts val="0"/>
              </a:spcBef>
              <a:spcAft>
                <a:spcPts val="0"/>
              </a:spcAft>
              <a:buClr>
                <a:srgbClr val="000000"/>
              </a:buClr>
              <a:buSzPts val="1800"/>
              <a:buAutoNum type="arabicPeriod"/>
            </a:pPr>
            <a:r>
              <a:rPr lang="en">
                <a:solidFill>
                  <a:srgbClr val="000000"/>
                </a:solidFill>
              </a:rPr>
              <a:t>Facilitate the student mobility.</a:t>
            </a:r>
            <a:endParaRPr>
              <a:solidFill>
                <a:srgbClr val="000000"/>
              </a:solidFill>
            </a:endParaRPr>
          </a:p>
          <a:p>
            <a:pPr indent="-342900" lvl="0" marL="457200" rtl="0" algn="just">
              <a:spcBef>
                <a:spcPts val="0"/>
              </a:spcBef>
              <a:spcAft>
                <a:spcPts val="0"/>
              </a:spcAft>
              <a:buClr>
                <a:srgbClr val="000000"/>
              </a:buClr>
              <a:buSzPts val="1800"/>
              <a:buAutoNum type="arabicPeriod"/>
            </a:pPr>
            <a:r>
              <a:rPr lang="en">
                <a:solidFill>
                  <a:srgbClr val="000000"/>
                </a:solidFill>
              </a:rPr>
              <a:t>Facilitate the International Accreditation.</a:t>
            </a:r>
            <a:endParaRPr>
              <a:solidFill>
                <a:srgbClr val="000000"/>
              </a:solidFill>
            </a:endParaRPr>
          </a:p>
          <a:p>
            <a:pPr indent="-342900" lvl="0" marL="457200" rtl="0" algn="just">
              <a:spcBef>
                <a:spcPts val="0"/>
              </a:spcBef>
              <a:spcAft>
                <a:spcPts val="0"/>
              </a:spcAft>
              <a:buClr>
                <a:srgbClr val="000000"/>
              </a:buClr>
              <a:buSzPts val="1800"/>
              <a:buAutoNum type="arabicPeriod"/>
            </a:pPr>
            <a:r>
              <a:rPr lang="en">
                <a:solidFill>
                  <a:srgbClr val="000000"/>
                </a:solidFill>
              </a:rPr>
              <a:t>Achieve better Quality of teaching/learning.</a:t>
            </a:r>
            <a:endParaRPr>
              <a:solidFill>
                <a:srgbClr val="000000"/>
              </a:solidFill>
            </a:endParaRPr>
          </a:p>
          <a:p>
            <a:pPr indent="-342900" lvl="0" marL="457200" rtl="0" algn="just">
              <a:spcBef>
                <a:spcPts val="0"/>
              </a:spcBef>
              <a:spcAft>
                <a:spcPts val="0"/>
              </a:spcAft>
              <a:buClr>
                <a:srgbClr val="000000"/>
              </a:buClr>
              <a:buSzPts val="1800"/>
              <a:buAutoNum type="arabicPeriod"/>
            </a:pPr>
            <a:r>
              <a:rPr lang="en">
                <a:solidFill>
                  <a:srgbClr val="000000"/>
                </a:solidFill>
              </a:rPr>
              <a:t>Support the QA at the institution.</a:t>
            </a:r>
            <a:endParaRPr>
              <a:solidFill>
                <a:srgbClr val="000000"/>
              </a:solidFill>
            </a:endParaRPr>
          </a:p>
          <a:p>
            <a:pPr indent="-342900" lvl="0" marL="457200" rtl="0" algn="just">
              <a:spcBef>
                <a:spcPts val="0"/>
              </a:spcBef>
              <a:spcAft>
                <a:spcPts val="0"/>
              </a:spcAft>
              <a:buClr>
                <a:srgbClr val="000000"/>
              </a:buClr>
              <a:buSzPts val="1800"/>
              <a:buAutoNum type="arabicPeriod"/>
            </a:pPr>
            <a:r>
              <a:rPr lang="en">
                <a:solidFill>
                  <a:srgbClr val="000000"/>
                </a:solidFill>
              </a:rPr>
              <a:t>Use the academic calendar effectively.</a:t>
            </a:r>
            <a:endParaRPr>
              <a:solidFill>
                <a:srgbClr val="000000"/>
              </a:solidFill>
            </a:endParaRPr>
          </a:p>
          <a:p>
            <a:pPr indent="-342900" lvl="0" marL="457200" rtl="0" algn="just">
              <a:spcBef>
                <a:spcPts val="0"/>
              </a:spcBef>
              <a:spcAft>
                <a:spcPts val="0"/>
              </a:spcAft>
              <a:buClr>
                <a:srgbClr val="000000"/>
              </a:buClr>
              <a:buSzPts val="1800"/>
              <a:buAutoNum type="arabicPeriod"/>
            </a:pPr>
            <a:r>
              <a:rPr lang="en">
                <a:solidFill>
                  <a:srgbClr val="000000"/>
                </a:solidFill>
              </a:rPr>
              <a:t>Takes the institution to the student-center zone.</a:t>
            </a:r>
            <a:endParaRPr>
              <a:solidFill>
                <a:srgbClr val="000000"/>
              </a:solidFill>
            </a:endParaRPr>
          </a:p>
          <a:p>
            <a:pPr indent="-342900" lvl="0" marL="457200" rtl="0" algn="just">
              <a:spcBef>
                <a:spcPts val="0"/>
              </a:spcBef>
              <a:spcAft>
                <a:spcPts val="0"/>
              </a:spcAft>
              <a:buClr>
                <a:srgbClr val="000000"/>
              </a:buClr>
              <a:buSzPts val="1800"/>
              <a:buAutoNum type="arabicPeriod"/>
            </a:pPr>
            <a:r>
              <a:rPr lang="en">
                <a:solidFill>
                  <a:srgbClr val="000000"/>
                </a:solidFill>
              </a:rPr>
              <a:t>Give the academic teacher more responsibility and authority.</a:t>
            </a:r>
            <a:endParaRPr>
              <a:solidFill>
                <a:srgbClr val="000000"/>
              </a:solidFill>
            </a:endParaRPr>
          </a:p>
          <a:p>
            <a:pPr indent="-342900" lvl="0" marL="457200" rtl="0" algn="just">
              <a:spcBef>
                <a:spcPts val="0"/>
              </a:spcBef>
              <a:spcAft>
                <a:spcPts val="0"/>
              </a:spcAft>
              <a:buClr>
                <a:srgbClr val="000000"/>
              </a:buClr>
              <a:buSzPts val="1800"/>
              <a:buAutoNum type="arabicPeriod"/>
            </a:pPr>
            <a:r>
              <a:rPr lang="en">
                <a:solidFill>
                  <a:srgbClr val="000000"/>
                </a:solidFill>
              </a:rPr>
              <a:t>Focus and evaluate the students’ unstructured workload hours and activities.</a:t>
            </a:r>
            <a:endParaRPr>
              <a:solidFill>
                <a:srgbClr val="000000"/>
              </a:solidFill>
            </a:endParaRPr>
          </a:p>
          <a:p>
            <a:pPr indent="0" lvl="0" marL="0" rtl="0" algn="just">
              <a:spcBef>
                <a:spcPts val="0"/>
              </a:spcBef>
              <a:spcAft>
                <a:spcPts val="0"/>
              </a:spcAft>
              <a:buClr>
                <a:schemeClr val="dk1"/>
              </a:buClr>
              <a:buSzPts val="1100"/>
              <a:buFont typeface="Arial"/>
              <a:buNone/>
            </a:pPr>
            <a:r>
              <a:t/>
            </a:r>
            <a:endParaRPr>
              <a:solidFill>
                <a:srgbClr val="000000"/>
              </a:solidFill>
            </a:endParaRPr>
          </a:p>
          <a:p>
            <a:pPr indent="0" lvl="0" marL="0" rtl="0" algn="just">
              <a:spcBef>
                <a:spcPts val="0"/>
              </a:spcBef>
              <a:spcAft>
                <a:spcPts val="1600"/>
              </a:spcAft>
              <a:buNone/>
            </a:pPr>
            <a:r>
              <a:t/>
            </a:r>
            <a:endParaRPr b="1">
              <a:solidFill>
                <a:srgbClr val="000000"/>
              </a:solidFill>
            </a:endParaRPr>
          </a:p>
        </p:txBody>
      </p:sp>
      <p:pic>
        <p:nvPicPr>
          <p:cNvPr id="148" name="Google Shape;148;p23"/>
          <p:cNvPicPr preferRelativeResize="0"/>
          <p:nvPr/>
        </p:nvPicPr>
        <p:blipFill>
          <a:blip r:embed="rId3">
            <a:alphaModFix/>
          </a:blip>
          <a:stretch>
            <a:fillRect/>
          </a:stretch>
        </p:blipFill>
        <p:spPr>
          <a:xfrm>
            <a:off x="8373948" y="208624"/>
            <a:ext cx="563025" cy="774300"/>
          </a:xfrm>
          <a:prstGeom prst="rect">
            <a:avLst/>
          </a:prstGeom>
          <a:noFill/>
          <a:ln>
            <a:noFill/>
          </a:ln>
        </p:spPr>
      </p:pic>
      <p:sp>
        <p:nvSpPr>
          <p:cNvPr id="149" name="Google Shape;149;p23"/>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p:nvPr/>
        </p:nvSpPr>
        <p:spPr>
          <a:xfrm>
            <a:off x="200750" y="208625"/>
            <a:ext cx="8736300" cy="5354700"/>
          </a:xfrm>
          <a:prstGeom prst="rect">
            <a:avLst/>
          </a:prstGeom>
          <a:solidFill>
            <a:srgbClr val="EEEE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4"/>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900">
                <a:latin typeface="Calibri"/>
                <a:ea typeface="Calibri"/>
                <a:cs typeface="Calibri"/>
                <a:sym typeface="Calibri"/>
              </a:rPr>
              <a:t>لماذا مسار بولونيا</a:t>
            </a:r>
            <a:endParaRPr sz="2900">
              <a:latin typeface="Calibri"/>
              <a:ea typeface="Calibri"/>
              <a:cs typeface="Calibri"/>
              <a:sym typeface="Calibri"/>
            </a:endParaRPr>
          </a:p>
        </p:txBody>
      </p:sp>
      <p:sp>
        <p:nvSpPr>
          <p:cNvPr id="156" name="Google Shape;156;p24"/>
          <p:cNvSpPr txBox="1"/>
          <p:nvPr>
            <p:ph idx="1" type="body"/>
          </p:nvPr>
        </p:nvSpPr>
        <p:spPr>
          <a:xfrm>
            <a:off x="756475" y="1280525"/>
            <a:ext cx="7258800" cy="37959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Clr>
                <a:schemeClr val="dk1"/>
              </a:buClr>
              <a:buSzPts val="1100"/>
              <a:buFont typeface="Arial"/>
              <a:buNone/>
            </a:pPr>
            <a:r>
              <a:rPr lang="en">
                <a:solidFill>
                  <a:srgbClr val="000000"/>
                </a:solidFill>
                <a:latin typeface="Calibri"/>
                <a:ea typeface="Calibri"/>
                <a:cs typeface="Calibri"/>
                <a:sym typeface="Calibri"/>
              </a:rPr>
              <a:t>الأسباب الكامنة وراء اعتماد مسار بولونيا في مؤسّساتنا هي:</a:t>
            </a:r>
            <a:endParaRPr>
              <a:solidFill>
                <a:srgbClr val="000000"/>
              </a:solidFill>
              <a:latin typeface="Calibri"/>
              <a:ea typeface="Calibri"/>
              <a:cs typeface="Calibri"/>
              <a:sym typeface="Calibri"/>
            </a:endParaRPr>
          </a:p>
          <a:p>
            <a:pPr indent="0" lvl="0" marL="0" rtl="1" algn="r">
              <a:spcBef>
                <a:spcPts val="0"/>
              </a:spcBef>
              <a:spcAft>
                <a:spcPts val="0"/>
              </a:spcAft>
              <a:buClr>
                <a:schemeClr val="dk1"/>
              </a:buClr>
              <a:buSzPts val="1100"/>
              <a:buFont typeface="Arial"/>
              <a:buNone/>
            </a:pPr>
            <a:r>
              <a:t/>
            </a:r>
            <a:endParaRPr>
              <a:solidFill>
                <a:srgbClr val="000000"/>
              </a:solidFill>
              <a:latin typeface="Calibri"/>
              <a:ea typeface="Calibri"/>
              <a:cs typeface="Calibri"/>
              <a:sym typeface="Calibri"/>
            </a:endParaRPr>
          </a:p>
          <a:p>
            <a:pPr indent="-342900" lvl="0" marL="457200" rtl="1" algn="r">
              <a:spcBef>
                <a:spcPts val="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تسهيل عملية الاعتماد.</a:t>
            </a:r>
            <a:endParaRPr>
              <a:solidFill>
                <a:srgbClr val="000000"/>
              </a:solidFill>
              <a:latin typeface="Calibri"/>
              <a:ea typeface="Calibri"/>
              <a:cs typeface="Calibri"/>
              <a:sym typeface="Calibri"/>
            </a:endParaRPr>
          </a:p>
          <a:p>
            <a:pPr indent="-342900" lvl="0" marL="457200" rtl="1" algn="r">
              <a:spcBef>
                <a:spcPts val="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تسهيل تنقل الطالب.</a:t>
            </a:r>
            <a:endParaRPr>
              <a:solidFill>
                <a:srgbClr val="000000"/>
              </a:solidFill>
              <a:latin typeface="Calibri"/>
              <a:ea typeface="Calibri"/>
              <a:cs typeface="Calibri"/>
              <a:sym typeface="Calibri"/>
            </a:endParaRPr>
          </a:p>
          <a:p>
            <a:pPr indent="-342900" lvl="0" marL="457200" rtl="1" algn="r">
              <a:spcBef>
                <a:spcPts val="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تسهيل الاعتراف الدولي.</a:t>
            </a:r>
            <a:endParaRPr>
              <a:solidFill>
                <a:srgbClr val="000000"/>
              </a:solidFill>
              <a:latin typeface="Calibri"/>
              <a:ea typeface="Calibri"/>
              <a:cs typeface="Calibri"/>
              <a:sym typeface="Calibri"/>
            </a:endParaRPr>
          </a:p>
          <a:p>
            <a:pPr indent="-342900" lvl="0" marL="457200" rtl="1" algn="r">
              <a:spcBef>
                <a:spcPts val="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تحقيق جودة أفضل في التعليم </a:t>
            </a:r>
            <a:r>
              <a:rPr lang="en">
                <a:solidFill>
                  <a:schemeClr val="dk1"/>
                </a:solidFill>
                <a:latin typeface="Calibri"/>
                <a:ea typeface="Calibri"/>
                <a:cs typeface="Calibri"/>
                <a:sym typeface="Calibri"/>
              </a:rPr>
              <a:t>و</a:t>
            </a:r>
            <a:r>
              <a:rPr lang="en">
                <a:solidFill>
                  <a:srgbClr val="000000"/>
                </a:solidFill>
                <a:latin typeface="Calibri"/>
                <a:ea typeface="Calibri"/>
                <a:cs typeface="Calibri"/>
                <a:sym typeface="Calibri"/>
              </a:rPr>
              <a:t> التعلم.</a:t>
            </a:r>
            <a:endParaRPr>
              <a:solidFill>
                <a:srgbClr val="000000"/>
              </a:solidFill>
              <a:latin typeface="Calibri"/>
              <a:ea typeface="Calibri"/>
              <a:cs typeface="Calibri"/>
              <a:sym typeface="Calibri"/>
            </a:endParaRPr>
          </a:p>
          <a:p>
            <a:pPr indent="-342900" lvl="0" marL="457200" rtl="1" algn="r">
              <a:spcBef>
                <a:spcPts val="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دعم ضمان الجودة في المؤسسة.</a:t>
            </a:r>
            <a:endParaRPr>
              <a:solidFill>
                <a:srgbClr val="000000"/>
              </a:solidFill>
              <a:latin typeface="Calibri"/>
              <a:ea typeface="Calibri"/>
              <a:cs typeface="Calibri"/>
              <a:sym typeface="Calibri"/>
            </a:endParaRPr>
          </a:p>
          <a:p>
            <a:pPr indent="-342900" lvl="0" marL="457200" rtl="1" algn="r">
              <a:spcBef>
                <a:spcPts val="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استخدام التقويم الأكاديمي بشكل فعال.</a:t>
            </a:r>
            <a:endParaRPr>
              <a:solidFill>
                <a:srgbClr val="000000"/>
              </a:solidFill>
              <a:latin typeface="Calibri"/>
              <a:ea typeface="Calibri"/>
              <a:cs typeface="Calibri"/>
              <a:sym typeface="Calibri"/>
            </a:endParaRPr>
          </a:p>
          <a:p>
            <a:pPr indent="-342900" lvl="0" marL="457200" rtl="1" algn="r">
              <a:spcBef>
                <a:spcPts val="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يأخذ المؤسسة إلى منطقة تتمحور حول الطالب.</a:t>
            </a:r>
            <a:endParaRPr>
              <a:solidFill>
                <a:srgbClr val="000000"/>
              </a:solidFill>
              <a:latin typeface="Calibri"/>
              <a:ea typeface="Calibri"/>
              <a:cs typeface="Calibri"/>
              <a:sym typeface="Calibri"/>
            </a:endParaRPr>
          </a:p>
          <a:p>
            <a:pPr indent="-342900" lvl="0" marL="457200" rtl="1" algn="r">
              <a:spcBef>
                <a:spcPts val="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منح الاستاذ الجامعي  مزيدًا من المسؤولية والسلطة.</a:t>
            </a:r>
            <a:endParaRPr>
              <a:solidFill>
                <a:srgbClr val="000000"/>
              </a:solidFill>
              <a:latin typeface="Calibri"/>
              <a:ea typeface="Calibri"/>
              <a:cs typeface="Calibri"/>
              <a:sym typeface="Calibri"/>
            </a:endParaRPr>
          </a:p>
          <a:p>
            <a:pPr indent="-342900" lvl="0" marL="457200" rtl="1" algn="r">
              <a:spcBef>
                <a:spcPts val="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التركيز على وتقييم ساعات وأنشطة الحمل التعليمي غير المنتظم للطلبة.</a:t>
            </a:r>
            <a:endParaRPr>
              <a:solidFill>
                <a:srgbClr val="000000"/>
              </a:solidFill>
              <a:latin typeface="Calibri"/>
              <a:ea typeface="Calibri"/>
              <a:cs typeface="Calibri"/>
              <a:sym typeface="Calibri"/>
            </a:endParaRPr>
          </a:p>
          <a:p>
            <a:pPr indent="0" lvl="0" marL="0" rtl="0" algn="just">
              <a:spcBef>
                <a:spcPts val="0"/>
              </a:spcBef>
              <a:spcAft>
                <a:spcPts val="1600"/>
              </a:spcAft>
              <a:buNone/>
            </a:pPr>
            <a:r>
              <a:t/>
            </a:r>
            <a:endParaRPr b="1">
              <a:solidFill>
                <a:srgbClr val="000000"/>
              </a:solidFill>
            </a:endParaRPr>
          </a:p>
        </p:txBody>
      </p:sp>
      <p:pic>
        <p:nvPicPr>
          <p:cNvPr id="157" name="Google Shape;157;p24"/>
          <p:cNvPicPr preferRelativeResize="0"/>
          <p:nvPr/>
        </p:nvPicPr>
        <p:blipFill>
          <a:blip r:embed="rId3">
            <a:alphaModFix/>
          </a:blip>
          <a:stretch>
            <a:fillRect/>
          </a:stretch>
        </p:blipFill>
        <p:spPr>
          <a:xfrm>
            <a:off x="8373948" y="208624"/>
            <a:ext cx="563025" cy="774300"/>
          </a:xfrm>
          <a:prstGeom prst="rect">
            <a:avLst/>
          </a:prstGeom>
          <a:noFill/>
          <a:ln>
            <a:noFill/>
          </a:ln>
        </p:spPr>
      </p:pic>
      <p:sp>
        <p:nvSpPr>
          <p:cNvPr id="158" name="Google Shape;158;p24"/>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libri"/>
                <a:ea typeface="Calibri"/>
                <a:cs typeface="Calibri"/>
                <a:sym typeface="Calibri"/>
              </a:rPr>
              <a:t>كيف تتخيل مسار بولونيا؟</a:t>
            </a:r>
            <a:endParaRPr b="1">
              <a:latin typeface="Calibri"/>
              <a:ea typeface="Calibri"/>
              <a:cs typeface="Calibri"/>
              <a:sym typeface="Calibri"/>
            </a:endParaRPr>
          </a:p>
        </p:txBody>
      </p:sp>
      <p:sp>
        <p:nvSpPr>
          <p:cNvPr id="164" name="Google Shape;164;p25"/>
          <p:cNvSpPr txBox="1"/>
          <p:nvPr>
            <p:ph idx="1" type="body"/>
          </p:nvPr>
        </p:nvSpPr>
        <p:spPr>
          <a:xfrm>
            <a:off x="36100" y="1304400"/>
            <a:ext cx="2262000" cy="3795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rgbClr val="FF0000"/>
                </a:solidFill>
              </a:rPr>
              <a:t>Student Chair!</a:t>
            </a:r>
            <a:endParaRPr b="1">
              <a:solidFill>
                <a:srgbClr val="FF0000"/>
              </a:solidFill>
            </a:endParaRPr>
          </a:p>
        </p:txBody>
      </p:sp>
      <p:grpSp>
        <p:nvGrpSpPr>
          <p:cNvPr id="165" name="Google Shape;165;p25"/>
          <p:cNvGrpSpPr/>
          <p:nvPr/>
        </p:nvGrpSpPr>
        <p:grpSpPr>
          <a:xfrm>
            <a:off x="1766150" y="1465325"/>
            <a:ext cx="4214850" cy="3689862"/>
            <a:chOff x="2756750" y="1465325"/>
            <a:chExt cx="4214850" cy="3689862"/>
          </a:xfrm>
        </p:grpSpPr>
        <p:sp>
          <p:nvSpPr>
            <p:cNvPr id="166" name="Google Shape;166;p25"/>
            <p:cNvSpPr txBox="1"/>
            <p:nvPr/>
          </p:nvSpPr>
          <p:spPr>
            <a:xfrm>
              <a:off x="5515400" y="4231479"/>
              <a:ext cx="1456200" cy="3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Academic calendar</a:t>
              </a:r>
              <a:endParaRPr/>
            </a:p>
          </p:txBody>
        </p:sp>
        <p:pic>
          <p:nvPicPr>
            <p:cNvPr id="167" name="Google Shape;167;p25"/>
            <p:cNvPicPr preferRelativeResize="0"/>
            <p:nvPr/>
          </p:nvPicPr>
          <p:blipFill>
            <a:blip r:embed="rId3">
              <a:alphaModFix/>
            </a:blip>
            <a:stretch>
              <a:fillRect/>
            </a:stretch>
          </p:blipFill>
          <p:spPr>
            <a:xfrm>
              <a:off x="3245325" y="1465325"/>
              <a:ext cx="2336229" cy="3635071"/>
            </a:xfrm>
            <a:prstGeom prst="rect">
              <a:avLst/>
            </a:prstGeom>
            <a:noFill/>
            <a:ln>
              <a:noFill/>
            </a:ln>
          </p:spPr>
        </p:pic>
        <p:sp>
          <p:nvSpPr>
            <p:cNvPr id="168" name="Google Shape;168;p25"/>
            <p:cNvSpPr txBox="1"/>
            <p:nvPr/>
          </p:nvSpPr>
          <p:spPr>
            <a:xfrm>
              <a:off x="4572000" y="3832125"/>
              <a:ext cx="648300" cy="4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GPA</a:t>
              </a:r>
              <a:endParaRPr/>
            </a:p>
          </p:txBody>
        </p:sp>
        <p:sp>
          <p:nvSpPr>
            <p:cNvPr id="169" name="Google Shape;169;p25"/>
            <p:cNvSpPr txBox="1"/>
            <p:nvPr/>
          </p:nvSpPr>
          <p:spPr>
            <a:xfrm>
              <a:off x="3685700" y="4763688"/>
              <a:ext cx="648300" cy="3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SWL</a:t>
              </a:r>
              <a:endParaRPr/>
            </a:p>
          </p:txBody>
        </p:sp>
        <p:sp>
          <p:nvSpPr>
            <p:cNvPr id="170" name="Google Shape;170;p25"/>
            <p:cNvSpPr txBox="1"/>
            <p:nvPr/>
          </p:nvSpPr>
          <p:spPr>
            <a:xfrm>
              <a:off x="2756750" y="4043542"/>
              <a:ext cx="761100" cy="46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ECTS</a:t>
              </a:r>
              <a:endParaRPr/>
            </a:p>
          </p:txBody>
        </p:sp>
        <p:sp>
          <p:nvSpPr>
            <p:cNvPr id="171" name="Google Shape;171;p25"/>
            <p:cNvSpPr txBox="1"/>
            <p:nvPr/>
          </p:nvSpPr>
          <p:spPr>
            <a:xfrm rot="-327270">
              <a:off x="3530306" y="1632461"/>
              <a:ext cx="1035187" cy="468776"/>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Learning Outcomes</a:t>
              </a:r>
              <a:endParaRPr/>
            </a:p>
          </p:txBody>
        </p:sp>
        <p:sp>
          <p:nvSpPr>
            <p:cNvPr id="172" name="Google Shape;172;p25"/>
            <p:cNvSpPr txBox="1"/>
            <p:nvPr/>
          </p:nvSpPr>
          <p:spPr>
            <a:xfrm>
              <a:off x="5163925" y="2246490"/>
              <a:ext cx="1399800" cy="3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Module Descriptor</a:t>
              </a:r>
              <a:endParaRPr/>
            </a:p>
          </p:txBody>
        </p:sp>
      </p:grpSp>
      <p:sp>
        <p:nvSpPr>
          <p:cNvPr id="173" name="Google Shape;173;p25"/>
          <p:cNvSpPr txBox="1"/>
          <p:nvPr/>
        </p:nvSpPr>
        <p:spPr>
          <a:xfrm>
            <a:off x="6188250" y="2010900"/>
            <a:ext cx="2837400" cy="2154900"/>
          </a:xfrm>
          <a:prstGeom prst="rect">
            <a:avLst/>
          </a:prstGeom>
          <a:solidFill>
            <a:srgbClr val="FFE599"/>
          </a:solid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en" sz="1200"/>
              <a:t>Learning Outcomes = </a:t>
            </a:r>
            <a:r>
              <a:rPr lang="en">
                <a:latin typeface="Calibri"/>
                <a:ea typeface="Calibri"/>
                <a:cs typeface="Calibri"/>
                <a:sym typeface="Calibri"/>
              </a:rPr>
              <a:t>مخرجات التعلم</a:t>
            </a:r>
            <a:endParaRPr>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200"/>
              <a:t>Module </a:t>
            </a:r>
            <a:r>
              <a:rPr lang="en" sz="1200"/>
              <a:t>Descriptor</a:t>
            </a:r>
            <a:r>
              <a:rPr lang="en" sz="1200"/>
              <a:t> = </a:t>
            </a:r>
            <a:r>
              <a:rPr lang="en" sz="1200">
                <a:latin typeface="Calibri"/>
                <a:ea typeface="Calibri"/>
                <a:cs typeface="Calibri"/>
                <a:sym typeface="Calibri"/>
              </a:rPr>
              <a:t>وصف الوحدة التدريسية</a:t>
            </a:r>
            <a:endParaRPr sz="12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200"/>
              <a:t>ECTS = </a:t>
            </a:r>
            <a:r>
              <a:rPr lang="en" sz="1300">
                <a:latin typeface="Calibri"/>
                <a:ea typeface="Calibri"/>
                <a:cs typeface="Calibri"/>
                <a:sym typeface="Calibri"/>
              </a:rPr>
              <a:t>النظام الأوروبي لتحويل وتراكم الرصيد</a:t>
            </a:r>
            <a:endParaRPr sz="13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200"/>
              <a:t>GPA = </a:t>
            </a:r>
            <a:r>
              <a:rPr lang="en" sz="1300">
                <a:latin typeface="Calibri"/>
                <a:ea typeface="Calibri"/>
                <a:cs typeface="Calibri"/>
                <a:sym typeface="Calibri"/>
              </a:rPr>
              <a:t>المعدل العام</a:t>
            </a:r>
            <a:endParaRPr sz="13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200"/>
              <a:t>SWL =</a:t>
            </a:r>
            <a:r>
              <a:rPr lang="en" sz="1200">
                <a:latin typeface="Calibri"/>
                <a:ea typeface="Calibri"/>
                <a:cs typeface="Calibri"/>
                <a:sym typeface="Calibri"/>
              </a:rPr>
              <a:t> الحمل التعليمي للطالب</a:t>
            </a:r>
            <a:endParaRPr sz="12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200"/>
              <a:t>Academic</a:t>
            </a:r>
            <a:r>
              <a:rPr lang="en" sz="1200"/>
              <a:t> Calendar = </a:t>
            </a:r>
            <a:r>
              <a:rPr lang="en" sz="1200">
                <a:latin typeface="Calibri"/>
                <a:ea typeface="Calibri"/>
                <a:cs typeface="Calibri"/>
                <a:sym typeface="Calibri"/>
              </a:rPr>
              <a:t>التقويم </a:t>
            </a:r>
            <a:r>
              <a:rPr lang="en" sz="1200">
                <a:latin typeface="Calibri"/>
                <a:ea typeface="Calibri"/>
                <a:cs typeface="Calibri"/>
                <a:sym typeface="Calibri"/>
              </a:rPr>
              <a:t>الأكاديمي</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174" name="Google Shape;174;p25"/>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6"/>
          <p:cNvSpPr/>
          <p:nvPr/>
        </p:nvSpPr>
        <p:spPr>
          <a:xfrm>
            <a:off x="152400" y="102325"/>
            <a:ext cx="8784600" cy="5460900"/>
          </a:xfrm>
          <a:prstGeom prst="rect">
            <a:avLst/>
          </a:prstGeom>
          <a:solidFill>
            <a:srgbClr val="EEEE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0" name="Google Shape;180;p26"/>
          <p:cNvPicPr preferRelativeResize="0"/>
          <p:nvPr/>
        </p:nvPicPr>
        <p:blipFill>
          <a:blip r:embed="rId3">
            <a:alphaModFix/>
          </a:blip>
          <a:stretch>
            <a:fillRect/>
          </a:stretch>
        </p:blipFill>
        <p:spPr>
          <a:xfrm>
            <a:off x="152400" y="127000"/>
            <a:ext cx="4257536" cy="5461000"/>
          </a:xfrm>
          <a:prstGeom prst="rect">
            <a:avLst/>
          </a:prstGeom>
          <a:noFill/>
          <a:ln>
            <a:noFill/>
          </a:ln>
        </p:spPr>
      </p:pic>
      <p:sp>
        <p:nvSpPr>
          <p:cNvPr id="181" name="Google Shape;181;p26"/>
          <p:cNvSpPr txBox="1"/>
          <p:nvPr/>
        </p:nvSpPr>
        <p:spPr>
          <a:xfrm>
            <a:off x="5172075" y="319550"/>
            <a:ext cx="3525300" cy="3975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800"/>
              <a:t>European Higher Education Area is structured around three cycles, where each level has the function of preparing the student for the labour market, for further competence building and for active citizenship.</a:t>
            </a:r>
            <a:endParaRPr sz="1800"/>
          </a:p>
          <a:p>
            <a:pPr indent="0" lvl="0" marL="0" rtl="0" algn="just">
              <a:lnSpc>
                <a:spcPct val="115000"/>
              </a:lnSpc>
              <a:spcBef>
                <a:spcPts val="0"/>
              </a:spcBef>
              <a:spcAft>
                <a:spcPts val="0"/>
              </a:spcAft>
              <a:buNone/>
            </a:pPr>
            <a:r>
              <a:t/>
            </a:r>
            <a:endParaRPr sz="1800"/>
          </a:p>
          <a:p>
            <a:pPr indent="0" lvl="0" marL="0" rtl="1" algn="just">
              <a:lnSpc>
                <a:spcPct val="115000"/>
              </a:lnSpc>
              <a:spcBef>
                <a:spcPts val="0"/>
              </a:spcBef>
              <a:spcAft>
                <a:spcPts val="0"/>
              </a:spcAft>
              <a:buNone/>
            </a:pPr>
            <a:r>
              <a:rPr lang="en" sz="1800">
                <a:latin typeface="Calibri"/>
                <a:ea typeface="Calibri"/>
                <a:cs typeface="Calibri"/>
                <a:sym typeface="Calibri"/>
              </a:rPr>
              <a:t>يتم تنظيم منطقة التعليم العالي الأوروبية حول ثلاث دورات ، حيث يكون لكل مستوى وظيفة إعداد الطالب لسوق العمل، لبناء مزيد من الكفاءة والمواطنة النشطة.</a:t>
            </a:r>
            <a:endParaRPr sz="1800">
              <a:latin typeface="Calibri"/>
              <a:ea typeface="Calibri"/>
              <a:cs typeface="Calibri"/>
              <a:sym typeface="Calibri"/>
            </a:endParaRPr>
          </a:p>
          <a:p>
            <a:pPr indent="0" lvl="0" marL="0" rtl="0" algn="l">
              <a:spcBef>
                <a:spcPts val="0"/>
              </a:spcBef>
              <a:spcAft>
                <a:spcPts val="0"/>
              </a:spcAft>
              <a:buNone/>
            </a:pPr>
            <a:r>
              <a:t/>
            </a:r>
            <a:endParaRPr sz="1500"/>
          </a:p>
          <a:p>
            <a:pPr indent="0" lvl="0" marL="0" rtl="0" algn="l">
              <a:spcBef>
                <a:spcPts val="0"/>
              </a:spcBef>
              <a:spcAft>
                <a:spcPts val="0"/>
              </a:spcAft>
              <a:buNone/>
            </a:pPr>
            <a:r>
              <a:t/>
            </a:r>
            <a:endParaRPr/>
          </a:p>
          <a:p>
            <a:pPr indent="0" lvl="0" marL="0" rtl="0" algn="l">
              <a:spcBef>
                <a:spcPts val="0"/>
              </a:spcBef>
              <a:spcAft>
                <a:spcPts val="0"/>
              </a:spcAft>
              <a:buNone/>
            </a:pPr>
            <a:r>
              <a:rPr lang="en" sz="1000">
                <a:solidFill>
                  <a:srgbClr val="4B4B4B"/>
                </a:solidFill>
                <a:highlight>
                  <a:srgbClr val="FFFFFF"/>
                </a:highlight>
              </a:rPr>
              <a:t>(The Bergen Communiqué, 2005)</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2" name="Google Shape;182;p26"/>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7"/>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Which countries can join the Bologna Process?</a:t>
            </a:r>
            <a:endParaRPr/>
          </a:p>
          <a:p>
            <a:pPr indent="0" lvl="0" marL="0" rtl="0" algn="l">
              <a:spcBef>
                <a:spcPts val="0"/>
              </a:spcBef>
              <a:spcAft>
                <a:spcPts val="0"/>
              </a:spcAft>
              <a:buNone/>
            </a:pPr>
            <a:r>
              <a:t/>
            </a:r>
            <a:endParaRPr/>
          </a:p>
        </p:txBody>
      </p:sp>
      <p:sp>
        <p:nvSpPr>
          <p:cNvPr id="188" name="Google Shape;188;p27"/>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0" rtl="0" algn="l">
              <a:spcBef>
                <a:spcPts val="800"/>
              </a:spcBef>
              <a:spcAft>
                <a:spcPts val="0"/>
              </a:spcAft>
              <a:buClr>
                <a:schemeClr val="dk1"/>
              </a:buClr>
              <a:buSzPts val="1100"/>
              <a:buFont typeface="Arial"/>
              <a:buNone/>
            </a:pPr>
            <a:r>
              <a:rPr lang="en" sz="1400">
                <a:solidFill>
                  <a:srgbClr val="4B4B4B"/>
                </a:solidFill>
                <a:highlight>
                  <a:srgbClr val="FFFFFF"/>
                </a:highlight>
              </a:rPr>
              <a:t>The criteria for membership have been defined in the </a:t>
            </a:r>
            <a:r>
              <a:rPr lang="en" sz="1400" u="sng">
                <a:solidFill>
                  <a:srgbClr val="34B4E4"/>
                </a:solidFill>
                <a:highlight>
                  <a:srgbClr val="FFFFFF"/>
                </a:highlight>
                <a:hlinkClick r:id="rId3">
                  <a:extLst>
                    <a:ext uri="{A12FA001-AC4F-418D-AE19-62706E023703}">
                      <ahyp:hlinkClr val="tx"/>
                    </a:ext>
                  </a:extLst>
                </a:hlinkClick>
              </a:rPr>
              <a:t>2003 Berlin Communiqué</a:t>
            </a:r>
            <a:r>
              <a:rPr lang="en" sz="1400">
                <a:solidFill>
                  <a:srgbClr val="4B4B4B"/>
                </a:solidFill>
                <a:highlight>
                  <a:srgbClr val="FFFFFF"/>
                </a:highlight>
              </a:rPr>
              <a:t> as follows:</a:t>
            </a:r>
            <a:endParaRPr sz="1400">
              <a:solidFill>
                <a:srgbClr val="4B4B4B"/>
              </a:solidFill>
              <a:highlight>
                <a:srgbClr val="FFFFFF"/>
              </a:highlight>
            </a:endParaRPr>
          </a:p>
          <a:p>
            <a:pPr indent="0" lvl="0" marL="482600" marR="482600" rtl="0" algn="l">
              <a:spcBef>
                <a:spcPts val="4600"/>
              </a:spcBef>
              <a:spcAft>
                <a:spcPts val="0"/>
              </a:spcAft>
              <a:buClr>
                <a:schemeClr val="dk1"/>
              </a:buClr>
              <a:buSzPts val="1100"/>
              <a:buFont typeface="Arial"/>
              <a:buNone/>
            </a:pPr>
            <a:r>
              <a:rPr i="1" lang="en" sz="1750">
                <a:solidFill>
                  <a:srgbClr val="4B4B4B"/>
                </a:solidFill>
                <a:highlight>
                  <a:srgbClr val="FFFFFF"/>
                </a:highlight>
              </a:rPr>
              <a:t>“Countries party to the European Cultural Convention shall be eligible for membership of the European Higher Education Area provided that they at the same time declare their willingness to pursue and implement the objectives of the Bologna Process in their own systems of higher education.”</a:t>
            </a:r>
            <a:endParaRPr i="1" sz="1750">
              <a:solidFill>
                <a:srgbClr val="4B4B4B"/>
              </a:solidFill>
              <a:highlight>
                <a:srgbClr val="FFFFFF"/>
              </a:highlight>
            </a:endParaRPr>
          </a:p>
          <a:p>
            <a:pPr indent="0" lvl="0" marL="0" rtl="0" algn="l">
              <a:spcBef>
                <a:spcPts val="1900"/>
              </a:spcBef>
              <a:spcAft>
                <a:spcPts val="0"/>
              </a:spcAft>
              <a:buClr>
                <a:schemeClr val="dk1"/>
              </a:buClr>
              <a:buSzPts val="1100"/>
              <a:buFont typeface="Arial"/>
              <a:buNone/>
            </a:pPr>
            <a:r>
              <a:rPr lang="en" sz="1400">
                <a:solidFill>
                  <a:srgbClr val="4B4B4B"/>
                </a:solidFill>
                <a:highlight>
                  <a:srgbClr val="FFFFFF"/>
                </a:highlight>
              </a:rPr>
              <a:t>Countries that do not meet those criteria and therefore are not eligible to join the Bologna Process still have the possibility to introduce </a:t>
            </a:r>
            <a:r>
              <a:rPr b="1" lang="en" sz="1400">
                <a:solidFill>
                  <a:srgbClr val="4B4B4B"/>
                </a:solidFill>
                <a:highlight>
                  <a:srgbClr val="FFFFFF"/>
                </a:highlight>
              </a:rPr>
              <a:t>Bologna-like</a:t>
            </a:r>
            <a:r>
              <a:rPr lang="en" sz="1400">
                <a:solidFill>
                  <a:srgbClr val="4B4B4B"/>
                </a:solidFill>
                <a:highlight>
                  <a:srgbClr val="FFFFFF"/>
                </a:highlight>
              </a:rPr>
              <a:t> reforms in their respective higher education system.</a:t>
            </a:r>
            <a:endParaRPr sz="1400">
              <a:solidFill>
                <a:srgbClr val="4B4B4B"/>
              </a:solidFill>
              <a:highlight>
                <a:srgbClr val="FFFFFF"/>
              </a:highlight>
            </a:endParaRPr>
          </a:p>
          <a:p>
            <a:pPr indent="0" lvl="0" marL="0" rtl="0" algn="just">
              <a:spcBef>
                <a:spcPts val="800"/>
              </a:spcBef>
              <a:spcAft>
                <a:spcPts val="1600"/>
              </a:spcAft>
              <a:buNone/>
            </a:pPr>
            <a:r>
              <a:t/>
            </a:r>
            <a:endParaRPr/>
          </a:p>
        </p:txBody>
      </p:sp>
      <p:sp>
        <p:nvSpPr>
          <p:cNvPr id="189" name="Google Shape;189;p27"/>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8"/>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من هي الدول التي يمكنها الانضمام إلى مسار بولونيا؟</a:t>
            </a:r>
            <a:endParaRPr>
              <a:latin typeface="Calibri"/>
              <a:ea typeface="Calibri"/>
              <a:cs typeface="Calibri"/>
              <a:sym typeface="Calibri"/>
            </a:endParaRPr>
          </a:p>
          <a:p>
            <a:pPr indent="0" lvl="0" marL="0" rtl="0" algn="l">
              <a:spcBef>
                <a:spcPts val="0"/>
              </a:spcBef>
              <a:spcAft>
                <a:spcPts val="0"/>
              </a:spcAft>
              <a:buNone/>
            </a:pPr>
            <a:r>
              <a:t/>
            </a:r>
            <a:endParaRPr/>
          </a:p>
        </p:txBody>
      </p:sp>
      <p:sp>
        <p:nvSpPr>
          <p:cNvPr id="195" name="Google Shape;195;p28"/>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0" rtl="1" algn="just">
              <a:spcBef>
                <a:spcPts val="0"/>
              </a:spcBef>
              <a:spcAft>
                <a:spcPts val="0"/>
              </a:spcAft>
              <a:buClr>
                <a:schemeClr val="dk1"/>
              </a:buClr>
              <a:buSzPts val="1100"/>
              <a:buFont typeface="Arial"/>
              <a:buNone/>
            </a:pPr>
            <a:r>
              <a:rPr lang="en" sz="2100">
                <a:solidFill>
                  <a:srgbClr val="4B4B4B"/>
                </a:solidFill>
                <a:highlight>
                  <a:srgbClr val="FFFFFF"/>
                </a:highlight>
                <a:latin typeface="Calibri"/>
                <a:ea typeface="Calibri"/>
                <a:cs typeface="Calibri"/>
                <a:sym typeface="Calibri"/>
              </a:rPr>
              <a:t>تم تحديد معايير العضوية في بيان برلين لعام 2003 على النحو التالي:</a:t>
            </a:r>
            <a:endParaRPr sz="2100">
              <a:solidFill>
                <a:srgbClr val="4B4B4B"/>
              </a:solidFill>
              <a:highlight>
                <a:srgbClr val="FFFFFF"/>
              </a:highlight>
              <a:latin typeface="Calibri"/>
              <a:ea typeface="Calibri"/>
              <a:cs typeface="Calibri"/>
              <a:sym typeface="Calibri"/>
            </a:endParaRPr>
          </a:p>
          <a:p>
            <a:pPr indent="0" lvl="0" marL="0" rtl="1" algn="just">
              <a:spcBef>
                <a:spcPts val="1600"/>
              </a:spcBef>
              <a:spcAft>
                <a:spcPts val="0"/>
              </a:spcAft>
              <a:buNone/>
            </a:pPr>
            <a:r>
              <a:rPr lang="en" sz="2100">
                <a:solidFill>
                  <a:srgbClr val="4B4B4B"/>
                </a:solidFill>
                <a:highlight>
                  <a:srgbClr val="FFFFFF"/>
                </a:highlight>
                <a:latin typeface="Calibri"/>
                <a:ea typeface="Calibri"/>
                <a:cs typeface="Calibri"/>
                <a:sym typeface="Calibri"/>
              </a:rPr>
              <a:t>"يجب أن تكون الدول </a:t>
            </a:r>
            <a:r>
              <a:rPr b="1" lang="en" sz="2100">
                <a:solidFill>
                  <a:srgbClr val="FF0000"/>
                </a:solidFill>
                <a:highlight>
                  <a:srgbClr val="FFFFFF"/>
                </a:highlight>
                <a:latin typeface="Calibri"/>
                <a:ea typeface="Calibri"/>
                <a:cs typeface="Calibri"/>
                <a:sym typeface="Calibri"/>
              </a:rPr>
              <a:t>الأطراف في الاتفاقية الثقافية الأوروبية</a:t>
            </a:r>
            <a:r>
              <a:rPr lang="en" sz="2100">
                <a:solidFill>
                  <a:srgbClr val="4B4B4B"/>
                </a:solidFill>
                <a:highlight>
                  <a:srgbClr val="FFFFFF"/>
                </a:highlight>
                <a:latin typeface="Calibri"/>
                <a:ea typeface="Calibri"/>
                <a:cs typeface="Calibri"/>
                <a:sym typeface="Calibri"/>
              </a:rPr>
              <a:t> مؤهلة لعضوية منطقة التعليم العالي الأوروبية شريطة أن تعلن في نفس الوقت عن استعدادها لمتابعة وتنفيذ أهداف مسار بولونيا في أنظمة التعليم العالي الخاصة بها."</a:t>
            </a:r>
            <a:endParaRPr sz="2100">
              <a:solidFill>
                <a:srgbClr val="4B4B4B"/>
              </a:solidFill>
              <a:highlight>
                <a:srgbClr val="FFFFFF"/>
              </a:highlight>
              <a:latin typeface="Calibri"/>
              <a:ea typeface="Calibri"/>
              <a:cs typeface="Calibri"/>
              <a:sym typeface="Calibri"/>
            </a:endParaRPr>
          </a:p>
          <a:p>
            <a:pPr indent="0" lvl="0" marL="0" rtl="1" algn="just">
              <a:spcBef>
                <a:spcPts val="1600"/>
              </a:spcBef>
              <a:spcAft>
                <a:spcPts val="0"/>
              </a:spcAft>
              <a:buClr>
                <a:schemeClr val="dk1"/>
              </a:buClr>
              <a:buSzPts val="1100"/>
              <a:buFont typeface="Arial"/>
              <a:buNone/>
            </a:pPr>
            <a:r>
              <a:t/>
            </a:r>
            <a:endParaRPr sz="800">
              <a:solidFill>
                <a:srgbClr val="4B4B4B"/>
              </a:solidFill>
              <a:highlight>
                <a:srgbClr val="FFFFFF"/>
              </a:highlight>
              <a:latin typeface="Calibri"/>
              <a:ea typeface="Calibri"/>
              <a:cs typeface="Calibri"/>
              <a:sym typeface="Calibri"/>
            </a:endParaRPr>
          </a:p>
          <a:p>
            <a:pPr indent="0" lvl="0" marL="0" rtl="1" algn="just">
              <a:spcBef>
                <a:spcPts val="1600"/>
              </a:spcBef>
              <a:spcAft>
                <a:spcPts val="0"/>
              </a:spcAft>
              <a:buClr>
                <a:schemeClr val="dk1"/>
              </a:buClr>
              <a:buSzPts val="1100"/>
              <a:buFont typeface="Arial"/>
              <a:buNone/>
            </a:pPr>
            <a:r>
              <a:rPr lang="en" sz="2100">
                <a:solidFill>
                  <a:srgbClr val="4B4B4B"/>
                </a:solidFill>
                <a:highlight>
                  <a:srgbClr val="FFFFFF"/>
                </a:highlight>
                <a:latin typeface="Calibri"/>
                <a:ea typeface="Calibri"/>
                <a:cs typeface="Calibri"/>
                <a:sym typeface="Calibri"/>
              </a:rPr>
              <a:t>لا تزال البلدان التي لا تستوفي هذه المعايير ، وبالتالي غير مؤهلة للانضمام إلى مسار بولونيا ، لديها إمكانية إدخال إصلاحات </a:t>
            </a:r>
            <a:r>
              <a:rPr b="1" lang="en" sz="2100">
                <a:solidFill>
                  <a:srgbClr val="FF0000"/>
                </a:solidFill>
                <a:highlight>
                  <a:srgbClr val="FFFFFF"/>
                </a:highlight>
                <a:latin typeface="Calibri"/>
                <a:ea typeface="Calibri"/>
                <a:cs typeface="Calibri"/>
                <a:sym typeface="Calibri"/>
              </a:rPr>
              <a:t>شبيهة ببولونيا</a:t>
            </a:r>
            <a:r>
              <a:rPr lang="en" sz="2100">
                <a:solidFill>
                  <a:srgbClr val="4B4B4B"/>
                </a:solidFill>
                <a:highlight>
                  <a:srgbClr val="FFFFFF"/>
                </a:highlight>
                <a:latin typeface="Calibri"/>
                <a:ea typeface="Calibri"/>
                <a:cs typeface="Calibri"/>
                <a:sym typeface="Calibri"/>
              </a:rPr>
              <a:t> في نظام التعليم العالي الخاص بها.</a:t>
            </a:r>
            <a:endParaRPr sz="2100">
              <a:solidFill>
                <a:srgbClr val="4B4B4B"/>
              </a:solidFill>
              <a:highlight>
                <a:srgbClr val="FFFFFF"/>
              </a:highlight>
              <a:latin typeface="Calibri"/>
              <a:ea typeface="Calibri"/>
              <a:cs typeface="Calibri"/>
              <a:sym typeface="Calibri"/>
            </a:endParaRPr>
          </a:p>
          <a:p>
            <a:pPr indent="0" lvl="0" marL="0" rtl="1" algn="just">
              <a:spcBef>
                <a:spcPts val="1600"/>
              </a:spcBef>
              <a:spcAft>
                <a:spcPts val="1600"/>
              </a:spcAft>
              <a:buNone/>
            </a:pPr>
            <a:r>
              <a:t/>
            </a:r>
            <a:endParaRPr sz="1400">
              <a:solidFill>
                <a:srgbClr val="4B4B4B"/>
              </a:solidFill>
              <a:highlight>
                <a:srgbClr val="FFFFFF"/>
              </a:highlight>
            </a:endParaRPr>
          </a:p>
        </p:txBody>
      </p:sp>
      <p:sp>
        <p:nvSpPr>
          <p:cNvPr id="196" name="Google Shape;196;p28"/>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9"/>
          <p:cNvSpPr/>
          <p:nvPr/>
        </p:nvSpPr>
        <p:spPr>
          <a:xfrm>
            <a:off x="200750" y="208625"/>
            <a:ext cx="8736300" cy="5354700"/>
          </a:xfrm>
          <a:prstGeom prst="rect">
            <a:avLst/>
          </a:prstGeom>
          <a:solidFill>
            <a:srgbClr val="EEEE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9"/>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latin typeface="Calibri"/>
                <a:ea typeface="Calibri"/>
                <a:cs typeface="Calibri"/>
                <a:sym typeface="Calibri"/>
              </a:rPr>
              <a:t>Agenda</a:t>
            </a:r>
            <a:endParaRPr>
              <a:latin typeface="Calibri"/>
              <a:ea typeface="Calibri"/>
              <a:cs typeface="Calibri"/>
              <a:sym typeface="Calibri"/>
            </a:endParaRPr>
          </a:p>
        </p:txBody>
      </p:sp>
      <p:sp>
        <p:nvSpPr>
          <p:cNvPr id="203" name="Google Shape;203;p29"/>
          <p:cNvSpPr txBox="1"/>
          <p:nvPr>
            <p:ph idx="1" type="body"/>
          </p:nvPr>
        </p:nvSpPr>
        <p:spPr>
          <a:xfrm>
            <a:off x="756475" y="1280521"/>
            <a:ext cx="8075700" cy="3795900"/>
          </a:xfrm>
          <a:prstGeom prst="rect">
            <a:avLst/>
          </a:prstGeom>
        </p:spPr>
        <p:txBody>
          <a:bodyPr anchorCtr="0" anchor="t" bIns="91425" lIns="91425" spcFirstLastPara="1" rIns="91425" wrap="square" tIns="91425">
            <a:noAutofit/>
          </a:bodyPr>
          <a:lstStyle/>
          <a:p>
            <a:pPr indent="-323850" lvl="0" marL="457200" rtl="0" algn="just">
              <a:spcBef>
                <a:spcPts val="0"/>
              </a:spcBef>
              <a:spcAft>
                <a:spcPts val="0"/>
              </a:spcAft>
              <a:buClr>
                <a:srgbClr val="20124D"/>
              </a:buClr>
              <a:buSzPts val="1500"/>
              <a:buAutoNum type="arabicPeriod"/>
            </a:pPr>
            <a:r>
              <a:rPr lang="en" sz="1500">
                <a:solidFill>
                  <a:srgbClr val="20124D"/>
                </a:solidFill>
              </a:rPr>
              <a:t>What is Bologna Process</a:t>
            </a:r>
            <a:endParaRPr sz="1500">
              <a:solidFill>
                <a:srgbClr val="20124D"/>
              </a:solidFill>
            </a:endParaRPr>
          </a:p>
          <a:p>
            <a:pPr indent="-323850" lvl="0" marL="457200" rtl="0" algn="just">
              <a:spcBef>
                <a:spcPts val="0"/>
              </a:spcBef>
              <a:spcAft>
                <a:spcPts val="0"/>
              </a:spcAft>
              <a:buClr>
                <a:schemeClr val="dk1"/>
              </a:buClr>
              <a:buSzPts val="1500"/>
              <a:buAutoNum type="arabicPeriod"/>
            </a:pPr>
            <a:r>
              <a:rPr lang="en" sz="1500">
                <a:solidFill>
                  <a:schemeClr val="dk1"/>
                </a:solidFill>
              </a:rPr>
              <a:t>Introduction to </a:t>
            </a:r>
            <a:r>
              <a:rPr lang="en" sz="1500">
                <a:solidFill>
                  <a:schemeClr val="dk1"/>
                </a:solidFill>
              </a:rPr>
              <a:t>European Credit Transfer System (ECTS)</a:t>
            </a:r>
            <a:endParaRPr sz="1500">
              <a:solidFill>
                <a:schemeClr val="dk1"/>
              </a:solidFill>
            </a:endParaRPr>
          </a:p>
          <a:p>
            <a:pPr indent="-323850" lvl="0" marL="457200" rtl="0" algn="just">
              <a:spcBef>
                <a:spcPts val="0"/>
              </a:spcBef>
              <a:spcAft>
                <a:spcPts val="0"/>
              </a:spcAft>
              <a:buClr>
                <a:schemeClr val="dk1"/>
              </a:buClr>
              <a:buSzPts val="1500"/>
              <a:buAutoNum type="arabicPeriod"/>
            </a:pPr>
            <a:r>
              <a:rPr lang="en" sz="1500">
                <a:solidFill>
                  <a:schemeClr val="dk1"/>
                </a:solidFill>
              </a:rPr>
              <a:t>How do ECTS-credits work?</a:t>
            </a:r>
            <a:endParaRPr sz="1500">
              <a:solidFill>
                <a:schemeClr val="dk1"/>
              </a:solidFill>
            </a:endParaRPr>
          </a:p>
          <a:p>
            <a:pPr indent="-323850" lvl="0" marL="457200" rtl="0" algn="just">
              <a:spcBef>
                <a:spcPts val="0"/>
              </a:spcBef>
              <a:spcAft>
                <a:spcPts val="0"/>
              </a:spcAft>
              <a:buClr>
                <a:schemeClr val="dk1"/>
              </a:buClr>
              <a:buSzPts val="1500"/>
              <a:buAutoNum type="arabicPeriod"/>
            </a:pPr>
            <a:r>
              <a:rPr lang="en" sz="1500">
                <a:solidFill>
                  <a:schemeClr val="dk1"/>
                </a:solidFill>
              </a:rPr>
              <a:t>ECTS Grading Scale</a:t>
            </a:r>
            <a:endParaRPr sz="1500">
              <a:solidFill>
                <a:schemeClr val="dk1"/>
              </a:solidFill>
            </a:endParaRPr>
          </a:p>
          <a:p>
            <a:pPr indent="-323850" lvl="0" marL="457200" rtl="0" algn="just">
              <a:spcBef>
                <a:spcPts val="0"/>
              </a:spcBef>
              <a:spcAft>
                <a:spcPts val="0"/>
              </a:spcAft>
              <a:buClr>
                <a:schemeClr val="dk1"/>
              </a:buClr>
              <a:buSzPts val="1500"/>
              <a:buAutoNum type="arabicPeriod"/>
            </a:pPr>
            <a:r>
              <a:rPr lang="en" sz="1500">
                <a:solidFill>
                  <a:schemeClr val="dk1"/>
                </a:solidFill>
              </a:rPr>
              <a:t>ECTS Grading Scale (some notes)</a:t>
            </a:r>
            <a:endParaRPr sz="1500">
              <a:solidFill>
                <a:schemeClr val="dk1"/>
              </a:solidFill>
            </a:endParaRPr>
          </a:p>
          <a:p>
            <a:pPr indent="-323850" lvl="0" marL="457200" rtl="0" algn="just">
              <a:spcBef>
                <a:spcPts val="0"/>
              </a:spcBef>
              <a:spcAft>
                <a:spcPts val="0"/>
              </a:spcAft>
              <a:buClr>
                <a:schemeClr val="dk1"/>
              </a:buClr>
              <a:buSzPts val="1500"/>
              <a:buAutoNum type="arabicPeriod"/>
            </a:pPr>
            <a:r>
              <a:rPr lang="en" sz="1500">
                <a:solidFill>
                  <a:schemeClr val="dk1"/>
                </a:solidFill>
              </a:rPr>
              <a:t>Implementation of Bologna Process</a:t>
            </a:r>
            <a:endParaRPr sz="1500">
              <a:solidFill>
                <a:schemeClr val="dk1"/>
              </a:solidFill>
            </a:endParaRPr>
          </a:p>
          <a:p>
            <a:pPr indent="-323850" lvl="0" marL="457200" rtl="0" algn="just">
              <a:spcBef>
                <a:spcPts val="0"/>
              </a:spcBef>
              <a:spcAft>
                <a:spcPts val="0"/>
              </a:spcAft>
              <a:buClr>
                <a:schemeClr val="dk1"/>
              </a:buClr>
              <a:buSzPts val="1500"/>
              <a:buAutoNum type="arabicPeriod"/>
            </a:pPr>
            <a:r>
              <a:rPr lang="en" sz="1500">
                <a:solidFill>
                  <a:schemeClr val="dk1"/>
                </a:solidFill>
              </a:rPr>
              <a:t>Grade Point Average (GPA)</a:t>
            </a:r>
            <a:endParaRPr sz="1500">
              <a:solidFill>
                <a:schemeClr val="dk1"/>
              </a:solidFill>
            </a:endParaRPr>
          </a:p>
          <a:p>
            <a:pPr indent="-323850" lvl="0" marL="457200" rtl="0" algn="just">
              <a:spcBef>
                <a:spcPts val="0"/>
              </a:spcBef>
              <a:spcAft>
                <a:spcPts val="0"/>
              </a:spcAft>
              <a:buClr>
                <a:schemeClr val="dk1"/>
              </a:buClr>
              <a:buSzPts val="1500"/>
              <a:buAutoNum type="arabicPeriod"/>
            </a:pPr>
            <a:r>
              <a:rPr lang="en" sz="1500">
                <a:solidFill>
                  <a:schemeClr val="dk1"/>
                </a:solidFill>
              </a:rPr>
              <a:t>Executive Summary</a:t>
            </a:r>
            <a:endParaRPr sz="1500">
              <a:solidFill>
                <a:schemeClr val="dk1"/>
              </a:solidFill>
            </a:endParaRPr>
          </a:p>
          <a:p>
            <a:pPr indent="-323850" lvl="0" marL="457200" rtl="0" algn="just">
              <a:spcBef>
                <a:spcPts val="0"/>
              </a:spcBef>
              <a:spcAft>
                <a:spcPts val="0"/>
              </a:spcAft>
              <a:buClr>
                <a:schemeClr val="dk1"/>
              </a:buClr>
              <a:buSzPts val="1500"/>
              <a:buAutoNum type="arabicPeriod"/>
            </a:pPr>
            <a:r>
              <a:rPr lang="en" sz="1500">
                <a:solidFill>
                  <a:schemeClr val="dk1"/>
                </a:solidFill>
              </a:rPr>
              <a:t>Some Advices</a:t>
            </a:r>
            <a:endParaRPr sz="1500">
              <a:solidFill>
                <a:schemeClr val="dk1"/>
              </a:solidFill>
            </a:endParaRPr>
          </a:p>
          <a:p>
            <a:pPr indent="-323850" lvl="0" marL="457200" rtl="0" algn="just">
              <a:spcBef>
                <a:spcPts val="0"/>
              </a:spcBef>
              <a:spcAft>
                <a:spcPts val="0"/>
              </a:spcAft>
              <a:buClr>
                <a:schemeClr val="dk1"/>
              </a:buClr>
              <a:buSzPts val="1500"/>
              <a:buAutoNum type="arabicPeriod"/>
            </a:pPr>
            <a:r>
              <a:rPr lang="en" sz="1500">
                <a:solidFill>
                  <a:schemeClr val="dk1"/>
                </a:solidFill>
              </a:rPr>
              <a:t>Learning</a:t>
            </a:r>
            <a:r>
              <a:rPr lang="en" sz="1500">
                <a:solidFill>
                  <a:schemeClr val="dk1"/>
                </a:solidFill>
              </a:rPr>
              <a:t> outcomes Design</a:t>
            </a:r>
            <a:endParaRPr sz="1500">
              <a:solidFill>
                <a:schemeClr val="dk1"/>
              </a:solidFill>
            </a:endParaRPr>
          </a:p>
          <a:p>
            <a:pPr indent="-323850" lvl="0" marL="457200" rtl="0" algn="just">
              <a:spcBef>
                <a:spcPts val="0"/>
              </a:spcBef>
              <a:spcAft>
                <a:spcPts val="0"/>
              </a:spcAft>
              <a:buClr>
                <a:schemeClr val="dk1"/>
              </a:buClr>
              <a:buSzPts val="1500"/>
              <a:buAutoNum type="arabicPeriod"/>
            </a:pPr>
            <a:r>
              <a:rPr lang="en" sz="1500">
                <a:solidFill>
                  <a:schemeClr val="dk1"/>
                </a:solidFill>
              </a:rPr>
              <a:t>Practicing</a:t>
            </a:r>
            <a:endParaRPr sz="1500">
              <a:solidFill>
                <a:schemeClr val="dk1"/>
              </a:solidFill>
            </a:endParaRPr>
          </a:p>
        </p:txBody>
      </p:sp>
      <p:pic>
        <p:nvPicPr>
          <p:cNvPr id="204" name="Google Shape;204;p29"/>
          <p:cNvPicPr preferRelativeResize="0"/>
          <p:nvPr/>
        </p:nvPicPr>
        <p:blipFill>
          <a:blip r:embed="rId3">
            <a:alphaModFix/>
          </a:blip>
          <a:stretch>
            <a:fillRect/>
          </a:stretch>
        </p:blipFill>
        <p:spPr>
          <a:xfrm>
            <a:off x="6872403" y="1865166"/>
            <a:ext cx="1820950" cy="2504300"/>
          </a:xfrm>
          <a:prstGeom prst="rect">
            <a:avLst/>
          </a:prstGeom>
          <a:noFill/>
          <a:ln>
            <a:noFill/>
          </a:ln>
        </p:spPr>
      </p:pic>
      <p:sp>
        <p:nvSpPr>
          <p:cNvPr id="205" name="Google Shape;205;p29"/>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0"/>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1- </a:t>
            </a:r>
            <a:r>
              <a:rPr lang="en">
                <a:latin typeface="Calibri"/>
                <a:ea typeface="Calibri"/>
                <a:cs typeface="Calibri"/>
                <a:sym typeface="Calibri"/>
              </a:rPr>
              <a:t>What is Bologna Process</a:t>
            </a:r>
            <a:br>
              <a:rPr lang="en">
                <a:latin typeface="Calibri"/>
                <a:ea typeface="Calibri"/>
                <a:cs typeface="Calibri"/>
                <a:sym typeface="Calibri"/>
              </a:rPr>
            </a:br>
            <a:endParaRPr>
              <a:latin typeface="Calibri"/>
              <a:ea typeface="Calibri"/>
              <a:cs typeface="Calibri"/>
              <a:sym typeface="Calibri"/>
            </a:endParaRPr>
          </a:p>
        </p:txBody>
      </p:sp>
      <p:sp>
        <p:nvSpPr>
          <p:cNvPr id="211" name="Google Shape;211;p30"/>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a:solidFill>
                  <a:schemeClr val="dk1"/>
                </a:solidFill>
              </a:rPr>
              <a:t>The Bologna Process is an intergovernmental cooperation of 48 European countries in the field of higher education. It guides the collective effort of public authorities, universities, teachers, and students, together with stakeholder associations, employers, quality assurance agencies, international organisations, and institutions, including the European Commission, on how to </a:t>
            </a:r>
            <a:r>
              <a:rPr b="1" lang="en">
                <a:solidFill>
                  <a:srgbClr val="FF0000"/>
                </a:solidFill>
              </a:rPr>
              <a:t>improve the internationalisation of higher education.</a:t>
            </a:r>
            <a:endParaRPr b="1">
              <a:solidFill>
                <a:srgbClr val="FF0000"/>
              </a:solidFill>
            </a:endParaRPr>
          </a:p>
          <a:p>
            <a:pPr indent="0" lvl="0" marL="0" rtl="0" algn="just">
              <a:spcBef>
                <a:spcPts val="0"/>
              </a:spcBef>
              <a:spcAft>
                <a:spcPts val="0"/>
              </a:spcAft>
              <a:buClr>
                <a:schemeClr val="dk1"/>
              </a:buClr>
              <a:buSzPts val="1100"/>
              <a:buFont typeface="Arial"/>
              <a:buNone/>
            </a:pPr>
            <a:r>
              <a:t/>
            </a:r>
            <a:endParaRPr>
              <a:solidFill>
                <a:schemeClr val="dk1"/>
              </a:solidFill>
            </a:endParaRPr>
          </a:p>
          <a:p>
            <a:pPr indent="0" lvl="0" marL="0" rtl="0" algn="just">
              <a:spcBef>
                <a:spcPts val="0"/>
              </a:spcBef>
              <a:spcAft>
                <a:spcPts val="0"/>
              </a:spcAft>
              <a:buClr>
                <a:schemeClr val="dk1"/>
              </a:buClr>
              <a:buSzPts val="1100"/>
              <a:buFont typeface="Arial"/>
              <a:buNone/>
            </a:pPr>
            <a:r>
              <a:rPr lang="en">
                <a:solidFill>
                  <a:schemeClr val="dk1"/>
                </a:solidFill>
              </a:rPr>
              <a:t>The main focus is:</a:t>
            </a:r>
            <a:endParaRPr>
              <a:solidFill>
                <a:schemeClr val="dk1"/>
              </a:solidFill>
            </a:endParaRPr>
          </a:p>
          <a:p>
            <a:pPr indent="-342900" lvl="0" marL="457200" rtl="0" algn="just">
              <a:spcBef>
                <a:spcPts val="0"/>
              </a:spcBef>
              <a:spcAft>
                <a:spcPts val="0"/>
              </a:spcAft>
              <a:buClr>
                <a:schemeClr val="dk1"/>
              </a:buClr>
              <a:buSzPts val="1800"/>
              <a:buAutoNum type="arabicPeriod"/>
            </a:pPr>
            <a:r>
              <a:rPr lang="en">
                <a:solidFill>
                  <a:schemeClr val="dk1"/>
                </a:solidFill>
              </a:rPr>
              <a:t>the introduction of the three cycle system (bachelor/master/doctorate)</a:t>
            </a:r>
            <a:endParaRPr>
              <a:solidFill>
                <a:schemeClr val="dk1"/>
              </a:solidFill>
            </a:endParaRPr>
          </a:p>
          <a:p>
            <a:pPr indent="-342900" lvl="0" marL="457200" rtl="0" algn="just">
              <a:spcBef>
                <a:spcPts val="0"/>
              </a:spcBef>
              <a:spcAft>
                <a:spcPts val="0"/>
              </a:spcAft>
              <a:buClr>
                <a:schemeClr val="dk1"/>
              </a:buClr>
              <a:buSzPts val="1800"/>
              <a:buAutoNum type="arabicPeriod"/>
            </a:pPr>
            <a:r>
              <a:rPr lang="en">
                <a:solidFill>
                  <a:schemeClr val="dk1"/>
                </a:solidFill>
              </a:rPr>
              <a:t>strengthened quality assurance and</a:t>
            </a:r>
            <a:endParaRPr>
              <a:solidFill>
                <a:schemeClr val="dk1"/>
              </a:solidFill>
            </a:endParaRPr>
          </a:p>
          <a:p>
            <a:pPr indent="-342900" lvl="0" marL="457200" rtl="0" algn="just">
              <a:spcBef>
                <a:spcPts val="0"/>
              </a:spcBef>
              <a:spcAft>
                <a:spcPts val="0"/>
              </a:spcAft>
              <a:buClr>
                <a:schemeClr val="dk1"/>
              </a:buClr>
              <a:buSzPts val="1800"/>
              <a:buAutoNum type="arabicPeriod"/>
            </a:pPr>
            <a:r>
              <a:rPr lang="en">
                <a:solidFill>
                  <a:schemeClr val="dk1"/>
                </a:solidFill>
              </a:rPr>
              <a:t>easier recognition of qualifications and periods of study</a:t>
            </a:r>
            <a:endParaRPr>
              <a:solidFill>
                <a:schemeClr val="dk1"/>
              </a:solidFill>
            </a:endParaRPr>
          </a:p>
          <a:p>
            <a:pPr indent="0" lvl="0" marL="0" rtl="0" algn="just">
              <a:spcBef>
                <a:spcPts val="0"/>
              </a:spcBef>
              <a:spcAft>
                <a:spcPts val="1600"/>
              </a:spcAft>
              <a:buNone/>
            </a:pPr>
            <a:r>
              <a:t/>
            </a:r>
            <a:endParaRPr/>
          </a:p>
        </p:txBody>
      </p:sp>
      <p:sp>
        <p:nvSpPr>
          <p:cNvPr id="212" name="Google Shape;212;p30"/>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Clr>
                <a:schemeClr val="dk1"/>
              </a:buClr>
              <a:buSzPts val="1100"/>
              <a:buFont typeface="Arial"/>
              <a:buNone/>
            </a:pPr>
            <a:r>
              <a:rPr lang="en" sz="2900">
                <a:latin typeface="Calibri"/>
                <a:ea typeface="Calibri"/>
                <a:cs typeface="Calibri"/>
                <a:sym typeface="Calibri"/>
              </a:rPr>
              <a:t>١. ما هو مسار بولونيا</a:t>
            </a:r>
            <a:endParaRPr sz="2900">
              <a:latin typeface="Calibri"/>
              <a:ea typeface="Calibri"/>
              <a:cs typeface="Calibri"/>
              <a:sym typeface="Calibri"/>
            </a:endParaRPr>
          </a:p>
          <a:p>
            <a:pPr indent="0" lvl="0" marL="0" rtl="1" algn="ctr">
              <a:spcBef>
                <a:spcPts val="0"/>
              </a:spcBef>
              <a:spcAft>
                <a:spcPts val="0"/>
              </a:spcAft>
              <a:buClr>
                <a:schemeClr val="dk1"/>
              </a:buClr>
              <a:buSzPts val="1100"/>
              <a:buFont typeface="Arial"/>
              <a:buNone/>
            </a:pPr>
            <a:r>
              <a:t/>
            </a:r>
            <a:endParaRPr b="1" sz="2900">
              <a:latin typeface="Calibri"/>
              <a:ea typeface="Calibri"/>
              <a:cs typeface="Calibri"/>
              <a:sym typeface="Calibri"/>
            </a:endParaRPr>
          </a:p>
          <a:p>
            <a:pPr indent="0" lvl="0" marL="0" rtl="1" algn="ctr">
              <a:spcBef>
                <a:spcPts val="0"/>
              </a:spcBef>
              <a:spcAft>
                <a:spcPts val="0"/>
              </a:spcAft>
              <a:buNone/>
            </a:pPr>
            <a:r>
              <a:t/>
            </a:r>
            <a:endParaRPr b="1" sz="2900">
              <a:latin typeface="Calibri"/>
              <a:ea typeface="Calibri"/>
              <a:cs typeface="Calibri"/>
              <a:sym typeface="Calibri"/>
            </a:endParaRPr>
          </a:p>
        </p:txBody>
      </p:sp>
      <p:sp>
        <p:nvSpPr>
          <p:cNvPr id="218" name="Google Shape;218;p31"/>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solidFill>
                  <a:schemeClr val="dk1"/>
                </a:solidFill>
                <a:latin typeface="Calibri"/>
                <a:ea typeface="Calibri"/>
                <a:cs typeface="Calibri"/>
                <a:sym typeface="Calibri"/>
              </a:rPr>
              <a:t>مسار بولونيا هو تعاون حكومي دولي من 48 دولة أوروبية في مجال التعليم العالي. يوجه الجهد الجماعي للسلطات العامة والجامعات والمعلمين والطلاب ، جنبًا إلى جنب مع جمعيات أصحاب المصلحة ، وأرباب العمل ، ووكالات ضمان الجودة ، والمنظمات الدولية ، والمؤسسات ، بما في ذلك المفوضية الأوروبية ، حول كيفية تحسين تدويل التعليم العالي.</a:t>
            </a:r>
            <a:endParaRPr>
              <a:solidFill>
                <a:schemeClr val="dk1"/>
              </a:solidFill>
              <a:latin typeface="Calibri"/>
              <a:ea typeface="Calibri"/>
              <a:cs typeface="Calibri"/>
              <a:sym typeface="Calibri"/>
            </a:endParaRPr>
          </a:p>
          <a:p>
            <a:pPr indent="0" lvl="0" marL="0" rtl="1" algn="r">
              <a:spcBef>
                <a:spcPts val="0"/>
              </a:spcBef>
              <a:spcAft>
                <a:spcPts val="0"/>
              </a:spcAft>
              <a:buNone/>
            </a:pPr>
            <a:r>
              <a:t/>
            </a:r>
            <a:endParaRPr>
              <a:solidFill>
                <a:schemeClr val="dk1"/>
              </a:solidFill>
              <a:latin typeface="Calibri"/>
              <a:ea typeface="Calibri"/>
              <a:cs typeface="Calibri"/>
              <a:sym typeface="Calibri"/>
            </a:endParaRPr>
          </a:p>
          <a:p>
            <a:pPr indent="0" lvl="0" marL="0" rtl="1" algn="r">
              <a:spcBef>
                <a:spcPts val="0"/>
              </a:spcBef>
              <a:spcAft>
                <a:spcPts val="0"/>
              </a:spcAft>
              <a:buNone/>
            </a:pPr>
            <a:r>
              <a:rPr lang="en">
                <a:solidFill>
                  <a:schemeClr val="dk1"/>
                </a:solidFill>
                <a:latin typeface="Calibri"/>
                <a:ea typeface="Calibri"/>
                <a:cs typeface="Calibri"/>
                <a:sym typeface="Calibri"/>
              </a:rPr>
              <a:t>التركيز الرئيسي هو على :</a:t>
            </a:r>
            <a:endParaRPr>
              <a:solidFill>
                <a:schemeClr val="dk1"/>
              </a:solidFill>
              <a:latin typeface="Calibri"/>
              <a:ea typeface="Calibri"/>
              <a:cs typeface="Calibri"/>
              <a:sym typeface="Calibri"/>
            </a:endParaRPr>
          </a:p>
          <a:p>
            <a:pPr indent="-342900" lvl="0" marL="457200" rtl="1" algn="r">
              <a:spcBef>
                <a:spcPts val="0"/>
              </a:spcBef>
              <a:spcAft>
                <a:spcPts val="0"/>
              </a:spcAft>
              <a:buClr>
                <a:schemeClr val="dk1"/>
              </a:buClr>
              <a:buSzPts val="1800"/>
              <a:buFont typeface="Calibri"/>
              <a:buAutoNum type="arabicPeriod"/>
            </a:pPr>
            <a:r>
              <a:rPr lang="en">
                <a:solidFill>
                  <a:schemeClr val="dk1"/>
                </a:solidFill>
                <a:latin typeface="Calibri"/>
                <a:ea typeface="Calibri"/>
                <a:cs typeface="Calibri"/>
                <a:sym typeface="Calibri"/>
              </a:rPr>
              <a:t>إدخال نظام الثلاث دورات (بكالوريوس / ماجستير / دكتوراه)</a:t>
            </a:r>
            <a:endParaRPr>
              <a:solidFill>
                <a:schemeClr val="dk1"/>
              </a:solidFill>
              <a:latin typeface="Calibri"/>
              <a:ea typeface="Calibri"/>
              <a:cs typeface="Calibri"/>
              <a:sym typeface="Calibri"/>
            </a:endParaRPr>
          </a:p>
          <a:p>
            <a:pPr indent="-342900" lvl="0" marL="457200" rtl="1" algn="r">
              <a:spcBef>
                <a:spcPts val="0"/>
              </a:spcBef>
              <a:spcAft>
                <a:spcPts val="0"/>
              </a:spcAft>
              <a:buClr>
                <a:schemeClr val="dk1"/>
              </a:buClr>
              <a:buSzPts val="1800"/>
              <a:buFont typeface="Calibri"/>
              <a:buAutoNum type="arabicPeriod"/>
            </a:pPr>
            <a:r>
              <a:rPr lang="en">
                <a:solidFill>
                  <a:schemeClr val="dk1"/>
                </a:solidFill>
                <a:latin typeface="Calibri"/>
                <a:ea typeface="Calibri"/>
                <a:cs typeface="Calibri"/>
                <a:sym typeface="Calibri"/>
              </a:rPr>
              <a:t>تعزيز ضمان الجودة و</a:t>
            </a:r>
            <a:endParaRPr>
              <a:solidFill>
                <a:schemeClr val="dk1"/>
              </a:solidFill>
              <a:latin typeface="Calibri"/>
              <a:ea typeface="Calibri"/>
              <a:cs typeface="Calibri"/>
              <a:sym typeface="Calibri"/>
            </a:endParaRPr>
          </a:p>
          <a:p>
            <a:pPr indent="-342900" lvl="0" marL="457200" rtl="1" algn="r">
              <a:spcBef>
                <a:spcPts val="0"/>
              </a:spcBef>
              <a:spcAft>
                <a:spcPts val="0"/>
              </a:spcAft>
              <a:buClr>
                <a:schemeClr val="dk1"/>
              </a:buClr>
              <a:buSzPts val="1800"/>
              <a:buFont typeface="Calibri"/>
              <a:buAutoNum type="arabicPeriod"/>
            </a:pPr>
            <a:r>
              <a:rPr lang="en">
                <a:solidFill>
                  <a:schemeClr val="dk1"/>
                </a:solidFill>
                <a:latin typeface="Calibri"/>
                <a:ea typeface="Calibri"/>
                <a:cs typeface="Calibri"/>
                <a:sym typeface="Calibri"/>
              </a:rPr>
              <a:t>سهولة التعرف على المؤهلات وفترات الدراسة</a:t>
            </a:r>
            <a:endParaRPr>
              <a:solidFill>
                <a:schemeClr val="dk1"/>
              </a:solidFill>
              <a:latin typeface="Calibri"/>
              <a:ea typeface="Calibri"/>
              <a:cs typeface="Calibri"/>
              <a:sym typeface="Calibri"/>
            </a:endParaRPr>
          </a:p>
          <a:p>
            <a:pPr indent="0" lvl="0" marL="0" rtl="0" algn="just">
              <a:spcBef>
                <a:spcPts val="0"/>
              </a:spcBef>
              <a:spcAft>
                <a:spcPts val="1600"/>
              </a:spcAft>
              <a:buNone/>
            </a:pPr>
            <a:r>
              <a:t/>
            </a:r>
            <a:endParaRPr/>
          </a:p>
        </p:txBody>
      </p:sp>
      <p:sp>
        <p:nvSpPr>
          <p:cNvPr id="219" name="Google Shape;219;p31"/>
          <p:cNvSpPr txBox="1"/>
          <p:nvPr/>
        </p:nvSpPr>
        <p:spPr>
          <a:xfrm>
            <a:off x="32150" y="5402458"/>
            <a:ext cx="4157700" cy="3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solidFill>
                <a:srgbClr val="B7B7B7"/>
              </a:solidFill>
            </a:endParaRPr>
          </a:p>
        </p:txBody>
      </p:sp>
      <p:sp>
        <p:nvSpPr>
          <p:cNvPr id="220" name="Google Shape;220;p31"/>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57350" y="0"/>
            <a:ext cx="9196050" cy="5715001"/>
          </a:xfrm>
          <a:prstGeom prst="rect">
            <a:avLst/>
          </a:prstGeom>
          <a:noFill/>
          <a:ln>
            <a:noFill/>
          </a:ln>
        </p:spPr>
      </p:pic>
      <p:sp>
        <p:nvSpPr>
          <p:cNvPr id="63" name="Google Shape;63;p14"/>
          <p:cNvSpPr txBox="1"/>
          <p:nvPr/>
        </p:nvSpPr>
        <p:spPr>
          <a:xfrm>
            <a:off x="517225" y="319551"/>
            <a:ext cx="8046900" cy="19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900">
                <a:solidFill>
                  <a:srgbClr val="FFD966"/>
                </a:solidFill>
                <a:latin typeface="Ubuntu"/>
                <a:ea typeface="Ubuntu"/>
                <a:cs typeface="Ubuntu"/>
                <a:sym typeface="Ubuntu"/>
              </a:rPr>
              <a:t>Planning and </a:t>
            </a:r>
            <a:r>
              <a:rPr lang="en" sz="3300">
                <a:solidFill>
                  <a:srgbClr val="FFD966"/>
                </a:solidFill>
                <a:latin typeface="Ubuntu"/>
                <a:ea typeface="Ubuntu"/>
                <a:cs typeface="Ubuntu"/>
                <a:sym typeface="Ubuntu"/>
              </a:rPr>
              <a:t>Implementation Requirements of the Bologna Process in Iraqi Universities</a:t>
            </a:r>
            <a:endParaRPr sz="4000">
              <a:solidFill>
                <a:srgbClr val="FFD966"/>
              </a:solidFill>
              <a:latin typeface="Rock Salt"/>
              <a:ea typeface="Rock Salt"/>
              <a:cs typeface="Rock Salt"/>
              <a:sym typeface="Rock Salt"/>
            </a:endParaRPr>
          </a:p>
        </p:txBody>
      </p:sp>
      <p:sp>
        <p:nvSpPr>
          <p:cNvPr id="64" name="Google Shape;64;p14"/>
          <p:cNvSpPr txBox="1"/>
          <p:nvPr>
            <p:ph idx="1" type="subTitle"/>
          </p:nvPr>
        </p:nvSpPr>
        <p:spPr>
          <a:xfrm>
            <a:off x="2787450" y="4828050"/>
            <a:ext cx="3849300" cy="64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00"/>
                </a:solidFill>
                <a:latin typeface="Comfortaa"/>
                <a:ea typeface="Comfortaa"/>
                <a:cs typeface="Comfortaa"/>
                <a:sym typeface="Comfortaa"/>
              </a:rPr>
              <a:t>Salah I. Yahya</a:t>
            </a:r>
            <a:endParaRPr sz="1800">
              <a:solidFill>
                <a:srgbClr val="FFFF00"/>
              </a:solidFill>
              <a:latin typeface="Comfortaa"/>
              <a:ea typeface="Comfortaa"/>
              <a:cs typeface="Comfortaa"/>
              <a:sym typeface="Comfortaa"/>
            </a:endParaRPr>
          </a:p>
          <a:p>
            <a:pPr indent="0" lvl="0" marL="0" rtl="0" algn="ctr">
              <a:spcBef>
                <a:spcPts val="0"/>
              </a:spcBef>
              <a:spcAft>
                <a:spcPts val="0"/>
              </a:spcAft>
              <a:buNone/>
            </a:pPr>
            <a:r>
              <a:rPr lang="en" sz="1800">
                <a:solidFill>
                  <a:srgbClr val="FFFF00"/>
                </a:solidFill>
                <a:latin typeface="Comfortaa"/>
                <a:ea typeface="Comfortaa"/>
                <a:cs typeface="Comfortaa"/>
                <a:sym typeface="Comfortaa"/>
              </a:rPr>
              <a:t>Ph.D., </a:t>
            </a:r>
            <a:r>
              <a:rPr lang="en" sz="1800">
                <a:solidFill>
                  <a:srgbClr val="FFFF00"/>
                </a:solidFill>
                <a:latin typeface="Comfortaa"/>
                <a:ea typeface="Comfortaa"/>
                <a:cs typeface="Comfortaa"/>
                <a:sym typeface="Comfortaa"/>
              </a:rPr>
              <a:t>Professor</a:t>
            </a:r>
            <a:endParaRPr sz="1800">
              <a:solidFill>
                <a:srgbClr val="FFFF00"/>
              </a:solidFill>
              <a:latin typeface="Comfortaa"/>
              <a:ea typeface="Comfortaa"/>
              <a:cs typeface="Comfortaa"/>
              <a:sym typeface="Comfortaa"/>
            </a:endParaRPr>
          </a:p>
        </p:txBody>
      </p:sp>
      <p:pic>
        <p:nvPicPr>
          <p:cNvPr id="65" name="Google Shape;65;p14"/>
          <p:cNvPicPr preferRelativeResize="0"/>
          <p:nvPr/>
        </p:nvPicPr>
        <p:blipFill>
          <a:blip r:embed="rId4">
            <a:alphaModFix/>
          </a:blip>
          <a:stretch>
            <a:fillRect/>
          </a:stretch>
        </p:blipFill>
        <p:spPr>
          <a:xfrm>
            <a:off x="7803525" y="4070225"/>
            <a:ext cx="1140550" cy="15685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2"/>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Calibri"/>
                <a:ea typeface="Calibri"/>
                <a:cs typeface="Calibri"/>
                <a:sym typeface="Calibri"/>
              </a:rPr>
              <a:t>2- Introduction to </a:t>
            </a:r>
            <a:r>
              <a:rPr lang="en" sz="2400">
                <a:latin typeface="Calibri"/>
                <a:ea typeface="Calibri"/>
                <a:cs typeface="Calibri"/>
                <a:sym typeface="Calibri"/>
              </a:rPr>
              <a:t>European Credit Transfer System (ECTS)</a:t>
            </a:r>
            <a:endParaRPr sz="2400">
              <a:latin typeface="Calibri"/>
              <a:ea typeface="Calibri"/>
              <a:cs typeface="Calibri"/>
              <a:sym typeface="Calibri"/>
            </a:endParaRPr>
          </a:p>
        </p:txBody>
      </p:sp>
      <p:sp>
        <p:nvSpPr>
          <p:cNvPr id="226" name="Google Shape;226;p32"/>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 sz="1600">
                <a:solidFill>
                  <a:srgbClr val="FF0000"/>
                </a:solidFill>
              </a:rPr>
              <a:t>ECTS</a:t>
            </a:r>
            <a:r>
              <a:rPr lang="en" sz="1600">
                <a:solidFill>
                  <a:schemeClr val="dk1"/>
                </a:solidFill>
              </a:rPr>
              <a:t> (</a:t>
            </a:r>
            <a:r>
              <a:rPr b="1" lang="en" sz="1600">
                <a:solidFill>
                  <a:schemeClr val="dk1"/>
                </a:solidFill>
              </a:rPr>
              <a:t>E</a:t>
            </a:r>
            <a:r>
              <a:rPr lang="en" sz="1600">
                <a:solidFill>
                  <a:schemeClr val="dk1"/>
                </a:solidFill>
              </a:rPr>
              <a:t>uropean </a:t>
            </a:r>
            <a:r>
              <a:rPr b="1" lang="en" sz="1600">
                <a:solidFill>
                  <a:schemeClr val="dk1"/>
                </a:solidFill>
              </a:rPr>
              <a:t>C</a:t>
            </a:r>
            <a:r>
              <a:rPr lang="en" sz="1600">
                <a:solidFill>
                  <a:schemeClr val="dk1"/>
                </a:solidFill>
              </a:rPr>
              <a:t>redit </a:t>
            </a:r>
            <a:r>
              <a:rPr b="1" lang="en" sz="1600">
                <a:solidFill>
                  <a:schemeClr val="dk1"/>
                </a:solidFill>
              </a:rPr>
              <a:t>T</a:t>
            </a:r>
            <a:r>
              <a:rPr lang="en" sz="1600">
                <a:solidFill>
                  <a:schemeClr val="dk1"/>
                </a:solidFill>
              </a:rPr>
              <a:t>ransfer and </a:t>
            </a:r>
            <a:r>
              <a:rPr lang="en" sz="1600">
                <a:solidFill>
                  <a:schemeClr val="dk1"/>
                </a:solidFill>
              </a:rPr>
              <a:t>accumulation</a:t>
            </a:r>
            <a:r>
              <a:rPr lang="en" sz="1600">
                <a:solidFill>
                  <a:schemeClr val="dk1"/>
                </a:solidFill>
              </a:rPr>
              <a:t> </a:t>
            </a:r>
            <a:r>
              <a:rPr b="1" lang="en" sz="1600">
                <a:solidFill>
                  <a:schemeClr val="dk1"/>
                </a:solidFill>
              </a:rPr>
              <a:t>S</a:t>
            </a:r>
            <a:r>
              <a:rPr lang="en" sz="1600">
                <a:solidFill>
                  <a:schemeClr val="dk1"/>
                </a:solidFill>
              </a:rPr>
              <a:t>ystem) is an important element of the Bologna process, meant to help international students make the most of their study abroad experience. Initially, the ECTS was directed towards Erasmus students, as a tool for acknowledging courses and programmes they studied while abroad.</a:t>
            </a:r>
            <a:endParaRPr sz="1600">
              <a:solidFill>
                <a:schemeClr val="dk1"/>
              </a:solidFill>
            </a:endParaRPr>
          </a:p>
          <a:p>
            <a:pPr indent="0" lvl="0" marL="0" rtl="0" algn="just">
              <a:spcBef>
                <a:spcPts val="0"/>
              </a:spcBef>
              <a:spcAft>
                <a:spcPts val="0"/>
              </a:spcAft>
              <a:buClr>
                <a:schemeClr val="dk1"/>
              </a:buClr>
              <a:buSzPts val="1100"/>
              <a:buFont typeface="Arial"/>
              <a:buNone/>
            </a:pPr>
            <a:r>
              <a:t/>
            </a:r>
            <a:endParaRPr sz="1600">
              <a:solidFill>
                <a:schemeClr val="dk1"/>
              </a:solidFill>
            </a:endParaRPr>
          </a:p>
          <a:p>
            <a:pPr indent="0" lvl="0" marL="0" rtl="0" algn="just">
              <a:spcBef>
                <a:spcPts val="0"/>
              </a:spcBef>
              <a:spcAft>
                <a:spcPts val="0"/>
              </a:spcAft>
              <a:buClr>
                <a:schemeClr val="dk1"/>
              </a:buClr>
              <a:buSzPts val="1100"/>
              <a:buFont typeface="Arial"/>
              <a:buNone/>
            </a:pPr>
            <a:r>
              <a:rPr lang="en" sz="1600">
                <a:solidFill>
                  <a:schemeClr val="dk1"/>
                </a:solidFill>
              </a:rPr>
              <a:t>The ECTS credit system makes degree programmes and </a:t>
            </a:r>
            <a:r>
              <a:rPr lang="en" sz="1600">
                <a:solidFill>
                  <a:srgbClr val="FF0000"/>
                </a:solidFill>
              </a:rPr>
              <a:t>student performance more transparent and comparable all across European Union countries</a:t>
            </a:r>
            <a:r>
              <a:rPr lang="en" sz="1600">
                <a:solidFill>
                  <a:schemeClr val="dk1"/>
                </a:solidFill>
              </a:rPr>
              <a:t>. ECTS replaced or complemented the different local (national) standards within Europe.</a:t>
            </a:r>
            <a:endParaRPr sz="1600">
              <a:solidFill>
                <a:schemeClr val="dk1"/>
              </a:solidFill>
            </a:endParaRPr>
          </a:p>
          <a:p>
            <a:pPr indent="0" lvl="0" marL="0" rtl="0" algn="just">
              <a:spcBef>
                <a:spcPts val="0"/>
              </a:spcBef>
              <a:spcAft>
                <a:spcPts val="0"/>
              </a:spcAft>
              <a:buClr>
                <a:schemeClr val="dk1"/>
              </a:buClr>
              <a:buSzPts val="1100"/>
              <a:buFont typeface="Arial"/>
              <a:buNone/>
            </a:pPr>
            <a:r>
              <a:t/>
            </a:r>
            <a:endParaRPr sz="1600">
              <a:solidFill>
                <a:schemeClr val="dk1"/>
              </a:solidFill>
            </a:endParaRPr>
          </a:p>
          <a:p>
            <a:pPr indent="0" lvl="0" marL="0" rtl="0" algn="just">
              <a:spcBef>
                <a:spcPts val="0"/>
              </a:spcBef>
              <a:spcAft>
                <a:spcPts val="0"/>
              </a:spcAft>
              <a:buClr>
                <a:schemeClr val="dk1"/>
              </a:buClr>
              <a:buSzPts val="1100"/>
              <a:buFont typeface="Arial"/>
              <a:buNone/>
            </a:pPr>
            <a:r>
              <a:rPr lang="en" sz="1600">
                <a:solidFill>
                  <a:schemeClr val="dk1"/>
                </a:solidFill>
              </a:rPr>
              <a:t>The top benefits of ECTS for students include:</a:t>
            </a:r>
            <a:endParaRPr sz="1600">
              <a:solidFill>
                <a:schemeClr val="dk1"/>
              </a:solidFill>
            </a:endParaRPr>
          </a:p>
          <a:p>
            <a:pPr indent="-330200" lvl="0" marL="457200" rtl="0" algn="just">
              <a:spcBef>
                <a:spcPts val="0"/>
              </a:spcBef>
              <a:spcAft>
                <a:spcPts val="0"/>
              </a:spcAft>
              <a:buClr>
                <a:schemeClr val="dk1"/>
              </a:buClr>
              <a:buSzPts val="1600"/>
              <a:buAutoNum type="arabicPeriod"/>
            </a:pPr>
            <a:r>
              <a:rPr lang="en" sz="1600">
                <a:solidFill>
                  <a:schemeClr val="dk1"/>
                </a:solidFill>
              </a:rPr>
              <a:t>You can study a Bachelor in an EU-country and a Master in another EU-country, as if you studied both in the same country;</a:t>
            </a:r>
            <a:endParaRPr sz="1600">
              <a:solidFill>
                <a:schemeClr val="dk1"/>
              </a:solidFill>
            </a:endParaRPr>
          </a:p>
          <a:p>
            <a:pPr indent="-330200" lvl="0" marL="457200" rtl="0" algn="just">
              <a:spcBef>
                <a:spcPts val="0"/>
              </a:spcBef>
              <a:spcAft>
                <a:spcPts val="0"/>
              </a:spcAft>
              <a:buClr>
                <a:schemeClr val="dk1"/>
              </a:buClr>
              <a:buSzPts val="1600"/>
              <a:buAutoNum type="arabicPeriod"/>
            </a:pPr>
            <a:r>
              <a:rPr lang="en" sz="1600">
                <a:solidFill>
                  <a:schemeClr val="dk1"/>
                </a:solidFill>
              </a:rPr>
              <a:t>Find work in any EU country you want, as your studies will be easily recognised;</a:t>
            </a:r>
            <a:endParaRPr sz="1600">
              <a:solidFill>
                <a:schemeClr val="dk1"/>
              </a:solidFill>
            </a:endParaRPr>
          </a:p>
          <a:p>
            <a:pPr indent="0" lvl="0" marL="0" rtl="0" algn="just">
              <a:spcBef>
                <a:spcPts val="0"/>
              </a:spcBef>
              <a:spcAft>
                <a:spcPts val="1600"/>
              </a:spcAft>
              <a:buNone/>
            </a:pPr>
            <a:r>
              <a:t/>
            </a:r>
            <a:endParaRPr sz="1600"/>
          </a:p>
        </p:txBody>
      </p:sp>
      <p:sp>
        <p:nvSpPr>
          <p:cNvPr id="227" name="Google Shape;227;p32"/>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3"/>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Clr>
                <a:schemeClr val="dk1"/>
              </a:buClr>
              <a:buSzPts val="1800"/>
              <a:buAutoNum type="arabicPeriod" startAt="3"/>
            </a:pPr>
            <a:r>
              <a:rPr lang="en">
                <a:solidFill>
                  <a:schemeClr val="dk1"/>
                </a:solidFill>
              </a:rPr>
              <a:t>If taking a joint-degree, studying a semester abroad, or an Erasmus study experience, it will be easy for your home university to keep track of the study hours, with the help of ‘credit transfers’;</a:t>
            </a:r>
            <a:endParaRPr>
              <a:solidFill>
                <a:schemeClr val="dk1"/>
              </a:solidFill>
            </a:endParaRPr>
          </a:p>
          <a:p>
            <a:pPr indent="-342900" lvl="0" marL="457200" rtl="0" algn="just">
              <a:spcBef>
                <a:spcPts val="0"/>
              </a:spcBef>
              <a:spcAft>
                <a:spcPts val="0"/>
              </a:spcAft>
              <a:buClr>
                <a:schemeClr val="dk1"/>
              </a:buClr>
              <a:buSzPts val="1800"/>
              <a:buAutoNum type="arabicPeriod" startAt="3"/>
            </a:pPr>
            <a:r>
              <a:rPr lang="en">
                <a:solidFill>
                  <a:schemeClr val="dk1"/>
                </a:solidFill>
              </a:rPr>
              <a:t>Simplified academic paperwork;</a:t>
            </a:r>
            <a:endParaRPr>
              <a:solidFill>
                <a:schemeClr val="dk1"/>
              </a:solidFill>
            </a:endParaRPr>
          </a:p>
          <a:p>
            <a:pPr indent="-342900" lvl="0" marL="457200" rtl="0" algn="just">
              <a:spcBef>
                <a:spcPts val="0"/>
              </a:spcBef>
              <a:spcAft>
                <a:spcPts val="0"/>
              </a:spcAft>
              <a:buClr>
                <a:schemeClr val="dk1"/>
              </a:buClr>
              <a:buSzPts val="1800"/>
              <a:buAutoNum type="arabicPeriod" startAt="3"/>
            </a:pPr>
            <a:r>
              <a:rPr lang="en">
                <a:solidFill>
                  <a:schemeClr val="dk1"/>
                </a:solidFill>
              </a:rPr>
              <a:t>Easier to estimate the complexity of a study class, seminar, internship, thesis, etc., based on the number of credits it offers upon completion;</a:t>
            </a:r>
            <a:endParaRPr>
              <a:solidFill>
                <a:schemeClr val="dk1"/>
              </a:solidFill>
            </a:endParaRPr>
          </a:p>
          <a:p>
            <a:pPr indent="-342900" lvl="0" marL="457200" rtl="0" algn="just">
              <a:spcBef>
                <a:spcPts val="0"/>
              </a:spcBef>
              <a:spcAft>
                <a:spcPts val="0"/>
              </a:spcAft>
              <a:buClr>
                <a:schemeClr val="dk1"/>
              </a:buClr>
              <a:buSzPts val="1800"/>
              <a:buAutoNum type="arabicPeriod" startAt="3"/>
            </a:pPr>
            <a:r>
              <a:rPr lang="en">
                <a:solidFill>
                  <a:schemeClr val="dk1"/>
                </a:solidFill>
              </a:rPr>
              <a:t>Less differentiation between local and international students in universities.</a:t>
            </a:r>
            <a:endParaRPr>
              <a:solidFill>
                <a:schemeClr val="dk1"/>
              </a:solidFill>
            </a:endParaRPr>
          </a:p>
          <a:p>
            <a:pPr indent="-342900" lvl="0" marL="457200" rtl="0" algn="just">
              <a:spcBef>
                <a:spcPts val="0"/>
              </a:spcBef>
              <a:spcAft>
                <a:spcPts val="0"/>
              </a:spcAft>
              <a:buClr>
                <a:schemeClr val="dk1"/>
              </a:buClr>
              <a:buSzPts val="1800"/>
              <a:buAutoNum type="arabicPeriod" startAt="3"/>
            </a:pPr>
            <a:r>
              <a:rPr lang="en">
                <a:solidFill>
                  <a:schemeClr val="dk1"/>
                </a:solidFill>
              </a:rPr>
              <a:t>Even if you drop out of a programme, ECTS credits help you prove your academic achievements, so you don't have to take the same courses all over again.</a:t>
            </a:r>
            <a:endParaRPr>
              <a:solidFill>
                <a:schemeClr val="dk1"/>
              </a:solidFill>
            </a:endParaRPr>
          </a:p>
          <a:p>
            <a:pPr indent="-342900" lvl="0" marL="457200" rtl="0" algn="just">
              <a:spcBef>
                <a:spcPts val="0"/>
              </a:spcBef>
              <a:spcAft>
                <a:spcPts val="0"/>
              </a:spcAft>
              <a:buClr>
                <a:schemeClr val="dk1"/>
              </a:buClr>
              <a:buSzPts val="1800"/>
              <a:buAutoNum type="arabicPeriod" startAt="3"/>
            </a:pPr>
            <a:r>
              <a:rPr lang="en">
                <a:solidFill>
                  <a:schemeClr val="dk1"/>
                </a:solidFill>
              </a:rPr>
              <a:t>Your degree will have the same number of credits, no matter what academic discipline you pursue.</a:t>
            </a:r>
            <a:endParaRPr>
              <a:solidFill>
                <a:schemeClr val="dk1"/>
              </a:solidFill>
            </a:endParaRPr>
          </a:p>
          <a:p>
            <a:pPr indent="0" lvl="0" marL="0" rtl="0" algn="just">
              <a:spcBef>
                <a:spcPts val="0"/>
              </a:spcBef>
              <a:spcAft>
                <a:spcPts val="1600"/>
              </a:spcAft>
              <a:buNone/>
            </a:pPr>
            <a:r>
              <a:t/>
            </a:r>
            <a:endParaRPr/>
          </a:p>
        </p:txBody>
      </p:sp>
      <p:sp>
        <p:nvSpPr>
          <p:cNvPr id="233" name="Google Shape;233;p33"/>
          <p:cNvSpPr txBox="1"/>
          <p:nvPr/>
        </p:nvSpPr>
        <p:spPr>
          <a:xfrm>
            <a:off x="32150" y="5402458"/>
            <a:ext cx="4157700" cy="3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B7B7B7"/>
                </a:solidFill>
              </a:rPr>
              <a:t>Prof. Salah I. Yahya  |  Director, QA&amp;CD</a:t>
            </a:r>
            <a:endParaRPr sz="1100">
              <a:solidFill>
                <a:srgbClr val="B7B7B7"/>
              </a:solidFill>
            </a:endParaRPr>
          </a:p>
        </p:txBody>
      </p:sp>
      <p:sp>
        <p:nvSpPr>
          <p:cNvPr id="234" name="Google Shape;234;p33"/>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5" name="Google Shape;235;p33"/>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Calibri"/>
                <a:ea typeface="Calibri"/>
                <a:cs typeface="Calibri"/>
                <a:sym typeface="Calibri"/>
              </a:rPr>
              <a:t>2- Introduction to European Credit Transfer System (ECTS)</a:t>
            </a:r>
            <a:endParaRPr sz="24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4"/>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400">
                <a:latin typeface="Calibri"/>
                <a:ea typeface="Calibri"/>
                <a:cs typeface="Calibri"/>
                <a:sym typeface="Calibri"/>
              </a:rPr>
              <a:t>٢. نظام تحويل و تراكم الرصيد الأوروبي</a:t>
            </a:r>
            <a:endParaRPr sz="2400">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ctr">
              <a:spcBef>
                <a:spcPts val="0"/>
              </a:spcBef>
              <a:spcAft>
                <a:spcPts val="0"/>
              </a:spcAft>
              <a:buNone/>
            </a:pPr>
            <a:r>
              <a:t/>
            </a:r>
            <a:endParaRPr sz="2400">
              <a:latin typeface="Calibri"/>
              <a:ea typeface="Calibri"/>
              <a:cs typeface="Calibri"/>
              <a:sym typeface="Calibri"/>
            </a:endParaRPr>
          </a:p>
        </p:txBody>
      </p:sp>
      <p:sp>
        <p:nvSpPr>
          <p:cNvPr id="241" name="Google Shape;241;p34"/>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0" rtl="1" algn="just">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يعد ECTS (نظام تحويل </a:t>
            </a:r>
            <a:r>
              <a:rPr lang="en" sz="1600">
                <a:solidFill>
                  <a:schemeClr val="dk1"/>
                </a:solidFill>
                <a:latin typeface="Calibri"/>
                <a:ea typeface="Calibri"/>
                <a:cs typeface="Calibri"/>
                <a:sym typeface="Calibri"/>
              </a:rPr>
              <a:t>و تراكم</a:t>
            </a:r>
            <a:r>
              <a:rPr lang="en" sz="1600">
                <a:solidFill>
                  <a:schemeClr val="dk1"/>
                </a:solidFill>
                <a:latin typeface="Calibri"/>
                <a:ea typeface="Calibri"/>
                <a:cs typeface="Calibri"/>
                <a:sym typeface="Calibri"/>
              </a:rPr>
              <a:t> الرصيد الأوروبي) عنصرًا مهمًا في مسار بولونيا ، ويهدف إلى مساعدة الطلاب الدوليين على تحقيق أقصى استفادة من تجربة الدراسة بالخارج. في البداية ، تم توجيه ECTS نحو طلاب Erasmus ، كأداة للاعتراف بالدورات والبرامج التي درسوها أثناء وجودهم بالخارج.</a:t>
            </a:r>
            <a:endParaRPr sz="1600">
              <a:solidFill>
                <a:schemeClr val="dk1"/>
              </a:solidFill>
              <a:latin typeface="Calibri"/>
              <a:ea typeface="Calibri"/>
              <a:cs typeface="Calibri"/>
              <a:sym typeface="Calibri"/>
            </a:endParaRPr>
          </a:p>
          <a:p>
            <a:pPr indent="0" lvl="0" marL="0" rtl="1" algn="just">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1" algn="just">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يجعل نظام الائتمان ECTS برامج الدرجات العلمية وأداء الطلاب أكثر شفافية وقابلية للمقارنة في جميع دول الاتحاد الأوروبي. استبدلت ECTS أو استكملت المعايير المحلية (الوطنية) المختلفة داخل أوروبا.</a:t>
            </a:r>
            <a:endParaRPr sz="16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t/>
            </a:r>
            <a:endParaRPr b="1" sz="1600">
              <a:solidFill>
                <a:srgbClr val="FF0000"/>
              </a:solidFill>
            </a:endParaRPr>
          </a:p>
          <a:p>
            <a:pPr indent="0" lvl="0" marL="0" rtl="0" algn="just">
              <a:lnSpc>
                <a:spcPct val="100000"/>
              </a:lnSpc>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1" algn="just">
              <a:lnSpc>
                <a:spcPct val="100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تشمل أهم فوائد نظام ECTS للطلاب ما يلي:</a:t>
            </a:r>
            <a:endParaRPr sz="1600">
              <a:solidFill>
                <a:schemeClr val="dk1"/>
              </a:solidFill>
              <a:latin typeface="Calibri"/>
              <a:ea typeface="Calibri"/>
              <a:cs typeface="Calibri"/>
              <a:sym typeface="Calibri"/>
            </a:endParaRPr>
          </a:p>
          <a:p>
            <a:pPr indent="-330200" lvl="0" marL="457200" rtl="1" algn="just">
              <a:lnSpc>
                <a:spcPct val="100000"/>
              </a:lnSpc>
              <a:spcBef>
                <a:spcPts val="160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يمكنك دراسة البكالوريوس في إحدى دول الاتحاد الأوروبي والماجستير في دولة أخرى من دول الاتحاد الأوروبي ، كما لو كنت قد درست كلاهما في نفس البلد ؛</a:t>
            </a:r>
            <a:endParaRPr sz="1600">
              <a:solidFill>
                <a:schemeClr val="dk1"/>
              </a:solidFill>
              <a:latin typeface="Calibri"/>
              <a:ea typeface="Calibri"/>
              <a:cs typeface="Calibri"/>
              <a:sym typeface="Calibri"/>
            </a:endParaRPr>
          </a:p>
          <a:p>
            <a:pPr indent="-330200" lvl="0" marL="457200" rtl="1" algn="just">
              <a:lnSpc>
                <a:spcPct val="100000"/>
              </a:lnSpc>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البحث عن عمل في أي دولة من دول الاتحاد الأوروبي تريدها ، حيث سيتم التعرف على دراستك بسهولة ؛</a:t>
            </a:r>
            <a:endParaRPr sz="1600">
              <a:solidFill>
                <a:schemeClr val="dk1"/>
              </a:solidFill>
              <a:latin typeface="Calibri"/>
              <a:ea typeface="Calibri"/>
              <a:cs typeface="Calibri"/>
              <a:sym typeface="Calibri"/>
            </a:endParaRPr>
          </a:p>
          <a:p>
            <a:pPr indent="0" lvl="0" marL="0" rtl="1" algn="just">
              <a:lnSpc>
                <a:spcPct val="100000"/>
              </a:lnSpc>
              <a:spcBef>
                <a:spcPts val="1600"/>
              </a:spcBef>
              <a:spcAft>
                <a:spcPts val="1600"/>
              </a:spcAft>
              <a:buNone/>
            </a:pPr>
            <a:r>
              <a:t/>
            </a:r>
            <a:endParaRPr sz="1600">
              <a:solidFill>
                <a:schemeClr val="dk1"/>
              </a:solidFill>
              <a:latin typeface="Calibri"/>
              <a:ea typeface="Calibri"/>
              <a:cs typeface="Calibri"/>
              <a:sym typeface="Calibri"/>
            </a:endParaRPr>
          </a:p>
        </p:txBody>
      </p:sp>
      <p:sp>
        <p:nvSpPr>
          <p:cNvPr id="242" name="Google Shape;242;p34"/>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5"/>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400">
                <a:latin typeface="Calibri"/>
                <a:ea typeface="Calibri"/>
                <a:cs typeface="Calibri"/>
                <a:sym typeface="Calibri"/>
              </a:rPr>
              <a:t>٢. نظام تحويل و تراكم الرصيد الأوروبي</a:t>
            </a:r>
            <a:endParaRPr sz="2400">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
        <p:nvSpPr>
          <p:cNvPr id="248" name="Google Shape;248;p35"/>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76200" marR="152400" rtl="0" algn="l">
              <a:lnSpc>
                <a:spcPct val="133333"/>
              </a:lnSpc>
              <a:spcBef>
                <a:spcPts val="300"/>
              </a:spcBef>
              <a:spcAft>
                <a:spcPts val="0"/>
              </a:spcAft>
              <a:buClr>
                <a:schemeClr val="dk1"/>
              </a:buClr>
              <a:buSzPts val="1100"/>
              <a:buFont typeface="Arial"/>
              <a:buNone/>
            </a:pPr>
            <a:r>
              <a:rPr lang="en" sz="900">
                <a:solidFill>
                  <a:srgbClr val="FFFFFF"/>
                </a:solidFill>
                <a:latin typeface="Roboto"/>
                <a:ea typeface="Roboto"/>
                <a:cs typeface="Roboto"/>
                <a:sym typeface="Roboto"/>
              </a:rPr>
              <a:t>Translation is too long to be saved</a:t>
            </a:r>
            <a:endParaRPr sz="900">
              <a:solidFill>
                <a:srgbClr val="FFFFFF"/>
              </a:solidFill>
              <a:latin typeface="Roboto"/>
              <a:ea typeface="Roboto"/>
              <a:cs typeface="Roboto"/>
              <a:sym typeface="Roboto"/>
            </a:endParaRPr>
          </a:p>
          <a:p>
            <a:pPr indent="-342900" lvl="0" marL="457200" rtl="1" algn="just">
              <a:spcBef>
                <a:spcPts val="0"/>
              </a:spcBef>
              <a:spcAft>
                <a:spcPts val="0"/>
              </a:spcAft>
              <a:buClr>
                <a:schemeClr val="dk1"/>
              </a:buClr>
              <a:buSzPts val="1800"/>
              <a:buFont typeface="Calibri"/>
              <a:buAutoNum type="arabicPeriod"/>
            </a:pPr>
            <a:r>
              <a:rPr lang="en">
                <a:solidFill>
                  <a:schemeClr val="dk1"/>
                </a:solidFill>
                <a:latin typeface="Calibri"/>
                <a:ea typeface="Calibri"/>
                <a:cs typeface="Calibri"/>
                <a:sym typeface="Calibri"/>
              </a:rPr>
              <a:t>إذا كنت تحصل على درجة مشتركة ، أو تدرس فصلًا دراسيًا في الخارج ، أو تحصل على تجربة دراسة إيراسموس ، فسيكون من السهل على جامعتك المحلية تتبع ساعات الدراسة ، بمساعدة "التحويلات الائتمانية" ؛</a:t>
            </a:r>
            <a:endParaRPr>
              <a:solidFill>
                <a:schemeClr val="dk1"/>
              </a:solidFill>
              <a:latin typeface="Calibri"/>
              <a:ea typeface="Calibri"/>
              <a:cs typeface="Calibri"/>
              <a:sym typeface="Calibri"/>
            </a:endParaRPr>
          </a:p>
          <a:p>
            <a:pPr indent="-342900" lvl="0" marL="457200" rtl="1" algn="just">
              <a:spcBef>
                <a:spcPts val="0"/>
              </a:spcBef>
              <a:spcAft>
                <a:spcPts val="0"/>
              </a:spcAft>
              <a:buClr>
                <a:schemeClr val="dk1"/>
              </a:buClr>
              <a:buSzPts val="1800"/>
              <a:buFont typeface="Calibri"/>
              <a:buAutoNum type="arabicPeriod"/>
            </a:pPr>
            <a:r>
              <a:rPr lang="en">
                <a:solidFill>
                  <a:schemeClr val="dk1"/>
                </a:solidFill>
                <a:latin typeface="Calibri"/>
                <a:ea typeface="Calibri"/>
                <a:cs typeface="Calibri"/>
                <a:sym typeface="Calibri"/>
              </a:rPr>
              <a:t>أوراق </a:t>
            </a:r>
            <a:r>
              <a:rPr lang="en">
                <a:solidFill>
                  <a:schemeClr val="dk1"/>
                </a:solidFill>
                <a:latin typeface="Calibri"/>
                <a:ea typeface="Calibri"/>
                <a:cs typeface="Calibri"/>
                <a:sym typeface="Calibri"/>
              </a:rPr>
              <a:t>اكاديمية</a:t>
            </a:r>
            <a:r>
              <a:rPr lang="en">
                <a:solidFill>
                  <a:schemeClr val="dk1"/>
                </a:solidFill>
                <a:latin typeface="Calibri"/>
                <a:ea typeface="Calibri"/>
                <a:cs typeface="Calibri"/>
                <a:sym typeface="Calibri"/>
              </a:rPr>
              <a:t> مبسطة ؛</a:t>
            </a:r>
            <a:endParaRPr>
              <a:solidFill>
                <a:schemeClr val="dk1"/>
              </a:solidFill>
              <a:latin typeface="Calibri"/>
              <a:ea typeface="Calibri"/>
              <a:cs typeface="Calibri"/>
              <a:sym typeface="Calibri"/>
            </a:endParaRPr>
          </a:p>
          <a:p>
            <a:pPr indent="-342900" lvl="0" marL="457200" rtl="1" algn="just">
              <a:spcBef>
                <a:spcPts val="0"/>
              </a:spcBef>
              <a:spcAft>
                <a:spcPts val="0"/>
              </a:spcAft>
              <a:buClr>
                <a:schemeClr val="dk1"/>
              </a:buClr>
              <a:buSzPts val="1800"/>
              <a:buFont typeface="Calibri"/>
              <a:buAutoNum type="arabicPeriod"/>
            </a:pPr>
            <a:r>
              <a:rPr lang="en">
                <a:solidFill>
                  <a:schemeClr val="dk1"/>
                </a:solidFill>
                <a:latin typeface="Calibri"/>
                <a:ea typeface="Calibri"/>
                <a:cs typeface="Calibri"/>
                <a:sym typeface="Calibri"/>
              </a:rPr>
              <a:t>أسهل لتقدير مدى تعقيد فصل دراسي ، أو ندوة ، أو تدريب ، أو أطروحة ، وما إلى ذلك ، بناءً على عدد الاعتمادات التي تقدمها عند الانتهاء ؛</a:t>
            </a:r>
            <a:endParaRPr>
              <a:solidFill>
                <a:schemeClr val="dk1"/>
              </a:solidFill>
              <a:latin typeface="Calibri"/>
              <a:ea typeface="Calibri"/>
              <a:cs typeface="Calibri"/>
              <a:sym typeface="Calibri"/>
            </a:endParaRPr>
          </a:p>
          <a:p>
            <a:pPr indent="-342900" lvl="0" marL="457200" rtl="1" algn="just">
              <a:spcBef>
                <a:spcPts val="0"/>
              </a:spcBef>
              <a:spcAft>
                <a:spcPts val="0"/>
              </a:spcAft>
              <a:buClr>
                <a:schemeClr val="dk1"/>
              </a:buClr>
              <a:buSzPts val="1800"/>
              <a:buFont typeface="Calibri"/>
              <a:buAutoNum type="arabicPeriod"/>
            </a:pPr>
            <a:r>
              <a:rPr lang="en">
                <a:solidFill>
                  <a:schemeClr val="dk1"/>
                </a:solidFill>
                <a:latin typeface="Calibri"/>
                <a:ea typeface="Calibri"/>
                <a:cs typeface="Calibri"/>
                <a:sym typeface="Calibri"/>
              </a:rPr>
              <a:t>قلة التمايز بين الطلاب المحليين والدوليين في الجامعات.</a:t>
            </a:r>
            <a:endParaRPr>
              <a:solidFill>
                <a:schemeClr val="dk1"/>
              </a:solidFill>
              <a:latin typeface="Calibri"/>
              <a:ea typeface="Calibri"/>
              <a:cs typeface="Calibri"/>
              <a:sym typeface="Calibri"/>
            </a:endParaRPr>
          </a:p>
          <a:p>
            <a:pPr indent="-342900" lvl="0" marL="457200" rtl="1" algn="just">
              <a:spcBef>
                <a:spcPts val="0"/>
              </a:spcBef>
              <a:spcAft>
                <a:spcPts val="0"/>
              </a:spcAft>
              <a:buClr>
                <a:schemeClr val="dk1"/>
              </a:buClr>
              <a:buSzPts val="1800"/>
              <a:buFont typeface="Calibri"/>
              <a:buAutoNum type="arabicPeriod"/>
            </a:pPr>
            <a:r>
              <a:rPr lang="en">
                <a:solidFill>
                  <a:schemeClr val="dk1"/>
                </a:solidFill>
                <a:latin typeface="Calibri"/>
                <a:ea typeface="Calibri"/>
                <a:cs typeface="Calibri"/>
                <a:sym typeface="Calibri"/>
              </a:rPr>
              <a:t>حتى إذا انسحبت من أحد البرامج ، تساعدك أرصدة ECTS في إثبات إنجازاتك الأكاديمية ، لذلك لا يتعين عليك أخذ نفس الدورات مرة أخرى.</a:t>
            </a:r>
            <a:endParaRPr>
              <a:solidFill>
                <a:schemeClr val="dk1"/>
              </a:solidFill>
              <a:latin typeface="Calibri"/>
              <a:ea typeface="Calibri"/>
              <a:cs typeface="Calibri"/>
              <a:sym typeface="Calibri"/>
            </a:endParaRPr>
          </a:p>
          <a:p>
            <a:pPr indent="-342900" lvl="0" marL="457200" marR="558800" rtl="1" algn="r">
              <a:lnSpc>
                <a:spcPct val="155555"/>
              </a:lnSpc>
              <a:spcBef>
                <a:spcPts val="0"/>
              </a:spcBef>
              <a:spcAft>
                <a:spcPts val="0"/>
              </a:spcAft>
              <a:buClr>
                <a:schemeClr val="dk1"/>
              </a:buClr>
              <a:buSzPts val="1800"/>
              <a:buFont typeface="Calibri"/>
              <a:buAutoNum type="arabicPeriod"/>
            </a:pPr>
            <a:r>
              <a:rPr lang="en">
                <a:solidFill>
                  <a:schemeClr val="dk1"/>
                </a:solidFill>
                <a:latin typeface="Calibri"/>
                <a:ea typeface="Calibri"/>
                <a:cs typeface="Calibri"/>
                <a:sym typeface="Calibri"/>
              </a:rPr>
              <a:t>ستحصل شهادتك على نفس العدد من الاعتمادات ، بغض النظر عن التخصص الأكاديمي الذي تسعى إليه.</a:t>
            </a:r>
            <a:endParaRPr>
              <a:solidFill>
                <a:schemeClr val="dk1"/>
              </a:solidFill>
              <a:latin typeface="Calibri"/>
              <a:ea typeface="Calibri"/>
              <a:cs typeface="Calibri"/>
              <a:sym typeface="Calibri"/>
            </a:endParaRPr>
          </a:p>
          <a:p>
            <a:pPr indent="0" lvl="0" marL="0" rtl="1" algn="just">
              <a:spcBef>
                <a:spcPts val="0"/>
              </a:spcBef>
              <a:spcAft>
                <a:spcPts val="0"/>
              </a:spcAft>
              <a:buNone/>
            </a:pPr>
            <a:r>
              <a:t/>
            </a:r>
            <a:endParaRPr>
              <a:solidFill>
                <a:schemeClr val="dk1"/>
              </a:solidFill>
            </a:endParaRPr>
          </a:p>
        </p:txBody>
      </p:sp>
      <p:sp>
        <p:nvSpPr>
          <p:cNvPr id="249" name="Google Shape;249;p35"/>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6"/>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Calibri"/>
                <a:ea typeface="Calibri"/>
                <a:cs typeface="Calibri"/>
                <a:sym typeface="Calibri"/>
              </a:rPr>
              <a:t>3- How do ECTS-credits work?</a:t>
            </a:r>
            <a:endParaRPr/>
          </a:p>
        </p:txBody>
      </p:sp>
      <p:sp>
        <p:nvSpPr>
          <p:cNvPr id="255" name="Google Shape;255;p36"/>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By completing a course, seminar, module etc., you get awarded ECTS-credit points. Every ECTS credit point represents the amount of workload you accomplished in that period of time.</a:t>
            </a:r>
            <a:br>
              <a:rPr lang="en">
                <a:solidFill>
                  <a:schemeClr val="dk1"/>
                </a:solidFill>
              </a:rPr>
            </a:br>
            <a:br>
              <a:rPr lang="en">
                <a:solidFill>
                  <a:schemeClr val="dk1"/>
                </a:solidFill>
              </a:rPr>
            </a:br>
            <a:r>
              <a:rPr lang="en">
                <a:solidFill>
                  <a:schemeClr val="dk1"/>
                </a:solidFill>
              </a:rPr>
              <a:t>Some examples of ECTS credits assigned per degree type are:</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1 year of studies - </a:t>
            </a:r>
            <a:r>
              <a:rPr b="1" lang="en">
                <a:solidFill>
                  <a:srgbClr val="FF0000"/>
                </a:solidFill>
              </a:rPr>
              <a:t>60</a:t>
            </a:r>
            <a:r>
              <a:rPr lang="en">
                <a:solidFill>
                  <a:schemeClr val="dk1"/>
                </a:solidFill>
              </a:rPr>
              <a:t> ECTS-credits;</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3-year Bachelor’s programme - </a:t>
            </a:r>
            <a:r>
              <a:rPr b="1" lang="en">
                <a:solidFill>
                  <a:srgbClr val="FF0000"/>
                </a:solidFill>
              </a:rPr>
              <a:t>180</a:t>
            </a:r>
            <a:r>
              <a:rPr lang="en">
                <a:solidFill>
                  <a:schemeClr val="dk1"/>
                </a:solidFill>
              </a:rPr>
              <a:t> ECTS-credits;</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4-year Bachelor’s programme - </a:t>
            </a:r>
            <a:r>
              <a:rPr b="1" lang="en">
                <a:solidFill>
                  <a:srgbClr val="FF0000"/>
                </a:solidFill>
              </a:rPr>
              <a:t>240</a:t>
            </a:r>
            <a:r>
              <a:rPr lang="en">
                <a:solidFill>
                  <a:schemeClr val="dk1"/>
                </a:solidFill>
              </a:rPr>
              <a:t> ECTS-credits;</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2-year Master’s programme - </a:t>
            </a:r>
            <a:r>
              <a:rPr b="1" lang="en">
                <a:solidFill>
                  <a:srgbClr val="FF0000"/>
                </a:solidFill>
              </a:rPr>
              <a:t>120</a:t>
            </a:r>
            <a:r>
              <a:rPr lang="en">
                <a:solidFill>
                  <a:schemeClr val="dk1"/>
                </a:solidFill>
              </a:rPr>
              <a:t> ECTS-credits.</a:t>
            </a:r>
            <a:endParaRPr>
              <a:solidFill>
                <a:schemeClr val="dk1"/>
              </a:solidFill>
            </a:endParaRPr>
          </a:p>
          <a:p>
            <a:pPr indent="0" lvl="0" marL="0" rtl="0" algn="l">
              <a:spcBef>
                <a:spcPts val="0"/>
              </a:spcBef>
              <a:spcAft>
                <a:spcPts val="0"/>
              </a:spcAft>
              <a:buNone/>
            </a:pPr>
            <a:r>
              <a:rPr lang="en">
                <a:solidFill>
                  <a:schemeClr val="dk1"/>
                </a:solidFill>
              </a:rPr>
              <a:t>Depending on the country, one ECTS credit point can equal on average between 25 and 30 </a:t>
            </a:r>
            <a:r>
              <a:rPr lang="en">
                <a:solidFill>
                  <a:schemeClr val="dk1"/>
                </a:solidFill>
              </a:rPr>
              <a:t>workload </a:t>
            </a:r>
            <a:r>
              <a:rPr lang="en">
                <a:solidFill>
                  <a:schemeClr val="dk1"/>
                </a:solidFill>
              </a:rPr>
              <a:t>hours.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ECTS:</a:t>
            </a:r>
            <a:r>
              <a:rPr lang="en" sz="1200">
                <a:solidFill>
                  <a:schemeClr val="dk1"/>
                </a:solidFill>
              </a:rPr>
              <a:t> European Credit Transfer and Accumulation System</a:t>
            </a:r>
            <a:endParaRPr sz="1200">
              <a:solidFill>
                <a:schemeClr val="dk1"/>
              </a:solidFill>
            </a:endParaRPr>
          </a:p>
        </p:txBody>
      </p:sp>
      <p:sp>
        <p:nvSpPr>
          <p:cNvPr id="256" name="Google Shape;256;p36"/>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7"/>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Calibri"/>
                <a:ea typeface="Calibri"/>
                <a:cs typeface="Calibri"/>
                <a:sym typeface="Calibri"/>
              </a:rPr>
              <a:t>٣. كيف يعمل نظام تحويل و تراكم الرصيد الأوروبي؟</a:t>
            </a:r>
            <a:endParaRPr sz="2400">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ctr">
              <a:spcBef>
                <a:spcPts val="0"/>
              </a:spcBef>
              <a:spcAft>
                <a:spcPts val="0"/>
              </a:spcAft>
              <a:buNone/>
            </a:pPr>
            <a:r>
              <a:t/>
            </a:r>
            <a:endParaRPr sz="2400">
              <a:latin typeface="Calibri"/>
              <a:ea typeface="Calibri"/>
              <a:cs typeface="Calibri"/>
              <a:sym typeface="Calibri"/>
            </a:endParaRPr>
          </a:p>
        </p:txBody>
      </p:sp>
      <p:sp>
        <p:nvSpPr>
          <p:cNvPr id="262" name="Google Shape;262;p37"/>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Clr>
                <a:schemeClr val="dk1"/>
              </a:buClr>
              <a:buSzPts val="1100"/>
              <a:buFont typeface="Arial"/>
              <a:buNone/>
            </a:pPr>
            <a:r>
              <a:rPr lang="en" sz="1700">
                <a:solidFill>
                  <a:schemeClr val="dk1"/>
                </a:solidFill>
                <a:latin typeface="Calibri"/>
                <a:ea typeface="Calibri"/>
                <a:cs typeface="Calibri"/>
                <a:sym typeface="Calibri"/>
              </a:rPr>
              <a:t>من خلال إكمال فصل دراسي أو ندوة أو مادة دراسية وما إلى ذلك ، تحصل على وحدات ائتمان ECTS. تمثل كل وحدة ائتمان ECTS مقدار الحمل الدراسي الذي أنجزه الطالب في تلك الفترة الزمنية.</a:t>
            </a:r>
            <a:endParaRPr sz="1700">
              <a:solidFill>
                <a:schemeClr val="dk1"/>
              </a:solidFill>
              <a:latin typeface="Calibri"/>
              <a:ea typeface="Calibri"/>
              <a:cs typeface="Calibri"/>
              <a:sym typeface="Calibri"/>
            </a:endParaRPr>
          </a:p>
          <a:p>
            <a:pPr indent="0" lvl="0" marL="0" rtl="1" algn="r">
              <a:spcBef>
                <a:spcPts val="0"/>
              </a:spcBef>
              <a:spcAft>
                <a:spcPts val="0"/>
              </a:spcAft>
              <a:buClr>
                <a:schemeClr val="dk1"/>
              </a:buClr>
              <a:buSzPts val="1100"/>
              <a:buFont typeface="Arial"/>
              <a:buNone/>
            </a:pPr>
            <a:r>
              <a:t/>
            </a:r>
            <a:endParaRPr sz="1700">
              <a:solidFill>
                <a:schemeClr val="dk1"/>
              </a:solidFill>
              <a:latin typeface="Calibri"/>
              <a:ea typeface="Calibri"/>
              <a:cs typeface="Calibri"/>
              <a:sym typeface="Calibri"/>
            </a:endParaRPr>
          </a:p>
          <a:p>
            <a:pPr indent="0" lvl="0" marL="0" rtl="1" algn="r">
              <a:spcBef>
                <a:spcPts val="0"/>
              </a:spcBef>
              <a:spcAft>
                <a:spcPts val="0"/>
              </a:spcAft>
              <a:buClr>
                <a:schemeClr val="dk1"/>
              </a:buClr>
              <a:buSzPts val="1100"/>
              <a:buFont typeface="Arial"/>
              <a:buNone/>
            </a:pPr>
            <a:r>
              <a:rPr lang="en" sz="1700">
                <a:solidFill>
                  <a:schemeClr val="dk1"/>
                </a:solidFill>
                <a:latin typeface="Calibri"/>
                <a:ea typeface="Calibri"/>
                <a:cs typeface="Calibri"/>
                <a:sym typeface="Calibri"/>
              </a:rPr>
              <a:t>بعض الأمثلة على وحدات الائتمان ECTS المخصصة لكل نوع شهادة هي:</a:t>
            </a:r>
            <a:endParaRPr sz="1700">
              <a:solidFill>
                <a:schemeClr val="dk1"/>
              </a:solidFill>
              <a:latin typeface="Calibri"/>
              <a:ea typeface="Calibri"/>
              <a:cs typeface="Calibri"/>
              <a:sym typeface="Calibri"/>
            </a:endParaRPr>
          </a:p>
          <a:p>
            <a:pPr indent="-336550" lvl="0" marL="457200" rtl="1" algn="r">
              <a:spcBef>
                <a:spcPts val="0"/>
              </a:spcBef>
              <a:spcAft>
                <a:spcPts val="0"/>
              </a:spcAft>
              <a:buClr>
                <a:schemeClr val="dk1"/>
              </a:buClr>
              <a:buSzPts val="1700"/>
              <a:buFont typeface="Calibri"/>
              <a:buAutoNum type="arabicPeriod"/>
            </a:pPr>
            <a:r>
              <a:rPr lang="en" sz="1700">
                <a:solidFill>
                  <a:schemeClr val="dk1"/>
                </a:solidFill>
                <a:latin typeface="Calibri"/>
                <a:ea typeface="Calibri"/>
                <a:cs typeface="Calibri"/>
                <a:sym typeface="Calibri"/>
              </a:rPr>
              <a:t>1 سنة من الدراسات - ٦٠ وحدة ائتمان أوروبية ؛</a:t>
            </a:r>
            <a:endParaRPr sz="1700">
              <a:solidFill>
                <a:schemeClr val="dk1"/>
              </a:solidFill>
              <a:latin typeface="Calibri"/>
              <a:ea typeface="Calibri"/>
              <a:cs typeface="Calibri"/>
              <a:sym typeface="Calibri"/>
            </a:endParaRPr>
          </a:p>
          <a:p>
            <a:pPr indent="-336550" lvl="0" marL="457200" rtl="1" algn="r">
              <a:spcBef>
                <a:spcPts val="0"/>
              </a:spcBef>
              <a:spcAft>
                <a:spcPts val="0"/>
              </a:spcAft>
              <a:buClr>
                <a:schemeClr val="dk1"/>
              </a:buClr>
              <a:buSzPts val="1700"/>
              <a:buFont typeface="Calibri"/>
              <a:buAutoNum type="arabicPeriod"/>
            </a:pPr>
            <a:r>
              <a:rPr lang="en" sz="1700">
                <a:solidFill>
                  <a:schemeClr val="dk1"/>
                </a:solidFill>
                <a:latin typeface="Calibri"/>
                <a:ea typeface="Calibri"/>
                <a:cs typeface="Calibri"/>
                <a:sym typeface="Calibri"/>
              </a:rPr>
              <a:t>برنامج البكالوريوس لمدة 3 سنوات - ١٨٠ وحدة ائتمان أوروبية ؛</a:t>
            </a:r>
            <a:endParaRPr sz="1700">
              <a:solidFill>
                <a:schemeClr val="dk1"/>
              </a:solidFill>
              <a:latin typeface="Calibri"/>
              <a:ea typeface="Calibri"/>
              <a:cs typeface="Calibri"/>
              <a:sym typeface="Calibri"/>
            </a:endParaRPr>
          </a:p>
          <a:p>
            <a:pPr indent="-336550" lvl="0" marL="457200" rtl="1" algn="r">
              <a:spcBef>
                <a:spcPts val="0"/>
              </a:spcBef>
              <a:spcAft>
                <a:spcPts val="0"/>
              </a:spcAft>
              <a:buClr>
                <a:schemeClr val="dk1"/>
              </a:buClr>
              <a:buSzPts val="1700"/>
              <a:buFont typeface="Calibri"/>
              <a:buAutoNum type="arabicPeriod"/>
            </a:pPr>
            <a:r>
              <a:rPr lang="en" sz="1700">
                <a:solidFill>
                  <a:schemeClr val="dk1"/>
                </a:solidFill>
                <a:latin typeface="Calibri"/>
                <a:ea typeface="Calibri"/>
                <a:cs typeface="Calibri"/>
                <a:sym typeface="Calibri"/>
              </a:rPr>
              <a:t>برنامج البكالوريوس لمدة 4 سنوات - ٢٤٠ وحدة ائتمان أوروبية ؛</a:t>
            </a:r>
            <a:endParaRPr sz="1700">
              <a:solidFill>
                <a:schemeClr val="dk1"/>
              </a:solidFill>
              <a:latin typeface="Calibri"/>
              <a:ea typeface="Calibri"/>
              <a:cs typeface="Calibri"/>
              <a:sym typeface="Calibri"/>
            </a:endParaRPr>
          </a:p>
          <a:p>
            <a:pPr indent="-336550" lvl="0" marL="457200" rtl="1" algn="r">
              <a:spcBef>
                <a:spcPts val="0"/>
              </a:spcBef>
              <a:spcAft>
                <a:spcPts val="0"/>
              </a:spcAft>
              <a:buClr>
                <a:schemeClr val="dk1"/>
              </a:buClr>
              <a:buSzPts val="1700"/>
              <a:buFont typeface="Calibri"/>
              <a:buAutoNum type="arabicPeriod"/>
            </a:pPr>
            <a:r>
              <a:rPr lang="en" sz="1700">
                <a:solidFill>
                  <a:schemeClr val="dk1"/>
                </a:solidFill>
                <a:latin typeface="Calibri"/>
                <a:ea typeface="Calibri"/>
                <a:cs typeface="Calibri"/>
                <a:sym typeface="Calibri"/>
              </a:rPr>
              <a:t>برنامج الماجستير لمدة عامين - ١٢٠ وحدة ائتمان أوروبية.</a:t>
            </a:r>
            <a:endParaRPr sz="1700">
              <a:solidFill>
                <a:schemeClr val="dk1"/>
              </a:solidFill>
              <a:latin typeface="Calibri"/>
              <a:ea typeface="Calibri"/>
              <a:cs typeface="Calibri"/>
              <a:sym typeface="Calibri"/>
            </a:endParaRPr>
          </a:p>
          <a:p>
            <a:pPr indent="0" lvl="0" marL="0" rtl="1" algn="r">
              <a:spcBef>
                <a:spcPts val="0"/>
              </a:spcBef>
              <a:spcAft>
                <a:spcPts val="0"/>
              </a:spcAft>
              <a:buClr>
                <a:schemeClr val="dk1"/>
              </a:buClr>
              <a:buSzPts val="1100"/>
              <a:buFont typeface="Arial"/>
              <a:buNone/>
            </a:pPr>
            <a:r>
              <a:rPr lang="en" sz="1700">
                <a:solidFill>
                  <a:schemeClr val="dk1"/>
                </a:solidFill>
                <a:latin typeface="Calibri"/>
                <a:ea typeface="Calibri"/>
                <a:cs typeface="Calibri"/>
                <a:sym typeface="Calibri"/>
              </a:rPr>
              <a:t>اعتمادًا على البلد ، يمكن أن تساوي وحدة الائتمان الأوروبية في المتوسط بين ٢٥ و ٣٠ ساعة من الحمل الدراسي للطالب.</a:t>
            </a:r>
            <a:endParaRPr sz="1700">
              <a:solidFill>
                <a:schemeClr val="dk1"/>
              </a:solidFill>
              <a:latin typeface="Calibri"/>
              <a:ea typeface="Calibri"/>
              <a:cs typeface="Calibri"/>
              <a:sym typeface="Calibri"/>
            </a:endParaRPr>
          </a:p>
          <a:p>
            <a:pPr indent="0" lvl="0" marL="0" rtl="1" algn="r">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263" name="Google Shape;263;p37"/>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8"/>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a:solidFill>
                  <a:schemeClr val="dk1"/>
                </a:solidFill>
              </a:rPr>
              <a:t>Besides the ECTS-credits, the European Commission defined an ECTS grading system, as well. Since there are nearly as many different grading systems as countries, its aim is to make grades more comparable to each other.</a:t>
            </a:r>
            <a:br>
              <a:rPr lang="en">
                <a:solidFill>
                  <a:schemeClr val="dk1"/>
                </a:solidFill>
              </a:rPr>
            </a:br>
            <a:r>
              <a:rPr lang="en">
                <a:solidFill>
                  <a:schemeClr val="dk1"/>
                </a:solidFill>
              </a:rPr>
              <a:t>The ECTS grading system </a:t>
            </a:r>
            <a:r>
              <a:rPr b="1" lang="en">
                <a:solidFill>
                  <a:srgbClr val="FF0000"/>
                </a:solidFill>
              </a:rPr>
              <a:t>is not replacing the local grading systems</a:t>
            </a:r>
            <a:r>
              <a:rPr lang="en">
                <a:solidFill>
                  <a:schemeClr val="dk1"/>
                </a:solidFill>
              </a:rPr>
              <a:t>, but it’s meant to be a supplement to local grades, for example, on a transcript of records.</a:t>
            </a:r>
            <a:br>
              <a:rPr lang="en">
                <a:solidFill>
                  <a:schemeClr val="dk1"/>
                </a:solidFill>
              </a:rPr>
            </a:br>
            <a:r>
              <a:rPr lang="en">
                <a:solidFill>
                  <a:schemeClr val="dk1"/>
                </a:solidFill>
              </a:rPr>
              <a:t>Similar to the American grading scale, the ECTS is based on the class percentile. That means that the grade shows how a student performed compared to the other students in the same class.</a:t>
            </a:r>
            <a:endParaRPr>
              <a:solidFill>
                <a:schemeClr val="dk1"/>
              </a:solidFill>
            </a:endParaRPr>
          </a:p>
          <a:p>
            <a:pPr indent="0" lvl="0" marL="0" rtl="0" algn="just">
              <a:spcBef>
                <a:spcPts val="0"/>
              </a:spcBef>
              <a:spcAft>
                <a:spcPts val="0"/>
              </a:spcAft>
              <a:buClr>
                <a:schemeClr val="dk1"/>
              </a:buClr>
              <a:buSzPts val="1100"/>
              <a:buFont typeface="Arial"/>
              <a:buNone/>
            </a:pPr>
            <a:r>
              <a:rPr lang="en">
                <a:solidFill>
                  <a:schemeClr val="dk1"/>
                </a:solidFill>
              </a:rPr>
              <a:t>Before the evaluation, the results are divided into</a:t>
            </a:r>
            <a:r>
              <a:rPr b="1" lang="en">
                <a:solidFill>
                  <a:schemeClr val="dk1"/>
                </a:solidFill>
              </a:rPr>
              <a:t> </a:t>
            </a:r>
            <a:r>
              <a:rPr b="1" lang="en">
                <a:solidFill>
                  <a:schemeClr val="dk1"/>
                </a:solidFill>
                <a:highlight>
                  <a:srgbClr val="FFE599"/>
                </a:highlight>
              </a:rPr>
              <a:t>two subgroups</a:t>
            </a:r>
            <a:r>
              <a:rPr lang="en">
                <a:solidFill>
                  <a:schemeClr val="dk1"/>
                </a:solidFill>
              </a:rPr>
              <a:t>: pass and fail. Therefore, the results are </a:t>
            </a:r>
            <a:r>
              <a:rPr lang="en" u="sng">
                <a:solidFill>
                  <a:schemeClr val="dk1"/>
                </a:solidFill>
              </a:rPr>
              <a:t>independent</a:t>
            </a:r>
            <a:r>
              <a:rPr lang="en">
                <a:solidFill>
                  <a:schemeClr val="dk1"/>
                </a:solidFill>
              </a:rPr>
              <a:t> of the students who failed a course. The grading system is defined as follows:</a:t>
            </a:r>
            <a:endParaRPr>
              <a:solidFill>
                <a:schemeClr val="dk1"/>
              </a:solidFill>
            </a:endParaRPr>
          </a:p>
          <a:p>
            <a:pPr indent="0" lvl="0" marL="0" rtl="0" algn="just">
              <a:spcBef>
                <a:spcPts val="0"/>
              </a:spcBef>
              <a:spcAft>
                <a:spcPts val="1600"/>
              </a:spcAft>
              <a:buNone/>
            </a:pPr>
            <a:r>
              <a:t/>
            </a:r>
            <a:endParaRPr/>
          </a:p>
        </p:txBody>
      </p:sp>
      <p:sp>
        <p:nvSpPr>
          <p:cNvPr id="269" name="Google Shape;269;p38"/>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70" name="Google Shape;270;p38"/>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4- ECTS Grading Scale</a:t>
            </a:r>
            <a:br>
              <a:rPr lang="en">
                <a:latin typeface="Calibri"/>
                <a:ea typeface="Calibri"/>
                <a:cs typeface="Calibri"/>
                <a:sym typeface="Calibri"/>
              </a:rPr>
            </a:br>
            <a:endParaRPr>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9"/>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4- </a:t>
            </a:r>
            <a:r>
              <a:rPr lang="en">
                <a:latin typeface="Calibri"/>
                <a:ea typeface="Calibri"/>
                <a:cs typeface="Calibri"/>
                <a:sym typeface="Calibri"/>
              </a:rPr>
              <a:t>ECTS Grading Scale</a:t>
            </a:r>
            <a:br>
              <a:rPr lang="en">
                <a:latin typeface="Calibri"/>
                <a:ea typeface="Calibri"/>
                <a:cs typeface="Calibri"/>
                <a:sym typeface="Calibri"/>
              </a:rPr>
            </a:br>
            <a:endParaRPr>
              <a:latin typeface="Calibri"/>
              <a:ea typeface="Calibri"/>
              <a:cs typeface="Calibri"/>
              <a:sym typeface="Calibri"/>
            </a:endParaRPr>
          </a:p>
        </p:txBody>
      </p:sp>
      <p:sp>
        <p:nvSpPr>
          <p:cNvPr id="276" name="Google Shape;276;p39"/>
          <p:cNvSpPr txBox="1"/>
          <p:nvPr>
            <p:ph idx="1" type="body"/>
          </p:nvPr>
        </p:nvSpPr>
        <p:spPr>
          <a:xfrm>
            <a:off x="311700" y="1468146"/>
            <a:ext cx="8520600" cy="396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ُScenario #1</a:t>
            </a:r>
            <a:endParaRPr u="sng">
              <a:solidFill>
                <a:schemeClr val="dk1"/>
              </a:solidFill>
            </a:endParaRPr>
          </a:p>
          <a:p>
            <a:pPr indent="0" lvl="0" marL="0" rtl="0" algn="l">
              <a:spcBef>
                <a:spcPts val="0"/>
              </a:spcBef>
              <a:spcAft>
                <a:spcPts val="0"/>
              </a:spcAft>
              <a:buNone/>
            </a:pPr>
            <a:r>
              <a:t/>
            </a:r>
            <a:endParaRPr>
              <a:solidFill>
                <a:srgbClr val="FF0000"/>
              </a:solidFill>
            </a:endParaRPr>
          </a:p>
          <a:p>
            <a:pPr indent="-342900" lvl="0" marL="457200" rtl="0" algn="l">
              <a:spcBef>
                <a:spcPts val="0"/>
              </a:spcBef>
              <a:spcAft>
                <a:spcPts val="0"/>
              </a:spcAft>
              <a:buClr>
                <a:schemeClr val="dk1"/>
              </a:buClr>
              <a:buSzPts val="1800"/>
              <a:buChar char="●"/>
            </a:pPr>
            <a:r>
              <a:rPr lang="en">
                <a:solidFill>
                  <a:srgbClr val="FF0000"/>
                </a:solidFill>
              </a:rPr>
              <a:t>Excellent (A)</a:t>
            </a:r>
            <a:r>
              <a:rPr lang="en">
                <a:solidFill>
                  <a:schemeClr val="dk1"/>
                </a:solidFill>
              </a:rPr>
              <a:t>: Best </a:t>
            </a:r>
            <a:r>
              <a:rPr lang="en">
                <a:solidFill>
                  <a:srgbClr val="FF0000"/>
                </a:solidFill>
              </a:rPr>
              <a:t>10%</a:t>
            </a:r>
            <a:endParaRPr>
              <a:solidFill>
                <a:srgbClr val="FF0000"/>
              </a:solidFill>
            </a:endParaRPr>
          </a:p>
          <a:p>
            <a:pPr indent="-342900" lvl="0" marL="457200" rtl="0" algn="l">
              <a:spcBef>
                <a:spcPts val="0"/>
              </a:spcBef>
              <a:spcAft>
                <a:spcPts val="0"/>
              </a:spcAft>
              <a:buClr>
                <a:schemeClr val="dk1"/>
              </a:buClr>
              <a:buSzPts val="1800"/>
              <a:buChar char="●"/>
            </a:pPr>
            <a:r>
              <a:rPr lang="en">
                <a:solidFill>
                  <a:srgbClr val="FF0000"/>
                </a:solidFill>
              </a:rPr>
              <a:t>Very Good (B)</a:t>
            </a:r>
            <a:r>
              <a:rPr lang="en">
                <a:solidFill>
                  <a:schemeClr val="dk1"/>
                </a:solidFill>
              </a:rPr>
              <a:t>: Next </a:t>
            </a:r>
            <a:r>
              <a:rPr lang="en">
                <a:solidFill>
                  <a:srgbClr val="FF0000"/>
                </a:solidFill>
              </a:rPr>
              <a:t>25%</a:t>
            </a:r>
            <a:endParaRPr>
              <a:solidFill>
                <a:schemeClr val="dk1"/>
              </a:solidFill>
            </a:endParaRPr>
          </a:p>
          <a:p>
            <a:pPr indent="-342900" lvl="0" marL="457200" rtl="0" algn="l">
              <a:spcBef>
                <a:spcPts val="0"/>
              </a:spcBef>
              <a:spcAft>
                <a:spcPts val="0"/>
              </a:spcAft>
              <a:buClr>
                <a:schemeClr val="dk1"/>
              </a:buClr>
              <a:buSzPts val="1800"/>
              <a:buChar char="●"/>
            </a:pPr>
            <a:r>
              <a:rPr lang="en">
                <a:solidFill>
                  <a:srgbClr val="FF0000"/>
                </a:solidFill>
              </a:rPr>
              <a:t>Good (C)</a:t>
            </a:r>
            <a:r>
              <a:rPr lang="en">
                <a:solidFill>
                  <a:schemeClr val="dk1"/>
                </a:solidFill>
              </a:rPr>
              <a:t>: Next </a:t>
            </a:r>
            <a:r>
              <a:rPr lang="en">
                <a:solidFill>
                  <a:srgbClr val="FF0000"/>
                </a:solidFill>
              </a:rPr>
              <a:t>30%</a:t>
            </a:r>
            <a:endParaRPr>
              <a:solidFill>
                <a:schemeClr val="dk1"/>
              </a:solidFill>
            </a:endParaRPr>
          </a:p>
          <a:p>
            <a:pPr indent="-342900" lvl="0" marL="457200" rtl="0" algn="l">
              <a:spcBef>
                <a:spcPts val="0"/>
              </a:spcBef>
              <a:spcAft>
                <a:spcPts val="0"/>
              </a:spcAft>
              <a:buClr>
                <a:schemeClr val="dk1"/>
              </a:buClr>
              <a:buSzPts val="1800"/>
              <a:buChar char="●"/>
            </a:pPr>
            <a:r>
              <a:rPr lang="en">
                <a:solidFill>
                  <a:srgbClr val="FF0000"/>
                </a:solidFill>
              </a:rPr>
              <a:t>Satisfactory (D)</a:t>
            </a:r>
            <a:r>
              <a:rPr lang="en">
                <a:solidFill>
                  <a:schemeClr val="dk1"/>
                </a:solidFill>
              </a:rPr>
              <a:t>: Next </a:t>
            </a:r>
            <a:r>
              <a:rPr lang="en">
                <a:solidFill>
                  <a:srgbClr val="FF0000"/>
                </a:solidFill>
              </a:rPr>
              <a:t>25%</a:t>
            </a:r>
            <a:endParaRPr>
              <a:solidFill>
                <a:schemeClr val="dk1"/>
              </a:solidFill>
            </a:endParaRPr>
          </a:p>
          <a:p>
            <a:pPr indent="-342900" lvl="0" marL="457200" rtl="0" algn="l">
              <a:spcBef>
                <a:spcPts val="0"/>
              </a:spcBef>
              <a:spcAft>
                <a:spcPts val="0"/>
              </a:spcAft>
              <a:buClr>
                <a:schemeClr val="dk1"/>
              </a:buClr>
              <a:buSzPts val="1800"/>
              <a:buChar char="●"/>
            </a:pPr>
            <a:r>
              <a:rPr lang="en">
                <a:solidFill>
                  <a:srgbClr val="FF0000"/>
                </a:solidFill>
              </a:rPr>
              <a:t>Sufficient (E)</a:t>
            </a:r>
            <a:r>
              <a:rPr lang="en">
                <a:solidFill>
                  <a:schemeClr val="dk1"/>
                </a:solidFill>
              </a:rPr>
              <a:t>: Next </a:t>
            </a:r>
            <a:r>
              <a:rPr lang="en">
                <a:solidFill>
                  <a:srgbClr val="FF0000"/>
                </a:solidFill>
              </a:rPr>
              <a:t>10%</a:t>
            </a:r>
            <a:endParaRPr>
              <a:solidFill>
                <a:srgbClr val="FF0000"/>
              </a:solidFill>
            </a:endParaRPr>
          </a:p>
          <a:p>
            <a:pPr indent="-342900" lvl="0" marL="457200" rtl="0" algn="l">
              <a:spcBef>
                <a:spcPts val="0"/>
              </a:spcBef>
              <a:spcAft>
                <a:spcPts val="0"/>
              </a:spcAft>
              <a:buClr>
                <a:schemeClr val="dk1"/>
              </a:buClr>
              <a:buSzPts val="1800"/>
              <a:buChar char="●"/>
            </a:pPr>
            <a:r>
              <a:rPr lang="en">
                <a:solidFill>
                  <a:srgbClr val="FF0000"/>
                </a:solidFill>
              </a:rPr>
              <a:t>FX</a:t>
            </a:r>
            <a:r>
              <a:rPr lang="en">
                <a:solidFill>
                  <a:schemeClr val="dk1"/>
                </a:solidFill>
              </a:rPr>
              <a:t>: Fail (almost passing)</a:t>
            </a:r>
            <a:endParaRPr>
              <a:solidFill>
                <a:schemeClr val="dk1"/>
              </a:solidFill>
            </a:endParaRPr>
          </a:p>
          <a:p>
            <a:pPr indent="-342900" lvl="0" marL="457200" rtl="0" algn="l">
              <a:spcBef>
                <a:spcPts val="0"/>
              </a:spcBef>
              <a:spcAft>
                <a:spcPts val="0"/>
              </a:spcAft>
              <a:buClr>
                <a:schemeClr val="dk1"/>
              </a:buClr>
              <a:buSzPts val="1800"/>
              <a:buChar char="●"/>
            </a:pPr>
            <a:r>
              <a:rPr lang="en">
                <a:solidFill>
                  <a:srgbClr val="FF0000"/>
                </a:solidFill>
              </a:rPr>
              <a:t>F</a:t>
            </a:r>
            <a:r>
              <a:rPr lang="en">
                <a:solidFill>
                  <a:schemeClr val="dk1"/>
                </a:solidFill>
              </a:rPr>
              <a:t>: Fail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Note: the grades A, B, C, D and E are for the success group.</a:t>
            </a:r>
            <a:endParaRPr/>
          </a:p>
        </p:txBody>
      </p:sp>
      <p:pic>
        <p:nvPicPr>
          <p:cNvPr id="277" name="Google Shape;277;p39"/>
          <p:cNvPicPr preferRelativeResize="0"/>
          <p:nvPr/>
        </p:nvPicPr>
        <p:blipFill rotWithShape="1">
          <a:blip r:embed="rId3">
            <a:alphaModFix/>
          </a:blip>
          <a:srcRect b="14008" l="0" r="4707" t="0"/>
          <a:stretch/>
        </p:blipFill>
        <p:spPr>
          <a:xfrm>
            <a:off x="4494575" y="1845600"/>
            <a:ext cx="3392050" cy="2889025"/>
          </a:xfrm>
          <a:prstGeom prst="rect">
            <a:avLst/>
          </a:prstGeom>
          <a:noFill/>
          <a:ln>
            <a:noFill/>
          </a:ln>
        </p:spPr>
      </p:pic>
      <p:sp>
        <p:nvSpPr>
          <p:cNvPr id="278" name="Google Shape;278;p39"/>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0"/>
          <p:cNvSpPr txBox="1"/>
          <p:nvPr>
            <p:ph type="title"/>
          </p:nvPr>
        </p:nvSpPr>
        <p:spPr>
          <a:xfrm>
            <a:off x="311700" y="5248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4- ECTS Grading Scale</a:t>
            </a:r>
            <a:endParaRPr>
              <a:latin typeface="Calibri"/>
              <a:ea typeface="Calibri"/>
              <a:cs typeface="Calibri"/>
              <a:sym typeface="Calibri"/>
            </a:endParaRPr>
          </a:p>
        </p:txBody>
      </p:sp>
      <p:sp>
        <p:nvSpPr>
          <p:cNvPr id="284" name="Google Shape;284;p40"/>
          <p:cNvSpPr txBox="1"/>
          <p:nvPr>
            <p:ph idx="1" type="body"/>
          </p:nvPr>
        </p:nvSpPr>
        <p:spPr>
          <a:xfrm>
            <a:off x="311700" y="1315750"/>
            <a:ext cx="2120100" cy="173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chemeClr val="dk1"/>
                </a:solidFill>
              </a:rPr>
              <a:t>ُScenario #1</a:t>
            </a:r>
            <a:endParaRPr sz="1600" u="sng">
              <a:solidFill>
                <a:schemeClr val="dk1"/>
              </a:solidFill>
            </a:endParaRPr>
          </a:p>
          <a:p>
            <a:pPr indent="0" lvl="0" marL="0" rtl="0" algn="l">
              <a:spcBef>
                <a:spcPts val="0"/>
              </a:spcBef>
              <a:spcAft>
                <a:spcPts val="0"/>
              </a:spcAft>
              <a:buNone/>
            </a:pPr>
            <a:r>
              <a:t/>
            </a:r>
            <a:endParaRPr u="sng">
              <a:solidFill>
                <a:schemeClr val="dk1"/>
              </a:solidFill>
            </a:endParaRPr>
          </a:p>
          <a:p>
            <a:pPr indent="0" lvl="0" marL="0" rtl="0" algn="l">
              <a:spcBef>
                <a:spcPts val="0"/>
              </a:spcBef>
              <a:spcAft>
                <a:spcPts val="0"/>
              </a:spcAft>
              <a:buNone/>
            </a:pPr>
            <a:r>
              <a:rPr lang="en" sz="1400">
                <a:solidFill>
                  <a:schemeClr val="dk1"/>
                </a:solidFill>
              </a:rPr>
              <a:t>Drawback of this </a:t>
            </a:r>
            <a:r>
              <a:rPr lang="en" sz="1400">
                <a:solidFill>
                  <a:schemeClr val="dk1"/>
                </a:solidFill>
              </a:rPr>
              <a:t>scenario</a:t>
            </a:r>
            <a:r>
              <a:rPr lang="en" sz="1400">
                <a:solidFill>
                  <a:schemeClr val="dk1"/>
                </a:solidFill>
              </a:rPr>
              <a:t> is; it </a:t>
            </a:r>
            <a:r>
              <a:rPr lang="en" sz="1400">
                <a:solidFill>
                  <a:schemeClr val="dk1"/>
                </a:solidFill>
              </a:rPr>
              <a:t>doesn't</a:t>
            </a:r>
            <a:r>
              <a:rPr lang="en" sz="1400">
                <a:solidFill>
                  <a:schemeClr val="dk1"/>
                </a:solidFill>
              </a:rPr>
              <a:t> work with small groups.</a:t>
            </a:r>
            <a:endParaRPr sz="1400">
              <a:solidFill>
                <a:schemeClr val="dk1"/>
              </a:solidFill>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Clr>
                <a:schemeClr val="dk1"/>
              </a:buClr>
              <a:buSzPts val="1100"/>
              <a:buFont typeface="Arial"/>
              <a:buNone/>
            </a:pPr>
            <a:r>
              <a:t/>
            </a:r>
            <a:endParaRPr/>
          </a:p>
        </p:txBody>
      </p:sp>
      <p:sp>
        <p:nvSpPr>
          <p:cNvPr id="285" name="Google Shape;285;p40"/>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86" name="Google Shape;286;p40"/>
          <p:cNvPicPr preferRelativeResize="0"/>
          <p:nvPr/>
        </p:nvPicPr>
        <p:blipFill>
          <a:blip r:embed="rId3">
            <a:alphaModFix/>
          </a:blip>
          <a:stretch>
            <a:fillRect/>
          </a:stretch>
        </p:blipFill>
        <p:spPr>
          <a:xfrm>
            <a:off x="2523550" y="1634925"/>
            <a:ext cx="5823176" cy="40038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1"/>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4- ECTS Grading Scale</a:t>
            </a:r>
            <a:br>
              <a:rPr lang="en">
                <a:latin typeface="Calibri"/>
                <a:ea typeface="Calibri"/>
                <a:cs typeface="Calibri"/>
                <a:sym typeface="Calibri"/>
              </a:rPr>
            </a:br>
            <a:endParaRPr>
              <a:latin typeface="Calibri"/>
              <a:ea typeface="Calibri"/>
              <a:cs typeface="Calibri"/>
              <a:sym typeface="Calibri"/>
            </a:endParaRPr>
          </a:p>
        </p:txBody>
      </p:sp>
      <p:sp>
        <p:nvSpPr>
          <p:cNvPr id="292" name="Google Shape;292;p41"/>
          <p:cNvSpPr txBox="1"/>
          <p:nvPr>
            <p:ph idx="1" type="body"/>
          </p:nvPr>
        </p:nvSpPr>
        <p:spPr>
          <a:xfrm>
            <a:off x="311700" y="1239550"/>
            <a:ext cx="2120100" cy="66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chemeClr val="dk1"/>
                </a:solidFill>
              </a:rPr>
              <a:t>ُScenario #2</a:t>
            </a:r>
            <a:endParaRPr sz="1600" u="sng">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Clr>
                <a:schemeClr val="dk1"/>
              </a:buClr>
              <a:buSzPts val="1100"/>
              <a:buFont typeface="Arial"/>
              <a:buNone/>
            </a:pPr>
            <a:r>
              <a:t/>
            </a:r>
            <a:endParaRPr/>
          </a:p>
        </p:txBody>
      </p:sp>
      <p:sp>
        <p:nvSpPr>
          <p:cNvPr id="293" name="Google Shape;293;p41"/>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294" name="Google Shape;294;p41"/>
          <p:cNvGraphicFramePr/>
          <p:nvPr/>
        </p:nvGraphicFramePr>
        <p:xfrm>
          <a:off x="958000" y="1702675"/>
          <a:ext cx="3000000" cy="3000000"/>
        </p:xfrm>
        <a:graphic>
          <a:graphicData uri="http://schemas.openxmlformats.org/drawingml/2006/table">
            <a:tbl>
              <a:tblPr bandCol="1" bandRow="1">
                <a:noFill/>
                <a:tableStyleId>{EA6ED9EC-F34A-4A48-94C4-003EB32B36CE}</a:tableStyleId>
              </a:tblPr>
              <a:tblGrid>
                <a:gridCol w="1318225"/>
                <a:gridCol w="1253900"/>
                <a:gridCol w="846650"/>
                <a:gridCol w="1103875"/>
                <a:gridCol w="2957950"/>
              </a:tblGrid>
              <a:tr h="486050">
                <a:tc gridSpan="5">
                  <a:txBody>
                    <a:bodyPr/>
                    <a:lstStyle/>
                    <a:p>
                      <a:pPr indent="0" lvl="0" marL="0" marR="731520" rtl="0" algn="ctr">
                        <a:spcBef>
                          <a:spcPts val="0"/>
                        </a:spcBef>
                        <a:spcAft>
                          <a:spcPts val="0"/>
                        </a:spcAft>
                        <a:buNone/>
                      </a:pPr>
                      <a:r>
                        <a:rPr b="1" lang="en" sz="1300">
                          <a:latin typeface="Calibri"/>
                          <a:ea typeface="Calibri"/>
                          <a:cs typeface="Calibri"/>
                          <a:sym typeface="Calibri"/>
                        </a:rPr>
                        <a:t>                   GRADING SCHEME</a:t>
                      </a:r>
                      <a:endParaRPr b="1" sz="1300">
                        <a:latin typeface="Calibri"/>
                        <a:ea typeface="Calibri"/>
                        <a:cs typeface="Calibri"/>
                        <a:sym typeface="Calibri"/>
                      </a:endParaRPr>
                    </a:p>
                    <a:p>
                      <a:pPr indent="0" lvl="0" marL="0" marR="0" rtl="1" algn="ctr">
                        <a:spcBef>
                          <a:spcPts val="0"/>
                        </a:spcBef>
                        <a:spcAft>
                          <a:spcPts val="0"/>
                        </a:spcAft>
                        <a:buNone/>
                      </a:pPr>
                      <a:r>
                        <a:rPr b="1" lang="en" sz="1500">
                          <a:latin typeface="Calibri"/>
                          <a:ea typeface="Calibri"/>
                          <a:cs typeface="Calibri"/>
                          <a:sym typeface="Calibri"/>
                        </a:rPr>
                        <a:t>مخطط الدرجات</a:t>
                      </a:r>
                      <a:endParaRPr b="1" sz="1500">
                        <a:latin typeface="Calibri"/>
                        <a:ea typeface="Calibri"/>
                        <a:cs typeface="Calibri"/>
                        <a:sym typeface="Calibri"/>
                      </a:endParaRPr>
                    </a:p>
                  </a:txBody>
                  <a:tcPr marT="0" marB="0" marR="73025" marL="730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599"/>
                    </a:solidFill>
                  </a:tcPr>
                </a:tc>
                <a:tc hMerge="1"/>
                <a:tc hMerge="1"/>
                <a:tc hMerge="1"/>
                <a:tc hMerge="1"/>
              </a:tr>
              <a:tr h="237100">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Group</a:t>
                      </a:r>
                      <a:endParaRPr b="1" sz="1200">
                        <a:latin typeface="Times New Roman"/>
                        <a:ea typeface="Times New Roman"/>
                        <a:cs typeface="Times New Roman"/>
                        <a:sym typeface="Times New Roman"/>
                      </a:endParaRPr>
                    </a:p>
                  </a:txBody>
                  <a:tcPr marT="0" marB="0" marR="73025" marL="730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DEDED"/>
                    </a:solidFill>
                  </a:tcPr>
                </a:tc>
                <a:tc>
                  <a:txBody>
                    <a:bodyPr/>
                    <a:lstStyle/>
                    <a:p>
                      <a:pPr indent="0" lvl="0" marL="0" rtl="0" algn="l">
                        <a:spcBef>
                          <a:spcPts val="0"/>
                        </a:spcBef>
                        <a:spcAft>
                          <a:spcPts val="0"/>
                        </a:spcAft>
                        <a:buNone/>
                      </a:pPr>
                      <a:r>
                        <a:rPr b="1" lang="en" sz="1200">
                          <a:latin typeface="Times New Roman"/>
                          <a:ea typeface="Times New Roman"/>
                          <a:cs typeface="Times New Roman"/>
                          <a:sym typeface="Times New Roman"/>
                        </a:rPr>
                        <a:t>Grade</a:t>
                      </a:r>
                      <a:endParaRPr b="1" sz="1200">
                        <a:latin typeface="Times New Roman"/>
                        <a:ea typeface="Times New Roman"/>
                        <a:cs typeface="Times New Roman"/>
                        <a:sym typeface="Times New Roman"/>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DEDED"/>
                    </a:solidFill>
                  </a:tcPr>
                </a:tc>
                <a:tc>
                  <a:txBody>
                    <a:bodyPr/>
                    <a:lstStyle/>
                    <a:p>
                      <a:pPr indent="0" lvl="0" marL="0" rtl="1" algn="ctr">
                        <a:spcBef>
                          <a:spcPts val="0"/>
                        </a:spcBef>
                        <a:spcAft>
                          <a:spcPts val="0"/>
                        </a:spcAft>
                        <a:buNone/>
                      </a:pPr>
                      <a:r>
                        <a:rPr b="1" lang="en" sz="1300">
                          <a:latin typeface="Calibri"/>
                          <a:ea typeface="Calibri"/>
                          <a:cs typeface="Calibri"/>
                          <a:sym typeface="Calibri"/>
                        </a:rPr>
                        <a:t>التقدير</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DEDED"/>
                    </a:solidFill>
                  </a:tcPr>
                </a:tc>
                <a:tc>
                  <a:txBody>
                    <a:bodyPr/>
                    <a:lstStyle/>
                    <a:p>
                      <a:pPr indent="0" lvl="0" marL="0" rtl="0" algn="l">
                        <a:spcBef>
                          <a:spcPts val="0"/>
                        </a:spcBef>
                        <a:spcAft>
                          <a:spcPts val="0"/>
                        </a:spcAft>
                        <a:buNone/>
                      </a:pPr>
                      <a:r>
                        <a:rPr b="1" lang="en" sz="1300">
                          <a:latin typeface="Calibri"/>
                          <a:ea typeface="Calibri"/>
                          <a:cs typeface="Calibri"/>
                          <a:sym typeface="Calibri"/>
                        </a:rPr>
                        <a:t>Marks (%)</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DEDED"/>
                    </a:solidFill>
                  </a:tcPr>
                </a:tc>
                <a:tc>
                  <a:txBody>
                    <a:bodyPr/>
                    <a:lstStyle/>
                    <a:p>
                      <a:pPr indent="0" lvl="0" marL="0" rtl="0" algn="l">
                        <a:spcBef>
                          <a:spcPts val="0"/>
                        </a:spcBef>
                        <a:spcAft>
                          <a:spcPts val="0"/>
                        </a:spcAft>
                        <a:buNone/>
                      </a:pPr>
                      <a:r>
                        <a:rPr b="1" lang="en" sz="1300">
                          <a:latin typeface="Calibri"/>
                          <a:ea typeface="Calibri"/>
                          <a:cs typeface="Calibri"/>
                          <a:sym typeface="Calibri"/>
                        </a:rPr>
                        <a:t>Definition</a:t>
                      </a:r>
                      <a:endParaRPr b="1" sz="1300">
                        <a:latin typeface="Calibri"/>
                        <a:ea typeface="Calibri"/>
                        <a:cs typeface="Calibri"/>
                        <a:sym typeface="Calibri"/>
                      </a:endParaRPr>
                    </a:p>
                  </a:txBody>
                  <a:tcPr marT="0" marB="0" marR="73025" marL="73025" anchor="ctr">
                    <a:lnL cap="flat" cmpd="sng" w="63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DEDED"/>
                    </a:solidFill>
                  </a:tcPr>
                </a:tc>
              </a:tr>
              <a:tr h="237100">
                <a:tc rowSpan="5">
                  <a:txBody>
                    <a:bodyPr/>
                    <a:lstStyle/>
                    <a:p>
                      <a:pPr indent="0" lvl="0" marL="0" rtl="0" algn="l">
                        <a:spcBef>
                          <a:spcPts val="0"/>
                        </a:spcBef>
                        <a:spcAft>
                          <a:spcPts val="0"/>
                        </a:spcAft>
                        <a:buNone/>
                      </a:pPr>
                      <a:r>
                        <a:rPr b="1" lang="en" sz="1300">
                          <a:latin typeface="Times New Roman"/>
                          <a:ea typeface="Times New Roman"/>
                          <a:cs typeface="Times New Roman"/>
                          <a:sym typeface="Times New Roman"/>
                        </a:rPr>
                        <a:t>Success Group</a:t>
                      </a:r>
                      <a:endParaRPr b="1" sz="1300">
                        <a:latin typeface="Times New Roman"/>
                        <a:ea typeface="Times New Roman"/>
                        <a:cs typeface="Times New Roman"/>
                        <a:sym typeface="Times New Roman"/>
                      </a:endParaRPr>
                    </a:p>
                    <a:p>
                      <a:pPr indent="0" lvl="0" marL="0" rtl="0" algn="l">
                        <a:spcBef>
                          <a:spcPts val="0"/>
                        </a:spcBef>
                        <a:spcAft>
                          <a:spcPts val="0"/>
                        </a:spcAft>
                        <a:buNone/>
                      </a:pPr>
                      <a:r>
                        <a:rPr b="1" lang="en" sz="1300">
                          <a:latin typeface="Times New Roman"/>
                          <a:ea typeface="Times New Roman"/>
                          <a:cs typeface="Times New Roman"/>
                          <a:sym typeface="Times New Roman"/>
                        </a:rPr>
                        <a:t>(50 - 100)</a:t>
                      </a:r>
                      <a:endParaRPr b="1" sz="1300">
                        <a:latin typeface="Times New Roman"/>
                        <a:ea typeface="Times New Roman"/>
                        <a:cs typeface="Times New Roman"/>
                        <a:sym typeface="Times New Roman"/>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45720" lvl="0" marL="0" rtl="0" algn="l">
                        <a:spcBef>
                          <a:spcPts val="0"/>
                        </a:spcBef>
                        <a:spcAft>
                          <a:spcPts val="0"/>
                        </a:spcAft>
                        <a:buNone/>
                      </a:pPr>
                      <a:r>
                        <a:rPr b="1" lang="en" sz="1100">
                          <a:latin typeface="Times New Roman"/>
                          <a:ea typeface="Times New Roman"/>
                          <a:cs typeface="Times New Roman"/>
                          <a:sym typeface="Times New Roman"/>
                        </a:rPr>
                        <a:t>A - </a:t>
                      </a:r>
                      <a:r>
                        <a:rPr lang="en" sz="1100">
                          <a:latin typeface="Times New Roman"/>
                          <a:ea typeface="Times New Roman"/>
                          <a:cs typeface="Times New Roman"/>
                          <a:sym typeface="Times New Roman"/>
                        </a:rPr>
                        <a:t>Excellent</a:t>
                      </a:r>
                      <a:endParaRPr b="1" sz="1100">
                        <a:latin typeface="Times New Roman"/>
                        <a:ea typeface="Times New Roman"/>
                        <a:cs typeface="Times New Roman"/>
                        <a:sym typeface="Times New Roman"/>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1" algn="ctr">
                        <a:spcBef>
                          <a:spcPts val="0"/>
                        </a:spcBef>
                        <a:spcAft>
                          <a:spcPts val="0"/>
                        </a:spcAft>
                        <a:buNone/>
                      </a:pPr>
                      <a:r>
                        <a:rPr b="1" lang="en" sz="1300">
                          <a:latin typeface="Calibri"/>
                          <a:ea typeface="Calibri"/>
                          <a:cs typeface="Calibri"/>
                          <a:sym typeface="Calibri"/>
                        </a:rPr>
                        <a:t>امتياز</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90 - 100</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Outstanding Performance</a:t>
                      </a:r>
                      <a:endParaRPr sz="1200">
                        <a:latin typeface="Calibri"/>
                        <a:ea typeface="Calibri"/>
                        <a:cs typeface="Calibri"/>
                        <a:sym typeface="Calibri"/>
                      </a:endParaRPr>
                    </a:p>
                  </a:txBody>
                  <a:tcPr marT="0" marB="0" marR="73025" marL="73025" anchor="ctr">
                    <a:lnL cap="flat" cmpd="sng" w="63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7100">
                <a:tc vMerge="1"/>
                <a:tc>
                  <a:txBody>
                    <a:bodyPr/>
                    <a:lstStyle/>
                    <a:p>
                      <a:pPr indent="45720" lvl="0" marL="0" rtl="0" algn="l">
                        <a:spcBef>
                          <a:spcPts val="0"/>
                        </a:spcBef>
                        <a:spcAft>
                          <a:spcPts val="0"/>
                        </a:spcAft>
                        <a:buNone/>
                      </a:pPr>
                      <a:r>
                        <a:rPr b="1" lang="en" sz="1100">
                          <a:latin typeface="Times New Roman"/>
                          <a:ea typeface="Times New Roman"/>
                          <a:cs typeface="Times New Roman"/>
                          <a:sym typeface="Times New Roman"/>
                        </a:rPr>
                        <a:t>B - </a:t>
                      </a:r>
                      <a:r>
                        <a:rPr lang="en" sz="1100">
                          <a:latin typeface="Times New Roman"/>
                          <a:ea typeface="Times New Roman"/>
                          <a:cs typeface="Times New Roman"/>
                          <a:sym typeface="Times New Roman"/>
                        </a:rPr>
                        <a:t>Very Good</a:t>
                      </a:r>
                      <a:endParaRPr b="1" sz="1100">
                        <a:latin typeface="Times New Roman"/>
                        <a:ea typeface="Times New Roman"/>
                        <a:cs typeface="Times New Roman"/>
                        <a:sym typeface="Times New Roman"/>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1" algn="ctr">
                        <a:spcBef>
                          <a:spcPts val="0"/>
                        </a:spcBef>
                        <a:spcAft>
                          <a:spcPts val="0"/>
                        </a:spcAft>
                        <a:buNone/>
                      </a:pPr>
                      <a:r>
                        <a:rPr b="1" lang="en" sz="1300">
                          <a:latin typeface="Calibri"/>
                          <a:ea typeface="Calibri"/>
                          <a:cs typeface="Calibri"/>
                          <a:sym typeface="Calibri"/>
                        </a:rPr>
                        <a:t>جيد جدا </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80 - 89</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Above average with some errors</a:t>
                      </a:r>
                      <a:endParaRPr sz="1200">
                        <a:latin typeface="Calibri"/>
                        <a:ea typeface="Calibri"/>
                        <a:cs typeface="Calibri"/>
                        <a:sym typeface="Calibri"/>
                      </a:endParaRPr>
                    </a:p>
                  </a:txBody>
                  <a:tcPr marT="0" marB="0" marR="73025" marL="73025" anchor="ctr">
                    <a:lnL cap="flat" cmpd="sng" w="63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7100">
                <a:tc vMerge="1"/>
                <a:tc>
                  <a:txBody>
                    <a:bodyPr/>
                    <a:lstStyle/>
                    <a:p>
                      <a:pPr indent="45720" lvl="0" marL="0" rtl="0" algn="l">
                        <a:spcBef>
                          <a:spcPts val="0"/>
                        </a:spcBef>
                        <a:spcAft>
                          <a:spcPts val="0"/>
                        </a:spcAft>
                        <a:buNone/>
                      </a:pPr>
                      <a:r>
                        <a:rPr b="1" lang="en" sz="1100">
                          <a:latin typeface="Times New Roman"/>
                          <a:ea typeface="Times New Roman"/>
                          <a:cs typeface="Times New Roman"/>
                          <a:sym typeface="Times New Roman"/>
                        </a:rPr>
                        <a:t>C - </a:t>
                      </a:r>
                      <a:r>
                        <a:rPr lang="en" sz="1100">
                          <a:latin typeface="Times New Roman"/>
                          <a:ea typeface="Times New Roman"/>
                          <a:cs typeface="Times New Roman"/>
                          <a:sym typeface="Times New Roman"/>
                        </a:rPr>
                        <a:t>Good</a:t>
                      </a:r>
                      <a:endParaRPr b="1" sz="1100">
                        <a:latin typeface="Times New Roman"/>
                        <a:ea typeface="Times New Roman"/>
                        <a:cs typeface="Times New Roman"/>
                        <a:sym typeface="Times New Roman"/>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1" algn="ctr">
                        <a:spcBef>
                          <a:spcPts val="0"/>
                        </a:spcBef>
                        <a:spcAft>
                          <a:spcPts val="0"/>
                        </a:spcAft>
                        <a:buNone/>
                      </a:pPr>
                      <a:r>
                        <a:rPr b="1" lang="en" sz="1300">
                          <a:latin typeface="Calibri"/>
                          <a:ea typeface="Calibri"/>
                          <a:cs typeface="Calibri"/>
                          <a:sym typeface="Calibri"/>
                        </a:rPr>
                        <a:t>جيد</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70 - 79</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Sound work with notable errors</a:t>
                      </a:r>
                      <a:endParaRPr sz="1200">
                        <a:latin typeface="Calibri"/>
                        <a:ea typeface="Calibri"/>
                        <a:cs typeface="Calibri"/>
                        <a:sym typeface="Calibri"/>
                      </a:endParaRPr>
                    </a:p>
                  </a:txBody>
                  <a:tcPr marT="0" marB="0" marR="73025" marL="73025" anchor="ctr">
                    <a:lnL cap="flat" cmpd="sng" w="63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7100">
                <a:tc vMerge="1"/>
                <a:tc>
                  <a:txBody>
                    <a:bodyPr/>
                    <a:lstStyle/>
                    <a:p>
                      <a:pPr indent="45720" lvl="0" marL="0" rtl="0" algn="l">
                        <a:spcBef>
                          <a:spcPts val="0"/>
                        </a:spcBef>
                        <a:spcAft>
                          <a:spcPts val="0"/>
                        </a:spcAft>
                        <a:buNone/>
                      </a:pPr>
                      <a:r>
                        <a:rPr b="1" lang="en" sz="1100">
                          <a:latin typeface="Times New Roman"/>
                          <a:ea typeface="Times New Roman"/>
                          <a:cs typeface="Times New Roman"/>
                          <a:sym typeface="Times New Roman"/>
                        </a:rPr>
                        <a:t>D - </a:t>
                      </a:r>
                      <a:r>
                        <a:rPr lang="en" sz="1100">
                          <a:latin typeface="Times New Roman"/>
                          <a:ea typeface="Times New Roman"/>
                          <a:cs typeface="Times New Roman"/>
                          <a:sym typeface="Times New Roman"/>
                        </a:rPr>
                        <a:t>Satisfactory</a:t>
                      </a:r>
                      <a:endParaRPr b="1" sz="1100">
                        <a:latin typeface="Times New Roman"/>
                        <a:ea typeface="Times New Roman"/>
                        <a:cs typeface="Times New Roman"/>
                        <a:sym typeface="Times New Roman"/>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1" algn="ctr">
                        <a:spcBef>
                          <a:spcPts val="0"/>
                        </a:spcBef>
                        <a:spcAft>
                          <a:spcPts val="0"/>
                        </a:spcAft>
                        <a:buNone/>
                      </a:pPr>
                      <a:r>
                        <a:rPr b="1" lang="en" sz="1300">
                          <a:latin typeface="Calibri"/>
                          <a:ea typeface="Calibri"/>
                          <a:cs typeface="Calibri"/>
                          <a:sym typeface="Calibri"/>
                        </a:rPr>
                        <a:t>متوسط </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60 - 69</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Fair but with major shortcomings</a:t>
                      </a:r>
                      <a:endParaRPr sz="1200">
                        <a:latin typeface="Calibri"/>
                        <a:ea typeface="Calibri"/>
                        <a:cs typeface="Calibri"/>
                        <a:sym typeface="Calibri"/>
                      </a:endParaRPr>
                    </a:p>
                  </a:txBody>
                  <a:tcPr marT="0" marB="0" marR="73025" marL="73025" anchor="ctr">
                    <a:lnL cap="flat" cmpd="sng" w="63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7100">
                <a:tc vMerge="1"/>
                <a:tc>
                  <a:txBody>
                    <a:bodyPr/>
                    <a:lstStyle/>
                    <a:p>
                      <a:pPr indent="45720" lvl="0" marL="0" rtl="0" algn="l">
                        <a:spcBef>
                          <a:spcPts val="0"/>
                        </a:spcBef>
                        <a:spcAft>
                          <a:spcPts val="0"/>
                        </a:spcAft>
                        <a:buNone/>
                      </a:pPr>
                      <a:r>
                        <a:rPr b="1" lang="en" sz="1100">
                          <a:latin typeface="Times New Roman"/>
                          <a:ea typeface="Times New Roman"/>
                          <a:cs typeface="Times New Roman"/>
                          <a:sym typeface="Times New Roman"/>
                        </a:rPr>
                        <a:t>E - </a:t>
                      </a:r>
                      <a:r>
                        <a:rPr lang="en" sz="1100">
                          <a:latin typeface="Times New Roman"/>
                          <a:ea typeface="Times New Roman"/>
                          <a:cs typeface="Times New Roman"/>
                          <a:sym typeface="Times New Roman"/>
                        </a:rPr>
                        <a:t>Sufficient</a:t>
                      </a:r>
                      <a:endParaRPr b="1" sz="1100">
                        <a:latin typeface="Times New Roman"/>
                        <a:ea typeface="Times New Roman"/>
                        <a:cs typeface="Times New Roman"/>
                        <a:sym typeface="Times New Roman"/>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1" algn="ctr">
                        <a:spcBef>
                          <a:spcPts val="0"/>
                        </a:spcBef>
                        <a:spcAft>
                          <a:spcPts val="0"/>
                        </a:spcAft>
                        <a:buNone/>
                      </a:pPr>
                      <a:r>
                        <a:rPr b="1" lang="en" sz="1300">
                          <a:latin typeface="Calibri"/>
                          <a:ea typeface="Calibri"/>
                          <a:cs typeface="Calibri"/>
                          <a:sym typeface="Calibri"/>
                        </a:rPr>
                        <a:t>مقبول </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50 - 59</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Work meets minimum criteria</a:t>
                      </a:r>
                      <a:endParaRPr sz="1200">
                        <a:latin typeface="Calibri"/>
                        <a:ea typeface="Calibri"/>
                        <a:cs typeface="Calibri"/>
                        <a:sym typeface="Calibri"/>
                      </a:endParaRPr>
                    </a:p>
                  </a:txBody>
                  <a:tcPr marT="0" marB="0" marR="73025" marL="73025" anchor="ctr">
                    <a:lnL cap="flat" cmpd="sng" w="63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7100">
                <a:tc rowSpan="2">
                  <a:txBody>
                    <a:bodyPr/>
                    <a:lstStyle/>
                    <a:p>
                      <a:pPr indent="0" lvl="0" marL="0" rtl="0" algn="l">
                        <a:spcBef>
                          <a:spcPts val="0"/>
                        </a:spcBef>
                        <a:spcAft>
                          <a:spcPts val="0"/>
                        </a:spcAft>
                        <a:buNone/>
                      </a:pPr>
                      <a:r>
                        <a:rPr b="1" lang="en" sz="1300">
                          <a:latin typeface="Times New Roman"/>
                          <a:ea typeface="Times New Roman"/>
                          <a:cs typeface="Times New Roman"/>
                          <a:sym typeface="Times New Roman"/>
                        </a:rPr>
                        <a:t>Fail Group</a:t>
                      </a:r>
                      <a:endParaRPr b="1" sz="1300">
                        <a:latin typeface="Times New Roman"/>
                        <a:ea typeface="Times New Roman"/>
                        <a:cs typeface="Times New Roman"/>
                        <a:sym typeface="Times New Roman"/>
                      </a:endParaRPr>
                    </a:p>
                    <a:p>
                      <a:pPr indent="0" lvl="0" marL="0" rtl="0" algn="l">
                        <a:spcBef>
                          <a:spcPts val="0"/>
                        </a:spcBef>
                        <a:spcAft>
                          <a:spcPts val="0"/>
                        </a:spcAft>
                        <a:buNone/>
                      </a:pPr>
                      <a:r>
                        <a:rPr b="1" lang="en" sz="1300">
                          <a:latin typeface="Times New Roman"/>
                          <a:ea typeface="Times New Roman"/>
                          <a:cs typeface="Times New Roman"/>
                          <a:sym typeface="Times New Roman"/>
                        </a:rPr>
                        <a:t>(0 – 49)</a:t>
                      </a:r>
                      <a:endParaRPr b="1" sz="1300">
                        <a:latin typeface="Times New Roman"/>
                        <a:ea typeface="Times New Roman"/>
                        <a:cs typeface="Times New Roman"/>
                        <a:sym typeface="Times New Roman"/>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45720" lvl="0" marL="0" rtl="0" algn="l">
                        <a:spcBef>
                          <a:spcPts val="0"/>
                        </a:spcBef>
                        <a:spcAft>
                          <a:spcPts val="0"/>
                        </a:spcAft>
                        <a:buNone/>
                      </a:pPr>
                      <a:r>
                        <a:rPr b="1" lang="en" sz="1100">
                          <a:latin typeface="Times New Roman"/>
                          <a:ea typeface="Times New Roman"/>
                          <a:cs typeface="Times New Roman"/>
                          <a:sym typeface="Times New Roman"/>
                        </a:rPr>
                        <a:t>FX – </a:t>
                      </a:r>
                      <a:r>
                        <a:rPr lang="en" sz="1100">
                          <a:latin typeface="Times New Roman"/>
                          <a:ea typeface="Times New Roman"/>
                          <a:cs typeface="Times New Roman"/>
                          <a:sym typeface="Times New Roman"/>
                        </a:rPr>
                        <a:t>Fail</a:t>
                      </a:r>
                      <a:r>
                        <a:rPr b="1" lang="en" sz="1100">
                          <a:latin typeface="Times New Roman"/>
                          <a:ea typeface="Times New Roman"/>
                          <a:cs typeface="Times New Roman"/>
                          <a:sym typeface="Times New Roman"/>
                        </a:rPr>
                        <a:t> </a:t>
                      </a:r>
                      <a:endParaRPr b="1" sz="1100">
                        <a:latin typeface="Times New Roman"/>
                        <a:ea typeface="Times New Roman"/>
                        <a:cs typeface="Times New Roman"/>
                        <a:sym typeface="Times New Roman"/>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300">
                          <a:latin typeface="Calibri"/>
                          <a:ea typeface="Calibri"/>
                          <a:cs typeface="Calibri"/>
                          <a:sym typeface="Calibri"/>
                        </a:rPr>
                        <a:t>مقبول بقرار</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(45-49)</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More work required but credit awarded</a:t>
                      </a:r>
                      <a:endParaRPr sz="1200">
                        <a:latin typeface="Calibri"/>
                        <a:ea typeface="Calibri"/>
                        <a:cs typeface="Calibri"/>
                        <a:sym typeface="Calibri"/>
                      </a:endParaRPr>
                    </a:p>
                  </a:txBody>
                  <a:tcPr marT="0" marB="0" marR="73025" marL="73025" anchor="ctr">
                    <a:lnL cap="flat" cmpd="sng" w="63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7100">
                <a:tc vMerge="1"/>
                <a:tc>
                  <a:txBody>
                    <a:bodyPr/>
                    <a:lstStyle/>
                    <a:p>
                      <a:pPr indent="45720" lvl="0" marL="0" rtl="0" algn="l">
                        <a:spcBef>
                          <a:spcPts val="0"/>
                        </a:spcBef>
                        <a:spcAft>
                          <a:spcPts val="0"/>
                        </a:spcAft>
                        <a:buNone/>
                      </a:pPr>
                      <a:r>
                        <a:rPr b="1" lang="en" sz="1200">
                          <a:latin typeface="Times New Roman"/>
                          <a:ea typeface="Times New Roman"/>
                          <a:cs typeface="Times New Roman"/>
                          <a:sym typeface="Times New Roman"/>
                        </a:rPr>
                        <a:t>F – </a:t>
                      </a:r>
                      <a:r>
                        <a:rPr lang="en" sz="1200">
                          <a:latin typeface="Times New Roman"/>
                          <a:ea typeface="Times New Roman"/>
                          <a:cs typeface="Times New Roman"/>
                          <a:sym typeface="Times New Roman"/>
                        </a:rPr>
                        <a:t>Fail</a:t>
                      </a:r>
                      <a:r>
                        <a:rPr b="1" lang="en" sz="1200">
                          <a:latin typeface="Times New Roman"/>
                          <a:ea typeface="Times New Roman"/>
                          <a:cs typeface="Times New Roman"/>
                          <a:sym typeface="Times New Roman"/>
                        </a:rPr>
                        <a:t> </a:t>
                      </a:r>
                      <a:endParaRPr b="1" sz="1200">
                        <a:latin typeface="Times New Roman"/>
                        <a:ea typeface="Times New Roman"/>
                        <a:cs typeface="Times New Roman"/>
                        <a:sym typeface="Times New Roman"/>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1" algn="ctr">
                        <a:spcBef>
                          <a:spcPts val="0"/>
                        </a:spcBef>
                        <a:spcAft>
                          <a:spcPts val="0"/>
                        </a:spcAft>
                        <a:buNone/>
                      </a:pPr>
                      <a:r>
                        <a:rPr b="1" lang="en" sz="1300">
                          <a:latin typeface="Calibri"/>
                          <a:ea typeface="Calibri"/>
                          <a:cs typeface="Calibri"/>
                          <a:sym typeface="Calibri"/>
                        </a:rPr>
                        <a:t>راسب</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(0-44)</a:t>
                      </a:r>
                      <a:endParaRPr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Considerable amount of work required</a:t>
                      </a:r>
                      <a:endParaRPr sz="1300">
                        <a:latin typeface="Calibri"/>
                        <a:ea typeface="Calibri"/>
                        <a:cs typeface="Calibri"/>
                        <a:sym typeface="Calibri"/>
                      </a:endParaRPr>
                    </a:p>
                  </a:txBody>
                  <a:tcPr marT="0" marB="0" marR="73025" marL="73025" anchor="ctr">
                    <a:lnL cap="flat" cmpd="sng" w="63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37100">
                <a:tc>
                  <a:txBody>
                    <a:bodyPr/>
                    <a:lstStyle/>
                    <a:p>
                      <a:pPr indent="0" lvl="0" marL="0" rtl="0" algn="l">
                        <a:spcBef>
                          <a:spcPts val="0"/>
                        </a:spcBef>
                        <a:spcAft>
                          <a:spcPts val="0"/>
                        </a:spcAft>
                        <a:buNone/>
                      </a:pPr>
                      <a:r>
                        <a:t/>
                      </a:r>
                      <a:endParaRPr b="1" sz="1200">
                        <a:latin typeface="Times New Roman"/>
                        <a:ea typeface="Times New Roman"/>
                        <a:cs typeface="Times New Roman"/>
                        <a:sym typeface="Times New Roman"/>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8080"/>
                    </a:solidFill>
                  </a:tcPr>
                </a:tc>
                <a:tc>
                  <a:txBody>
                    <a:bodyPr/>
                    <a:lstStyle/>
                    <a:p>
                      <a:pPr indent="0" lvl="0" marL="0" rtl="0" algn="l">
                        <a:spcBef>
                          <a:spcPts val="0"/>
                        </a:spcBef>
                        <a:spcAft>
                          <a:spcPts val="0"/>
                        </a:spcAft>
                        <a:buNone/>
                      </a:pPr>
                      <a:r>
                        <a:t/>
                      </a:r>
                      <a:endParaRPr b="1" sz="1200">
                        <a:latin typeface="Times New Roman"/>
                        <a:ea typeface="Times New Roman"/>
                        <a:cs typeface="Times New Roman"/>
                        <a:sym typeface="Times New Roman"/>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8080"/>
                    </a:solidFill>
                  </a:tcPr>
                </a:tc>
                <a:tc>
                  <a:txBody>
                    <a:bodyPr/>
                    <a:lstStyle/>
                    <a:p>
                      <a:pPr indent="0" lvl="0" marL="0" rtl="0" algn="l">
                        <a:spcBef>
                          <a:spcPts val="0"/>
                        </a:spcBef>
                        <a:spcAft>
                          <a:spcPts val="0"/>
                        </a:spcAft>
                        <a:buNone/>
                      </a:pPr>
                      <a:r>
                        <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8080"/>
                    </a:solidFill>
                  </a:tcPr>
                </a:tc>
                <a:tc>
                  <a:txBody>
                    <a:bodyPr/>
                    <a:lstStyle/>
                    <a:p>
                      <a:pPr indent="0" lvl="0" marL="0" rtl="0" algn="l">
                        <a:spcBef>
                          <a:spcPts val="0"/>
                        </a:spcBef>
                        <a:spcAft>
                          <a:spcPts val="0"/>
                        </a:spcAft>
                        <a:buNone/>
                      </a:pPr>
                      <a:r>
                        <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8080"/>
                    </a:solidFill>
                  </a:tcPr>
                </a:tc>
                <a:tc>
                  <a:txBody>
                    <a:bodyPr/>
                    <a:lstStyle/>
                    <a:p>
                      <a:pPr indent="0" lvl="0" marL="0" rtl="0" algn="l">
                        <a:spcBef>
                          <a:spcPts val="0"/>
                        </a:spcBef>
                        <a:spcAft>
                          <a:spcPts val="0"/>
                        </a:spcAft>
                        <a:buNone/>
                      </a:pPr>
                      <a:r>
                        <a:t/>
                      </a:r>
                      <a:endParaRPr b="1" sz="1300">
                        <a:latin typeface="Calibri"/>
                        <a:ea typeface="Calibri"/>
                        <a:cs typeface="Calibri"/>
                        <a:sym typeface="Calibri"/>
                      </a:endParaRPr>
                    </a:p>
                  </a:txBody>
                  <a:tcPr marT="0" marB="0" marR="73025" marL="73025" anchor="ctr">
                    <a:lnL cap="flat" cmpd="sng" w="63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8080"/>
                    </a:solidFill>
                  </a:tcPr>
                </a:tc>
              </a:tr>
              <a:tr h="237100">
                <a:tc gridSpan="2">
                  <a:txBody>
                    <a:bodyPr/>
                    <a:lstStyle/>
                    <a:p>
                      <a:pPr indent="0" lvl="0" marL="0" rtl="0" algn="l">
                        <a:spcBef>
                          <a:spcPts val="0"/>
                        </a:spcBef>
                        <a:spcAft>
                          <a:spcPts val="0"/>
                        </a:spcAft>
                        <a:buNone/>
                      </a:pPr>
                      <a:r>
                        <a:rPr lang="en" sz="1200">
                          <a:latin typeface="Times New Roman"/>
                          <a:ea typeface="Times New Roman"/>
                          <a:cs typeface="Times New Roman"/>
                          <a:sym typeface="Times New Roman"/>
                        </a:rPr>
                        <a:t>Note:</a:t>
                      </a:r>
                      <a:endParaRPr sz="1200">
                        <a:latin typeface="Times New Roman"/>
                        <a:ea typeface="Times New Roman"/>
                        <a:cs typeface="Times New Roman"/>
                        <a:sym typeface="Times New Roman"/>
                      </a:endParaRPr>
                    </a:p>
                  </a:txBody>
                  <a:tcPr marT="0" marB="0" marR="73025" marL="73025">
                    <a:lnL cap="flat" cmpd="sng" w="952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hMerge="1"/>
                <a:tc>
                  <a:txBody>
                    <a:bodyPr/>
                    <a:lstStyle/>
                    <a:p>
                      <a:pPr indent="0" lvl="0" marL="0" rtl="0" algn="l">
                        <a:spcBef>
                          <a:spcPts val="0"/>
                        </a:spcBef>
                        <a:spcAft>
                          <a:spcPts val="0"/>
                        </a:spcAft>
                        <a:buNone/>
                      </a:pPr>
                      <a:r>
                        <a:t/>
                      </a:r>
                      <a:endParaRPr sz="1300">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0" rtl="0" algn="l">
                        <a:spcBef>
                          <a:spcPts val="0"/>
                        </a:spcBef>
                        <a:spcAft>
                          <a:spcPts val="0"/>
                        </a:spcAft>
                        <a:buNone/>
                      </a:pPr>
                      <a:r>
                        <a:t/>
                      </a:r>
                      <a:endParaRPr sz="1300">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1059025">
                <a:tc gridSpan="5">
                  <a:txBody>
                    <a:bodyPr/>
                    <a:lstStyle/>
                    <a:p>
                      <a:pPr indent="0" lvl="0" marL="0" rtl="0" algn="l">
                        <a:spcBef>
                          <a:spcPts val="0"/>
                        </a:spcBef>
                        <a:spcAft>
                          <a:spcPts val="0"/>
                        </a:spcAft>
                        <a:buNone/>
                      </a:pPr>
                      <a:r>
                        <a:t/>
                      </a:r>
                      <a:endParaRPr sz="900">
                        <a:latin typeface="Calibri"/>
                        <a:ea typeface="Calibri"/>
                        <a:cs typeface="Calibri"/>
                        <a:sym typeface="Calibri"/>
                      </a:endParaRPr>
                    </a:p>
                    <a:p>
                      <a:pPr indent="0" lvl="0" marL="0" rtl="0" algn="l">
                        <a:spcBef>
                          <a:spcPts val="0"/>
                        </a:spcBef>
                        <a:spcAft>
                          <a:spcPts val="0"/>
                        </a:spcAft>
                        <a:buNone/>
                      </a:pPr>
                      <a:r>
                        <a:rPr lang="en" sz="1200">
                          <a:latin typeface="Calibri"/>
                          <a:ea typeface="Calibri"/>
                          <a:cs typeface="Calibri"/>
                          <a:sym typeface="Calibri"/>
                        </a:rPr>
                        <a:t>NB Decimal places above or below 0.5 will be rounded to the higher or lower full mark (for example a mark of 54.5 will be rounded to 55, whereas a mark of 54.4 will be rounded to 54. The University has a policy NOT to condone "near-pass fails" so the only adjustment to marks awarded by the original marker(s) will be the automatic rounding outlined above.</a:t>
                      </a:r>
                      <a:endParaRPr sz="900">
                        <a:latin typeface="Calibri"/>
                        <a:ea typeface="Calibri"/>
                        <a:cs typeface="Calibri"/>
                        <a:sym typeface="Calibri"/>
                      </a:endParaRPr>
                    </a:p>
                  </a:txBody>
                  <a:tcPr marT="0" marB="0" marR="73025" marL="730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2471275" y="873825"/>
            <a:ext cx="3967350" cy="39673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2"/>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latin typeface="Calibri"/>
                <a:ea typeface="Calibri"/>
                <a:cs typeface="Calibri"/>
                <a:sym typeface="Calibri"/>
              </a:rPr>
              <a:t>5</a:t>
            </a:r>
            <a:r>
              <a:rPr lang="en">
                <a:latin typeface="Calibri"/>
                <a:ea typeface="Calibri"/>
                <a:cs typeface="Calibri"/>
                <a:sym typeface="Calibri"/>
              </a:rPr>
              <a:t>- Some Notes</a:t>
            </a:r>
            <a:endParaRPr>
              <a:latin typeface="Calibri"/>
              <a:ea typeface="Calibri"/>
              <a:cs typeface="Calibri"/>
              <a:sym typeface="Calibri"/>
            </a:endParaRPr>
          </a:p>
        </p:txBody>
      </p:sp>
      <p:sp>
        <p:nvSpPr>
          <p:cNvPr id="300" name="Google Shape;300;p42"/>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lang="en">
                <a:solidFill>
                  <a:schemeClr val="dk1"/>
                </a:solidFill>
              </a:rPr>
              <a:t>Due to its relative nature, the ECTS grading scale can just give an orientation about a student’s performance, since the grading depends on the group performance, which can vary, especially in smaller groups.</a:t>
            </a:r>
            <a:br>
              <a:rPr lang="en">
                <a:solidFill>
                  <a:schemeClr val="dk1"/>
                </a:solidFill>
              </a:rPr>
            </a:br>
            <a:r>
              <a:rPr lang="en">
                <a:solidFill>
                  <a:schemeClr val="dk1"/>
                </a:solidFill>
              </a:rPr>
              <a:t>The same student can, therefore, achieve different grades within the same performance indicator, depending also on the class, in terms of how competitive it is. However, the ECTS grading system is way more transparent than many national grading systems and it helps compare your academic performance towards other students in Europe.</a:t>
            </a:r>
            <a:endParaRPr>
              <a:solidFill>
                <a:schemeClr val="dk1"/>
              </a:solidFill>
            </a:endParaRPr>
          </a:p>
          <a:p>
            <a:pPr indent="0" lvl="0" marL="0" rtl="0" algn="just">
              <a:spcBef>
                <a:spcPts val="0"/>
              </a:spcBef>
              <a:spcAft>
                <a:spcPts val="1600"/>
              </a:spcAft>
              <a:buNone/>
            </a:pPr>
            <a:r>
              <a:t/>
            </a:r>
            <a:endParaRPr/>
          </a:p>
        </p:txBody>
      </p:sp>
      <p:sp>
        <p:nvSpPr>
          <p:cNvPr id="301" name="Google Shape;301;p42"/>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3"/>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0" rtl="1" algn="just">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إلى جانب اعتماد نظام تحويل و تراكم الرصيد الأوروبي ، حددت المفوضية الأوروبية نظام درجات ECTS أيضًا. نظرًا لوجود العديد من أنظمة الدرجات المختلفة في البلدان ، فإن هدفها هو جعل الدرجات أكثر قابلية للمقارنة مع بعضها البعض.</a:t>
            </a:r>
            <a:endParaRPr sz="1600">
              <a:solidFill>
                <a:schemeClr val="dk1"/>
              </a:solidFill>
              <a:latin typeface="Calibri"/>
              <a:ea typeface="Calibri"/>
              <a:cs typeface="Calibri"/>
              <a:sym typeface="Calibri"/>
            </a:endParaRPr>
          </a:p>
          <a:p>
            <a:pPr indent="0" lvl="0" marL="0" rtl="1" algn="just">
              <a:spcBef>
                <a:spcPts val="1600"/>
              </a:spcBef>
              <a:spcAft>
                <a:spcPts val="0"/>
              </a:spcAft>
              <a:buClr>
                <a:schemeClr val="dk1"/>
              </a:buClr>
              <a:buSzPts val="1100"/>
              <a:buFont typeface="Arial"/>
              <a:buNone/>
            </a:pPr>
            <a:r>
              <a:rPr lang="en" sz="1600">
                <a:solidFill>
                  <a:schemeClr val="dk1"/>
                </a:solidFill>
                <a:latin typeface="Calibri"/>
                <a:ea typeface="Calibri"/>
                <a:cs typeface="Calibri"/>
                <a:sym typeface="Calibri"/>
              </a:rPr>
              <a:t>لا يحل نظام درجات ECTS محل أنظمة الدرجات المحلية ، ولكن من المفترض أن يكون مكملاً لها، على سبيل المثال ، في شهادة الدرجات.</a:t>
            </a:r>
            <a:endParaRPr sz="1600">
              <a:solidFill>
                <a:schemeClr val="dk1"/>
              </a:solidFill>
              <a:latin typeface="Calibri"/>
              <a:ea typeface="Calibri"/>
              <a:cs typeface="Calibri"/>
              <a:sym typeface="Calibri"/>
            </a:endParaRPr>
          </a:p>
          <a:p>
            <a:pPr indent="0" lvl="0" marL="0" rtl="1" algn="just">
              <a:spcBef>
                <a:spcPts val="1600"/>
              </a:spcBef>
              <a:spcAft>
                <a:spcPts val="0"/>
              </a:spcAft>
              <a:buClr>
                <a:schemeClr val="dk1"/>
              </a:buClr>
              <a:buSzPts val="1100"/>
              <a:buFont typeface="Arial"/>
              <a:buNone/>
            </a:pPr>
            <a:r>
              <a:rPr lang="en" sz="1600">
                <a:solidFill>
                  <a:schemeClr val="dk1"/>
                </a:solidFill>
                <a:latin typeface="Calibri"/>
                <a:ea typeface="Calibri"/>
                <a:cs typeface="Calibri"/>
                <a:sym typeface="Calibri"/>
              </a:rPr>
              <a:t>على غرار مقياس الدرجات الأمريكي ، يعتمد ECTS على النسبة المئوية للفئة. هذا يعني أن التقدير يوضح أداء الطالب مقارنةً بالطلاب الآخرين في نفس الفصل.</a:t>
            </a:r>
            <a:endParaRPr sz="1600">
              <a:solidFill>
                <a:schemeClr val="dk1"/>
              </a:solidFill>
              <a:latin typeface="Calibri"/>
              <a:ea typeface="Calibri"/>
              <a:cs typeface="Calibri"/>
              <a:sym typeface="Calibri"/>
            </a:endParaRPr>
          </a:p>
          <a:p>
            <a:pPr indent="0" lvl="0" marL="0" rtl="1" algn="just">
              <a:spcBef>
                <a:spcPts val="1600"/>
              </a:spcBef>
              <a:spcAft>
                <a:spcPts val="0"/>
              </a:spcAft>
              <a:buClr>
                <a:schemeClr val="dk1"/>
              </a:buClr>
              <a:buSzPts val="1100"/>
              <a:buFont typeface="Arial"/>
              <a:buNone/>
            </a:pPr>
            <a:r>
              <a:rPr lang="en" sz="1600">
                <a:solidFill>
                  <a:schemeClr val="dk1"/>
                </a:solidFill>
                <a:latin typeface="Calibri"/>
                <a:ea typeface="Calibri"/>
                <a:cs typeface="Calibri"/>
                <a:sym typeface="Calibri"/>
              </a:rPr>
              <a:t>قبل التقييم ، يتم تقسيم النتائج إلى مجموعتين فرعيتين: النجاح والفشل. لذلك ، فإن النتائج مستقلة عن الطلاب الذين فشلوا في الدورة. يتم تعريف نظام الدرجات على النحو التالي:</a:t>
            </a:r>
            <a:endParaRPr sz="1600">
              <a:solidFill>
                <a:schemeClr val="dk1"/>
              </a:solidFill>
              <a:latin typeface="Calibri"/>
              <a:ea typeface="Calibri"/>
              <a:cs typeface="Calibri"/>
              <a:sym typeface="Calibri"/>
            </a:endParaRPr>
          </a:p>
          <a:p>
            <a:pPr indent="0" lvl="0" marL="0" rtl="1" algn="just">
              <a:spcBef>
                <a:spcPts val="1600"/>
              </a:spcBef>
              <a:spcAft>
                <a:spcPts val="1600"/>
              </a:spcAft>
              <a:buNone/>
            </a:pPr>
            <a:r>
              <a:t/>
            </a:r>
            <a:endParaRPr>
              <a:solidFill>
                <a:schemeClr val="dk1"/>
              </a:solidFill>
            </a:endParaRPr>
          </a:p>
        </p:txBody>
      </p:sp>
      <p:sp>
        <p:nvSpPr>
          <p:cNvPr id="307" name="Google Shape;307;p43"/>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08" name="Google Shape;308;p43"/>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latin typeface="Calibri"/>
                <a:ea typeface="Calibri"/>
                <a:cs typeface="Calibri"/>
                <a:sym typeface="Calibri"/>
              </a:rPr>
              <a:t>٤. مقياس درجات نظام تحويل و تراكم الرصيد الأوروبي</a:t>
            </a:r>
            <a:endParaRPr>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4"/>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600">
                <a:latin typeface="Calibri"/>
                <a:ea typeface="Calibri"/>
                <a:cs typeface="Calibri"/>
                <a:sym typeface="Calibri"/>
              </a:rPr>
              <a:t>٤. مقياس درجات نظام تحويل و تراكم الرصيد الأوروبي</a:t>
            </a:r>
            <a:endParaRPr sz="2600">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p:txBody>
      </p:sp>
      <p:sp>
        <p:nvSpPr>
          <p:cNvPr id="314" name="Google Shape;314;p44"/>
          <p:cNvSpPr txBox="1"/>
          <p:nvPr>
            <p:ph idx="1" type="body"/>
          </p:nvPr>
        </p:nvSpPr>
        <p:spPr>
          <a:xfrm>
            <a:off x="311700" y="1468146"/>
            <a:ext cx="8520600" cy="39663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solidFill>
                  <a:schemeClr val="dk1"/>
                </a:solidFill>
                <a:latin typeface="Calibri"/>
                <a:ea typeface="Calibri"/>
                <a:cs typeface="Calibri"/>
                <a:sym typeface="Calibri"/>
              </a:rPr>
              <a:t>السيناريو </a:t>
            </a:r>
            <a:r>
              <a:rPr lang="en">
                <a:solidFill>
                  <a:schemeClr val="dk1"/>
                </a:solidFill>
                <a:latin typeface="Calibri"/>
                <a:ea typeface="Calibri"/>
                <a:cs typeface="Calibri"/>
                <a:sym typeface="Calibri"/>
              </a:rPr>
              <a:t>الأول:</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u="sng">
              <a:solidFill>
                <a:schemeClr val="dk1"/>
              </a:solidFill>
            </a:endParaRPr>
          </a:p>
          <a:p>
            <a:pPr indent="0" lvl="0" marL="0" rtl="0" algn="l">
              <a:spcBef>
                <a:spcPts val="0"/>
              </a:spcBef>
              <a:spcAft>
                <a:spcPts val="0"/>
              </a:spcAft>
              <a:buNone/>
            </a:pPr>
            <a:r>
              <a:t/>
            </a:r>
            <a:endParaRPr u="sng">
              <a:solidFill>
                <a:schemeClr val="dk1"/>
              </a:solidFill>
            </a:endParaRPr>
          </a:p>
          <a:p>
            <a:pPr indent="-342900" lvl="0" marL="457200" rtl="0" algn="l">
              <a:spcBef>
                <a:spcPts val="0"/>
              </a:spcBef>
              <a:spcAft>
                <a:spcPts val="0"/>
              </a:spcAft>
              <a:buClr>
                <a:schemeClr val="dk1"/>
              </a:buClr>
              <a:buSzPts val="1800"/>
              <a:buChar char="●"/>
            </a:pPr>
            <a:r>
              <a:rPr lang="en">
                <a:solidFill>
                  <a:srgbClr val="FF0000"/>
                </a:solidFill>
              </a:rPr>
              <a:t>Excellent (A)</a:t>
            </a:r>
            <a:r>
              <a:rPr lang="en">
                <a:solidFill>
                  <a:schemeClr val="dk1"/>
                </a:solidFill>
              </a:rPr>
              <a:t>: Best </a:t>
            </a:r>
            <a:r>
              <a:rPr lang="en">
                <a:solidFill>
                  <a:srgbClr val="FF0000"/>
                </a:solidFill>
              </a:rPr>
              <a:t>10%</a:t>
            </a:r>
            <a:endParaRPr>
              <a:solidFill>
                <a:srgbClr val="FF0000"/>
              </a:solidFill>
            </a:endParaRPr>
          </a:p>
          <a:p>
            <a:pPr indent="-342900" lvl="0" marL="457200" rtl="0" algn="l">
              <a:spcBef>
                <a:spcPts val="0"/>
              </a:spcBef>
              <a:spcAft>
                <a:spcPts val="0"/>
              </a:spcAft>
              <a:buClr>
                <a:schemeClr val="dk1"/>
              </a:buClr>
              <a:buSzPts val="1800"/>
              <a:buChar char="●"/>
            </a:pPr>
            <a:r>
              <a:rPr lang="en">
                <a:solidFill>
                  <a:srgbClr val="FF0000"/>
                </a:solidFill>
              </a:rPr>
              <a:t>Very Good (B)</a:t>
            </a:r>
            <a:r>
              <a:rPr lang="en">
                <a:solidFill>
                  <a:schemeClr val="dk1"/>
                </a:solidFill>
              </a:rPr>
              <a:t>: Next </a:t>
            </a:r>
            <a:r>
              <a:rPr lang="en">
                <a:solidFill>
                  <a:srgbClr val="FF0000"/>
                </a:solidFill>
              </a:rPr>
              <a:t>25%</a:t>
            </a:r>
            <a:endParaRPr>
              <a:solidFill>
                <a:schemeClr val="dk1"/>
              </a:solidFill>
            </a:endParaRPr>
          </a:p>
          <a:p>
            <a:pPr indent="-342900" lvl="0" marL="457200" rtl="0" algn="l">
              <a:spcBef>
                <a:spcPts val="0"/>
              </a:spcBef>
              <a:spcAft>
                <a:spcPts val="0"/>
              </a:spcAft>
              <a:buClr>
                <a:schemeClr val="dk1"/>
              </a:buClr>
              <a:buSzPts val="1800"/>
              <a:buChar char="●"/>
            </a:pPr>
            <a:r>
              <a:rPr lang="en">
                <a:solidFill>
                  <a:srgbClr val="FF0000"/>
                </a:solidFill>
              </a:rPr>
              <a:t>Good (C)</a:t>
            </a:r>
            <a:r>
              <a:rPr lang="en">
                <a:solidFill>
                  <a:schemeClr val="dk1"/>
                </a:solidFill>
              </a:rPr>
              <a:t>: Next </a:t>
            </a:r>
            <a:r>
              <a:rPr lang="en">
                <a:solidFill>
                  <a:srgbClr val="FF0000"/>
                </a:solidFill>
              </a:rPr>
              <a:t>30%</a:t>
            </a:r>
            <a:endParaRPr>
              <a:solidFill>
                <a:schemeClr val="dk1"/>
              </a:solidFill>
            </a:endParaRPr>
          </a:p>
          <a:p>
            <a:pPr indent="-342900" lvl="0" marL="457200" rtl="0" algn="l">
              <a:spcBef>
                <a:spcPts val="0"/>
              </a:spcBef>
              <a:spcAft>
                <a:spcPts val="0"/>
              </a:spcAft>
              <a:buClr>
                <a:schemeClr val="dk1"/>
              </a:buClr>
              <a:buSzPts val="1800"/>
              <a:buChar char="●"/>
            </a:pPr>
            <a:r>
              <a:rPr lang="en">
                <a:solidFill>
                  <a:srgbClr val="FF0000"/>
                </a:solidFill>
              </a:rPr>
              <a:t>Satisfactory (D)</a:t>
            </a:r>
            <a:r>
              <a:rPr lang="en">
                <a:solidFill>
                  <a:schemeClr val="dk1"/>
                </a:solidFill>
              </a:rPr>
              <a:t>: Next </a:t>
            </a:r>
            <a:r>
              <a:rPr lang="en">
                <a:solidFill>
                  <a:srgbClr val="FF0000"/>
                </a:solidFill>
              </a:rPr>
              <a:t>25%</a:t>
            </a:r>
            <a:endParaRPr>
              <a:solidFill>
                <a:schemeClr val="dk1"/>
              </a:solidFill>
            </a:endParaRPr>
          </a:p>
          <a:p>
            <a:pPr indent="-342900" lvl="0" marL="457200" rtl="0" algn="l">
              <a:spcBef>
                <a:spcPts val="0"/>
              </a:spcBef>
              <a:spcAft>
                <a:spcPts val="0"/>
              </a:spcAft>
              <a:buClr>
                <a:schemeClr val="dk1"/>
              </a:buClr>
              <a:buSzPts val="1800"/>
              <a:buChar char="●"/>
            </a:pPr>
            <a:r>
              <a:rPr lang="en">
                <a:solidFill>
                  <a:srgbClr val="FF0000"/>
                </a:solidFill>
              </a:rPr>
              <a:t>Sufficient (E)</a:t>
            </a:r>
            <a:r>
              <a:rPr lang="en">
                <a:solidFill>
                  <a:schemeClr val="dk1"/>
                </a:solidFill>
              </a:rPr>
              <a:t>: Next </a:t>
            </a:r>
            <a:r>
              <a:rPr lang="en">
                <a:solidFill>
                  <a:srgbClr val="FF0000"/>
                </a:solidFill>
              </a:rPr>
              <a:t>10%</a:t>
            </a:r>
            <a:endParaRPr>
              <a:solidFill>
                <a:srgbClr val="FF0000"/>
              </a:solidFill>
            </a:endParaRPr>
          </a:p>
          <a:p>
            <a:pPr indent="-342900" lvl="0" marL="457200" rtl="0" algn="l">
              <a:spcBef>
                <a:spcPts val="0"/>
              </a:spcBef>
              <a:spcAft>
                <a:spcPts val="0"/>
              </a:spcAft>
              <a:buClr>
                <a:schemeClr val="dk1"/>
              </a:buClr>
              <a:buSzPts val="1800"/>
              <a:buChar char="●"/>
            </a:pPr>
            <a:r>
              <a:rPr lang="en">
                <a:solidFill>
                  <a:srgbClr val="FF0000"/>
                </a:solidFill>
              </a:rPr>
              <a:t>FX</a:t>
            </a:r>
            <a:r>
              <a:rPr lang="en">
                <a:solidFill>
                  <a:schemeClr val="dk1"/>
                </a:solidFill>
              </a:rPr>
              <a:t>: Fail (almost passing)</a:t>
            </a:r>
            <a:endParaRPr>
              <a:solidFill>
                <a:schemeClr val="dk1"/>
              </a:solidFill>
            </a:endParaRPr>
          </a:p>
          <a:p>
            <a:pPr indent="-342900" lvl="0" marL="457200" rtl="0" algn="l">
              <a:spcBef>
                <a:spcPts val="0"/>
              </a:spcBef>
              <a:spcAft>
                <a:spcPts val="0"/>
              </a:spcAft>
              <a:buClr>
                <a:schemeClr val="dk1"/>
              </a:buClr>
              <a:buSzPts val="1800"/>
              <a:buChar char="●"/>
            </a:pPr>
            <a:r>
              <a:rPr lang="en">
                <a:solidFill>
                  <a:srgbClr val="FF0000"/>
                </a:solidFill>
              </a:rPr>
              <a:t>F</a:t>
            </a:r>
            <a:r>
              <a:rPr lang="en">
                <a:solidFill>
                  <a:schemeClr val="dk1"/>
                </a:solidFill>
              </a:rPr>
              <a:t>: Fail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Note: the grades A, B, C, D and E are for the success group.</a:t>
            </a:r>
            <a:endParaRPr sz="1400"/>
          </a:p>
        </p:txBody>
      </p:sp>
      <p:pic>
        <p:nvPicPr>
          <p:cNvPr id="315" name="Google Shape;315;p44"/>
          <p:cNvPicPr preferRelativeResize="0"/>
          <p:nvPr/>
        </p:nvPicPr>
        <p:blipFill rotWithShape="1">
          <a:blip r:embed="rId3">
            <a:alphaModFix/>
          </a:blip>
          <a:srcRect b="14008" l="0" r="4707" t="0"/>
          <a:stretch/>
        </p:blipFill>
        <p:spPr>
          <a:xfrm>
            <a:off x="4494575" y="1845600"/>
            <a:ext cx="3392050" cy="2889025"/>
          </a:xfrm>
          <a:prstGeom prst="rect">
            <a:avLst/>
          </a:prstGeom>
          <a:noFill/>
          <a:ln>
            <a:noFill/>
          </a:ln>
        </p:spPr>
      </p:pic>
      <p:sp>
        <p:nvSpPr>
          <p:cNvPr id="316" name="Google Shape;316;p44"/>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5"/>
          <p:cNvSpPr txBox="1"/>
          <p:nvPr>
            <p:ph type="title"/>
          </p:nvPr>
        </p:nvSpPr>
        <p:spPr>
          <a:xfrm>
            <a:off x="311700" y="5248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600">
                <a:latin typeface="Calibri"/>
                <a:ea typeface="Calibri"/>
                <a:cs typeface="Calibri"/>
                <a:sym typeface="Calibri"/>
              </a:rPr>
              <a:t>٤. مقياس درجات نظام تحويل و تراكم الرصيد الأوروبي</a:t>
            </a:r>
            <a:endParaRPr>
              <a:latin typeface="Calibri"/>
              <a:ea typeface="Calibri"/>
              <a:cs typeface="Calibri"/>
              <a:sym typeface="Calibri"/>
            </a:endParaRPr>
          </a:p>
        </p:txBody>
      </p:sp>
      <p:sp>
        <p:nvSpPr>
          <p:cNvPr id="322" name="Google Shape;322;p45"/>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23" name="Google Shape;323;p45"/>
          <p:cNvPicPr preferRelativeResize="0"/>
          <p:nvPr/>
        </p:nvPicPr>
        <p:blipFill>
          <a:blip r:embed="rId3">
            <a:alphaModFix/>
          </a:blip>
          <a:stretch>
            <a:fillRect/>
          </a:stretch>
        </p:blipFill>
        <p:spPr>
          <a:xfrm>
            <a:off x="517225" y="1566550"/>
            <a:ext cx="5823176" cy="4003875"/>
          </a:xfrm>
          <a:prstGeom prst="rect">
            <a:avLst/>
          </a:prstGeom>
          <a:noFill/>
          <a:ln>
            <a:noFill/>
          </a:ln>
        </p:spPr>
      </p:pic>
      <p:sp>
        <p:nvSpPr>
          <p:cNvPr id="324" name="Google Shape;324;p45"/>
          <p:cNvSpPr txBox="1"/>
          <p:nvPr/>
        </p:nvSpPr>
        <p:spPr>
          <a:xfrm>
            <a:off x="6558575" y="1542750"/>
            <a:ext cx="2340600" cy="11805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السيناريو الأول:</a:t>
            </a:r>
            <a:endParaRPr sz="1800" u="sng">
              <a:latin typeface="Calibri"/>
              <a:ea typeface="Calibri"/>
              <a:cs typeface="Calibri"/>
              <a:sym typeface="Calibri"/>
            </a:endParaRPr>
          </a:p>
          <a:p>
            <a:pPr indent="0" lvl="0" marL="0" rtl="1" algn="r">
              <a:spcBef>
                <a:spcPts val="0"/>
              </a:spcBef>
              <a:spcAft>
                <a:spcPts val="0"/>
              </a:spcAft>
              <a:buClr>
                <a:schemeClr val="dk1"/>
              </a:buClr>
              <a:buSzPts val="1100"/>
              <a:buFont typeface="Arial"/>
              <a:buNone/>
            </a:pPr>
            <a:r>
              <a:t/>
            </a:r>
            <a:endParaRPr/>
          </a:p>
          <a:p>
            <a:pPr indent="0" lvl="0" marL="0" rtl="1" algn="r">
              <a:spcBef>
                <a:spcPts val="0"/>
              </a:spcBef>
              <a:spcAft>
                <a:spcPts val="0"/>
              </a:spcAft>
              <a:buNone/>
            </a:pPr>
            <a:r>
              <a:rPr lang="en" sz="1500">
                <a:latin typeface="Calibri"/>
                <a:ea typeface="Calibri"/>
                <a:cs typeface="Calibri"/>
                <a:sym typeface="Calibri"/>
              </a:rPr>
              <a:t>عيب هذا السيناريو هو </a:t>
            </a:r>
            <a:r>
              <a:rPr lang="en" sz="1500">
                <a:latin typeface="Calibri"/>
                <a:ea typeface="Calibri"/>
                <a:cs typeface="Calibri"/>
                <a:sym typeface="Calibri"/>
              </a:rPr>
              <a:t>أنه</a:t>
            </a:r>
            <a:r>
              <a:rPr lang="en" sz="1500">
                <a:latin typeface="Calibri"/>
                <a:ea typeface="Calibri"/>
                <a:cs typeface="Calibri"/>
                <a:sym typeface="Calibri"/>
              </a:rPr>
              <a:t> لا يعمل مع المجموعات الصغيرة.</a:t>
            </a:r>
            <a:endParaRPr sz="1500">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6"/>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600">
                <a:latin typeface="Calibri"/>
                <a:ea typeface="Calibri"/>
                <a:cs typeface="Calibri"/>
                <a:sym typeface="Calibri"/>
              </a:rPr>
              <a:t>٤. مقياس درجات نظام تحويل و تراكم الرصيد الأوروبي</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330" name="Google Shape;330;p46"/>
          <p:cNvSpPr txBox="1"/>
          <p:nvPr>
            <p:ph idx="1" type="body"/>
          </p:nvPr>
        </p:nvSpPr>
        <p:spPr>
          <a:xfrm>
            <a:off x="6407700" y="1239550"/>
            <a:ext cx="2120100" cy="667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sz="1600">
                <a:solidFill>
                  <a:schemeClr val="dk1"/>
                </a:solidFill>
                <a:latin typeface="Calibri"/>
                <a:ea typeface="Calibri"/>
                <a:cs typeface="Calibri"/>
                <a:sym typeface="Calibri"/>
              </a:rPr>
              <a:t>السيناريو الثاني</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Clr>
                <a:schemeClr val="dk1"/>
              </a:buClr>
              <a:buSzPts val="1100"/>
              <a:buFont typeface="Arial"/>
              <a:buNone/>
            </a:pPr>
            <a:r>
              <a:t/>
            </a:r>
            <a:endParaRPr/>
          </a:p>
        </p:txBody>
      </p:sp>
      <p:sp>
        <p:nvSpPr>
          <p:cNvPr id="331" name="Google Shape;331;p46"/>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332" name="Google Shape;332;p46"/>
          <p:cNvGraphicFramePr/>
          <p:nvPr/>
        </p:nvGraphicFramePr>
        <p:xfrm>
          <a:off x="646425" y="1907425"/>
          <a:ext cx="3000000" cy="3000000"/>
        </p:xfrm>
        <a:graphic>
          <a:graphicData uri="http://schemas.openxmlformats.org/drawingml/2006/table">
            <a:tbl>
              <a:tblPr bandCol="1" bandRow="1">
                <a:noFill/>
                <a:tableStyleId>{EA6ED9EC-F34A-4A48-94C4-003EB32B36CE}</a:tableStyleId>
              </a:tblPr>
              <a:tblGrid>
                <a:gridCol w="1373125"/>
                <a:gridCol w="1306125"/>
                <a:gridCol w="881925"/>
                <a:gridCol w="1149850"/>
                <a:gridCol w="3081150"/>
              </a:tblGrid>
              <a:tr h="460650">
                <a:tc gridSpan="5">
                  <a:txBody>
                    <a:bodyPr/>
                    <a:lstStyle/>
                    <a:p>
                      <a:pPr indent="0" lvl="0" marL="0" marR="731520" rtl="0" algn="ctr">
                        <a:spcBef>
                          <a:spcPts val="0"/>
                        </a:spcBef>
                        <a:spcAft>
                          <a:spcPts val="0"/>
                        </a:spcAft>
                        <a:buNone/>
                      </a:pPr>
                      <a:r>
                        <a:rPr b="1" lang="en" sz="1300">
                          <a:latin typeface="Calibri"/>
                          <a:ea typeface="Calibri"/>
                          <a:cs typeface="Calibri"/>
                          <a:sym typeface="Calibri"/>
                        </a:rPr>
                        <a:t>                   GRADING SCHEME</a:t>
                      </a:r>
                      <a:endParaRPr b="1" sz="1300">
                        <a:latin typeface="Calibri"/>
                        <a:ea typeface="Calibri"/>
                        <a:cs typeface="Calibri"/>
                        <a:sym typeface="Calibri"/>
                      </a:endParaRPr>
                    </a:p>
                    <a:p>
                      <a:pPr indent="0" lvl="0" marL="0" marR="0" rtl="1" algn="ctr">
                        <a:spcBef>
                          <a:spcPts val="0"/>
                        </a:spcBef>
                        <a:spcAft>
                          <a:spcPts val="0"/>
                        </a:spcAft>
                        <a:buNone/>
                      </a:pPr>
                      <a:r>
                        <a:rPr b="1" lang="en" sz="1500">
                          <a:latin typeface="Calibri"/>
                          <a:ea typeface="Calibri"/>
                          <a:cs typeface="Calibri"/>
                          <a:sym typeface="Calibri"/>
                        </a:rPr>
                        <a:t>مخطط الدرجات</a:t>
                      </a:r>
                      <a:endParaRPr b="1" sz="1500">
                        <a:latin typeface="Calibri"/>
                        <a:ea typeface="Calibri"/>
                        <a:cs typeface="Calibri"/>
                        <a:sym typeface="Calibri"/>
                      </a:endParaRPr>
                    </a:p>
                  </a:txBody>
                  <a:tcPr marT="0" marB="0" marR="73025" marL="730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599"/>
                    </a:solidFill>
                  </a:tcPr>
                </a:tc>
                <a:tc hMerge="1"/>
                <a:tc hMerge="1"/>
                <a:tc hMerge="1"/>
                <a:tc hMerge="1"/>
              </a:tr>
              <a:tr h="224700">
                <a:tc>
                  <a:txBody>
                    <a:bodyPr/>
                    <a:lstStyle/>
                    <a:p>
                      <a:pPr indent="0" lvl="0" marL="0" rtl="0" algn="l">
                        <a:spcBef>
                          <a:spcPts val="0"/>
                        </a:spcBef>
                        <a:spcAft>
                          <a:spcPts val="0"/>
                        </a:spcAft>
                        <a:buNone/>
                      </a:pPr>
                      <a:r>
                        <a:rPr b="1" lang="en" sz="1200">
                          <a:latin typeface="Calibri"/>
                          <a:ea typeface="Calibri"/>
                          <a:cs typeface="Calibri"/>
                          <a:sym typeface="Calibri"/>
                        </a:rPr>
                        <a:t>Group</a:t>
                      </a:r>
                      <a:endParaRPr b="1" sz="1200">
                        <a:latin typeface="Calibri"/>
                        <a:ea typeface="Calibri"/>
                        <a:cs typeface="Calibri"/>
                        <a:sym typeface="Calibri"/>
                      </a:endParaRPr>
                    </a:p>
                  </a:txBody>
                  <a:tcPr marT="0" marB="0" marR="73025" marL="730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DEDED"/>
                    </a:solidFill>
                  </a:tcPr>
                </a:tc>
                <a:tc>
                  <a:txBody>
                    <a:bodyPr/>
                    <a:lstStyle/>
                    <a:p>
                      <a:pPr indent="0" lvl="0" marL="0" rtl="0" algn="l">
                        <a:spcBef>
                          <a:spcPts val="0"/>
                        </a:spcBef>
                        <a:spcAft>
                          <a:spcPts val="0"/>
                        </a:spcAft>
                        <a:buNone/>
                      </a:pPr>
                      <a:r>
                        <a:rPr b="1" lang="en" sz="1200">
                          <a:latin typeface="Calibri"/>
                          <a:ea typeface="Calibri"/>
                          <a:cs typeface="Calibri"/>
                          <a:sym typeface="Calibri"/>
                        </a:rPr>
                        <a:t>Grade</a:t>
                      </a:r>
                      <a:endParaRPr b="1"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DEDED"/>
                    </a:solidFill>
                  </a:tcPr>
                </a:tc>
                <a:tc>
                  <a:txBody>
                    <a:bodyPr/>
                    <a:lstStyle/>
                    <a:p>
                      <a:pPr indent="0" lvl="0" marL="0" rtl="1" algn="ctr">
                        <a:spcBef>
                          <a:spcPts val="0"/>
                        </a:spcBef>
                        <a:spcAft>
                          <a:spcPts val="0"/>
                        </a:spcAft>
                        <a:buNone/>
                      </a:pPr>
                      <a:r>
                        <a:rPr b="1" lang="en" sz="1300">
                          <a:latin typeface="Calibri"/>
                          <a:ea typeface="Calibri"/>
                          <a:cs typeface="Calibri"/>
                          <a:sym typeface="Calibri"/>
                        </a:rPr>
                        <a:t>التقدير</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DEDED"/>
                    </a:solidFill>
                  </a:tcPr>
                </a:tc>
                <a:tc>
                  <a:txBody>
                    <a:bodyPr/>
                    <a:lstStyle/>
                    <a:p>
                      <a:pPr indent="0" lvl="0" marL="0" rtl="0" algn="l">
                        <a:spcBef>
                          <a:spcPts val="0"/>
                        </a:spcBef>
                        <a:spcAft>
                          <a:spcPts val="0"/>
                        </a:spcAft>
                        <a:buNone/>
                      </a:pPr>
                      <a:r>
                        <a:rPr b="1" lang="en" sz="1300">
                          <a:latin typeface="Calibri"/>
                          <a:ea typeface="Calibri"/>
                          <a:cs typeface="Calibri"/>
                          <a:sym typeface="Calibri"/>
                        </a:rPr>
                        <a:t>Marks (%)</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DEDED"/>
                    </a:solidFill>
                  </a:tcPr>
                </a:tc>
                <a:tc>
                  <a:txBody>
                    <a:bodyPr/>
                    <a:lstStyle/>
                    <a:p>
                      <a:pPr indent="0" lvl="0" marL="0" rtl="0" algn="l">
                        <a:spcBef>
                          <a:spcPts val="0"/>
                        </a:spcBef>
                        <a:spcAft>
                          <a:spcPts val="0"/>
                        </a:spcAft>
                        <a:buNone/>
                      </a:pPr>
                      <a:r>
                        <a:rPr b="1" lang="en" sz="1300">
                          <a:latin typeface="Calibri"/>
                          <a:ea typeface="Calibri"/>
                          <a:cs typeface="Calibri"/>
                          <a:sym typeface="Calibri"/>
                        </a:rPr>
                        <a:t>Definition</a:t>
                      </a:r>
                      <a:endParaRPr b="1" sz="1300">
                        <a:latin typeface="Calibri"/>
                        <a:ea typeface="Calibri"/>
                        <a:cs typeface="Calibri"/>
                        <a:sym typeface="Calibri"/>
                      </a:endParaRPr>
                    </a:p>
                  </a:txBody>
                  <a:tcPr marT="0" marB="0" marR="73025" marL="73025" anchor="ctr">
                    <a:lnL cap="flat" cmpd="sng" w="63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DEDED"/>
                    </a:solidFill>
                  </a:tcPr>
                </a:tc>
              </a:tr>
              <a:tr h="224700">
                <a:tc rowSpan="5">
                  <a:txBody>
                    <a:bodyPr/>
                    <a:lstStyle/>
                    <a:p>
                      <a:pPr indent="0" lvl="0" marL="0" rtl="0" algn="l">
                        <a:spcBef>
                          <a:spcPts val="0"/>
                        </a:spcBef>
                        <a:spcAft>
                          <a:spcPts val="0"/>
                        </a:spcAft>
                        <a:buNone/>
                      </a:pPr>
                      <a:r>
                        <a:rPr b="1" lang="en" sz="1300">
                          <a:latin typeface="Calibri"/>
                          <a:ea typeface="Calibri"/>
                          <a:cs typeface="Calibri"/>
                          <a:sym typeface="Calibri"/>
                        </a:rPr>
                        <a:t>Success Group</a:t>
                      </a:r>
                      <a:endParaRPr b="1" sz="1300">
                        <a:latin typeface="Calibri"/>
                        <a:ea typeface="Calibri"/>
                        <a:cs typeface="Calibri"/>
                        <a:sym typeface="Calibri"/>
                      </a:endParaRPr>
                    </a:p>
                    <a:p>
                      <a:pPr indent="0" lvl="0" marL="0" rtl="0" algn="l">
                        <a:spcBef>
                          <a:spcPts val="0"/>
                        </a:spcBef>
                        <a:spcAft>
                          <a:spcPts val="0"/>
                        </a:spcAft>
                        <a:buNone/>
                      </a:pPr>
                      <a:r>
                        <a:rPr b="1" lang="en" sz="1300">
                          <a:latin typeface="Calibri"/>
                          <a:ea typeface="Calibri"/>
                          <a:cs typeface="Calibri"/>
                          <a:sym typeface="Calibri"/>
                        </a:rPr>
                        <a:t>(50 - 100)</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45720" lvl="0" marL="0" rtl="0" algn="l">
                        <a:spcBef>
                          <a:spcPts val="0"/>
                        </a:spcBef>
                        <a:spcAft>
                          <a:spcPts val="0"/>
                        </a:spcAft>
                        <a:buNone/>
                      </a:pPr>
                      <a:r>
                        <a:rPr b="1" lang="en" sz="1200">
                          <a:latin typeface="Calibri"/>
                          <a:ea typeface="Calibri"/>
                          <a:cs typeface="Calibri"/>
                          <a:sym typeface="Calibri"/>
                        </a:rPr>
                        <a:t>A - </a:t>
                      </a:r>
                      <a:r>
                        <a:rPr lang="en" sz="1200">
                          <a:latin typeface="Calibri"/>
                          <a:ea typeface="Calibri"/>
                          <a:cs typeface="Calibri"/>
                          <a:sym typeface="Calibri"/>
                        </a:rPr>
                        <a:t>Excellent</a:t>
                      </a:r>
                      <a:endParaRPr b="1"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1" algn="ctr">
                        <a:spcBef>
                          <a:spcPts val="0"/>
                        </a:spcBef>
                        <a:spcAft>
                          <a:spcPts val="0"/>
                        </a:spcAft>
                        <a:buNone/>
                      </a:pPr>
                      <a:r>
                        <a:rPr b="1" lang="en" sz="1300">
                          <a:latin typeface="Calibri"/>
                          <a:ea typeface="Calibri"/>
                          <a:cs typeface="Calibri"/>
                          <a:sym typeface="Calibri"/>
                        </a:rPr>
                        <a:t>امتياز</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90 - 100</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Outstanding Performance</a:t>
                      </a:r>
                      <a:endParaRPr sz="1200">
                        <a:latin typeface="Calibri"/>
                        <a:ea typeface="Calibri"/>
                        <a:cs typeface="Calibri"/>
                        <a:sym typeface="Calibri"/>
                      </a:endParaRPr>
                    </a:p>
                  </a:txBody>
                  <a:tcPr marT="0" marB="0" marR="73025" marL="73025" anchor="ctr">
                    <a:lnL cap="flat" cmpd="sng" w="63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4700">
                <a:tc vMerge="1"/>
                <a:tc>
                  <a:txBody>
                    <a:bodyPr/>
                    <a:lstStyle/>
                    <a:p>
                      <a:pPr indent="45720" lvl="0" marL="0" rtl="0" algn="l">
                        <a:spcBef>
                          <a:spcPts val="0"/>
                        </a:spcBef>
                        <a:spcAft>
                          <a:spcPts val="0"/>
                        </a:spcAft>
                        <a:buNone/>
                      </a:pPr>
                      <a:r>
                        <a:rPr b="1" lang="en" sz="1200">
                          <a:latin typeface="Calibri"/>
                          <a:ea typeface="Calibri"/>
                          <a:cs typeface="Calibri"/>
                          <a:sym typeface="Calibri"/>
                        </a:rPr>
                        <a:t>B - </a:t>
                      </a:r>
                      <a:r>
                        <a:rPr lang="en" sz="1200">
                          <a:latin typeface="Calibri"/>
                          <a:ea typeface="Calibri"/>
                          <a:cs typeface="Calibri"/>
                          <a:sym typeface="Calibri"/>
                        </a:rPr>
                        <a:t>Very Good</a:t>
                      </a:r>
                      <a:endParaRPr b="1"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1" algn="ctr">
                        <a:spcBef>
                          <a:spcPts val="0"/>
                        </a:spcBef>
                        <a:spcAft>
                          <a:spcPts val="0"/>
                        </a:spcAft>
                        <a:buNone/>
                      </a:pPr>
                      <a:r>
                        <a:rPr b="1" lang="en" sz="1300">
                          <a:latin typeface="Calibri"/>
                          <a:ea typeface="Calibri"/>
                          <a:cs typeface="Calibri"/>
                          <a:sym typeface="Calibri"/>
                        </a:rPr>
                        <a:t>جيد جدا </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80 - 89</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Above average with some errors</a:t>
                      </a:r>
                      <a:endParaRPr sz="1200">
                        <a:latin typeface="Calibri"/>
                        <a:ea typeface="Calibri"/>
                        <a:cs typeface="Calibri"/>
                        <a:sym typeface="Calibri"/>
                      </a:endParaRPr>
                    </a:p>
                  </a:txBody>
                  <a:tcPr marT="0" marB="0" marR="73025" marL="73025" anchor="ctr">
                    <a:lnL cap="flat" cmpd="sng" w="63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4700">
                <a:tc vMerge="1"/>
                <a:tc>
                  <a:txBody>
                    <a:bodyPr/>
                    <a:lstStyle/>
                    <a:p>
                      <a:pPr indent="45720" lvl="0" marL="0" rtl="0" algn="l">
                        <a:spcBef>
                          <a:spcPts val="0"/>
                        </a:spcBef>
                        <a:spcAft>
                          <a:spcPts val="0"/>
                        </a:spcAft>
                        <a:buNone/>
                      </a:pPr>
                      <a:r>
                        <a:rPr b="1" lang="en" sz="1200">
                          <a:latin typeface="Calibri"/>
                          <a:ea typeface="Calibri"/>
                          <a:cs typeface="Calibri"/>
                          <a:sym typeface="Calibri"/>
                        </a:rPr>
                        <a:t>C - </a:t>
                      </a:r>
                      <a:r>
                        <a:rPr lang="en" sz="1200">
                          <a:latin typeface="Calibri"/>
                          <a:ea typeface="Calibri"/>
                          <a:cs typeface="Calibri"/>
                          <a:sym typeface="Calibri"/>
                        </a:rPr>
                        <a:t>Good</a:t>
                      </a:r>
                      <a:endParaRPr b="1"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1" algn="ctr">
                        <a:spcBef>
                          <a:spcPts val="0"/>
                        </a:spcBef>
                        <a:spcAft>
                          <a:spcPts val="0"/>
                        </a:spcAft>
                        <a:buNone/>
                      </a:pPr>
                      <a:r>
                        <a:rPr b="1" lang="en" sz="1300">
                          <a:latin typeface="Calibri"/>
                          <a:ea typeface="Calibri"/>
                          <a:cs typeface="Calibri"/>
                          <a:sym typeface="Calibri"/>
                        </a:rPr>
                        <a:t>جيد</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70 - 79</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Sound work with notable errors</a:t>
                      </a:r>
                      <a:endParaRPr sz="1200">
                        <a:latin typeface="Calibri"/>
                        <a:ea typeface="Calibri"/>
                        <a:cs typeface="Calibri"/>
                        <a:sym typeface="Calibri"/>
                      </a:endParaRPr>
                    </a:p>
                  </a:txBody>
                  <a:tcPr marT="0" marB="0" marR="73025" marL="73025" anchor="ctr">
                    <a:lnL cap="flat" cmpd="sng" w="63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4700">
                <a:tc vMerge="1"/>
                <a:tc>
                  <a:txBody>
                    <a:bodyPr/>
                    <a:lstStyle/>
                    <a:p>
                      <a:pPr indent="45720" lvl="0" marL="0" rtl="0" algn="l">
                        <a:spcBef>
                          <a:spcPts val="0"/>
                        </a:spcBef>
                        <a:spcAft>
                          <a:spcPts val="0"/>
                        </a:spcAft>
                        <a:buNone/>
                      </a:pPr>
                      <a:r>
                        <a:rPr b="1" lang="en" sz="1200">
                          <a:latin typeface="Calibri"/>
                          <a:ea typeface="Calibri"/>
                          <a:cs typeface="Calibri"/>
                          <a:sym typeface="Calibri"/>
                        </a:rPr>
                        <a:t>D - </a:t>
                      </a:r>
                      <a:r>
                        <a:rPr lang="en" sz="1200">
                          <a:latin typeface="Calibri"/>
                          <a:ea typeface="Calibri"/>
                          <a:cs typeface="Calibri"/>
                          <a:sym typeface="Calibri"/>
                        </a:rPr>
                        <a:t>Satisfactory</a:t>
                      </a:r>
                      <a:endParaRPr b="1"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1" algn="ctr">
                        <a:spcBef>
                          <a:spcPts val="0"/>
                        </a:spcBef>
                        <a:spcAft>
                          <a:spcPts val="0"/>
                        </a:spcAft>
                        <a:buNone/>
                      </a:pPr>
                      <a:r>
                        <a:rPr b="1" lang="en" sz="1300">
                          <a:latin typeface="Calibri"/>
                          <a:ea typeface="Calibri"/>
                          <a:cs typeface="Calibri"/>
                          <a:sym typeface="Calibri"/>
                        </a:rPr>
                        <a:t>متوسط </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60 - 69</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Fair but with major shortcomings</a:t>
                      </a:r>
                      <a:endParaRPr sz="1200">
                        <a:latin typeface="Calibri"/>
                        <a:ea typeface="Calibri"/>
                        <a:cs typeface="Calibri"/>
                        <a:sym typeface="Calibri"/>
                      </a:endParaRPr>
                    </a:p>
                  </a:txBody>
                  <a:tcPr marT="0" marB="0" marR="73025" marL="73025" anchor="ctr">
                    <a:lnL cap="flat" cmpd="sng" w="63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4700">
                <a:tc vMerge="1"/>
                <a:tc>
                  <a:txBody>
                    <a:bodyPr/>
                    <a:lstStyle/>
                    <a:p>
                      <a:pPr indent="45720" lvl="0" marL="0" rtl="0" algn="l">
                        <a:spcBef>
                          <a:spcPts val="0"/>
                        </a:spcBef>
                        <a:spcAft>
                          <a:spcPts val="0"/>
                        </a:spcAft>
                        <a:buNone/>
                      </a:pPr>
                      <a:r>
                        <a:rPr b="1" lang="en" sz="1200">
                          <a:latin typeface="Calibri"/>
                          <a:ea typeface="Calibri"/>
                          <a:cs typeface="Calibri"/>
                          <a:sym typeface="Calibri"/>
                        </a:rPr>
                        <a:t>E - </a:t>
                      </a:r>
                      <a:r>
                        <a:rPr lang="en" sz="1200">
                          <a:latin typeface="Calibri"/>
                          <a:ea typeface="Calibri"/>
                          <a:cs typeface="Calibri"/>
                          <a:sym typeface="Calibri"/>
                        </a:rPr>
                        <a:t>Sufficient</a:t>
                      </a:r>
                      <a:endParaRPr b="1"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1" algn="ctr">
                        <a:spcBef>
                          <a:spcPts val="0"/>
                        </a:spcBef>
                        <a:spcAft>
                          <a:spcPts val="0"/>
                        </a:spcAft>
                        <a:buNone/>
                      </a:pPr>
                      <a:r>
                        <a:rPr b="1" lang="en" sz="1300">
                          <a:latin typeface="Calibri"/>
                          <a:ea typeface="Calibri"/>
                          <a:cs typeface="Calibri"/>
                          <a:sym typeface="Calibri"/>
                        </a:rPr>
                        <a:t>مقبول </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50 - 59</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Work meets minimum criteria</a:t>
                      </a:r>
                      <a:endParaRPr sz="1200">
                        <a:latin typeface="Calibri"/>
                        <a:ea typeface="Calibri"/>
                        <a:cs typeface="Calibri"/>
                        <a:sym typeface="Calibri"/>
                      </a:endParaRPr>
                    </a:p>
                  </a:txBody>
                  <a:tcPr marT="0" marB="0" marR="73025" marL="73025" anchor="ctr">
                    <a:lnL cap="flat" cmpd="sng" w="63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4700">
                <a:tc rowSpan="2">
                  <a:txBody>
                    <a:bodyPr/>
                    <a:lstStyle/>
                    <a:p>
                      <a:pPr indent="0" lvl="0" marL="0" rtl="0" algn="l">
                        <a:spcBef>
                          <a:spcPts val="0"/>
                        </a:spcBef>
                        <a:spcAft>
                          <a:spcPts val="0"/>
                        </a:spcAft>
                        <a:buNone/>
                      </a:pPr>
                      <a:r>
                        <a:rPr b="1" lang="en" sz="1300">
                          <a:latin typeface="Calibri"/>
                          <a:ea typeface="Calibri"/>
                          <a:cs typeface="Calibri"/>
                          <a:sym typeface="Calibri"/>
                        </a:rPr>
                        <a:t>Fail Group</a:t>
                      </a:r>
                      <a:endParaRPr b="1" sz="1300">
                        <a:latin typeface="Calibri"/>
                        <a:ea typeface="Calibri"/>
                        <a:cs typeface="Calibri"/>
                        <a:sym typeface="Calibri"/>
                      </a:endParaRPr>
                    </a:p>
                    <a:p>
                      <a:pPr indent="0" lvl="0" marL="0" rtl="0" algn="l">
                        <a:spcBef>
                          <a:spcPts val="0"/>
                        </a:spcBef>
                        <a:spcAft>
                          <a:spcPts val="0"/>
                        </a:spcAft>
                        <a:buNone/>
                      </a:pPr>
                      <a:r>
                        <a:rPr b="1" lang="en" sz="1300">
                          <a:latin typeface="Calibri"/>
                          <a:ea typeface="Calibri"/>
                          <a:cs typeface="Calibri"/>
                          <a:sym typeface="Calibri"/>
                        </a:rPr>
                        <a:t>(0 – 49)</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45720" lvl="0" marL="0" rtl="0" algn="l">
                        <a:spcBef>
                          <a:spcPts val="0"/>
                        </a:spcBef>
                        <a:spcAft>
                          <a:spcPts val="0"/>
                        </a:spcAft>
                        <a:buNone/>
                      </a:pPr>
                      <a:r>
                        <a:rPr b="1" lang="en" sz="1200">
                          <a:latin typeface="Calibri"/>
                          <a:ea typeface="Calibri"/>
                          <a:cs typeface="Calibri"/>
                          <a:sym typeface="Calibri"/>
                        </a:rPr>
                        <a:t>FX – </a:t>
                      </a:r>
                      <a:r>
                        <a:rPr lang="en" sz="1200">
                          <a:latin typeface="Calibri"/>
                          <a:ea typeface="Calibri"/>
                          <a:cs typeface="Calibri"/>
                          <a:sym typeface="Calibri"/>
                        </a:rPr>
                        <a:t>Fail</a:t>
                      </a:r>
                      <a:r>
                        <a:rPr b="1" lang="en" sz="1200">
                          <a:latin typeface="Calibri"/>
                          <a:ea typeface="Calibri"/>
                          <a:cs typeface="Calibri"/>
                          <a:sym typeface="Calibri"/>
                        </a:rPr>
                        <a:t> </a:t>
                      </a:r>
                      <a:endParaRPr b="1"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300">
                          <a:latin typeface="Calibri"/>
                          <a:ea typeface="Calibri"/>
                          <a:cs typeface="Calibri"/>
                          <a:sym typeface="Calibri"/>
                        </a:rPr>
                        <a:t>مقبول بقرار</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(45-49)</a:t>
                      </a:r>
                      <a:endParaRPr sz="12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Calibri"/>
                          <a:ea typeface="Calibri"/>
                          <a:cs typeface="Calibri"/>
                          <a:sym typeface="Calibri"/>
                        </a:rPr>
                        <a:t>More work required but credit awarded</a:t>
                      </a:r>
                      <a:endParaRPr sz="1200">
                        <a:latin typeface="Calibri"/>
                        <a:ea typeface="Calibri"/>
                        <a:cs typeface="Calibri"/>
                        <a:sym typeface="Calibri"/>
                      </a:endParaRPr>
                    </a:p>
                  </a:txBody>
                  <a:tcPr marT="0" marB="0" marR="73025" marL="73025" anchor="ctr">
                    <a:lnL cap="flat" cmpd="sng" w="63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4700">
                <a:tc vMerge="1"/>
                <a:tc>
                  <a:txBody>
                    <a:bodyPr/>
                    <a:lstStyle/>
                    <a:p>
                      <a:pPr indent="45720" lvl="0" marL="0" rtl="0" algn="l">
                        <a:spcBef>
                          <a:spcPts val="0"/>
                        </a:spcBef>
                        <a:spcAft>
                          <a:spcPts val="0"/>
                        </a:spcAft>
                        <a:buNone/>
                      </a:pPr>
                      <a:r>
                        <a:rPr b="1" lang="en" sz="1300">
                          <a:latin typeface="Calibri"/>
                          <a:ea typeface="Calibri"/>
                          <a:cs typeface="Calibri"/>
                          <a:sym typeface="Calibri"/>
                        </a:rPr>
                        <a:t>F – </a:t>
                      </a:r>
                      <a:r>
                        <a:rPr lang="en" sz="1300">
                          <a:latin typeface="Calibri"/>
                          <a:ea typeface="Calibri"/>
                          <a:cs typeface="Calibri"/>
                          <a:sym typeface="Calibri"/>
                        </a:rPr>
                        <a:t>Fail</a:t>
                      </a:r>
                      <a:r>
                        <a:rPr b="1" lang="en" sz="1300">
                          <a:latin typeface="Calibri"/>
                          <a:ea typeface="Calibri"/>
                          <a:cs typeface="Calibri"/>
                          <a:sym typeface="Calibri"/>
                        </a:rPr>
                        <a:t> </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1" algn="ctr">
                        <a:spcBef>
                          <a:spcPts val="0"/>
                        </a:spcBef>
                        <a:spcAft>
                          <a:spcPts val="0"/>
                        </a:spcAft>
                        <a:buNone/>
                      </a:pPr>
                      <a:r>
                        <a:rPr b="1" lang="en" sz="1300">
                          <a:latin typeface="Calibri"/>
                          <a:ea typeface="Calibri"/>
                          <a:cs typeface="Calibri"/>
                          <a:sym typeface="Calibri"/>
                        </a:rPr>
                        <a:t>راسب</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(0-44)</a:t>
                      </a:r>
                      <a:endParaRPr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alibri"/>
                          <a:ea typeface="Calibri"/>
                          <a:cs typeface="Calibri"/>
                          <a:sym typeface="Calibri"/>
                        </a:rPr>
                        <a:t>Considerable amount of work required</a:t>
                      </a:r>
                      <a:endParaRPr sz="1300">
                        <a:latin typeface="Calibri"/>
                        <a:ea typeface="Calibri"/>
                        <a:cs typeface="Calibri"/>
                        <a:sym typeface="Calibri"/>
                      </a:endParaRPr>
                    </a:p>
                  </a:txBody>
                  <a:tcPr marT="0" marB="0" marR="73025" marL="73025" anchor="ctr">
                    <a:lnL cap="flat" cmpd="sng" w="63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4700">
                <a:tc>
                  <a:txBody>
                    <a:bodyPr/>
                    <a:lstStyle/>
                    <a:p>
                      <a:pPr indent="0" lvl="0" marL="0" rtl="0" algn="l">
                        <a:spcBef>
                          <a:spcPts val="0"/>
                        </a:spcBef>
                        <a:spcAft>
                          <a:spcPts val="0"/>
                        </a:spcAft>
                        <a:buNone/>
                      </a:pPr>
                      <a:r>
                        <a:t/>
                      </a:r>
                      <a:endParaRPr b="1" sz="1200">
                        <a:latin typeface="Times New Roman"/>
                        <a:ea typeface="Times New Roman"/>
                        <a:cs typeface="Times New Roman"/>
                        <a:sym typeface="Times New Roman"/>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8080"/>
                    </a:solidFill>
                  </a:tcPr>
                </a:tc>
                <a:tc>
                  <a:txBody>
                    <a:bodyPr/>
                    <a:lstStyle/>
                    <a:p>
                      <a:pPr indent="0" lvl="0" marL="0" rtl="0" algn="l">
                        <a:spcBef>
                          <a:spcPts val="0"/>
                        </a:spcBef>
                        <a:spcAft>
                          <a:spcPts val="0"/>
                        </a:spcAft>
                        <a:buNone/>
                      </a:pPr>
                      <a:r>
                        <a:t/>
                      </a:r>
                      <a:endParaRPr b="1" sz="1200">
                        <a:latin typeface="Times New Roman"/>
                        <a:ea typeface="Times New Roman"/>
                        <a:cs typeface="Times New Roman"/>
                        <a:sym typeface="Times New Roman"/>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8080"/>
                    </a:solidFill>
                  </a:tcPr>
                </a:tc>
                <a:tc>
                  <a:txBody>
                    <a:bodyPr/>
                    <a:lstStyle/>
                    <a:p>
                      <a:pPr indent="0" lvl="0" marL="0" rtl="0" algn="l">
                        <a:spcBef>
                          <a:spcPts val="0"/>
                        </a:spcBef>
                        <a:spcAft>
                          <a:spcPts val="0"/>
                        </a:spcAft>
                        <a:buNone/>
                      </a:pPr>
                      <a:r>
                        <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8080"/>
                    </a:solidFill>
                  </a:tcPr>
                </a:tc>
                <a:tc>
                  <a:txBody>
                    <a:bodyPr/>
                    <a:lstStyle/>
                    <a:p>
                      <a:pPr indent="0" lvl="0" marL="0" rtl="0" algn="l">
                        <a:spcBef>
                          <a:spcPts val="0"/>
                        </a:spcBef>
                        <a:spcAft>
                          <a:spcPts val="0"/>
                        </a:spcAft>
                        <a:buNone/>
                      </a:pPr>
                      <a:r>
                        <a:t/>
                      </a:r>
                      <a:endParaRPr b="1" sz="1300">
                        <a:latin typeface="Calibri"/>
                        <a:ea typeface="Calibri"/>
                        <a:cs typeface="Calibri"/>
                        <a:sym typeface="Calibri"/>
                      </a:endParaRPr>
                    </a:p>
                  </a:txBody>
                  <a:tcPr marT="0" marB="0" marR="73025" marL="73025" anchor="ctr">
                    <a:lnL cap="flat" cmpd="sng" w="9525">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8080"/>
                    </a:solidFill>
                  </a:tcPr>
                </a:tc>
                <a:tc>
                  <a:txBody>
                    <a:bodyPr/>
                    <a:lstStyle/>
                    <a:p>
                      <a:pPr indent="0" lvl="0" marL="0" rtl="0" algn="l">
                        <a:spcBef>
                          <a:spcPts val="0"/>
                        </a:spcBef>
                        <a:spcAft>
                          <a:spcPts val="0"/>
                        </a:spcAft>
                        <a:buNone/>
                      </a:pPr>
                      <a:r>
                        <a:t/>
                      </a:r>
                      <a:endParaRPr b="1" sz="1300">
                        <a:latin typeface="Calibri"/>
                        <a:ea typeface="Calibri"/>
                        <a:cs typeface="Calibri"/>
                        <a:sym typeface="Calibri"/>
                      </a:endParaRPr>
                    </a:p>
                  </a:txBody>
                  <a:tcPr marT="0" marB="0" marR="73025" marL="73025" anchor="ctr">
                    <a:lnL cap="flat" cmpd="sng" w="63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8080"/>
                    </a:solidFill>
                  </a:tcPr>
                </a:tc>
              </a:tr>
              <a:tr h="224700">
                <a:tc gridSpan="2">
                  <a:txBody>
                    <a:bodyPr/>
                    <a:lstStyle/>
                    <a:p>
                      <a:pPr indent="0" lvl="0" marL="0" rtl="0" algn="l">
                        <a:spcBef>
                          <a:spcPts val="0"/>
                        </a:spcBef>
                        <a:spcAft>
                          <a:spcPts val="0"/>
                        </a:spcAft>
                        <a:buNone/>
                      </a:pPr>
                      <a:r>
                        <a:rPr lang="en" sz="1200">
                          <a:latin typeface="Calibri"/>
                          <a:ea typeface="Calibri"/>
                          <a:cs typeface="Calibri"/>
                          <a:sym typeface="Calibri"/>
                        </a:rPr>
                        <a:t>Note:</a:t>
                      </a:r>
                      <a:endParaRPr sz="1200">
                        <a:latin typeface="Calibri"/>
                        <a:ea typeface="Calibri"/>
                        <a:cs typeface="Calibri"/>
                        <a:sym typeface="Calibri"/>
                      </a:endParaRPr>
                    </a:p>
                  </a:txBody>
                  <a:tcPr marT="0" marB="0" marR="73025" marL="73025">
                    <a:lnL cap="flat" cmpd="sng" w="9525">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hMerge="1"/>
                <a:tc>
                  <a:txBody>
                    <a:bodyPr/>
                    <a:lstStyle/>
                    <a:p>
                      <a:pPr indent="0" lvl="0" marL="0" rtl="0" algn="l">
                        <a:spcBef>
                          <a:spcPts val="0"/>
                        </a:spcBef>
                        <a:spcAft>
                          <a:spcPts val="0"/>
                        </a:spcAft>
                        <a:buNone/>
                      </a:pPr>
                      <a:r>
                        <a:t/>
                      </a:r>
                      <a:endParaRPr sz="1300">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0" rtl="0" algn="l">
                        <a:spcBef>
                          <a:spcPts val="0"/>
                        </a:spcBef>
                        <a:spcAft>
                          <a:spcPts val="0"/>
                        </a:spcAft>
                        <a:buNone/>
                      </a:pPr>
                      <a:r>
                        <a:t/>
                      </a:r>
                      <a:endParaRPr sz="1300">
                        <a:latin typeface="Calibri"/>
                        <a:ea typeface="Calibri"/>
                        <a:cs typeface="Calibri"/>
                        <a:sym typeface="Calibri"/>
                      </a:endParaRPr>
                    </a:p>
                  </a:txBody>
                  <a:tcPr marT="0" marB="0" marR="73025" marL="73025"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1003675">
                <a:tc gridSpan="5">
                  <a:txBody>
                    <a:bodyPr/>
                    <a:lstStyle/>
                    <a:p>
                      <a:pPr indent="0" lvl="0" marL="0" rtl="0" algn="l">
                        <a:spcBef>
                          <a:spcPts val="0"/>
                        </a:spcBef>
                        <a:spcAft>
                          <a:spcPts val="0"/>
                        </a:spcAft>
                        <a:buNone/>
                      </a:pPr>
                      <a:r>
                        <a:t/>
                      </a:r>
                      <a:endParaRPr sz="900">
                        <a:latin typeface="Calibri"/>
                        <a:ea typeface="Calibri"/>
                        <a:cs typeface="Calibri"/>
                        <a:sym typeface="Calibri"/>
                      </a:endParaRPr>
                    </a:p>
                    <a:p>
                      <a:pPr indent="0" lvl="0" marL="0" rtl="0" algn="l">
                        <a:spcBef>
                          <a:spcPts val="0"/>
                        </a:spcBef>
                        <a:spcAft>
                          <a:spcPts val="0"/>
                        </a:spcAft>
                        <a:buNone/>
                      </a:pPr>
                      <a:r>
                        <a:rPr lang="en" sz="1200">
                          <a:latin typeface="Calibri"/>
                          <a:ea typeface="Calibri"/>
                          <a:cs typeface="Calibri"/>
                          <a:sym typeface="Calibri"/>
                        </a:rPr>
                        <a:t>NB Decimal places above or below 0.5 will be rounded to the higher or lower full mark (for example a mark of 54.5 will be rounded to 55, whereas a mark of 54.4 will be rounded to 54. The University has a policy NOT to condone "near-pass fails" so the only adjustment to marks awarded by the original marker(s) will be the automatic rounding outlined above.</a:t>
                      </a:r>
                      <a:endParaRPr sz="900">
                        <a:latin typeface="Calibri"/>
                        <a:ea typeface="Calibri"/>
                        <a:cs typeface="Calibri"/>
                        <a:sym typeface="Calibri"/>
                      </a:endParaRPr>
                    </a:p>
                  </a:txBody>
                  <a:tcPr marT="0" marB="0" marR="73025" marL="730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7"/>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Clr>
                <a:schemeClr val="dk1"/>
              </a:buClr>
              <a:buSzPts val="1100"/>
              <a:buFont typeface="Arial"/>
              <a:buNone/>
            </a:pPr>
            <a:r>
              <a:rPr lang="en">
                <a:latin typeface="Calibri"/>
                <a:ea typeface="Calibri"/>
                <a:cs typeface="Calibri"/>
                <a:sym typeface="Calibri"/>
              </a:rPr>
              <a:t>٥. بعض الملاحظات</a:t>
            </a:r>
            <a:endParaRPr>
              <a:latin typeface="Calibri"/>
              <a:ea typeface="Calibri"/>
              <a:cs typeface="Calibri"/>
              <a:sym typeface="Calibri"/>
            </a:endParaRPr>
          </a:p>
          <a:p>
            <a:pPr indent="0" lvl="0" marL="0" rtl="1" algn="ctr">
              <a:spcBef>
                <a:spcPts val="0"/>
              </a:spcBef>
              <a:spcAft>
                <a:spcPts val="0"/>
              </a:spcAft>
              <a:buClr>
                <a:schemeClr val="dk1"/>
              </a:buClr>
              <a:buSzPts val="1100"/>
              <a:buFont typeface="Arial"/>
              <a:buNone/>
            </a:pPr>
            <a:r>
              <a:t/>
            </a:r>
            <a:endParaRPr>
              <a:latin typeface="Calibri"/>
              <a:ea typeface="Calibri"/>
              <a:cs typeface="Calibri"/>
              <a:sym typeface="Calibri"/>
            </a:endParaRPr>
          </a:p>
          <a:p>
            <a:pPr indent="0" lvl="0" marL="0" rtl="1" algn="ctr">
              <a:spcBef>
                <a:spcPts val="0"/>
              </a:spcBef>
              <a:spcAft>
                <a:spcPts val="0"/>
              </a:spcAft>
              <a:buNone/>
            </a:pPr>
            <a:r>
              <a:t/>
            </a:r>
            <a:endParaRPr>
              <a:latin typeface="Calibri"/>
              <a:ea typeface="Calibri"/>
              <a:cs typeface="Calibri"/>
              <a:sym typeface="Calibri"/>
            </a:endParaRPr>
          </a:p>
        </p:txBody>
      </p:sp>
      <p:sp>
        <p:nvSpPr>
          <p:cNvPr id="338" name="Google Shape;338;p47"/>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0" rtl="1" algn="just">
              <a:lnSpc>
                <a:spcPct val="150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نظرًا لطبيعته النسبية ، يمكن لمقياس الدرجات ECTS فقط إعطاء اتجاه حول أداء الطالب ، حيث يعتمد التقدير على أداء المجموعة ، والذي يمكن أن يختلف ، خاصة في المجموعات الصغيرة. وبالتالي ، يمكن أن يحقق الطالب نفسه درجات مختلفة ضمن نفس مؤشر الأداء ، اعتمادًا على الفئة أيضًا ، من حيث مدى التنافسية. ومع ذلك ، فإن نظام تصنيف ECTS أكثر شفافية من العديد من أنظمة التصنيف الوطنية ويساعد في مقارنة أدائك الأكاديمي مع الطلاب الآخرين في أوروبا.</a:t>
            </a:r>
            <a:endParaRPr>
              <a:solidFill>
                <a:schemeClr val="dk1"/>
              </a:solidFill>
              <a:latin typeface="Calibri"/>
              <a:ea typeface="Calibri"/>
              <a:cs typeface="Calibri"/>
              <a:sym typeface="Calibri"/>
            </a:endParaRPr>
          </a:p>
          <a:p>
            <a:pPr indent="0" lvl="0" marL="0" rtl="0" algn="just">
              <a:spcBef>
                <a:spcPts val="0"/>
              </a:spcBef>
              <a:spcAft>
                <a:spcPts val="1600"/>
              </a:spcAft>
              <a:buNone/>
            </a:pPr>
            <a:r>
              <a:t/>
            </a:r>
            <a:endParaRPr/>
          </a:p>
        </p:txBody>
      </p:sp>
      <p:sp>
        <p:nvSpPr>
          <p:cNvPr id="339" name="Google Shape;339;p47"/>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8"/>
          <p:cNvSpPr txBox="1"/>
          <p:nvPr>
            <p:ph type="title"/>
          </p:nvPr>
        </p:nvSpPr>
        <p:spPr>
          <a:xfrm>
            <a:off x="311700" y="494472"/>
            <a:ext cx="8520600" cy="63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600">
                <a:latin typeface="Calibri"/>
                <a:ea typeface="Calibri"/>
                <a:cs typeface="Calibri"/>
                <a:sym typeface="Calibri"/>
              </a:rPr>
              <a:t>6- Implementation of Bologna Process</a:t>
            </a:r>
            <a:endParaRPr sz="2600">
              <a:latin typeface="Calibri"/>
              <a:ea typeface="Calibri"/>
              <a:cs typeface="Calibri"/>
              <a:sym typeface="Calibri"/>
            </a:endParaRPr>
          </a:p>
        </p:txBody>
      </p:sp>
      <p:sp>
        <p:nvSpPr>
          <p:cNvPr id="345" name="Google Shape;345;p48"/>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Advantages</a:t>
            </a:r>
            <a:endParaRPr b="1">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336550" lvl="0" marL="457200" rtl="0" algn="l">
              <a:lnSpc>
                <a:spcPct val="150000"/>
              </a:lnSpc>
              <a:spcBef>
                <a:spcPts val="0"/>
              </a:spcBef>
              <a:spcAft>
                <a:spcPts val="0"/>
              </a:spcAft>
              <a:buClr>
                <a:schemeClr val="dk1"/>
              </a:buClr>
              <a:buSzPts val="1700"/>
              <a:buAutoNum type="arabicPeriod"/>
            </a:pPr>
            <a:r>
              <a:rPr lang="en" sz="1700">
                <a:solidFill>
                  <a:schemeClr val="dk1"/>
                </a:solidFill>
              </a:rPr>
              <a:t>The University Study Programme will be </a:t>
            </a:r>
            <a:r>
              <a:rPr b="1" lang="en" sz="1700">
                <a:solidFill>
                  <a:srgbClr val="FF0000"/>
                </a:solidFill>
              </a:rPr>
              <a:t>independent </a:t>
            </a:r>
            <a:r>
              <a:rPr lang="en" sz="1700">
                <a:solidFill>
                  <a:schemeClr val="dk1"/>
                </a:solidFill>
              </a:rPr>
              <a:t>of any frequent central enforced systems and guidelines.</a:t>
            </a:r>
            <a:endParaRPr sz="1700">
              <a:solidFill>
                <a:schemeClr val="dk1"/>
              </a:solidFill>
            </a:endParaRPr>
          </a:p>
          <a:p>
            <a:pPr indent="-336550" lvl="0" marL="457200" rtl="0" algn="l">
              <a:lnSpc>
                <a:spcPct val="150000"/>
              </a:lnSpc>
              <a:spcBef>
                <a:spcPts val="0"/>
              </a:spcBef>
              <a:spcAft>
                <a:spcPts val="0"/>
              </a:spcAft>
              <a:buClr>
                <a:schemeClr val="dk1"/>
              </a:buClr>
              <a:buSzPts val="1700"/>
              <a:buAutoNum type="arabicPeriod"/>
            </a:pPr>
            <a:r>
              <a:rPr lang="en" sz="1700">
                <a:solidFill>
                  <a:schemeClr val="dk1"/>
                </a:solidFill>
              </a:rPr>
              <a:t>Facilitating the University students mobility to European Countries.</a:t>
            </a:r>
            <a:endParaRPr sz="1700">
              <a:solidFill>
                <a:schemeClr val="dk1"/>
              </a:solidFill>
            </a:endParaRPr>
          </a:p>
          <a:p>
            <a:pPr indent="-336550" lvl="0" marL="457200" rtl="0" algn="l">
              <a:lnSpc>
                <a:spcPct val="150000"/>
              </a:lnSpc>
              <a:spcBef>
                <a:spcPts val="0"/>
              </a:spcBef>
              <a:spcAft>
                <a:spcPts val="0"/>
              </a:spcAft>
              <a:buClr>
                <a:schemeClr val="dk1"/>
              </a:buClr>
              <a:buSzPts val="1700"/>
              <a:buAutoNum type="arabicPeriod"/>
            </a:pPr>
            <a:r>
              <a:rPr lang="en" sz="1700">
                <a:solidFill>
                  <a:schemeClr val="dk1"/>
                </a:solidFill>
              </a:rPr>
              <a:t>Facilitating the University Programs accreditation.</a:t>
            </a:r>
            <a:endParaRPr sz="1700">
              <a:solidFill>
                <a:schemeClr val="dk1"/>
              </a:solidFill>
            </a:endParaRPr>
          </a:p>
          <a:p>
            <a:pPr indent="-336550" lvl="0" marL="457200" rtl="0" algn="l">
              <a:lnSpc>
                <a:spcPct val="150000"/>
              </a:lnSpc>
              <a:spcBef>
                <a:spcPts val="0"/>
              </a:spcBef>
              <a:spcAft>
                <a:spcPts val="0"/>
              </a:spcAft>
              <a:buClr>
                <a:schemeClr val="dk1"/>
              </a:buClr>
              <a:buSzPts val="1700"/>
              <a:buAutoNum type="arabicPeriod"/>
            </a:pPr>
            <a:r>
              <a:rPr lang="en" sz="1700">
                <a:solidFill>
                  <a:schemeClr val="dk1"/>
                </a:solidFill>
              </a:rPr>
              <a:t>Making the University Academic Calendar stable.</a:t>
            </a:r>
            <a:endParaRPr sz="1700">
              <a:solidFill>
                <a:schemeClr val="dk1"/>
              </a:solidFill>
            </a:endParaRPr>
          </a:p>
          <a:p>
            <a:pPr indent="-336550" lvl="0" marL="457200" rtl="0" algn="l">
              <a:lnSpc>
                <a:spcPct val="150000"/>
              </a:lnSpc>
              <a:spcBef>
                <a:spcPts val="0"/>
              </a:spcBef>
              <a:spcAft>
                <a:spcPts val="0"/>
              </a:spcAft>
              <a:buClr>
                <a:schemeClr val="dk1"/>
              </a:buClr>
              <a:buSzPts val="1700"/>
              <a:buAutoNum type="arabicPeriod"/>
            </a:pPr>
            <a:r>
              <a:rPr lang="en" sz="1700">
                <a:solidFill>
                  <a:schemeClr val="dk1"/>
                </a:solidFill>
              </a:rPr>
              <a:t>Increasing the quality of learning outcomes.</a:t>
            </a:r>
            <a:endParaRPr sz="1700">
              <a:solidFill>
                <a:schemeClr val="dk1"/>
              </a:solidFill>
            </a:endParaRPr>
          </a:p>
          <a:p>
            <a:pPr indent="0" lvl="0" marL="0" rtl="0" algn="just">
              <a:spcBef>
                <a:spcPts val="0"/>
              </a:spcBef>
              <a:spcAft>
                <a:spcPts val="1600"/>
              </a:spcAft>
              <a:buNone/>
            </a:pPr>
            <a:r>
              <a:t/>
            </a:r>
            <a:endParaRPr/>
          </a:p>
        </p:txBody>
      </p:sp>
      <p:sp>
        <p:nvSpPr>
          <p:cNvPr id="346" name="Google Shape;346;p48"/>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9"/>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alibri"/>
                <a:ea typeface="Calibri"/>
                <a:cs typeface="Calibri"/>
                <a:sym typeface="Calibri"/>
              </a:rPr>
              <a:t>Important Notes</a:t>
            </a:r>
            <a:endParaRPr b="1">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en" sz="1600">
                <a:solidFill>
                  <a:schemeClr val="dk1"/>
                </a:solidFill>
                <a:latin typeface="Calibri"/>
                <a:ea typeface="Calibri"/>
                <a:cs typeface="Calibri"/>
                <a:sym typeface="Calibri"/>
              </a:rPr>
              <a:t>The study system should be based on a semester study with </a:t>
            </a:r>
            <a:r>
              <a:rPr b="1" lang="en" sz="1600">
                <a:solidFill>
                  <a:srgbClr val="FF0000"/>
                </a:solidFill>
                <a:latin typeface="Calibri"/>
                <a:ea typeface="Calibri"/>
                <a:cs typeface="Calibri"/>
                <a:sym typeface="Calibri"/>
              </a:rPr>
              <a:t>16</a:t>
            </a:r>
            <a:r>
              <a:rPr lang="en" sz="1600">
                <a:solidFill>
                  <a:schemeClr val="dk1"/>
                </a:solidFill>
                <a:latin typeface="Calibri"/>
                <a:ea typeface="Calibri"/>
                <a:cs typeface="Calibri"/>
                <a:sym typeface="Calibri"/>
              </a:rPr>
              <a:t> weeks per semester, including the semester Exam and the Resit Exam.</a:t>
            </a:r>
            <a:endParaRPr sz="1600">
              <a:solidFill>
                <a:schemeClr val="dk1"/>
              </a:solidFill>
              <a:latin typeface="Calibri"/>
              <a:ea typeface="Calibri"/>
              <a:cs typeface="Calibri"/>
              <a:sym typeface="Calibri"/>
            </a:endParaRPr>
          </a:p>
          <a:p>
            <a:pPr indent="-330200" lvl="0" marL="457200" rtl="0" algn="l">
              <a:lnSpc>
                <a:spcPct val="150000"/>
              </a:lnSpc>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Student Workload hours that can be included in the calculation of ECTS credits are all specifically defined course activities such as lectures, practical, seminars, exercises, group work, obligatory homework and exams.</a:t>
            </a:r>
            <a:endParaRPr sz="1600">
              <a:solidFill>
                <a:schemeClr val="dk1"/>
              </a:solidFill>
              <a:latin typeface="Calibri"/>
              <a:ea typeface="Calibri"/>
              <a:cs typeface="Calibri"/>
              <a:sym typeface="Calibri"/>
            </a:endParaRPr>
          </a:p>
          <a:p>
            <a:pPr indent="-330200" lvl="0" marL="457200" rtl="0" algn="l">
              <a:lnSpc>
                <a:spcPct val="150000"/>
              </a:lnSpc>
              <a:spcBef>
                <a:spcPts val="0"/>
              </a:spcBef>
              <a:spcAft>
                <a:spcPts val="0"/>
              </a:spcAft>
              <a:buClr>
                <a:schemeClr val="dk1"/>
              </a:buClr>
              <a:buSzPts val="1600"/>
              <a:buAutoNum type="arabicPeriod"/>
            </a:pPr>
            <a:r>
              <a:rPr lang="en" sz="1600">
                <a:solidFill>
                  <a:schemeClr val="dk1"/>
                </a:solidFill>
                <a:latin typeface="Calibri"/>
                <a:ea typeface="Calibri"/>
                <a:cs typeface="Calibri"/>
                <a:sym typeface="Calibri"/>
              </a:rPr>
              <a:t>Each semester is weighted by </a:t>
            </a:r>
            <a:r>
              <a:rPr b="1" lang="en" sz="1600">
                <a:solidFill>
                  <a:srgbClr val="FF0000"/>
                </a:solidFill>
                <a:latin typeface="Calibri"/>
                <a:ea typeface="Calibri"/>
                <a:cs typeface="Calibri"/>
                <a:sym typeface="Calibri"/>
              </a:rPr>
              <a:t>30</a:t>
            </a:r>
            <a:r>
              <a:rPr lang="en" sz="1600">
                <a:solidFill>
                  <a:schemeClr val="dk1"/>
                </a:solidFill>
                <a:latin typeface="Calibri"/>
                <a:ea typeface="Calibri"/>
                <a:cs typeface="Calibri"/>
                <a:sym typeface="Calibri"/>
              </a:rPr>
              <a:t> ECTS.</a:t>
            </a:r>
            <a:endParaRPr sz="1600">
              <a:solidFill>
                <a:schemeClr val="dk1"/>
              </a:solidFill>
              <a:latin typeface="Calibri"/>
              <a:ea typeface="Calibri"/>
              <a:cs typeface="Calibri"/>
              <a:sym typeface="Calibri"/>
            </a:endParaRPr>
          </a:p>
          <a:p>
            <a:pPr indent="-330200" lvl="0" marL="457200" rtl="0" algn="l">
              <a:lnSpc>
                <a:spcPct val="150000"/>
              </a:lnSpc>
              <a:spcBef>
                <a:spcPts val="0"/>
              </a:spcBef>
              <a:spcAft>
                <a:spcPts val="0"/>
              </a:spcAft>
              <a:buClr>
                <a:schemeClr val="dk1"/>
              </a:buClr>
              <a:buSzPts val="1600"/>
              <a:buAutoNum type="arabicPeriod"/>
            </a:pPr>
            <a:r>
              <a:rPr b="1" lang="en" sz="1600">
                <a:solidFill>
                  <a:srgbClr val="FF0000"/>
                </a:solidFill>
                <a:latin typeface="Calibri"/>
                <a:ea typeface="Calibri"/>
                <a:cs typeface="Calibri"/>
                <a:sym typeface="Calibri"/>
              </a:rPr>
              <a:t>25</a:t>
            </a:r>
            <a:r>
              <a:rPr b="1" lang="en" sz="16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study hours results in </a:t>
            </a:r>
            <a:r>
              <a:rPr b="1" lang="en" sz="1600">
                <a:solidFill>
                  <a:srgbClr val="FF0000"/>
                </a:solidFill>
                <a:latin typeface="Calibri"/>
                <a:ea typeface="Calibri"/>
                <a:cs typeface="Calibri"/>
                <a:sym typeface="Calibri"/>
              </a:rPr>
              <a:t>1</a:t>
            </a:r>
            <a:r>
              <a:rPr lang="en" sz="1600">
                <a:solidFill>
                  <a:schemeClr val="dk1"/>
                </a:solidFill>
                <a:latin typeface="Calibri"/>
                <a:ea typeface="Calibri"/>
                <a:cs typeface="Calibri"/>
                <a:sym typeface="Calibri"/>
              </a:rPr>
              <a:t> ECTS, Austria, Italy, and Spain</a:t>
            </a:r>
            <a:endParaRPr sz="1600">
              <a:solidFill>
                <a:schemeClr val="dk1"/>
              </a:solidFill>
              <a:latin typeface="Calibri"/>
              <a:ea typeface="Calibri"/>
              <a:cs typeface="Calibri"/>
              <a:sym typeface="Calibri"/>
            </a:endParaRPr>
          </a:p>
          <a:p>
            <a:pPr indent="-330200" lvl="0" marL="457200" rtl="0" algn="l">
              <a:lnSpc>
                <a:spcPct val="150000"/>
              </a:lnSpc>
              <a:spcBef>
                <a:spcPts val="0"/>
              </a:spcBef>
              <a:spcAft>
                <a:spcPts val="0"/>
              </a:spcAft>
              <a:buClr>
                <a:schemeClr val="dk1"/>
              </a:buClr>
              <a:buSzPts val="1600"/>
              <a:buFont typeface="Calibri"/>
              <a:buAutoNum type="arabicPeriod"/>
            </a:pPr>
            <a:r>
              <a:rPr lang="en" sz="1600">
                <a:solidFill>
                  <a:schemeClr val="dk1"/>
                </a:solidFill>
                <a:latin typeface="Calibri"/>
                <a:ea typeface="Calibri"/>
                <a:cs typeface="Calibri"/>
                <a:sym typeface="Calibri"/>
              </a:rPr>
              <a:t>The number of ECTS credits allocated is always one decimal.</a:t>
            </a:r>
            <a:endParaRPr sz="1600">
              <a:solidFill>
                <a:schemeClr val="dk1"/>
              </a:solidFill>
              <a:latin typeface="Calibri"/>
              <a:ea typeface="Calibri"/>
              <a:cs typeface="Calibri"/>
              <a:sym typeface="Calibri"/>
            </a:endParaRPr>
          </a:p>
          <a:p>
            <a:pPr indent="-330200" lvl="0" marL="457200" rtl="0" algn="l">
              <a:lnSpc>
                <a:spcPct val="150000"/>
              </a:lnSpc>
              <a:spcBef>
                <a:spcPts val="0"/>
              </a:spcBef>
              <a:spcAft>
                <a:spcPts val="0"/>
              </a:spcAft>
              <a:buClr>
                <a:schemeClr val="dk1"/>
              </a:buClr>
              <a:buSzPts val="1600"/>
              <a:buAutoNum type="arabicPeriod"/>
            </a:pPr>
            <a:r>
              <a:rPr lang="en" sz="1600">
                <a:solidFill>
                  <a:schemeClr val="dk1"/>
                </a:solidFill>
                <a:latin typeface="Calibri"/>
                <a:ea typeface="Calibri"/>
                <a:cs typeface="Calibri"/>
                <a:sym typeface="Calibri"/>
              </a:rPr>
              <a:t>The number of total ECTS per a program during the </a:t>
            </a:r>
            <a:r>
              <a:rPr b="1" lang="en" sz="1600">
                <a:solidFill>
                  <a:srgbClr val="FF0000"/>
                </a:solidFill>
                <a:latin typeface="Calibri"/>
                <a:ea typeface="Calibri"/>
                <a:cs typeface="Calibri"/>
                <a:sym typeface="Calibri"/>
              </a:rPr>
              <a:t>4</a:t>
            </a:r>
            <a:r>
              <a:rPr lang="en" sz="1600">
                <a:solidFill>
                  <a:schemeClr val="dk1"/>
                </a:solidFill>
                <a:latin typeface="Calibri"/>
                <a:ea typeface="Calibri"/>
                <a:cs typeface="Calibri"/>
                <a:sym typeface="Calibri"/>
              </a:rPr>
              <a:t> years should be </a:t>
            </a:r>
            <a:r>
              <a:rPr b="1" lang="en" sz="1600">
                <a:solidFill>
                  <a:srgbClr val="FF0000"/>
                </a:solidFill>
                <a:latin typeface="Calibri"/>
                <a:ea typeface="Calibri"/>
                <a:cs typeface="Calibri"/>
                <a:sym typeface="Calibri"/>
              </a:rPr>
              <a:t>240</a:t>
            </a:r>
            <a:r>
              <a:rPr lang="en" sz="1600">
                <a:solidFill>
                  <a:schemeClr val="dk1"/>
                </a:solidFill>
                <a:latin typeface="Calibri"/>
                <a:ea typeface="Calibri"/>
                <a:cs typeface="Calibri"/>
                <a:sym typeface="Calibri"/>
              </a:rPr>
              <a:t> ECTS.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b="1" i="1">
              <a:solidFill>
                <a:schemeClr val="dk1"/>
              </a:solidFill>
            </a:endParaRPr>
          </a:p>
        </p:txBody>
      </p:sp>
      <p:sp>
        <p:nvSpPr>
          <p:cNvPr id="352" name="Google Shape;352;p49"/>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3" name="Google Shape;353;p49"/>
          <p:cNvSpPr txBox="1"/>
          <p:nvPr>
            <p:ph type="title"/>
          </p:nvPr>
        </p:nvSpPr>
        <p:spPr>
          <a:xfrm>
            <a:off x="311700" y="494472"/>
            <a:ext cx="8520600" cy="63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600">
                <a:latin typeface="Calibri"/>
                <a:ea typeface="Calibri"/>
                <a:cs typeface="Calibri"/>
                <a:sym typeface="Calibri"/>
              </a:rPr>
              <a:t>6- Implementation of Bologna Process</a:t>
            </a:r>
            <a:endParaRPr sz="260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0"/>
          <p:cNvSpPr txBox="1"/>
          <p:nvPr>
            <p:ph idx="1" type="body"/>
          </p:nvPr>
        </p:nvSpPr>
        <p:spPr>
          <a:xfrm>
            <a:off x="311700" y="1280525"/>
            <a:ext cx="7785300" cy="379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alibri"/>
                <a:ea typeface="Calibri"/>
                <a:cs typeface="Calibri"/>
                <a:sym typeface="Calibri"/>
              </a:rPr>
              <a:t>Important Notes</a:t>
            </a:r>
            <a:endParaRPr b="1">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endParaRPr>
          </a:p>
          <a:p>
            <a:pPr indent="-330200" lvl="0" marL="457200" rtl="0" algn="l">
              <a:lnSpc>
                <a:spcPct val="150000"/>
              </a:lnSpc>
              <a:spcBef>
                <a:spcPts val="0"/>
              </a:spcBef>
              <a:spcAft>
                <a:spcPts val="0"/>
              </a:spcAft>
              <a:buClr>
                <a:schemeClr val="dk1"/>
              </a:buClr>
              <a:buSzPts val="1600"/>
              <a:buAutoNum type="arabicPeriod" startAt="7"/>
            </a:pPr>
            <a:r>
              <a:rPr lang="en" sz="1600">
                <a:solidFill>
                  <a:schemeClr val="dk1"/>
                </a:solidFill>
                <a:latin typeface="Calibri"/>
                <a:ea typeface="Calibri"/>
                <a:cs typeface="Calibri"/>
                <a:sym typeface="Calibri"/>
              </a:rPr>
              <a:t>The syllabus of each taught subject (module) should be set for </a:t>
            </a:r>
            <a:r>
              <a:rPr b="1" lang="en" sz="1600">
                <a:solidFill>
                  <a:srgbClr val="FF0000"/>
                </a:solidFill>
                <a:latin typeface="Calibri"/>
                <a:ea typeface="Calibri"/>
                <a:cs typeface="Calibri"/>
                <a:sym typeface="Calibri"/>
              </a:rPr>
              <a:t>14</a:t>
            </a:r>
            <a:r>
              <a:rPr lang="en" sz="1600">
                <a:solidFill>
                  <a:schemeClr val="dk1"/>
                </a:solidFill>
                <a:latin typeface="Calibri"/>
                <a:ea typeface="Calibri"/>
                <a:cs typeface="Calibri"/>
                <a:sym typeface="Calibri"/>
              </a:rPr>
              <a:t> weeks, as a minimum.</a:t>
            </a:r>
            <a:endParaRPr sz="1600">
              <a:solidFill>
                <a:schemeClr val="dk1"/>
              </a:solidFill>
              <a:latin typeface="Calibri"/>
              <a:ea typeface="Calibri"/>
              <a:cs typeface="Calibri"/>
              <a:sym typeface="Calibri"/>
            </a:endParaRPr>
          </a:p>
          <a:p>
            <a:pPr indent="-330200" lvl="0" marL="457200" rtl="0" algn="l">
              <a:lnSpc>
                <a:spcPct val="150000"/>
              </a:lnSpc>
              <a:spcBef>
                <a:spcPts val="0"/>
              </a:spcBef>
              <a:spcAft>
                <a:spcPts val="0"/>
              </a:spcAft>
              <a:buClr>
                <a:schemeClr val="dk1"/>
              </a:buClr>
              <a:buSzPts val="1600"/>
              <a:buAutoNum type="arabicPeriod" startAt="7"/>
            </a:pPr>
            <a:r>
              <a:rPr lang="en" sz="1600">
                <a:solidFill>
                  <a:schemeClr val="dk1"/>
                </a:solidFill>
                <a:latin typeface="Calibri"/>
                <a:ea typeface="Calibri"/>
                <a:cs typeface="Calibri"/>
                <a:sym typeface="Calibri"/>
              </a:rPr>
              <a:t>Number of modules per semester is </a:t>
            </a:r>
            <a:r>
              <a:rPr b="1" lang="en" sz="1600">
                <a:solidFill>
                  <a:srgbClr val="FF0000"/>
                </a:solidFill>
                <a:latin typeface="Calibri"/>
                <a:ea typeface="Calibri"/>
                <a:cs typeface="Calibri"/>
                <a:sym typeface="Calibri"/>
              </a:rPr>
              <a:t>4-6</a:t>
            </a:r>
            <a:r>
              <a:rPr lang="en" sz="1600">
                <a:solidFill>
                  <a:schemeClr val="dk1"/>
                </a:solidFill>
                <a:latin typeface="Calibri"/>
                <a:ea typeface="Calibri"/>
                <a:cs typeface="Calibri"/>
                <a:sym typeface="Calibri"/>
              </a:rPr>
              <a:t> subjects (modules), better.</a:t>
            </a:r>
            <a:endParaRPr sz="1600">
              <a:solidFill>
                <a:schemeClr val="dk1"/>
              </a:solidFill>
              <a:latin typeface="Calibri"/>
              <a:ea typeface="Calibri"/>
              <a:cs typeface="Calibri"/>
              <a:sym typeface="Calibri"/>
            </a:endParaRPr>
          </a:p>
          <a:p>
            <a:pPr indent="-330200" lvl="0" marL="457200" rtl="0" algn="l">
              <a:lnSpc>
                <a:spcPct val="150000"/>
              </a:lnSpc>
              <a:spcBef>
                <a:spcPts val="0"/>
              </a:spcBef>
              <a:spcAft>
                <a:spcPts val="0"/>
              </a:spcAft>
              <a:buClr>
                <a:schemeClr val="dk1"/>
              </a:buClr>
              <a:buSzPts val="1600"/>
              <a:buFont typeface="Calibri"/>
              <a:buAutoNum type="arabicPeriod" startAt="7"/>
            </a:pPr>
            <a:r>
              <a:rPr lang="en" sz="1600">
                <a:solidFill>
                  <a:schemeClr val="dk1"/>
                </a:solidFill>
                <a:latin typeface="Calibri"/>
                <a:ea typeface="Calibri"/>
                <a:cs typeface="Calibri"/>
                <a:sym typeface="Calibri"/>
              </a:rPr>
              <a:t>During the study course, there are two assessments, Formative (daily assessments) and summative (Mid and Final term exams)</a:t>
            </a:r>
            <a:endParaRPr sz="1600">
              <a:solidFill>
                <a:schemeClr val="dk1"/>
              </a:solidFill>
              <a:latin typeface="Calibri"/>
              <a:ea typeface="Calibri"/>
              <a:cs typeface="Calibri"/>
              <a:sym typeface="Calibri"/>
            </a:endParaRPr>
          </a:p>
          <a:p>
            <a:pPr indent="-330200" lvl="0" marL="457200" rtl="0" algn="l">
              <a:lnSpc>
                <a:spcPct val="150000"/>
              </a:lnSpc>
              <a:spcBef>
                <a:spcPts val="0"/>
              </a:spcBef>
              <a:spcAft>
                <a:spcPts val="0"/>
              </a:spcAft>
              <a:buClr>
                <a:schemeClr val="dk1"/>
              </a:buClr>
              <a:buSzPts val="1600"/>
              <a:buAutoNum type="arabicPeriod" startAt="7"/>
            </a:pPr>
            <a:r>
              <a:rPr lang="en" sz="1600">
                <a:solidFill>
                  <a:schemeClr val="dk1"/>
                </a:solidFill>
                <a:latin typeface="Calibri"/>
                <a:ea typeface="Calibri"/>
                <a:cs typeface="Calibri"/>
                <a:sym typeface="Calibri"/>
              </a:rPr>
              <a:t>The course grade is divided as </a:t>
            </a:r>
            <a:r>
              <a:rPr b="1" lang="en" sz="1600">
                <a:solidFill>
                  <a:srgbClr val="FF0000"/>
                </a:solidFill>
                <a:latin typeface="Calibri"/>
                <a:ea typeface="Calibri"/>
                <a:cs typeface="Calibri"/>
                <a:sym typeface="Calibri"/>
              </a:rPr>
              <a:t>60% </a:t>
            </a:r>
            <a:r>
              <a:rPr lang="en" sz="1600">
                <a:solidFill>
                  <a:schemeClr val="dk1"/>
                </a:solidFill>
                <a:latin typeface="Calibri"/>
                <a:ea typeface="Calibri"/>
                <a:cs typeface="Calibri"/>
                <a:sym typeface="Calibri"/>
              </a:rPr>
              <a:t>for the whole course, i.e. [</a:t>
            </a:r>
            <a:r>
              <a:rPr lang="en" sz="1600">
                <a:solidFill>
                  <a:srgbClr val="4A86E8"/>
                </a:solidFill>
                <a:latin typeface="Calibri"/>
                <a:ea typeface="Calibri"/>
                <a:cs typeface="Calibri"/>
                <a:sym typeface="Calibri"/>
              </a:rPr>
              <a:t>40%</a:t>
            </a:r>
            <a:r>
              <a:rPr lang="en" sz="1600">
                <a:solidFill>
                  <a:schemeClr val="dk1"/>
                </a:solidFill>
                <a:latin typeface="Calibri"/>
                <a:ea typeface="Calibri"/>
                <a:cs typeface="Calibri"/>
                <a:sym typeface="Calibri"/>
              </a:rPr>
              <a:t> formative assessment + </a:t>
            </a:r>
            <a:r>
              <a:rPr lang="en" sz="1600">
                <a:solidFill>
                  <a:srgbClr val="4A86E8"/>
                </a:solidFill>
                <a:latin typeface="Calibri"/>
                <a:ea typeface="Calibri"/>
                <a:cs typeface="Calibri"/>
                <a:sym typeface="Calibri"/>
              </a:rPr>
              <a:t>20%</a:t>
            </a:r>
            <a:r>
              <a:rPr lang="en" sz="1600">
                <a:solidFill>
                  <a:schemeClr val="dk1"/>
                </a:solidFill>
                <a:latin typeface="Calibri"/>
                <a:ea typeface="Calibri"/>
                <a:cs typeface="Calibri"/>
                <a:sym typeface="Calibri"/>
              </a:rPr>
              <a:t> Midterm Exam],  and </a:t>
            </a:r>
            <a:r>
              <a:rPr b="1" lang="en" sz="1600">
                <a:solidFill>
                  <a:srgbClr val="FF0000"/>
                </a:solidFill>
                <a:latin typeface="Calibri"/>
                <a:ea typeface="Calibri"/>
                <a:cs typeface="Calibri"/>
                <a:sym typeface="Calibri"/>
              </a:rPr>
              <a:t>40%</a:t>
            </a:r>
            <a:r>
              <a:rPr lang="en" sz="1600">
                <a:solidFill>
                  <a:schemeClr val="dk1"/>
                </a:solidFill>
                <a:latin typeface="Calibri"/>
                <a:ea typeface="Calibri"/>
                <a:cs typeface="Calibri"/>
                <a:sym typeface="Calibri"/>
              </a:rPr>
              <a:t> for the final exam. This is one of the scenarios.</a:t>
            </a:r>
            <a:endParaRPr sz="1600">
              <a:solidFill>
                <a:schemeClr val="dk1"/>
              </a:solidFill>
              <a:latin typeface="Calibri"/>
              <a:ea typeface="Calibri"/>
              <a:cs typeface="Calibri"/>
              <a:sym typeface="Calibri"/>
            </a:endParaRPr>
          </a:p>
          <a:p>
            <a:pPr indent="-330200" lvl="0" marL="457200" rtl="0" algn="l">
              <a:lnSpc>
                <a:spcPct val="150000"/>
              </a:lnSpc>
              <a:spcBef>
                <a:spcPts val="0"/>
              </a:spcBef>
              <a:spcAft>
                <a:spcPts val="0"/>
              </a:spcAft>
              <a:buClr>
                <a:schemeClr val="dk1"/>
              </a:buClr>
              <a:buSzPts val="1600"/>
              <a:buFont typeface="Calibri"/>
              <a:buAutoNum type="arabicPeriod" startAt="7"/>
            </a:pPr>
            <a:r>
              <a:rPr lang="en" sz="1600">
                <a:solidFill>
                  <a:schemeClr val="dk1"/>
                </a:solidFill>
                <a:latin typeface="Calibri"/>
                <a:ea typeface="Calibri"/>
                <a:cs typeface="Calibri"/>
                <a:sym typeface="Calibri"/>
              </a:rPr>
              <a:t>The students can pass to next semester even if they failed in some modules (Uboor).</a:t>
            </a:r>
            <a:endParaRPr sz="1600">
              <a:solidFill>
                <a:schemeClr val="dk1"/>
              </a:solidFill>
              <a:latin typeface="Calibri"/>
              <a:ea typeface="Calibri"/>
              <a:cs typeface="Calibri"/>
              <a:sym typeface="Calibri"/>
            </a:endParaRPr>
          </a:p>
        </p:txBody>
      </p:sp>
      <p:sp>
        <p:nvSpPr>
          <p:cNvPr id="359" name="Google Shape;359;p50"/>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0" name="Google Shape;360;p50"/>
          <p:cNvSpPr txBox="1"/>
          <p:nvPr>
            <p:ph type="title"/>
          </p:nvPr>
        </p:nvSpPr>
        <p:spPr>
          <a:xfrm>
            <a:off x="311700" y="494472"/>
            <a:ext cx="8520600" cy="63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600">
                <a:latin typeface="Calibri"/>
                <a:ea typeface="Calibri"/>
                <a:cs typeface="Calibri"/>
                <a:sym typeface="Calibri"/>
              </a:rPr>
              <a:t>6- Implementation of Bologna Process</a:t>
            </a:r>
            <a:endParaRPr sz="2600">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1"/>
          <p:cNvSpPr txBox="1"/>
          <p:nvPr>
            <p:ph idx="1" type="body"/>
          </p:nvPr>
        </p:nvSpPr>
        <p:spPr>
          <a:xfrm>
            <a:off x="311700" y="1280525"/>
            <a:ext cx="7785300" cy="379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Important Notes</a:t>
            </a:r>
            <a:endParaRPr b="1">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endParaRPr>
          </a:p>
          <a:p>
            <a:pPr indent="-342900" lvl="0" marL="400050" rtl="0" algn="l">
              <a:lnSpc>
                <a:spcPct val="150000"/>
              </a:lnSpc>
              <a:spcBef>
                <a:spcPts val="0"/>
              </a:spcBef>
              <a:spcAft>
                <a:spcPts val="0"/>
              </a:spcAft>
              <a:buNone/>
            </a:pPr>
            <a:r>
              <a:rPr lang="en">
                <a:solidFill>
                  <a:schemeClr val="dk1"/>
                </a:solidFill>
                <a:latin typeface="Calibri"/>
                <a:ea typeface="Calibri"/>
                <a:cs typeface="Calibri"/>
                <a:sym typeface="Calibri"/>
              </a:rPr>
              <a:t>12.	</a:t>
            </a:r>
            <a:r>
              <a:rPr lang="en">
                <a:solidFill>
                  <a:schemeClr val="dk1"/>
                </a:solidFill>
                <a:latin typeface="Calibri"/>
                <a:ea typeface="Calibri"/>
                <a:cs typeface="Calibri"/>
                <a:sym typeface="Calibri"/>
              </a:rPr>
              <a:t>The student should not study a module with failed prerequisite module, till fulfill the prerequisite module requirements.</a:t>
            </a:r>
            <a:endParaRPr>
              <a:solidFill>
                <a:schemeClr val="dk1"/>
              </a:solidFill>
              <a:latin typeface="Calibri"/>
              <a:ea typeface="Calibri"/>
              <a:cs typeface="Calibri"/>
              <a:sym typeface="Calibri"/>
            </a:endParaRPr>
          </a:p>
          <a:p>
            <a:pPr indent="-342900" lvl="0" marL="400050" rtl="0" algn="l">
              <a:lnSpc>
                <a:spcPct val="150000"/>
              </a:lnSpc>
              <a:spcBef>
                <a:spcPts val="0"/>
              </a:spcBef>
              <a:spcAft>
                <a:spcPts val="0"/>
              </a:spcAft>
              <a:buNone/>
            </a:pPr>
            <a:r>
              <a:rPr lang="en">
                <a:solidFill>
                  <a:schemeClr val="dk1"/>
                </a:solidFill>
                <a:latin typeface="Calibri"/>
                <a:ea typeface="Calibri"/>
                <a:cs typeface="Calibri"/>
                <a:sym typeface="Calibri"/>
              </a:rPr>
              <a:t>13.	The prerequisite module can be by “Pass” or by “Attendance” with fulfilling the minimum requirements of the formative assessment.</a:t>
            </a:r>
            <a:endParaRPr>
              <a:solidFill>
                <a:schemeClr val="dk1"/>
              </a:solidFill>
              <a:latin typeface="Calibri"/>
              <a:ea typeface="Calibri"/>
              <a:cs typeface="Calibri"/>
              <a:sym typeface="Calibri"/>
            </a:endParaRPr>
          </a:p>
          <a:p>
            <a:pPr indent="-342900" lvl="0" marL="400050" rtl="0" algn="l">
              <a:lnSpc>
                <a:spcPct val="150000"/>
              </a:lnSpc>
              <a:spcBef>
                <a:spcPts val="0"/>
              </a:spcBef>
              <a:spcAft>
                <a:spcPts val="0"/>
              </a:spcAft>
              <a:buNone/>
            </a:pPr>
            <a:r>
              <a:rPr lang="en">
                <a:solidFill>
                  <a:schemeClr val="dk1"/>
                </a:solidFill>
                <a:latin typeface="Calibri"/>
                <a:ea typeface="Calibri"/>
                <a:cs typeface="Calibri"/>
                <a:sym typeface="Calibri"/>
              </a:rPr>
              <a:t>14.	The University can adopt a </a:t>
            </a:r>
            <a:r>
              <a:rPr b="1" lang="en">
                <a:solidFill>
                  <a:srgbClr val="FF0000"/>
                </a:solidFill>
                <a:latin typeface="Calibri"/>
                <a:ea typeface="Calibri"/>
                <a:cs typeface="Calibri"/>
                <a:sym typeface="Calibri"/>
              </a:rPr>
              <a:t>five point/letter</a:t>
            </a:r>
            <a:r>
              <a:rPr lang="en">
                <a:solidFill>
                  <a:schemeClr val="dk1"/>
                </a:solidFill>
                <a:latin typeface="Calibri"/>
                <a:ea typeface="Calibri"/>
                <a:cs typeface="Calibri"/>
                <a:sym typeface="Calibri"/>
              </a:rPr>
              <a:t> grade evaluation </a:t>
            </a:r>
            <a:endParaRPr>
              <a:solidFill>
                <a:schemeClr val="dk1"/>
              </a:solidFill>
              <a:latin typeface="Calibri"/>
              <a:ea typeface="Calibri"/>
              <a:cs typeface="Calibri"/>
              <a:sym typeface="Calibri"/>
            </a:endParaRPr>
          </a:p>
          <a:p>
            <a:pPr indent="-342900" lvl="0" marL="400050" rtl="0" algn="l">
              <a:lnSpc>
                <a:spcPct val="150000"/>
              </a:lnSpc>
              <a:spcBef>
                <a:spcPts val="0"/>
              </a:spcBef>
              <a:spcAft>
                <a:spcPts val="0"/>
              </a:spcAft>
              <a:buNone/>
            </a:pPr>
            <a:r>
              <a:rPr lang="en">
                <a:solidFill>
                  <a:schemeClr val="dk1"/>
                </a:solidFill>
                <a:latin typeface="Calibri"/>
                <a:ea typeface="Calibri"/>
                <a:cs typeface="Calibri"/>
                <a:sym typeface="Calibri"/>
              </a:rPr>
              <a:t>       system, besides its local evaluation scale:</a:t>
            </a:r>
            <a:r>
              <a:rPr lang="en">
                <a:solidFill>
                  <a:schemeClr val="dk1"/>
                </a:solidFill>
              </a:rPr>
              <a:t>	</a:t>
            </a:r>
            <a:endParaRPr>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
        <p:nvSpPr>
          <p:cNvPr id="366" name="Google Shape;366;p51"/>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7" name="Google Shape;367;p51"/>
          <p:cNvSpPr txBox="1"/>
          <p:nvPr>
            <p:ph type="title"/>
          </p:nvPr>
        </p:nvSpPr>
        <p:spPr>
          <a:xfrm>
            <a:off x="311700" y="494472"/>
            <a:ext cx="8520600" cy="63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600">
                <a:latin typeface="Calibri"/>
                <a:ea typeface="Calibri"/>
                <a:cs typeface="Calibri"/>
                <a:sym typeface="Calibri"/>
              </a:rPr>
              <a:t>6- Implementation of Bologna Process</a:t>
            </a:r>
            <a:endParaRPr sz="26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p:nvPr/>
        </p:nvSpPr>
        <p:spPr>
          <a:xfrm>
            <a:off x="127000" y="147475"/>
            <a:ext cx="8810100" cy="5448300"/>
          </a:xfrm>
          <a:prstGeom prst="rect">
            <a:avLst/>
          </a:prstGeom>
          <a:solidFill>
            <a:srgbClr val="EEEE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 name="Google Shape;76;p16"/>
          <p:cNvPicPr preferRelativeResize="0"/>
          <p:nvPr/>
        </p:nvPicPr>
        <p:blipFill rotWithShape="1">
          <a:blip r:embed="rId3">
            <a:alphaModFix/>
          </a:blip>
          <a:srcRect b="17266" l="0" r="0" t="0"/>
          <a:stretch/>
        </p:blipFill>
        <p:spPr>
          <a:xfrm>
            <a:off x="610588" y="798875"/>
            <a:ext cx="7922824" cy="4916125"/>
          </a:xfrm>
          <a:prstGeom prst="rect">
            <a:avLst/>
          </a:prstGeom>
          <a:noFill/>
          <a:ln>
            <a:noFill/>
          </a:ln>
        </p:spPr>
      </p:pic>
      <p:sp>
        <p:nvSpPr>
          <p:cNvPr id="77" name="Google Shape;77;p16"/>
          <p:cNvSpPr txBox="1"/>
          <p:nvPr/>
        </p:nvSpPr>
        <p:spPr>
          <a:xfrm>
            <a:off x="2454775" y="270375"/>
            <a:ext cx="35148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latin typeface="Calibri"/>
                <a:ea typeface="Calibri"/>
                <a:cs typeface="Calibri"/>
                <a:sym typeface="Calibri"/>
              </a:rPr>
              <a:t>كيف ندير عملية التغيير </a:t>
            </a:r>
            <a:endParaRPr b="1" sz="2500">
              <a:latin typeface="Calibri"/>
              <a:ea typeface="Calibri"/>
              <a:cs typeface="Calibri"/>
              <a:sym typeface="Calibri"/>
            </a:endParaRPr>
          </a:p>
        </p:txBody>
      </p:sp>
      <p:pic>
        <p:nvPicPr>
          <p:cNvPr id="78" name="Google Shape;78;p16"/>
          <p:cNvPicPr preferRelativeResize="0"/>
          <p:nvPr/>
        </p:nvPicPr>
        <p:blipFill>
          <a:blip r:embed="rId4">
            <a:alphaModFix/>
          </a:blip>
          <a:stretch>
            <a:fillRect/>
          </a:stretch>
        </p:blipFill>
        <p:spPr>
          <a:xfrm>
            <a:off x="8373948" y="208624"/>
            <a:ext cx="563025" cy="774300"/>
          </a:xfrm>
          <a:prstGeom prst="rect">
            <a:avLst/>
          </a:prstGeom>
          <a:noFill/>
          <a:ln>
            <a:noFill/>
          </a:ln>
        </p:spPr>
      </p:pic>
      <p:sp>
        <p:nvSpPr>
          <p:cNvPr id="79" name="Google Shape;79;p16"/>
          <p:cNvSpPr txBox="1"/>
          <p:nvPr/>
        </p:nvSpPr>
        <p:spPr>
          <a:xfrm>
            <a:off x="1080600" y="3563100"/>
            <a:ext cx="845700" cy="554100"/>
          </a:xfrm>
          <a:prstGeom prst="rect">
            <a:avLst/>
          </a:prstGeom>
          <a:solidFill>
            <a:srgbClr val="FFFFFF"/>
          </a:solid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 sz="1200">
                <a:latin typeface="Calibri"/>
                <a:ea typeface="Calibri"/>
                <a:cs typeface="Calibri"/>
                <a:sym typeface="Calibri"/>
              </a:rPr>
              <a:t>تحدي وتغيير مبتكر</a:t>
            </a:r>
            <a:endParaRPr sz="1200">
              <a:latin typeface="Calibri"/>
              <a:ea typeface="Calibri"/>
              <a:cs typeface="Calibri"/>
              <a:sym typeface="Calibri"/>
            </a:endParaRPr>
          </a:p>
        </p:txBody>
      </p:sp>
      <p:sp>
        <p:nvSpPr>
          <p:cNvPr id="80" name="Google Shape;80;p16"/>
          <p:cNvSpPr txBox="1"/>
          <p:nvPr/>
        </p:nvSpPr>
        <p:spPr>
          <a:xfrm>
            <a:off x="2269850" y="2229775"/>
            <a:ext cx="1117800" cy="538800"/>
          </a:xfrm>
          <a:prstGeom prst="rect">
            <a:avLst/>
          </a:prstGeom>
          <a:solidFill>
            <a:srgbClr val="FFFFFF"/>
          </a:solidFill>
          <a:ln>
            <a:noFill/>
          </a:ln>
        </p:spPr>
        <p:txBody>
          <a:bodyPr anchorCtr="0" anchor="t" bIns="91425" lIns="91425" spcFirstLastPara="1" rIns="91425" wrap="square" tIns="91425">
            <a:spAutoFit/>
          </a:bodyPr>
          <a:lstStyle/>
          <a:p>
            <a:pPr indent="0" lvl="0" marL="0" rtl="1" algn="ctr">
              <a:spcBef>
                <a:spcPts val="0"/>
              </a:spcBef>
              <a:spcAft>
                <a:spcPts val="0"/>
              </a:spcAft>
              <a:buNone/>
            </a:pPr>
            <a:r>
              <a:rPr lang="en">
                <a:latin typeface="Calibri"/>
                <a:ea typeface="Calibri"/>
                <a:cs typeface="Calibri"/>
                <a:sym typeface="Calibri"/>
              </a:rPr>
              <a:t>صدمة</a:t>
            </a:r>
            <a:endParaRPr>
              <a:latin typeface="Calibri"/>
              <a:ea typeface="Calibri"/>
              <a:cs typeface="Calibri"/>
              <a:sym typeface="Calibri"/>
            </a:endParaRPr>
          </a:p>
          <a:p>
            <a:pPr indent="0" lvl="0" marL="0" rtl="1" algn="ctr">
              <a:spcBef>
                <a:spcPts val="0"/>
              </a:spcBef>
              <a:spcAft>
                <a:spcPts val="0"/>
              </a:spcAft>
              <a:buNone/>
            </a:pPr>
            <a:r>
              <a:rPr lang="en" sz="900">
                <a:latin typeface="Calibri"/>
                <a:ea typeface="Calibri"/>
                <a:cs typeface="Calibri"/>
                <a:sym typeface="Calibri"/>
              </a:rPr>
              <a:t>توقعاتنا تواجه الواقع</a:t>
            </a:r>
            <a:endParaRPr sz="900">
              <a:latin typeface="Calibri"/>
              <a:ea typeface="Calibri"/>
              <a:cs typeface="Calibri"/>
              <a:sym typeface="Calibri"/>
            </a:endParaRPr>
          </a:p>
        </p:txBody>
      </p:sp>
      <p:sp>
        <p:nvSpPr>
          <p:cNvPr id="81" name="Google Shape;81;p16"/>
          <p:cNvSpPr txBox="1"/>
          <p:nvPr/>
        </p:nvSpPr>
        <p:spPr>
          <a:xfrm>
            <a:off x="2636525" y="4274025"/>
            <a:ext cx="1117800" cy="677100"/>
          </a:xfrm>
          <a:prstGeom prst="rect">
            <a:avLst/>
          </a:prstGeom>
          <a:solidFill>
            <a:srgbClr val="FFFFF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Calibri"/>
                <a:ea typeface="Calibri"/>
                <a:cs typeface="Calibri"/>
                <a:sym typeface="Calibri"/>
              </a:rPr>
              <a:t>ادراك</a:t>
            </a:r>
            <a:endParaRPr sz="1600">
              <a:latin typeface="Calibri"/>
              <a:ea typeface="Calibri"/>
              <a:cs typeface="Calibri"/>
              <a:sym typeface="Calibri"/>
            </a:endParaRPr>
          </a:p>
          <a:p>
            <a:pPr indent="0" lvl="0" marL="0" rtl="0" algn="ctr">
              <a:spcBef>
                <a:spcPts val="0"/>
              </a:spcBef>
              <a:spcAft>
                <a:spcPts val="0"/>
              </a:spcAft>
              <a:buNone/>
            </a:pPr>
            <a:r>
              <a:t/>
            </a:r>
            <a:endParaRPr sz="600">
              <a:latin typeface="Calibri"/>
              <a:ea typeface="Calibri"/>
              <a:cs typeface="Calibri"/>
              <a:sym typeface="Calibri"/>
            </a:endParaRPr>
          </a:p>
          <a:p>
            <a:pPr indent="0" lvl="0" marL="0" rtl="0" algn="ctr">
              <a:spcBef>
                <a:spcPts val="0"/>
              </a:spcBef>
              <a:spcAft>
                <a:spcPts val="0"/>
              </a:spcAft>
              <a:buNone/>
            </a:pPr>
            <a:r>
              <a:rPr lang="en" sz="1000">
                <a:latin typeface="Calibri"/>
                <a:ea typeface="Calibri"/>
                <a:cs typeface="Calibri"/>
                <a:sym typeface="Calibri"/>
              </a:rPr>
              <a:t>الابتكار مطلوب</a:t>
            </a:r>
            <a:endParaRPr sz="1600">
              <a:latin typeface="Calibri"/>
              <a:ea typeface="Calibri"/>
              <a:cs typeface="Calibri"/>
              <a:sym typeface="Calibri"/>
            </a:endParaRPr>
          </a:p>
        </p:txBody>
      </p:sp>
      <p:sp>
        <p:nvSpPr>
          <p:cNvPr id="82" name="Google Shape;82;p16"/>
          <p:cNvSpPr txBox="1"/>
          <p:nvPr/>
        </p:nvSpPr>
        <p:spPr>
          <a:xfrm>
            <a:off x="3564050" y="1819700"/>
            <a:ext cx="1001100" cy="77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Calibri"/>
                <a:ea typeface="Calibri"/>
                <a:cs typeface="Calibri"/>
                <a:sym typeface="Calibri"/>
              </a:rPr>
              <a:t>إنكار</a:t>
            </a:r>
            <a:endParaRPr sz="1600">
              <a:latin typeface="Calibri"/>
              <a:ea typeface="Calibri"/>
              <a:cs typeface="Calibri"/>
              <a:sym typeface="Calibri"/>
            </a:endParaRPr>
          </a:p>
          <a:p>
            <a:pPr indent="0" lvl="0" marL="0" rtl="0" algn="ctr">
              <a:spcBef>
                <a:spcPts val="0"/>
              </a:spcBef>
              <a:spcAft>
                <a:spcPts val="0"/>
              </a:spcAft>
              <a:buNone/>
            </a:pPr>
            <a:r>
              <a:rPr lang="en" sz="1000">
                <a:latin typeface="Calibri"/>
                <a:ea typeface="Calibri"/>
                <a:cs typeface="Calibri"/>
                <a:sym typeface="Calibri"/>
              </a:rPr>
              <a:t>المصداقية ، المبالغة في تقدير خبرتنا</a:t>
            </a:r>
            <a:endParaRPr/>
          </a:p>
        </p:txBody>
      </p:sp>
      <p:sp>
        <p:nvSpPr>
          <p:cNvPr id="83" name="Google Shape;83;p16"/>
          <p:cNvSpPr txBox="1"/>
          <p:nvPr/>
        </p:nvSpPr>
        <p:spPr>
          <a:xfrm>
            <a:off x="4171550" y="3154925"/>
            <a:ext cx="845700" cy="52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Calibri"/>
                <a:ea typeface="Calibri"/>
                <a:cs typeface="Calibri"/>
                <a:sym typeface="Calibri"/>
              </a:rPr>
              <a:t>قبول</a:t>
            </a:r>
            <a:endParaRPr sz="1600">
              <a:latin typeface="Calibri"/>
              <a:ea typeface="Calibri"/>
              <a:cs typeface="Calibri"/>
              <a:sym typeface="Calibri"/>
            </a:endParaRPr>
          </a:p>
          <a:p>
            <a:pPr indent="0" lvl="0" marL="0" rtl="0" algn="ctr">
              <a:spcBef>
                <a:spcPts val="0"/>
              </a:spcBef>
              <a:spcAft>
                <a:spcPts val="0"/>
              </a:spcAft>
              <a:buNone/>
            </a:pPr>
            <a:r>
              <a:t/>
            </a:r>
            <a:endParaRPr sz="1600">
              <a:latin typeface="Calibri"/>
              <a:ea typeface="Calibri"/>
              <a:cs typeface="Calibri"/>
              <a:sym typeface="Calibri"/>
            </a:endParaRPr>
          </a:p>
        </p:txBody>
      </p:sp>
      <p:sp>
        <p:nvSpPr>
          <p:cNvPr id="84" name="Google Shape;84;p16"/>
          <p:cNvSpPr txBox="1"/>
          <p:nvPr/>
        </p:nvSpPr>
        <p:spPr>
          <a:xfrm>
            <a:off x="5571175" y="4037475"/>
            <a:ext cx="1195500" cy="492600"/>
          </a:xfrm>
          <a:prstGeom prst="rect">
            <a:avLst/>
          </a:prstGeom>
          <a:solidFill>
            <a:srgbClr val="FFFFFF"/>
          </a:solid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en" sz="1600">
                <a:latin typeface="Calibri"/>
                <a:ea typeface="Calibri"/>
                <a:cs typeface="Calibri"/>
                <a:sym typeface="Calibri"/>
              </a:rPr>
              <a:t>تجربة واختبار</a:t>
            </a:r>
            <a:endParaRPr sz="1600">
              <a:latin typeface="Calibri"/>
              <a:ea typeface="Calibri"/>
              <a:cs typeface="Calibri"/>
              <a:sym typeface="Calibri"/>
            </a:endParaRPr>
          </a:p>
          <a:p>
            <a:pPr indent="0" lvl="0" marL="0" rtl="0" algn="l">
              <a:spcBef>
                <a:spcPts val="0"/>
              </a:spcBef>
              <a:spcAft>
                <a:spcPts val="0"/>
              </a:spcAft>
              <a:buNone/>
            </a:pPr>
            <a:r>
              <a:t/>
            </a:r>
            <a:endParaRPr sz="400"/>
          </a:p>
        </p:txBody>
      </p:sp>
      <p:sp>
        <p:nvSpPr>
          <p:cNvPr id="85" name="Google Shape;85;p16"/>
          <p:cNvSpPr txBox="1"/>
          <p:nvPr/>
        </p:nvSpPr>
        <p:spPr>
          <a:xfrm>
            <a:off x="4784550" y="2004500"/>
            <a:ext cx="786600" cy="589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alibri"/>
                <a:ea typeface="Calibri"/>
                <a:cs typeface="Calibri"/>
                <a:sym typeface="Calibri"/>
              </a:rPr>
              <a:t>وعي ومعرفة</a:t>
            </a:r>
            <a:endParaRPr b="1" sz="1100">
              <a:latin typeface="Calibri"/>
              <a:ea typeface="Calibri"/>
              <a:cs typeface="Calibri"/>
              <a:sym typeface="Calibri"/>
            </a:endParaRPr>
          </a:p>
          <a:p>
            <a:pPr indent="0" lvl="0" marL="0" rtl="0" algn="ctr">
              <a:spcBef>
                <a:spcPts val="0"/>
              </a:spcBef>
              <a:spcAft>
                <a:spcPts val="0"/>
              </a:spcAft>
              <a:buNone/>
            </a:pPr>
            <a:r>
              <a:rPr lang="en" sz="1100">
                <a:latin typeface="Calibri"/>
                <a:ea typeface="Calibri"/>
                <a:cs typeface="Calibri"/>
                <a:sym typeface="Calibri"/>
              </a:rPr>
              <a:t>التغير مقبول</a:t>
            </a:r>
            <a:endParaRPr sz="1100">
              <a:latin typeface="Calibri"/>
              <a:ea typeface="Calibri"/>
              <a:cs typeface="Calibri"/>
              <a:sym typeface="Calibri"/>
            </a:endParaRPr>
          </a:p>
        </p:txBody>
      </p:sp>
      <p:sp>
        <p:nvSpPr>
          <p:cNvPr id="86" name="Google Shape;86;p16"/>
          <p:cNvSpPr txBox="1"/>
          <p:nvPr/>
        </p:nvSpPr>
        <p:spPr>
          <a:xfrm>
            <a:off x="6970750" y="2309325"/>
            <a:ext cx="1001100" cy="677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Calibri"/>
                <a:ea typeface="Calibri"/>
                <a:cs typeface="Calibri"/>
                <a:sym typeface="Calibri"/>
              </a:rPr>
              <a:t>اندماج</a:t>
            </a:r>
            <a:endParaRPr sz="1700">
              <a:latin typeface="Calibri"/>
              <a:ea typeface="Calibri"/>
              <a:cs typeface="Calibri"/>
              <a:sym typeface="Calibri"/>
            </a:endParaRPr>
          </a:p>
          <a:p>
            <a:pPr indent="0" lvl="0" marL="0" rtl="0" algn="ctr">
              <a:spcBef>
                <a:spcPts val="0"/>
              </a:spcBef>
              <a:spcAft>
                <a:spcPts val="0"/>
              </a:spcAft>
              <a:buNone/>
            </a:pPr>
            <a:r>
              <a:t/>
            </a:r>
            <a:endParaRPr sz="1700">
              <a:latin typeface="Calibri"/>
              <a:ea typeface="Calibri"/>
              <a:cs typeface="Calibri"/>
              <a:sym typeface="Calibri"/>
            </a:endParaRPr>
          </a:p>
        </p:txBody>
      </p:sp>
      <p:sp>
        <p:nvSpPr>
          <p:cNvPr id="87" name="Google Shape;87;p16"/>
          <p:cNvSpPr txBox="1"/>
          <p:nvPr/>
        </p:nvSpPr>
        <p:spPr>
          <a:xfrm>
            <a:off x="944550" y="1819700"/>
            <a:ext cx="1117800" cy="861900"/>
          </a:xfrm>
          <a:prstGeom prst="rect">
            <a:avLst/>
          </a:prstGeom>
          <a:solidFill>
            <a:srgbClr val="FFFFFF"/>
          </a:solid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 sz="1100">
                <a:latin typeface="Calibri"/>
                <a:ea typeface="Calibri"/>
                <a:cs typeface="Calibri"/>
                <a:sym typeface="Calibri"/>
              </a:rPr>
              <a:t>التوقعات الشخصية المتصورة بشأن إدارة التغيير</a:t>
            </a:r>
            <a:endParaRPr sz="1100">
              <a:latin typeface="Calibri"/>
              <a:ea typeface="Calibri"/>
              <a:cs typeface="Calibri"/>
              <a:sym typeface="Calibri"/>
            </a:endParaRPr>
          </a:p>
          <a:p>
            <a:pPr indent="0" lvl="0" marL="0" rtl="1" algn="r">
              <a:spcBef>
                <a:spcPts val="0"/>
              </a:spcBef>
              <a:spcAft>
                <a:spcPts val="0"/>
              </a:spcAft>
              <a:buNone/>
            </a:pPr>
            <a:r>
              <a:t/>
            </a:r>
            <a:endParaRPr sz="1100">
              <a:latin typeface="Calibri"/>
              <a:ea typeface="Calibri"/>
              <a:cs typeface="Calibri"/>
              <a:sym typeface="Calibri"/>
            </a:endParaRPr>
          </a:p>
        </p:txBody>
      </p:sp>
      <p:sp>
        <p:nvSpPr>
          <p:cNvPr id="88" name="Google Shape;88;p16"/>
          <p:cNvSpPr txBox="1"/>
          <p:nvPr/>
        </p:nvSpPr>
        <p:spPr>
          <a:xfrm>
            <a:off x="7641375" y="4612825"/>
            <a:ext cx="563100" cy="400200"/>
          </a:xfrm>
          <a:prstGeom prst="rect">
            <a:avLst/>
          </a:prstGeom>
          <a:solidFill>
            <a:srgbClr val="FFFFFF"/>
          </a:solid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en">
                <a:latin typeface="Calibri"/>
                <a:ea typeface="Calibri"/>
                <a:cs typeface="Calibri"/>
                <a:sym typeface="Calibri"/>
              </a:rPr>
              <a:t>الوقت</a:t>
            </a:r>
            <a:endParaRPr>
              <a:latin typeface="Calibri"/>
              <a:ea typeface="Calibri"/>
              <a:cs typeface="Calibri"/>
              <a:sym typeface="Calibri"/>
            </a:endParaRPr>
          </a:p>
        </p:txBody>
      </p:sp>
      <p:sp>
        <p:nvSpPr>
          <p:cNvPr id="89" name="Google Shape;89;p16"/>
          <p:cNvSpPr txBox="1"/>
          <p:nvPr/>
        </p:nvSpPr>
        <p:spPr>
          <a:xfrm>
            <a:off x="1032200" y="1143000"/>
            <a:ext cx="6064800" cy="4926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Calibri"/>
                <a:ea typeface="Calibri"/>
                <a:cs typeface="Calibri"/>
                <a:sym typeface="Calibri"/>
              </a:rPr>
              <a:t>إدارة التغيير -  ردود فعل الإنسان على التغييرات                 </a:t>
            </a:r>
            <a:endParaRPr sz="2000">
              <a:latin typeface="Calibri"/>
              <a:ea typeface="Calibri"/>
              <a:cs typeface="Calibri"/>
              <a:sym typeface="Calibri"/>
            </a:endParaRPr>
          </a:p>
        </p:txBody>
      </p:sp>
      <p:sp>
        <p:nvSpPr>
          <p:cNvPr id="90" name="Google Shape;90;p16"/>
          <p:cNvSpPr txBox="1"/>
          <p:nvPr/>
        </p:nvSpPr>
        <p:spPr>
          <a:xfrm>
            <a:off x="908550" y="5147325"/>
            <a:ext cx="7326900" cy="538800"/>
          </a:xfrm>
          <a:prstGeom prst="rect">
            <a:avLst/>
          </a:prstGeom>
          <a:solidFill>
            <a:srgbClr val="0000FF"/>
          </a:solidFill>
          <a:ln>
            <a:noFill/>
          </a:ln>
        </p:spPr>
        <p:txBody>
          <a:bodyPr anchorCtr="0" anchor="ctr" bIns="91425" lIns="91425" spcFirstLastPara="1" rIns="91425" wrap="square" tIns="91425">
            <a:noAutofit/>
          </a:bodyPr>
          <a:lstStyle/>
          <a:p>
            <a:pPr indent="0" lvl="0" marL="0" rtl="1" algn="r">
              <a:spcBef>
                <a:spcPts val="0"/>
              </a:spcBef>
              <a:spcAft>
                <a:spcPts val="0"/>
              </a:spcAft>
              <a:buNone/>
            </a:pPr>
            <a:r>
              <a:rPr lang="en">
                <a:solidFill>
                  <a:srgbClr val="FFFFFF"/>
                </a:solidFill>
                <a:latin typeface="Calibri"/>
                <a:ea typeface="Calibri"/>
                <a:cs typeface="Calibri"/>
                <a:sym typeface="Calibri"/>
              </a:rPr>
              <a:t>الأساليب غير الملائمة ، التي لا تركز صراحة على مخاوف الأساتذة ، تلحق ضرراً مستداماً بقبول التغييرات المقترحة والمدخله.</a:t>
            </a:r>
            <a:endParaRPr>
              <a:solidFill>
                <a:srgbClr val="FFFFFF"/>
              </a:solidFill>
              <a:latin typeface="Calibri"/>
              <a:ea typeface="Calibri"/>
              <a:cs typeface="Calibri"/>
              <a:sym typeface="Calibri"/>
            </a:endParaRPr>
          </a:p>
          <a:p>
            <a:pPr indent="0" lvl="0" marL="0" rtl="1" algn="r">
              <a:spcBef>
                <a:spcPts val="0"/>
              </a:spcBef>
              <a:spcAft>
                <a:spcPts val="0"/>
              </a:spcAft>
              <a:buNone/>
            </a:pPr>
            <a:r>
              <a:t/>
            </a:r>
            <a:endParaRPr sz="1000">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52"/>
          <p:cNvPicPr preferRelativeResize="0"/>
          <p:nvPr/>
        </p:nvPicPr>
        <p:blipFill>
          <a:blip r:embed="rId3">
            <a:alphaModFix/>
          </a:blip>
          <a:stretch>
            <a:fillRect/>
          </a:stretch>
        </p:blipFill>
        <p:spPr>
          <a:xfrm>
            <a:off x="802725" y="1415910"/>
            <a:ext cx="7008813" cy="2849563"/>
          </a:xfrm>
          <a:prstGeom prst="rect">
            <a:avLst/>
          </a:prstGeom>
          <a:noFill/>
          <a:ln>
            <a:noFill/>
          </a:ln>
        </p:spPr>
      </p:pic>
      <p:sp>
        <p:nvSpPr>
          <p:cNvPr id="373" name="Google Shape;373;p52"/>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4" name="Google Shape;374;p52"/>
          <p:cNvSpPr txBox="1"/>
          <p:nvPr>
            <p:ph type="title"/>
          </p:nvPr>
        </p:nvSpPr>
        <p:spPr>
          <a:xfrm>
            <a:off x="311700" y="494472"/>
            <a:ext cx="8520600" cy="63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600">
                <a:latin typeface="Calibri"/>
                <a:ea typeface="Calibri"/>
                <a:cs typeface="Calibri"/>
                <a:sym typeface="Calibri"/>
              </a:rPr>
              <a:t>6- Implementation of Bologna Process</a:t>
            </a:r>
            <a:endParaRPr sz="2600">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3"/>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380" name="Google Shape;380;p53"/>
          <p:cNvGraphicFramePr/>
          <p:nvPr/>
        </p:nvGraphicFramePr>
        <p:xfrm>
          <a:off x="2827500" y="1474750"/>
          <a:ext cx="3000000" cy="3000000"/>
        </p:xfrm>
        <a:graphic>
          <a:graphicData uri="http://schemas.openxmlformats.org/drawingml/2006/table">
            <a:tbl>
              <a:tblPr>
                <a:noFill/>
                <a:tableStyleId>{18F31743-9C23-4485-89AE-E80A4C04253B}</a:tableStyleId>
              </a:tblPr>
              <a:tblGrid>
                <a:gridCol w="952500"/>
                <a:gridCol w="1285875"/>
                <a:gridCol w="1657350"/>
              </a:tblGrid>
              <a:tr h="266700">
                <a:tc gridSpan="3">
                  <a:txBody>
                    <a:bodyPr/>
                    <a:lstStyle/>
                    <a:p>
                      <a:pPr indent="0" lvl="0" marL="0" rtl="0" algn="ctr">
                        <a:lnSpc>
                          <a:spcPct val="115000"/>
                        </a:lnSpc>
                        <a:spcBef>
                          <a:spcPts val="0"/>
                        </a:spcBef>
                        <a:spcAft>
                          <a:spcPts val="0"/>
                        </a:spcAft>
                        <a:buNone/>
                      </a:pPr>
                      <a:r>
                        <a:rPr b="1" lang="en">
                          <a:latin typeface="Calibri"/>
                          <a:ea typeface="Calibri"/>
                          <a:cs typeface="Calibri"/>
                          <a:sym typeface="Calibri"/>
                        </a:rPr>
                        <a:t>Academic Calendar</a:t>
                      </a:r>
                      <a:endParaRPr b="1">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1C232"/>
                    </a:solidFill>
                  </a:tcPr>
                </a:tc>
                <a:tc hMerge="1"/>
                <a:tc hMerge="1"/>
              </a:tr>
              <a:tr h="228600">
                <a:tc>
                  <a:txBody>
                    <a:bodyPr/>
                    <a:lstStyle/>
                    <a:p>
                      <a:pPr indent="0" lvl="0" marL="0" rtl="0" algn="r">
                        <a:lnSpc>
                          <a:spcPct val="115000"/>
                        </a:lnSpc>
                        <a:spcBef>
                          <a:spcPts val="0"/>
                        </a:spcBef>
                        <a:spcAft>
                          <a:spcPts val="0"/>
                        </a:spcAft>
                        <a:buNone/>
                      </a:pPr>
                      <a:r>
                        <a:rPr lang="en" sz="1200">
                          <a:latin typeface="Calibri"/>
                          <a:ea typeface="Calibri"/>
                          <a:cs typeface="Calibri"/>
                          <a:sym typeface="Calibri"/>
                        </a:rPr>
                        <a:t>September</a:t>
                      </a:r>
                      <a:endParaRPr sz="12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rowSpan="4">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Semester One 14 weeks of study</a:t>
                      </a:r>
                      <a:endParaRPr b="1" sz="12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8600">
                <a:tc>
                  <a:txBody>
                    <a:bodyPr/>
                    <a:lstStyle/>
                    <a:p>
                      <a:pPr indent="0" lvl="0" marL="0" rtl="0" algn="r">
                        <a:lnSpc>
                          <a:spcPct val="115000"/>
                        </a:lnSpc>
                        <a:spcBef>
                          <a:spcPts val="0"/>
                        </a:spcBef>
                        <a:spcAft>
                          <a:spcPts val="0"/>
                        </a:spcAft>
                        <a:buNone/>
                      </a:pPr>
                      <a:r>
                        <a:rPr lang="en" sz="1200">
                          <a:latin typeface="Calibri"/>
                          <a:ea typeface="Calibri"/>
                          <a:cs typeface="Calibri"/>
                          <a:sym typeface="Calibri"/>
                        </a:rPr>
                        <a:t>October</a:t>
                      </a:r>
                      <a:endParaRPr sz="12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vMerge="1"/>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8600">
                <a:tc>
                  <a:txBody>
                    <a:bodyPr/>
                    <a:lstStyle/>
                    <a:p>
                      <a:pPr indent="0" lvl="0" marL="0" rtl="0" algn="r">
                        <a:lnSpc>
                          <a:spcPct val="115000"/>
                        </a:lnSpc>
                        <a:spcBef>
                          <a:spcPts val="0"/>
                        </a:spcBef>
                        <a:spcAft>
                          <a:spcPts val="0"/>
                        </a:spcAft>
                        <a:buNone/>
                      </a:pPr>
                      <a:r>
                        <a:rPr lang="en" sz="1200">
                          <a:latin typeface="Calibri"/>
                          <a:ea typeface="Calibri"/>
                          <a:cs typeface="Calibri"/>
                          <a:sym typeface="Calibri"/>
                        </a:rPr>
                        <a:t>November</a:t>
                      </a:r>
                      <a:endParaRPr sz="12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vMerge="1"/>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8600">
                <a:tc>
                  <a:txBody>
                    <a:bodyPr/>
                    <a:lstStyle/>
                    <a:p>
                      <a:pPr indent="0" lvl="0" marL="0" rtl="0" algn="r">
                        <a:lnSpc>
                          <a:spcPct val="115000"/>
                        </a:lnSpc>
                        <a:spcBef>
                          <a:spcPts val="0"/>
                        </a:spcBef>
                        <a:spcAft>
                          <a:spcPts val="0"/>
                        </a:spcAft>
                        <a:buNone/>
                      </a:pPr>
                      <a:r>
                        <a:rPr lang="en" sz="1200">
                          <a:latin typeface="Calibri"/>
                          <a:ea typeface="Calibri"/>
                          <a:cs typeface="Calibri"/>
                          <a:sym typeface="Calibri"/>
                        </a:rPr>
                        <a:t>December</a:t>
                      </a:r>
                      <a:endParaRPr sz="12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vMerge="1"/>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19100">
                <a:tc>
                  <a:txBody>
                    <a:bodyPr/>
                    <a:lstStyle/>
                    <a:p>
                      <a:pPr indent="0" lvl="0" marL="0" rtl="0" algn="r">
                        <a:lnSpc>
                          <a:spcPct val="115000"/>
                        </a:lnSpc>
                        <a:spcBef>
                          <a:spcPts val="0"/>
                        </a:spcBef>
                        <a:spcAft>
                          <a:spcPts val="0"/>
                        </a:spcAft>
                        <a:buNone/>
                      </a:pPr>
                      <a:r>
                        <a:rPr lang="en" sz="1200">
                          <a:latin typeface="Calibri"/>
                          <a:ea typeface="Calibri"/>
                          <a:cs typeface="Calibri"/>
                          <a:sym typeface="Calibri"/>
                        </a:rPr>
                        <a:t>January</a:t>
                      </a:r>
                      <a:endParaRPr sz="12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Calibri"/>
                          <a:ea typeface="Calibri"/>
                          <a:cs typeface="Calibri"/>
                          <a:sym typeface="Calibri"/>
                        </a:rPr>
                        <a:t>First and Second Exams</a:t>
                      </a:r>
                      <a:endParaRPr sz="12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0FFFF"/>
                    </a:solidFill>
                  </a:tcPr>
                </a:tc>
              </a:tr>
              <a:tr h="228600">
                <a:tc>
                  <a:txBody>
                    <a:bodyPr/>
                    <a:lstStyle/>
                    <a:p>
                      <a:pPr indent="0" lvl="0" marL="0" rtl="0" algn="r">
                        <a:lnSpc>
                          <a:spcPct val="115000"/>
                        </a:lnSpc>
                        <a:spcBef>
                          <a:spcPts val="0"/>
                        </a:spcBef>
                        <a:spcAft>
                          <a:spcPts val="0"/>
                        </a:spcAft>
                        <a:buNone/>
                      </a:pPr>
                      <a:r>
                        <a:rPr lang="en" sz="1200">
                          <a:latin typeface="Calibri"/>
                          <a:ea typeface="Calibri"/>
                          <a:cs typeface="Calibri"/>
                          <a:sym typeface="Calibri"/>
                        </a:rPr>
                        <a:t>February</a:t>
                      </a:r>
                      <a:endParaRPr sz="12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rowSpan="4">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Semester Two 14 weeks of study</a:t>
                      </a:r>
                      <a:endParaRPr b="1" sz="12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8600">
                <a:tc>
                  <a:txBody>
                    <a:bodyPr/>
                    <a:lstStyle/>
                    <a:p>
                      <a:pPr indent="0" lvl="0" marL="0" rtl="0" algn="r">
                        <a:lnSpc>
                          <a:spcPct val="115000"/>
                        </a:lnSpc>
                        <a:spcBef>
                          <a:spcPts val="0"/>
                        </a:spcBef>
                        <a:spcAft>
                          <a:spcPts val="0"/>
                        </a:spcAft>
                        <a:buNone/>
                      </a:pPr>
                      <a:r>
                        <a:rPr lang="en" sz="1200">
                          <a:latin typeface="Calibri"/>
                          <a:ea typeface="Calibri"/>
                          <a:cs typeface="Calibri"/>
                          <a:sym typeface="Calibri"/>
                        </a:rPr>
                        <a:t>March</a:t>
                      </a:r>
                      <a:endParaRPr sz="12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vMerge="1"/>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8600">
                <a:tc>
                  <a:txBody>
                    <a:bodyPr/>
                    <a:lstStyle/>
                    <a:p>
                      <a:pPr indent="0" lvl="0" marL="0" rtl="0" algn="r">
                        <a:lnSpc>
                          <a:spcPct val="115000"/>
                        </a:lnSpc>
                        <a:spcBef>
                          <a:spcPts val="0"/>
                        </a:spcBef>
                        <a:spcAft>
                          <a:spcPts val="0"/>
                        </a:spcAft>
                        <a:buNone/>
                      </a:pPr>
                      <a:r>
                        <a:rPr lang="en" sz="1200">
                          <a:latin typeface="Calibri"/>
                          <a:ea typeface="Calibri"/>
                          <a:cs typeface="Calibri"/>
                          <a:sym typeface="Calibri"/>
                        </a:rPr>
                        <a:t>April</a:t>
                      </a:r>
                      <a:endParaRPr sz="12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vMerge="1"/>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8600">
                <a:tc>
                  <a:txBody>
                    <a:bodyPr/>
                    <a:lstStyle/>
                    <a:p>
                      <a:pPr indent="0" lvl="0" marL="0" rtl="0" algn="r">
                        <a:lnSpc>
                          <a:spcPct val="115000"/>
                        </a:lnSpc>
                        <a:spcBef>
                          <a:spcPts val="0"/>
                        </a:spcBef>
                        <a:spcAft>
                          <a:spcPts val="0"/>
                        </a:spcAft>
                        <a:buNone/>
                      </a:pPr>
                      <a:r>
                        <a:rPr lang="en" sz="1200">
                          <a:latin typeface="Calibri"/>
                          <a:ea typeface="Calibri"/>
                          <a:cs typeface="Calibri"/>
                          <a:sym typeface="Calibri"/>
                        </a:rPr>
                        <a:t>May</a:t>
                      </a:r>
                      <a:endParaRPr sz="12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vMerge="1"/>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09575">
                <a:tc>
                  <a:txBody>
                    <a:bodyPr/>
                    <a:lstStyle/>
                    <a:p>
                      <a:pPr indent="0" lvl="0" marL="0" rtl="0" algn="r">
                        <a:lnSpc>
                          <a:spcPct val="115000"/>
                        </a:lnSpc>
                        <a:spcBef>
                          <a:spcPts val="0"/>
                        </a:spcBef>
                        <a:spcAft>
                          <a:spcPts val="0"/>
                        </a:spcAft>
                        <a:buNone/>
                      </a:pPr>
                      <a:r>
                        <a:rPr lang="en" sz="1200">
                          <a:latin typeface="Calibri"/>
                          <a:ea typeface="Calibri"/>
                          <a:cs typeface="Calibri"/>
                          <a:sym typeface="Calibri"/>
                        </a:rPr>
                        <a:t>June</a:t>
                      </a:r>
                      <a:endParaRPr sz="12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a:txBody>
                    <a:bodyPr/>
                    <a:lstStyle/>
                    <a:p>
                      <a:pPr indent="0" lvl="0" marL="0" rtl="0" algn="l">
                        <a:spcBef>
                          <a:spcPts val="0"/>
                        </a:spcBef>
                        <a:spcAft>
                          <a:spcPts val="0"/>
                        </a:spcAft>
                        <a:buNone/>
                      </a:pPr>
                      <a:r>
                        <a:t/>
                      </a:r>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latin typeface="Calibri"/>
                          <a:ea typeface="Calibri"/>
                          <a:cs typeface="Calibri"/>
                          <a:sym typeface="Calibri"/>
                        </a:rPr>
                        <a:t>First and Second Exams</a:t>
                      </a:r>
                      <a:endParaRPr sz="12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0FFFF"/>
                    </a:solidFill>
                  </a:tcPr>
                </a:tc>
              </a:tr>
              <a:tr h="228600">
                <a:tc>
                  <a:txBody>
                    <a:bodyPr/>
                    <a:lstStyle/>
                    <a:p>
                      <a:pPr indent="0" lvl="0" marL="0" rtl="0" algn="r">
                        <a:lnSpc>
                          <a:spcPct val="115000"/>
                        </a:lnSpc>
                        <a:spcBef>
                          <a:spcPts val="0"/>
                        </a:spcBef>
                        <a:spcAft>
                          <a:spcPts val="0"/>
                        </a:spcAft>
                        <a:buNone/>
                      </a:pPr>
                      <a:r>
                        <a:rPr lang="en" sz="1200">
                          <a:latin typeface="Calibri"/>
                          <a:ea typeface="Calibri"/>
                          <a:cs typeface="Calibri"/>
                          <a:sym typeface="Calibri"/>
                        </a:rPr>
                        <a:t>July</a:t>
                      </a:r>
                      <a:endParaRPr sz="12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rowSpan="2">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Summer Course (Optional)</a:t>
                      </a:r>
                      <a:endParaRPr b="1" sz="12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8600">
                <a:tc>
                  <a:txBody>
                    <a:bodyPr/>
                    <a:lstStyle/>
                    <a:p>
                      <a:pPr indent="0" lvl="0" marL="0" rtl="0" algn="r">
                        <a:lnSpc>
                          <a:spcPct val="115000"/>
                        </a:lnSpc>
                        <a:spcBef>
                          <a:spcPts val="0"/>
                        </a:spcBef>
                        <a:spcAft>
                          <a:spcPts val="0"/>
                        </a:spcAft>
                        <a:buNone/>
                      </a:pPr>
                      <a:r>
                        <a:rPr lang="en" sz="1200">
                          <a:latin typeface="Calibri"/>
                          <a:ea typeface="Calibri"/>
                          <a:cs typeface="Calibri"/>
                          <a:sym typeface="Calibri"/>
                        </a:rPr>
                        <a:t>August</a:t>
                      </a:r>
                      <a:endParaRPr sz="1200">
                        <a:latin typeface="Calibri"/>
                        <a:ea typeface="Calibri"/>
                        <a:cs typeface="Calibri"/>
                        <a:sym typeface="Calibri"/>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2CC"/>
                    </a:solidFill>
                  </a:tcPr>
                </a:tc>
                <a:tc vMerge="1"/>
                <a:tc>
                  <a:txBody>
                    <a:bodyPr/>
                    <a:lstStyle/>
                    <a:p>
                      <a:pPr indent="0" lvl="0" marL="0" rtl="0" algn="l">
                        <a:spcBef>
                          <a:spcPts val="0"/>
                        </a:spcBef>
                        <a:spcAft>
                          <a:spcPts val="0"/>
                        </a:spcAft>
                        <a:buNone/>
                      </a:pPr>
                      <a:r>
                        <a:t/>
                      </a:r>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381" name="Google Shape;381;p53"/>
          <p:cNvSpPr txBox="1"/>
          <p:nvPr>
            <p:ph type="title"/>
          </p:nvPr>
        </p:nvSpPr>
        <p:spPr>
          <a:xfrm>
            <a:off x="311700" y="494472"/>
            <a:ext cx="8520600" cy="63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600">
                <a:latin typeface="Calibri"/>
                <a:ea typeface="Calibri"/>
                <a:cs typeface="Calibri"/>
                <a:sym typeface="Calibri"/>
              </a:rPr>
              <a:t>6- Implementation of Bologna Process</a:t>
            </a:r>
            <a:endParaRPr sz="2600">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4"/>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600">
                <a:latin typeface="Calibri"/>
                <a:ea typeface="Calibri"/>
                <a:cs typeface="Calibri"/>
                <a:sym typeface="Calibri"/>
              </a:rPr>
              <a:t>6- Implementation of Bologna Process</a:t>
            </a:r>
            <a:endParaRPr sz="2600">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2600"/>
          </a:p>
          <a:p>
            <a:pPr indent="0" lvl="0" marL="0" rtl="0" algn="l">
              <a:spcBef>
                <a:spcPts val="0"/>
              </a:spcBef>
              <a:spcAft>
                <a:spcPts val="0"/>
              </a:spcAft>
              <a:buNone/>
            </a:pPr>
            <a:r>
              <a:t/>
            </a:r>
            <a:endParaRPr/>
          </a:p>
        </p:txBody>
      </p:sp>
      <p:sp>
        <p:nvSpPr>
          <p:cNvPr id="387" name="Google Shape;387;p54"/>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Student Workload (SWL)</a:t>
            </a:r>
            <a:endParaRPr b="1">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Workload is measured in ECTS credits and 60 ECTS as a fulltime year of studies . The full time student is expected to complete </a:t>
            </a:r>
            <a:r>
              <a:rPr lang="en">
                <a:solidFill>
                  <a:srgbClr val="FF0000"/>
                </a:solidFill>
                <a:latin typeface="Calibri"/>
                <a:ea typeface="Calibri"/>
                <a:cs typeface="Calibri"/>
                <a:sym typeface="Calibri"/>
              </a:rPr>
              <a:t>60 ECTS</a:t>
            </a:r>
            <a:r>
              <a:rPr lang="en">
                <a:solidFill>
                  <a:schemeClr val="dk1"/>
                </a:solidFill>
                <a:latin typeface="Calibri"/>
                <a:ea typeface="Calibri"/>
                <a:cs typeface="Calibri"/>
                <a:sym typeface="Calibri"/>
              </a:rPr>
              <a:t> credits in an academic year of app. 1500hr, </a:t>
            </a:r>
            <a:r>
              <a:rPr lang="en">
                <a:solidFill>
                  <a:srgbClr val="FF0000"/>
                </a:solidFill>
                <a:latin typeface="Calibri"/>
                <a:ea typeface="Calibri"/>
                <a:cs typeface="Calibri"/>
                <a:sym typeface="Calibri"/>
              </a:rPr>
              <a:t>which gives 50hr of student learning per week</a:t>
            </a:r>
            <a:r>
              <a:rPr lang="en">
                <a:solidFill>
                  <a:schemeClr val="dk1"/>
                </a:solidFill>
                <a:latin typeface="Calibri"/>
                <a:ea typeface="Calibri"/>
                <a:cs typeface="Calibri"/>
                <a:sym typeface="Calibri"/>
              </a:rPr>
              <a:t> (1 ECTS = 25hr workload). Thus a 5 ECTS credit course equals 125hr, a 6 ECTS credit course 150hr and a 10 ECTS credit course 250hr.</a:t>
            </a:r>
            <a:endParaRPr>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Per semester, the full time student is expected to complete </a:t>
            </a:r>
            <a:r>
              <a:rPr b="1" lang="en">
                <a:solidFill>
                  <a:srgbClr val="FF0000"/>
                </a:solidFill>
                <a:latin typeface="Calibri"/>
                <a:ea typeface="Calibri"/>
                <a:cs typeface="Calibri"/>
                <a:sym typeface="Calibri"/>
              </a:rPr>
              <a:t>30 ECTS</a:t>
            </a:r>
            <a:r>
              <a:rPr lang="en">
                <a:solidFill>
                  <a:schemeClr val="dk1"/>
                </a:solidFill>
                <a:latin typeface="Calibri"/>
                <a:ea typeface="Calibri"/>
                <a:cs typeface="Calibri"/>
                <a:sym typeface="Calibri"/>
              </a:rPr>
              <a:t> credits in an academic semester of app. 750hr, which gives 50hr of student learning per week (1 ECTS = 25hr workload). Thus a 5 ECTS credit course equals 125hr</a:t>
            </a:r>
            <a:endParaRPr>
              <a:solidFill>
                <a:schemeClr val="dk1"/>
              </a:solidFill>
              <a:latin typeface="Calibri"/>
              <a:ea typeface="Calibri"/>
              <a:cs typeface="Calibri"/>
              <a:sym typeface="Calibri"/>
            </a:endParaRPr>
          </a:p>
          <a:p>
            <a:pPr indent="0" lvl="0" marL="0" rtl="0" algn="just">
              <a:spcBef>
                <a:spcPts val="0"/>
              </a:spcBef>
              <a:spcAft>
                <a:spcPts val="1600"/>
              </a:spcAft>
              <a:buNone/>
            </a:pPr>
            <a:r>
              <a:t/>
            </a:r>
            <a:endParaRPr/>
          </a:p>
        </p:txBody>
      </p:sp>
      <p:sp>
        <p:nvSpPr>
          <p:cNvPr id="388" name="Google Shape;388;p54"/>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5"/>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Student Workload (SWL)</a:t>
            </a:r>
            <a:endParaRPr b="1">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br>
              <a:rPr lang="en">
                <a:solidFill>
                  <a:schemeClr val="dk1"/>
                </a:solidFill>
              </a:rPr>
            </a:br>
            <a:r>
              <a:rPr lang="en">
                <a:solidFill>
                  <a:schemeClr val="dk1"/>
                </a:solidFill>
                <a:latin typeface="Calibri"/>
                <a:ea typeface="Calibri"/>
                <a:cs typeface="Calibri"/>
                <a:sym typeface="Calibri"/>
              </a:rPr>
              <a:t>The </a:t>
            </a:r>
            <a:r>
              <a:rPr lang="en">
                <a:solidFill>
                  <a:schemeClr val="dk1"/>
                </a:solidFill>
                <a:latin typeface="Calibri"/>
                <a:ea typeface="Calibri"/>
                <a:cs typeface="Calibri"/>
                <a:sym typeface="Calibri"/>
              </a:rPr>
              <a:t>European Credit Transfer and Accumulation System (ECTS) is a numerical descriptive value of qualification expressed in terms of Student Workload (SWL). It is defined as “the number of working hours typically required to complete the learning activities of course units in order to achieve their expected learning outcomes”. In this system, the total SWL comprises two components; </a:t>
            </a:r>
            <a:endParaRPr>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AutoNum type="arabicPeriod"/>
            </a:pPr>
            <a:r>
              <a:rPr b="1" lang="en">
                <a:solidFill>
                  <a:schemeClr val="dk1"/>
                </a:solidFill>
                <a:latin typeface="Calibri"/>
                <a:ea typeface="Calibri"/>
                <a:cs typeface="Calibri"/>
                <a:sym typeface="Calibri"/>
              </a:rPr>
              <a:t>Structured SWL</a:t>
            </a:r>
            <a:r>
              <a:rPr lang="en">
                <a:solidFill>
                  <a:schemeClr val="dk1"/>
                </a:solidFill>
                <a:latin typeface="Calibri"/>
                <a:ea typeface="Calibri"/>
                <a:cs typeface="Calibri"/>
                <a:sym typeface="Calibri"/>
              </a:rPr>
              <a:t> (SSWL) which is the scheduled teacher-contact hours interventions; and,</a:t>
            </a:r>
            <a:endParaRPr>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AutoNum type="arabicPeriod"/>
            </a:pPr>
            <a:r>
              <a:rPr b="1" lang="en">
                <a:solidFill>
                  <a:schemeClr val="dk1"/>
                </a:solidFill>
                <a:latin typeface="Calibri"/>
                <a:ea typeface="Calibri"/>
                <a:cs typeface="Calibri"/>
                <a:sym typeface="Calibri"/>
              </a:rPr>
              <a:t>Unstructured SWL</a:t>
            </a:r>
            <a:r>
              <a:rPr lang="en">
                <a:solidFill>
                  <a:schemeClr val="dk1"/>
                </a:solidFill>
                <a:latin typeface="Calibri"/>
                <a:ea typeface="Calibri"/>
                <a:cs typeface="Calibri"/>
                <a:sym typeface="Calibri"/>
              </a:rPr>
              <a:t> (USWL) which is the time spent by students in their own self-study, completing course assignments, and preparing for all types of exams, e.g. assessment workload</a:t>
            </a:r>
            <a:endParaRPr>
              <a:solidFill>
                <a:schemeClr val="dk1"/>
              </a:solidFill>
              <a:latin typeface="Calibri"/>
              <a:ea typeface="Calibri"/>
              <a:cs typeface="Calibri"/>
              <a:sym typeface="Calibri"/>
            </a:endParaRPr>
          </a:p>
          <a:p>
            <a:pPr indent="0" lvl="0" marL="0" rtl="0" algn="just">
              <a:spcBef>
                <a:spcPts val="0"/>
              </a:spcBef>
              <a:spcAft>
                <a:spcPts val="1600"/>
              </a:spcAft>
              <a:buNone/>
            </a:pPr>
            <a:r>
              <a:t/>
            </a:r>
            <a:endParaRPr>
              <a:latin typeface="Calibri"/>
              <a:ea typeface="Calibri"/>
              <a:cs typeface="Calibri"/>
              <a:sym typeface="Calibri"/>
            </a:endParaRPr>
          </a:p>
        </p:txBody>
      </p:sp>
      <p:sp>
        <p:nvSpPr>
          <p:cNvPr id="394" name="Google Shape;394;p55"/>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95" name="Google Shape;395;p55"/>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600">
                <a:latin typeface="Calibri"/>
                <a:ea typeface="Calibri"/>
                <a:cs typeface="Calibri"/>
                <a:sym typeface="Calibri"/>
              </a:rPr>
              <a:t>6- Implementation of Bologna Process</a:t>
            </a:r>
            <a:endParaRPr sz="2600">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2600"/>
          </a:p>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id="400" name="Google Shape;400;p56"/>
          <p:cNvPicPr preferRelativeResize="0"/>
          <p:nvPr/>
        </p:nvPicPr>
        <p:blipFill>
          <a:blip r:embed="rId3">
            <a:alphaModFix/>
          </a:blip>
          <a:stretch>
            <a:fillRect/>
          </a:stretch>
        </p:blipFill>
        <p:spPr>
          <a:xfrm>
            <a:off x="2076175" y="1709667"/>
            <a:ext cx="4957605" cy="3457103"/>
          </a:xfrm>
          <a:prstGeom prst="rect">
            <a:avLst/>
          </a:prstGeom>
          <a:noFill/>
          <a:ln>
            <a:noFill/>
          </a:ln>
        </p:spPr>
      </p:pic>
      <p:sp>
        <p:nvSpPr>
          <p:cNvPr id="401" name="Google Shape;401;p56"/>
          <p:cNvSpPr txBox="1"/>
          <p:nvPr/>
        </p:nvSpPr>
        <p:spPr>
          <a:xfrm>
            <a:off x="1958250" y="5203275"/>
            <a:ext cx="5088900" cy="38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505050"/>
                </a:solidFill>
              </a:rPr>
              <a:t>T</a:t>
            </a:r>
            <a:r>
              <a:rPr lang="en" sz="1200">
                <a:solidFill>
                  <a:srgbClr val="505050"/>
                </a:solidFill>
              </a:rPr>
              <a:t>he variable nature of independent students learning activities</a:t>
            </a:r>
            <a:endParaRPr/>
          </a:p>
        </p:txBody>
      </p:sp>
      <p:sp>
        <p:nvSpPr>
          <p:cNvPr id="402" name="Google Shape;402;p56"/>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3" name="Google Shape;403;p56"/>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600">
                <a:latin typeface="Calibri"/>
                <a:ea typeface="Calibri"/>
                <a:cs typeface="Calibri"/>
                <a:sym typeface="Calibri"/>
              </a:rPr>
              <a:t>6- Implementation of Bologna Process</a:t>
            </a:r>
            <a:endParaRPr sz="2600">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2600"/>
          </a:p>
          <a:p>
            <a:pPr indent="0" lvl="0" marL="0" rtl="0" algn="l">
              <a:spcBef>
                <a:spcPts val="0"/>
              </a:spcBef>
              <a:spcAft>
                <a:spcPts val="0"/>
              </a:spcAft>
              <a:buNone/>
            </a:pPr>
            <a:r>
              <a:t/>
            </a:r>
            <a:endParaRPr/>
          </a:p>
        </p:txBody>
      </p:sp>
      <p:sp>
        <p:nvSpPr>
          <p:cNvPr id="404" name="Google Shape;404;p56"/>
          <p:cNvSpPr txBox="1"/>
          <p:nvPr/>
        </p:nvSpPr>
        <p:spPr>
          <a:xfrm>
            <a:off x="524375" y="1170350"/>
            <a:ext cx="7835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Calibri"/>
                <a:ea typeface="Calibri"/>
                <a:cs typeface="Calibri"/>
                <a:sym typeface="Calibri"/>
              </a:rPr>
              <a:t>Student</a:t>
            </a:r>
            <a:r>
              <a:rPr b="1" lang="en">
                <a:latin typeface="Calibri"/>
                <a:ea typeface="Calibri"/>
                <a:cs typeface="Calibri"/>
                <a:sym typeface="Calibri"/>
              </a:rPr>
              <a:t> Workload (SWL): What,Where, When and How</a:t>
            </a:r>
            <a:endParaRPr b="1">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57"/>
          <p:cNvPicPr preferRelativeResize="0"/>
          <p:nvPr/>
        </p:nvPicPr>
        <p:blipFill>
          <a:blip r:embed="rId3">
            <a:alphaModFix/>
          </a:blip>
          <a:stretch>
            <a:fillRect/>
          </a:stretch>
        </p:blipFill>
        <p:spPr>
          <a:xfrm>
            <a:off x="1149725" y="1920088"/>
            <a:ext cx="6588771" cy="3445333"/>
          </a:xfrm>
          <a:prstGeom prst="rect">
            <a:avLst/>
          </a:prstGeom>
          <a:noFill/>
          <a:ln>
            <a:noFill/>
          </a:ln>
        </p:spPr>
      </p:pic>
      <p:sp>
        <p:nvSpPr>
          <p:cNvPr id="410" name="Google Shape;410;p57"/>
          <p:cNvSpPr txBox="1"/>
          <p:nvPr/>
        </p:nvSpPr>
        <p:spPr>
          <a:xfrm>
            <a:off x="311700" y="5365427"/>
            <a:ext cx="5733300" cy="32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Source: </a:t>
            </a:r>
            <a:r>
              <a:rPr lang="en" sz="1000" u="sng">
                <a:solidFill>
                  <a:srgbClr val="E9711C"/>
                </a:solidFill>
                <a:hlinkClick r:id="rId4">
                  <a:extLst>
                    <a:ext uri="{A12FA001-AC4F-418D-AE19-62706E023703}">
                      <ahyp:hlinkClr val="tx"/>
                    </a:ext>
                  </a:extLst>
                </a:hlinkClick>
              </a:rPr>
              <a:t>https://doi.org/10.1016/j.hpe.2017.01.002</a:t>
            </a:r>
            <a:endParaRPr sz="1000"/>
          </a:p>
        </p:txBody>
      </p:sp>
      <p:sp>
        <p:nvSpPr>
          <p:cNvPr id="411" name="Google Shape;411;p57"/>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2" name="Google Shape;412;p57"/>
          <p:cNvSpPr txBox="1"/>
          <p:nvPr/>
        </p:nvSpPr>
        <p:spPr>
          <a:xfrm>
            <a:off x="1383150" y="1124750"/>
            <a:ext cx="437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13" name="Google Shape;413;p57"/>
          <p:cNvSpPr txBox="1"/>
          <p:nvPr/>
        </p:nvSpPr>
        <p:spPr>
          <a:xfrm>
            <a:off x="2021525" y="1345150"/>
            <a:ext cx="5411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Possible time of the Unstructured Student Workload (USSWL)</a:t>
            </a:r>
            <a:endParaRPr/>
          </a:p>
        </p:txBody>
      </p:sp>
      <p:sp>
        <p:nvSpPr>
          <p:cNvPr id="414" name="Google Shape;414;p57"/>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600">
                <a:latin typeface="Calibri"/>
                <a:ea typeface="Calibri"/>
                <a:cs typeface="Calibri"/>
                <a:sym typeface="Calibri"/>
              </a:rPr>
              <a:t>6- Implementation of Bologna Process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8"/>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0" name="Google Shape;420;p58"/>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600">
                <a:latin typeface="Calibri"/>
                <a:ea typeface="Calibri"/>
                <a:cs typeface="Calibri"/>
                <a:sym typeface="Calibri"/>
              </a:rPr>
              <a:t>6- Implementation of Bologna Process</a:t>
            </a:r>
            <a:endParaRPr sz="2600">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2600"/>
          </a:p>
          <a:p>
            <a:pPr indent="0" lvl="0" marL="0" rtl="0" algn="l">
              <a:spcBef>
                <a:spcPts val="0"/>
              </a:spcBef>
              <a:spcAft>
                <a:spcPts val="0"/>
              </a:spcAft>
              <a:buNone/>
            </a:pPr>
            <a:r>
              <a:t/>
            </a:r>
            <a:endParaRPr/>
          </a:p>
        </p:txBody>
      </p:sp>
      <p:sp>
        <p:nvSpPr>
          <p:cNvPr id="421" name="Google Shape;421;p58"/>
          <p:cNvSpPr txBox="1"/>
          <p:nvPr/>
        </p:nvSpPr>
        <p:spPr>
          <a:xfrm>
            <a:off x="1792925" y="1268950"/>
            <a:ext cx="5411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Calibri"/>
                <a:ea typeface="Calibri"/>
                <a:cs typeface="Calibri"/>
                <a:sym typeface="Calibri"/>
              </a:rPr>
              <a:t>Calculation of the </a:t>
            </a:r>
            <a:r>
              <a:rPr b="1" lang="en">
                <a:solidFill>
                  <a:schemeClr val="dk1"/>
                </a:solidFill>
                <a:latin typeface="Calibri"/>
                <a:ea typeface="Calibri"/>
                <a:cs typeface="Calibri"/>
                <a:sym typeface="Calibri"/>
              </a:rPr>
              <a:t>Student Workload (SSWL)</a:t>
            </a:r>
            <a:endParaRPr/>
          </a:p>
        </p:txBody>
      </p:sp>
      <p:pic>
        <p:nvPicPr>
          <p:cNvPr id="422" name="Google Shape;422;p58"/>
          <p:cNvPicPr preferRelativeResize="0"/>
          <p:nvPr/>
        </p:nvPicPr>
        <p:blipFill>
          <a:blip r:embed="rId3">
            <a:alphaModFix/>
          </a:blip>
          <a:stretch>
            <a:fillRect/>
          </a:stretch>
        </p:blipFill>
        <p:spPr>
          <a:xfrm>
            <a:off x="1752600" y="1897750"/>
            <a:ext cx="5683518" cy="37410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9"/>
          <p:cNvSpPr txBox="1"/>
          <p:nvPr>
            <p:ph idx="1" type="body"/>
          </p:nvPr>
        </p:nvSpPr>
        <p:spPr>
          <a:xfrm>
            <a:off x="311700" y="1280528"/>
            <a:ext cx="8520600" cy="379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rPr>
              <a:t>Example</a:t>
            </a:r>
            <a:r>
              <a:rPr lang="en">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just">
              <a:spcBef>
                <a:spcPts val="0"/>
              </a:spcBef>
              <a:spcAft>
                <a:spcPts val="0"/>
              </a:spcAft>
              <a:buNone/>
            </a:pPr>
            <a:r>
              <a:rPr lang="en">
                <a:solidFill>
                  <a:schemeClr val="dk1"/>
                </a:solidFill>
              </a:rPr>
              <a:t>The table below shows the workload calculation for Course A which is a 8 ECTS credit course (2 theoretical hrs + 2 Lab. hrs per week). The calculation method used in this table is partly based on Karjalainen et al., 2006. The workload is divided into a series of learning activities, each involving an estimated number of hours of work (time factor).  The total workload should match the learning hours indicated by the credit value of the course.</a:t>
            </a:r>
            <a:endParaRPr>
              <a:solidFill>
                <a:schemeClr val="dk1"/>
              </a:solidFill>
            </a:endParaRPr>
          </a:p>
          <a:p>
            <a:pPr indent="0" lvl="0" marL="0" rtl="0" algn="just">
              <a:spcBef>
                <a:spcPts val="0"/>
              </a:spcBef>
              <a:spcAft>
                <a:spcPts val="0"/>
              </a:spcAft>
              <a:buNone/>
            </a:pPr>
            <a:r>
              <a:t/>
            </a:r>
            <a:endParaRPr b="1" i="1">
              <a:solidFill>
                <a:schemeClr val="dk1"/>
              </a:solidFill>
            </a:endParaRPr>
          </a:p>
          <a:p>
            <a:pPr indent="0" lvl="0" marL="0" rtl="0" algn="just">
              <a:spcBef>
                <a:spcPts val="0"/>
              </a:spcBef>
              <a:spcAft>
                <a:spcPts val="1600"/>
              </a:spcAft>
              <a:buNone/>
            </a:pPr>
            <a:r>
              <a:t/>
            </a:r>
            <a:endParaRPr/>
          </a:p>
        </p:txBody>
      </p:sp>
      <p:sp>
        <p:nvSpPr>
          <p:cNvPr id="428" name="Google Shape;428;p59"/>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9" name="Google Shape;429;p59"/>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600">
                <a:latin typeface="Calibri"/>
                <a:ea typeface="Calibri"/>
                <a:cs typeface="Calibri"/>
                <a:sym typeface="Calibri"/>
              </a:rPr>
              <a:t>6- Implementation of Bologna Process</a:t>
            </a:r>
            <a:endParaRPr sz="2600">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2600"/>
          </a:p>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60"/>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5" name="Google Shape;435;p60"/>
          <p:cNvSpPr txBox="1"/>
          <p:nvPr>
            <p:ph type="title"/>
          </p:nvPr>
        </p:nvSpPr>
        <p:spPr>
          <a:xfrm>
            <a:off x="4641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600">
                <a:latin typeface="Calibri"/>
                <a:ea typeface="Calibri"/>
                <a:cs typeface="Calibri"/>
                <a:sym typeface="Calibri"/>
              </a:rPr>
              <a:t>6- Implementation of Bologna Process</a:t>
            </a:r>
            <a:endParaRPr/>
          </a:p>
        </p:txBody>
      </p:sp>
      <p:pic>
        <p:nvPicPr>
          <p:cNvPr id="436" name="Google Shape;436;p60"/>
          <p:cNvPicPr preferRelativeResize="0"/>
          <p:nvPr/>
        </p:nvPicPr>
        <p:blipFill>
          <a:blip r:embed="rId3">
            <a:alphaModFix/>
          </a:blip>
          <a:stretch>
            <a:fillRect/>
          </a:stretch>
        </p:blipFill>
        <p:spPr>
          <a:xfrm>
            <a:off x="914400" y="1283172"/>
            <a:ext cx="7326900" cy="427942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61"/>
          <p:cNvSpPr txBox="1"/>
          <p:nvPr>
            <p:ph idx="1" type="body"/>
          </p:nvPr>
        </p:nvSpPr>
        <p:spPr>
          <a:xfrm>
            <a:off x="311700" y="1280525"/>
            <a:ext cx="8520600" cy="418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dk1"/>
                </a:solidFill>
                <a:latin typeface="Calibri"/>
                <a:ea typeface="Calibri"/>
                <a:cs typeface="Calibri"/>
                <a:sym typeface="Calibri"/>
              </a:rPr>
              <a:t>Example</a:t>
            </a:r>
            <a:r>
              <a:rPr lang="en">
                <a:solidFill>
                  <a:schemeClr val="dk1"/>
                </a:solidFill>
                <a:latin typeface="Calibri"/>
                <a:ea typeface="Calibri"/>
                <a:cs typeface="Calibri"/>
                <a:sym typeface="Calibri"/>
              </a:rPr>
              <a:t>: (5-point grading scenario)</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
                <a:solidFill>
                  <a:schemeClr val="dk1"/>
                </a:solidFill>
                <a:latin typeface="Calibri"/>
                <a:ea typeface="Calibri"/>
                <a:cs typeface="Calibri"/>
                <a:sym typeface="Calibri"/>
              </a:rPr>
              <a:t>You have finished a 4-year bachelor's degree consisting of </a:t>
            </a:r>
            <a:r>
              <a:rPr b="1" lang="en">
                <a:solidFill>
                  <a:srgbClr val="0B5394"/>
                </a:solidFill>
                <a:latin typeface="Calibri"/>
                <a:ea typeface="Calibri"/>
                <a:cs typeface="Calibri"/>
                <a:sym typeface="Calibri"/>
              </a:rPr>
              <a:t>40</a:t>
            </a:r>
            <a:r>
              <a:rPr lang="en">
                <a:solidFill>
                  <a:schemeClr val="dk1"/>
                </a:solidFill>
                <a:latin typeface="Calibri"/>
                <a:ea typeface="Calibri"/>
                <a:cs typeface="Calibri"/>
                <a:sym typeface="Calibri"/>
              </a:rPr>
              <a:t> courses (modules) (5 per semester) each valued at </a:t>
            </a:r>
            <a:r>
              <a:rPr b="1" lang="en">
                <a:solidFill>
                  <a:srgbClr val="0000FF"/>
                </a:solidFill>
                <a:latin typeface="Calibri"/>
                <a:ea typeface="Calibri"/>
                <a:cs typeface="Calibri"/>
                <a:sym typeface="Calibri"/>
              </a:rPr>
              <a:t>6</a:t>
            </a:r>
            <a:r>
              <a:rPr lang="en">
                <a:solidFill>
                  <a:schemeClr val="dk1"/>
                </a:solidFill>
                <a:latin typeface="Calibri"/>
                <a:ea typeface="Calibri"/>
                <a:cs typeface="Calibri"/>
                <a:sym typeface="Calibri"/>
              </a:rPr>
              <a:t> ECTS credits. You have received </a:t>
            </a:r>
            <a:r>
              <a:rPr b="1" lang="en">
                <a:solidFill>
                  <a:srgbClr val="FF0000"/>
                </a:solidFill>
                <a:latin typeface="Calibri"/>
                <a:ea typeface="Calibri"/>
                <a:cs typeface="Calibri"/>
                <a:sym typeface="Calibri"/>
              </a:rPr>
              <a:t>13</a:t>
            </a:r>
            <a:r>
              <a:rPr lang="en">
                <a:solidFill>
                  <a:schemeClr val="dk1"/>
                </a:solidFill>
                <a:latin typeface="Calibri"/>
                <a:ea typeface="Calibri"/>
                <a:cs typeface="Calibri"/>
                <a:sym typeface="Calibri"/>
              </a:rPr>
              <a:t> As, </a:t>
            </a:r>
            <a:r>
              <a:rPr b="1" lang="en">
                <a:solidFill>
                  <a:srgbClr val="FF0000"/>
                </a:solidFill>
                <a:latin typeface="Calibri"/>
                <a:ea typeface="Calibri"/>
                <a:cs typeface="Calibri"/>
                <a:sym typeface="Calibri"/>
              </a:rPr>
              <a:t>11</a:t>
            </a:r>
            <a:r>
              <a:rPr lang="en">
                <a:solidFill>
                  <a:schemeClr val="dk1"/>
                </a:solidFill>
                <a:latin typeface="Calibri"/>
                <a:ea typeface="Calibri"/>
                <a:cs typeface="Calibri"/>
                <a:sym typeface="Calibri"/>
              </a:rPr>
              <a:t> Bs, </a:t>
            </a:r>
            <a:r>
              <a:rPr b="1" lang="en">
                <a:solidFill>
                  <a:srgbClr val="FF0000"/>
                </a:solidFill>
                <a:latin typeface="Calibri"/>
                <a:ea typeface="Calibri"/>
                <a:cs typeface="Calibri"/>
                <a:sym typeface="Calibri"/>
              </a:rPr>
              <a:t>14</a:t>
            </a:r>
            <a:r>
              <a:rPr lang="en">
                <a:solidFill>
                  <a:schemeClr val="dk1"/>
                </a:solidFill>
                <a:latin typeface="Calibri"/>
                <a:ea typeface="Calibri"/>
                <a:cs typeface="Calibri"/>
                <a:sym typeface="Calibri"/>
              </a:rPr>
              <a:t> Cs and </a:t>
            </a:r>
            <a:r>
              <a:rPr b="1" lang="en">
                <a:solidFill>
                  <a:srgbClr val="FF0000"/>
                </a:solidFill>
                <a:latin typeface="Calibri"/>
                <a:ea typeface="Calibri"/>
                <a:cs typeface="Calibri"/>
                <a:sym typeface="Calibri"/>
              </a:rPr>
              <a:t>2</a:t>
            </a:r>
            <a:r>
              <a:rPr lang="en">
                <a:solidFill>
                  <a:schemeClr val="dk1"/>
                </a:solidFill>
                <a:latin typeface="Calibri"/>
                <a:ea typeface="Calibri"/>
                <a:cs typeface="Calibri"/>
                <a:sym typeface="Calibri"/>
              </a:rPr>
              <a:t> Ds.</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
                <a:solidFill>
                  <a:schemeClr val="dk1"/>
                </a:solidFill>
                <a:latin typeface="Calibri"/>
                <a:ea typeface="Calibri"/>
                <a:cs typeface="Calibri"/>
                <a:sym typeface="Calibri"/>
              </a:rPr>
              <a:t>Remember: A=5, B=4, C=3 and D=2.</a:t>
            </a:r>
            <a:br>
              <a:rPr lang="en">
                <a:solidFill>
                  <a:schemeClr val="dk1"/>
                </a:solidFill>
                <a:latin typeface="Calibri"/>
                <a:ea typeface="Calibri"/>
                <a:cs typeface="Calibri"/>
                <a:sym typeface="Calibri"/>
              </a:rPr>
            </a:br>
            <a:br>
              <a:rPr lang="en">
                <a:solidFill>
                  <a:schemeClr val="dk1"/>
                </a:solidFill>
                <a:latin typeface="Calibri"/>
                <a:ea typeface="Calibri"/>
                <a:cs typeface="Calibri"/>
                <a:sym typeface="Calibri"/>
              </a:rPr>
            </a:br>
            <a:r>
              <a:rPr lang="en" u="sng">
                <a:solidFill>
                  <a:schemeClr val="dk1"/>
                </a:solidFill>
                <a:latin typeface="Calibri"/>
                <a:ea typeface="Calibri"/>
                <a:cs typeface="Calibri"/>
                <a:sym typeface="Calibri"/>
              </a:rPr>
              <a:t>To calculate the GPA</a:t>
            </a:r>
            <a:r>
              <a:rPr lang="en">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rPr lang="en">
                <a:solidFill>
                  <a:schemeClr val="dk1"/>
                </a:solidFill>
                <a:latin typeface="Calibri"/>
                <a:ea typeface="Calibri"/>
                <a:cs typeface="Calibri"/>
                <a:sym typeface="Calibri"/>
              </a:rPr>
              <a:t>Multiply the grade (A=5, B=4...) by the number of ECTS credits</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Multiple the number of courses with the same grade and add them together-&gt; in this example (5x</a:t>
            </a:r>
            <a:r>
              <a:rPr b="1" lang="en">
                <a:solidFill>
                  <a:srgbClr val="0000FF"/>
                </a:solidFill>
                <a:latin typeface="Calibri"/>
                <a:ea typeface="Calibri"/>
                <a:cs typeface="Calibri"/>
                <a:sym typeface="Calibri"/>
              </a:rPr>
              <a:t>6</a:t>
            </a:r>
            <a:r>
              <a:rPr lang="en">
                <a:solidFill>
                  <a:schemeClr val="dk1"/>
                </a:solidFill>
                <a:latin typeface="Calibri"/>
                <a:ea typeface="Calibri"/>
                <a:cs typeface="Calibri"/>
                <a:sym typeface="Calibri"/>
              </a:rPr>
              <a:t>x</a:t>
            </a:r>
            <a:r>
              <a:rPr b="1" lang="en">
                <a:solidFill>
                  <a:srgbClr val="FF0000"/>
                </a:solidFill>
                <a:latin typeface="Calibri"/>
                <a:ea typeface="Calibri"/>
                <a:cs typeface="Calibri"/>
                <a:sym typeface="Calibri"/>
              </a:rPr>
              <a:t>13</a:t>
            </a:r>
            <a:r>
              <a:rPr lang="en">
                <a:solidFill>
                  <a:schemeClr val="dk1"/>
                </a:solidFill>
                <a:latin typeface="Calibri"/>
                <a:ea typeface="Calibri"/>
                <a:cs typeface="Calibri"/>
                <a:sym typeface="Calibri"/>
              </a:rPr>
              <a:t>)+(4x</a:t>
            </a:r>
            <a:r>
              <a:rPr b="1" lang="en">
                <a:solidFill>
                  <a:schemeClr val="dk1"/>
                </a:solidFill>
                <a:latin typeface="Calibri"/>
                <a:ea typeface="Calibri"/>
                <a:cs typeface="Calibri"/>
                <a:sym typeface="Calibri"/>
              </a:rPr>
              <a:t>6</a:t>
            </a:r>
            <a:r>
              <a:rPr lang="en">
                <a:solidFill>
                  <a:schemeClr val="dk1"/>
                </a:solidFill>
                <a:latin typeface="Calibri"/>
                <a:ea typeface="Calibri"/>
                <a:cs typeface="Calibri"/>
                <a:sym typeface="Calibri"/>
              </a:rPr>
              <a:t>x</a:t>
            </a:r>
            <a:r>
              <a:rPr b="1" lang="en">
                <a:solidFill>
                  <a:srgbClr val="FF0000"/>
                </a:solidFill>
                <a:latin typeface="Calibri"/>
                <a:ea typeface="Calibri"/>
                <a:cs typeface="Calibri"/>
                <a:sym typeface="Calibri"/>
              </a:rPr>
              <a:t>11</a:t>
            </a:r>
            <a:r>
              <a:rPr lang="en">
                <a:solidFill>
                  <a:schemeClr val="dk1"/>
                </a:solidFill>
                <a:latin typeface="Calibri"/>
                <a:ea typeface="Calibri"/>
                <a:cs typeface="Calibri"/>
                <a:sym typeface="Calibri"/>
              </a:rPr>
              <a:t>)+(3x</a:t>
            </a:r>
            <a:r>
              <a:rPr b="1" lang="en">
                <a:solidFill>
                  <a:srgbClr val="0000FF"/>
                </a:solidFill>
                <a:latin typeface="Calibri"/>
                <a:ea typeface="Calibri"/>
                <a:cs typeface="Calibri"/>
                <a:sym typeface="Calibri"/>
              </a:rPr>
              <a:t>6</a:t>
            </a:r>
            <a:r>
              <a:rPr lang="en">
                <a:solidFill>
                  <a:schemeClr val="dk1"/>
                </a:solidFill>
                <a:latin typeface="Calibri"/>
                <a:ea typeface="Calibri"/>
                <a:cs typeface="Calibri"/>
                <a:sym typeface="Calibri"/>
              </a:rPr>
              <a:t>x</a:t>
            </a:r>
            <a:r>
              <a:rPr b="1" lang="en">
                <a:solidFill>
                  <a:srgbClr val="FF0000"/>
                </a:solidFill>
                <a:latin typeface="Calibri"/>
                <a:ea typeface="Calibri"/>
                <a:cs typeface="Calibri"/>
                <a:sym typeface="Calibri"/>
              </a:rPr>
              <a:t>14</a:t>
            </a:r>
            <a:r>
              <a:rPr lang="en">
                <a:solidFill>
                  <a:schemeClr val="dk1"/>
                </a:solidFill>
                <a:latin typeface="Calibri"/>
                <a:ea typeface="Calibri"/>
                <a:cs typeface="Calibri"/>
                <a:sym typeface="Calibri"/>
              </a:rPr>
              <a:t>)+(2x</a:t>
            </a:r>
            <a:r>
              <a:rPr b="1" lang="en">
                <a:solidFill>
                  <a:srgbClr val="0000FF"/>
                </a:solidFill>
                <a:latin typeface="Calibri"/>
                <a:ea typeface="Calibri"/>
                <a:cs typeface="Calibri"/>
                <a:sym typeface="Calibri"/>
              </a:rPr>
              <a:t>6</a:t>
            </a:r>
            <a:r>
              <a:rPr lang="en">
                <a:solidFill>
                  <a:schemeClr val="dk1"/>
                </a:solidFill>
                <a:latin typeface="Calibri"/>
                <a:ea typeface="Calibri"/>
                <a:cs typeface="Calibri"/>
                <a:sym typeface="Calibri"/>
              </a:rPr>
              <a:t>x</a:t>
            </a:r>
            <a:r>
              <a:rPr b="1" lang="en">
                <a:solidFill>
                  <a:srgbClr val="FF0000"/>
                </a:solidFill>
                <a:latin typeface="Calibri"/>
                <a:ea typeface="Calibri"/>
                <a:cs typeface="Calibri"/>
                <a:sym typeface="Calibri"/>
              </a:rPr>
              <a:t>2</a:t>
            </a:r>
            <a:r>
              <a:rPr lang="en">
                <a:solidFill>
                  <a:schemeClr val="dk1"/>
                </a:solidFill>
                <a:latin typeface="Calibri"/>
                <a:ea typeface="Calibri"/>
                <a:cs typeface="Calibri"/>
                <a:sym typeface="Calibri"/>
              </a:rPr>
              <a:t>)=930.</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Divide the total by the total ECTS credits to find the grade per ECTS, the </a:t>
            </a:r>
            <a:r>
              <a:rPr b="1" lang="en">
                <a:solidFill>
                  <a:schemeClr val="dk1"/>
                </a:solidFill>
                <a:latin typeface="Calibri"/>
                <a:ea typeface="Calibri"/>
                <a:cs typeface="Calibri"/>
                <a:sym typeface="Calibri"/>
              </a:rPr>
              <a:t>G</a:t>
            </a:r>
            <a:r>
              <a:rPr lang="en">
                <a:solidFill>
                  <a:schemeClr val="dk1"/>
                </a:solidFill>
                <a:latin typeface="Calibri"/>
                <a:ea typeface="Calibri"/>
                <a:cs typeface="Calibri"/>
                <a:sym typeface="Calibri"/>
              </a:rPr>
              <a:t>rade </a:t>
            </a:r>
            <a:r>
              <a:rPr b="1" lang="en">
                <a:solidFill>
                  <a:schemeClr val="dk1"/>
                </a:solidFill>
                <a:latin typeface="Calibri"/>
                <a:ea typeface="Calibri"/>
                <a:cs typeface="Calibri"/>
                <a:sym typeface="Calibri"/>
              </a:rPr>
              <a:t>P</a:t>
            </a:r>
            <a:r>
              <a:rPr lang="en">
                <a:solidFill>
                  <a:schemeClr val="dk1"/>
                </a:solidFill>
                <a:latin typeface="Calibri"/>
                <a:ea typeface="Calibri"/>
                <a:cs typeface="Calibri"/>
                <a:sym typeface="Calibri"/>
              </a:rPr>
              <a:t>oint </a:t>
            </a:r>
            <a:r>
              <a:rPr b="1" lang="en">
                <a:solidFill>
                  <a:schemeClr val="dk1"/>
                </a:solidFill>
                <a:latin typeface="Calibri"/>
                <a:ea typeface="Calibri"/>
                <a:cs typeface="Calibri"/>
                <a:sym typeface="Calibri"/>
              </a:rPr>
              <a:t>A</a:t>
            </a:r>
            <a:r>
              <a:rPr lang="en">
                <a:solidFill>
                  <a:schemeClr val="dk1"/>
                </a:solidFill>
                <a:latin typeface="Calibri"/>
                <a:ea typeface="Calibri"/>
                <a:cs typeface="Calibri"/>
                <a:sym typeface="Calibri"/>
              </a:rPr>
              <a:t>verage -&gt; 930/240=</a:t>
            </a:r>
            <a:r>
              <a:rPr b="1" lang="en">
                <a:solidFill>
                  <a:schemeClr val="dk1"/>
                </a:solidFill>
                <a:latin typeface="Calibri"/>
                <a:ea typeface="Calibri"/>
                <a:cs typeface="Calibri"/>
                <a:sym typeface="Calibri"/>
              </a:rPr>
              <a:t>3,875</a:t>
            </a:r>
            <a:r>
              <a:rPr lang="en">
                <a:solidFill>
                  <a:schemeClr val="dk1"/>
                </a:solidFill>
                <a:latin typeface="Calibri"/>
                <a:ea typeface="Calibri"/>
                <a:cs typeface="Calibri"/>
                <a:sym typeface="Calibri"/>
              </a:rPr>
              <a:t>.</a:t>
            </a:r>
            <a:br>
              <a:rPr lang="en" sz="1100">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indent="0" lvl="0" marL="0" rtl="0" algn="just">
              <a:spcBef>
                <a:spcPts val="0"/>
              </a:spcBef>
              <a:spcAft>
                <a:spcPts val="0"/>
              </a:spcAft>
              <a:buNone/>
            </a:pPr>
            <a:r>
              <a:t/>
            </a:r>
            <a:endParaRPr b="1" i="1">
              <a:solidFill>
                <a:schemeClr val="dk1"/>
              </a:solidFill>
            </a:endParaRPr>
          </a:p>
          <a:p>
            <a:pPr indent="0" lvl="0" marL="0" rtl="0" algn="just">
              <a:spcBef>
                <a:spcPts val="0"/>
              </a:spcBef>
              <a:spcAft>
                <a:spcPts val="1600"/>
              </a:spcAft>
              <a:buNone/>
            </a:pPr>
            <a:r>
              <a:t/>
            </a:r>
            <a:endParaRPr/>
          </a:p>
        </p:txBody>
      </p:sp>
      <p:sp>
        <p:nvSpPr>
          <p:cNvPr id="442" name="Google Shape;442;p61"/>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3" name="Google Shape;443;p61"/>
          <p:cNvSpPr txBox="1"/>
          <p:nvPr>
            <p:ph type="title"/>
          </p:nvPr>
        </p:nvSpPr>
        <p:spPr>
          <a:xfrm>
            <a:off x="4641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600">
                <a:latin typeface="Calibri"/>
                <a:ea typeface="Calibri"/>
                <a:cs typeface="Calibri"/>
                <a:sym typeface="Calibri"/>
              </a:rPr>
              <a:t>7- Grade Point Average (GPA)</a:t>
            </a:r>
            <a:endParaRPr sz="26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4" name="Shape 94"/>
        <p:cNvGrpSpPr/>
        <p:nvPr/>
      </p:nvGrpSpPr>
      <p:grpSpPr>
        <a:xfrm>
          <a:off x="0" y="0"/>
          <a:ext cx="0" cy="0"/>
          <a:chOff x="0" y="0"/>
          <a:chExt cx="0" cy="0"/>
        </a:xfrm>
      </p:grpSpPr>
      <p:sp>
        <p:nvSpPr>
          <p:cNvPr id="95" name="Google Shape;95;p17"/>
          <p:cNvSpPr/>
          <p:nvPr/>
        </p:nvSpPr>
        <p:spPr>
          <a:xfrm>
            <a:off x="187477" y="208625"/>
            <a:ext cx="8749500" cy="5247600"/>
          </a:xfrm>
          <a:prstGeom prst="rect">
            <a:avLst/>
          </a:prstGeom>
          <a:solidFill>
            <a:schemeClr val="lt2"/>
          </a:solidFill>
          <a:ln cap="flat" cmpd="sng" w="9525">
            <a:solidFill>
              <a:srgbClr val="FFFFFF"/>
            </a:solidFill>
            <a:prstDash val="solid"/>
            <a:round/>
            <a:headEnd len="sm" w="sm" type="none"/>
            <a:tailEnd len="sm" w="sm" type="none"/>
          </a:ln>
        </p:spPr>
        <p:txBody>
          <a:bodyPr anchorCtr="0" anchor="ctr" bIns="80800" lIns="80800" spcFirstLastPara="1" rIns="80800" wrap="square" tIns="80800">
            <a:noAutofit/>
          </a:bodyPr>
          <a:lstStyle/>
          <a:p>
            <a:pPr indent="0" lvl="0" marL="0" rtl="0" algn="l">
              <a:spcBef>
                <a:spcPts val="0"/>
              </a:spcBef>
              <a:spcAft>
                <a:spcPts val="0"/>
              </a:spcAft>
              <a:buNone/>
            </a:pPr>
            <a:r>
              <a:t/>
            </a:r>
            <a:endParaRPr/>
          </a:p>
        </p:txBody>
      </p:sp>
      <p:sp>
        <p:nvSpPr>
          <p:cNvPr id="96" name="Google Shape;96;p17"/>
          <p:cNvSpPr txBox="1"/>
          <p:nvPr/>
        </p:nvSpPr>
        <p:spPr>
          <a:xfrm>
            <a:off x="423200" y="1799500"/>
            <a:ext cx="3678600" cy="3083400"/>
          </a:xfrm>
          <a:prstGeom prst="rect">
            <a:avLst/>
          </a:prstGeom>
          <a:noFill/>
          <a:ln>
            <a:noFill/>
          </a:ln>
        </p:spPr>
        <p:txBody>
          <a:bodyPr anchorCtr="0" anchor="t" bIns="80800" lIns="80800" spcFirstLastPara="1" rIns="80800" wrap="square" tIns="80800">
            <a:noAutofit/>
          </a:bodyPr>
          <a:lstStyle/>
          <a:p>
            <a:pPr indent="0" lvl="0" marL="0" rtl="0" algn="l">
              <a:lnSpc>
                <a:spcPct val="112000"/>
              </a:lnSpc>
              <a:spcBef>
                <a:spcPts val="0"/>
              </a:spcBef>
              <a:spcAft>
                <a:spcPts val="0"/>
              </a:spcAft>
              <a:buNone/>
            </a:pPr>
            <a:r>
              <a:rPr b="1" lang="en" sz="2100">
                <a:solidFill>
                  <a:srgbClr val="171D67"/>
                </a:solidFill>
                <a:latin typeface="Montserrat"/>
                <a:ea typeface="Montserrat"/>
                <a:cs typeface="Montserrat"/>
                <a:sym typeface="Montserrat"/>
              </a:rPr>
              <a:t>Bologna</a:t>
            </a:r>
            <a:endParaRPr b="1" sz="2100">
              <a:solidFill>
                <a:srgbClr val="171D67"/>
              </a:solidFill>
              <a:latin typeface="Montserrat"/>
              <a:ea typeface="Montserrat"/>
              <a:cs typeface="Montserrat"/>
              <a:sym typeface="Montserrat"/>
            </a:endParaRPr>
          </a:p>
          <a:p>
            <a:pPr indent="0" lvl="0" marL="0" rtl="0" algn="l">
              <a:lnSpc>
                <a:spcPct val="112000"/>
              </a:lnSpc>
              <a:spcBef>
                <a:spcPts val="0"/>
              </a:spcBef>
              <a:spcAft>
                <a:spcPts val="0"/>
              </a:spcAft>
              <a:buNone/>
            </a:pPr>
            <a:r>
              <a:rPr b="1" lang="en" sz="2100">
                <a:solidFill>
                  <a:srgbClr val="171D67"/>
                </a:solidFill>
                <a:latin typeface="Montserrat"/>
                <a:ea typeface="Montserrat"/>
                <a:cs typeface="Montserrat"/>
                <a:sym typeface="Montserrat"/>
              </a:rPr>
              <a:t>      Boloney</a:t>
            </a:r>
            <a:endParaRPr b="1" sz="2100">
              <a:solidFill>
                <a:srgbClr val="171D67"/>
              </a:solidFill>
              <a:latin typeface="Montserrat"/>
              <a:ea typeface="Montserrat"/>
              <a:cs typeface="Montserrat"/>
              <a:sym typeface="Montserrat"/>
            </a:endParaRPr>
          </a:p>
          <a:p>
            <a:pPr indent="0" lvl="0" marL="0" rtl="0" algn="l">
              <a:lnSpc>
                <a:spcPct val="112000"/>
              </a:lnSpc>
              <a:spcBef>
                <a:spcPts val="0"/>
              </a:spcBef>
              <a:spcAft>
                <a:spcPts val="0"/>
              </a:spcAft>
              <a:buNone/>
            </a:pPr>
            <a:r>
              <a:rPr b="1" lang="en" sz="2100">
                <a:solidFill>
                  <a:srgbClr val="171D67"/>
                </a:solidFill>
                <a:latin typeface="Montserrat"/>
                <a:ea typeface="Montserrat"/>
                <a:cs typeface="Montserrat"/>
                <a:sym typeface="Montserrat"/>
              </a:rPr>
              <a:t>           </a:t>
            </a:r>
            <a:r>
              <a:rPr b="1" lang="en" sz="2100">
                <a:solidFill>
                  <a:srgbClr val="FF9900"/>
                </a:solidFill>
                <a:latin typeface="Montserrat"/>
                <a:ea typeface="Montserrat"/>
                <a:cs typeface="Montserrat"/>
                <a:sym typeface="Montserrat"/>
              </a:rPr>
              <a:t>Baloney</a:t>
            </a:r>
            <a:endParaRPr b="1" sz="2100">
              <a:solidFill>
                <a:srgbClr val="FF9900"/>
              </a:solidFill>
              <a:latin typeface="Montserrat"/>
              <a:ea typeface="Montserrat"/>
              <a:cs typeface="Montserrat"/>
              <a:sym typeface="Montserrat"/>
            </a:endParaRPr>
          </a:p>
          <a:p>
            <a:pPr indent="0" lvl="0" marL="0" rtl="0" algn="l">
              <a:lnSpc>
                <a:spcPct val="112000"/>
              </a:lnSpc>
              <a:spcBef>
                <a:spcPts val="0"/>
              </a:spcBef>
              <a:spcAft>
                <a:spcPts val="0"/>
              </a:spcAft>
              <a:buNone/>
            </a:pPr>
            <a:r>
              <a:rPr b="1" lang="en" sz="2100">
                <a:solidFill>
                  <a:srgbClr val="171D67"/>
                </a:solidFill>
                <a:latin typeface="Montserrat"/>
                <a:ea typeface="Montserrat"/>
                <a:cs typeface="Montserrat"/>
                <a:sym typeface="Montserrat"/>
              </a:rPr>
              <a:t>      Bononia</a:t>
            </a:r>
            <a:endParaRPr b="1" sz="2100">
              <a:solidFill>
                <a:srgbClr val="171D67"/>
              </a:solidFill>
              <a:latin typeface="Montserrat"/>
              <a:ea typeface="Montserrat"/>
              <a:cs typeface="Montserrat"/>
              <a:sym typeface="Montserrat"/>
            </a:endParaRPr>
          </a:p>
          <a:p>
            <a:pPr indent="0" lvl="0" marL="0" rtl="0" algn="l">
              <a:lnSpc>
                <a:spcPct val="112000"/>
              </a:lnSpc>
              <a:spcBef>
                <a:spcPts val="0"/>
              </a:spcBef>
              <a:spcAft>
                <a:spcPts val="0"/>
              </a:spcAft>
              <a:buClr>
                <a:schemeClr val="dk1"/>
              </a:buClr>
              <a:buSzPts val="1000"/>
              <a:buFont typeface="Arial"/>
              <a:buNone/>
            </a:pPr>
            <a:r>
              <a:rPr b="1" lang="en" sz="2100">
                <a:solidFill>
                  <a:srgbClr val="171D67"/>
                </a:solidFill>
                <a:latin typeface="Montserrat"/>
                <a:ea typeface="Montserrat"/>
                <a:cs typeface="Montserrat"/>
                <a:sym typeface="Montserrat"/>
              </a:rPr>
              <a:t>Bolonia</a:t>
            </a:r>
            <a:endParaRPr b="1" sz="2100">
              <a:solidFill>
                <a:srgbClr val="171D67"/>
              </a:solidFill>
              <a:latin typeface="Montserrat"/>
              <a:ea typeface="Montserrat"/>
              <a:cs typeface="Montserrat"/>
              <a:sym typeface="Montserrat"/>
            </a:endParaRPr>
          </a:p>
          <a:p>
            <a:pPr indent="0" lvl="0" marL="0" rtl="0" algn="l">
              <a:spcBef>
                <a:spcPts val="0"/>
              </a:spcBef>
              <a:spcAft>
                <a:spcPts val="0"/>
              </a:spcAft>
              <a:buNone/>
            </a:pPr>
            <a:r>
              <a:t/>
            </a:r>
            <a:endParaRPr b="1" sz="3200">
              <a:solidFill>
                <a:srgbClr val="171D67"/>
              </a:solidFill>
              <a:latin typeface="Montserrat"/>
              <a:ea typeface="Montserrat"/>
              <a:cs typeface="Montserrat"/>
              <a:sym typeface="Montserrat"/>
            </a:endParaRPr>
          </a:p>
        </p:txBody>
      </p:sp>
      <p:sp>
        <p:nvSpPr>
          <p:cNvPr id="97" name="Google Shape;97;p17"/>
          <p:cNvSpPr txBox="1"/>
          <p:nvPr/>
        </p:nvSpPr>
        <p:spPr>
          <a:xfrm>
            <a:off x="911500" y="470229"/>
            <a:ext cx="7650300" cy="1103400"/>
          </a:xfrm>
          <a:prstGeom prst="rect">
            <a:avLst/>
          </a:prstGeom>
          <a:noFill/>
          <a:ln>
            <a:noFill/>
          </a:ln>
        </p:spPr>
        <p:txBody>
          <a:bodyPr anchorCtr="0" anchor="t" bIns="80800" lIns="80800" spcFirstLastPara="1" rIns="80800" wrap="square" tIns="80800">
            <a:noAutofit/>
          </a:bodyPr>
          <a:lstStyle/>
          <a:p>
            <a:pPr indent="0" lvl="0" marL="0" rtl="0" algn="ctr">
              <a:lnSpc>
                <a:spcPct val="112000"/>
              </a:lnSpc>
              <a:spcBef>
                <a:spcPts val="0"/>
              </a:spcBef>
              <a:spcAft>
                <a:spcPts val="0"/>
              </a:spcAft>
              <a:buClr>
                <a:schemeClr val="dk1"/>
              </a:buClr>
              <a:buSzPts val="1000"/>
              <a:buFont typeface="Arial"/>
              <a:buNone/>
            </a:pPr>
            <a:r>
              <a:rPr b="1" lang="en" sz="2000">
                <a:solidFill>
                  <a:srgbClr val="171D67"/>
                </a:solidFill>
                <a:latin typeface="Montserrat"/>
                <a:ea typeface="Montserrat"/>
                <a:cs typeface="Montserrat"/>
                <a:sym typeface="Montserrat"/>
              </a:rPr>
              <a:t>Why Do We Pronounce 'Bologna' As 'Baloney'?</a:t>
            </a:r>
            <a:endParaRPr b="1" sz="2000">
              <a:solidFill>
                <a:srgbClr val="171D67"/>
              </a:solidFill>
              <a:latin typeface="Montserrat"/>
              <a:ea typeface="Montserrat"/>
              <a:cs typeface="Montserrat"/>
              <a:sym typeface="Montserrat"/>
            </a:endParaRPr>
          </a:p>
          <a:p>
            <a:pPr indent="0" lvl="0" marL="0" rtl="0" algn="ctr">
              <a:lnSpc>
                <a:spcPct val="127000"/>
              </a:lnSpc>
              <a:spcBef>
                <a:spcPts val="0"/>
              </a:spcBef>
              <a:spcAft>
                <a:spcPts val="0"/>
              </a:spcAft>
              <a:buClr>
                <a:schemeClr val="dk1"/>
              </a:buClr>
              <a:buSzPts val="1000"/>
              <a:buFont typeface="Arial"/>
              <a:buNone/>
            </a:pPr>
            <a:r>
              <a:rPr i="1" lang="en" sz="1000">
                <a:solidFill>
                  <a:srgbClr val="171D67"/>
                </a:solidFill>
                <a:latin typeface="Georgia"/>
                <a:ea typeface="Georgia"/>
                <a:cs typeface="Georgia"/>
                <a:sym typeface="Georgia"/>
              </a:rPr>
              <a:t>A look into the history of this spelling-pronunciation divide.</a:t>
            </a:r>
            <a:endParaRPr i="1" sz="1000">
              <a:solidFill>
                <a:srgbClr val="171D67"/>
              </a:solidFill>
              <a:latin typeface="Georgia"/>
              <a:ea typeface="Georgia"/>
              <a:cs typeface="Georgia"/>
              <a:sym typeface="Georgia"/>
            </a:endParaRPr>
          </a:p>
          <a:p>
            <a:pPr indent="0" lvl="0" marL="0" rtl="0" algn="ctr">
              <a:lnSpc>
                <a:spcPct val="157000"/>
              </a:lnSpc>
              <a:spcBef>
                <a:spcPts val="0"/>
              </a:spcBef>
              <a:spcAft>
                <a:spcPts val="0"/>
              </a:spcAft>
              <a:buClr>
                <a:schemeClr val="dk1"/>
              </a:buClr>
              <a:buSzPts val="1000"/>
              <a:buFont typeface="Arial"/>
              <a:buNone/>
            </a:pPr>
            <a:r>
              <a:rPr b="1" lang="en" sz="1000">
                <a:solidFill>
                  <a:srgbClr val="171D67"/>
                </a:solidFill>
                <a:latin typeface="Montserrat"/>
                <a:ea typeface="Montserrat"/>
                <a:cs typeface="Montserrat"/>
                <a:sym typeface="Montserrat"/>
              </a:rPr>
              <a:t>By </a:t>
            </a:r>
            <a:r>
              <a:rPr b="1" lang="en" sz="1000" u="sng">
                <a:solidFill>
                  <a:srgbClr val="171D67"/>
                </a:solidFill>
                <a:latin typeface="Montserrat"/>
                <a:ea typeface="Montserrat"/>
                <a:cs typeface="Montserrat"/>
                <a:sym typeface="Montserrat"/>
                <a:hlinkClick r:id="rId3">
                  <a:extLst>
                    <a:ext uri="{A12FA001-AC4F-418D-AE19-62706E023703}">
                      <ahyp:hlinkClr val="tx"/>
                    </a:ext>
                  </a:extLst>
                </a:hlinkClick>
              </a:rPr>
              <a:t>Caroline Bologna</a:t>
            </a:r>
            <a:endParaRPr b="1" sz="1000" u="sng">
              <a:solidFill>
                <a:srgbClr val="171D67"/>
              </a:solidFill>
              <a:latin typeface="Montserrat"/>
              <a:ea typeface="Montserrat"/>
              <a:cs typeface="Montserrat"/>
              <a:sym typeface="Montserrat"/>
              <a:hlinkClick r:id="rId4">
                <a:extLst>
                  <a:ext uri="{A12FA001-AC4F-418D-AE19-62706E023703}">
                    <ahyp:hlinkClr val="tx"/>
                  </a:ext>
                </a:extLst>
              </a:hlinkClick>
            </a:endParaRPr>
          </a:p>
          <a:p>
            <a:pPr indent="0" lvl="0" marL="0" rtl="0" algn="ctr">
              <a:lnSpc>
                <a:spcPct val="191000"/>
              </a:lnSpc>
              <a:spcBef>
                <a:spcPts val="0"/>
              </a:spcBef>
              <a:spcAft>
                <a:spcPts val="0"/>
              </a:spcAft>
              <a:buClr>
                <a:schemeClr val="dk1"/>
              </a:buClr>
              <a:buSzPts val="1000"/>
              <a:buFont typeface="Arial"/>
              <a:buNone/>
            </a:pPr>
            <a:r>
              <a:rPr lang="en" sz="1000">
                <a:solidFill>
                  <a:srgbClr val="171D67"/>
                </a:solidFill>
                <a:latin typeface="Montserrat"/>
                <a:ea typeface="Montserrat"/>
                <a:cs typeface="Montserrat"/>
                <a:sym typeface="Montserrat"/>
              </a:rPr>
              <a:t>10/31/2018 01:49pm ET</a:t>
            </a:r>
            <a:endParaRPr sz="1000">
              <a:solidFill>
                <a:srgbClr val="171D67"/>
              </a:solidFill>
              <a:latin typeface="Montserrat"/>
              <a:ea typeface="Montserrat"/>
              <a:cs typeface="Montserrat"/>
              <a:sym typeface="Montserrat"/>
            </a:endParaRPr>
          </a:p>
          <a:p>
            <a:pPr indent="0" lvl="0" marL="0" rtl="0" algn="l">
              <a:spcBef>
                <a:spcPts val="0"/>
              </a:spcBef>
              <a:spcAft>
                <a:spcPts val="0"/>
              </a:spcAft>
              <a:buNone/>
            </a:pPr>
            <a:r>
              <a:t/>
            </a:r>
            <a:endParaRPr sz="1200"/>
          </a:p>
        </p:txBody>
      </p:sp>
      <p:sp>
        <p:nvSpPr>
          <p:cNvPr id="98" name="Google Shape;98;p17"/>
          <p:cNvSpPr txBox="1"/>
          <p:nvPr/>
        </p:nvSpPr>
        <p:spPr>
          <a:xfrm>
            <a:off x="5132650" y="1519188"/>
            <a:ext cx="3819600" cy="1718100"/>
          </a:xfrm>
          <a:prstGeom prst="rect">
            <a:avLst/>
          </a:prstGeom>
          <a:noFill/>
          <a:ln>
            <a:noFill/>
          </a:ln>
        </p:spPr>
        <p:txBody>
          <a:bodyPr anchorCtr="0" anchor="t" bIns="80800" lIns="80800" spcFirstLastPara="1" rIns="80800" wrap="square" tIns="80800">
            <a:noAutofit/>
          </a:bodyPr>
          <a:lstStyle/>
          <a:p>
            <a:pPr indent="0" lvl="0" marL="0" rtl="0" algn="l">
              <a:spcBef>
                <a:spcPts val="0"/>
              </a:spcBef>
              <a:spcAft>
                <a:spcPts val="0"/>
              </a:spcAft>
              <a:buNone/>
            </a:pPr>
            <a:r>
              <a:t/>
            </a:r>
            <a:endParaRPr b="1" sz="1600">
              <a:solidFill>
                <a:srgbClr val="85200C"/>
              </a:solidFill>
              <a:latin typeface="Montserrat"/>
              <a:ea typeface="Montserrat"/>
              <a:cs typeface="Montserrat"/>
              <a:sym typeface="Montserrat"/>
            </a:endParaRPr>
          </a:p>
          <a:p>
            <a:pPr indent="0" lvl="0" marL="0" rtl="0" algn="l">
              <a:spcBef>
                <a:spcPts val="0"/>
              </a:spcBef>
              <a:spcAft>
                <a:spcPts val="0"/>
              </a:spcAft>
              <a:buNone/>
            </a:pPr>
            <a:r>
              <a:rPr b="1" lang="en" sz="1600">
                <a:solidFill>
                  <a:srgbClr val="85200C"/>
                </a:solidFill>
                <a:latin typeface="Montserrat"/>
                <a:ea typeface="Montserrat"/>
                <a:cs typeface="Montserrat"/>
                <a:sym typeface="Montserrat"/>
              </a:rPr>
              <a:t>English (UK) Pronunciation: </a:t>
            </a:r>
            <a:r>
              <a:rPr b="1" lang="en" sz="2100">
                <a:solidFill>
                  <a:srgbClr val="E06666"/>
                </a:solidFill>
                <a:latin typeface="Montserrat"/>
                <a:ea typeface="Montserrat"/>
                <a:cs typeface="Montserrat"/>
                <a:sym typeface="Montserrat"/>
              </a:rPr>
              <a:t>Baloney Process</a:t>
            </a:r>
            <a:endParaRPr b="1" sz="2100">
              <a:solidFill>
                <a:srgbClr val="E06666"/>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E06666"/>
              </a:solidFill>
              <a:latin typeface="Montserrat"/>
              <a:ea typeface="Montserrat"/>
              <a:cs typeface="Montserrat"/>
              <a:sym typeface="Montserrat"/>
            </a:endParaRPr>
          </a:p>
          <a:p>
            <a:pPr indent="0" lvl="0" marL="0" rtl="0" algn="l">
              <a:spcBef>
                <a:spcPts val="0"/>
              </a:spcBef>
              <a:spcAft>
                <a:spcPts val="0"/>
              </a:spcAft>
              <a:buNone/>
            </a:pPr>
            <a:r>
              <a:rPr b="1" lang="en" sz="1600">
                <a:solidFill>
                  <a:srgbClr val="85200C"/>
                </a:solidFill>
                <a:latin typeface="Montserrat"/>
                <a:ea typeface="Montserrat"/>
                <a:cs typeface="Montserrat"/>
                <a:sym typeface="Montserrat"/>
              </a:rPr>
              <a:t>Italian Pronunciation:</a:t>
            </a:r>
            <a:endParaRPr b="1" sz="1600">
              <a:solidFill>
                <a:srgbClr val="85200C"/>
              </a:solidFill>
              <a:latin typeface="Montserrat"/>
              <a:ea typeface="Montserrat"/>
              <a:cs typeface="Montserrat"/>
              <a:sym typeface="Montserrat"/>
            </a:endParaRPr>
          </a:p>
          <a:p>
            <a:pPr indent="0" lvl="0" marL="0" rtl="0" algn="l">
              <a:spcBef>
                <a:spcPts val="0"/>
              </a:spcBef>
              <a:spcAft>
                <a:spcPts val="0"/>
              </a:spcAft>
              <a:buNone/>
            </a:pPr>
            <a:r>
              <a:rPr b="1" lang="en" sz="2100">
                <a:solidFill>
                  <a:srgbClr val="9900FF"/>
                </a:solidFill>
                <a:latin typeface="Montserrat"/>
                <a:ea typeface="Montserrat"/>
                <a:cs typeface="Montserrat"/>
                <a:sym typeface="Montserrat"/>
              </a:rPr>
              <a:t>Bolonia Process</a:t>
            </a:r>
            <a:endParaRPr b="1" sz="2100">
              <a:solidFill>
                <a:srgbClr val="9900FF"/>
              </a:solidFill>
              <a:latin typeface="Montserrat"/>
              <a:ea typeface="Montserrat"/>
              <a:cs typeface="Montserrat"/>
              <a:sym typeface="Montserrat"/>
            </a:endParaRPr>
          </a:p>
        </p:txBody>
      </p:sp>
      <p:pic>
        <p:nvPicPr>
          <p:cNvPr id="99" name="Google Shape;99;p17"/>
          <p:cNvPicPr preferRelativeResize="0"/>
          <p:nvPr/>
        </p:nvPicPr>
        <p:blipFill>
          <a:blip r:embed="rId5">
            <a:alphaModFix/>
          </a:blip>
          <a:stretch>
            <a:fillRect/>
          </a:stretch>
        </p:blipFill>
        <p:spPr>
          <a:xfrm>
            <a:off x="2626478" y="3526667"/>
            <a:ext cx="3640793" cy="1862000"/>
          </a:xfrm>
          <a:prstGeom prst="rect">
            <a:avLst/>
          </a:prstGeom>
          <a:noFill/>
          <a:ln cap="flat" cmpd="sng" w="19050">
            <a:solidFill>
              <a:srgbClr val="FFFFFF"/>
            </a:solidFill>
            <a:prstDash val="solid"/>
            <a:round/>
            <a:headEnd len="sm" w="sm" type="none"/>
            <a:tailEnd len="sm" w="sm" type="none"/>
          </a:ln>
        </p:spPr>
      </p:pic>
      <p:pic>
        <p:nvPicPr>
          <p:cNvPr id="100" name="Google Shape;100;p17"/>
          <p:cNvPicPr preferRelativeResize="0"/>
          <p:nvPr/>
        </p:nvPicPr>
        <p:blipFill>
          <a:blip r:embed="rId6">
            <a:alphaModFix/>
          </a:blip>
          <a:stretch>
            <a:fillRect/>
          </a:stretch>
        </p:blipFill>
        <p:spPr>
          <a:xfrm>
            <a:off x="8373948" y="208624"/>
            <a:ext cx="563025" cy="7743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2"/>
          <p:cNvSpPr txBox="1"/>
          <p:nvPr>
            <p:ph idx="1" type="body"/>
          </p:nvPr>
        </p:nvSpPr>
        <p:spPr>
          <a:xfrm>
            <a:off x="311700" y="1280525"/>
            <a:ext cx="8520600" cy="43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chemeClr val="dk1"/>
                </a:solidFill>
                <a:latin typeface="Calibri"/>
                <a:ea typeface="Calibri"/>
                <a:cs typeface="Calibri"/>
                <a:sym typeface="Calibri"/>
              </a:rPr>
              <a:t>Example</a:t>
            </a:r>
            <a:r>
              <a:rPr lang="en" sz="1600">
                <a:solidFill>
                  <a:schemeClr val="dk1"/>
                </a:solidFill>
                <a:latin typeface="Calibri"/>
                <a:ea typeface="Calibri"/>
                <a:cs typeface="Calibri"/>
                <a:sym typeface="Calibri"/>
              </a:rPr>
              <a:t>: (Iraqi grading system scenario)</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You have finished a 4-year bachelor's degree consisting of </a:t>
            </a:r>
            <a:r>
              <a:rPr b="1" lang="en" sz="1600">
                <a:solidFill>
                  <a:srgbClr val="CC4125"/>
                </a:solidFill>
                <a:latin typeface="Calibri"/>
                <a:ea typeface="Calibri"/>
                <a:cs typeface="Calibri"/>
                <a:sym typeface="Calibri"/>
              </a:rPr>
              <a:t>40</a:t>
            </a:r>
            <a:r>
              <a:rPr lang="en" sz="1600">
                <a:solidFill>
                  <a:schemeClr val="dk1"/>
                </a:solidFill>
                <a:latin typeface="Calibri"/>
                <a:ea typeface="Calibri"/>
                <a:cs typeface="Calibri"/>
                <a:sym typeface="Calibri"/>
              </a:rPr>
              <a:t> courses (modules) (5 per semester) each valued at </a:t>
            </a:r>
            <a:r>
              <a:rPr b="1" lang="en" sz="1600">
                <a:solidFill>
                  <a:srgbClr val="0000FF"/>
                </a:solidFill>
                <a:latin typeface="Calibri"/>
                <a:ea typeface="Calibri"/>
                <a:cs typeface="Calibri"/>
                <a:sym typeface="Calibri"/>
              </a:rPr>
              <a:t>6</a:t>
            </a:r>
            <a:r>
              <a:rPr lang="en" sz="1600">
                <a:solidFill>
                  <a:schemeClr val="dk1"/>
                </a:solidFill>
                <a:latin typeface="Calibri"/>
                <a:ea typeface="Calibri"/>
                <a:cs typeface="Calibri"/>
                <a:sym typeface="Calibri"/>
              </a:rPr>
              <a:t> ECTS credits. You have received </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b="1" lang="en" sz="1600">
                <a:solidFill>
                  <a:srgbClr val="FF0000"/>
                </a:solidFill>
                <a:latin typeface="Calibri"/>
                <a:ea typeface="Calibri"/>
                <a:cs typeface="Calibri"/>
                <a:sym typeface="Calibri"/>
              </a:rPr>
              <a:t>13</a:t>
            </a:r>
            <a:r>
              <a:rPr lang="en" sz="1600">
                <a:solidFill>
                  <a:schemeClr val="dk1"/>
                </a:solidFill>
                <a:latin typeface="Calibri"/>
                <a:ea typeface="Calibri"/>
                <a:cs typeface="Calibri"/>
                <a:sym typeface="Calibri"/>
              </a:rPr>
              <a:t> (91): 13 modules with marks 91. </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b="1" lang="en" sz="1600">
                <a:solidFill>
                  <a:srgbClr val="FF0000"/>
                </a:solidFill>
                <a:latin typeface="Calibri"/>
                <a:ea typeface="Calibri"/>
                <a:cs typeface="Calibri"/>
                <a:sym typeface="Calibri"/>
              </a:rPr>
              <a:t>11</a:t>
            </a:r>
            <a:r>
              <a:rPr lang="en" sz="1600">
                <a:solidFill>
                  <a:schemeClr val="dk1"/>
                </a:solidFill>
                <a:latin typeface="Calibri"/>
                <a:ea typeface="Calibri"/>
                <a:cs typeface="Calibri"/>
                <a:sym typeface="Calibri"/>
              </a:rPr>
              <a:t> (83): </a:t>
            </a:r>
            <a:r>
              <a:rPr lang="en" sz="1600">
                <a:solidFill>
                  <a:schemeClr val="dk1"/>
                </a:solidFill>
                <a:latin typeface="Calibri"/>
                <a:ea typeface="Calibri"/>
                <a:cs typeface="Calibri"/>
                <a:sym typeface="Calibri"/>
              </a:rPr>
              <a:t>11 modules with marks 83.</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b="1" lang="en" sz="1600">
                <a:solidFill>
                  <a:srgbClr val="FF0000"/>
                </a:solidFill>
                <a:latin typeface="Calibri"/>
                <a:ea typeface="Calibri"/>
                <a:cs typeface="Calibri"/>
                <a:sym typeface="Calibri"/>
              </a:rPr>
              <a:t>14</a:t>
            </a:r>
            <a:r>
              <a:rPr lang="en" sz="1600">
                <a:solidFill>
                  <a:schemeClr val="dk1"/>
                </a:solidFill>
                <a:latin typeface="Calibri"/>
                <a:ea typeface="Calibri"/>
                <a:cs typeface="Calibri"/>
                <a:sym typeface="Calibri"/>
              </a:rPr>
              <a:t> (77): </a:t>
            </a:r>
            <a:r>
              <a:rPr lang="en" sz="1600">
                <a:solidFill>
                  <a:schemeClr val="dk1"/>
                </a:solidFill>
                <a:latin typeface="Calibri"/>
                <a:ea typeface="Calibri"/>
                <a:cs typeface="Calibri"/>
                <a:sym typeface="Calibri"/>
              </a:rPr>
              <a:t>14 modules with marks 77,</a:t>
            </a:r>
            <a:r>
              <a:rPr lang="en" sz="1600">
                <a:solidFill>
                  <a:schemeClr val="dk1"/>
                </a:solidFill>
                <a:latin typeface="Calibri"/>
                <a:ea typeface="Calibri"/>
                <a:cs typeface="Calibri"/>
                <a:sym typeface="Calibri"/>
              </a:rPr>
              <a:t> and </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b="1" lang="en" sz="1600">
                <a:solidFill>
                  <a:srgbClr val="FF0000"/>
                </a:solidFill>
                <a:latin typeface="Calibri"/>
                <a:ea typeface="Calibri"/>
                <a:cs typeface="Calibri"/>
                <a:sym typeface="Calibri"/>
              </a:rPr>
              <a:t>0</a:t>
            </a:r>
            <a:r>
              <a:rPr b="1" lang="en" sz="1600">
                <a:solidFill>
                  <a:srgbClr val="FF0000"/>
                </a:solidFill>
                <a:latin typeface="Calibri"/>
                <a:ea typeface="Calibri"/>
                <a:cs typeface="Calibri"/>
                <a:sym typeface="Calibri"/>
              </a:rPr>
              <a:t>2</a:t>
            </a:r>
            <a:r>
              <a:rPr lang="en" sz="1600">
                <a:solidFill>
                  <a:schemeClr val="dk1"/>
                </a:solidFill>
                <a:latin typeface="Calibri"/>
                <a:ea typeface="Calibri"/>
                <a:cs typeface="Calibri"/>
                <a:sym typeface="Calibri"/>
              </a:rPr>
              <a:t> (65): 02</a:t>
            </a:r>
            <a:r>
              <a:rPr lang="en" sz="1600">
                <a:solidFill>
                  <a:schemeClr val="dk1"/>
                </a:solidFill>
                <a:latin typeface="Calibri"/>
                <a:ea typeface="Calibri"/>
                <a:cs typeface="Calibri"/>
                <a:sym typeface="Calibri"/>
              </a:rPr>
              <a:t> modules with marks 65.</a:t>
            </a:r>
            <a:endParaRPr sz="1600">
              <a:solidFill>
                <a:schemeClr val="dk1"/>
              </a:solidFill>
              <a:latin typeface="Calibri"/>
              <a:ea typeface="Calibri"/>
              <a:cs typeface="Calibri"/>
              <a:sym typeface="Calibri"/>
            </a:endParaRPr>
          </a:p>
          <a:p>
            <a:pPr indent="0" lvl="0" marL="0" rtl="0" algn="l">
              <a:spcBef>
                <a:spcPts val="0"/>
              </a:spcBef>
              <a:spcAft>
                <a:spcPts val="0"/>
              </a:spcAft>
              <a:buNone/>
            </a:pPr>
            <a:br>
              <a:rPr lang="en" sz="1600">
                <a:solidFill>
                  <a:schemeClr val="dk1"/>
                </a:solidFill>
                <a:latin typeface="Calibri"/>
                <a:ea typeface="Calibri"/>
                <a:cs typeface="Calibri"/>
                <a:sym typeface="Calibri"/>
              </a:rPr>
            </a:br>
            <a:r>
              <a:rPr lang="en" sz="1600" u="sng">
                <a:solidFill>
                  <a:schemeClr val="dk1"/>
                </a:solidFill>
                <a:latin typeface="Calibri"/>
                <a:ea typeface="Calibri"/>
                <a:cs typeface="Calibri"/>
                <a:sym typeface="Calibri"/>
              </a:rPr>
              <a:t>To calculate the GPA</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None/>
            </a:pPr>
            <a:br>
              <a:rPr lang="en" sz="1600">
                <a:solidFill>
                  <a:schemeClr val="dk1"/>
                </a:solidFill>
                <a:latin typeface="Calibri"/>
                <a:ea typeface="Calibri"/>
                <a:cs typeface="Calibri"/>
                <a:sym typeface="Calibri"/>
              </a:rPr>
            </a:br>
            <a:r>
              <a:rPr lang="en" sz="1600">
                <a:solidFill>
                  <a:schemeClr val="dk1"/>
                </a:solidFill>
                <a:latin typeface="Calibri"/>
                <a:ea typeface="Calibri"/>
                <a:cs typeface="Calibri"/>
                <a:sym typeface="Calibri"/>
              </a:rPr>
              <a:t>GPA = [</a:t>
            </a:r>
            <a:r>
              <a:rPr lang="en" sz="1600">
                <a:solidFill>
                  <a:srgbClr val="CC4125"/>
                </a:solidFill>
                <a:latin typeface="Calibri"/>
                <a:ea typeface="Calibri"/>
                <a:cs typeface="Calibri"/>
                <a:sym typeface="Calibri"/>
              </a:rPr>
              <a:t>1</a:t>
            </a:r>
            <a:r>
              <a:rPr lang="en" sz="1600">
                <a:solidFill>
                  <a:srgbClr val="FF0000"/>
                </a:solidFill>
                <a:latin typeface="Calibri"/>
                <a:ea typeface="Calibri"/>
                <a:cs typeface="Calibri"/>
                <a:sym typeface="Calibri"/>
              </a:rPr>
              <a:t>3</a:t>
            </a:r>
            <a:r>
              <a:rPr lang="en" sz="1600">
                <a:solidFill>
                  <a:schemeClr val="dk1"/>
                </a:solidFill>
                <a:latin typeface="Calibri"/>
                <a:ea typeface="Calibri"/>
                <a:cs typeface="Calibri"/>
                <a:sym typeface="Calibri"/>
              </a:rPr>
              <a:t> x (91 x </a:t>
            </a:r>
            <a:r>
              <a:rPr lang="en" sz="1600">
                <a:solidFill>
                  <a:srgbClr val="0000FF"/>
                </a:solidFill>
                <a:latin typeface="Calibri"/>
                <a:ea typeface="Calibri"/>
                <a:cs typeface="Calibri"/>
                <a:sym typeface="Calibri"/>
              </a:rPr>
              <a:t>6</a:t>
            </a:r>
            <a:r>
              <a:rPr lang="en" sz="1600">
                <a:solidFill>
                  <a:schemeClr val="dk1"/>
                </a:solidFill>
                <a:latin typeface="Calibri"/>
                <a:ea typeface="Calibri"/>
                <a:cs typeface="Calibri"/>
                <a:sym typeface="Calibri"/>
              </a:rPr>
              <a:t>) +</a:t>
            </a:r>
            <a:r>
              <a:rPr lang="en" sz="1600">
                <a:solidFill>
                  <a:srgbClr val="FF0000"/>
                </a:solidFill>
                <a:latin typeface="Calibri"/>
                <a:ea typeface="Calibri"/>
                <a:cs typeface="Calibri"/>
                <a:sym typeface="Calibri"/>
              </a:rPr>
              <a:t>11</a:t>
            </a:r>
            <a:r>
              <a:rPr lang="en" sz="1600">
                <a:solidFill>
                  <a:schemeClr val="dk1"/>
                </a:solidFill>
                <a:latin typeface="Calibri"/>
                <a:ea typeface="Calibri"/>
                <a:cs typeface="Calibri"/>
                <a:sym typeface="Calibri"/>
              </a:rPr>
              <a:t> x (83 x </a:t>
            </a:r>
            <a:r>
              <a:rPr lang="en" sz="1600">
                <a:solidFill>
                  <a:srgbClr val="0000FF"/>
                </a:solidFill>
                <a:latin typeface="Calibri"/>
                <a:ea typeface="Calibri"/>
                <a:cs typeface="Calibri"/>
                <a:sym typeface="Calibri"/>
              </a:rPr>
              <a:t>6</a:t>
            </a:r>
            <a:r>
              <a:rPr lang="en" sz="1600">
                <a:solidFill>
                  <a:schemeClr val="dk1"/>
                </a:solidFill>
                <a:latin typeface="Calibri"/>
                <a:ea typeface="Calibri"/>
                <a:cs typeface="Calibri"/>
                <a:sym typeface="Calibri"/>
              </a:rPr>
              <a:t>) + </a:t>
            </a:r>
            <a:r>
              <a:rPr lang="en" sz="1600">
                <a:solidFill>
                  <a:srgbClr val="FF0000"/>
                </a:solidFill>
                <a:latin typeface="Calibri"/>
                <a:ea typeface="Calibri"/>
                <a:cs typeface="Calibri"/>
                <a:sym typeface="Calibri"/>
              </a:rPr>
              <a:t>14</a:t>
            </a:r>
            <a:r>
              <a:rPr lang="en" sz="1600">
                <a:solidFill>
                  <a:schemeClr val="dk1"/>
                </a:solidFill>
                <a:latin typeface="Calibri"/>
                <a:ea typeface="Calibri"/>
                <a:cs typeface="Calibri"/>
                <a:sym typeface="Calibri"/>
              </a:rPr>
              <a:t> x (77 x </a:t>
            </a:r>
            <a:r>
              <a:rPr lang="en" sz="1600">
                <a:solidFill>
                  <a:srgbClr val="0000FF"/>
                </a:solidFill>
                <a:latin typeface="Calibri"/>
                <a:ea typeface="Calibri"/>
                <a:cs typeface="Calibri"/>
                <a:sym typeface="Calibri"/>
              </a:rPr>
              <a:t>6</a:t>
            </a:r>
            <a:r>
              <a:rPr lang="en" sz="1600">
                <a:solidFill>
                  <a:schemeClr val="dk1"/>
                </a:solidFill>
                <a:latin typeface="Calibri"/>
                <a:ea typeface="Calibri"/>
                <a:cs typeface="Calibri"/>
                <a:sym typeface="Calibri"/>
              </a:rPr>
              <a:t>) + </a:t>
            </a:r>
            <a:r>
              <a:rPr lang="en" sz="1600">
                <a:solidFill>
                  <a:srgbClr val="FF0000"/>
                </a:solidFill>
                <a:latin typeface="Calibri"/>
                <a:ea typeface="Calibri"/>
                <a:cs typeface="Calibri"/>
                <a:sym typeface="Calibri"/>
              </a:rPr>
              <a:t>2</a:t>
            </a:r>
            <a:r>
              <a:rPr lang="en" sz="1600">
                <a:solidFill>
                  <a:schemeClr val="dk1"/>
                </a:solidFill>
                <a:latin typeface="Calibri"/>
                <a:ea typeface="Calibri"/>
                <a:cs typeface="Calibri"/>
                <a:sym typeface="Calibri"/>
              </a:rPr>
              <a:t> x (65 x </a:t>
            </a:r>
            <a:r>
              <a:rPr lang="en" sz="1600">
                <a:solidFill>
                  <a:srgbClr val="0000FF"/>
                </a:solidFill>
                <a:latin typeface="Calibri"/>
                <a:ea typeface="Calibri"/>
                <a:cs typeface="Calibri"/>
                <a:sym typeface="Calibri"/>
              </a:rPr>
              <a:t>6</a:t>
            </a:r>
            <a:r>
              <a:rPr lang="en" sz="1600">
                <a:solidFill>
                  <a:schemeClr val="dk1"/>
                </a:solidFill>
                <a:latin typeface="Calibri"/>
                <a:ea typeface="Calibri"/>
                <a:cs typeface="Calibri"/>
                <a:sym typeface="Calibri"/>
              </a:rPr>
              <a:t>)] /</a:t>
            </a:r>
            <a:r>
              <a:rPr lang="en" sz="1600">
                <a:solidFill>
                  <a:srgbClr val="0000FF"/>
                </a:solidFill>
                <a:latin typeface="Calibri"/>
                <a:ea typeface="Calibri"/>
                <a:cs typeface="Calibri"/>
                <a:sym typeface="Calibri"/>
              </a:rPr>
              <a:t>240</a:t>
            </a:r>
            <a:endParaRPr sz="1600">
              <a:solidFill>
                <a:srgbClr val="0000FF"/>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GPA = [13 x 546 + 11 X 498 + 14 X 462 + 2 X 390] / 240</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GPA = [7,098 + 5,478 + 6,468 + 780] / 240</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GPA = 82.6 (Very Good)</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br>
              <a:rPr lang="en" sz="900">
                <a:solidFill>
                  <a:schemeClr val="dk1"/>
                </a:solidFill>
              </a:rPr>
            </a:br>
            <a:endParaRPr sz="1600">
              <a:solidFill>
                <a:schemeClr val="dk1"/>
              </a:solidFill>
            </a:endParaRPr>
          </a:p>
          <a:p>
            <a:pPr indent="0" lvl="0" marL="0" rtl="0" algn="just">
              <a:spcBef>
                <a:spcPts val="0"/>
              </a:spcBef>
              <a:spcAft>
                <a:spcPts val="0"/>
              </a:spcAft>
              <a:buNone/>
            </a:pPr>
            <a:r>
              <a:t/>
            </a:r>
            <a:endParaRPr b="1" i="1">
              <a:solidFill>
                <a:schemeClr val="dk1"/>
              </a:solidFill>
            </a:endParaRPr>
          </a:p>
          <a:p>
            <a:pPr indent="0" lvl="0" marL="0" rtl="0" algn="just">
              <a:spcBef>
                <a:spcPts val="0"/>
              </a:spcBef>
              <a:spcAft>
                <a:spcPts val="1600"/>
              </a:spcAft>
              <a:buNone/>
            </a:pPr>
            <a:r>
              <a:t/>
            </a:r>
            <a:endParaRPr/>
          </a:p>
        </p:txBody>
      </p:sp>
      <p:sp>
        <p:nvSpPr>
          <p:cNvPr id="449" name="Google Shape;449;p62"/>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0" name="Google Shape;450;p62"/>
          <p:cNvSpPr txBox="1"/>
          <p:nvPr>
            <p:ph type="title"/>
          </p:nvPr>
        </p:nvSpPr>
        <p:spPr>
          <a:xfrm>
            <a:off x="4641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600">
                <a:latin typeface="Calibri"/>
                <a:ea typeface="Calibri"/>
                <a:cs typeface="Calibri"/>
                <a:sym typeface="Calibri"/>
              </a:rPr>
              <a:t>7- Grade Point Average (GPA)</a:t>
            </a:r>
            <a:endParaRPr sz="2600">
              <a:latin typeface="Calibri"/>
              <a:ea typeface="Calibri"/>
              <a:cs typeface="Calibri"/>
              <a:sym typeface="Calibri"/>
            </a:endParaRPr>
          </a:p>
        </p:txBody>
      </p:sp>
      <p:pic>
        <p:nvPicPr>
          <p:cNvPr id="451" name="Google Shape;451;p62"/>
          <p:cNvPicPr preferRelativeResize="0"/>
          <p:nvPr/>
        </p:nvPicPr>
        <p:blipFill>
          <a:blip r:embed="rId3">
            <a:alphaModFix/>
          </a:blip>
          <a:stretch>
            <a:fillRect/>
          </a:stretch>
        </p:blipFill>
        <p:spPr>
          <a:xfrm>
            <a:off x="3328646" y="3478746"/>
            <a:ext cx="5220000" cy="8365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3"/>
          <p:cNvSpPr txBox="1"/>
          <p:nvPr>
            <p:ph idx="1" type="body"/>
          </p:nvPr>
        </p:nvSpPr>
        <p:spPr>
          <a:xfrm>
            <a:off x="925675" y="1280521"/>
            <a:ext cx="7906500" cy="3795900"/>
          </a:xfrm>
          <a:prstGeom prst="rect">
            <a:avLst/>
          </a:prstGeom>
        </p:spPr>
        <p:txBody>
          <a:bodyPr anchorCtr="0" anchor="t" bIns="91425" lIns="91425" spcFirstLastPara="1" rIns="91425" wrap="square" tIns="91425">
            <a:noAutofit/>
          </a:bodyPr>
          <a:lstStyle/>
          <a:p>
            <a:pPr indent="-304800" lvl="0" marL="457200" rtl="0" algn="just">
              <a:lnSpc>
                <a:spcPct val="115000"/>
              </a:lnSpc>
              <a:spcBef>
                <a:spcPts val="0"/>
              </a:spcBef>
              <a:spcAft>
                <a:spcPts val="0"/>
              </a:spcAft>
              <a:buClr>
                <a:srgbClr val="20124D"/>
              </a:buClr>
              <a:buSzPts val="1200"/>
              <a:buFont typeface="Calibri"/>
              <a:buChar char="●"/>
            </a:pPr>
            <a:r>
              <a:rPr lang="en">
                <a:solidFill>
                  <a:srgbClr val="20124D"/>
                </a:solidFill>
                <a:latin typeface="Calibri"/>
                <a:ea typeface="Calibri"/>
                <a:cs typeface="Calibri"/>
                <a:sym typeface="Calibri"/>
              </a:rPr>
              <a:t>B.Sc. Program = 4 years = 8 Semester</a:t>
            </a:r>
            <a:endParaRPr>
              <a:solidFill>
                <a:srgbClr val="20124D"/>
              </a:solidFill>
              <a:latin typeface="Calibri"/>
              <a:ea typeface="Calibri"/>
              <a:cs typeface="Calibri"/>
              <a:sym typeface="Calibri"/>
            </a:endParaRPr>
          </a:p>
          <a:p>
            <a:pPr indent="-304800" lvl="0" marL="457200" rtl="0" algn="just">
              <a:lnSpc>
                <a:spcPct val="115000"/>
              </a:lnSpc>
              <a:spcBef>
                <a:spcPts val="0"/>
              </a:spcBef>
              <a:spcAft>
                <a:spcPts val="0"/>
              </a:spcAft>
              <a:buSzPts val="1200"/>
              <a:buFont typeface="Calibri"/>
              <a:buChar char="●"/>
            </a:pPr>
            <a:r>
              <a:rPr lang="en">
                <a:solidFill>
                  <a:srgbClr val="20124D"/>
                </a:solidFill>
                <a:latin typeface="Calibri"/>
                <a:ea typeface="Calibri"/>
                <a:cs typeface="Calibri"/>
                <a:sym typeface="Calibri"/>
              </a:rPr>
              <a:t>B.Sc. program = </a:t>
            </a:r>
            <a:r>
              <a:rPr b="1" lang="en">
                <a:solidFill>
                  <a:srgbClr val="FF0000"/>
                </a:solidFill>
                <a:latin typeface="Calibri"/>
                <a:ea typeface="Calibri"/>
                <a:cs typeface="Calibri"/>
                <a:sym typeface="Calibri"/>
              </a:rPr>
              <a:t>240</a:t>
            </a:r>
            <a:r>
              <a:rPr lang="en">
                <a:solidFill>
                  <a:srgbClr val="20124D"/>
                </a:solidFill>
                <a:latin typeface="Calibri"/>
                <a:ea typeface="Calibri"/>
                <a:cs typeface="Calibri"/>
                <a:sym typeface="Calibri"/>
              </a:rPr>
              <a:t> ECTS</a:t>
            </a:r>
            <a:endParaRPr>
              <a:solidFill>
                <a:srgbClr val="20124D"/>
              </a:solidFill>
              <a:latin typeface="Calibri"/>
              <a:ea typeface="Calibri"/>
              <a:cs typeface="Calibri"/>
              <a:sym typeface="Calibri"/>
            </a:endParaRPr>
          </a:p>
          <a:p>
            <a:pPr indent="-304800" lvl="0" marL="457200" rtl="0" algn="just">
              <a:lnSpc>
                <a:spcPct val="115000"/>
              </a:lnSpc>
              <a:spcBef>
                <a:spcPts val="0"/>
              </a:spcBef>
              <a:spcAft>
                <a:spcPts val="0"/>
              </a:spcAft>
              <a:buClr>
                <a:srgbClr val="20124D"/>
              </a:buClr>
              <a:buSzPts val="1200"/>
              <a:buFont typeface="Calibri"/>
              <a:buChar char="●"/>
            </a:pPr>
            <a:r>
              <a:rPr lang="en">
                <a:solidFill>
                  <a:srgbClr val="20124D"/>
                </a:solidFill>
                <a:latin typeface="Calibri"/>
                <a:ea typeface="Calibri"/>
                <a:cs typeface="Calibri"/>
                <a:sym typeface="Calibri"/>
              </a:rPr>
              <a:t>Number of Modules per semester = 4-6 modules</a:t>
            </a:r>
            <a:endParaRPr>
              <a:solidFill>
                <a:srgbClr val="20124D"/>
              </a:solidFill>
              <a:latin typeface="Calibri"/>
              <a:ea typeface="Calibri"/>
              <a:cs typeface="Calibri"/>
              <a:sym typeface="Calibri"/>
            </a:endParaRPr>
          </a:p>
          <a:p>
            <a:pPr indent="-304800" lvl="0" marL="457200" rtl="0" algn="just">
              <a:lnSpc>
                <a:spcPct val="115000"/>
              </a:lnSpc>
              <a:spcBef>
                <a:spcPts val="0"/>
              </a:spcBef>
              <a:spcAft>
                <a:spcPts val="0"/>
              </a:spcAft>
              <a:buClr>
                <a:srgbClr val="20124D"/>
              </a:buClr>
              <a:buSzPts val="1200"/>
              <a:buFont typeface="Calibri"/>
              <a:buChar char="●"/>
            </a:pPr>
            <a:r>
              <a:rPr lang="en">
                <a:solidFill>
                  <a:srgbClr val="20124D"/>
                </a:solidFill>
                <a:latin typeface="Calibri"/>
                <a:ea typeface="Calibri"/>
                <a:cs typeface="Calibri"/>
                <a:sym typeface="Calibri"/>
              </a:rPr>
              <a:t>1 Semester = 16 weeks</a:t>
            </a:r>
            <a:endParaRPr>
              <a:solidFill>
                <a:srgbClr val="20124D"/>
              </a:solidFill>
              <a:latin typeface="Calibri"/>
              <a:ea typeface="Calibri"/>
              <a:cs typeface="Calibri"/>
              <a:sym typeface="Calibri"/>
            </a:endParaRPr>
          </a:p>
          <a:p>
            <a:pPr indent="-304800" lvl="0" marL="457200" rtl="0" algn="just">
              <a:lnSpc>
                <a:spcPct val="115000"/>
              </a:lnSpc>
              <a:spcBef>
                <a:spcPts val="0"/>
              </a:spcBef>
              <a:spcAft>
                <a:spcPts val="0"/>
              </a:spcAft>
              <a:buClr>
                <a:srgbClr val="20124D"/>
              </a:buClr>
              <a:buSzPts val="1200"/>
              <a:buFont typeface="Calibri"/>
              <a:buChar char="●"/>
            </a:pPr>
            <a:r>
              <a:rPr lang="en">
                <a:solidFill>
                  <a:srgbClr val="20124D"/>
                </a:solidFill>
                <a:latin typeface="Calibri"/>
                <a:ea typeface="Calibri"/>
                <a:cs typeface="Calibri"/>
                <a:sym typeface="Calibri"/>
              </a:rPr>
              <a:t>1 Semester = Minimum 14 study weeks + 1 rest week + 1 Exam week</a:t>
            </a:r>
            <a:endParaRPr>
              <a:solidFill>
                <a:srgbClr val="20124D"/>
              </a:solidFill>
              <a:latin typeface="Calibri"/>
              <a:ea typeface="Calibri"/>
              <a:cs typeface="Calibri"/>
              <a:sym typeface="Calibri"/>
            </a:endParaRPr>
          </a:p>
          <a:p>
            <a:pPr indent="-304800" lvl="0" marL="457200" rtl="0" algn="just">
              <a:lnSpc>
                <a:spcPct val="115000"/>
              </a:lnSpc>
              <a:spcBef>
                <a:spcPts val="0"/>
              </a:spcBef>
              <a:spcAft>
                <a:spcPts val="0"/>
              </a:spcAft>
              <a:buClr>
                <a:srgbClr val="20124D"/>
              </a:buClr>
              <a:buSzPts val="1200"/>
              <a:buFont typeface="Calibri"/>
              <a:buChar char="●"/>
            </a:pPr>
            <a:r>
              <a:rPr lang="en" u="sng">
                <a:solidFill>
                  <a:srgbClr val="20124D"/>
                </a:solidFill>
                <a:latin typeface="Calibri"/>
                <a:ea typeface="Calibri"/>
                <a:cs typeface="Calibri"/>
                <a:sym typeface="Calibri"/>
              </a:rPr>
              <a:t>Total SWL</a:t>
            </a:r>
            <a:r>
              <a:rPr lang="en">
                <a:solidFill>
                  <a:srgbClr val="20124D"/>
                </a:solidFill>
                <a:latin typeface="Calibri"/>
                <a:ea typeface="Calibri"/>
                <a:cs typeface="Calibri"/>
                <a:sym typeface="Calibri"/>
              </a:rPr>
              <a:t> = </a:t>
            </a:r>
            <a:r>
              <a:rPr lang="en" u="sng">
                <a:solidFill>
                  <a:srgbClr val="20124D"/>
                </a:solidFill>
                <a:latin typeface="Calibri"/>
                <a:ea typeface="Calibri"/>
                <a:cs typeface="Calibri"/>
                <a:sym typeface="Calibri"/>
              </a:rPr>
              <a:t>SSWL</a:t>
            </a:r>
            <a:r>
              <a:rPr lang="en">
                <a:solidFill>
                  <a:srgbClr val="20124D"/>
                </a:solidFill>
                <a:latin typeface="Calibri"/>
                <a:ea typeface="Calibri"/>
                <a:cs typeface="Calibri"/>
                <a:sym typeface="Calibri"/>
              </a:rPr>
              <a:t> + </a:t>
            </a:r>
            <a:r>
              <a:rPr lang="en" u="sng">
                <a:solidFill>
                  <a:srgbClr val="20124D"/>
                </a:solidFill>
                <a:latin typeface="Calibri"/>
                <a:ea typeface="Calibri"/>
                <a:cs typeface="Calibri"/>
                <a:sym typeface="Calibri"/>
              </a:rPr>
              <a:t>USWL</a:t>
            </a:r>
            <a:r>
              <a:rPr lang="en">
                <a:solidFill>
                  <a:srgbClr val="20124D"/>
                </a:solidFill>
                <a:latin typeface="Calibri"/>
                <a:ea typeface="Calibri"/>
                <a:cs typeface="Calibri"/>
                <a:sym typeface="Calibri"/>
              </a:rPr>
              <a:t> (1 semester = h/w x 15 w)</a:t>
            </a:r>
            <a:endParaRPr>
              <a:solidFill>
                <a:srgbClr val="20124D"/>
              </a:solidFill>
              <a:latin typeface="Calibri"/>
              <a:ea typeface="Calibri"/>
              <a:cs typeface="Calibri"/>
              <a:sym typeface="Calibri"/>
            </a:endParaRPr>
          </a:p>
          <a:p>
            <a:pPr indent="-304800" lvl="0" marL="457200" rtl="0" algn="just">
              <a:lnSpc>
                <a:spcPct val="115000"/>
              </a:lnSpc>
              <a:spcBef>
                <a:spcPts val="0"/>
              </a:spcBef>
              <a:spcAft>
                <a:spcPts val="0"/>
              </a:spcAft>
              <a:buSzPts val="1200"/>
              <a:buFont typeface="Calibri"/>
              <a:buChar char="●"/>
            </a:pPr>
            <a:r>
              <a:rPr lang="en">
                <a:solidFill>
                  <a:srgbClr val="20124D"/>
                </a:solidFill>
                <a:latin typeface="Calibri"/>
                <a:ea typeface="Calibri"/>
                <a:cs typeface="Calibri"/>
                <a:sym typeface="Calibri"/>
              </a:rPr>
              <a:t>1 ECTS = </a:t>
            </a:r>
            <a:r>
              <a:rPr b="1" lang="en">
                <a:solidFill>
                  <a:srgbClr val="FF0000"/>
                </a:solidFill>
                <a:latin typeface="Calibri"/>
                <a:ea typeface="Calibri"/>
                <a:cs typeface="Calibri"/>
                <a:sym typeface="Calibri"/>
              </a:rPr>
              <a:t>25</a:t>
            </a:r>
            <a:r>
              <a:rPr lang="en">
                <a:solidFill>
                  <a:srgbClr val="20124D"/>
                </a:solidFill>
                <a:latin typeface="Calibri"/>
                <a:ea typeface="Calibri"/>
                <a:cs typeface="Calibri"/>
                <a:sym typeface="Calibri"/>
              </a:rPr>
              <a:t> - 30 hr of </a:t>
            </a:r>
            <a:r>
              <a:rPr lang="en" u="sng">
                <a:solidFill>
                  <a:srgbClr val="20124D"/>
                </a:solidFill>
                <a:latin typeface="Calibri"/>
                <a:ea typeface="Calibri"/>
                <a:cs typeface="Calibri"/>
                <a:sym typeface="Calibri"/>
              </a:rPr>
              <a:t>total SWL</a:t>
            </a:r>
            <a:endParaRPr>
              <a:solidFill>
                <a:srgbClr val="20124D"/>
              </a:solidFill>
              <a:latin typeface="Calibri"/>
              <a:ea typeface="Calibri"/>
              <a:cs typeface="Calibri"/>
              <a:sym typeface="Calibri"/>
            </a:endParaRPr>
          </a:p>
          <a:p>
            <a:pPr indent="-304800" lvl="0" marL="457200" rtl="0" algn="just">
              <a:lnSpc>
                <a:spcPct val="115000"/>
              </a:lnSpc>
              <a:spcBef>
                <a:spcPts val="0"/>
              </a:spcBef>
              <a:spcAft>
                <a:spcPts val="0"/>
              </a:spcAft>
              <a:buClr>
                <a:srgbClr val="20124D"/>
              </a:buClr>
              <a:buSzPts val="1200"/>
              <a:buFont typeface="Calibri"/>
              <a:buChar char="●"/>
            </a:pPr>
            <a:r>
              <a:rPr lang="en">
                <a:solidFill>
                  <a:srgbClr val="20124D"/>
                </a:solidFill>
                <a:latin typeface="Calibri"/>
                <a:ea typeface="Calibri"/>
                <a:cs typeface="Calibri"/>
                <a:sym typeface="Calibri"/>
              </a:rPr>
              <a:t>1 Semester = 30 ECTS</a:t>
            </a:r>
            <a:endParaRPr>
              <a:solidFill>
                <a:srgbClr val="20124D"/>
              </a:solidFill>
              <a:latin typeface="Calibri"/>
              <a:ea typeface="Calibri"/>
              <a:cs typeface="Calibri"/>
              <a:sym typeface="Calibri"/>
            </a:endParaRPr>
          </a:p>
          <a:p>
            <a:pPr indent="-304800" lvl="0" marL="457200" rtl="0" algn="just">
              <a:lnSpc>
                <a:spcPct val="115000"/>
              </a:lnSpc>
              <a:spcBef>
                <a:spcPts val="0"/>
              </a:spcBef>
              <a:spcAft>
                <a:spcPts val="0"/>
              </a:spcAft>
              <a:buClr>
                <a:srgbClr val="20124D"/>
              </a:buClr>
              <a:buSzPts val="1200"/>
              <a:buFont typeface="Calibri"/>
              <a:buChar char="●"/>
            </a:pPr>
            <a:r>
              <a:rPr lang="en">
                <a:solidFill>
                  <a:srgbClr val="20124D"/>
                </a:solidFill>
                <a:latin typeface="Calibri"/>
                <a:ea typeface="Calibri"/>
                <a:cs typeface="Calibri"/>
                <a:sym typeface="Calibri"/>
              </a:rPr>
              <a:t>1 Semester = 750 hr of </a:t>
            </a:r>
            <a:r>
              <a:rPr lang="en" u="sng">
                <a:solidFill>
                  <a:srgbClr val="20124D"/>
                </a:solidFill>
                <a:latin typeface="Calibri"/>
                <a:ea typeface="Calibri"/>
                <a:cs typeface="Calibri"/>
                <a:sym typeface="Calibri"/>
              </a:rPr>
              <a:t>total SWL (if 1 ECTS = 25 hr)</a:t>
            </a:r>
            <a:endParaRPr u="sng">
              <a:solidFill>
                <a:srgbClr val="20124D"/>
              </a:solidFill>
              <a:latin typeface="Calibri"/>
              <a:ea typeface="Calibri"/>
              <a:cs typeface="Calibri"/>
              <a:sym typeface="Calibri"/>
            </a:endParaRPr>
          </a:p>
          <a:p>
            <a:pPr indent="-304800" lvl="0" marL="457200" rtl="0" algn="just">
              <a:lnSpc>
                <a:spcPct val="115000"/>
              </a:lnSpc>
              <a:spcBef>
                <a:spcPts val="0"/>
              </a:spcBef>
              <a:spcAft>
                <a:spcPts val="0"/>
              </a:spcAft>
              <a:buClr>
                <a:srgbClr val="20124D"/>
              </a:buClr>
              <a:buSzPts val="1200"/>
              <a:buFont typeface="Calibri"/>
              <a:buChar char="●"/>
            </a:pPr>
            <a:r>
              <a:rPr lang="en">
                <a:solidFill>
                  <a:srgbClr val="20124D"/>
                </a:solidFill>
                <a:latin typeface="Calibri"/>
                <a:ea typeface="Calibri"/>
                <a:cs typeface="Calibri"/>
                <a:sym typeface="Calibri"/>
              </a:rPr>
              <a:t>1 Week = 50 h of </a:t>
            </a:r>
            <a:r>
              <a:rPr lang="en" u="sng">
                <a:solidFill>
                  <a:srgbClr val="20124D"/>
                </a:solidFill>
                <a:latin typeface="Calibri"/>
                <a:ea typeface="Calibri"/>
                <a:cs typeface="Calibri"/>
                <a:sym typeface="Calibri"/>
              </a:rPr>
              <a:t>total SWL </a:t>
            </a:r>
            <a:r>
              <a:rPr lang="en" u="sng">
                <a:solidFill>
                  <a:srgbClr val="20124D"/>
                </a:solidFill>
                <a:latin typeface="Calibri"/>
                <a:ea typeface="Calibri"/>
                <a:cs typeface="Calibri"/>
                <a:sym typeface="Calibri"/>
              </a:rPr>
              <a:t>(if 1 ECTS = 25 hr)</a:t>
            </a:r>
            <a:endParaRPr u="sng">
              <a:solidFill>
                <a:srgbClr val="20124D"/>
              </a:solidFill>
              <a:latin typeface="Calibri"/>
              <a:ea typeface="Calibri"/>
              <a:cs typeface="Calibri"/>
              <a:sym typeface="Calibri"/>
            </a:endParaRPr>
          </a:p>
          <a:p>
            <a:pPr indent="-304800" lvl="0" marL="457200" rtl="0" algn="just">
              <a:lnSpc>
                <a:spcPct val="100000"/>
              </a:lnSpc>
              <a:spcBef>
                <a:spcPts val="0"/>
              </a:spcBef>
              <a:spcAft>
                <a:spcPts val="0"/>
              </a:spcAft>
              <a:buClr>
                <a:srgbClr val="20124D"/>
              </a:buClr>
              <a:buSzPts val="1200"/>
              <a:buFont typeface="Calibri"/>
              <a:buChar char="●"/>
            </a:pPr>
            <a:r>
              <a:rPr lang="en">
                <a:solidFill>
                  <a:srgbClr val="20124D"/>
                </a:solidFill>
                <a:latin typeface="Calibri"/>
                <a:ea typeface="Calibri"/>
                <a:cs typeface="Calibri"/>
                <a:sym typeface="Calibri"/>
              </a:rPr>
              <a:t>Modules are classified as: </a:t>
            </a:r>
            <a:r>
              <a:rPr lang="en">
                <a:solidFill>
                  <a:srgbClr val="FF0000"/>
                </a:solidFill>
                <a:latin typeface="Calibri"/>
                <a:ea typeface="Calibri"/>
                <a:cs typeface="Calibri"/>
                <a:sym typeface="Calibri"/>
              </a:rPr>
              <a:t>B</a:t>
            </a:r>
            <a:r>
              <a:rPr lang="en">
                <a:solidFill>
                  <a:srgbClr val="20124D"/>
                </a:solidFill>
                <a:latin typeface="Calibri"/>
                <a:ea typeface="Calibri"/>
                <a:cs typeface="Calibri"/>
                <a:sym typeface="Calibri"/>
              </a:rPr>
              <a:t>: Basic learning activities, </a:t>
            </a:r>
            <a:r>
              <a:rPr lang="en">
                <a:solidFill>
                  <a:srgbClr val="FF0000"/>
                </a:solidFill>
                <a:latin typeface="Calibri"/>
                <a:ea typeface="Calibri"/>
                <a:cs typeface="Calibri"/>
                <a:sym typeface="Calibri"/>
              </a:rPr>
              <a:t>C</a:t>
            </a:r>
            <a:r>
              <a:rPr lang="en">
                <a:solidFill>
                  <a:srgbClr val="20124D"/>
                </a:solidFill>
                <a:latin typeface="Calibri"/>
                <a:ea typeface="Calibri"/>
                <a:cs typeface="Calibri"/>
                <a:sym typeface="Calibri"/>
              </a:rPr>
              <a:t>: Core learning activity, </a:t>
            </a:r>
            <a:r>
              <a:rPr lang="en">
                <a:solidFill>
                  <a:srgbClr val="FF0000"/>
                </a:solidFill>
                <a:latin typeface="Calibri"/>
                <a:ea typeface="Calibri"/>
                <a:cs typeface="Calibri"/>
                <a:sym typeface="Calibri"/>
              </a:rPr>
              <a:t>S</a:t>
            </a:r>
            <a:r>
              <a:rPr lang="en">
                <a:solidFill>
                  <a:srgbClr val="20124D"/>
                </a:solidFill>
                <a:latin typeface="Calibri"/>
                <a:ea typeface="Calibri"/>
                <a:cs typeface="Calibri"/>
                <a:sym typeface="Calibri"/>
              </a:rPr>
              <a:t>: Related or support learning activity and </a:t>
            </a:r>
            <a:r>
              <a:rPr lang="en">
                <a:solidFill>
                  <a:srgbClr val="FF0000"/>
                </a:solidFill>
                <a:latin typeface="Calibri"/>
                <a:ea typeface="Calibri"/>
                <a:cs typeface="Calibri"/>
                <a:sym typeface="Calibri"/>
              </a:rPr>
              <a:t>E</a:t>
            </a:r>
            <a:r>
              <a:rPr lang="en">
                <a:solidFill>
                  <a:srgbClr val="20124D"/>
                </a:solidFill>
                <a:latin typeface="Calibri"/>
                <a:ea typeface="Calibri"/>
                <a:cs typeface="Calibri"/>
                <a:sym typeface="Calibri"/>
              </a:rPr>
              <a:t>: Elective learning activity.</a:t>
            </a:r>
            <a:endParaRPr u="sng">
              <a:solidFill>
                <a:srgbClr val="20124D"/>
              </a:solidFill>
              <a:latin typeface="Calibri"/>
              <a:ea typeface="Calibri"/>
              <a:cs typeface="Calibri"/>
              <a:sym typeface="Calibri"/>
            </a:endParaRPr>
          </a:p>
          <a:p>
            <a:pPr indent="0" lvl="0" marL="0" rtl="0" algn="just">
              <a:lnSpc>
                <a:spcPct val="115000"/>
              </a:lnSpc>
              <a:spcBef>
                <a:spcPts val="0"/>
              </a:spcBef>
              <a:spcAft>
                <a:spcPts val="0"/>
              </a:spcAft>
              <a:buNone/>
            </a:pPr>
            <a:r>
              <a:t/>
            </a:r>
            <a:endParaRPr u="sng">
              <a:solidFill>
                <a:srgbClr val="20124D"/>
              </a:solidFill>
              <a:latin typeface="Calibri"/>
              <a:ea typeface="Calibri"/>
              <a:cs typeface="Calibri"/>
              <a:sym typeface="Calibri"/>
            </a:endParaRPr>
          </a:p>
        </p:txBody>
      </p:sp>
      <p:sp>
        <p:nvSpPr>
          <p:cNvPr id="457" name="Google Shape;457;p63"/>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8" name="Google Shape;458;p63"/>
          <p:cNvSpPr txBox="1"/>
          <p:nvPr>
            <p:ph type="title"/>
          </p:nvPr>
        </p:nvSpPr>
        <p:spPr>
          <a:xfrm>
            <a:off x="4641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600">
                <a:latin typeface="Calibri"/>
                <a:ea typeface="Calibri"/>
                <a:cs typeface="Calibri"/>
                <a:sym typeface="Calibri"/>
              </a:rPr>
              <a:t>8</a:t>
            </a:r>
            <a:r>
              <a:rPr lang="en" sz="2600">
                <a:latin typeface="Calibri"/>
                <a:ea typeface="Calibri"/>
                <a:cs typeface="Calibri"/>
                <a:sym typeface="Calibri"/>
              </a:rPr>
              <a:t>- </a:t>
            </a:r>
            <a:r>
              <a:rPr lang="en" sz="2600">
                <a:latin typeface="Calibri"/>
                <a:ea typeface="Calibri"/>
                <a:cs typeface="Calibri"/>
                <a:sym typeface="Calibri"/>
              </a:rPr>
              <a:t>Executive</a:t>
            </a:r>
            <a:r>
              <a:rPr lang="en" sz="2600">
                <a:latin typeface="Calibri"/>
                <a:ea typeface="Calibri"/>
                <a:cs typeface="Calibri"/>
                <a:sym typeface="Calibri"/>
              </a:rPr>
              <a:t> Summary</a:t>
            </a:r>
            <a:endParaRPr sz="2600">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64"/>
          <p:cNvSpPr txBox="1"/>
          <p:nvPr>
            <p:ph idx="1" type="body"/>
          </p:nvPr>
        </p:nvSpPr>
        <p:spPr>
          <a:xfrm>
            <a:off x="311700" y="1258115"/>
            <a:ext cx="8520600" cy="3795900"/>
          </a:xfrm>
          <a:prstGeom prst="rect">
            <a:avLst/>
          </a:prstGeom>
        </p:spPr>
        <p:txBody>
          <a:bodyPr anchorCtr="0" anchor="t" bIns="91425" lIns="91425" spcFirstLastPara="1" rIns="91425" wrap="square" tIns="91425">
            <a:noAutofit/>
          </a:bodyPr>
          <a:lstStyle/>
          <a:p>
            <a:pPr indent="-342900" lvl="0" marL="457200" rtl="0" algn="just">
              <a:lnSpc>
                <a:spcPct val="115000"/>
              </a:lnSpc>
              <a:spcBef>
                <a:spcPts val="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Keep your number of modules around           per semester, as long as you can. </a:t>
            </a:r>
            <a:endParaRPr>
              <a:solidFill>
                <a:srgbClr val="000000"/>
              </a:solidFill>
              <a:latin typeface="Calibri"/>
              <a:ea typeface="Calibri"/>
              <a:cs typeface="Calibri"/>
              <a:sym typeface="Calibri"/>
            </a:endParaRPr>
          </a:p>
          <a:p>
            <a:pPr indent="-342900" lvl="0" marL="457200" rtl="0" algn="just">
              <a:lnSpc>
                <a:spcPct val="115000"/>
              </a:lnSpc>
              <a:spcBef>
                <a:spcPts val="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Don't make the study schedule too busy, make some spaces to students from other classes. Facilitate other departments to be engaged with your classes.</a:t>
            </a:r>
            <a:endParaRPr>
              <a:solidFill>
                <a:srgbClr val="000000"/>
              </a:solidFill>
              <a:latin typeface="Calibri"/>
              <a:ea typeface="Calibri"/>
              <a:cs typeface="Calibri"/>
              <a:sym typeface="Calibri"/>
            </a:endParaRPr>
          </a:p>
          <a:p>
            <a:pPr indent="-342900" lvl="0" marL="457200" rtl="0" algn="just">
              <a:lnSpc>
                <a:spcPct val="115000"/>
              </a:lnSpc>
              <a:spcBef>
                <a:spcPts val="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Make the number of courses (modules) with </a:t>
            </a:r>
            <a:r>
              <a:rPr lang="en">
                <a:solidFill>
                  <a:srgbClr val="000000"/>
                </a:solidFill>
                <a:latin typeface="Calibri"/>
                <a:ea typeface="Calibri"/>
                <a:cs typeface="Calibri"/>
                <a:sym typeface="Calibri"/>
              </a:rPr>
              <a:t>prerequisite</a:t>
            </a:r>
            <a:r>
              <a:rPr lang="en">
                <a:solidFill>
                  <a:srgbClr val="000000"/>
                </a:solidFill>
                <a:latin typeface="Calibri"/>
                <a:ea typeface="Calibri"/>
                <a:cs typeface="Calibri"/>
                <a:sym typeface="Calibri"/>
              </a:rPr>
              <a:t> as less as possible.</a:t>
            </a:r>
            <a:endParaRPr>
              <a:solidFill>
                <a:srgbClr val="000000"/>
              </a:solidFill>
              <a:latin typeface="Calibri"/>
              <a:ea typeface="Calibri"/>
              <a:cs typeface="Calibri"/>
              <a:sym typeface="Calibri"/>
            </a:endParaRPr>
          </a:p>
          <a:p>
            <a:pPr indent="-342900" lvl="0" marL="457200" rtl="0" algn="just">
              <a:lnSpc>
                <a:spcPct val="115000"/>
              </a:lnSpc>
              <a:spcBef>
                <a:spcPts val="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It is not compulsory that the students cannot study a modules with failed pre-requested modules. Attending the class successfully with </a:t>
            </a:r>
            <a:r>
              <a:rPr lang="en">
                <a:solidFill>
                  <a:srgbClr val="000000"/>
                </a:solidFill>
                <a:latin typeface="Calibri"/>
                <a:ea typeface="Calibri"/>
                <a:cs typeface="Calibri"/>
                <a:sym typeface="Calibri"/>
              </a:rPr>
              <a:t>achieving</a:t>
            </a:r>
            <a:r>
              <a:rPr lang="en">
                <a:solidFill>
                  <a:srgbClr val="000000"/>
                </a:solidFill>
                <a:latin typeface="Calibri"/>
                <a:ea typeface="Calibri"/>
                <a:cs typeface="Calibri"/>
                <a:sym typeface="Calibri"/>
              </a:rPr>
              <a:t> the minimum formative assessment can be enough. </a:t>
            </a:r>
            <a:endParaRPr>
              <a:solidFill>
                <a:srgbClr val="000000"/>
              </a:solidFill>
              <a:latin typeface="Calibri"/>
              <a:ea typeface="Calibri"/>
              <a:cs typeface="Calibri"/>
              <a:sym typeface="Calibri"/>
            </a:endParaRPr>
          </a:p>
          <a:p>
            <a:pPr indent="-342900" lvl="0" marL="457200" rtl="0" algn="just">
              <a:lnSpc>
                <a:spcPct val="115000"/>
              </a:lnSpc>
              <a:spcBef>
                <a:spcPts val="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The Module registrations is a must. </a:t>
            </a:r>
            <a:endParaRPr>
              <a:solidFill>
                <a:srgbClr val="000000"/>
              </a:solidFill>
              <a:latin typeface="Calibri"/>
              <a:ea typeface="Calibri"/>
              <a:cs typeface="Calibri"/>
              <a:sym typeface="Calibri"/>
            </a:endParaRPr>
          </a:p>
          <a:p>
            <a:pPr indent="-342900" lvl="0" marL="457200" rtl="0" algn="just">
              <a:lnSpc>
                <a:spcPct val="115000"/>
              </a:lnSpc>
              <a:spcBef>
                <a:spcPts val="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It is better to gathering the similar courses and foundation courses into Common Courses (</a:t>
            </a:r>
            <a:r>
              <a:rPr lang="en">
                <a:solidFill>
                  <a:srgbClr val="000000"/>
                </a:solidFill>
                <a:latin typeface="Calibri"/>
                <a:ea typeface="Calibri"/>
                <a:cs typeface="Calibri"/>
                <a:sym typeface="Calibri"/>
              </a:rPr>
              <a:t>Modules</a:t>
            </a:r>
            <a:r>
              <a:rPr lang="en">
                <a:solidFill>
                  <a:srgbClr val="000000"/>
                </a:solidFill>
                <a:latin typeface="Calibri"/>
                <a:ea typeface="Calibri"/>
                <a:cs typeface="Calibri"/>
                <a:sym typeface="Calibri"/>
              </a:rPr>
              <a:t>). This will </a:t>
            </a:r>
            <a:r>
              <a:rPr lang="en">
                <a:solidFill>
                  <a:srgbClr val="000000"/>
                </a:solidFill>
                <a:latin typeface="Calibri"/>
                <a:ea typeface="Calibri"/>
                <a:cs typeface="Calibri"/>
                <a:sym typeface="Calibri"/>
              </a:rPr>
              <a:t>facilitate</a:t>
            </a:r>
            <a:r>
              <a:rPr lang="en">
                <a:solidFill>
                  <a:srgbClr val="000000"/>
                </a:solidFill>
                <a:latin typeface="Calibri"/>
                <a:ea typeface="Calibri"/>
                <a:cs typeface="Calibri"/>
                <a:sym typeface="Calibri"/>
              </a:rPr>
              <a:t> the implementation of Bologna process.</a:t>
            </a:r>
            <a:endParaRPr>
              <a:solidFill>
                <a:srgbClr val="000000"/>
              </a:solidFill>
              <a:latin typeface="Calibri"/>
              <a:ea typeface="Calibri"/>
              <a:cs typeface="Calibri"/>
              <a:sym typeface="Calibri"/>
            </a:endParaRPr>
          </a:p>
          <a:p>
            <a:pPr indent="-342900" lvl="0" marL="457200" rtl="0" algn="just">
              <a:lnSpc>
                <a:spcPct val="115000"/>
              </a:lnSpc>
              <a:spcBef>
                <a:spcPts val="0"/>
              </a:spcBef>
              <a:spcAft>
                <a:spcPts val="0"/>
              </a:spcAft>
              <a:buClr>
                <a:srgbClr val="000000"/>
              </a:buClr>
              <a:buSzPts val="1800"/>
              <a:buFont typeface="Calibri"/>
              <a:buAutoNum type="arabicPeriod"/>
            </a:pPr>
            <a:r>
              <a:rPr lang="en">
                <a:solidFill>
                  <a:srgbClr val="000000"/>
                </a:solidFill>
                <a:latin typeface="Calibri"/>
                <a:ea typeface="Calibri"/>
                <a:cs typeface="Calibri"/>
                <a:sym typeface="Calibri"/>
              </a:rPr>
              <a:t>The syllabus that covers certain </a:t>
            </a:r>
            <a:r>
              <a:rPr lang="en">
                <a:solidFill>
                  <a:srgbClr val="000000"/>
                </a:solidFill>
                <a:latin typeface="Calibri"/>
                <a:ea typeface="Calibri"/>
                <a:cs typeface="Calibri"/>
                <a:sym typeface="Calibri"/>
              </a:rPr>
              <a:t>learning</a:t>
            </a:r>
            <a:r>
              <a:rPr lang="en">
                <a:solidFill>
                  <a:srgbClr val="000000"/>
                </a:solidFill>
                <a:latin typeface="Calibri"/>
                <a:ea typeface="Calibri"/>
                <a:cs typeface="Calibri"/>
                <a:sym typeface="Calibri"/>
              </a:rPr>
              <a:t> outcomes must not be repeated within the modules or the programs.</a:t>
            </a:r>
            <a:endParaRPr>
              <a:solidFill>
                <a:srgbClr val="000000"/>
              </a:solidFill>
              <a:latin typeface="Calibri"/>
              <a:ea typeface="Calibri"/>
              <a:cs typeface="Calibri"/>
              <a:sym typeface="Calibri"/>
            </a:endParaRPr>
          </a:p>
          <a:p>
            <a:pPr indent="0" lvl="0" marL="0" rtl="0" algn="just">
              <a:lnSpc>
                <a:spcPct val="100000"/>
              </a:lnSpc>
              <a:spcBef>
                <a:spcPts val="1600"/>
              </a:spcBef>
              <a:spcAft>
                <a:spcPts val="0"/>
              </a:spcAft>
              <a:buNone/>
            </a:pPr>
            <a:r>
              <a:t/>
            </a:r>
            <a:endParaRPr>
              <a:solidFill>
                <a:srgbClr val="000000"/>
              </a:solidFill>
            </a:endParaRPr>
          </a:p>
          <a:p>
            <a:pPr indent="0" lvl="0" marL="0" rtl="0" algn="just">
              <a:spcBef>
                <a:spcPts val="1600"/>
              </a:spcBef>
              <a:spcAft>
                <a:spcPts val="0"/>
              </a:spcAft>
              <a:buNone/>
            </a:pPr>
            <a:r>
              <a:t/>
            </a:r>
            <a:endParaRPr>
              <a:solidFill>
                <a:schemeClr val="dk1"/>
              </a:solidFill>
            </a:endParaRPr>
          </a:p>
          <a:p>
            <a:pPr indent="0" lvl="0" marL="0" rtl="0" algn="just">
              <a:spcBef>
                <a:spcPts val="1600"/>
              </a:spcBef>
              <a:spcAft>
                <a:spcPts val="0"/>
              </a:spcAft>
              <a:buNone/>
            </a:pPr>
            <a:r>
              <a:t/>
            </a:r>
            <a:endParaRPr>
              <a:solidFill>
                <a:srgbClr val="000000"/>
              </a:solidFill>
            </a:endParaRPr>
          </a:p>
          <a:p>
            <a:pPr indent="0" lvl="0" marL="0" rtl="0" algn="just">
              <a:spcBef>
                <a:spcPts val="1600"/>
              </a:spcBef>
              <a:spcAft>
                <a:spcPts val="0"/>
              </a:spcAft>
              <a:buNone/>
            </a:pPr>
            <a:r>
              <a:t/>
            </a:r>
            <a:endParaRPr>
              <a:solidFill>
                <a:srgbClr val="000000"/>
              </a:solidFill>
            </a:endParaRPr>
          </a:p>
          <a:p>
            <a:pPr indent="0" lvl="0" marL="0" rtl="0" algn="just">
              <a:spcBef>
                <a:spcPts val="1600"/>
              </a:spcBef>
              <a:spcAft>
                <a:spcPts val="0"/>
              </a:spcAft>
              <a:buNone/>
            </a:pPr>
            <a:r>
              <a:t/>
            </a:r>
            <a:endParaRPr>
              <a:solidFill>
                <a:srgbClr val="000000"/>
              </a:solidFill>
            </a:endParaRPr>
          </a:p>
          <a:p>
            <a:pPr indent="0" lvl="0" marL="0" rtl="0" algn="just">
              <a:spcBef>
                <a:spcPts val="1600"/>
              </a:spcBef>
              <a:spcAft>
                <a:spcPts val="0"/>
              </a:spcAft>
              <a:buNone/>
            </a:pPr>
            <a:r>
              <a:t/>
            </a:r>
            <a:endParaRPr b="1" i="1">
              <a:solidFill>
                <a:schemeClr val="dk1"/>
              </a:solidFill>
            </a:endParaRPr>
          </a:p>
          <a:p>
            <a:pPr indent="0" lvl="0" marL="0" rtl="0" algn="just">
              <a:spcBef>
                <a:spcPts val="0"/>
              </a:spcBef>
              <a:spcAft>
                <a:spcPts val="1600"/>
              </a:spcAft>
              <a:buNone/>
            </a:pPr>
            <a:r>
              <a:t/>
            </a:r>
            <a:endParaRPr/>
          </a:p>
        </p:txBody>
      </p:sp>
      <p:sp>
        <p:nvSpPr>
          <p:cNvPr id="464" name="Google Shape;464;p64"/>
          <p:cNvSpPr/>
          <p:nvPr/>
        </p:nvSpPr>
        <p:spPr>
          <a:xfrm>
            <a:off x="4439250" y="1258125"/>
            <a:ext cx="500700" cy="437400"/>
          </a:xfrm>
          <a:prstGeom prst="star5">
            <a:avLst>
              <a:gd fmla="val 19098" name="adj"/>
              <a:gd fmla="val 105146" name="hf"/>
              <a:gd fmla="val 110557" name="v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57150" lvl="0" marL="0" marR="0" rtl="0" algn="l">
              <a:spcBef>
                <a:spcPts val="0"/>
              </a:spcBef>
              <a:spcAft>
                <a:spcPts val="0"/>
              </a:spcAft>
              <a:buNone/>
            </a:pPr>
            <a:r>
              <a:rPr lang="en"/>
              <a:t>5</a:t>
            </a:r>
            <a:endParaRPr/>
          </a:p>
        </p:txBody>
      </p:sp>
      <p:sp>
        <p:nvSpPr>
          <p:cNvPr id="465" name="Google Shape;465;p64"/>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6" name="Google Shape;466;p64"/>
          <p:cNvSpPr txBox="1"/>
          <p:nvPr>
            <p:ph type="title"/>
          </p:nvPr>
        </p:nvSpPr>
        <p:spPr>
          <a:xfrm>
            <a:off x="4641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600">
                <a:latin typeface="Calibri"/>
                <a:ea typeface="Calibri"/>
                <a:cs typeface="Calibri"/>
                <a:sym typeface="Calibri"/>
              </a:rPr>
              <a:t>9</a:t>
            </a:r>
            <a:r>
              <a:rPr lang="en" sz="2600">
                <a:latin typeface="Calibri"/>
                <a:ea typeface="Calibri"/>
                <a:cs typeface="Calibri"/>
                <a:sym typeface="Calibri"/>
              </a:rPr>
              <a:t>- Some Advices</a:t>
            </a:r>
            <a:endParaRPr sz="2600">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5"/>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10- </a:t>
            </a:r>
            <a:r>
              <a:rPr lang="en">
                <a:latin typeface="Calibri"/>
                <a:ea typeface="Calibri"/>
                <a:cs typeface="Calibri"/>
                <a:sym typeface="Calibri"/>
              </a:rPr>
              <a:t>Learning</a:t>
            </a:r>
            <a:r>
              <a:rPr lang="en">
                <a:latin typeface="Calibri"/>
                <a:ea typeface="Calibri"/>
                <a:cs typeface="Calibri"/>
                <a:sym typeface="Calibri"/>
              </a:rPr>
              <a:t> Outcomes Design</a:t>
            </a:r>
            <a:endParaRPr>
              <a:latin typeface="Calibri"/>
              <a:ea typeface="Calibri"/>
              <a:cs typeface="Calibri"/>
              <a:sym typeface="Calibri"/>
            </a:endParaRPr>
          </a:p>
        </p:txBody>
      </p:sp>
      <p:sp>
        <p:nvSpPr>
          <p:cNvPr id="472" name="Google Shape;472;p65"/>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3" name="Google Shape;473;p65"/>
          <p:cNvSpPr txBox="1"/>
          <p:nvPr/>
        </p:nvSpPr>
        <p:spPr>
          <a:xfrm>
            <a:off x="534500" y="1471925"/>
            <a:ext cx="8034000" cy="3905100"/>
          </a:xfrm>
          <a:prstGeom prst="rect">
            <a:avLst/>
          </a:prstGeom>
          <a:noFill/>
          <a:ln>
            <a:noFill/>
          </a:ln>
        </p:spPr>
        <p:txBody>
          <a:bodyPr anchorCtr="0" anchor="t" bIns="91425" lIns="171450" spcFirstLastPara="1" rIns="91425" wrap="square" tIns="91425">
            <a:spAutoFit/>
          </a:bodyPr>
          <a:lstStyle/>
          <a:p>
            <a:pPr indent="-228600" lvl="0" marL="57150" rtl="0" algn="just">
              <a:lnSpc>
                <a:spcPct val="115000"/>
              </a:lnSpc>
              <a:spcBef>
                <a:spcPts val="0"/>
              </a:spcBef>
              <a:spcAft>
                <a:spcPts val="0"/>
              </a:spcAft>
              <a:buSzPts val="1800"/>
              <a:buFont typeface="Calibri"/>
              <a:buNone/>
            </a:pPr>
            <a:r>
              <a:rPr lang="en" sz="1800">
                <a:latin typeface="Calibri"/>
                <a:ea typeface="Calibri"/>
                <a:cs typeface="Calibri"/>
                <a:sym typeface="Calibri"/>
              </a:rPr>
              <a:t>Program Learning Outcomes are measurable statements that describe knowledge or skills that students achieve upon completion of their academic program. The primary focus in program outcomes assessment is to demonstrate mastery of knowledge or skills in a summative manner (learning at the end) and to focus on the accumulation of essential learning that takes place over the duration of a program. </a:t>
            </a:r>
            <a:r>
              <a:rPr lang="en" sz="1600" u="sng">
                <a:solidFill>
                  <a:schemeClr val="hlink"/>
                </a:solidFill>
                <a:latin typeface="Calibri"/>
                <a:ea typeface="Calibri"/>
                <a:cs typeface="Calibri"/>
                <a:sym typeface="Calibri"/>
                <a:hlinkClick r:id="rId3"/>
              </a:rPr>
              <a:t>Click for more information</a:t>
            </a:r>
            <a:endParaRPr sz="1600">
              <a:latin typeface="Calibri"/>
              <a:ea typeface="Calibri"/>
              <a:cs typeface="Calibri"/>
              <a:sym typeface="Calibri"/>
            </a:endParaRPr>
          </a:p>
          <a:p>
            <a:pPr indent="0" lvl="0" marL="0" rtl="0" algn="just">
              <a:lnSpc>
                <a:spcPct val="115000"/>
              </a:lnSpc>
              <a:spcBef>
                <a:spcPts val="0"/>
              </a:spcBef>
              <a:spcAft>
                <a:spcPts val="0"/>
              </a:spcAft>
              <a:buNone/>
            </a:pPr>
            <a:r>
              <a:rPr lang="en" sz="1800">
                <a:latin typeface="Calibri"/>
                <a:ea typeface="Calibri"/>
                <a:cs typeface="Calibri"/>
                <a:sym typeface="Calibri"/>
              </a:rPr>
              <a:t>-----</a:t>
            </a:r>
            <a:endParaRPr sz="1800">
              <a:latin typeface="Calibri"/>
              <a:ea typeface="Calibri"/>
              <a:cs typeface="Calibri"/>
              <a:sym typeface="Calibri"/>
            </a:endParaRPr>
          </a:p>
          <a:p>
            <a:pPr indent="0" lvl="0" marL="0" rtl="1" algn="just">
              <a:lnSpc>
                <a:spcPct val="115000"/>
              </a:lnSpc>
              <a:spcBef>
                <a:spcPts val="0"/>
              </a:spcBef>
              <a:spcAft>
                <a:spcPts val="0"/>
              </a:spcAft>
              <a:buNone/>
            </a:pPr>
            <a:r>
              <a:rPr lang="en" sz="1800">
                <a:latin typeface="Calibri"/>
                <a:ea typeface="Calibri"/>
                <a:cs typeface="Calibri"/>
                <a:sym typeface="Calibri"/>
              </a:rPr>
              <a:t>مخرجات تعلم البرنامج عبارة عن بيانات قابلة للقياس تصف المعرفة أو المهارات التي يحققها الطلاب عند الانتهاء من برنامجهم الأكاديمي. ينصب التركيز الأساسي في تقييم نتائج البرنامج على إثبات إتقان المعرفة أو المهارات بطريقة تلخيصية (التعلم في النهاية) والتركيز على تراكم التعلم الأساسي الذي يحدث خلال مدة البرنامج.</a:t>
            </a:r>
            <a:endParaRPr sz="1800">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6"/>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79" name="Google Shape;479;p66"/>
          <p:cNvPicPr preferRelativeResize="0"/>
          <p:nvPr/>
        </p:nvPicPr>
        <p:blipFill>
          <a:blip r:embed="rId3">
            <a:alphaModFix/>
          </a:blip>
          <a:stretch>
            <a:fillRect/>
          </a:stretch>
        </p:blipFill>
        <p:spPr>
          <a:xfrm>
            <a:off x="1676400" y="1071575"/>
            <a:ext cx="5636125" cy="4547174"/>
          </a:xfrm>
          <a:prstGeom prst="rect">
            <a:avLst/>
          </a:prstGeom>
          <a:noFill/>
          <a:ln>
            <a:noFill/>
          </a:ln>
        </p:spPr>
      </p:pic>
      <p:sp>
        <p:nvSpPr>
          <p:cNvPr id="480" name="Google Shape;480;p66"/>
          <p:cNvSpPr txBox="1"/>
          <p:nvPr>
            <p:ph type="title"/>
          </p:nvPr>
        </p:nvSpPr>
        <p:spPr>
          <a:xfrm>
            <a:off x="311700" y="4182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10</a:t>
            </a:r>
            <a:r>
              <a:rPr lang="en">
                <a:latin typeface="Calibri"/>
                <a:ea typeface="Calibri"/>
                <a:cs typeface="Calibri"/>
                <a:sym typeface="Calibri"/>
              </a:rPr>
              <a:t>- Learning Outcomes Design</a:t>
            </a:r>
            <a:endParaRPr>
              <a:latin typeface="Calibri"/>
              <a:ea typeface="Calibri"/>
              <a:cs typeface="Calibri"/>
              <a:sym typeface="Calibri"/>
            </a:endParaRPr>
          </a:p>
        </p:txBody>
      </p:sp>
      <p:sp>
        <p:nvSpPr>
          <p:cNvPr id="481" name="Google Shape;481;p66"/>
          <p:cNvSpPr txBox="1"/>
          <p:nvPr/>
        </p:nvSpPr>
        <p:spPr>
          <a:xfrm>
            <a:off x="402925" y="1406125"/>
            <a:ext cx="207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Scenario #1</a:t>
            </a:r>
            <a:endParaRPr>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7"/>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87" name="Google Shape;487;p67"/>
          <p:cNvPicPr preferRelativeResize="0"/>
          <p:nvPr/>
        </p:nvPicPr>
        <p:blipFill>
          <a:blip r:embed="rId3">
            <a:alphaModFix/>
          </a:blip>
          <a:stretch>
            <a:fillRect/>
          </a:stretch>
        </p:blipFill>
        <p:spPr>
          <a:xfrm>
            <a:off x="1371600" y="1130775"/>
            <a:ext cx="6566662" cy="4431824"/>
          </a:xfrm>
          <a:prstGeom prst="rect">
            <a:avLst/>
          </a:prstGeom>
          <a:noFill/>
          <a:ln>
            <a:noFill/>
          </a:ln>
        </p:spPr>
      </p:pic>
      <p:sp>
        <p:nvSpPr>
          <p:cNvPr id="488" name="Google Shape;488;p67"/>
          <p:cNvSpPr txBox="1"/>
          <p:nvPr>
            <p:ph type="title"/>
          </p:nvPr>
        </p:nvSpPr>
        <p:spPr>
          <a:xfrm>
            <a:off x="311700" y="4182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10</a:t>
            </a:r>
            <a:r>
              <a:rPr lang="en">
                <a:latin typeface="Calibri"/>
                <a:ea typeface="Calibri"/>
                <a:cs typeface="Calibri"/>
                <a:sym typeface="Calibri"/>
              </a:rPr>
              <a:t>- Learning Outcomes Design</a:t>
            </a:r>
            <a:endParaRPr>
              <a:latin typeface="Calibri"/>
              <a:ea typeface="Calibri"/>
              <a:cs typeface="Calibri"/>
              <a:sym typeface="Calibri"/>
            </a:endParaRPr>
          </a:p>
        </p:txBody>
      </p:sp>
      <p:sp>
        <p:nvSpPr>
          <p:cNvPr id="489" name="Google Shape;489;p67"/>
          <p:cNvSpPr txBox="1"/>
          <p:nvPr/>
        </p:nvSpPr>
        <p:spPr>
          <a:xfrm>
            <a:off x="402925" y="1406125"/>
            <a:ext cx="207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Scenario #2</a:t>
            </a:r>
            <a:endParaRPr>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68"/>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95" name="Google Shape;495;p68"/>
          <p:cNvPicPr preferRelativeResize="0"/>
          <p:nvPr/>
        </p:nvPicPr>
        <p:blipFill>
          <a:blip r:embed="rId3">
            <a:alphaModFix/>
          </a:blip>
          <a:stretch>
            <a:fillRect/>
          </a:stretch>
        </p:blipFill>
        <p:spPr>
          <a:xfrm>
            <a:off x="1371600" y="1283172"/>
            <a:ext cx="6298439" cy="4279427"/>
          </a:xfrm>
          <a:prstGeom prst="rect">
            <a:avLst/>
          </a:prstGeom>
          <a:noFill/>
          <a:ln>
            <a:noFill/>
          </a:ln>
        </p:spPr>
      </p:pic>
      <p:sp>
        <p:nvSpPr>
          <p:cNvPr id="496" name="Google Shape;496;p68"/>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10</a:t>
            </a:r>
            <a:r>
              <a:rPr lang="en">
                <a:latin typeface="Calibri"/>
                <a:ea typeface="Calibri"/>
                <a:cs typeface="Calibri"/>
                <a:sym typeface="Calibri"/>
              </a:rPr>
              <a:t>- Learning Outcomes Design</a:t>
            </a:r>
            <a:endParaRPr>
              <a:latin typeface="Calibri"/>
              <a:ea typeface="Calibri"/>
              <a:cs typeface="Calibri"/>
              <a:sym typeface="Calibri"/>
            </a:endParaRPr>
          </a:p>
        </p:txBody>
      </p:sp>
      <p:sp>
        <p:nvSpPr>
          <p:cNvPr id="497" name="Google Shape;497;p68"/>
          <p:cNvSpPr txBox="1"/>
          <p:nvPr/>
        </p:nvSpPr>
        <p:spPr>
          <a:xfrm>
            <a:off x="402925" y="1406125"/>
            <a:ext cx="207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Scenario #1</a:t>
            </a:r>
            <a:endParaRPr>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69"/>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03" name="Google Shape;503;p69"/>
          <p:cNvPicPr preferRelativeResize="0"/>
          <p:nvPr/>
        </p:nvPicPr>
        <p:blipFill>
          <a:blip r:embed="rId3">
            <a:alphaModFix/>
          </a:blip>
          <a:stretch>
            <a:fillRect/>
          </a:stretch>
        </p:blipFill>
        <p:spPr>
          <a:xfrm>
            <a:off x="1600200" y="1283172"/>
            <a:ext cx="6254549" cy="4279428"/>
          </a:xfrm>
          <a:prstGeom prst="rect">
            <a:avLst/>
          </a:prstGeom>
          <a:noFill/>
          <a:ln>
            <a:noFill/>
          </a:ln>
        </p:spPr>
      </p:pic>
      <p:sp>
        <p:nvSpPr>
          <p:cNvPr id="504" name="Google Shape;504;p69"/>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10</a:t>
            </a:r>
            <a:r>
              <a:rPr lang="en">
                <a:latin typeface="Calibri"/>
                <a:ea typeface="Calibri"/>
                <a:cs typeface="Calibri"/>
                <a:sym typeface="Calibri"/>
              </a:rPr>
              <a:t>- Learning Outcomes Design</a:t>
            </a:r>
            <a:endParaRPr>
              <a:latin typeface="Calibri"/>
              <a:ea typeface="Calibri"/>
              <a:cs typeface="Calibri"/>
              <a:sym typeface="Calibri"/>
            </a:endParaRPr>
          </a:p>
        </p:txBody>
      </p:sp>
      <p:sp>
        <p:nvSpPr>
          <p:cNvPr id="505" name="Google Shape;505;p69"/>
          <p:cNvSpPr txBox="1"/>
          <p:nvPr/>
        </p:nvSpPr>
        <p:spPr>
          <a:xfrm>
            <a:off x="402925" y="1406125"/>
            <a:ext cx="207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Scenario #2</a:t>
            </a:r>
            <a:endParaRPr>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0"/>
          <p:cNvSpPr txBox="1"/>
          <p:nvPr>
            <p:ph type="title"/>
          </p:nvPr>
        </p:nvSpPr>
        <p:spPr>
          <a:xfrm>
            <a:off x="289450" y="494475"/>
            <a:ext cx="83142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600">
                <a:latin typeface="Calibri"/>
                <a:ea typeface="Calibri"/>
                <a:cs typeface="Calibri"/>
                <a:sym typeface="Calibri"/>
              </a:rPr>
              <a:t>11- Practicing</a:t>
            </a:r>
            <a:endParaRPr/>
          </a:p>
        </p:txBody>
      </p:sp>
      <p:sp>
        <p:nvSpPr>
          <p:cNvPr id="511" name="Google Shape;511;p70"/>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12" name="Google Shape;512;p70"/>
          <p:cNvSpPr txBox="1"/>
          <p:nvPr/>
        </p:nvSpPr>
        <p:spPr>
          <a:xfrm>
            <a:off x="644200" y="2059525"/>
            <a:ext cx="5901300" cy="220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How to </a:t>
            </a:r>
            <a:r>
              <a:rPr lang="en" sz="1300" u="sng">
                <a:solidFill>
                  <a:schemeClr val="hlink"/>
                </a:solidFill>
                <a:hlinkClick r:id="rId3"/>
              </a:rPr>
              <a:t>Design</a:t>
            </a:r>
            <a:r>
              <a:rPr lang="en" sz="1300"/>
              <a:t> Your Program and Modules Learning </a:t>
            </a:r>
            <a:r>
              <a:rPr lang="en" sz="1300"/>
              <a:t>Outcomes</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Program catalogue 	… </a:t>
            </a:r>
            <a:r>
              <a:rPr lang="en" sz="1300" u="sng">
                <a:solidFill>
                  <a:schemeClr val="hlink"/>
                </a:solidFill>
                <a:hlinkClick r:id="rId4"/>
              </a:rPr>
              <a:t>Click to view source file</a:t>
            </a:r>
            <a:r>
              <a:rPr lang="en" sz="1300"/>
              <a:t> … </a:t>
            </a:r>
            <a:r>
              <a:rPr lang="en" sz="1300" u="sng">
                <a:solidFill>
                  <a:schemeClr val="hlink"/>
                </a:solidFill>
                <a:hlinkClick r:id="rId5"/>
              </a:rPr>
              <a:t>download PDF file</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Course Catalogue 	</a:t>
            </a:r>
            <a:r>
              <a:rPr lang="en" sz="1300">
                <a:solidFill>
                  <a:schemeClr val="dk1"/>
                </a:solidFill>
              </a:rPr>
              <a:t>… </a:t>
            </a:r>
            <a:r>
              <a:rPr lang="en" sz="1300" u="sng">
                <a:solidFill>
                  <a:schemeClr val="hlink"/>
                </a:solidFill>
                <a:hlinkClick r:id="rId6"/>
              </a:rPr>
              <a:t>Click to view source file</a:t>
            </a:r>
            <a:r>
              <a:rPr lang="en" sz="1300">
                <a:solidFill>
                  <a:schemeClr val="dk1"/>
                </a:solidFill>
              </a:rPr>
              <a:t> … </a:t>
            </a:r>
            <a:r>
              <a:rPr lang="en" sz="1300" u="sng">
                <a:solidFill>
                  <a:schemeClr val="hlink"/>
                </a:solidFill>
                <a:hlinkClick r:id="rId7"/>
              </a:rPr>
              <a:t>download PDF file</a:t>
            </a:r>
            <a:endParaRPr sz="1300">
              <a:solidFill>
                <a:schemeClr val="dk1"/>
              </a:solidFill>
            </a:endParaRPr>
          </a:p>
          <a:p>
            <a:pPr indent="0" lvl="0" marL="0" rtl="0" algn="l">
              <a:spcBef>
                <a:spcPts val="0"/>
              </a:spcBef>
              <a:spcAft>
                <a:spcPts val="0"/>
              </a:spcAft>
              <a:buNone/>
            </a:pPr>
            <a:r>
              <a:t/>
            </a:r>
            <a:endParaRPr sz="1300"/>
          </a:p>
          <a:p>
            <a:pPr indent="0" lvl="0" marL="0" rtl="0" algn="l">
              <a:spcBef>
                <a:spcPts val="0"/>
              </a:spcBef>
              <a:spcAft>
                <a:spcPts val="0"/>
              </a:spcAft>
              <a:buNone/>
            </a:pPr>
            <a:r>
              <a:rPr lang="en" sz="1300"/>
              <a:t>Module Descriptor 	</a:t>
            </a:r>
            <a:r>
              <a:rPr lang="en" sz="1300">
                <a:solidFill>
                  <a:schemeClr val="dk1"/>
                </a:solidFill>
              </a:rPr>
              <a:t>… </a:t>
            </a:r>
            <a:r>
              <a:rPr lang="en" sz="1300" u="sng">
                <a:solidFill>
                  <a:schemeClr val="hlink"/>
                </a:solidFill>
                <a:hlinkClick r:id="rId8"/>
              </a:rPr>
              <a:t>Click to view source file</a:t>
            </a:r>
            <a:r>
              <a:rPr lang="en" sz="1300"/>
              <a:t> … </a:t>
            </a:r>
            <a:r>
              <a:rPr lang="en" sz="1300" u="sng">
                <a:solidFill>
                  <a:schemeClr val="hlink"/>
                </a:solidFill>
                <a:hlinkClick r:id="rId9"/>
              </a:rPr>
              <a:t>download PDF file</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Program Curriculum 	</a:t>
            </a:r>
            <a:r>
              <a:rPr lang="en" sz="1300">
                <a:solidFill>
                  <a:schemeClr val="dk1"/>
                </a:solidFill>
              </a:rPr>
              <a:t>… </a:t>
            </a:r>
            <a:r>
              <a:rPr lang="en" sz="1300" u="sng">
                <a:solidFill>
                  <a:schemeClr val="hlink"/>
                </a:solidFill>
                <a:hlinkClick r:id="rId10"/>
              </a:rPr>
              <a:t>Click to view source file</a:t>
            </a:r>
            <a:r>
              <a:rPr lang="en" sz="1300">
                <a:solidFill>
                  <a:schemeClr val="dk1"/>
                </a:solidFill>
              </a:rPr>
              <a:t> … </a:t>
            </a:r>
            <a:r>
              <a:rPr lang="en" sz="1300" u="sng">
                <a:solidFill>
                  <a:schemeClr val="hlink"/>
                </a:solidFill>
                <a:hlinkClick r:id="rId11"/>
              </a:rPr>
              <a:t>download PDF file</a:t>
            </a:r>
            <a:endParaRPr sz="1300">
              <a:solidFill>
                <a:schemeClr val="dk1"/>
              </a:solidFill>
            </a:endParaRPr>
          </a:p>
          <a:p>
            <a:pPr indent="0" lvl="0" marL="0" rtl="0" algn="l">
              <a:spcBef>
                <a:spcPts val="0"/>
              </a:spcBef>
              <a:spcAft>
                <a:spcPts val="0"/>
              </a:spcAft>
              <a:buNone/>
            </a:pPr>
            <a:r>
              <a:t/>
            </a:r>
            <a:endParaRPr/>
          </a:p>
        </p:txBody>
      </p:sp>
      <p:pic>
        <p:nvPicPr>
          <p:cNvPr id="513" name="Google Shape;513;p70"/>
          <p:cNvPicPr preferRelativeResize="0"/>
          <p:nvPr/>
        </p:nvPicPr>
        <p:blipFill>
          <a:blip r:embed="rId12">
            <a:alphaModFix/>
          </a:blip>
          <a:stretch>
            <a:fillRect/>
          </a:stretch>
        </p:blipFill>
        <p:spPr>
          <a:xfrm>
            <a:off x="6646825" y="1225597"/>
            <a:ext cx="2497186" cy="374578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pic>
        <p:nvPicPr>
          <p:cNvPr id="518" name="Google Shape;518;p71"/>
          <p:cNvPicPr preferRelativeResize="0"/>
          <p:nvPr/>
        </p:nvPicPr>
        <p:blipFill rotWithShape="1">
          <a:blip r:embed="rId3">
            <a:alphaModFix/>
          </a:blip>
          <a:srcRect b="0" l="0" r="0" t="10241"/>
          <a:stretch/>
        </p:blipFill>
        <p:spPr>
          <a:xfrm>
            <a:off x="0" y="302730"/>
            <a:ext cx="9144001" cy="4556979"/>
          </a:xfrm>
          <a:prstGeom prst="rect">
            <a:avLst/>
          </a:prstGeom>
          <a:noFill/>
          <a:ln>
            <a:noFill/>
          </a:ln>
        </p:spPr>
      </p:pic>
      <p:sp>
        <p:nvSpPr>
          <p:cNvPr id="519" name="Google Shape;519;p71"/>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p:nvPr/>
        </p:nvSpPr>
        <p:spPr>
          <a:xfrm>
            <a:off x="127000" y="147475"/>
            <a:ext cx="8810100" cy="5448300"/>
          </a:xfrm>
          <a:prstGeom prst="rect">
            <a:avLst/>
          </a:prstGeom>
          <a:solidFill>
            <a:srgbClr val="EEEE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18">
            <a:hlinkClick r:id="rId3"/>
          </p:cNvPr>
          <p:cNvPicPr preferRelativeResize="0"/>
          <p:nvPr/>
        </p:nvPicPr>
        <p:blipFill>
          <a:blip r:embed="rId4">
            <a:alphaModFix/>
          </a:blip>
          <a:stretch>
            <a:fillRect/>
          </a:stretch>
        </p:blipFill>
        <p:spPr>
          <a:xfrm>
            <a:off x="2767400" y="426150"/>
            <a:ext cx="3187250" cy="4546525"/>
          </a:xfrm>
          <a:prstGeom prst="rect">
            <a:avLst/>
          </a:prstGeom>
          <a:noFill/>
          <a:ln>
            <a:noFill/>
          </a:ln>
        </p:spPr>
      </p:pic>
      <p:sp>
        <p:nvSpPr>
          <p:cNvPr id="107" name="Google Shape;107;p18"/>
          <p:cNvSpPr txBox="1"/>
          <p:nvPr/>
        </p:nvSpPr>
        <p:spPr>
          <a:xfrm>
            <a:off x="2767425" y="5023025"/>
            <a:ext cx="3187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Click on image to download ECTS user’s Guide 2015</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9"/>
          <p:cNvPicPr preferRelativeResize="0"/>
          <p:nvPr/>
        </p:nvPicPr>
        <p:blipFill>
          <a:blip r:embed="rId3">
            <a:alphaModFix/>
          </a:blip>
          <a:stretch>
            <a:fillRect/>
          </a:stretch>
        </p:blipFill>
        <p:spPr>
          <a:xfrm>
            <a:off x="1666375" y="152400"/>
            <a:ext cx="5410199" cy="5410199"/>
          </a:xfrm>
          <a:prstGeom prst="rect">
            <a:avLst/>
          </a:prstGeom>
          <a:noFill/>
          <a:ln>
            <a:noFill/>
          </a:ln>
        </p:spPr>
      </p:pic>
      <p:sp>
        <p:nvSpPr>
          <p:cNvPr id="113" name="Google Shape;113;p19"/>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p:nvPr/>
        </p:nvSpPr>
        <p:spPr>
          <a:xfrm>
            <a:off x="176150" y="207150"/>
            <a:ext cx="8760900" cy="5300700"/>
          </a:xfrm>
          <a:prstGeom prst="rect">
            <a:avLst/>
          </a:prstGeom>
          <a:solidFill>
            <a:srgbClr val="EEEE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119" name="Google Shape;119;p20"/>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latin typeface="Calibri"/>
                <a:ea typeface="Calibri"/>
                <a:cs typeface="Calibri"/>
                <a:sym typeface="Calibri"/>
              </a:rPr>
              <a:t>Some Issues of Iraqi HE System</a:t>
            </a:r>
            <a:endParaRPr>
              <a:latin typeface="Calibri"/>
              <a:ea typeface="Calibri"/>
              <a:cs typeface="Calibri"/>
              <a:sym typeface="Calibri"/>
            </a:endParaRPr>
          </a:p>
        </p:txBody>
      </p:sp>
      <p:sp>
        <p:nvSpPr>
          <p:cNvPr id="120" name="Google Shape;120;p20"/>
          <p:cNvSpPr txBox="1"/>
          <p:nvPr>
            <p:ph idx="1" type="body"/>
          </p:nvPr>
        </p:nvSpPr>
        <p:spPr>
          <a:xfrm>
            <a:off x="756475" y="1280525"/>
            <a:ext cx="7258800" cy="4087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300">
                <a:solidFill>
                  <a:srgbClr val="000000"/>
                </a:solidFill>
              </a:rPr>
              <a:t>The Iraqi higher education system was built basing on the British higher education system. However, with time, this system has been modified based on the Universities’ needs, political situations and the </a:t>
            </a:r>
            <a:r>
              <a:rPr lang="en" sz="1300">
                <a:solidFill>
                  <a:srgbClr val="000000"/>
                </a:solidFill>
              </a:rPr>
              <a:t>challenges</a:t>
            </a:r>
            <a:r>
              <a:rPr lang="en" sz="1300">
                <a:solidFill>
                  <a:srgbClr val="000000"/>
                </a:solidFill>
              </a:rPr>
              <a:t> in all aspects. Consequently, the Iraqi higher education system became a hybrid system and suffers from many issues, among them:</a:t>
            </a:r>
            <a:endParaRPr sz="1300">
              <a:solidFill>
                <a:srgbClr val="000000"/>
              </a:solidFill>
            </a:endParaRPr>
          </a:p>
          <a:p>
            <a:pPr indent="0" lvl="0" marL="0" rtl="0" algn="just">
              <a:spcBef>
                <a:spcPts val="0"/>
              </a:spcBef>
              <a:spcAft>
                <a:spcPts val="0"/>
              </a:spcAft>
              <a:buClr>
                <a:schemeClr val="dk1"/>
              </a:buClr>
              <a:buSzPts val="1100"/>
              <a:buFont typeface="Arial"/>
              <a:buNone/>
            </a:pPr>
            <a:r>
              <a:t/>
            </a:r>
            <a:endParaRPr sz="1000">
              <a:solidFill>
                <a:srgbClr val="000000"/>
              </a:solidFill>
            </a:endParaRPr>
          </a:p>
          <a:p>
            <a:pPr indent="-304800" lvl="0" marL="457200" rtl="0" algn="just">
              <a:spcBef>
                <a:spcPts val="0"/>
              </a:spcBef>
              <a:spcAft>
                <a:spcPts val="0"/>
              </a:spcAft>
              <a:buClr>
                <a:srgbClr val="000000"/>
              </a:buClr>
              <a:buSzPts val="1200"/>
              <a:buAutoNum type="arabicPeriod"/>
            </a:pPr>
            <a:r>
              <a:rPr lang="en" sz="1200">
                <a:solidFill>
                  <a:srgbClr val="000000"/>
                </a:solidFill>
              </a:rPr>
              <a:t>Unstable academic calendar</a:t>
            </a:r>
            <a:endParaRPr sz="1200">
              <a:solidFill>
                <a:srgbClr val="000000"/>
              </a:solidFill>
            </a:endParaRPr>
          </a:p>
          <a:p>
            <a:pPr indent="-304800" lvl="0" marL="457200" rtl="0" algn="just">
              <a:spcBef>
                <a:spcPts val="0"/>
              </a:spcBef>
              <a:spcAft>
                <a:spcPts val="0"/>
              </a:spcAft>
              <a:buClr>
                <a:srgbClr val="000000"/>
              </a:buClr>
              <a:buSzPts val="1200"/>
              <a:buAutoNum type="arabicPeriod"/>
            </a:pPr>
            <a:r>
              <a:rPr lang="en" sz="1200">
                <a:solidFill>
                  <a:srgbClr val="000000"/>
                </a:solidFill>
              </a:rPr>
              <a:t>Lack of ensuring a quality teaching/learning and hard to get accreditation.</a:t>
            </a:r>
            <a:endParaRPr sz="1200">
              <a:solidFill>
                <a:srgbClr val="000000"/>
              </a:solidFill>
            </a:endParaRPr>
          </a:p>
          <a:p>
            <a:pPr indent="-304800" lvl="0" marL="457200" rtl="0" algn="just">
              <a:spcBef>
                <a:spcPts val="0"/>
              </a:spcBef>
              <a:spcAft>
                <a:spcPts val="0"/>
              </a:spcAft>
              <a:buClr>
                <a:srgbClr val="000000"/>
              </a:buClr>
              <a:buSzPts val="1200"/>
              <a:buAutoNum type="arabicPeriod"/>
            </a:pPr>
            <a:r>
              <a:rPr lang="en" sz="1200">
                <a:solidFill>
                  <a:srgbClr val="000000"/>
                </a:solidFill>
              </a:rPr>
              <a:t>The </a:t>
            </a:r>
            <a:r>
              <a:rPr lang="en" sz="1200">
                <a:solidFill>
                  <a:srgbClr val="000000"/>
                </a:solidFill>
              </a:rPr>
              <a:t>curriculum</a:t>
            </a:r>
            <a:r>
              <a:rPr lang="en" sz="1200">
                <a:solidFill>
                  <a:srgbClr val="000000"/>
                </a:solidFill>
              </a:rPr>
              <a:t> and </a:t>
            </a:r>
            <a:r>
              <a:rPr lang="en" sz="1200">
                <a:solidFill>
                  <a:srgbClr val="000000"/>
                </a:solidFill>
              </a:rPr>
              <a:t>syllabus</a:t>
            </a:r>
            <a:r>
              <a:rPr lang="en" sz="1200">
                <a:solidFill>
                  <a:srgbClr val="000000"/>
                </a:solidFill>
              </a:rPr>
              <a:t> are not related explicitly to the program and modules learning outcomes, </a:t>
            </a:r>
            <a:r>
              <a:rPr lang="en" sz="1200">
                <a:solidFill>
                  <a:srgbClr val="000000"/>
                </a:solidFill>
              </a:rPr>
              <a:t>respectively</a:t>
            </a:r>
            <a:r>
              <a:rPr lang="en" sz="1200">
                <a:solidFill>
                  <a:srgbClr val="000000"/>
                </a:solidFill>
              </a:rPr>
              <a:t>.</a:t>
            </a:r>
            <a:endParaRPr sz="1200">
              <a:solidFill>
                <a:srgbClr val="000000"/>
              </a:solidFill>
            </a:endParaRPr>
          </a:p>
          <a:p>
            <a:pPr indent="-304800" lvl="0" marL="457200" rtl="0" algn="just">
              <a:spcBef>
                <a:spcPts val="0"/>
              </a:spcBef>
              <a:spcAft>
                <a:spcPts val="0"/>
              </a:spcAft>
              <a:buClr>
                <a:srgbClr val="000000"/>
              </a:buClr>
              <a:buSzPts val="1200"/>
              <a:buAutoNum type="arabicPeriod"/>
            </a:pPr>
            <a:r>
              <a:rPr lang="en" sz="1200">
                <a:solidFill>
                  <a:srgbClr val="000000"/>
                </a:solidFill>
              </a:rPr>
              <a:t>Imbalance in calculating the </a:t>
            </a:r>
            <a:r>
              <a:rPr lang="en" sz="1200">
                <a:solidFill>
                  <a:srgbClr val="000000"/>
                </a:solidFill>
              </a:rPr>
              <a:t>unstructured</a:t>
            </a:r>
            <a:r>
              <a:rPr lang="en" sz="1200">
                <a:solidFill>
                  <a:srgbClr val="000000"/>
                </a:solidFill>
              </a:rPr>
              <a:t> student workload (US SWL) hours for the students to reach the learning outcomes.</a:t>
            </a:r>
            <a:endParaRPr sz="1200">
              <a:solidFill>
                <a:srgbClr val="000000"/>
              </a:solidFill>
            </a:endParaRPr>
          </a:p>
          <a:p>
            <a:pPr indent="-304800" lvl="0" marL="457200" rtl="0" algn="just">
              <a:spcBef>
                <a:spcPts val="0"/>
              </a:spcBef>
              <a:spcAft>
                <a:spcPts val="0"/>
              </a:spcAft>
              <a:buClr>
                <a:srgbClr val="000000"/>
              </a:buClr>
              <a:buSzPts val="1200"/>
              <a:buAutoNum type="arabicPeriod"/>
            </a:pPr>
            <a:r>
              <a:rPr lang="en" sz="1200">
                <a:solidFill>
                  <a:srgbClr val="000000"/>
                </a:solidFill>
              </a:rPr>
              <a:t>The students’ assessment during the study course focuses on the summative assessment, more than on the </a:t>
            </a:r>
            <a:r>
              <a:rPr lang="en" sz="1200">
                <a:solidFill>
                  <a:srgbClr val="000000"/>
                </a:solidFill>
              </a:rPr>
              <a:t>formative</a:t>
            </a:r>
            <a:r>
              <a:rPr lang="en" sz="1200">
                <a:solidFill>
                  <a:srgbClr val="000000"/>
                </a:solidFill>
              </a:rPr>
              <a:t> assessment.</a:t>
            </a:r>
            <a:endParaRPr sz="1200">
              <a:solidFill>
                <a:srgbClr val="000000"/>
              </a:solidFill>
            </a:endParaRPr>
          </a:p>
          <a:p>
            <a:pPr indent="-304800" lvl="0" marL="457200" rtl="0" algn="just">
              <a:spcBef>
                <a:spcPts val="0"/>
              </a:spcBef>
              <a:spcAft>
                <a:spcPts val="0"/>
              </a:spcAft>
              <a:buClr>
                <a:schemeClr val="dk1"/>
              </a:buClr>
              <a:buSzPts val="1200"/>
              <a:buAutoNum type="arabicPeriod"/>
            </a:pPr>
            <a:r>
              <a:rPr lang="en" sz="1200">
                <a:solidFill>
                  <a:schemeClr val="dk1"/>
                </a:solidFill>
              </a:rPr>
              <a:t>The students’ assessment during the study course does not cover all module learning outcomes.</a:t>
            </a:r>
            <a:endParaRPr sz="1200">
              <a:solidFill>
                <a:srgbClr val="000000"/>
              </a:solidFill>
            </a:endParaRPr>
          </a:p>
          <a:p>
            <a:pPr indent="-304800" lvl="0" marL="457200" rtl="0" algn="just">
              <a:spcBef>
                <a:spcPts val="0"/>
              </a:spcBef>
              <a:spcAft>
                <a:spcPts val="0"/>
              </a:spcAft>
              <a:buClr>
                <a:srgbClr val="000000"/>
              </a:buClr>
              <a:buSzPts val="1200"/>
              <a:buAutoNum type="arabicPeriod"/>
            </a:pPr>
            <a:r>
              <a:rPr lang="en" sz="1200">
                <a:solidFill>
                  <a:srgbClr val="000000"/>
                </a:solidFill>
              </a:rPr>
              <a:t>The grade point average (GPA) calculation is not fair and </a:t>
            </a:r>
            <a:r>
              <a:rPr lang="en" sz="1200">
                <a:solidFill>
                  <a:srgbClr val="000000"/>
                </a:solidFill>
              </a:rPr>
              <a:t>encourage</a:t>
            </a:r>
            <a:r>
              <a:rPr lang="en" sz="1200">
                <a:solidFill>
                  <a:srgbClr val="000000"/>
                </a:solidFill>
              </a:rPr>
              <a:t> students focus on Bachelor level (Year1 and year2).</a:t>
            </a:r>
            <a:endParaRPr sz="1200">
              <a:solidFill>
                <a:srgbClr val="000000"/>
              </a:solidFill>
            </a:endParaRPr>
          </a:p>
          <a:p>
            <a:pPr indent="-304800" lvl="0" marL="457200" rtl="0" algn="just">
              <a:spcBef>
                <a:spcPts val="0"/>
              </a:spcBef>
              <a:spcAft>
                <a:spcPts val="0"/>
              </a:spcAft>
              <a:buClr>
                <a:srgbClr val="000000"/>
              </a:buClr>
              <a:buSzPts val="1200"/>
              <a:buAutoNum type="arabicPeriod"/>
            </a:pPr>
            <a:r>
              <a:rPr lang="en" sz="1200">
                <a:solidFill>
                  <a:srgbClr val="000000"/>
                </a:solidFill>
              </a:rPr>
              <a:t>Weights of Class and Practical/Tutorial/Lab/Clinical are not equal.</a:t>
            </a:r>
            <a:endParaRPr sz="1200">
              <a:solidFill>
                <a:srgbClr val="000000"/>
              </a:solidFill>
            </a:endParaRPr>
          </a:p>
          <a:p>
            <a:pPr indent="-304800" lvl="0" marL="457200" rtl="0" algn="just">
              <a:spcBef>
                <a:spcPts val="0"/>
              </a:spcBef>
              <a:spcAft>
                <a:spcPts val="0"/>
              </a:spcAft>
              <a:buClr>
                <a:srgbClr val="000000"/>
              </a:buClr>
              <a:buSzPts val="1200"/>
              <a:buAutoNum type="arabicPeriod"/>
            </a:pPr>
            <a:r>
              <a:rPr lang="en" sz="1200">
                <a:solidFill>
                  <a:srgbClr val="000000"/>
                </a:solidFill>
              </a:rPr>
              <a:t>Student mobility, nationally and internationally,</a:t>
            </a:r>
            <a:r>
              <a:rPr lang="en" sz="1200">
                <a:solidFill>
                  <a:srgbClr val="000000"/>
                </a:solidFill>
              </a:rPr>
              <a:t> is not easy</a:t>
            </a:r>
            <a:endParaRPr sz="1200">
              <a:solidFill>
                <a:srgbClr val="000000"/>
              </a:solidFill>
            </a:endParaRPr>
          </a:p>
          <a:p>
            <a:pPr indent="0" lvl="0" marL="0" rtl="0" algn="just">
              <a:spcBef>
                <a:spcPts val="0"/>
              </a:spcBef>
              <a:spcAft>
                <a:spcPts val="1600"/>
              </a:spcAft>
              <a:buNone/>
            </a:pPr>
            <a:r>
              <a:t/>
            </a:r>
            <a:endParaRPr b="1" sz="1700">
              <a:solidFill>
                <a:srgbClr val="000000"/>
              </a:solidFill>
            </a:endParaRPr>
          </a:p>
        </p:txBody>
      </p:sp>
      <p:pic>
        <p:nvPicPr>
          <p:cNvPr id="121" name="Google Shape;121;p20"/>
          <p:cNvPicPr preferRelativeResize="0"/>
          <p:nvPr/>
        </p:nvPicPr>
        <p:blipFill>
          <a:blip r:embed="rId3">
            <a:alphaModFix/>
          </a:blip>
          <a:stretch>
            <a:fillRect/>
          </a:stretch>
        </p:blipFill>
        <p:spPr>
          <a:xfrm>
            <a:off x="8373948" y="208624"/>
            <a:ext cx="563025" cy="774300"/>
          </a:xfrm>
          <a:prstGeom prst="rect">
            <a:avLst/>
          </a:prstGeom>
          <a:noFill/>
          <a:ln>
            <a:noFill/>
          </a:ln>
        </p:spPr>
      </p:pic>
      <p:sp>
        <p:nvSpPr>
          <p:cNvPr id="122" name="Google Shape;122;p20"/>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p:nvPr/>
        </p:nvSpPr>
        <p:spPr>
          <a:xfrm>
            <a:off x="176150" y="207150"/>
            <a:ext cx="8760900" cy="5300700"/>
          </a:xfrm>
          <a:prstGeom prst="rect">
            <a:avLst/>
          </a:prstGeom>
          <a:solidFill>
            <a:srgbClr val="EEEE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1"/>
          <p:cNvSpPr txBox="1"/>
          <p:nvPr>
            <p:ph type="title"/>
          </p:nvPr>
        </p:nvSpPr>
        <p:spPr>
          <a:xfrm>
            <a:off x="311700" y="494472"/>
            <a:ext cx="8520600" cy="6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latin typeface="Calibri"/>
                <a:ea typeface="Calibri"/>
                <a:cs typeface="Calibri"/>
                <a:sym typeface="Calibri"/>
              </a:rPr>
              <a:t>بعض مشاكل وتحديات نظام التعليم العالي العراقي</a:t>
            </a:r>
            <a:endParaRPr>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a:latin typeface="Rock Salt"/>
              <a:ea typeface="Rock Salt"/>
              <a:cs typeface="Rock Salt"/>
              <a:sym typeface="Rock Salt"/>
            </a:endParaRPr>
          </a:p>
        </p:txBody>
      </p:sp>
      <p:sp>
        <p:nvSpPr>
          <p:cNvPr id="129" name="Google Shape;129;p21"/>
          <p:cNvSpPr txBox="1"/>
          <p:nvPr>
            <p:ph idx="1" type="body"/>
          </p:nvPr>
        </p:nvSpPr>
        <p:spPr>
          <a:xfrm>
            <a:off x="756475" y="1280525"/>
            <a:ext cx="7258800" cy="4087800"/>
          </a:xfrm>
          <a:prstGeom prst="rect">
            <a:avLst/>
          </a:prstGeom>
        </p:spPr>
        <p:txBody>
          <a:bodyPr anchorCtr="0" anchor="t" bIns="91425" lIns="91425" spcFirstLastPara="1" rIns="91425" wrap="square" tIns="91425">
            <a:noAutofit/>
          </a:bodyPr>
          <a:lstStyle/>
          <a:p>
            <a:pPr indent="0" lvl="0" marL="0" rtl="1" algn="just">
              <a:spcBef>
                <a:spcPts val="0"/>
              </a:spcBef>
              <a:spcAft>
                <a:spcPts val="0"/>
              </a:spcAft>
              <a:buNone/>
            </a:pPr>
            <a:r>
              <a:rPr lang="en" sz="1600">
                <a:solidFill>
                  <a:srgbClr val="000000"/>
                </a:solidFill>
                <a:latin typeface="Calibri"/>
                <a:ea typeface="Calibri"/>
                <a:cs typeface="Calibri"/>
                <a:sym typeface="Calibri"/>
              </a:rPr>
              <a:t>تم بناء نظام التعليم العالي العراقي على أساس نظام التعليم العالي البريطاني. ومع ذلك ، مع مرور الوقت، تم تعديل هذا النظام بناءً على احتياجات الجامعات والأوضاع السياسية/الاقتصادية/الاجتماعية والتحديات في جميع الجوانب. وبالتالي ، أصبح نظام التعليم العالي العراقي نظامًا هجينًا ويعاني من العديد من المشاكل والتحديات، من بينها.</a:t>
            </a:r>
            <a:endParaRPr sz="1600">
              <a:solidFill>
                <a:srgbClr val="000000"/>
              </a:solidFill>
              <a:latin typeface="Calibri"/>
              <a:ea typeface="Calibri"/>
              <a:cs typeface="Calibri"/>
              <a:sym typeface="Calibri"/>
            </a:endParaRPr>
          </a:p>
          <a:p>
            <a:pPr indent="0" lvl="0" marL="0" rtl="1" algn="just">
              <a:spcBef>
                <a:spcPts val="0"/>
              </a:spcBef>
              <a:spcAft>
                <a:spcPts val="0"/>
              </a:spcAft>
              <a:buNone/>
            </a:pPr>
            <a:r>
              <a:t/>
            </a:r>
            <a:endParaRPr sz="600">
              <a:solidFill>
                <a:srgbClr val="000000"/>
              </a:solidFill>
              <a:latin typeface="Calibri"/>
              <a:ea typeface="Calibri"/>
              <a:cs typeface="Calibri"/>
              <a:sym typeface="Calibri"/>
            </a:endParaRPr>
          </a:p>
          <a:p>
            <a:pPr indent="-330200" lvl="0" marL="457200" rtl="1" algn="just">
              <a:spcBef>
                <a:spcPts val="0"/>
              </a:spcBef>
              <a:spcAft>
                <a:spcPts val="0"/>
              </a:spcAft>
              <a:buClr>
                <a:srgbClr val="000000"/>
              </a:buClr>
              <a:buSzPts val="1600"/>
              <a:buFont typeface="Calibri"/>
              <a:buAutoNum type="arabicPeriod"/>
            </a:pPr>
            <a:r>
              <a:rPr lang="en" sz="1600">
                <a:solidFill>
                  <a:srgbClr val="000000"/>
                </a:solidFill>
                <a:latin typeface="Calibri"/>
                <a:ea typeface="Calibri"/>
                <a:cs typeface="Calibri"/>
                <a:sym typeface="Calibri"/>
              </a:rPr>
              <a:t>تقويم أكاديمي غير مستقر</a:t>
            </a:r>
            <a:endParaRPr sz="1600">
              <a:solidFill>
                <a:srgbClr val="000000"/>
              </a:solidFill>
              <a:latin typeface="Calibri"/>
              <a:ea typeface="Calibri"/>
              <a:cs typeface="Calibri"/>
              <a:sym typeface="Calibri"/>
            </a:endParaRPr>
          </a:p>
          <a:p>
            <a:pPr indent="-330200" lvl="0" marL="457200" rtl="1" algn="just">
              <a:spcBef>
                <a:spcPts val="0"/>
              </a:spcBef>
              <a:spcAft>
                <a:spcPts val="0"/>
              </a:spcAft>
              <a:buClr>
                <a:srgbClr val="000000"/>
              </a:buClr>
              <a:buSzPts val="1600"/>
              <a:buFont typeface="Calibri"/>
              <a:buAutoNum type="arabicPeriod"/>
            </a:pPr>
            <a:r>
              <a:rPr lang="en" sz="1600">
                <a:solidFill>
                  <a:srgbClr val="000000"/>
                </a:solidFill>
                <a:latin typeface="Calibri"/>
                <a:ea typeface="Calibri"/>
                <a:cs typeface="Calibri"/>
                <a:sym typeface="Calibri"/>
              </a:rPr>
              <a:t>صعوبة ضمان جودة التعليم/ التعلم وصعوبة الاعتمادية.</a:t>
            </a:r>
            <a:endParaRPr sz="1600">
              <a:solidFill>
                <a:srgbClr val="000000"/>
              </a:solidFill>
              <a:latin typeface="Calibri"/>
              <a:ea typeface="Calibri"/>
              <a:cs typeface="Calibri"/>
              <a:sym typeface="Calibri"/>
            </a:endParaRPr>
          </a:p>
          <a:p>
            <a:pPr indent="-330200" lvl="0" marL="457200" rtl="1" algn="just">
              <a:spcBef>
                <a:spcPts val="0"/>
              </a:spcBef>
              <a:spcAft>
                <a:spcPts val="0"/>
              </a:spcAft>
              <a:buClr>
                <a:srgbClr val="000000"/>
              </a:buClr>
              <a:buSzPts val="1600"/>
              <a:buFont typeface="Calibri"/>
              <a:buAutoNum type="arabicPeriod"/>
            </a:pPr>
            <a:r>
              <a:rPr lang="en" sz="1600">
                <a:solidFill>
                  <a:srgbClr val="000000"/>
                </a:solidFill>
                <a:latin typeface="Calibri"/>
                <a:ea typeface="Calibri"/>
                <a:cs typeface="Calibri"/>
                <a:sym typeface="Calibri"/>
              </a:rPr>
              <a:t>لا يرتبط المنهج الدراسي بشكل صريح بمخرجات التعلم الخاصة بالبرنامج والمواد الدراسية.</a:t>
            </a:r>
            <a:endParaRPr sz="1600">
              <a:solidFill>
                <a:srgbClr val="000000"/>
              </a:solidFill>
              <a:latin typeface="Calibri"/>
              <a:ea typeface="Calibri"/>
              <a:cs typeface="Calibri"/>
              <a:sym typeface="Calibri"/>
            </a:endParaRPr>
          </a:p>
          <a:p>
            <a:pPr indent="-330200" lvl="0" marL="457200" rtl="1" algn="just">
              <a:spcBef>
                <a:spcPts val="0"/>
              </a:spcBef>
              <a:spcAft>
                <a:spcPts val="0"/>
              </a:spcAft>
              <a:buClr>
                <a:srgbClr val="000000"/>
              </a:buClr>
              <a:buSzPts val="1600"/>
              <a:buFont typeface="Calibri"/>
              <a:buAutoNum type="arabicPeriod"/>
            </a:pPr>
            <a:r>
              <a:rPr lang="en" sz="1600">
                <a:solidFill>
                  <a:srgbClr val="000000"/>
                </a:solidFill>
                <a:latin typeface="Calibri"/>
                <a:ea typeface="Calibri"/>
                <a:cs typeface="Calibri"/>
                <a:sym typeface="Calibri"/>
              </a:rPr>
              <a:t>عدم الموازنة في احتساب الساعات الغير منتظمة </a:t>
            </a:r>
            <a:r>
              <a:rPr lang="en" sz="1600">
                <a:solidFill>
                  <a:srgbClr val="000000"/>
                </a:solidFill>
                <a:latin typeface="Calibri"/>
                <a:ea typeface="Calibri"/>
                <a:cs typeface="Calibri"/>
                <a:sym typeface="Calibri"/>
              </a:rPr>
              <a:t>للطلاب</a:t>
            </a:r>
            <a:r>
              <a:rPr lang="en" sz="1600">
                <a:solidFill>
                  <a:srgbClr val="000000"/>
                </a:solidFill>
                <a:latin typeface="Calibri"/>
                <a:ea typeface="Calibri"/>
                <a:cs typeface="Calibri"/>
                <a:sym typeface="Calibri"/>
              </a:rPr>
              <a:t> للوصول </a:t>
            </a:r>
            <a:r>
              <a:rPr lang="en" sz="1600">
                <a:solidFill>
                  <a:srgbClr val="000000"/>
                </a:solidFill>
                <a:latin typeface="Calibri"/>
                <a:ea typeface="Calibri"/>
                <a:cs typeface="Calibri"/>
                <a:sym typeface="Calibri"/>
              </a:rPr>
              <a:t>إلى</a:t>
            </a:r>
            <a:r>
              <a:rPr lang="en" sz="1600">
                <a:solidFill>
                  <a:srgbClr val="000000"/>
                </a:solidFill>
                <a:latin typeface="Calibri"/>
                <a:ea typeface="Calibri"/>
                <a:cs typeface="Calibri"/>
                <a:sym typeface="Calibri"/>
              </a:rPr>
              <a:t> مخرجات التعلم.</a:t>
            </a:r>
            <a:endParaRPr sz="1600">
              <a:solidFill>
                <a:srgbClr val="000000"/>
              </a:solidFill>
              <a:latin typeface="Calibri"/>
              <a:ea typeface="Calibri"/>
              <a:cs typeface="Calibri"/>
              <a:sym typeface="Calibri"/>
            </a:endParaRPr>
          </a:p>
          <a:p>
            <a:pPr indent="-330200" lvl="0" marL="457200" rtl="1" algn="just">
              <a:spcBef>
                <a:spcPts val="0"/>
              </a:spcBef>
              <a:spcAft>
                <a:spcPts val="0"/>
              </a:spcAft>
              <a:buClr>
                <a:srgbClr val="000000"/>
              </a:buClr>
              <a:buSzPts val="1600"/>
              <a:buFont typeface="Calibri"/>
              <a:buAutoNum type="arabicPeriod"/>
            </a:pPr>
            <a:r>
              <a:rPr lang="en" sz="1600">
                <a:solidFill>
                  <a:srgbClr val="000000"/>
                </a:solidFill>
                <a:latin typeface="Calibri"/>
                <a:ea typeface="Calibri"/>
                <a:cs typeface="Calibri"/>
                <a:sym typeface="Calibri"/>
              </a:rPr>
              <a:t>يركز تقييم الطلاب أثناء الفصل الدراسي على التقييم النهائي (الامتحانين الفصلي والنهائي)، أكثر من التركيز على التقييم التكويني اليومي.</a:t>
            </a:r>
            <a:endParaRPr sz="1600">
              <a:solidFill>
                <a:srgbClr val="000000"/>
              </a:solidFill>
              <a:latin typeface="Calibri"/>
              <a:ea typeface="Calibri"/>
              <a:cs typeface="Calibri"/>
              <a:sym typeface="Calibri"/>
            </a:endParaRPr>
          </a:p>
          <a:p>
            <a:pPr indent="-330200" lvl="0" marL="457200" rtl="1" algn="just">
              <a:spcBef>
                <a:spcPts val="0"/>
              </a:spcBef>
              <a:spcAft>
                <a:spcPts val="0"/>
              </a:spcAft>
              <a:buClr>
                <a:srgbClr val="000000"/>
              </a:buClr>
              <a:buSzPts val="1600"/>
              <a:buFont typeface="Calibri"/>
              <a:buAutoNum type="arabicPeriod"/>
            </a:pPr>
            <a:r>
              <a:rPr lang="en" sz="1600">
                <a:solidFill>
                  <a:srgbClr val="000000"/>
                </a:solidFill>
                <a:latin typeface="Calibri"/>
                <a:ea typeface="Calibri"/>
                <a:cs typeface="Calibri"/>
                <a:sym typeface="Calibri"/>
              </a:rPr>
              <a:t>لا يغطي تقييم الطلاب أثناء الفصل الدراسي جميع مخرجات تعلم الوحدة الدراسية.</a:t>
            </a:r>
            <a:endParaRPr sz="1600">
              <a:solidFill>
                <a:srgbClr val="000000"/>
              </a:solidFill>
              <a:latin typeface="Calibri"/>
              <a:ea typeface="Calibri"/>
              <a:cs typeface="Calibri"/>
              <a:sym typeface="Calibri"/>
            </a:endParaRPr>
          </a:p>
          <a:p>
            <a:pPr indent="-330200" lvl="0" marL="457200" rtl="1" algn="just">
              <a:spcBef>
                <a:spcPts val="0"/>
              </a:spcBef>
              <a:spcAft>
                <a:spcPts val="0"/>
              </a:spcAft>
              <a:buClr>
                <a:srgbClr val="000000"/>
              </a:buClr>
              <a:buSzPts val="1600"/>
              <a:buFont typeface="Calibri"/>
              <a:buAutoNum type="arabicPeriod"/>
            </a:pPr>
            <a:r>
              <a:rPr lang="en" sz="1600">
                <a:solidFill>
                  <a:srgbClr val="000000"/>
                </a:solidFill>
                <a:latin typeface="Calibri"/>
                <a:ea typeface="Calibri"/>
                <a:cs typeface="Calibri"/>
                <a:sym typeface="Calibri"/>
              </a:rPr>
              <a:t>حساب متوسط الدرجات او بما يسمى بالمعدل العام (GPA) غير عادل ويشجع الطلاب </a:t>
            </a:r>
            <a:r>
              <a:rPr lang="en" sz="1600">
                <a:solidFill>
                  <a:srgbClr val="000000"/>
                </a:solidFill>
                <a:latin typeface="Calibri"/>
                <a:ea typeface="Calibri"/>
                <a:cs typeface="Calibri"/>
                <a:sym typeface="Calibri"/>
              </a:rPr>
              <a:t>على</a:t>
            </a:r>
            <a:r>
              <a:rPr lang="en" sz="1600">
                <a:solidFill>
                  <a:srgbClr val="000000"/>
                </a:solidFill>
                <a:latin typeface="Calibri"/>
                <a:ea typeface="Calibri"/>
                <a:cs typeface="Calibri"/>
                <a:sym typeface="Calibri"/>
              </a:rPr>
              <a:t> عدم التركيز على سنوات الدراسة الابتدائية.</a:t>
            </a:r>
            <a:endParaRPr sz="1600">
              <a:solidFill>
                <a:srgbClr val="000000"/>
              </a:solidFill>
              <a:latin typeface="Calibri"/>
              <a:ea typeface="Calibri"/>
              <a:cs typeface="Calibri"/>
              <a:sym typeface="Calibri"/>
            </a:endParaRPr>
          </a:p>
          <a:p>
            <a:pPr indent="-330200" lvl="0" marL="457200" rtl="1" algn="just">
              <a:spcBef>
                <a:spcPts val="0"/>
              </a:spcBef>
              <a:spcAft>
                <a:spcPts val="0"/>
              </a:spcAft>
              <a:buClr>
                <a:srgbClr val="000000"/>
              </a:buClr>
              <a:buSzPts val="1600"/>
              <a:buFont typeface="Calibri"/>
              <a:buAutoNum type="arabicPeriod"/>
            </a:pPr>
            <a:r>
              <a:rPr lang="en" sz="1600">
                <a:solidFill>
                  <a:srgbClr val="000000"/>
                </a:solidFill>
                <a:latin typeface="Calibri"/>
                <a:ea typeface="Calibri"/>
                <a:cs typeface="Calibri"/>
                <a:sym typeface="Calibri"/>
              </a:rPr>
              <a:t>أوزان ساعات التدريس النظرية والساعات العملية (بانواعها) غير متساوية.</a:t>
            </a:r>
            <a:endParaRPr sz="1600">
              <a:solidFill>
                <a:srgbClr val="000000"/>
              </a:solidFill>
              <a:latin typeface="Calibri"/>
              <a:ea typeface="Calibri"/>
              <a:cs typeface="Calibri"/>
              <a:sym typeface="Calibri"/>
            </a:endParaRPr>
          </a:p>
          <a:p>
            <a:pPr indent="-330200" lvl="0" marL="457200" rtl="1" algn="just">
              <a:spcBef>
                <a:spcPts val="0"/>
              </a:spcBef>
              <a:spcAft>
                <a:spcPts val="0"/>
              </a:spcAft>
              <a:buClr>
                <a:srgbClr val="000000"/>
              </a:buClr>
              <a:buSzPts val="1600"/>
              <a:buFont typeface="Calibri"/>
              <a:buAutoNum type="arabicPeriod"/>
            </a:pPr>
            <a:r>
              <a:rPr lang="en" sz="1600">
                <a:solidFill>
                  <a:srgbClr val="000000"/>
                </a:solidFill>
                <a:latin typeface="Calibri"/>
                <a:ea typeface="Calibri"/>
                <a:cs typeface="Calibri"/>
                <a:sym typeface="Calibri"/>
              </a:rPr>
              <a:t>تنقل الطلاب ، على الصعيدين الوطني والدولي ، ليس بالأمر السهل.</a:t>
            </a:r>
            <a:endParaRPr sz="1600">
              <a:solidFill>
                <a:srgbClr val="000000"/>
              </a:solidFill>
              <a:latin typeface="Calibri"/>
              <a:ea typeface="Calibri"/>
              <a:cs typeface="Calibri"/>
              <a:sym typeface="Calibri"/>
            </a:endParaRPr>
          </a:p>
          <a:p>
            <a:pPr indent="0" lvl="0" marL="0" rtl="1" algn="r">
              <a:spcBef>
                <a:spcPts val="0"/>
              </a:spcBef>
              <a:spcAft>
                <a:spcPts val="0"/>
              </a:spcAft>
              <a:buNone/>
            </a:pPr>
            <a:r>
              <a:t/>
            </a:r>
            <a:endParaRPr sz="1500">
              <a:solidFill>
                <a:srgbClr val="000000"/>
              </a:solidFill>
            </a:endParaRPr>
          </a:p>
          <a:p>
            <a:pPr indent="0" lvl="0" marL="0" rtl="0" algn="just">
              <a:spcBef>
                <a:spcPts val="0"/>
              </a:spcBef>
              <a:spcAft>
                <a:spcPts val="1600"/>
              </a:spcAft>
              <a:buNone/>
            </a:pPr>
            <a:r>
              <a:t/>
            </a:r>
            <a:endParaRPr b="1">
              <a:solidFill>
                <a:srgbClr val="000000"/>
              </a:solidFill>
            </a:endParaRPr>
          </a:p>
        </p:txBody>
      </p:sp>
      <p:pic>
        <p:nvPicPr>
          <p:cNvPr id="130" name="Google Shape;130;p21"/>
          <p:cNvPicPr preferRelativeResize="0"/>
          <p:nvPr/>
        </p:nvPicPr>
        <p:blipFill>
          <a:blip r:embed="rId3">
            <a:alphaModFix/>
          </a:blip>
          <a:stretch>
            <a:fillRect/>
          </a:stretch>
        </p:blipFill>
        <p:spPr>
          <a:xfrm>
            <a:off x="8373948" y="208624"/>
            <a:ext cx="563025" cy="774300"/>
          </a:xfrm>
          <a:prstGeom prst="rect">
            <a:avLst/>
          </a:prstGeom>
          <a:noFill/>
          <a:ln>
            <a:noFill/>
          </a:ln>
        </p:spPr>
      </p:pic>
      <p:sp>
        <p:nvSpPr>
          <p:cNvPr id="131" name="Google Shape;131;p21"/>
          <p:cNvSpPr txBox="1"/>
          <p:nvPr>
            <p:ph idx="12" type="sldNum"/>
          </p:nvPr>
        </p:nvSpPr>
        <p:spPr>
          <a:xfrm>
            <a:off x="8472458" y="5181352"/>
            <a:ext cx="548700" cy="437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