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8E086A4-7B9B-4545-85D4-D6D1EB0F08DC}"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A5C5A-6A0D-43D9-AB3A-702A236C72D7}" type="slidenum">
              <a:rPr lang="en-US" smtClean="0"/>
              <a:t>‹#›</a:t>
            </a:fld>
            <a:endParaRPr lang="en-US"/>
          </a:p>
        </p:txBody>
      </p:sp>
    </p:spTree>
    <p:extLst>
      <p:ext uri="{BB962C8B-B14F-4D97-AF65-F5344CB8AC3E}">
        <p14:creationId xmlns:p14="http://schemas.microsoft.com/office/powerpoint/2010/main" val="805589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E086A4-7B9B-4545-85D4-D6D1EB0F08DC}"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A5C5A-6A0D-43D9-AB3A-702A236C72D7}" type="slidenum">
              <a:rPr lang="en-US" smtClean="0"/>
              <a:t>‹#›</a:t>
            </a:fld>
            <a:endParaRPr lang="en-US"/>
          </a:p>
        </p:txBody>
      </p:sp>
    </p:spTree>
    <p:extLst>
      <p:ext uri="{BB962C8B-B14F-4D97-AF65-F5344CB8AC3E}">
        <p14:creationId xmlns:p14="http://schemas.microsoft.com/office/powerpoint/2010/main" val="3485097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E086A4-7B9B-4545-85D4-D6D1EB0F08DC}"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A5C5A-6A0D-43D9-AB3A-702A236C72D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76757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E086A4-7B9B-4545-85D4-D6D1EB0F08DC}"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A5C5A-6A0D-43D9-AB3A-702A236C72D7}" type="slidenum">
              <a:rPr lang="en-US" smtClean="0"/>
              <a:t>‹#›</a:t>
            </a:fld>
            <a:endParaRPr lang="en-US"/>
          </a:p>
        </p:txBody>
      </p:sp>
    </p:spTree>
    <p:extLst>
      <p:ext uri="{BB962C8B-B14F-4D97-AF65-F5344CB8AC3E}">
        <p14:creationId xmlns:p14="http://schemas.microsoft.com/office/powerpoint/2010/main" val="39487422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E086A4-7B9B-4545-85D4-D6D1EB0F08DC}"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A5C5A-6A0D-43D9-AB3A-702A236C72D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10305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E086A4-7B9B-4545-85D4-D6D1EB0F08DC}"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A5C5A-6A0D-43D9-AB3A-702A236C72D7}" type="slidenum">
              <a:rPr lang="en-US" smtClean="0"/>
              <a:t>‹#›</a:t>
            </a:fld>
            <a:endParaRPr lang="en-US"/>
          </a:p>
        </p:txBody>
      </p:sp>
    </p:spTree>
    <p:extLst>
      <p:ext uri="{BB962C8B-B14F-4D97-AF65-F5344CB8AC3E}">
        <p14:creationId xmlns:p14="http://schemas.microsoft.com/office/powerpoint/2010/main" val="13254617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E086A4-7B9B-4545-85D4-D6D1EB0F08DC}"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A5C5A-6A0D-43D9-AB3A-702A236C72D7}" type="slidenum">
              <a:rPr lang="en-US" smtClean="0"/>
              <a:t>‹#›</a:t>
            </a:fld>
            <a:endParaRPr lang="en-US"/>
          </a:p>
        </p:txBody>
      </p:sp>
    </p:spTree>
    <p:extLst>
      <p:ext uri="{BB962C8B-B14F-4D97-AF65-F5344CB8AC3E}">
        <p14:creationId xmlns:p14="http://schemas.microsoft.com/office/powerpoint/2010/main" val="15069035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E086A4-7B9B-4545-85D4-D6D1EB0F08DC}"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A5C5A-6A0D-43D9-AB3A-702A236C72D7}" type="slidenum">
              <a:rPr lang="en-US" smtClean="0"/>
              <a:t>‹#›</a:t>
            </a:fld>
            <a:endParaRPr lang="en-US"/>
          </a:p>
        </p:txBody>
      </p:sp>
    </p:spTree>
    <p:extLst>
      <p:ext uri="{BB962C8B-B14F-4D97-AF65-F5344CB8AC3E}">
        <p14:creationId xmlns:p14="http://schemas.microsoft.com/office/powerpoint/2010/main" val="1986244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E086A4-7B9B-4545-85D4-D6D1EB0F08DC}"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A5C5A-6A0D-43D9-AB3A-702A236C72D7}" type="slidenum">
              <a:rPr lang="en-US" smtClean="0"/>
              <a:t>‹#›</a:t>
            </a:fld>
            <a:endParaRPr lang="en-US"/>
          </a:p>
        </p:txBody>
      </p:sp>
    </p:spTree>
    <p:extLst>
      <p:ext uri="{BB962C8B-B14F-4D97-AF65-F5344CB8AC3E}">
        <p14:creationId xmlns:p14="http://schemas.microsoft.com/office/powerpoint/2010/main" val="2458516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E086A4-7B9B-4545-85D4-D6D1EB0F08DC}"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A5C5A-6A0D-43D9-AB3A-702A236C72D7}" type="slidenum">
              <a:rPr lang="en-US" smtClean="0"/>
              <a:t>‹#›</a:t>
            </a:fld>
            <a:endParaRPr lang="en-US"/>
          </a:p>
        </p:txBody>
      </p:sp>
    </p:spTree>
    <p:extLst>
      <p:ext uri="{BB962C8B-B14F-4D97-AF65-F5344CB8AC3E}">
        <p14:creationId xmlns:p14="http://schemas.microsoft.com/office/powerpoint/2010/main" val="3081835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8E086A4-7B9B-4545-85D4-D6D1EB0F08DC}" type="datetimeFigureOut">
              <a:rPr lang="en-US" smtClean="0"/>
              <a:t>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1A5C5A-6A0D-43D9-AB3A-702A236C72D7}" type="slidenum">
              <a:rPr lang="en-US" smtClean="0"/>
              <a:t>‹#›</a:t>
            </a:fld>
            <a:endParaRPr lang="en-US"/>
          </a:p>
        </p:txBody>
      </p:sp>
    </p:spTree>
    <p:extLst>
      <p:ext uri="{BB962C8B-B14F-4D97-AF65-F5344CB8AC3E}">
        <p14:creationId xmlns:p14="http://schemas.microsoft.com/office/powerpoint/2010/main" val="4174796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8E086A4-7B9B-4545-85D4-D6D1EB0F08DC}" type="datetimeFigureOut">
              <a:rPr lang="en-US" smtClean="0"/>
              <a:t>2/11/2024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1A5C5A-6A0D-43D9-AB3A-702A236C72D7}" type="slidenum">
              <a:rPr lang="en-US" smtClean="0"/>
              <a:t>‹#›</a:t>
            </a:fld>
            <a:endParaRPr lang="en-US"/>
          </a:p>
        </p:txBody>
      </p:sp>
    </p:spTree>
    <p:extLst>
      <p:ext uri="{BB962C8B-B14F-4D97-AF65-F5344CB8AC3E}">
        <p14:creationId xmlns:p14="http://schemas.microsoft.com/office/powerpoint/2010/main" val="1704665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8E086A4-7B9B-4545-85D4-D6D1EB0F08DC}" type="datetimeFigureOut">
              <a:rPr lang="en-US" smtClean="0"/>
              <a:t>2/11/2024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1A5C5A-6A0D-43D9-AB3A-702A236C72D7}" type="slidenum">
              <a:rPr lang="en-US" smtClean="0"/>
              <a:t>‹#›</a:t>
            </a:fld>
            <a:endParaRPr lang="en-US"/>
          </a:p>
        </p:txBody>
      </p:sp>
    </p:spTree>
    <p:extLst>
      <p:ext uri="{BB962C8B-B14F-4D97-AF65-F5344CB8AC3E}">
        <p14:creationId xmlns:p14="http://schemas.microsoft.com/office/powerpoint/2010/main" val="2796212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E086A4-7B9B-4545-85D4-D6D1EB0F08DC}" type="datetimeFigureOut">
              <a:rPr lang="en-US" smtClean="0"/>
              <a:t>2/11/2024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1A5C5A-6A0D-43D9-AB3A-702A236C72D7}" type="slidenum">
              <a:rPr lang="en-US" smtClean="0"/>
              <a:t>‹#›</a:t>
            </a:fld>
            <a:endParaRPr lang="en-US"/>
          </a:p>
        </p:txBody>
      </p:sp>
    </p:spTree>
    <p:extLst>
      <p:ext uri="{BB962C8B-B14F-4D97-AF65-F5344CB8AC3E}">
        <p14:creationId xmlns:p14="http://schemas.microsoft.com/office/powerpoint/2010/main" val="291052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E086A4-7B9B-4545-85D4-D6D1EB0F08DC}" type="datetimeFigureOut">
              <a:rPr lang="en-US" smtClean="0"/>
              <a:t>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1A5C5A-6A0D-43D9-AB3A-702A236C72D7}" type="slidenum">
              <a:rPr lang="en-US" smtClean="0"/>
              <a:t>‹#›</a:t>
            </a:fld>
            <a:endParaRPr lang="en-US"/>
          </a:p>
        </p:txBody>
      </p:sp>
    </p:spTree>
    <p:extLst>
      <p:ext uri="{BB962C8B-B14F-4D97-AF65-F5344CB8AC3E}">
        <p14:creationId xmlns:p14="http://schemas.microsoft.com/office/powerpoint/2010/main" val="2598260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E086A4-7B9B-4545-85D4-D6D1EB0F08DC}" type="datetimeFigureOut">
              <a:rPr lang="en-US" smtClean="0"/>
              <a:t>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1A5C5A-6A0D-43D9-AB3A-702A236C72D7}" type="slidenum">
              <a:rPr lang="en-US" smtClean="0"/>
              <a:t>‹#›</a:t>
            </a:fld>
            <a:endParaRPr lang="en-US"/>
          </a:p>
        </p:txBody>
      </p:sp>
    </p:spTree>
    <p:extLst>
      <p:ext uri="{BB962C8B-B14F-4D97-AF65-F5344CB8AC3E}">
        <p14:creationId xmlns:p14="http://schemas.microsoft.com/office/powerpoint/2010/main" val="4291710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8E086A4-7B9B-4545-85D4-D6D1EB0F08DC}" type="datetimeFigureOut">
              <a:rPr lang="en-US" smtClean="0"/>
              <a:t>2/11/2024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81A5C5A-6A0D-43D9-AB3A-702A236C72D7}" type="slidenum">
              <a:rPr lang="en-US" smtClean="0"/>
              <a:t>‹#›</a:t>
            </a:fld>
            <a:endParaRPr lang="en-US"/>
          </a:p>
        </p:txBody>
      </p:sp>
    </p:spTree>
    <p:extLst>
      <p:ext uri="{BB962C8B-B14F-4D97-AF65-F5344CB8AC3E}">
        <p14:creationId xmlns:p14="http://schemas.microsoft.com/office/powerpoint/2010/main" val="7571704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C868C-F372-D86E-C7EB-4D72D26C6FDC}"/>
              </a:ext>
            </a:extLst>
          </p:cNvPr>
          <p:cNvSpPr>
            <a:spLocks noGrp="1"/>
          </p:cNvSpPr>
          <p:nvPr>
            <p:ph type="ctrTitle"/>
          </p:nvPr>
        </p:nvSpPr>
        <p:spPr>
          <a:xfrm>
            <a:off x="493508" y="2040077"/>
            <a:ext cx="5882640" cy="2280911"/>
          </a:xfrm>
        </p:spPr>
        <p:txBody>
          <a:bodyPr>
            <a:normAutofit/>
          </a:bodyPr>
          <a:lstStyle/>
          <a:p>
            <a:r>
              <a:rPr lang="ar-SA" kern="0" dirty="0">
                <a:solidFill>
                  <a:srgbClr val="333333"/>
                </a:solidFill>
                <a:effectLst>
                  <a:outerShdw blurRad="38100" dist="38100" dir="2700000" algn="tl">
                    <a:srgbClr val="000000">
                      <a:alpha val="43137"/>
                    </a:srgbClr>
                  </a:outerShdw>
                </a:effectLst>
                <a:latin typeface="Droid-Naskh-Regular"/>
                <a:ea typeface="Times New Roman" panose="02020603050405020304" pitchFamily="18" charset="0"/>
                <a:cs typeface="Times New Roman" panose="02020603050405020304" pitchFamily="18" charset="0"/>
              </a:rPr>
              <a:t>الثوره الصناعية الرابعة</a:t>
            </a:r>
            <a:r>
              <a:rPr lang="en-US" sz="1800" kern="100" dirty="0">
                <a:effectLst/>
                <a:latin typeface="Calibri" panose="020F0502020204030204" pitchFamily="34" charset="0"/>
                <a:ea typeface="Calibri" panose="020F0502020204030204" pitchFamily="34" charset="0"/>
                <a:cs typeface="Arial" panose="020B0604020202020204" pitchFamily="34" charset="0"/>
              </a:rPr>
              <a:t/>
            </a:r>
            <a:br>
              <a:rPr lang="en-US" sz="1800" kern="1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Subtitle 2">
            <a:extLst>
              <a:ext uri="{FF2B5EF4-FFF2-40B4-BE49-F238E27FC236}">
                <a16:creationId xmlns:a16="http://schemas.microsoft.com/office/drawing/2014/main" id="{FE1AE988-D72A-5240-7B19-0AB499F44887}"/>
              </a:ext>
            </a:extLst>
          </p:cNvPr>
          <p:cNvSpPr>
            <a:spLocks noGrp="1"/>
          </p:cNvSpPr>
          <p:nvPr>
            <p:ph type="subTitle" idx="1"/>
          </p:nvPr>
        </p:nvSpPr>
        <p:spPr>
          <a:xfrm>
            <a:off x="-753035" y="5076297"/>
            <a:ext cx="7766936" cy="1096899"/>
          </a:xfrm>
        </p:spPr>
        <p:txBody>
          <a:bodyPr>
            <a:normAutofit/>
          </a:bodyPr>
          <a:lstStyle/>
          <a:p>
            <a:r>
              <a:rPr lang="ar-IQ" sz="5400" dirty="0">
                <a:effectLst>
                  <a:outerShdw blurRad="38100" dist="38100" dir="2700000" algn="tl">
                    <a:srgbClr val="000000">
                      <a:alpha val="43137"/>
                    </a:srgbClr>
                  </a:outerShdw>
                </a:effectLst>
              </a:rPr>
              <a:t>أ.م.د. أسماء عبد الرزاق</a:t>
            </a:r>
            <a:endParaRPr lang="en-US" sz="5400" dirty="0">
              <a:effectLst>
                <a:outerShdw blurRad="38100" dist="38100" dir="2700000" algn="tl">
                  <a:srgbClr val="000000">
                    <a:alpha val="43137"/>
                  </a:srgbClr>
                </a:outerShdw>
              </a:effectLst>
            </a:endParaRPr>
          </a:p>
        </p:txBody>
      </p:sp>
      <p:pic>
        <p:nvPicPr>
          <p:cNvPr id="4" name="Picture 3">
            <a:extLst>
              <a:ext uri="{FF2B5EF4-FFF2-40B4-BE49-F238E27FC236}">
                <a16:creationId xmlns:a16="http://schemas.microsoft.com/office/drawing/2014/main" id="{32A68D66-EF42-9FAD-7FF8-3B82757EB57C}"/>
              </a:ext>
            </a:extLst>
          </p:cNvPr>
          <p:cNvPicPr>
            <a:picLocks noChangeAspect="1"/>
          </p:cNvPicPr>
          <p:nvPr/>
        </p:nvPicPr>
        <p:blipFill rotWithShape="1">
          <a:blip r:embed="rId2"/>
          <a:srcRect l="53686" t="29361" r="33333" b="10206"/>
          <a:stretch/>
        </p:blipFill>
        <p:spPr bwMode="auto">
          <a:xfrm>
            <a:off x="7192384" y="1"/>
            <a:ext cx="4999616" cy="68580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94546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9599B-3B33-17CF-4A15-3F312375BD6C}"/>
              </a:ext>
            </a:extLst>
          </p:cNvPr>
          <p:cNvSpPr>
            <a:spLocks noGrp="1"/>
          </p:cNvSpPr>
          <p:nvPr>
            <p:ph type="title"/>
          </p:nvPr>
        </p:nvSpPr>
        <p:spPr/>
        <p:txBody>
          <a:bodyPr/>
          <a:lstStyle/>
          <a:p>
            <a:pPr algn="r" rtl="1"/>
            <a:r>
              <a:rPr lang="ar-IQ" dirty="0"/>
              <a:t>المقدمة</a:t>
            </a:r>
            <a:endParaRPr lang="en-US" dirty="0"/>
          </a:p>
        </p:txBody>
      </p:sp>
      <p:sp>
        <p:nvSpPr>
          <p:cNvPr id="3" name="Content Placeholder 2">
            <a:extLst>
              <a:ext uri="{FF2B5EF4-FFF2-40B4-BE49-F238E27FC236}">
                <a16:creationId xmlns:a16="http://schemas.microsoft.com/office/drawing/2014/main" id="{12A85F1F-4E5D-DD4D-081D-5C178FC0D92B}"/>
              </a:ext>
            </a:extLst>
          </p:cNvPr>
          <p:cNvSpPr>
            <a:spLocks noGrp="1"/>
          </p:cNvSpPr>
          <p:nvPr>
            <p:ph idx="1"/>
          </p:nvPr>
        </p:nvSpPr>
        <p:spPr>
          <a:xfrm>
            <a:off x="677334" y="1488613"/>
            <a:ext cx="8596668" cy="3880773"/>
          </a:xfrm>
        </p:spPr>
        <p:txBody>
          <a:bodyPr>
            <a:normAutofit lnSpcReduction="10000"/>
          </a:bodyPr>
          <a:lstStyle/>
          <a:p>
            <a:pPr algn="just" rtl="1"/>
            <a:r>
              <a:rPr lang="ar-SA" sz="3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والتكنولوجيا ليست سوى مجموعة من الوسائل والاستراتيجيات التي طورها الجنس البشري، بغرض التأقلم مع حقيقة أنه كائن عاقل ويعيش على كوكب مليء بالفوضى والمخاطر والصعوبات، وهذا التصور دفعه إلى الابتكار والإبداع وهو أمر “طبيعي” تماما مثلما تفترض بنية عقله الواعي</a:t>
            </a:r>
            <a:r>
              <a:rPr lang="en-US" sz="3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p>
          <a:p>
            <a:pPr algn="just" rtl="1"/>
            <a:r>
              <a:rPr lang="ar-SA" sz="3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إلا أن الآلات ما لبثت أن تتطور أكثر فأكثر، لتتحرر من العجز الذي يحيط بها، وتكتسب مهارات وأساليب جديدة في العمل وفي فهم ما يحيط بها في العالم</a:t>
            </a:r>
            <a:r>
              <a:rPr lang="en-US" sz="3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p>
          <a:p>
            <a:pPr marL="0" indent="0" algn="r" rtl="1">
              <a:buNone/>
            </a:pPr>
            <a:endParaRPr lang="en-US" dirty="0"/>
          </a:p>
        </p:txBody>
      </p:sp>
    </p:spTree>
    <p:extLst>
      <p:ext uri="{BB962C8B-B14F-4D97-AF65-F5344CB8AC3E}">
        <p14:creationId xmlns:p14="http://schemas.microsoft.com/office/powerpoint/2010/main" val="4110705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2CB28-5230-868E-9BDC-533B57790480}"/>
              </a:ext>
            </a:extLst>
          </p:cNvPr>
          <p:cNvSpPr>
            <a:spLocks noGrp="1"/>
          </p:cNvSpPr>
          <p:nvPr>
            <p:ph type="title"/>
          </p:nvPr>
        </p:nvSpPr>
        <p:spPr/>
        <p:txBody>
          <a:bodyPr/>
          <a:lstStyle/>
          <a:p>
            <a:pPr algn="r" rtl="1"/>
            <a:r>
              <a:rPr lang="ar-IQ" dirty="0"/>
              <a:t>المخاوف والتحذيرات</a:t>
            </a:r>
            <a:endParaRPr lang="en-US" dirty="0"/>
          </a:p>
        </p:txBody>
      </p:sp>
      <p:sp>
        <p:nvSpPr>
          <p:cNvPr id="3" name="Content Placeholder 2">
            <a:extLst>
              <a:ext uri="{FF2B5EF4-FFF2-40B4-BE49-F238E27FC236}">
                <a16:creationId xmlns:a16="http://schemas.microsoft.com/office/drawing/2014/main" id="{57442A40-45EE-17C6-758C-8FC79D44B9BA}"/>
              </a:ext>
            </a:extLst>
          </p:cNvPr>
          <p:cNvSpPr>
            <a:spLocks noGrp="1"/>
          </p:cNvSpPr>
          <p:nvPr>
            <p:ph idx="1"/>
          </p:nvPr>
        </p:nvSpPr>
        <p:spPr>
          <a:xfrm>
            <a:off x="677334" y="1295400"/>
            <a:ext cx="8596668" cy="5273039"/>
          </a:xfrm>
        </p:spPr>
        <p:txBody>
          <a:bodyPr>
            <a:normAutofit/>
          </a:bodyPr>
          <a:lstStyle/>
          <a:p>
            <a:pPr algn="r" rtl="1">
              <a:lnSpc>
                <a:spcPct val="107000"/>
              </a:lnSpc>
              <a:spcAft>
                <a:spcPts val="800"/>
              </a:spcAft>
            </a:pPr>
            <a:r>
              <a:rPr lang="ar-SA" sz="3200" kern="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رغم التحذيرات المتواصلة من مخاطر الذكاء الاصطناعي، يستمر العمل على تطوير هذه التقنية بشكل متسارع ودون النظر إلى تلك التحذيرات أو المخاوف.</a:t>
            </a:r>
            <a:endParaRPr lang="en-US" sz="32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3200" kern="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تنقسم المخاوف من الذكاء الاصطناعي إلى قسمين، الأول يرى فيه تهديدا مباشرا لوظائف البشر بحيث يتسبب ببطالة كبيرة جدا في قطاعات عمل عديدة، والقسم الثاني يرى فيه تهديدا مباشرا لحياة البشر أنفسهم، حيث إنه قد يتفوق عليهم ذكاء ويتولى في النهاية السيطرة كما يحدث في أفلام الخيال العلمي.</a:t>
            </a:r>
            <a:endParaRPr lang="en-US" sz="32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lgn="r" rtl="1">
              <a:buNone/>
            </a:pPr>
            <a:endParaRPr lang="en-US" dirty="0"/>
          </a:p>
        </p:txBody>
      </p:sp>
    </p:spTree>
    <p:extLst>
      <p:ext uri="{BB962C8B-B14F-4D97-AF65-F5344CB8AC3E}">
        <p14:creationId xmlns:p14="http://schemas.microsoft.com/office/powerpoint/2010/main" val="1657152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8609F0-99CC-9DFB-643D-8827C76657F0}"/>
              </a:ext>
            </a:extLst>
          </p:cNvPr>
          <p:cNvSpPr>
            <a:spLocks noGrp="1"/>
          </p:cNvSpPr>
          <p:nvPr>
            <p:ph idx="1"/>
          </p:nvPr>
        </p:nvSpPr>
        <p:spPr>
          <a:xfrm>
            <a:off x="707814" y="819469"/>
            <a:ext cx="8596668" cy="3880773"/>
          </a:xfrm>
        </p:spPr>
        <p:txBody>
          <a:bodyPr>
            <a:normAutofit/>
          </a:bodyPr>
          <a:lstStyle/>
          <a:p>
            <a:pPr algn="just" rtl="1">
              <a:lnSpc>
                <a:spcPct val="107000"/>
              </a:lnSpc>
              <a:spcAft>
                <a:spcPts val="800"/>
              </a:spcAft>
            </a:pPr>
            <a:r>
              <a:rPr lang="ar-SA" sz="3200" kern="0" dirty="0">
                <a:solidFill>
                  <a:schemeClr val="tx1"/>
                </a:solidFill>
                <a:effectLst/>
                <a:latin typeface="Droid-Naskh-Regular"/>
                <a:ea typeface="Times New Roman" panose="02020603050405020304" pitchFamily="18" charset="0"/>
                <a:cs typeface="Times New Roman" panose="02020603050405020304" pitchFamily="18" charset="0"/>
              </a:rPr>
              <a:t>وبالنسبة لمعظم الخبراء، فإن القسم الأول متوقع الحصول لكن القسم الثاني بعيد جدا وليس واقعيا، </a:t>
            </a:r>
            <a:r>
              <a:rPr lang="ar-IQ" sz="3200" kern="0" dirty="0">
                <a:solidFill>
                  <a:schemeClr val="tx1"/>
                </a:solidFill>
                <a:effectLst/>
                <a:latin typeface="Droid-Naskh-Regular"/>
                <a:ea typeface="Times New Roman" panose="02020603050405020304" pitchFamily="18" charset="0"/>
                <a:cs typeface="Times New Roman" panose="02020603050405020304" pitchFamily="18" charset="0"/>
              </a:rPr>
              <a:t>ولكن </a:t>
            </a:r>
            <a:r>
              <a:rPr lang="ar-SA" sz="3200" kern="0" dirty="0">
                <a:solidFill>
                  <a:schemeClr val="tx1"/>
                </a:solidFill>
                <a:effectLst/>
                <a:latin typeface="Droid-Naskh-Regular"/>
                <a:ea typeface="Times New Roman" panose="02020603050405020304" pitchFamily="18" charset="0"/>
                <a:cs typeface="Times New Roman" panose="02020603050405020304" pitchFamily="18" charset="0"/>
              </a:rPr>
              <a:t>حلول الآلة مكان البشر بدأت بوادره بالظهور منذ سنوات في العديد من الصناعات والمهن، </a:t>
            </a:r>
            <a:r>
              <a:rPr lang="ar-IQ" sz="3200" kern="0" dirty="0">
                <a:solidFill>
                  <a:schemeClr val="tx1"/>
                </a:solidFill>
                <a:effectLst/>
                <a:latin typeface="Droid-Naskh-Regular"/>
                <a:ea typeface="Times New Roman" panose="02020603050405020304" pitchFamily="18" charset="0"/>
                <a:cs typeface="Times New Roman" panose="02020603050405020304" pitchFamily="18" charset="0"/>
              </a:rPr>
              <a:t>و</a:t>
            </a:r>
            <a:r>
              <a:rPr lang="ar-SA" sz="3200" kern="0" dirty="0">
                <a:solidFill>
                  <a:schemeClr val="tx1"/>
                </a:solidFill>
                <a:effectLst/>
                <a:latin typeface="Droid-Naskh-Regular"/>
                <a:ea typeface="Times New Roman" panose="02020603050405020304" pitchFamily="18" charset="0"/>
                <a:cs typeface="Times New Roman" panose="02020603050405020304" pitchFamily="18" charset="0"/>
              </a:rPr>
              <a:t> المخاوف تدور بشأن انتقال الآلة لتولي مهام كان يعتقد منذ سنوات أنها حصرية على البشر مثل قيادة السيارات والمحاماة والصحافة ووظائف الوسطاء في قطاعات البنوك والضمان وغيرها.</a:t>
            </a:r>
            <a:endParaRPr lang="en-US" sz="32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39222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2C6A1-E3DB-CE0A-59D5-A7DC9A12FB8B}"/>
              </a:ext>
            </a:extLst>
          </p:cNvPr>
          <p:cNvSpPr>
            <a:spLocks noGrp="1"/>
          </p:cNvSpPr>
          <p:nvPr>
            <p:ph type="title"/>
          </p:nvPr>
        </p:nvSpPr>
        <p:spPr>
          <a:xfrm>
            <a:off x="677334" y="156238"/>
            <a:ext cx="8596668" cy="956282"/>
          </a:xfrm>
        </p:spPr>
        <p:txBody>
          <a:bodyPr>
            <a:normAutofit/>
          </a:bodyPr>
          <a:lstStyle/>
          <a:p>
            <a:pPr algn="r" rtl="1"/>
            <a:r>
              <a:rPr lang="ar-IQ" sz="5400" dirty="0">
                <a:solidFill>
                  <a:srgbClr val="534A4A"/>
                </a:solidFill>
                <a:effectLst/>
                <a:latin typeface="Hacen Tunisia"/>
                <a:ea typeface="Calibri" panose="020F0502020204030204" pitchFamily="34" charset="0"/>
                <a:cs typeface="Arial" panose="020B0604020202020204" pitchFamily="34" charset="0"/>
              </a:rPr>
              <a:t>ال</a:t>
            </a:r>
            <a:r>
              <a:rPr lang="ar-SA" sz="5400" dirty="0">
                <a:solidFill>
                  <a:srgbClr val="534A4A"/>
                </a:solidFill>
                <a:effectLst/>
                <a:latin typeface="Hacen Tunisia"/>
                <a:ea typeface="Calibri" panose="020F0502020204030204" pitchFamily="34" charset="0"/>
                <a:cs typeface="Arial" panose="020B0604020202020204" pitchFamily="34" charset="0"/>
              </a:rPr>
              <a:t>مهارات وأ</a:t>
            </a:r>
            <a:r>
              <a:rPr lang="ar-IQ" sz="5400" dirty="0">
                <a:solidFill>
                  <a:srgbClr val="534A4A"/>
                </a:solidFill>
                <a:effectLst/>
                <a:latin typeface="Hacen Tunisia"/>
                <a:ea typeface="Calibri" panose="020F0502020204030204" pitchFamily="34" charset="0"/>
                <a:cs typeface="Arial" panose="020B0604020202020204" pitchFamily="34" charset="0"/>
              </a:rPr>
              <a:t>لا</a:t>
            </a:r>
            <a:r>
              <a:rPr lang="ar-SA" sz="5400" dirty="0">
                <a:solidFill>
                  <a:srgbClr val="534A4A"/>
                </a:solidFill>
                <a:effectLst/>
                <a:latin typeface="Hacen Tunisia"/>
                <a:ea typeface="Calibri" panose="020F0502020204030204" pitchFamily="34" charset="0"/>
                <a:cs typeface="Arial" panose="020B0604020202020204" pitchFamily="34" charset="0"/>
              </a:rPr>
              <a:t>ساليب</a:t>
            </a:r>
            <a:endParaRPr lang="en-US" sz="5400" dirty="0"/>
          </a:p>
        </p:txBody>
      </p:sp>
      <p:sp>
        <p:nvSpPr>
          <p:cNvPr id="3" name="Content Placeholder 2">
            <a:extLst>
              <a:ext uri="{FF2B5EF4-FFF2-40B4-BE49-F238E27FC236}">
                <a16:creationId xmlns:a16="http://schemas.microsoft.com/office/drawing/2014/main" id="{85310268-5E3E-754E-8E16-5ED7632090F3}"/>
              </a:ext>
            </a:extLst>
          </p:cNvPr>
          <p:cNvSpPr>
            <a:spLocks noGrp="1"/>
          </p:cNvSpPr>
          <p:nvPr>
            <p:ph idx="1"/>
          </p:nvPr>
        </p:nvSpPr>
        <p:spPr>
          <a:xfrm>
            <a:off x="0" y="1204307"/>
            <a:ext cx="9799320" cy="5653693"/>
          </a:xfrm>
        </p:spPr>
        <p:txBody>
          <a:bodyPr/>
          <a:lstStyle/>
          <a:p>
            <a:pPr algn="r" rtl="1"/>
            <a:r>
              <a:rPr lang="ar-SA" sz="3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الطباعة ثلاثية الأبعاد</a:t>
            </a:r>
            <a:r>
              <a:rPr lang="ar-IQ" sz="3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r>
              <a:rPr lang="ar-SA" sz="3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فتحت عهدا جديدا يوحي بإمكانية صناعة أي شيء في أي مكان من العالم اعتمادا على تصاميم كمبيوترية، وهذه الرؤية تقترب أكثر فأكثر من أن تصبح حقيقة</a:t>
            </a:r>
            <a:r>
              <a:rPr lang="en-US" sz="3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ar-IQ" sz="3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r" rtl="1"/>
            <a:r>
              <a:rPr lang="ar-IQ" sz="3200" dirty="0">
                <a:solidFill>
                  <a:srgbClr val="040C28"/>
                </a:solidFill>
                <a:effectLst/>
                <a:latin typeface="Arial" panose="020B0604020202020204" pitchFamily="34" charset="0"/>
                <a:ea typeface="Calibri" panose="020F0502020204030204" pitchFamily="34" charset="0"/>
                <a:cs typeface="Arial" panose="020B0604020202020204" pitchFamily="34" charset="0"/>
              </a:rPr>
              <a:t>الروبوتات :</a:t>
            </a:r>
            <a:r>
              <a:rPr lang="ar-SA" sz="3200" dirty="0">
                <a:solidFill>
                  <a:srgbClr val="040C28"/>
                </a:solidFill>
                <a:effectLst/>
                <a:latin typeface="Arial" panose="020B0604020202020204" pitchFamily="34" charset="0"/>
                <a:ea typeface="Calibri" panose="020F0502020204030204" pitchFamily="34" charset="0"/>
                <a:cs typeface="Arial" panose="020B0604020202020204" pitchFamily="34" charset="0"/>
              </a:rPr>
              <a:t>اختراع أنواع حديثة من أجهزة الاستشعار وظهور انترنت الاشياء</a:t>
            </a:r>
            <a:r>
              <a:rPr lang="en-US" sz="3200" dirty="0">
                <a:solidFill>
                  <a:srgbClr val="040C28"/>
                </a:solidFill>
                <a:effectLst/>
                <a:latin typeface="Arial" panose="020B0604020202020204" pitchFamily="34" charset="0"/>
                <a:ea typeface="Calibri" panose="020F0502020204030204" pitchFamily="34" charset="0"/>
                <a:cs typeface="Arial" panose="020B0604020202020204" pitchFamily="34" charset="0"/>
              </a:rPr>
              <a:t> IoT </a:t>
            </a:r>
            <a:r>
              <a:rPr lang="ar-SA" sz="3200" dirty="0">
                <a:solidFill>
                  <a:srgbClr val="040C28"/>
                </a:solidFill>
                <a:effectLst/>
                <a:latin typeface="Arial" panose="020B0604020202020204" pitchFamily="34" charset="0"/>
                <a:ea typeface="Calibri" panose="020F0502020204030204" pitchFamily="34" charset="0"/>
                <a:cs typeface="Arial" panose="020B0604020202020204" pitchFamily="34" charset="0"/>
              </a:rPr>
              <a:t>الذي ربط مختلف الأجهزة في شبكة واحدة قادرة على مراقبة جميع الظروف البيئية المحيطة والاستجابة بناءً على المعلومات التي جمعها</a:t>
            </a:r>
            <a:r>
              <a:rPr lang="ar-SA" sz="3200" dirty="0">
                <a:solidFill>
                  <a:srgbClr val="202124"/>
                </a:solidFill>
                <a:effectLst/>
                <a:latin typeface="Arial" panose="020B0604020202020204" pitchFamily="34" charset="0"/>
                <a:ea typeface="Calibri" panose="020F0502020204030204" pitchFamily="34" charset="0"/>
                <a:cs typeface="Arial" panose="020B0604020202020204" pitchFamily="34" charset="0"/>
              </a:rPr>
              <a:t>، كلّ هذه الأمور أدّت إلى بناء جيل من الروبوتات أكثر تعقيدًا من أيّ وقت مضى واستخدامها في كافة مجالات الحياة، كالصناعة والصحة </a:t>
            </a: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algn="just" rtl="1"/>
            <a:endParaRPr lang="en-US" dirty="0"/>
          </a:p>
        </p:txBody>
      </p:sp>
    </p:spTree>
    <p:extLst>
      <p:ext uri="{BB962C8B-B14F-4D97-AF65-F5344CB8AC3E}">
        <p14:creationId xmlns:p14="http://schemas.microsoft.com/office/powerpoint/2010/main" val="3693412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097F9-58BB-8AD9-0E3A-48503DD5C757}"/>
              </a:ext>
            </a:extLst>
          </p:cNvPr>
          <p:cNvSpPr>
            <a:spLocks noGrp="1"/>
          </p:cNvSpPr>
          <p:nvPr>
            <p:ph type="title"/>
          </p:nvPr>
        </p:nvSpPr>
        <p:spPr/>
        <p:txBody>
          <a:bodyPr/>
          <a:lstStyle/>
          <a:p>
            <a:r>
              <a:rPr lang="ar-IQ" dirty="0"/>
              <a:t>مميزات وايجابيات الذكاء الاصطناعي   </a:t>
            </a:r>
            <a:endParaRPr lang="en-US" dirty="0"/>
          </a:p>
        </p:txBody>
      </p:sp>
      <p:sp>
        <p:nvSpPr>
          <p:cNvPr id="4" name="Rectangle 1">
            <a:extLst>
              <a:ext uri="{FF2B5EF4-FFF2-40B4-BE49-F238E27FC236}">
                <a16:creationId xmlns:a16="http://schemas.microsoft.com/office/drawing/2014/main" id="{F797B23B-3FEF-6D85-112D-D6C6060BD8A9}"/>
              </a:ext>
            </a:extLst>
          </p:cNvPr>
          <p:cNvSpPr>
            <a:spLocks noGrp="1" noChangeArrowheads="1"/>
          </p:cNvSpPr>
          <p:nvPr>
            <p:ph idx="1"/>
          </p:nvPr>
        </p:nvSpPr>
        <p:spPr bwMode="auto">
          <a:xfrm>
            <a:off x="2225040" y="2112609"/>
            <a:ext cx="7048962" cy="348395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36501" numCol="1" anchor="ctr" anchorCtr="0" compatLnSpc="1">
            <a:prstTxWarp prst="textNoShape">
              <a:avLst/>
            </a:prstTxWarp>
            <a:spAutoFit/>
          </a:bodyPr>
          <a:lstStyle/>
          <a:p>
            <a:pPr algn="r" defTabSz="914400" rtl="1" eaLnBrk="0" fontAlgn="base" hangingPunct="0">
              <a:spcBef>
                <a:spcPct val="0"/>
              </a:spcBef>
              <a:spcAft>
                <a:spcPct val="0"/>
              </a:spcAft>
              <a:buClrTx/>
              <a:buSzTx/>
            </a:pPr>
            <a:r>
              <a:rPr kumimoji="0" lang="en-US" altLang="en-US" sz="3200" b="0" i="0" u="non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ar-SA" altLang="en-US" sz="3200" b="0" i="0" u="none" cap="none" normalizeH="0" baseline="0" dirty="0">
                <a:ln>
                  <a:noFill/>
                </a:ln>
                <a:solidFill>
                  <a:srgbClr val="202124"/>
                </a:solidFill>
                <a:effectLst/>
                <a:latin typeface="Arial" panose="020B0604020202020204" pitchFamily="34" charset="0"/>
                <a:cs typeface="Arial" panose="020B0604020202020204" pitchFamily="34" charset="0"/>
              </a:rPr>
              <a:t>زيادة الانتاجية وإنجاز المهام بشكل سريع</a:t>
            </a:r>
            <a:endParaRPr kumimoji="0" lang="en-US" altLang="en-US" sz="3200" b="0" i="0" u="none" cap="none" normalizeH="0" baseline="0" dirty="0">
              <a:ln>
                <a:noFill/>
              </a:ln>
              <a:solidFill>
                <a:srgbClr val="202124"/>
              </a:solidFill>
              <a:effectLst/>
              <a:latin typeface="Arial" panose="020B0604020202020204" pitchFamily="34" charset="0"/>
              <a:cs typeface="Arial" panose="020B0604020202020204" pitchFamily="34" charset="0"/>
            </a:endParaRPr>
          </a:p>
          <a:p>
            <a:pPr algn="r" defTabSz="914400" rtl="1" eaLnBrk="0" fontAlgn="base" hangingPunct="0">
              <a:spcBef>
                <a:spcPct val="0"/>
              </a:spcBef>
              <a:spcAft>
                <a:spcPct val="0"/>
              </a:spcAft>
              <a:buClrTx/>
              <a:buSzTx/>
            </a:pPr>
            <a:endParaRPr kumimoji="0" lang="en-US" altLang="en-US" sz="3200" b="0" i="0" u="none" cap="none" normalizeH="0" baseline="0" dirty="0">
              <a:ln>
                <a:noFill/>
              </a:ln>
              <a:solidFill>
                <a:srgbClr val="202124"/>
              </a:solidFill>
              <a:effectLst/>
              <a:latin typeface="Arial" panose="020B0604020202020204" pitchFamily="34" charset="0"/>
              <a:cs typeface="Arial" panose="020B0604020202020204" pitchFamily="34" charset="0"/>
            </a:endParaRPr>
          </a:p>
          <a:p>
            <a:pPr algn="r" defTabSz="914400" rtl="1" eaLnBrk="0" fontAlgn="base" hangingPunct="0">
              <a:spcBef>
                <a:spcPct val="0"/>
              </a:spcBef>
              <a:spcAft>
                <a:spcPct val="0"/>
              </a:spcAft>
              <a:buClrTx/>
              <a:buSzTx/>
            </a:pPr>
            <a:r>
              <a:rPr kumimoji="0" lang="en-US" altLang="en-US" sz="3200" b="0" i="0" u="non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ar-SA" altLang="en-US" sz="3200" b="0" i="0" u="none" cap="none" normalizeH="0" baseline="0" dirty="0">
                <a:ln>
                  <a:noFill/>
                </a:ln>
                <a:solidFill>
                  <a:srgbClr val="202124"/>
                </a:solidFill>
                <a:effectLst/>
                <a:latin typeface="Arial" panose="020B0604020202020204" pitchFamily="34" charset="0"/>
                <a:cs typeface="Arial" panose="020B0604020202020204" pitchFamily="34" charset="0"/>
              </a:rPr>
              <a:t>ظهور وظائف</a:t>
            </a:r>
            <a:r>
              <a:rPr kumimoji="0" lang="en-US" altLang="en-US" sz="3200" b="0" i="0" u="non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ar-SA" altLang="en-US" sz="3200" b="1" i="0" u="none" cap="none" normalizeH="0" baseline="0" dirty="0">
                <a:ln>
                  <a:noFill/>
                </a:ln>
                <a:solidFill>
                  <a:srgbClr val="202124"/>
                </a:solidFill>
                <a:effectLst/>
                <a:latin typeface="Arial" panose="020B0604020202020204" pitchFamily="34" charset="0"/>
                <a:cs typeface="Arial" panose="020B0604020202020204" pitchFamily="34" charset="0"/>
              </a:rPr>
              <a:t>الذكاء الاصطناعي</a:t>
            </a:r>
            <a:r>
              <a:rPr kumimoji="0" lang="en-US" altLang="en-US" sz="3200" b="0" i="0" u="non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ar-SA" altLang="en-US" sz="3200" b="0" i="0" u="none" cap="none" normalizeH="0" baseline="0" dirty="0">
                <a:ln>
                  <a:noFill/>
                </a:ln>
                <a:solidFill>
                  <a:srgbClr val="202124"/>
                </a:solidFill>
                <a:effectLst/>
                <a:latin typeface="Arial" panose="020B0604020202020204" pitchFamily="34" charset="0"/>
                <a:cs typeface="Arial" panose="020B0604020202020204" pitchFamily="34" charset="0"/>
              </a:rPr>
              <a:t>التي سينفذها الروبوتات والأجهزة الذكية</a:t>
            </a:r>
            <a:endParaRPr kumimoji="0" lang="en-US" altLang="en-US" sz="3200" b="0" i="0" u="none" cap="none" normalizeH="0" baseline="0" dirty="0">
              <a:ln>
                <a:noFill/>
              </a:ln>
              <a:solidFill>
                <a:srgbClr val="202124"/>
              </a:solidFill>
              <a:effectLst/>
              <a:latin typeface="Arial" panose="020B0604020202020204" pitchFamily="34" charset="0"/>
              <a:cs typeface="Arial" panose="020B0604020202020204" pitchFamily="34" charset="0"/>
            </a:endParaRPr>
          </a:p>
          <a:p>
            <a:pPr algn="r" defTabSz="914400" rtl="1" eaLnBrk="0" fontAlgn="base" hangingPunct="0">
              <a:spcBef>
                <a:spcPct val="0"/>
              </a:spcBef>
              <a:spcAft>
                <a:spcPct val="0"/>
              </a:spcAft>
              <a:buClrTx/>
              <a:buSzTx/>
            </a:pPr>
            <a:r>
              <a:rPr kumimoji="0" lang="en-US" altLang="en-US" sz="3200" b="0" i="0" u="non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ar-SA" altLang="en-US" sz="3200" b="0" i="0" u="none" cap="none" normalizeH="0" baseline="0" dirty="0">
                <a:ln>
                  <a:noFill/>
                </a:ln>
                <a:solidFill>
                  <a:srgbClr val="202124"/>
                </a:solidFill>
                <a:effectLst/>
                <a:latin typeface="Arial" panose="020B0604020202020204" pitchFamily="34" charset="0"/>
                <a:cs typeface="Arial" panose="020B0604020202020204" pitchFamily="34" charset="0"/>
              </a:rPr>
              <a:t>تحسين الخدمات وتسريعها وأدائها بجودة عالية</a:t>
            </a:r>
            <a:endParaRPr kumimoji="0" lang="en-US" altLang="en-US" sz="3200" b="0" i="0" u="none" cap="none" normalizeH="0" baseline="0" dirty="0">
              <a:ln>
                <a:noFill/>
              </a:ln>
              <a:solidFill>
                <a:srgbClr val="202124"/>
              </a:solidFill>
              <a:effectLst/>
              <a:latin typeface="Arial" panose="020B0604020202020204" pitchFamily="34" charset="0"/>
              <a:cs typeface="Arial" panose="020B0604020202020204" pitchFamily="34" charset="0"/>
            </a:endParaRPr>
          </a:p>
          <a:p>
            <a:pPr algn="r" defTabSz="914400" rtl="1" eaLnBrk="0" fontAlgn="base" hangingPunct="0">
              <a:spcBef>
                <a:spcPct val="0"/>
              </a:spcBef>
              <a:spcAft>
                <a:spcPct val="0"/>
              </a:spcAft>
              <a:buClrTx/>
              <a:buSzTx/>
            </a:pPr>
            <a:r>
              <a:rPr kumimoji="0" lang="en-US" altLang="en-US" sz="3200" b="0" i="0" u="non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ar-SA" altLang="en-US" sz="3200" b="0" i="0" u="none" cap="none" normalizeH="0" baseline="0" dirty="0">
                <a:ln>
                  <a:noFill/>
                </a:ln>
                <a:solidFill>
                  <a:srgbClr val="202124"/>
                </a:solidFill>
                <a:effectLst/>
                <a:latin typeface="Arial" panose="020B0604020202020204" pitchFamily="34" charset="0"/>
                <a:cs typeface="Arial" panose="020B0604020202020204" pitchFamily="34" charset="0"/>
              </a:rPr>
              <a:t>تقليص النفقات للشركات بفعل استخدام أنظمة وتطبيقات</a:t>
            </a:r>
            <a:r>
              <a:rPr kumimoji="0" lang="en-US" altLang="en-US" sz="3200" b="0" i="0" u="non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ar-SA" altLang="en-US" sz="3200" b="1" i="0" u="none" cap="none" normalizeH="0" baseline="0" dirty="0">
                <a:ln>
                  <a:noFill/>
                </a:ln>
                <a:solidFill>
                  <a:srgbClr val="202124"/>
                </a:solidFill>
                <a:effectLst/>
                <a:latin typeface="Arial" panose="020B0604020202020204" pitchFamily="34" charset="0"/>
                <a:cs typeface="Arial" panose="020B0604020202020204" pitchFamily="34" charset="0"/>
              </a:rPr>
              <a:t>الذكاء الاصطناعي</a:t>
            </a:r>
            <a:r>
              <a:rPr kumimoji="0" lang="en-US" altLang="en-US" sz="3200" b="0" i="0" u="none" cap="none" normalizeH="0" baseline="0" dirty="0">
                <a:ln>
                  <a:noFill/>
                </a:ln>
                <a:solidFill>
                  <a:srgbClr val="202124"/>
                </a:solidFill>
                <a:effectLst/>
                <a:latin typeface="Arial" panose="020B0604020202020204" pitchFamily="34" charset="0"/>
                <a:cs typeface="Arial" panose="020B0604020202020204" pitchFamily="34" charset="0"/>
              </a:rPr>
              <a:t> </a:t>
            </a:r>
            <a:r>
              <a:rPr kumimoji="0" lang="ar-SA" altLang="en-US" sz="3200" b="0" i="0" u="none" cap="none" normalizeH="0" baseline="0" dirty="0">
                <a:ln>
                  <a:noFill/>
                </a:ln>
                <a:solidFill>
                  <a:srgbClr val="202124"/>
                </a:solidFill>
                <a:effectLst/>
                <a:latin typeface="Arial" panose="020B0604020202020204" pitchFamily="34" charset="0"/>
                <a:cs typeface="Arial" panose="020B0604020202020204" pitchFamily="34" charset="0"/>
              </a:rPr>
              <a:t>في الحاسو</a:t>
            </a:r>
            <a:r>
              <a:rPr lang="ar-IQ" altLang="en-US" sz="3200" dirty="0">
                <a:solidFill>
                  <a:srgbClr val="202124"/>
                </a:solidFill>
                <a:latin typeface="Arial" panose="020B0604020202020204" pitchFamily="34" charset="0"/>
                <a:cs typeface="Arial" panose="020B0604020202020204" pitchFamily="34" charset="0"/>
              </a:rPr>
              <a:t>ب</a:t>
            </a:r>
            <a:r>
              <a:rPr kumimoji="0" lang="en-US" altLang="en-US" sz="3200" b="0" i="0" u="none" cap="none" normalizeH="0" baseline="0" dirty="0">
                <a:ln>
                  <a:noFill/>
                </a:ln>
                <a:solidFill>
                  <a:schemeClr val="tx1"/>
                </a:solidFill>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820532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CC3BA-D4BA-E5F5-9359-B9811F61B9FD}"/>
              </a:ext>
            </a:extLst>
          </p:cNvPr>
          <p:cNvSpPr>
            <a:spLocks noGrp="1"/>
          </p:cNvSpPr>
          <p:nvPr>
            <p:ph type="title"/>
          </p:nvPr>
        </p:nvSpPr>
        <p:spPr/>
        <p:txBody>
          <a:bodyPr/>
          <a:lstStyle/>
          <a:p>
            <a:r>
              <a:rPr lang="ar-IQ" dirty="0"/>
              <a:t>أنواع الذكاء الاصطناعي             </a:t>
            </a:r>
            <a:endParaRPr lang="en-US" dirty="0"/>
          </a:p>
        </p:txBody>
      </p:sp>
      <p:sp>
        <p:nvSpPr>
          <p:cNvPr id="3" name="Content Placeholder 2">
            <a:extLst>
              <a:ext uri="{FF2B5EF4-FFF2-40B4-BE49-F238E27FC236}">
                <a16:creationId xmlns:a16="http://schemas.microsoft.com/office/drawing/2014/main" id="{3DA0BBAD-FA55-9A56-439B-EB3FD99E7342}"/>
              </a:ext>
            </a:extLst>
          </p:cNvPr>
          <p:cNvSpPr>
            <a:spLocks noGrp="1"/>
          </p:cNvSpPr>
          <p:nvPr>
            <p:ph idx="1"/>
          </p:nvPr>
        </p:nvSpPr>
        <p:spPr/>
        <p:txBody>
          <a:bodyPr/>
          <a:lstStyle/>
          <a:p>
            <a:pPr algn="r" rtl="1"/>
            <a:r>
              <a:rPr lang="ar-IQ" b="0" i="0" dirty="0">
                <a:solidFill>
                  <a:srgbClr val="202124"/>
                </a:solidFill>
                <a:effectLst/>
                <a:latin typeface="arial" panose="020B0604020202020204" pitchFamily="34" charset="0"/>
              </a:rPr>
              <a:t> </a:t>
            </a:r>
            <a:r>
              <a:rPr lang="ar-IQ" sz="3200" b="1" i="0" dirty="0">
                <a:solidFill>
                  <a:srgbClr val="202124"/>
                </a:solidFill>
                <a:effectLst/>
                <a:latin typeface="Arial" panose="020B0604020202020204" pitchFamily="34" charset="0"/>
                <a:cs typeface="Arial" panose="020B0604020202020204" pitchFamily="34" charset="0"/>
              </a:rPr>
              <a:t>الآلات التفاعلية (</a:t>
            </a:r>
            <a:r>
              <a:rPr lang="en-US" sz="3200" b="1" i="0" dirty="0">
                <a:solidFill>
                  <a:srgbClr val="202124"/>
                </a:solidFill>
                <a:effectLst/>
                <a:latin typeface="Arial" panose="020B0604020202020204" pitchFamily="34" charset="0"/>
                <a:cs typeface="Arial" panose="020B0604020202020204" pitchFamily="34" charset="0"/>
              </a:rPr>
              <a:t>Reactive Machines)،</a:t>
            </a:r>
            <a:endParaRPr lang="ar-IQ" sz="3200" b="1" i="0" dirty="0">
              <a:solidFill>
                <a:srgbClr val="202124"/>
              </a:solidFill>
              <a:effectLst/>
              <a:latin typeface="Arial" panose="020B0604020202020204" pitchFamily="34" charset="0"/>
              <a:cs typeface="Arial" panose="020B0604020202020204" pitchFamily="34" charset="0"/>
            </a:endParaRPr>
          </a:p>
          <a:p>
            <a:pPr algn="r" rtl="1"/>
            <a:r>
              <a:rPr lang="en-US" sz="3200" b="1" i="0" dirty="0">
                <a:solidFill>
                  <a:srgbClr val="202124"/>
                </a:solidFill>
                <a:effectLst/>
                <a:latin typeface="Arial" panose="020B0604020202020204" pitchFamily="34" charset="0"/>
                <a:cs typeface="Arial" panose="020B0604020202020204" pitchFamily="34" charset="0"/>
              </a:rPr>
              <a:t> </a:t>
            </a:r>
            <a:r>
              <a:rPr lang="ar-IQ" sz="3200" b="1" i="0" dirty="0">
                <a:solidFill>
                  <a:srgbClr val="202124"/>
                </a:solidFill>
                <a:effectLst/>
                <a:latin typeface="Arial" panose="020B0604020202020204" pitchFamily="34" charset="0"/>
                <a:cs typeface="Arial" panose="020B0604020202020204" pitchFamily="34" charset="0"/>
              </a:rPr>
              <a:t>والذاكرة المحدودة (</a:t>
            </a:r>
            <a:r>
              <a:rPr lang="en-US" sz="3200" b="1" i="0" dirty="0">
                <a:solidFill>
                  <a:srgbClr val="202124"/>
                </a:solidFill>
                <a:effectLst/>
                <a:latin typeface="Arial" panose="020B0604020202020204" pitchFamily="34" charset="0"/>
                <a:cs typeface="Arial" panose="020B0604020202020204" pitchFamily="34" charset="0"/>
              </a:rPr>
              <a:t>Limited Memory)،</a:t>
            </a:r>
            <a:endParaRPr lang="ar-IQ" sz="3200" b="1" i="0" dirty="0">
              <a:solidFill>
                <a:srgbClr val="202124"/>
              </a:solidFill>
              <a:effectLst/>
              <a:latin typeface="Arial" panose="020B0604020202020204" pitchFamily="34" charset="0"/>
              <a:cs typeface="Arial" panose="020B0604020202020204" pitchFamily="34" charset="0"/>
            </a:endParaRPr>
          </a:p>
          <a:p>
            <a:pPr algn="r" rtl="1"/>
            <a:r>
              <a:rPr lang="en-US" sz="3200" b="1" i="0" dirty="0">
                <a:solidFill>
                  <a:srgbClr val="202124"/>
                </a:solidFill>
                <a:effectLst/>
                <a:latin typeface="Arial" panose="020B0604020202020204" pitchFamily="34" charset="0"/>
                <a:cs typeface="Arial" panose="020B0604020202020204" pitchFamily="34" charset="0"/>
              </a:rPr>
              <a:t> </a:t>
            </a:r>
            <a:r>
              <a:rPr lang="ar-IQ" sz="3200" b="1" i="0" dirty="0">
                <a:solidFill>
                  <a:srgbClr val="202124"/>
                </a:solidFill>
                <a:effectLst/>
                <a:latin typeface="Arial" panose="020B0604020202020204" pitchFamily="34" charset="0"/>
                <a:cs typeface="Arial" panose="020B0604020202020204" pitchFamily="34" charset="0"/>
              </a:rPr>
              <a:t>ونظرية العقل (</a:t>
            </a:r>
            <a:r>
              <a:rPr lang="en-US" sz="3200" b="1" i="0" dirty="0">
                <a:solidFill>
                  <a:srgbClr val="202124"/>
                </a:solidFill>
                <a:effectLst/>
                <a:latin typeface="Arial" panose="020B0604020202020204" pitchFamily="34" charset="0"/>
                <a:cs typeface="Arial" panose="020B0604020202020204" pitchFamily="34" charset="0"/>
              </a:rPr>
              <a:t>Theory of Mind)، </a:t>
            </a:r>
            <a:endParaRPr lang="ar-IQ" sz="3200" b="1" i="0" dirty="0">
              <a:solidFill>
                <a:srgbClr val="202124"/>
              </a:solidFill>
              <a:effectLst/>
              <a:latin typeface="Arial" panose="020B0604020202020204" pitchFamily="34" charset="0"/>
              <a:cs typeface="Arial" panose="020B0604020202020204" pitchFamily="34" charset="0"/>
            </a:endParaRPr>
          </a:p>
          <a:p>
            <a:pPr algn="r" rtl="1"/>
            <a:r>
              <a:rPr lang="ar-IQ" sz="3200" b="1" i="0" dirty="0">
                <a:solidFill>
                  <a:srgbClr val="202124"/>
                </a:solidFill>
                <a:effectLst/>
                <a:latin typeface="Arial" panose="020B0604020202020204" pitchFamily="34" charset="0"/>
                <a:cs typeface="Arial" panose="020B0604020202020204" pitchFamily="34" charset="0"/>
              </a:rPr>
              <a:t>والوعي الذاتي (</a:t>
            </a:r>
            <a:r>
              <a:rPr lang="en-US" sz="3200" b="1" i="0" dirty="0">
                <a:solidFill>
                  <a:srgbClr val="202124"/>
                </a:solidFill>
                <a:effectLst/>
                <a:latin typeface="Arial" panose="020B0604020202020204" pitchFamily="34" charset="0"/>
                <a:cs typeface="Arial" panose="020B0604020202020204" pitchFamily="34" charset="0"/>
              </a:rPr>
              <a:t>Self-Aware</a:t>
            </a:r>
            <a:r>
              <a:rPr lang="en-US" b="1" i="0" dirty="0">
                <a:solidFill>
                  <a:srgbClr val="202124"/>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3289289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02D095-DCA2-019A-C85C-20FA18EACB7A}"/>
              </a:ext>
            </a:extLst>
          </p:cNvPr>
          <p:cNvSpPr>
            <a:spLocks noGrp="1"/>
          </p:cNvSpPr>
          <p:nvPr>
            <p:ph idx="1"/>
          </p:nvPr>
        </p:nvSpPr>
        <p:spPr>
          <a:xfrm>
            <a:off x="662094" y="2633029"/>
            <a:ext cx="8596668" cy="3880773"/>
          </a:xfrm>
        </p:spPr>
        <p:txBody>
          <a:bodyPr>
            <a:normAutofit/>
          </a:bodyPr>
          <a:lstStyle/>
          <a:p>
            <a:pPr marL="0" indent="0" algn="ctr">
              <a:buNone/>
            </a:pPr>
            <a:r>
              <a:rPr lang="ar-IQ" sz="6600" dirty="0"/>
              <a:t>شكرا لاصغائكم</a:t>
            </a:r>
          </a:p>
          <a:p>
            <a:pPr marL="0" indent="0" algn="ctr">
              <a:buNone/>
            </a:pPr>
            <a:endParaRPr lang="ar-IQ" sz="6600" dirty="0"/>
          </a:p>
          <a:p>
            <a:pPr marL="0" indent="0" algn="ctr">
              <a:buNone/>
            </a:pPr>
            <a:endParaRPr lang="ar-IQ" sz="6600" dirty="0"/>
          </a:p>
          <a:p>
            <a:pPr marL="0" indent="0" algn="ctr">
              <a:buNone/>
            </a:pPr>
            <a:endParaRPr lang="ar-IQ" sz="6600" dirty="0"/>
          </a:p>
          <a:p>
            <a:pPr marL="0" indent="0" algn="ctr">
              <a:buNone/>
            </a:pPr>
            <a:endParaRPr lang="ar-IQ" sz="6600" dirty="0"/>
          </a:p>
          <a:p>
            <a:pPr marL="0" indent="0" algn="ctr">
              <a:buNone/>
            </a:pPr>
            <a:endParaRPr lang="en-US" sz="6600" dirty="0"/>
          </a:p>
        </p:txBody>
      </p:sp>
    </p:spTree>
    <p:extLst>
      <p:ext uri="{BB962C8B-B14F-4D97-AF65-F5344CB8AC3E}">
        <p14:creationId xmlns:p14="http://schemas.microsoft.com/office/powerpoint/2010/main" val="170793653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38</TotalTime>
  <Words>285</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arial</vt:lpstr>
      <vt:lpstr>arial</vt:lpstr>
      <vt:lpstr>Calibri</vt:lpstr>
      <vt:lpstr>Droid-Naskh-Regular</vt:lpstr>
      <vt:lpstr>Hacen Tunisia</vt:lpstr>
      <vt:lpstr>Tahoma</vt:lpstr>
      <vt:lpstr>Times New Roman</vt:lpstr>
      <vt:lpstr>Trebuchet MS</vt:lpstr>
      <vt:lpstr>Wingdings 3</vt:lpstr>
      <vt:lpstr>Facet</vt:lpstr>
      <vt:lpstr>الثوره الصناعية الرابعة </vt:lpstr>
      <vt:lpstr>المقدمة</vt:lpstr>
      <vt:lpstr>المخاوف والتحذيرات</vt:lpstr>
      <vt:lpstr>PowerPoint Presentation</vt:lpstr>
      <vt:lpstr>المهارات وألاساليب</vt:lpstr>
      <vt:lpstr>مميزات وايجابيات الذكاء الاصطناعي   </vt:lpstr>
      <vt:lpstr>أنواع الذكاء الاصطناعي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الثوره الصناعية الرابعة</dc:title>
  <dc:creator>hp</dc:creator>
  <cp:lastModifiedBy>Lenovo</cp:lastModifiedBy>
  <cp:revision>5</cp:revision>
  <dcterms:created xsi:type="dcterms:W3CDTF">2023-04-17T03:31:08Z</dcterms:created>
  <dcterms:modified xsi:type="dcterms:W3CDTF">2024-02-11T19:36:28Z</dcterms:modified>
</cp:coreProperties>
</file>