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3" r:id="rId1"/>
  </p:sldMasterIdLst>
  <p:sldIdLst>
    <p:sldId id="256" r:id="rId2"/>
    <p:sldId id="260" r:id="rId3"/>
    <p:sldId id="258" r:id="rId4"/>
    <p:sldId id="259" r:id="rId5"/>
    <p:sldId id="267" r:id="rId6"/>
    <p:sldId id="268" r:id="rId7"/>
    <p:sldId id="269" r:id="rId8"/>
    <p:sldId id="27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57" autoAdjust="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5517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546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258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5561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031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1468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1112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766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417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49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188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05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737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760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796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728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356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6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3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5413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  <p:sldLayoutId id="2147483828" r:id="rId15"/>
    <p:sldLayoutId id="2147483829" r:id="rId16"/>
    <p:sldLayoutId id="214748383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3807" y="855289"/>
            <a:ext cx="8876145" cy="2604655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Coriolis</a:t>
            </a:r>
            <a:r>
              <a:rPr lang="en-US" dirty="0" smtClean="0"/>
              <a:t> </a:t>
            </a:r>
            <a:r>
              <a:rPr lang="en-US" dirty="0"/>
              <a:t>effect mass </a:t>
            </a:r>
            <a:r>
              <a:rPr lang="en-US" dirty="0" err="1"/>
              <a:t>flowmeaters</a:t>
            </a:r>
            <a:r>
              <a:rPr lang="en-US" dirty="0"/>
              <a:t> performance and applications 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367280" y="3984567"/>
                <a:ext cx="7205084" cy="1487055"/>
              </a:xfrm>
            </p:spPr>
            <p:txBody>
              <a:bodyPr>
                <a:normAutofit/>
              </a:bodyPr>
              <a:lstStyle/>
              <a:p>
                <a:pPr algn="ctr"/>
                <a:r>
                  <a:rPr lang="en-GB" dirty="0" smtClean="0">
                    <a:solidFill>
                      <a:schemeClr val="bg1"/>
                    </a:solidFill>
                  </a:rPr>
                  <a:t>Seminars of Aeronautical Engineering Department</a:t>
                </a:r>
              </a:p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Basim 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A. </a:t>
                </a:r>
                <a:r>
                  <a:rPr lang="en-US" dirty="0">
                    <a:solidFill>
                      <a:schemeClr val="bg1"/>
                    </a:solidFill>
                  </a:rPr>
                  <a:t>Rasheed</a:t>
                </a:r>
                <a:endParaRPr lang="en-GB" dirty="0">
                  <a:solidFill>
                    <a:schemeClr val="bg1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𝑡h</m:t>
                        </m:r>
                      </m:sup>
                    </m:sSup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April </a:t>
                </a:r>
                <a:r>
                  <a:rPr lang="en-GB" dirty="0" smtClean="0">
                    <a:solidFill>
                      <a:schemeClr val="bg1"/>
                    </a:solidFill>
                  </a:rPr>
                  <a:t>2023</a:t>
                </a:r>
                <a:endParaRPr lang="en-GB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367280" y="3984567"/>
                <a:ext cx="7205084" cy="1487055"/>
              </a:xfrm>
              <a:blipFill rotWithShape="0">
                <a:blip r:embed="rId2"/>
                <a:stretch>
                  <a:fillRect t="-28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832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482" y="518985"/>
            <a:ext cx="8534400" cy="936366"/>
          </a:xfrm>
        </p:spPr>
        <p:txBody>
          <a:bodyPr/>
          <a:lstStyle/>
          <a:p>
            <a:pPr algn="ctr"/>
            <a:r>
              <a:rPr lang="en-GB" dirty="0" smtClean="0"/>
              <a:t>Contents </a:t>
            </a:r>
            <a:endParaRPr lang="en-GB" dirty="0"/>
          </a:p>
        </p:txBody>
      </p:sp>
      <p:sp useBgFill="1"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855" y="1669534"/>
            <a:ext cx="8534400" cy="3615267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b="1" dirty="0" err="1" smtClean="0"/>
              <a:t>Flowmeters</a:t>
            </a:r>
            <a:r>
              <a:rPr lang="en-US" b="1" dirty="0" smtClean="0"/>
              <a:t> definition.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 dirty="0" smtClean="0"/>
              <a:t>Type of flowmeters.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 dirty="0" smtClean="0"/>
              <a:t>Coriolis effect flowmeters.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 dirty="0" smtClean="0"/>
              <a:t>Construction </a:t>
            </a:r>
            <a:r>
              <a:rPr lang="en-GB" b="1" dirty="0"/>
              <a:t>of </a:t>
            </a:r>
            <a:r>
              <a:rPr lang="en-GB" b="1" dirty="0" smtClean="0"/>
              <a:t>coriolis </a:t>
            </a:r>
            <a:r>
              <a:rPr lang="en-GB" b="1" dirty="0"/>
              <a:t>effect </a:t>
            </a:r>
            <a:r>
              <a:rPr lang="en-GB" b="1" dirty="0" smtClean="0"/>
              <a:t>flowmeters.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 dirty="0" smtClean="0"/>
              <a:t>Operation of coriolis effect flowmeters.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 dirty="0" smtClean="0"/>
              <a:t>Application of coriolis </a:t>
            </a:r>
            <a:r>
              <a:rPr lang="en-GB" b="1" dirty="0"/>
              <a:t>effect </a:t>
            </a:r>
            <a:r>
              <a:rPr lang="en-GB" b="1" dirty="0" smtClean="0"/>
              <a:t>flowmeters.</a:t>
            </a:r>
          </a:p>
          <a:p>
            <a:pPr marL="457200" indent="-457200">
              <a:buFont typeface="+mj-lt"/>
              <a:buAutoNum type="arabicPeriod"/>
            </a:pPr>
            <a:endParaRPr lang="en-US" b="1" dirty="0" smtClean="0"/>
          </a:p>
          <a:p>
            <a:pPr marL="0" indent="0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92752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482" y="757881"/>
            <a:ext cx="8759046" cy="741405"/>
          </a:xfrm>
        </p:spPr>
        <p:txBody>
          <a:bodyPr/>
          <a:lstStyle/>
          <a:p>
            <a:pPr marL="457200" indent="-457200" algn="ctr">
              <a:buFont typeface="+mj-lt"/>
              <a:buAutoNum type="arabicPeriod"/>
            </a:pPr>
            <a:r>
              <a:rPr lang="en-US" b="1" dirty="0"/>
              <a:t>Flowmeter </a:t>
            </a:r>
            <a:r>
              <a:rPr lang="en-US" b="1" dirty="0" smtClean="0"/>
              <a:t>definition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7818" y="1844303"/>
            <a:ext cx="8680657" cy="4393014"/>
          </a:xfrm>
          <a:noFill/>
        </p:spPr>
        <p:txBody>
          <a:bodyPr>
            <a:noAutofit/>
          </a:bodyPr>
          <a:lstStyle/>
          <a:p>
            <a:r>
              <a:rPr lang="en-US" sz="3200" b="1" dirty="0" smtClean="0"/>
              <a:t>The </a:t>
            </a:r>
            <a:r>
              <a:rPr lang="en-US" sz="3200" b="1" dirty="0" err="1" smtClean="0"/>
              <a:t>flowmeter</a:t>
            </a:r>
            <a:r>
              <a:rPr lang="en-US" sz="3200" b="1" dirty="0" smtClean="0"/>
              <a:t> is an </a:t>
            </a:r>
            <a:r>
              <a:rPr lang="en-US" sz="3200" b="1" dirty="0"/>
              <a:t>instrument for measuring the </a:t>
            </a:r>
            <a:r>
              <a:rPr lang="en-US" sz="3200" b="1" dirty="0" smtClean="0"/>
              <a:t>rate </a:t>
            </a:r>
            <a:r>
              <a:rPr lang="en-US" sz="3200" b="1" dirty="0"/>
              <a:t>of flow of a </a:t>
            </a:r>
            <a:r>
              <a:rPr lang="en-US" sz="3200" b="1" dirty="0" smtClean="0"/>
              <a:t>fluid especially through a pipe</a:t>
            </a:r>
            <a:r>
              <a:rPr lang="en-US" sz="3200" b="1" dirty="0" smtClean="0">
                <a:solidFill>
                  <a:schemeClr val="bg1"/>
                </a:solidFill>
              </a:rPr>
              <a:t>.</a:t>
            </a:r>
            <a:endParaRPr lang="en-GB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45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551" y="118369"/>
            <a:ext cx="8534400" cy="949641"/>
          </a:xfrm>
        </p:spPr>
        <p:txBody>
          <a:bodyPr/>
          <a:lstStyle/>
          <a:p>
            <a:pPr algn="ctr"/>
            <a:r>
              <a:rPr lang="en-GB" b="1" dirty="0" smtClean="0"/>
              <a:t>2 . Type </a:t>
            </a:r>
            <a:r>
              <a:rPr lang="en-GB" b="1" dirty="0"/>
              <a:t>of </a:t>
            </a:r>
            <a:r>
              <a:rPr lang="en-GB" b="1" dirty="0" smtClean="0"/>
              <a:t>flowmeters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4587" y="1288473"/>
            <a:ext cx="8534400" cy="5744986"/>
          </a:xfrm>
        </p:spPr>
        <p:txBody>
          <a:bodyPr>
            <a:noAutofit/>
          </a:bodyPr>
          <a:lstStyle/>
          <a:p>
            <a:pPr>
              <a:buSzPct val="200000"/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chemeClr val="bg1"/>
                </a:solidFill>
              </a:rPr>
              <a:t>Volume-displacement flowmeters.</a:t>
            </a:r>
          </a:p>
          <a:p>
            <a:pPr>
              <a:buSzPct val="200000"/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chemeClr val="bg1"/>
                </a:solidFill>
              </a:rPr>
              <a:t> </a:t>
            </a:r>
            <a:r>
              <a:rPr lang="en-GB" sz="2400" b="1" dirty="0">
                <a:solidFill>
                  <a:schemeClr val="bg1"/>
                </a:solidFill>
              </a:rPr>
              <a:t>Coriolis </a:t>
            </a:r>
            <a:r>
              <a:rPr lang="en-GB" sz="2400" b="1" dirty="0" smtClean="0">
                <a:solidFill>
                  <a:schemeClr val="bg1"/>
                </a:solidFill>
              </a:rPr>
              <a:t>effect flowmeters.</a:t>
            </a:r>
          </a:p>
          <a:p>
            <a:pPr>
              <a:buSzPct val="200000"/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chemeClr val="bg1"/>
                </a:solidFill>
              </a:rPr>
              <a:t>Turbine </a:t>
            </a:r>
            <a:r>
              <a:rPr lang="en-GB" sz="2400" b="1" dirty="0">
                <a:solidFill>
                  <a:schemeClr val="bg1"/>
                </a:solidFill>
              </a:rPr>
              <a:t>flowmeters.</a:t>
            </a:r>
          </a:p>
          <a:p>
            <a:pPr>
              <a:buSzPct val="200000"/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chemeClr val="bg1"/>
                </a:solidFill>
              </a:rPr>
              <a:t>Orifices-flow nozzles </a:t>
            </a:r>
            <a:r>
              <a:rPr lang="en-GB" sz="2400" b="1" dirty="0">
                <a:solidFill>
                  <a:schemeClr val="bg1"/>
                </a:solidFill>
              </a:rPr>
              <a:t>and venture tubes.</a:t>
            </a:r>
          </a:p>
          <a:p>
            <a:pPr>
              <a:buSzPct val="200000"/>
              <a:buFont typeface="Arial" panose="020B0604020202020204" pitchFamily="34" charset="0"/>
              <a:buChar char="•"/>
            </a:pPr>
            <a:r>
              <a:rPr lang="en-GB" sz="2400" b="1" dirty="0" err="1">
                <a:solidFill>
                  <a:schemeClr val="bg1"/>
                </a:solidFill>
              </a:rPr>
              <a:t>Rotameters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smtClean="0">
                <a:solidFill>
                  <a:schemeClr val="bg1"/>
                </a:solidFill>
              </a:rPr>
              <a:t>.</a:t>
            </a:r>
            <a:endParaRPr lang="en-GB" sz="2400" b="1" dirty="0">
              <a:solidFill>
                <a:schemeClr val="bg1"/>
              </a:solidFill>
            </a:endParaRPr>
          </a:p>
          <a:p>
            <a:pPr>
              <a:buSzPct val="200000"/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bg1"/>
                </a:solidFill>
              </a:rPr>
              <a:t>Thermal mass flowmeters.</a:t>
            </a:r>
          </a:p>
          <a:p>
            <a:pPr>
              <a:buSzPct val="200000"/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bg1"/>
                </a:solidFill>
              </a:rPr>
              <a:t>Vortex-shedding flowmeters</a:t>
            </a:r>
            <a:r>
              <a:rPr lang="en-GB" sz="2400" b="1" dirty="0" smtClean="0">
                <a:solidFill>
                  <a:schemeClr val="bg1"/>
                </a:solidFill>
              </a:rPr>
              <a:t>.</a:t>
            </a:r>
          </a:p>
          <a:p>
            <a:pPr>
              <a:buSzPct val="200000"/>
              <a:buFont typeface="Arial" panose="020B0604020202020204" pitchFamily="34" charset="0"/>
              <a:buChar char="•"/>
            </a:pPr>
            <a:r>
              <a:rPr lang="en-GB" sz="2400" b="1" dirty="0" err="1">
                <a:solidFill>
                  <a:schemeClr val="bg1"/>
                </a:solidFill>
              </a:rPr>
              <a:t>Pitot</a:t>
            </a:r>
            <a:r>
              <a:rPr lang="en-GB" sz="2400" b="1" dirty="0">
                <a:solidFill>
                  <a:schemeClr val="bg1"/>
                </a:solidFill>
              </a:rPr>
              <a:t>-static flowmeters.</a:t>
            </a:r>
          </a:p>
          <a:p>
            <a:pPr>
              <a:buSzPct val="200000"/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chemeClr val="bg1"/>
                </a:solidFill>
              </a:rPr>
              <a:t>Drag-force </a:t>
            </a:r>
            <a:r>
              <a:rPr lang="en-GB" sz="2400" b="1" dirty="0">
                <a:solidFill>
                  <a:schemeClr val="bg1"/>
                </a:solidFill>
              </a:rPr>
              <a:t>flowmeters.</a:t>
            </a:r>
          </a:p>
          <a:p>
            <a:pPr>
              <a:buSzPct val="200000"/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chemeClr val="bg1"/>
                </a:solidFill>
              </a:rPr>
              <a:t>Ultrasonic </a:t>
            </a:r>
            <a:r>
              <a:rPr lang="en-GB" sz="2400" b="1" dirty="0">
                <a:solidFill>
                  <a:schemeClr val="bg1"/>
                </a:solidFill>
              </a:rPr>
              <a:t>flowmeters</a:t>
            </a:r>
            <a:r>
              <a:rPr lang="en-GB" sz="2400" b="1" dirty="0" smtClean="0">
                <a:solidFill>
                  <a:schemeClr val="bg1"/>
                </a:solidFill>
              </a:rPr>
              <a:t>.</a:t>
            </a:r>
            <a:endParaRPr lang="en-GB" sz="2400" b="1" dirty="0">
              <a:solidFill>
                <a:schemeClr val="bg1"/>
              </a:solidFill>
            </a:endParaRPr>
          </a:p>
          <a:p>
            <a:pPr>
              <a:lnSpc>
                <a:spcPct val="170000"/>
              </a:lnSpc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71264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2110" y="34944"/>
            <a:ext cx="8534400" cy="1507067"/>
          </a:xfrm>
        </p:spPr>
        <p:txBody>
          <a:bodyPr/>
          <a:lstStyle/>
          <a:p>
            <a:pPr marL="457200" indent="-457200" algn="ctr"/>
            <a:r>
              <a:rPr lang="en-GB" b="1" dirty="0" smtClean="0"/>
              <a:t>3 . Coriolis </a:t>
            </a:r>
            <a:r>
              <a:rPr lang="en-GB" b="1" dirty="0"/>
              <a:t>effect </a:t>
            </a:r>
            <a:r>
              <a:rPr lang="en-GB" b="1" dirty="0" smtClean="0"/>
              <a:t>flowmeters.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2154" y="1806325"/>
            <a:ext cx="8534400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 smtClean="0"/>
              <a:t>Coriolis flowmeters are among the most accurate gaseous or liquid refrigerant mass flow measuring devices.</a:t>
            </a:r>
          </a:p>
          <a:p>
            <a:pPr marL="0" indent="0">
              <a:buNone/>
            </a:pPr>
            <a:endParaRPr lang="en-GB" sz="2400" b="1" dirty="0" smtClean="0"/>
          </a:p>
          <a:p>
            <a:pPr>
              <a:buSzPct val="187000"/>
              <a:buFont typeface="Arial" panose="020B0604020202020204" pitchFamily="34" charset="0"/>
              <a:buChar char="•"/>
            </a:pPr>
            <a:r>
              <a:rPr lang="en-GB" sz="2400" b="1" dirty="0" smtClean="0"/>
              <a:t> </a:t>
            </a:r>
            <a:r>
              <a:rPr lang="en-GB" sz="2400" b="1" dirty="0" smtClean="0"/>
              <a:t>Accuracy </a:t>
            </a:r>
            <a:r>
              <a:rPr lang="en-GB" sz="2400" b="1" dirty="0" smtClean="0"/>
              <a:t>± 0.1</a:t>
            </a:r>
            <a:r>
              <a:rPr lang="en-GB" sz="2400" b="1" dirty="0" smtClean="0"/>
              <a:t>% for liquids.</a:t>
            </a:r>
            <a:endParaRPr lang="en-GB" sz="2400" b="1" dirty="0" smtClean="0"/>
          </a:p>
          <a:p>
            <a:pPr marL="0" indent="0">
              <a:buSzPct val="187000"/>
              <a:buNone/>
            </a:pPr>
            <a:endParaRPr lang="en-GB" sz="2400" b="1" dirty="0" smtClean="0"/>
          </a:p>
          <a:p>
            <a:pPr>
              <a:buSzPct val="187000"/>
              <a:buFont typeface="Arial" panose="020B0604020202020204" pitchFamily="34" charset="0"/>
              <a:buChar char="•"/>
            </a:pPr>
            <a:r>
              <a:rPr lang="en-GB" sz="2400" b="1" dirty="0" smtClean="0"/>
              <a:t>Accuracy </a:t>
            </a:r>
            <a:r>
              <a:rPr lang="en-GB" sz="2400" b="1" dirty="0"/>
              <a:t>±</a:t>
            </a:r>
            <a:r>
              <a:rPr lang="en-GB" sz="2400" b="1" dirty="0" smtClean="0"/>
              <a:t>0.5% for gases.</a:t>
            </a:r>
            <a:endParaRPr lang="en-GB" sz="2400" b="1" dirty="0"/>
          </a:p>
          <a:p>
            <a:pPr>
              <a:buSzPct val="187000"/>
              <a:buFont typeface="Arial" panose="020B0604020202020204" pitchFamily="34" charset="0"/>
              <a:buChar char="•"/>
            </a:pPr>
            <a:endParaRPr lang="en-GB" sz="2400" b="1" dirty="0" smtClean="0"/>
          </a:p>
          <a:p>
            <a:pPr marL="0" indent="0">
              <a:buSzPct val="187000"/>
              <a:buNone/>
            </a:pPr>
            <a:endParaRPr lang="en-GB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616" y="2734888"/>
            <a:ext cx="5536276" cy="355784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46582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8284" y="613602"/>
            <a:ext cx="8534400" cy="1507067"/>
          </a:xfrm>
        </p:spPr>
        <p:txBody>
          <a:bodyPr/>
          <a:lstStyle/>
          <a:p>
            <a:pPr algn="ctr"/>
            <a:r>
              <a:rPr lang="en-GB" b="1" dirty="0" smtClean="0"/>
              <a:t>4 . Construction </a:t>
            </a:r>
            <a:r>
              <a:rPr lang="en-GB" b="1" dirty="0"/>
              <a:t>of coriolis </a:t>
            </a:r>
            <a:r>
              <a:rPr lang="en-GB" b="1" dirty="0" smtClean="0"/>
              <a:t> effect </a:t>
            </a:r>
            <a:r>
              <a:rPr lang="en-GB" b="1" dirty="0" err="1" smtClean="0"/>
              <a:t>flowmeterS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543" y="2120669"/>
            <a:ext cx="8534400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The meter consisted of two items:-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2800" b="1" dirty="0" smtClean="0"/>
              <a:t>The sensor.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2800" b="1" dirty="0" smtClean="0"/>
              <a:t>Indicator.</a:t>
            </a:r>
          </a:p>
          <a:p>
            <a:pPr marL="457200" lvl="1" indent="0">
              <a:buNone/>
            </a:pPr>
            <a:r>
              <a:rPr lang="en-GB" sz="2800" b="1" dirty="0" smtClean="0"/>
              <a:t>The sensor is fixed in the refrigerant loop and connected to the indicator with a data cable</a:t>
            </a:r>
          </a:p>
          <a:p>
            <a:pPr marL="457200" lvl="1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2605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721" y="189652"/>
            <a:ext cx="8534400" cy="1507067"/>
          </a:xfrm>
        </p:spPr>
        <p:txBody>
          <a:bodyPr/>
          <a:lstStyle/>
          <a:p>
            <a:pPr algn="ctr"/>
            <a:r>
              <a:rPr lang="en-GB" b="1" dirty="0" smtClean="0"/>
              <a:t>5 . Operation </a:t>
            </a:r>
            <a:r>
              <a:rPr lang="en-GB" b="1" dirty="0"/>
              <a:t>of coriolis effect </a:t>
            </a:r>
            <a:r>
              <a:rPr lang="en-GB" b="1" dirty="0" smtClean="0"/>
              <a:t>flowmeters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8984" y="943185"/>
            <a:ext cx="8534400" cy="3615267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These meters are based on the relationship of the creolise component of acceleration to mass and velocity.</a:t>
            </a:r>
          </a:p>
          <a:p>
            <a:pPr marL="0" indent="0">
              <a:buNone/>
            </a:pPr>
            <a:r>
              <a:rPr lang="en-GB" b="1" dirty="0" smtClean="0"/>
              <a:t>Refrigerant flows through a vibrating sensor tube within the meter. This vibration is according to a defined frequency so, the oscillating angle is initially known.  When the refrigerant flows in this  tube causes </a:t>
            </a:r>
            <a:r>
              <a:rPr lang="en-GB" b="1" dirty="0" smtClean="0"/>
              <a:t>the tube to </a:t>
            </a:r>
            <a:r>
              <a:rPr lang="en-GB" b="1" smtClean="0"/>
              <a:t>disturb with </a:t>
            </a:r>
            <a:r>
              <a:rPr lang="en-GB" b="1" dirty="0" smtClean="0"/>
              <a:t>oscillating.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583" y="3773979"/>
            <a:ext cx="5146500" cy="267778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89131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034" y="488061"/>
            <a:ext cx="853440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6 . Application </a:t>
            </a:r>
            <a:r>
              <a:rPr lang="en-GB" b="1" dirty="0"/>
              <a:t>of coriolis effect </a:t>
            </a:r>
            <a:r>
              <a:rPr lang="en-GB" b="1" dirty="0" smtClean="0"/>
              <a:t>flowmeters</a:t>
            </a:r>
            <a:r>
              <a:rPr lang="en-GB" b="1" dirty="0"/>
              <a:t/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855" y="1711649"/>
            <a:ext cx="8534400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b="1" dirty="0" smtClean="0"/>
              <a:t>Coriolis mass flowmeters can detect the flow of all liquids including Newtonian and non-Newtonian as well as all gases and all refrigerant.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193524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403</TotalTime>
  <Words>278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Cambria Math</vt:lpstr>
      <vt:lpstr>Century Gothic</vt:lpstr>
      <vt:lpstr>Wingdings 3</vt:lpstr>
      <vt:lpstr>Slice</vt:lpstr>
      <vt:lpstr>Coriolis effect mass flowmeaters performance and applications </vt:lpstr>
      <vt:lpstr>Contents </vt:lpstr>
      <vt:lpstr>Flowmeter definition</vt:lpstr>
      <vt:lpstr>2 . Type of flowmeters</vt:lpstr>
      <vt:lpstr>3 . Coriolis effect flowmeters.</vt:lpstr>
      <vt:lpstr>4 . Construction of coriolis  effect flowmeterS</vt:lpstr>
      <vt:lpstr>5 . Operation of coriolis effect flowmeters</vt:lpstr>
      <vt:lpstr>6 . Application of coriolis effect flowmeters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Description of aircraft AC system </dc:title>
  <dc:creator>Microsoft account</dc:creator>
  <cp:lastModifiedBy>Microsoft account</cp:lastModifiedBy>
  <cp:revision>82</cp:revision>
  <dcterms:created xsi:type="dcterms:W3CDTF">2022-04-09T13:37:39Z</dcterms:created>
  <dcterms:modified xsi:type="dcterms:W3CDTF">2023-04-11T20:20:35Z</dcterms:modified>
</cp:coreProperties>
</file>