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12/7/2023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defined Process 3"/>
          <p:cNvSpPr/>
          <p:nvPr/>
        </p:nvSpPr>
        <p:spPr>
          <a:xfrm>
            <a:off x="1295400" y="1066800"/>
            <a:ext cx="6324600" cy="1831848"/>
          </a:xfrm>
          <a:prstGeom prst="flowChartPredefinedProces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ar-IQ" sz="2800" dirty="0" smtClean="0"/>
              <a:t>التنظيم القانوني لقانون الضمان الاجتماعي رقم 18 لسنة 2023 </a:t>
            </a:r>
          </a:p>
          <a:p>
            <a:pPr algn="ctr"/>
            <a:r>
              <a:rPr lang="ar-IQ" dirty="0" smtClean="0"/>
              <a:t>بقلم </a:t>
            </a:r>
          </a:p>
          <a:p>
            <a:pPr algn="ctr"/>
            <a:r>
              <a:rPr lang="ar-IQ" dirty="0" smtClean="0"/>
              <a:t>أ . د. صبا نعمان الويسي</a:t>
            </a:r>
            <a:endParaRPr lang="en-US" dirty="0"/>
          </a:p>
        </p:txBody>
      </p:sp>
    </p:spTree>
    <p:extLst>
      <p:ext uri="{BB962C8B-B14F-4D97-AF65-F5344CB8AC3E}">
        <p14:creationId xmlns:p14="http://schemas.microsoft.com/office/powerpoint/2010/main" val="105465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ar-SA" sz="3200" b="1" dirty="0"/>
              <a:t>ثانيا – نطاق السريان المستحدث لقانون التقاعد والضمان الاجتماعي للعمال رقم (18) لسنة 2023.</a:t>
            </a:r>
            <a:r>
              <a:rPr lang="en-US" sz="3200" dirty="0"/>
              <a:t/>
            </a:r>
            <a:br>
              <a:rPr lang="en-US" sz="3200" dirty="0"/>
            </a:br>
            <a:endParaRPr lang="en-US" sz="3200" dirty="0"/>
          </a:p>
        </p:txBody>
      </p:sp>
      <p:sp>
        <p:nvSpPr>
          <p:cNvPr id="3" name="Rectangle 2"/>
          <p:cNvSpPr/>
          <p:nvPr/>
        </p:nvSpPr>
        <p:spPr>
          <a:xfrm>
            <a:off x="1752600" y="1447800"/>
            <a:ext cx="6934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وبناءاً على التوجه المستحدث القانون المعني فانه القانون يسري على الفئات التالية</a:t>
            </a:r>
            <a:r>
              <a:rPr lang="en-US" baseline="30000" dirty="0"/>
              <a:t>()</a:t>
            </a:r>
            <a:r>
              <a:rPr lang="en-US" dirty="0"/>
              <a:t>:</a:t>
            </a:r>
          </a:p>
          <a:p>
            <a:pPr rtl="1"/>
            <a:r>
              <a:rPr lang="en-US" baseline="30000" dirty="0"/>
              <a:t>()</a:t>
            </a:r>
            <a:r>
              <a:rPr lang="ar-SA" dirty="0"/>
              <a:t> المادة (3/ثالثا) قانون التقاعد والضمان الاجتماعي رقم (18) لسنة 2023.</a:t>
            </a:r>
            <a:endParaRPr lang="en-US" dirty="0"/>
          </a:p>
        </p:txBody>
      </p:sp>
      <p:sp>
        <p:nvSpPr>
          <p:cNvPr id="8" name="Rectangle 7"/>
          <p:cNvSpPr/>
          <p:nvPr/>
        </p:nvSpPr>
        <p:spPr>
          <a:xfrm>
            <a:off x="7162800" y="3449782"/>
            <a:ext cx="1752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العاملين في العمل غير المنظم.</a:t>
            </a:r>
            <a:endParaRPr lang="en-US" dirty="0"/>
          </a:p>
        </p:txBody>
      </p:sp>
      <p:sp>
        <p:nvSpPr>
          <p:cNvPr id="9" name="Rectangle 8"/>
          <p:cNvSpPr/>
          <p:nvPr/>
        </p:nvSpPr>
        <p:spPr>
          <a:xfrm>
            <a:off x="762000" y="3449782"/>
            <a:ext cx="2819400" cy="11222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افراد اسرة صاحب العمل (الزوج والزوجة والابناء واصوله وفروعه الذين يعملون في مشاريعه).</a:t>
            </a:r>
            <a:endParaRPr lang="en-US" dirty="0"/>
          </a:p>
        </p:txBody>
      </p:sp>
      <p:sp>
        <p:nvSpPr>
          <p:cNvPr id="10" name="Rectangle 9"/>
          <p:cNvSpPr/>
          <p:nvPr/>
        </p:nvSpPr>
        <p:spPr>
          <a:xfrm>
            <a:off x="4191000" y="2729346"/>
            <a:ext cx="2209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اصحاب العمل.</a:t>
            </a:r>
            <a:endParaRPr lang="en-US" dirty="0"/>
          </a:p>
        </p:txBody>
      </p:sp>
      <p:sp>
        <p:nvSpPr>
          <p:cNvPr id="11" name="Rectangle 10"/>
          <p:cNvSpPr/>
          <p:nvPr/>
        </p:nvSpPr>
        <p:spPr>
          <a:xfrm>
            <a:off x="3352800" y="4364182"/>
            <a:ext cx="3124200" cy="25700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العاملين العراقيين لدى الهيئات الدبلوماسية والمنظمات والشركات العاملة في العراق.</a:t>
            </a:r>
            <a:endParaRPr lang="en-US" dirty="0"/>
          </a:p>
        </p:txBody>
      </p:sp>
    </p:spTree>
    <p:extLst>
      <p:ext uri="{BB962C8B-B14F-4D97-AF65-F5344CB8AC3E}">
        <p14:creationId xmlns:p14="http://schemas.microsoft.com/office/powerpoint/2010/main" val="4156305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3200" b="1" dirty="0"/>
              <a:t>التنظيم القانوني للمنافع وفق قانون رقم (18) لسنة 2023</a:t>
            </a:r>
            <a:r>
              <a:rPr lang="en-US" sz="3200" dirty="0"/>
              <a:t/>
            </a:r>
            <a:br>
              <a:rPr lang="en-US" sz="3200" dirty="0"/>
            </a:br>
            <a:endParaRPr lang="en-US" sz="3200" dirty="0"/>
          </a:p>
        </p:txBody>
      </p:sp>
      <p:sp>
        <p:nvSpPr>
          <p:cNvPr id="3" name="Rectangle 2"/>
          <p:cNvSpPr/>
          <p:nvPr/>
        </p:nvSpPr>
        <p:spPr>
          <a:xfrm>
            <a:off x="838200" y="1295400"/>
            <a:ext cx="7620000" cy="388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اتبع قانون الضمان الاجتماعي خطا جديداً في المنافع المضمونة للمشمولين اضافة الى المنافع المعتادة في سابقة من القوانين، فادرج جملة من المنافع وكما يتناسب مع وفاء العراق بالتزاماته القانونية ازاء تطبيق الاتفاقيات التي تعالج مواضيع الضمان الاجتماعي خاصة الاتفاقية (102) ناهيك عن مراعاة العراق للتطورات الحاصلة في مجمل المعالجات التشريعية في اغلب دول العامل مع سريان الافكار الداعية للتنمية المستدامة بحلول الآجل، المحدد لها من قبل المنظمة الدولية.</a:t>
            </a:r>
            <a:endParaRPr lang="en-US" dirty="0"/>
          </a:p>
        </p:txBody>
      </p:sp>
    </p:spTree>
    <p:extLst>
      <p:ext uri="{BB962C8B-B14F-4D97-AF65-F5344CB8AC3E}">
        <p14:creationId xmlns:p14="http://schemas.microsoft.com/office/powerpoint/2010/main" val="371841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dirty="0"/>
              <a:t>تنظيم منافع الضمان الاجتماعي التقليدية</a:t>
            </a:r>
            <a:endParaRPr lang="en-US" dirty="0"/>
          </a:p>
        </p:txBody>
      </p:sp>
      <p:sp>
        <p:nvSpPr>
          <p:cNvPr id="3" name="Rectangle 2"/>
          <p:cNvSpPr/>
          <p:nvPr/>
        </p:nvSpPr>
        <p:spPr>
          <a:xfrm>
            <a:off x="1219200" y="2057400"/>
            <a:ext cx="7162800" cy="1371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rtl="1"/>
            <a:r>
              <a:rPr lang="ar-SA" sz="3200" b="1" dirty="0"/>
              <a:t>تنظيم فرع ضمان التقاعد والوفاة.</a:t>
            </a:r>
            <a:endParaRPr lang="en-US" sz="3200" dirty="0"/>
          </a:p>
        </p:txBody>
      </p:sp>
      <p:sp>
        <p:nvSpPr>
          <p:cNvPr id="4" name="Rectangle 3"/>
          <p:cNvSpPr/>
          <p:nvPr/>
        </p:nvSpPr>
        <p:spPr>
          <a:xfrm>
            <a:off x="2286000" y="4114800"/>
            <a:ext cx="58674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b="1" dirty="0"/>
              <a:t>تقاعد العامل المضمون</a:t>
            </a:r>
            <a:endParaRPr lang="en-US" dirty="0"/>
          </a:p>
        </p:txBody>
      </p:sp>
    </p:spTree>
    <p:extLst>
      <p:ext uri="{BB962C8B-B14F-4D97-AF65-F5344CB8AC3E}">
        <p14:creationId xmlns:p14="http://schemas.microsoft.com/office/powerpoint/2010/main" val="3701411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rtl="1"/>
            <a:r>
              <a:rPr lang="ar-SA" sz="2000" dirty="0"/>
              <a:t>اذا كان للعامل الذكر خدمة لا تقل عن (15) والحالة (63) سنة من العمر وعملا بالمعتاد وبانقاص (5) سنوات من احتساب العمر للعاملة الانثى، فانه باكمالها (58) سنة من العمر ولديها (15) سنة خدمة لتشمل بهذه الفقرة.</a:t>
            </a:r>
            <a:endParaRPr lang="en-US" sz="2000" dirty="0"/>
          </a:p>
        </p:txBody>
      </p:sp>
      <p:sp>
        <p:nvSpPr>
          <p:cNvPr id="3" name="Rectangle 2"/>
          <p:cNvSpPr/>
          <p:nvPr/>
        </p:nvSpPr>
        <p:spPr>
          <a:xfrm>
            <a:off x="762000" y="1676400"/>
            <a:ext cx="6934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 اكمال الرجل (60) سنة من العمر، ولديه خدمة مضمونة (20) وبذلك عند اكمال المرأة للعمر (55) سنة مع وجود (20) سنة خدمة مضمونة لتشمل بهذه الفقرة.</a:t>
            </a:r>
            <a:endParaRPr lang="en-US" dirty="0"/>
          </a:p>
        </p:txBody>
      </p:sp>
      <p:sp>
        <p:nvSpPr>
          <p:cNvPr id="4" name="Rectangle 3"/>
          <p:cNvSpPr/>
          <p:nvPr/>
        </p:nvSpPr>
        <p:spPr>
          <a:xfrm>
            <a:off x="762000" y="3657600"/>
            <a:ext cx="67056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اكمال الرجل (50) سنة من العمر ولديه (30) سنة مضمونة خدمة، وعملا بمبدأ انقاص العمر عند الاحتساب المدة للعاملة المضمون فانه وصولها الى (50) سنة مع امتلاكها لخدمة (25) سنة تكون كافية لشمول بفرع تقاعد الخدمة المنصوص عليها بهذه الفقرة</a:t>
            </a:r>
            <a:r>
              <a:rPr lang="en-US" baseline="30000" dirty="0"/>
              <a:t>()</a:t>
            </a:r>
            <a:r>
              <a:rPr lang="en-US" dirty="0"/>
              <a:t>. </a:t>
            </a:r>
          </a:p>
          <a:p>
            <a:pPr rtl="1"/>
            <a:r>
              <a:rPr lang="en-US" baseline="30000" dirty="0"/>
              <a:t>()</a:t>
            </a:r>
            <a:r>
              <a:rPr lang="ar-SA" dirty="0"/>
              <a:t> المادة (29) قانون التقاعد والضمان الاجتماعي رقم (18) سنة 2023.</a:t>
            </a:r>
            <a:endParaRPr lang="en-US" dirty="0"/>
          </a:p>
        </p:txBody>
      </p:sp>
    </p:spTree>
    <p:extLst>
      <p:ext uri="{BB962C8B-B14F-4D97-AF65-F5344CB8AC3E}">
        <p14:creationId xmlns:p14="http://schemas.microsoft.com/office/powerpoint/2010/main" val="76888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1"/>
            <a:r>
              <a:rPr lang="ar-SA" b="1" dirty="0"/>
              <a:t>تقاعد العاملة المتزوجة</a:t>
            </a:r>
            <a:endParaRPr lang="en-US" dirty="0"/>
          </a:p>
        </p:txBody>
      </p:sp>
      <p:sp>
        <p:nvSpPr>
          <p:cNvPr id="3" name="Rectangle 2"/>
          <p:cNvSpPr/>
          <p:nvPr/>
        </p:nvSpPr>
        <p:spPr>
          <a:xfrm>
            <a:off x="6553200" y="838200"/>
            <a:ext cx="2362200" cy="571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ادرج المشرع في قانون الضمان الجديد احكاما خاصة بضمان العاملة متشابهاً لاحكام الفقرات الخاصة بالموظفة المدرجة في قانون الخدمة المدنية، حيث تستحق العاملة راتباً تقاعدياً وفق الشروط التالية:</a:t>
            </a:r>
            <a:endParaRPr lang="en-US" dirty="0"/>
          </a:p>
        </p:txBody>
      </p:sp>
      <p:sp>
        <p:nvSpPr>
          <p:cNvPr id="4" name="Rectangle 3"/>
          <p:cNvSpPr/>
          <p:nvPr/>
        </p:nvSpPr>
        <p:spPr>
          <a:xfrm>
            <a:off x="2590800" y="1752600"/>
            <a:ext cx="12192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ان تكون لديها خدمة مضمونة لا تقل عن (15) سنة.</a:t>
            </a:r>
            <a:endParaRPr lang="en-US" dirty="0"/>
          </a:p>
        </p:txBody>
      </p:sp>
      <p:sp>
        <p:nvSpPr>
          <p:cNvPr id="5" name="Rectangle 4"/>
          <p:cNvSpPr/>
          <p:nvPr/>
        </p:nvSpPr>
        <p:spPr>
          <a:xfrm>
            <a:off x="4114800" y="1745672"/>
            <a:ext cx="1676400" cy="2750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تقديم العاملة طلبا للاحالة للتقاعد اذا كانت متزوجة او ارملة او مطلقة حاضنة لاطفالها.</a:t>
            </a:r>
            <a:endParaRPr lang="en-US" dirty="0"/>
          </a:p>
        </p:txBody>
      </p:sp>
      <p:sp>
        <p:nvSpPr>
          <p:cNvPr id="6" name="Rectangle 5"/>
          <p:cNvSpPr/>
          <p:nvPr/>
        </p:nvSpPr>
        <p:spPr>
          <a:xfrm>
            <a:off x="1447800" y="2362200"/>
            <a:ext cx="914400" cy="3276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ان يكون لديها عدد من الاطفال لا يقل عن (3) اطفال لا يزيد عمر اي منهم عن (15) سنة.</a:t>
            </a:r>
            <a:endParaRPr lang="en-US" dirty="0"/>
          </a:p>
        </p:txBody>
      </p:sp>
      <p:sp>
        <p:nvSpPr>
          <p:cNvPr id="7" name="Rectangle 6"/>
          <p:cNvSpPr/>
          <p:nvPr/>
        </p:nvSpPr>
        <p:spPr>
          <a:xfrm>
            <a:off x="228600" y="1905000"/>
            <a:ext cx="1066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sz="1600" dirty="0"/>
              <a:t>يشترط ان تنصرف العاملة لرعاية اطفالها، بمعنى عدم جواز عملها بعد ذلك باي صفة</a:t>
            </a:r>
            <a:r>
              <a:rPr lang="en-US" sz="1600" baseline="30000" dirty="0"/>
              <a:t>()</a:t>
            </a:r>
            <a:r>
              <a:rPr lang="en-US" sz="1600" dirty="0"/>
              <a:t>.</a:t>
            </a:r>
          </a:p>
          <a:p>
            <a:pPr rtl="1"/>
            <a:r>
              <a:rPr lang="en-US" baseline="30000" dirty="0"/>
              <a:t>()</a:t>
            </a:r>
            <a:r>
              <a:rPr lang="ar-SA" dirty="0"/>
              <a:t> مادة (31) قانون التقاعد والضمان الاجتماعي رقم (18) لسنة 2023.</a:t>
            </a:r>
            <a:endParaRPr lang="en-US" dirty="0"/>
          </a:p>
        </p:txBody>
      </p:sp>
    </p:spTree>
    <p:extLst>
      <p:ext uri="{BB962C8B-B14F-4D97-AF65-F5344CB8AC3E}">
        <p14:creationId xmlns:p14="http://schemas.microsoft.com/office/powerpoint/2010/main" val="178976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circle(in)">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heel(1)">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down)">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1"/>
            <a:r>
              <a:rPr lang="ar-SA" b="1" dirty="0"/>
              <a:t>تقاعد الخلف</a:t>
            </a:r>
            <a:endParaRPr lang="en-US" dirty="0"/>
          </a:p>
        </p:txBody>
      </p:sp>
      <p:sp>
        <p:nvSpPr>
          <p:cNvPr id="3" name="Rectangle 2"/>
          <p:cNvSpPr/>
          <p:nvPr/>
        </p:nvSpPr>
        <p:spPr>
          <a:xfrm>
            <a:off x="762000" y="1447800"/>
            <a:ext cx="6781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sz="3600" b="1" dirty="0"/>
              <a:t>نظم قانون الضمان العراقي الجديد احكام الراتب التقاعدي للخلف بتفصيل اكثر من </a:t>
            </a:r>
            <a:r>
              <a:rPr lang="ar-SA" sz="3600" b="1" dirty="0" smtClean="0"/>
              <a:t>سابق</a:t>
            </a:r>
            <a:r>
              <a:rPr lang="ar-IQ" sz="3600" b="1" dirty="0" smtClean="0"/>
              <a:t>ه</a:t>
            </a:r>
            <a:endParaRPr lang="en-US" sz="3600" dirty="0"/>
          </a:p>
        </p:txBody>
      </p:sp>
    </p:spTree>
    <p:extLst>
      <p:ext uri="{BB962C8B-B14F-4D97-AF65-F5344CB8AC3E}">
        <p14:creationId xmlns:p14="http://schemas.microsoft.com/office/powerpoint/2010/main" val="477131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احتساب الراتب التقاعدي</a:t>
            </a:r>
            <a:endParaRPr lang="en-US" dirty="0"/>
          </a:p>
        </p:txBody>
      </p:sp>
      <p:sp>
        <p:nvSpPr>
          <p:cNvPr id="3" name="Rectangle 2"/>
          <p:cNvSpPr/>
          <p:nvPr/>
        </p:nvSpPr>
        <p:spPr>
          <a:xfrm>
            <a:off x="457200" y="1600200"/>
            <a:ext cx="60960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حيث يحتسب الراتب التقاعدي على اساس (2,5) من المئة من متوسط الاجر الشهري للعامل المتقاعد للسنوات الخمسة الاخيره مضروبا بعدد اشهر الخدمة المضمونة ومقسوماً على (12)، ولا ويعد كسر الشهر الاخير (كالشهر)</a:t>
            </a:r>
            <a:r>
              <a:rPr lang="en-US" baseline="30000" dirty="0"/>
              <a:t>()</a:t>
            </a:r>
            <a:r>
              <a:rPr lang="en-US" dirty="0"/>
              <a:t>.</a:t>
            </a:r>
          </a:p>
          <a:p>
            <a:pPr rtl="1"/>
            <a:r>
              <a:rPr lang="en-US" baseline="30000" dirty="0"/>
              <a:t>()</a:t>
            </a:r>
            <a:r>
              <a:rPr lang="ar-SA" dirty="0"/>
              <a:t> المادة  (35) قانون التقاعد الضمان الاجتماعي رقم (18) لسنة 2023.</a:t>
            </a:r>
            <a:endParaRPr lang="en-US" dirty="0"/>
          </a:p>
        </p:txBody>
      </p:sp>
    </p:spTree>
    <p:extLst>
      <p:ext uri="{BB962C8B-B14F-4D97-AF65-F5344CB8AC3E}">
        <p14:creationId xmlns:p14="http://schemas.microsoft.com/office/powerpoint/2010/main" val="349763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1"/>
            <a:r>
              <a:rPr lang="ar-SA" b="1" i="1" dirty="0"/>
              <a:t>شراء الخدمة</a:t>
            </a:r>
            <a:endParaRPr lang="en-US" dirty="0"/>
          </a:p>
        </p:txBody>
      </p:sp>
      <p:sp>
        <p:nvSpPr>
          <p:cNvPr id="3" name="Rectangle 2"/>
          <p:cNvSpPr/>
          <p:nvPr/>
        </p:nvSpPr>
        <p:spPr>
          <a:xfrm>
            <a:off x="152400" y="1295400"/>
            <a:ext cx="8153400" cy="2895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وحيث يثبت عمر المضمون لاغراض من هذا القانون بالوثائق الرسمية</a:t>
            </a:r>
            <a:r>
              <a:rPr lang="en-US" baseline="30000" dirty="0"/>
              <a:t>()</a:t>
            </a:r>
            <a:r>
              <a:rPr lang="ar-SA" dirty="0"/>
              <a:t>، من جهة ومن جهة اخرى لا تحتسب الخدمة المضمونة اذا لم تسدد عنها مبالغ الاشتراكات وكما سبق لنا الذكر، فان وصول العامل المضمون الى السن التقاعدي الذي يؤهل للتقاعد والمنصوص عليها في المادة (29) سابقة  الذكر من هذا القانون، ولكن ليس لديه خدمة تؤهله الحصول على الراتب التقاعدي، فان له شراء الخدمة او اضافة خدمة عمالية (غير مضمونة) او حتى خدمة غير مشمولة بنص القانون هذا</a:t>
            </a:r>
            <a:r>
              <a:rPr lang="en-US" baseline="30000" dirty="0"/>
              <a:t>()</a:t>
            </a:r>
            <a:r>
              <a:rPr lang="ar-SA" dirty="0"/>
              <a:t>، ولكن وفق الشروط التالية:</a:t>
            </a:r>
            <a:endParaRPr lang="en-US" dirty="0"/>
          </a:p>
          <a:p>
            <a:pPr rtl="1"/>
            <a:r>
              <a:rPr lang="en-US" baseline="30000" dirty="0"/>
              <a:t>()</a:t>
            </a:r>
            <a:r>
              <a:rPr lang="ar-SA" dirty="0"/>
              <a:t> المادة (34) قانون التقاعد والضمان الاجتماعي (18) لسنة 2023.</a:t>
            </a:r>
            <a:endParaRPr lang="en-US" dirty="0"/>
          </a:p>
          <a:p>
            <a:pPr rtl="1"/>
            <a:r>
              <a:rPr lang="en-US" baseline="30000" dirty="0"/>
              <a:t>()</a:t>
            </a:r>
            <a:r>
              <a:rPr lang="ar-SA" dirty="0"/>
              <a:t> المادة (33) قانون التقاعد والضمان الاجتماعي، رقم (18) لسنة 2023.</a:t>
            </a:r>
            <a:endParaRPr lang="en-US" dirty="0"/>
          </a:p>
        </p:txBody>
      </p:sp>
    </p:spTree>
    <p:extLst>
      <p:ext uri="{BB962C8B-B14F-4D97-AF65-F5344CB8AC3E}">
        <p14:creationId xmlns:p14="http://schemas.microsoft.com/office/powerpoint/2010/main" val="2315203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SA" b="1" dirty="0"/>
              <a:t>انتقال الخدمة</a:t>
            </a:r>
            <a:r>
              <a:rPr lang="en-US" dirty="0"/>
              <a:t/>
            </a:r>
            <a:br>
              <a:rPr lang="en-US" dirty="0"/>
            </a:br>
            <a:endParaRPr lang="en-US" dirty="0"/>
          </a:p>
        </p:txBody>
      </p:sp>
      <p:sp>
        <p:nvSpPr>
          <p:cNvPr id="3" name="Rectangle 2"/>
          <p:cNvSpPr/>
          <p:nvPr/>
        </p:nvSpPr>
        <p:spPr>
          <a:xfrm>
            <a:off x="533400" y="1143000"/>
            <a:ext cx="73152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يجوز انتقال مدة ضمان التقاعدي الخدمة المضمونة واحتسابها خدمة  تقاعدية لدى اي تنظيم تقاعدي اداري او خاص ينظمه القانون كما يجوز العكس، فانه تتولى الجهة التقاعدية التي يجري الانتقال منها بتسديد ما على المنقول في اشتراكات او استقطاعات عن كامل المدة المعينة للجهة التي تم النقل لها على الا يؤيد المبلغ عن رصيد الاشتراكات او الاستقطاعات المحصلة لدى الجهة الملزمة بالدفع، اما اذا زاد المبلغ فيلزم المنقول بسدادها مع جواز التقسيط، وتقوم دائرة التقاعد والضمان الاجتماعي للعمال والمديرية العامة للعمل والضمان الاجتماعي في اقليم كردستان بالتنسيق فيما بينها لتسهيل النقل لخدمات العاملين (المضمونين) ومبالغ اشتراكات في حال انتقالهم ما بين الاقليم والمركز وبالعكس</a:t>
            </a:r>
            <a:r>
              <a:rPr lang="en-US" baseline="30000" dirty="0"/>
              <a:t>()</a:t>
            </a:r>
            <a:r>
              <a:rPr lang="en-US" dirty="0"/>
              <a:t>.</a:t>
            </a:r>
          </a:p>
          <a:p>
            <a:pPr rtl="1"/>
            <a:r>
              <a:rPr lang="en-US" baseline="30000" dirty="0"/>
              <a:t>()</a:t>
            </a:r>
            <a:r>
              <a:rPr lang="ar-SA" dirty="0"/>
              <a:t> المادة (39/خامسا) قانون التقاعد والضمان الاجتماعي رقم (18) لسنة 2023.</a:t>
            </a:r>
            <a:endParaRPr lang="en-US" dirty="0"/>
          </a:p>
        </p:txBody>
      </p:sp>
    </p:spTree>
    <p:extLst>
      <p:ext uri="{BB962C8B-B14F-4D97-AF65-F5344CB8AC3E}">
        <p14:creationId xmlns:p14="http://schemas.microsoft.com/office/powerpoint/2010/main" val="25714469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a:t>تنظيم فرع اصابات العمل والمرض والامراض المهنية</a:t>
            </a:r>
            <a:endParaRPr lang="en-US" dirty="0"/>
          </a:p>
        </p:txBody>
      </p:sp>
      <p:sp>
        <p:nvSpPr>
          <p:cNvPr id="3" name="Rectangle 2"/>
          <p:cNvSpPr/>
          <p:nvPr/>
        </p:nvSpPr>
        <p:spPr>
          <a:xfrm>
            <a:off x="609600" y="2971800"/>
            <a:ext cx="7162800" cy="2667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rtl="1"/>
            <a:r>
              <a:rPr lang="ar-SA" dirty="0"/>
              <a:t>اذا انتهت الاصابة بالعامل الى العجز الكامل او ادت الى وفاته يخصص له او لخلفه عند وفاته راتب تقاعد الاصابة على اساس (80%) من متوسط في سنة عمله الاخيرة (او خلال عمله ان كانت اقل من نسبة)</a:t>
            </a:r>
            <a:r>
              <a:rPr lang="en-US" baseline="30000" dirty="0"/>
              <a:t>()</a:t>
            </a:r>
            <a:r>
              <a:rPr lang="en-US" dirty="0"/>
              <a:t>.</a:t>
            </a:r>
          </a:p>
          <a:p>
            <a:pPr rtl="1"/>
            <a:r>
              <a:rPr lang="ar-SA" dirty="0"/>
              <a:t>			         مجموع الاجور لسنة العمل </a:t>
            </a:r>
            <a:r>
              <a:rPr lang="ar-SA" dirty="0" smtClean="0"/>
              <a:t>الاخيرة________________________</a:t>
            </a:r>
            <a:endParaRPr lang="en-US" dirty="0"/>
          </a:p>
          <a:p>
            <a:pPr rtl="1"/>
            <a:r>
              <a:rPr lang="en-US" dirty="0"/>
              <a:t>					12</a:t>
            </a:r>
          </a:p>
        </p:txBody>
      </p:sp>
      <p:sp>
        <p:nvSpPr>
          <p:cNvPr id="4" name="Rectangle 3"/>
          <p:cNvSpPr/>
          <p:nvPr/>
        </p:nvSpPr>
        <p:spPr>
          <a:xfrm>
            <a:off x="0" y="1981200"/>
            <a:ext cx="74676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rtl="1"/>
            <a:r>
              <a:rPr lang="ar-SA" dirty="0"/>
              <a:t>مع منح العامل تعويض اجازة طوال فترة معالجته يساوي كامل اجره الذي دفع عنه الاشتراك الاخير للدائرة بموجب استمارة تسديد الاشتراكات الواردة فيها.</a:t>
            </a:r>
            <a:endParaRPr lang="en-US" dirty="0"/>
          </a:p>
        </p:txBody>
      </p:sp>
    </p:spTree>
    <p:extLst>
      <p:ext uri="{BB962C8B-B14F-4D97-AF65-F5344CB8AC3E}">
        <p14:creationId xmlns:p14="http://schemas.microsoft.com/office/powerpoint/2010/main" val="307359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المقدمة</a:t>
            </a:r>
            <a:endParaRPr lang="en-US" dirty="0"/>
          </a:p>
        </p:txBody>
      </p:sp>
      <p:sp>
        <p:nvSpPr>
          <p:cNvPr id="3" name="Rectangle 2"/>
          <p:cNvSpPr/>
          <p:nvPr/>
        </p:nvSpPr>
        <p:spPr>
          <a:xfrm>
            <a:off x="1219200" y="1219200"/>
            <a:ext cx="73152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sz="3200" dirty="0"/>
              <a:t>تتميز نظم الضمان الاجتماعي عموما بفلسفة واضحة تقوم على تحقيق أهداف متعددة تتميز وتعبير وتغير الفلسفة المعتمدة في دستور الدولة الحاكمة للخط العام في التشريعات تبعاً لهذه الفلسفة، ومراعاة للمستويات الدولية وخاصة للاتفاقية رقم (102) والمؤثرة وبشكل واضح على تشريعات الضمان الاجتماعي والتي قد صادق عليها العراق مما استدعى لزاما موائمة قواعد تشريعات الضمان لها ايفاءا للعراق بالتزاماته الدولية.</a:t>
            </a:r>
            <a:endParaRPr lang="en-US" sz="3200" dirty="0"/>
          </a:p>
        </p:txBody>
      </p:sp>
    </p:spTree>
    <p:extLst>
      <p:ext uri="{BB962C8B-B14F-4D97-AF65-F5344CB8AC3E}">
        <p14:creationId xmlns:p14="http://schemas.microsoft.com/office/powerpoint/2010/main" val="4201241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الامراض المهنية</a:t>
            </a:r>
            <a:endParaRPr lang="en-US" dirty="0"/>
          </a:p>
        </p:txBody>
      </p:sp>
      <p:sp>
        <p:nvSpPr>
          <p:cNvPr id="3" name="Rectangle 2"/>
          <p:cNvSpPr/>
          <p:nvPr/>
        </p:nvSpPr>
        <p:spPr>
          <a:xfrm>
            <a:off x="1752600" y="1828800"/>
            <a:ext cx="6477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تبقى مسؤولية الدائرة عن ضمان الامراض المهنية لمدة سنتين من انتهاء خدمة المضمون.</a:t>
            </a:r>
            <a:endParaRPr lang="en-US" dirty="0"/>
          </a:p>
        </p:txBody>
      </p:sp>
      <p:sp>
        <p:nvSpPr>
          <p:cNvPr id="4" name="Rectangle 3"/>
          <p:cNvSpPr/>
          <p:nvPr/>
        </p:nvSpPr>
        <p:spPr>
          <a:xfrm>
            <a:off x="1447800" y="3886200"/>
            <a:ext cx="64008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ظهور اعراض المرض المهني وكان العامل اثناء ظهورها بلا عمل او كان يشتغل في مهنة او صناعة لا ينشأ عنها المرض او كان خارج نطاق الخدمة المضمونة</a:t>
            </a:r>
            <a:r>
              <a:rPr lang="en-US" baseline="30000" dirty="0"/>
              <a:t>()</a:t>
            </a:r>
            <a:r>
              <a:rPr lang="en-US" dirty="0"/>
              <a:t>.</a:t>
            </a:r>
          </a:p>
          <a:p>
            <a:pPr rtl="1"/>
            <a:r>
              <a:rPr lang="en-US" baseline="30000" dirty="0"/>
              <a:t>()</a:t>
            </a:r>
            <a:r>
              <a:rPr lang="ar-SA" dirty="0"/>
              <a:t> المادة (55) قانون التقاعد والضمان الاجتماعي رقم (18) لسنة 2023.</a:t>
            </a:r>
            <a:endParaRPr lang="en-US" dirty="0"/>
          </a:p>
        </p:txBody>
      </p:sp>
    </p:spTree>
    <p:extLst>
      <p:ext uri="{BB962C8B-B14F-4D97-AF65-F5344CB8AC3E}">
        <p14:creationId xmlns:p14="http://schemas.microsoft.com/office/powerpoint/2010/main" val="16625662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2800" b="1" dirty="0"/>
              <a:t>فرع التأمين الصحي والخدمات الاجتماعية ومنافع المرأة العاملة (الامومة).</a:t>
            </a:r>
            <a:r>
              <a:rPr lang="en-US" sz="2800" dirty="0"/>
              <a:t/>
            </a:r>
            <a:br>
              <a:rPr lang="en-US" sz="2800" dirty="0"/>
            </a:br>
            <a:endParaRPr lang="en-US" sz="2800" dirty="0"/>
          </a:p>
        </p:txBody>
      </p:sp>
      <p:sp>
        <p:nvSpPr>
          <p:cNvPr id="3" name="Rectangle 2"/>
          <p:cNvSpPr/>
          <p:nvPr/>
        </p:nvSpPr>
        <p:spPr>
          <a:xfrm>
            <a:off x="381000" y="1295400"/>
            <a:ext cx="7696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خلافا لما سارت عليه التشريعات المنظمة لحق العامل ابان (المرض) فقد نظم المشرع العراقي التزامات دائرة الضمان وما يترتب للعامل من تعويض وراتب تحت عنوان التأمين الصحي او الحق بها منافع الامومة والخدمات الاجتماعية لتقارب فكرة التعويض وشروطه لكل منهما.</a:t>
            </a:r>
            <a:endParaRPr lang="en-US" dirty="0"/>
          </a:p>
        </p:txBody>
      </p:sp>
      <p:sp>
        <p:nvSpPr>
          <p:cNvPr id="4" name="Rectangle 3"/>
          <p:cNvSpPr/>
          <p:nvPr/>
        </p:nvSpPr>
        <p:spPr>
          <a:xfrm>
            <a:off x="914400" y="2819400"/>
            <a:ext cx="71628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المرض العادي و حالة ضمان الامومة</a:t>
            </a:r>
            <a:endParaRPr lang="en-US" dirty="0"/>
          </a:p>
        </p:txBody>
      </p:sp>
      <p:sp>
        <p:nvSpPr>
          <p:cNvPr id="5" name="Rectangle 4"/>
          <p:cNvSpPr/>
          <p:nvPr/>
        </p:nvSpPr>
        <p:spPr>
          <a:xfrm>
            <a:off x="1565564" y="4724400"/>
            <a:ext cx="590203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b="1" dirty="0"/>
              <a:t>العجز المرضي، ويتعدد العجز المرضي في الحالات التالية</a:t>
            </a:r>
            <a:r>
              <a:rPr lang="ar-SA" b="1" dirty="0" smtClean="0"/>
              <a:t>:</a:t>
            </a:r>
            <a:endParaRPr lang="ar-IQ" b="1" dirty="0" smtClean="0"/>
          </a:p>
          <a:p>
            <a:pPr lvl="0" rtl="1"/>
            <a:r>
              <a:rPr lang="ar-IQ" b="1" dirty="0" smtClean="0"/>
              <a:t>1- العجز الاعتباري </a:t>
            </a:r>
          </a:p>
          <a:p>
            <a:pPr lvl="0" rtl="1"/>
            <a:r>
              <a:rPr lang="ar-IQ" b="1" dirty="0" smtClean="0"/>
              <a:t>2- العجز الكلي </a:t>
            </a:r>
          </a:p>
          <a:p>
            <a:pPr lvl="0" rtl="1"/>
            <a:r>
              <a:rPr lang="ar-IQ" b="1" dirty="0" smtClean="0"/>
              <a:t>3- العجز الجزئي</a:t>
            </a:r>
            <a:endParaRPr lang="en-US" dirty="0"/>
          </a:p>
        </p:txBody>
      </p:sp>
    </p:spTree>
    <p:extLst>
      <p:ext uri="{BB962C8B-B14F-4D97-AF65-F5344CB8AC3E}">
        <p14:creationId xmlns:p14="http://schemas.microsoft.com/office/powerpoint/2010/main" val="3773108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تنظيم منافع الضمان الاجتماعي المستحدثة</a:t>
            </a:r>
            <a:r>
              <a:rPr lang="en-US" dirty="0"/>
              <a:t/>
            </a:r>
            <a:br>
              <a:rPr lang="en-US" dirty="0"/>
            </a:br>
            <a:endParaRPr lang="en-US" dirty="0"/>
          </a:p>
        </p:txBody>
      </p:sp>
      <p:sp>
        <p:nvSpPr>
          <p:cNvPr id="4" name="Rectangle 3"/>
          <p:cNvSpPr/>
          <p:nvPr/>
        </p:nvSpPr>
        <p:spPr>
          <a:xfrm>
            <a:off x="609600" y="1371600"/>
            <a:ext cx="7467600" cy="1066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IQ"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ضمان التعطل عن العمل </a:t>
            </a:r>
            <a:endPar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Rectangle 4"/>
          <p:cNvSpPr/>
          <p:nvPr/>
        </p:nvSpPr>
        <p:spPr>
          <a:xfrm>
            <a:off x="5257800" y="3886200"/>
            <a:ext cx="3505200"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rtl="1"/>
            <a:r>
              <a:rPr lang="ar-SA" b="1" dirty="0"/>
              <a:t>ضمان التقاعد الاختياري</a:t>
            </a:r>
            <a:endParaRPr lang="en-US" dirty="0"/>
          </a:p>
        </p:txBody>
      </p:sp>
      <p:sp>
        <p:nvSpPr>
          <p:cNvPr id="6" name="Rectangle 5"/>
          <p:cNvSpPr/>
          <p:nvPr/>
        </p:nvSpPr>
        <p:spPr>
          <a:xfrm>
            <a:off x="228600" y="3200400"/>
            <a:ext cx="45720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وانسجاما مع المتغيرات العالمية والاعتراف بما يسمى بالاقتصاد (غير المنظم – العمل الاسود) والذي لا يخضع لقانون العمل عادة، فانه نظم قانون التقاعد والضمان الاجتماعي لقانون العمل عادة، فانه نظم قانون التقاعد والضمان الاجتماعي رقم (18) لسنة 2023 احكام (ضمان التقاعد الاختياري) ليشمل الموصوف قانوناً بـ (العامل) وبما يطلق عليه (الافراد). ولذلك سوف نشير الى شروط الشمول واحتساب الاشتراك ثم آلية التسجيل ومصادر تمويل هذا الفرع.</a:t>
            </a:r>
            <a:endParaRPr lang="en-US" dirty="0"/>
          </a:p>
        </p:txBody>
      </p:sp>
    </p:spTree>
    <p:extLst>
      <p:ext uri="{BB962C8B-B14F-4D97-AF65-F5344CB8AC3E}">
        <p14:creationId xmlns:p14="http://schemas.microsoft.com/office/powerpoint/2010/main" val="170780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الخاتمة</a:t>
            </a:r>
            <a:endParaRPr lang="en-US" dirty="0"/>
          </a:p>
        </p:txBody>
      </p:sp>
      <p:sp>
        <p:nvSpPr>
          <p:cNvPr id="3" name="Rectangle 2"/>
          <p:cNvSpPr/>
          <p:nvPr/>
        </p:nvSpPr>
        <p:spPr>
          <a:xfrm>
            <a:off x="1143000" y="1295400"/>
            <a:ext cx="6477000"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انسجاما مع الفلسفة الاجتماعية، فان الانسان هو محور الاهتمام مما يتطلب توفير الرعاية الكريمة لابناء مجتمعهم لتجنيهم مساوئ فقدان القدرة على اداء مجتمعهم لتجنيبهم مساوئ فقدان القدرة على اداء العمل المؤقت او الدائم مما يحقق ترسيخ فكرة (التضامن والتكامل الاجتماعي) الاني والمستقبلي، ما يستدعي التخطيط لسد الحاجات للمشمولين بنظام الضمان الاجتماعي وبشكل الزامي ومع تقدير التوجه نحو ترسيخ فكرة توسيع نطاق الحماية الاجتماعية افقيا لاغلب ابناء المجتمع كان تنظيم الانضمام الاختياري لهذا القانون، مما يعني ايفاء العراق لالتزاماته الدولية القانونية في سبيل الوصول الى (الرفاه الاجتماعي).</a:t>
            </a:r>
            <a:endParaRPr lang="en-US" dirty="0"/>
          </a:p>
        </p:txBody>
      </p:sp>
    </p:spTree>
    <p:extLst>
      <p:ext uri="{BB962C8B-B14F-4D97-AF65-F5344CB8AC3E}">
        <p14:creationId xmlns:p14="http://schemas.microsoft.com/office/powerpoint/2010/main" val="408717505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7953"/>
            <a:ext cx="9144000" cy="5702093"/>
          </a:xfrm>
          <a:prstGeom prst="rect">
            <a:avLst/>
          </a:prstGeom>
        </p:spPr>
      </p:pic>
    </p:spTree>
    <p:extLst>
      <p:ext uri="{BB962C8B-B14F-4D97-AF65-F5344CB8AC3E}">
        <p14:creationId xmlns:p14="http://schemas.microsoft.com/office/powerpoint/2010/main" val="508144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Brace 1"/>
          <p:cNvSpPr/>
          <p:nvPr/>
        </p:nvSpPr>
        <p:spPr>
          <a:xfrm>
            <a:off x="2057400" y="1295400"/>
            <a:ext cx="5946648" cy="1295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Rectangle 2"/>
          <p:cNvSpPr/>
          <p:nvPr/>
        </p:nvSpPr>
        <p:spPr>
          <a:xfrm>
            <a:off x="1905000" y="1758434"/>
            <a:ext cx="3556025" cy="707886"/>
          </a:xfrm>
          <a:prstGeom prst="rect">
            <a:avLst/>
          </a:prstGeom>
        </p:spPr>
        <p:txBody>
          <a:bodyPr wrap="square">
            <a:spAutoFit/>
          </a:bodyPr>
          <a:lstStyle/>
          <a:p>
            <a:pPr rtl="1"/>
            <a:r>
              <a:rPr lang="ar-SA" sz="4000" dirty="0"/>
              <a:t>شكرا لحسن اصغائكم </a:t>
            </a:r>
            <a:endParaRPr lang="en-US" sz="4000" dirty="0"/>
          </a:p>
        </p:txBody>
      </p:sp>
    </p:spTree>
    <p:extLst>
      <p:ext uri="{BB962C8B-B14F-4D97-AF65-F5344CB8AC3E}">
        <p14:creationId xmlns:p14="http://schemas.microsoft.com/office/powerpoint/2010/main" val="421342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a:t>الاحكام العامة للضمان الاجتماعي في قانون رقم (18) لسنة 2023</a:t>
            </a:r>
            <a:endParaRPr lang="en-US" dirty="0"/>
          </a:p>
        </p:txBody>
      </p:sp>
      <p:sp>
        <p:nvSpPr>
          <p:cNvPr id="3" name="Rectangle 2"/>
          <p:cNvSpPr/>
          <p:nvPr/>
        </p:nvSpPr>
        <p:spPr>
          <a:xfrm>
            <a:off x="1600200" y="1828800"/>
            <a:ext cx="5791200" cy="487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sz="2800" dirty="0"/>
              <a:t>مع صدور قانون التقاعد والضمان الاجتماعي العراقي وبدخوله حيز النفاذ بعد تسعين يوما من نشره في الجريدة الرسمية</a:t>
            </a:r>
            <a:r>
              <a:rPr lang="en-US" sz="2800" baseline="30000" dirty="0"/>
              <a:t>()</a:t>
            </a:r>
            <a:r>
              <a:rPr lang="ar-SA" sz="2800" dirty="0"/>
              <a:t>، كان لابد من الاشارة الى المرتكزات الاساسية لهذا التشريع الجديد عند الببحث في الاهداف العامة للضمان الاجتماعي بشكل عام.</a:t>
            </a:r>
            <a:endParaRPr lang="en-US" sz="2800" dirty="0"/>
          </a:p>
          <a:p>
            <a:pPr rtl="1"/>
            <a:r>
              <a:rPr lang="en-US" baseline="30000" dirty="0"/>
              <a:t>()</a:t>
            </a:r>
            <a:r>
              <a:rPr lang="ar-SA" dirty="0"/>
              <a:t>  تم نشره في الجريمة الرسمية (الوقائع العراقية) بالعدد (4734) بتاريخ (28/1ب/2023)</a:t>
            </a:r>
            <a:endParaRPr lang="en-US" dirty="0"/>
          </a:p>
        </p:txBody>
      </p:sp>
    </p:spTree>
    <p:extLst>
      <p:ext uri="{BB962C8B-B14F-4D97-AF65-F5344CB8AC3E}">
        <p14:creationId xmlns:p14="http://schemas.microsoft.com/office/powerpoint/2010/main" val="2181401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اهداف الضمان الاجتماعي</a:t>
            </a:r>
            <a:r>
              <a:rPr lang="en-US" dirty="0"/>
              <a:t/>
            </a:r>
            <a:br>
              <a:rPr lang="en-US" dirty="0"/>
            </a:br>
            <a:endParaRPr lang="en-US" dirty="0"/>
          </a:p>
        </p:txBody>
      </p:sp>
      <p:sp>
        <p:nvSpPr>
          <p:cNvPr id="3" name="Isosceles Triangle 2"/>
          <p:cNvSpPr/>
          <p:nvPr/>
        </p:nvSpPr>
        <p:spPr>
          <a:xfrm>
            <a:off x="5721096" y="990600"/>
            <a:ext cx="3118104" cy="1392382"/>
          </a:xfrm>
          <a:prstGeom prst="triangle">
            <a:avLst>
              <a:gd name="adj" fmla="val 578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b="1" dirty="0"/>
              <a:t>اهداف خاصة بالفئات المستهدفة بالقانون</a:t>
            </a:r>
            <a:endParaRPr lang="en-US" dirty="0"/>
          </a:p>
        </p:txBody>
      </p:sp>
      <p:sp>
        <p:nvSpPr>
          <p:cNvPr id="4" name="Rectangle 3"/>
          <p:cNvSpPr/>
          <p:nvPr/>
        </p:nvSpPr>
        <p:spPr>
          <a:xfrm>
            <a:off x="2819400" y="1447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b="1" dirty="0"/>
              <a:t>تحرير العمال من المخاوف</a:t>
            </a:r>
            <a:endParaRPr lang="en-US" dirty="0"/>
          </a:p>
        </p:txBody>
      </p:sp>
      <p:sp>
        <p:nvSpPr>
          <p:cNvPr id="5" name="Rectangle 4"/>
          <p:cNvSpPr/>
          <p:nvPr/>
        </p:nvSpPr>
        <p:spPr>
          <a:xfrm>
            <a:off x="4267200" y="14478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b="1" dirty="0"/>
              <a:t>	رعاية الفئات العاملة	</a:t>
            </a:r>
            <a:endParaRPr lang="en-US" dirty="0"/>
          </a:p>
        </p:txBody>
      </p:sp>
      <p:sp>
        <p:nvSpPr>
          <p:cNvPr id="6" name="Isosceles Triangle 5"/>
          <p:cNvSpPr/>
          <p:nvPr/>
        </p:nvSpPr>
        <p:spPr>
          <a:xfrm>
            <a:off x="4953000" y="3429000"/>
            <a:ext cx="3387852" cy="1828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b="1" dirty="0"/>
              <a:t>اهداف اجتماعية</a:t>
            </a:r>
            <a:endParaRPr lang="en-US" dirty="0"/>
          </a:p>
        </p:txBody>
      </p:sp>
      <p:sp>
        <p:nvSpPr>
          <p:cNvPr id="7" name="Rounded Rectangle 6"/>
          <p:cNvSpPr/>
          <p:nvPr/>
        </p:nvSpPr>
        <p:spPr>
          <a:xfrm>
            <a:off x="1295400" y="4876800"/>
            <a:ext cx="3352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ثانيا – تأمين المستوى الصحي</a:t>
            </a:r>
            <a:endParaRPr lang="en-US" dirty="0"/>
          </a:p>
        </p:txBody>
      </p:sp>
      <p:sp>
        <p:nvSpPr>
          <p:cNvPr id="8" name="Rounded Rectangle 7"/>
          <p:cNvSpPr/>
          <p:nvPr/>
        </p:nvSpPr>
        <p:spPr>
          <a:xfrm>
            <a:off x="1219200" y="3733800"/>
            <a:ext cx="3429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اولا – قيام علاقة العمل على اساس التضامن الاجتماعي</a:t>
            </a:r>
            <a:endParaRPr lang="en-US" dirty="0"/>
          </a:p>
        </p:txBody>
      </p:sp>
    </p:spTree>
    <p:extLst>
      <p:ext uri="{BB962C8B-B14F-4D97-AF65-F5344CB8AC3E}">
        <p14:creationId xmlns:p14="http://schemas.microsoft.com/office/powerpoint/2010/main" val="2354521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2362199" y="1447800"/>
            <a:ext cx="4648201" cy="762000"/>
          </a:xfrm>
          <a:prstGeom prst="triangl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b="1" dirty="0"/>
              <a:t>اهداف اقتصادية</a:t>
            </a:r>
            <a:endParaRPr lang="en-US" dirty="0"/>
          </a:p>
        </p:txBody>
      </p:sp>
      <p:sp>
        <p:nvSpPr>
          <p:cNvPr id="3" name="Rounded Rectangle 2"/>
          <p:cNvSpPr/>
          <p:nvPr/>
        </p:nvSpPr>
        <p:spPr>
          <a:xfrm>
            <a:off x="2971800" y="2895600"/>
            <a:ext cx="4800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اولا- اعادة توزيع المداخل القومية</a:t>
            </a:r>
            <a:endParaRPr lang="en-US" dirty="0"/>
          </a:p>
        </p:txBody>
      </p:sp>
      <p:sp>
        <p:nvSpPr>
          <p:cNvPr id="4" name="Rectangle 3"/>
          <p:cNvSpPr/>
          <p:nvPr/>
        </p:nvSpPr>
        <p:spPr>
          <a:xfrm>
            <a:off x="4686298" y="4343400"/>
            <a:ext cx="361950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ثانيا - الارتقاء باهمية العمل</a:t>
            </a:r>
            <a:endParaRPr lang="en-US" dirty="0"/>
          </a:p>
        </p:txBody>
      </p:sp>
      <p:sp>
        <p:nvSpPr>
          <p:cNvPr id="5" name="Rounded Rectangle 4"/>
          <p:cNvSpPr/>
          <p:nvPr/>
        </p:nvSpPr>
        <p:spPr>
          <a:xfrm>
            <a:off x="1600200" y="5791200"/>
            <a:ext cx="4876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IQ" dirty="0"/>
              <a:t> ثالثا</a:t>
            </a:r>
            <a:r>
              <a:rPr lang="ar-SA" dirty="0"/>
              <a:t>- ايجاد مصدر دخل بديل</a:t>
            </a:r>
            <a:endParaRPr lang="en-US" dirty="0"/>
          </a:p>
        </p:txBody>
      </p:sp>
    </p:spTree>
    <p:extLst>
      <p:ext uri="{BB962C8B-B14F-4D97-AF65-F5344CB8AC3E}">
        <p14:creationId xmlns:p14="http://schemas.microsoft.com/office/powerpoint/2010/main" val="173064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1)">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0" y="304800"/>
            <a:ext cx="518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b="1" dirty="0"/>
              <a:t>اهداف قانون التقاعد والضمان الاجتماعي للعمال رقم (18) لسنة 2023.</a:t>
            </a:r>
            <a:endParaRPr lang="en-US" dirty="0"/>
          </a:p>
        </p:txBody>
      </p:sp>
      <p:sp>
        <p:nvSpPr>
          <p:cNvPr id="3" name="Oval 2"/>
          <p:cNvSpPr/>
          <p:nvPr/>
        </p:nvSpPr>
        <p:spPr>
          <a:xfrm>
            <a:off x="4419600" y="1600200"/>
            <a:ext cx="3048000" cy="122612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تحقيق العيش الكريم المشمولين بأحكامه.</a:t>
            </a:r>
            <a:endParaRPr lang="en-US" dirty="0"/>
          </a:p>
        </p:txBody>
      </p:sp>
      <p:sp>
        <p:nvSpPr>
          <p:cNvPr id="4" name="Oval 3"/>
          <p:cNvSpPr/>
          <p:nvPr/>
        </p:nvSpPr>
        <p:spPr>
          <a:xfrm>
            <a:off x="762000" y="1756063"/>
            <a:ext cx="29718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 تعزيز قيم التكافل الاجتماعي والوصول الى معادلة منصفة تضمن العدالة في توزيع الدخل بين افراد الجيل الواحد.</a:t>
            </a:r>
            <a:endParaRPr lang="en-US" dirty="0"/>
          </a:p>
        </p:txBody>
      </p:sp>
      <p:sp>
        <p:nvSpPr>
          <p:cNvPr id="5" name="Rectangle 4"/>
          <p:cNvSpPr/>
          <p:nvPr/>
        </p:nvSpPr>
        <p:spPr>
          <a:xfrm>
            <a:off x="5791200" y="3733800"/>
            <a:ext cx="2590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ضمان وصول مظلة الضمان الى فئات اكثر</a:t>
            </a:r>
            <a:r>
              <a:rPr lang="ar-SA" dirty="0" smtClean="0"/>
              <a:t>.</a:t>
            </a:r>
            <a:r>
              <a:rPr lang="ar-SA" dirty="0"/>
              <a:t> ضمان وصول مظلة الضمان الى فئات اكثر.</a:t>
            </a:r>
            <a:endParaRPr lang="en-US" dirty="0"/>
          </a:p>
          <a:p>
            <a:pPr rtl="1"/>
            <a:r>
              <a:rPr lang="ar-SA" dirty="0"/>
              <a:t>ضمان وصول مظلة الضمان الى فئات اكثر.</a:t>
            </a:r>
            <a:endParaRPr lang="en-US" dirty="0"/>
          </a:p>
          <a:p>
            <a:pPr rtl="1"/>
            <a:r>
              <a:rPr lang="ar-SA" dirty="0"/>
              <a:t>ضمان وصول مظلة الضمان الى فئات اكثر.</a:t>
            </a:r>
            <a:endParaRPr lang="en-US" dirty="0"/>
          </a:p>
          <a:p>
            <a:pPr rtl="1"/>
            <a:r>
              <a:rPr lang="ar-SA" dirty="0"/>
              <a:t>ضمان وصول مظلة الضمان الى فئات اكثر.</a:t>
            </a:r>
            <a:endParaRPr lang="en-US" dirty="0"/>
          </a:p>
          <a:p>
            <a:pPr rtl="1"/>
            <a:r>
              <a:rPr lang="ar-SA" dirty="0"/>
              <a:t>ضمان وصول مظلة الضمان الى فئات اكثر.</a:t>
            </a:r>
            <a:endParaRPr lang="en-US" dirty="0"/>
          </a:p>
          <a:p>
            <a:pPr lvl="0" rtl="1"/>
            <a:endParaRPr lang="en-US" dirty="0"/>
          </a:p>
        </p:txBody>
      </p:sp>
      <p:sp>
        <p:nvSpPr>
          <p:cNvPr id="6" name="Rectangle 5"/>
          <p:cNvSpPr/>
          <p:nvPr/>
        </p:nvSpPr>
        <p:spPr>
          <a:xfrm>
            <a:off x="762000" y="3733800"/>
            <a:ext cx="3886200" cy="685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lvl="0" rtl="1"/>
            <a:r>
              <a:rPr lang="ar-SA" dirty="0"/>
              <a:t>توفير استقرار نفسي ومادي للعاملين والمتقاعدين وخلفهم.</a:t>
            </a:r>
            <a:endParaRPr lang="en-US" dirty="0"/>
          </a:p>
        </p:txBody>
      </p:sp>
      <p:sp>
        <p:nvSpPr>
          <p:cNvPr id="7" name="Rounded Rectangle 6"/>
          <p:cNvSpPr/>
          <p:nvPr/>
        </p:nvSpPr>
        <p:spPr>
          <a:xfrm>
            <a:off x="5943600" y="5181600"/>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ضمان حماية الدخل للأشخاص العاملين واسرهم في حالات العجز والاعاقة والشيخوخة والوفاة.</a:t>
            </a:r>
            <a:endParaRPr lang="en-US" dirty="0"/>
          </a:p>
        </p:txBody>
      </p:sp>
      <p:sp>
        <p:nvSpPr>
          <p:cNvPr id="8" name="Rounded Rectangle 7"/>
          <p:cNvSpPr/>
          <p:nvPr/>
        </p:nvSpPr>
        <p:spPr>
          <a:xfrm>
            <a:off x="304800" y="4932218"/>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توفير الحماية لحقوق المرأة العاملة والاحداث بسن العمل العاملين في العمل غير المنظم بما يتناسب وظروف العمل في ضوء التشريعات النافذة.</a:t>
            </a:r>
            <a:endParaRPr lang="en-US" dirty="0"/>
          </a:p>
        </p:txBody>
      </p:sp>
      <p:sp>
        <p:nvSpPr>
          <p:cNvPr id="9" name="Rounded Rectangle 8"/>
          <p:cNvSpPr/>
          <p:nvPr/>
        </p:nvSpPr>
        <p:spPr>
          <a:xfrm>
            <a:off x="3048000" y="4932218"/>
            <a:ext cx="2438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سهولة انتقال العاملين بين القطاعات العام والخاص والتعاوني والمختلط وحماية حقوقهم المترتبة على هذا الانتقال.</a:t>
            </a:r>
            <a:endParaRPr lang="en-US" dirty="0"/>
          </a:p>
        </p:txBody>
      </p:sp>
      <p:sp>
        <p:nvSpPr>
          <p:cNvPr id="10" name="Rectangle 9"/>
          <p:cNvSpPr/>
          <p:nvPr/>
        </p:nvSpPr>
        <p:spPr>
          <a:xfrm>
            <a:off x="2133600" y="2670463"/>
            <a:ext cx="3047999" cy="1063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توحيد الاحكام القانونية الخاصة بالحقوق التقاعدية ومما يضمن تساوي المتقاعدين في القطاعات والعام والخاص والمختلط والتعاوني.</a:t>
            </a:r>
            <a:endParaRPr lang="en-US" dirty="0"/>
          </a:p>
        </p:txBody>
      </p:sp>
    </p:spTree>
    <p:extLst>
      <p:ext uri="{BB962C8B-B14F-4D97-AF65-F5344CB8AC3E}">
        <p14:creationId xmlns:p14="http://schemas.microsoft.com/office/powerpoint/2010/main" val="2538679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arn(inVertical)">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arn(inVertic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a:t>ثانيا: وسائل تحقيق اهداف القانون وتتحقق هذا القانون بالوسائل الاتية:</a:t>
            </a:r>
            <a:endParaRPr lang="en-US" dirty="0"/>
          </a:p>
        </p:txBody>
      </p:sp>
      <p:sp>
        <p:nvSpPr>
          <p:cNvPr id="3" name="Rectangle 2"/>
          <p:cNvSpPr/>
          <p:nvPr/>
        </p:nvSpPr>
        <p:spPr>
          <a:xfrm>
            <a:off x="5029200" y="1447800"/>
            <a:ext cx="32766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استثمار اموال الصندوق.</a:t>
            </a:r>
            <a:endParaRPr lang="en-US" dirty="0"/>
          </a:p>
        </p:txBody>
      </p:sp>
      <p:sp>
        <p:nvSpPr>
          <p:cNvPr id="5" name="Rectangle 4"/>
          <p:cNvSpPr/>
          <p:nvPr/>
        </p:nvSpPr>
        <p:spPr>
          <a:xfrm>
            <a:off x="1600200" y="1447800"/>
            <a:ext cx="32766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 توحيد احكام انتقال المنافع بين القطاعين العام والخاص بما يضمن حماية حقوقهم واحتساب خدماتهم لاغراض العلاوة والترفيع والتقاعد.</a:t>
            </a:r>
            <a:endParaRPr lang="en-US" dirty="0"/>
          </a:p>
        </p:txBody>
      </p:sp>
      <p:sp>
        <p:nvSpPr>
          <p:cNvPr id="7" name="Rectangle 6"/>
          <p:cNvSpPr/>
          <p:nvPr/>
        </p:nvSpPr>
        <p:spPr>
          <a:xfrm>
            <a:off x="1295400" y="4045527"/>
            <a:ext cx="32766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وضع نظام متكامل عن كيفية جمع الاشتراكات وطلب المعلومات واحتساب الحقوق التقاعدية.</a:t>
            </a:r>
            <a:endParaRPr lang="en-US" dirty="0"/>
          </a:p>
        </p:txBody>
      </p:sp>
      <p:sp>
        <p:nvSpPr>
          <p:cNvPr id="8" name="Rectangle 7"/>
          <p:cNvSpPr/>
          <p:nvPr/>
        </p:nvSpPr>
        <p:spPr>
          <a:xfrm>
            <a:off x="5029200" y="4343400"/>
            <a:ext cx="32766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استخدام والتكنلوجيا في تقديم الخدمات للمضمونين والمتقاعدين وارباب العمل.</a:t>
            </a:r>
            <a:endParaRPr lang="en-US" dirty="0"/>
          </a:p>
        </p:txBody>
      </p:sp>
    </p:spTree>
    <p:extLst>
      <p:ext uri="{BB962C8B-B14F-4D97-AF65-F5344CB8AC3E}">
        <p14:creationId xmlns:p14="http://schemas.microsoft.com/office/powerpoint/2010/main" val="38571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b="1" dirty="0"/>
              <a:t>سريان قانون التقاعد والضمان الاجتماعي رقم (18) لسنة 2023</a:t>
            </a:r>
            <a:endParaRPr lang="en-US" dirty="0"/>
          </a:p>
        </p:txBody>
      </p:sp>
      <p:sp>
        <p:nvSpPr>
          <p:cNvPr id="3" name="Oval 2"/>
          <p:cNvSpPr/>
          <p:nvPr/>
        </p:nvSpPr>
        <p:spPr>
          <a:xfrm>
            <a:off x="1752600" y="1981200"/>
            <a:ext cx="64770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b="1" dirty="0"/>
              <a:t>اولا – نطاق السريان التقليدي لقانون التقاعد والضمان الاجتماعي.</a:t>
            </a:r>
            <a:endParaRPr lang="en-US" dirty="0"/>
          </a:p>
        </p:txBody>
      </p:sp>
      <p:sp>
        <p:nvSpPr>
          <p:cNvPr id="4" name="Rounded Rectangle 3"/>
          <p:cNvSpPr/>
          <p:nvPr/>
        </p:nvSpPr>
        <p:spPr>
          <a:xfrm>
            <a:off x="6705600" y="4648200"/>
            <a:ext cx="914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أ- العاملين داخل العراق وهم:</a:t>
            </a:r>
            <a:endParaRPr lang="en-US" dirty="0"/>
          </a:p>
        </p:txBody>
      </p:sp>
      <p:sp>
        <p:nvSpPr>
          <p:cNvPr id="5" name="Rounded Rectangle 4"/>
          <p:cNvSpPr/>
          <p:nvPr/>
        </p:nvSpPr>
        <p:spPr>
          <a:xfrm>
            <a:off x="2590800" y="3810000"/>
            <a:ext cx="41148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smtClean="0"/>
              <a:t>العمال في القطاعات المختلط والخاص والتعاوني.</a:t>
            </a:r>
            <a:endParaRPr lang="en-US" dirty="0"/>
          </a:p>
        </p:txBody>
      </p:sp>
      <p:sp>
        <p:nvSpPr>
          <p:cNvPr id="6" name="Rectangle 5"/>
          <p:cNvSpPr/>
          <p:nvPr/>
        </p:nvSpPr>
        <p:spPr>
          <a:xfrm>
            <a:off x="3429000" y="4953000"/>
            <a:ext cx="3276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العاملين المشمولين باحكام قانون العمل.</a:t>
            </a:r>
            <a:endParaRPr lang="en-US" dirty="0"/>
          </a:p>
        </p:txBody>
      </p:sp>
      <p:sp>
        <p:nvSpPr>
          <p:cNvPr id="7" name="Rounded Rectangle 6"/>
          <p:cNvSpPr/>
          <p:nvPr/>
        </p:nvSpPr>
        <p:spPr>
          <a:xfrm>
            <a:off x="381000" y="4953000"/>
            <a:ext cx="2971800" cy="9732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rtl="1"/>
            <a:r>
              <a:rPr lang="ar-SA" dirty="0"/>
              <a:t>العاملين في دوائر الدولة والقطاع العام غير المثبت على الملاك الدائم</a:t>
            </a:r>
            <a:r>
              <a:rPr lang="en-US" baseline="30000" dirty="0"/>
              <a:t>()</a:t>
            </a:r>
            <a:r>
              <a:rPr lang="en-US" dirty="0"/>
              <a:t>.</a:t>
            </a:r>
          </a:p>
          <a:p>
            <a:pPr rtl="1"/>
            <a:r>
              <a:rPr lang="ar-SA" dirty="0" smtClean="0"/>
              <a:t>المادة </a:t>
            </a:r>
            <a:r>
              <a:rPr lang="ar-SA" dirty="0"/>
              <a:t>(3/اولا) قانون التقاعد والضمان الاجتماعي رقم (18) لسنة 2023.</a:t>
            </a:r>
            <a:endParaRPr lang="en-US" dirty="0"/>
          </a:p>
        </p:txBody>
      </p:sp>
    </p:spTree>
    <p:extLst>
      <p:ext uri="{BB962C8B-B14F-4D97-AF65-F5344CB8AC3E}">
        <p14:creationId xmlns:p14="http://schemas.microsoft.com/office/powerpoint/2010/main" val="295287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ircle(in)">
                                      <p:cBhvr>
                                        <p:cTn id="2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dirty="0"/>
              <a:t> ب- العاملين العراقيين خارج العراق.</a:t>
            </a:r>
            <a:endParaRPr lang="en-US" dirty="0"/>
          </a:p>
        </p:txBody>
      </p:sp>
      <p:sp>
        <p:nvSpPr>
          <p:cNvPr id="3" name="Oval 2"/>
          <p:cNvSpPr/>
          <p:nvPr/>
        </p:nvSpPr>
        <p:spPr>
          <a:xfrm>
            <a:off x="304800" y="1752600"/>
            <a:ext cx="8305800" cy="464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ar-SA" dirty="0"/>
              <a:t>تسري احكام فرع ضمان التقاعد على العمال العراقيين العاملين خارج العراق حسب اختيارهم، دون الاخلال باحكام اتفاقيات العمل الدولية والعربية التي تنظم حالات الازدواج في الشمول باحكام الضمان الاجتماعي</a:t>
            </a:r>
            <a:r>
              <a:rPr lang="en-US" baseline="30000" dirty="0"/>
              <a:t>()</a:t>
            </a:r>
            <a:r>
              <a:rPr lang="en-US" dirty="0"/>
              <a:t>.</a:t>
            </a:r>
          </a:p>
          <a:p>
            <a:pPr rtl="1"/>
            <a:r>
              <a:rPr lang="en-US" baseline="30000" dirty="0"/>
              <a:t>()</a:t>
            </a:r>
            <a:r>
              <a:rPr lang="ar-SA" dirty="0"/>
              <a:t> المادة (3/ثانيا) قانون التقاعد والضمان الاجتماعي رقم (18) لسنة 2023.</a:t>
            </a:r>
            <a:endParaRPr lang="en-US" dirty="0"/>
          </a:p>
        </p:txBody>
      </p:sp>
    </p:spTree>
    <p:extLst>
      <p:ext uri="{BB962C8B-B14F-4D97-AF65-F5344CB8AC3E}">
        <p14:creationId xmlns:p14="http://schemas.microsoft.com/office/powerpoint/2010/main" val="15623814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103</TotalTime>
  <Words>1715</Words>
  <Application>Microsoft Office PowerPoint</Application>
  <PresentationFormat>On-screen Show (4:3)</PresentationFormat>
  <Paragraphs>105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PowerPoint Presentation</vt:lpstr>
      <vt:lpstr>المقدمة</vt:lpstr>
      <vt:lpstr>الاحكام العامة للضمان الاجتماعي في قانون رقم (18) لسنة 2023</vt:lpstr>
      <vt:lpstr>اهداف الضمان الاجتماعي </vt:lpstr>
      <vt:lpstr>PowerPoint Presentation</vt:lpstr>
      <vt:lpstr>PowerPoint Presentation</vt:lpstr>
      <vt:lpstr>ثانيا: وسائل تحقيق اهداف القانون وتتحقق هذا القانون بالوسائل الاتية:</vt:lpstr>
      <vt:lpstr>سريان قانون التقاعد والضمان الاجتماعي رقم (18) لسنة 2023</vt:lpstr>
      <vt:lpstr> ب- العاملين العراقيين خارج العراق.</vt:lpstr>
      <vt:lpstr>ثانيا – نطاق السريان المستحدث لقانون التقاعد والضمان الاجتماعي للعمال رقم (18) لسنة 2023. </vt:lpstr>
      <vt:lpstr>التنظيم القانوني للمنافع وفق قانون رقم (18) لسنة 2023 </vt:lpstr>
      <vt:lpstr>تنظيم منافع الضمان الاجتماعي التقليدية</vt:lpstr>
      <vt:lpstr>اذا كان للعامل الذكر خدمة لا تقل عن (15) والحالة (63) سنة من العمر وعملا بالمعتاد وبانقاص (5) سنوات من احتساب العمر للعاملة الانثى، فانه باكمالها (58) سنة من العمر ولديها (15) سنة خدمة لتشمل بهذه الفقرة.</vt:lpstr>
      <vt:lpstr>تقاعد العاملة المتزوجة</vt:lpstr>
      <vt:lpstr>تقاعد الخلف</vt:lpstr>
      <vt:lpstr>احتساب الراتب التقاعدي</vt:lpstr>
      <vt:lpstr>شراء الخدمة</vt:lpstr>
      <vt:lpstr>انتقال الخدمة </vt:lpstr>
      <vt:lpstr>تنظيم فرع اصابات العمل والمرض والامراض المهنية</vt:lpstr>
      <vt:lpstr>الامراض المهنية</vt:lpstr>
      <vt:lpstr>فرع التأمين الصحي والخدمات الاجتماعية ومنافع المرأة العاملة (الامومة). </vt:lpstr>
      <vt:lpstr>تنظيم منافع الضمان الاجتماعي المستحدثة </vt:lpstr>
      <vt:lpstr>الخاتمة</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Maher</cp:lastModifiedBy>
  <cp:revision>11</cp:revision>
  <dcterms:created xsi:type="dcterms:W3CDTF">2006-08-16T00:00:00Z</dcterms:created>
  <dcterms:modified xsi:type="dcterms:W3CDTF">2023-12-07T16:45:18Z</dcterms:modified>
</cp:coreProperties>
</file>