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3"/>
  </p:notesMasterIdLst>
  <p:sldIdLst>
    <p:sldId id="256" r:id="rId2"/>
    <p:sldId id="257" r:id="rId3"/>
    <p:sldId id="258" r:id="rId4"/>
    <p:sldId id="259" r:id="rId5"/>
    <p:sldId id="260" r:id="rId6"/>
    <p:sldId id="261" r:id="rId7"/>
    <p:sldId id="275" r:id="rId8"/>
    <p:sldId id="262" r:id="rId9"/>
    <p:sldId id="263" r:id="rId10"/>
    <p:sldId id="273" r:id="rId11"/>
    <p:sldId id="264" r:id="rId12"/>
    <p:sldId id="265" r:id="rId13"/>
    <p:sldId id="266" r:id="rId14"/>
    <p:sldId id="267" r:id="rId15"/>
    <p:sldId id="268" r:id="rId16"/>
    <p:sldId id="269" r:id="rId17"/>
    <p:sldId id="270" r:id="rId18"/>
    <p:sldId id="271" r:id="rId19"/>
    <p:sldId id="272"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CAAD8-0591-4B64-9F82-8FE54FEB3306}" type="datetimeFigureOut">
              <a:rPr lang="en-US" smtClean="0"/>
              <a:t>3/18/2023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2F331-56FF-481A-B1C2-8F848F06E157}" type="slidenum">
              <a:rPr lang="en-US" smtClean="0"/>
              <a:t>‹#›</a:t>
            </a:fld>
            <a:endParaRPr lang="en-US"/>
          </a:p>
        </p:txBody>
      </p:sp>
    </p:spTree>
    <p:extLst>
      <p:ext uri="{BB962C8B-B14F-4D97-AF65-F5344CB8AC3E}">
        <p14:creationId xmlns:p14="http://schemas.microsoft.com/office/powerpoint/2010/main" val="174671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D2F331-56FF-481A-B1C2-8F848F06E157}" type="slidenum">
              <a:rPr lang="en-US" smtClean="0"/>
              <a:t>10</a:t>
            </a:fld>
            <a:endParaRPr lang="en-US"/>
          </a:p>
        </p:txBody>
      </p:sp>
    </p:spTree>
    <p:extLst>
      <p:ext uri="{BB962C8B-B14F-4D97-AF65-F5344CB8AC3E}">
        <p14:creationId xmlns:p14="http://schemas.microsoft.com/office/powerpoint/2010/main" val="232189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D2F331-56FF-481A-B1C2-8F848F06E157}" type="slidenum">
              <a:rPr lang="en-US" smtClean="0"/>
              <a:t>13</a:t>
            </a:fld>
            <a:endParaRPr lang="en-US"/>
          </a:p>
        </p:txBody>
      </p:sp>
    </p:spTree>
    <p:extLst>
      <p:ext uri="{BB962C8B-B14F-4D97-AF65-F5344CB8AC3E}">
        <p14:creationId xmlns:p14="http://schemas.microsoft.com/office/powerpoint/2010/main" val="2065262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132721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20013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326844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034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249618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428E06-3094-4EFA-A8E6-1C5F338F5737}"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381910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428E06-3094-4EFA-A8E6-1C5F338F5737}"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373606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301375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278691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23496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372670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28E06-3094-4EFA-A8E6-1C5F338F5737}"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52105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154711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28E06-3094-4EFA-A8E6-1C5F338F5737}" type="datetimeFigureOut">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421220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428E06-3094-4EFA-A8E6-1C5F338F5737}"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427134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428E06-3094-4EFA-A8E6-1C5F338F5737}" type="datetimeFigureOut">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154514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89489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28E06-3094-4EFA-A8E6-1C5F338F5737}"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D265-C513-4227-AA66-4A59D329A0E2}" type="slidenum">
              <a:rPr lang="en-US" smtClean="0"/>
              <a:t>‹#›</a:t>
            </a:fld>
            <a:endParaRPr lang="en-US"/>
          </a:p>
        </p:txBody>
      </p:sp>
    </p:spTree>
    <p:extLst>
      <p:ext uri="{BB962C8B-B14F-4D97-AF65-F5344CB8AC3E}">
        <p14:creationId xmlns:p14="http://schemas.microsoft.com/office/powerpoint/2010/main" val="174073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E428E06-3094-4EFA-A8E6-1C5F338F5737}" type="datetimeFigureOut">
              <a:rPr lang="en-US" smtClean="0"/>
              <a:t>3/18/2023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DA1D265-C513-4227-AA66-4A59D329A0E2}" type="slidenum">
              <a:rPr lang="en-US" smtClean="0"/>
              <a:t>‹#›</a:t>
            </a:fld>
            <a:endParaRPr lang="en-US"/>
          </a:p>
        </p:txBody>
      </p:sp>
    </p:spTree>
    <p:extLst>
      <p:ext uri="{BB962C8B-B14F-4D97-AF65-F5344CB8AC3E}">
        <p14:creationId xmlns:p14="http://schemas.microsoft.com/office/powerpoint/2010/main" val="389966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188-10B1-A59C-40B9-9826520BF3B7}"/>
              </a:ext>
            </a:extLst>
          </p:cNvPr>
          <p:cNvSpPr>
            <a:spLocks noGrp="1"/>
          </p:cNvSpPr>
          <p:nvPr>
            <p:ph type="ctrTitle"/>
          </p:nvPr>
        </p:nvSpPr>
        <p:spPr>
          <a:xfrm>
            <a:off x="1000125" y="371475"/>
            <a:ext cx="9667875" cy="781049"/>
          </a:xfrm>
        </p:spPr>
        <p:txBody>
          <a:bodyPr>
            <a:noAutofit/>
          </a:bodyPr>
          <a:lstStyle/>
          <a:p>
            <a:r>
              <a:rPr lang="ar-IQ" sz="5400" b="1" dirty="0">
                <a:solidFill>
                  <a:srgbClr val="C00000"/>
                </a:solidFill>
              </a:rPr>
              <a:t>التنمرانواعة واسبابة وطرق الحد منة</a:t>
            </a:r>
            <a:endParaRPr lang="en-US" sz="5400" b="1" dirty="0">
              <a:solidFill>
                <a:srgbClr val="C00000"/>
              </a:solidFill>
            </a:endParaRPr>
          </a:p>
        </p:txBody>
      </p:sp>
      <p:pic>
        <p:nvPicPr>
          <p:cNvPr id="7" name="Picture 6">
            <a:extLst>
              <a:ext uri="{FF2B5EF4-FFF2-40B4-BE49-F238E27FC236}">
                <a16:creationId xmlns:a16="http://schemas.microsoft.com/office/drawing/2014/main" id="{A9515C04-DAB9-9033-C126-A614A863F5BB}"/>
              </a:ext>
            </a:extLst>
          </p:cNvPr>
          <p:cNvPicPr>
            <a:picLocks noChangeAspect="1"/>
          </p:cNvPicPr>
          <p:nvPr/>
        </p:nvPicPr>
        <p:blipFill>
          <a:blip r:embed="rId2"/>
          <a:stretch>
            <a:fillRect/>
          </a:stretch>
        </p:blipFill>
        <p:spPr>
          <a:xfrm>
            <a:off x="100013" y="1357313"/>
            <a:ext cx="11987212" cy="5500686"/>
          </a:xfrm>
          <a:prstGeom prst="rect">
            <a:avLst/>
          </a:prstGeom>
        </p:spPr>
      </p:pic>
    </p:spTree>
    <p:extLst>
      <p:ext uri="{BB962C8B-B14F-4D97-AF65-F5344CB8AC3E}">
        <p14:creationId xmlns:p14="http://schemas.microsoft.com/office/powerpoint/2010/main" val="141535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C7557-A0BF-F1C5-EB7C-C17E972117A2}"/>
              </a:ext>
            </a:extLst>
          </p:cNvPr>
          <p:cNvSpPr>
            <a:spLocks noGrp="1"/>
          </p:cNvSpPr>
          <p:nvPr>
            <p:ph idx="1"/>
          </p:nvPr>
        </p:nvSpPr>
        <p:spPr>
          <a:xfrm>
            <a:off x="838200" y="1"/>
            <a:ext cx="10515600" cy="6176964"/>
          </a:xfrm>
        </p:spPr>
        <p:txBody>
          <a:bodyPr/>
          <a:lstStyle/>
          <a:p>
            <a:pPr marL="0" indent="0" algn="r">
              <a:lnSpc>
                <a:spcPct val="100000"/>
              </a:lnSpc>
              <a:buNone/>
            </a:pPr>
            <a:r>
              <a:rPr lang="ar-IQ" sz="3600" b="1" i="0" dirty="0">
                <a:solidFill>
                  <a:srgbClr val="C00000"/>
                </a:solidFill>
                <a:effectLst/>
                <a:latin typeface="IBM Plex Sans Arabic"/>
              </a:rPr>
              <a:t>ما هي خصائص الشخص المتنمر؟</a:t>
            </a:r>
          </a:p>
          <a:p>
            <a:pPr marL="0" indent="0" algn="r">
              <a:lnSpc>
                <a:spcPct val="150000"/>
              </a:lnSpc>
              <a:buNone/>
            </a:pPr>
            <a:r>
              <a:rPr lang="ar-IQ" b="0" i="0" dirty="0">
                <a:solidFill>
                  <a:srgbClr val="000000"/>
                </a:solidFill>
                <a:effectLst/>
                <a:latin typeface="IBM Plex Sans Arabic"/>
              </a:rPr>
              <a:t>من خصائص المتنمر التي يتمتع بها هي :</a:t>
            </a:r>
            <a:br>
              <a:rPr lang="ar-IQ" b="0" i="0" dirty="0">
                <a:solidFill>
                  <a:srgbClr val="000000"/>
                </a:solidFill>
                <a:effectLst/>
                <a:latin typeface="IBM Plex Sans Arabic"/>
              </a:rPr>
            </a:br>
            <a:r>
              <a:rPr lang="ar-IQ" b="0" i="0" dirty="0">
                <a:solidFill>
                  <a:srgbClr val="000000"/>
                </a:solidFill>
                <a:effectLst/>
                <a:latin typeface="IBM Plex Sans Arabic"/>
              </a:rPr>
              <a:t>1-يكون دائم الصراع والخصام لاكثر مدى ممكن.</a:t>
            </a:r>
            <a:br>
              <a:rPr lang="ar-IQ" b="0" i="0" dirty="0">
                <a:solidFill>
                  <a:srgbClr val="000000"/>
                </a:solidFill>
                <a:effectLst/>
                <a:latin typeface="IBM Plex Sans Arabic"/>
              </a:rPr>
            </a:br>
            <a:r>
              <a:rPr lang="ar-IQ" b="0" i="0" dirty="0">
                <a:solidFill>
                  <a:srgbClr val="000000"/>
                </a:solidFill>
                <a:effectLst/>
                <a:latin typeface="IBM Plex Sans Arabic"/>
              </a:rPr>
              <a:t>2-عدم التسامح، التهديد والترهيب تجاهل الاخرين وعدم احترامهم او الشعور بالعطف اتجاه اي شي  .</a:t>
            </a:r>
            <a:br>
              <a:rPr lang="ar-IQ" b="0" i="0" dirty="0">
                <a:solidFill>
                  <a:srgbClr val="000000"/>
                </a:solidFill>
                <a:effectLst/>
                <a:latin typeface="IBM Plex Sans Arabic"/>
              </a:rPr>
            </a:br>
            <a:r>
              <a:rPr lang="ar-IQ" b="0" i="0" dirty="0">
                <a:solidFill>
                  <a:srgbClr val="000000"/>
                </a:solidFill>
                <a:effectLst/>
                <a:latin typeface="IBM Plex Sans Arabic"/>
              </a:rPr>
              <a:t> 3-لا يقبل المحاسبة، يتعامل بالدكتاتورية .</a:t>
            </a:r>
            <a:br>
              <a:rPr lang="ar-IQ" b="0" i="0" dirty="0">
                <a:solidFill>
                  <a:srgbClr val="000000"/>
                </a:solidFill>
                <a:effectLst/>
                <a:latin typeface="IBM Plex Sans Arabic"/>
              </a:rPr>
            </a:br>
            <a:r>
              <a:rPr lang="ar-IQ" b="0" i="0" dirty="0">
                <a:solidFill>
                  <a:srgbClr val="000000"/>
                </a:solidFill>
                <a:effectLst/>
                <a:latin typeface="IBM Plex Sans Arabic"/>
              </a:rPr>
              <a:t>4-لديه انانية زائدة، ويطلق احكام قاسية بشكل متكرر.</a:t>
            </a:r>
          </a:p>
          <a:p>
            <a:endParaRPr lang="en-US" dirty="0"/>
          </a:p>
        </p:txBody>
      </p:sp>
      <p:pic>
        <p:nvPicPr>
          <p:cNvPr id="5" name="Picture 4">
            <a:extLst>
              <a:ext uri="{FF2B5EF4-FFF2-40B4-BE49-F238E27FC236}">
                <a16:creationId xmlns:a16="http://schemas.microsoft.com/office/drawing/2014/main" id="{BD0AC01F-9915-5A31-0E86-D2F404508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88" y="2957512"/>
            <a:ext cx="8529637" cy="3586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204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8A57-80AD-2135-8F33-DF644E3DD550}"/>
              </a:ext>
            </a:extLst>
          </p:cNvPr>
          <p:cNvSpPr>
            <a:spLocks noGrp="1"/>
          </p:cNvSpPr>
          <p:nvPr>
            <p:ph type="title"/>
          </p:nvPr>
        </p:nvSpPr>
        <p:spPr>
          <a:xfrm>
            <a:off x="838200" y="365126"/>
            <a:ext cx="10515600" cy="563563"/>
          </a:xfrm>
        </p:spPr>
        <p:txBody>
          <a:bodyPr>
            <a:normAutofit fontScale="90000"/>
          </a:bodyPr>
          <a:lstStyle/>
          <a:p>
            <a:pPr algn="r"/>
            <a:r>
              <a:rPr lang="ar-IQ" dirty="0">
                <a:solidFill>
                  <a:srgbClr val="C00000"/>
                </a:solidFill>
              </a:rPr>
              <a:t>اثار التنمر</a:t>
            </a:r>
            <a:endParaRPr lang="en-US" dirty="0">
              <a:solidFill>
                <a:srgbClr val="C00000"/>
              </a:solidFill>
            </a:endParaRPr>
          </a:p>
        </p:txBody>
      </p:sp>
      <p:sp>
        <p:nvSpPr>
          <p:cNvPr id="3" name="Content Placeholder 2">
            <a:extLst>
              <a:ext uri="{FF2B5EF4-FFF2-40B4-BE49-F238E27FC236}">
                <a16:creationId xmlns:a16="http://schemas.microsoft.com/office/drawing/2014/main" id="{04B01165-07D8-2694-A267-4B42BCF1433B}"/>
              </a:ext>
            </a:extLst>
          </p:cNvPr>
          <p:cNvSpPr>
            <a:spLocks noGrp="1"/>
          </p:cNvSpPr>
          <p:nvPr>
            <p:ph idx="1"/>
          </p:nvPr>
        </p:nvSpPr>
        <p:spPr>
          <a:xfrm>
            <a:off x="942975" y="824705"/>
            <a:ext cx="10515600" cy="5657851"/>
          </a:xfrm>
        </p:spPr>
        <p:txBody>
          <a:bodyPr>
            <a:noAutofit/>
          </a:bodyPr>
          <a:lstStyle/>
          <a:p>
            <a:pPr marL="0" indent="0" algn="r">
              <a:lnSpc>
                <a:spcPct val="100000"/>
              </a:lnSpc>
              <a:buNone/>
            </a:pPr>
            <a:r>
              <a:rPr lang="ar-IQ" sz="2400" dirty="0"/>
              <a:t>.</a:t>
            </a:r>
            <a:endParaRPr lang="en-US" sz="2400" dirty="0"/>
          </a:p>
        </p:txBody>
      </p:sp>
      <p:pic>
        <p:nvPicPr>
          <p:cNvPr id="5" name="Picture 4">
            <a:extLst>
              <a:ext uri="{FF2B5EF4-FFF2-40B4-BE49-F238E27FC236}">
                <a16:creationId xmlns:a16="http://schemas.microsoft.com/office/drawing/2014/main" id="{749B06A4-4AA6-9A7E-1FA8-D699190DB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4" y="128587"/>
            <a:ext cx="12049125" cy="6557963"/>
          </a:xfrm>
          <a:prstGeom prst="rect">
            <a:avLst/>
          </a:prstGeom>
        </p:spPr>
      </p:pic>
    </p:spTree>
    <p:extLst>
      <p:ext uri="{BB962C8B-B14F-4D97-AF65-F5344CB8AC3E}">
        <p14:creationId xmlns:p14="http://schemas.microsoft.com/office/powerpoint/2010/main" val="211403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215F-D59B-912A-7E0E-3C1D346D6BF2}"/>
              </a:ext>
            </a:extLst>
          </p:cNvPr>
          <p:cNvSpPr>
            <a:spLocks noGrp="1"/>
          </p:cNvSpPr>
          <p:nvPr>
            <p:ph type="title"/>
          </p:nvPr>
        </p:nvSpPr>
        <p:spPr>
          <a:xfrm>
            <a:off x="913775" y="618517"/>
            <a:ext cx="10364451" cy="1038833"/>
          </a:xfrm>
        </p:spPr>
        <p:txBody>
          <a:bodyPr>
            <a:normAutofit fontScale="90000"/>
          </a:bodyPr>
          <a:lstStyle/>
          <a:p>
            <a:pPr algn="r"/>
            <a:r>
              <a:rPr lang="ar-IQ" b="1" i="0" dirty="0">
                <a:solidFill>
                  <a:srgbClr val="C00000"/>
                </a:solidFill>
                <a:effectLst/>
                <a:latin typeface="DroidArabicKufi-Regular"/>
              </a:rPr>
              <a:t>ما هي عوامل خطر التنمر</a:t>
            </a:r>
            <a:br>
              <a:rPr lang="ar-IQ" b="1" i="0" dirty="0">
                <a:solidFill>
                  <a:srgbClr val="333333"/>
                </a:solidFill>
                <a:effectLst/>
                <a:latin typeface="DroidArabicKufi-Regular"/>
              </a:rPr>
            </a:br>
            <a:endParaRPr lang="en-US" dirty="0"/>
          </a:p>
        </p:txBody>
      </p:sp>
      <p:sp>
        <p:nvSpPr>
          <p:cNvPr id="3" name="Content Placeholder 2">
            <a:extLst>
              <a:ext uri="{FF2B5EF4-FFF2-40B4-BE49-F238E27FC236}">
                <a16:creationId xmlns:a16="http://schemas.microsoft.com/office/drawing/2014/main" id="{5ABD1502-C93E-3CD9-4C55-18CBC6E0578D}"/>
              </a:ext>
            </a:extLst>
          </p:cNvPr>
          <p:cNvSpPr>
            <a:spLocks noGrp="1"/>
          </p:cNvSpPr>
          <p:nvPr>
            <p:ph idx="1"/>
          </p:nvPr>
        </p:nvSpPr>
        <p:spPr>
          <a:xfrm>
            <a:off x="838200" y="1228724"/>
            <a:ext cx="10515600" cy="5300663"/>
          </a:xfrm>
        </p:spPr>
        <p:txBody>
          <a:bodyPr>
            <a:noAutofit/>
          </a:bodyPr>
          <a:lstStyle/>
          <a:p>
            <a:pPr marL="0" indent="0" algn="r">
              <a:lnSpc>
                <a:spcPct val="100000"/>
              </a:lnSpc>
              <a:buNone/>
            </a:pPr>
            <a:r>
              <a:rPr lang="ar-IQ" sz="2400" dirty="0"/>
              <a:t>هنالك مجموعة من العوامل التي يمكن أن تزيد من خطر التعرض للتنمر ومنها:</a:t>
            </a:r>
          </a:p>
          <a:p>
            <a:pPr marL="0" indent="0" algn="r">
              <a:lnSpc>
                <a:spcPct val="100000"/>
              </a:lnSpc>
              <a:buNone/>
            </a:pPr>
            <a:endParaRPr lang="ar-IQ" sz="2400" dirty="0"/>
          </a:p>
          <a:p>
            <a:pPr marL="0" indent="0" algn="r">
              <a:lnSpc>
                <a:spcPct val="100000"/>
              </a:lnSpc>
              <a:buNone/>
            </a:pPr>
            <a:r>
              <a:rPr lang="ar-IQ" sz="2400" dirty="0"/>
              <a:t>1-ضعف القدرات الاجتماعية والعاطفية وعدم القدرة على فهم العلاقات والحساسية الزائدة.</a:t>
            </a:r>
          </a:p>
          <a:p>
            <a:pPr marL="0" indent="0" algn="r">
              <a:lnSpc>
                <a:spcPct val="100000"/>
              </a:lnSpc>
              <a:buNone/>
            </a:pPr>
            <a:endParaRPr lang="ar-IQ" sz="2400" dirty="0"/>
          </a:p>
          <a:p>
            <a:pPr marL="0" indent="0" algn="r">
              <a:lnSpc>
                <a:spcPct val="100000"/>
              </a:lnSpc>
              <a:buNone/>
            </a:pPr>
            <a:r>
              <a:rPr lang="en-US" sz="2400" dirty="0"/>
              <a:t> </a:t>
            </a:r>
            <a:r>
              <a:rPr lang="ar-IQ" sz="2400" dirty="0"/>
              <a:t>مشاكل نفسية موجودة لدى الشخص مثل الاكتئاب والقلق والتي قد ينتج عنها سلوكيات عدوانية.</a:t>
            </a:r>
            <a:r>
              <a:rPr lang="en-US" sz="2400" dirty="0"/>
              <a:t>-2</a:t>
            </a:r>
            <a:endParaRPr lang="ar-IQ" sz="2400" dirty="0"/>
          </a:p>
          <a:p>
            <a:pPr marL="0" indent="0" algn="r">
              <a:lnSpc>
                <a:spcPct val="100000"/>
              </a:lnSpc>
              <a:buNone/>
            </a:pPr>
            <a:r>
              <a:rPr lang="ar-IQ" sz="2400" dirty="0"/>
              <a:t>3-ارتفاع الوزن وهي من المشاكل التي يتعرض أصحابها للتنمر بشكل كبير، بينما لا يرتبط انخفاض الوزن</a:t>
            </a:r>
            <a:r>
              <a:rPr lang="en-US" sz="2400" dirty="0"/>
              <a:t> </a:t>
            </a:r>
            <a:r>
              <a:rPr lang="ar-IQ" sz="2400" dirty="0"/>
              <a:t>بالتعرض للتنمر بشكل كبير.</a:t>
            </a:r>
          </a:p>
          <a:p>
            <a:pPr marL="0" indent="0" algn="r">
              <a:lnSpc>
                <a:spcPct val="100000"/>
              </a:lnSpc>
              <a:buNone/>
            </a:pPr>
            <a:endParaRPr lang="ar-IQ" sz="2400" dirty="0"/>
          </a:p>
          <a:p>
            <a:pPr marL="0" indent="0" algn="r">
              <a:lnSpc>
                <a:spcPct val="100000"/>
              </a:lnSpc>
              <a:buNone/>
            </a:pPr>
            <a:r>
              <a:rPr lang="ar-IQ" sz="2400" dirty="0"/>
              <a:t>4-الاشخاص الذين يعانون من اضطرابات جنسية مزدوجة يتعرضون للتنمر من قبل زملائهم.</a:t>
            </a:r>
          </a:p>
          <a:p>
            <a:pPr marL="0" indent="0" algn="r">
              <a:lnSpc>
                <a:spcPct val="100000"/>
              </a:lnSpc>
              <a:buNone/>
            </a:pPr>
            <a:r>
              <a:rPr lang="ar-IQ" sz="2400" dirty="0"/>
              <a:t>الأشخاص الذين لديهم إعاقات جسدية.</a:t>
            </a:r>
          </a:p>
          <a:p>
            <a:pPr marL="0" indent="0" algn="r">
              <a:lnSpc>
                <a:spcPct val="100000"/>
              </a:lnSpc>
              <a:buNone/>
            </a:pPr>
            <a:r>
              <a:rPr lang="ar-IQ" sz="2400" dirty="0"/>
              <a:t>5-الأشخاص الذين هم من الأقليات أو من المهاجرين.</a:t>
            </a:r>
            <a:endParaRPr lang="en-US" sz="2400" dirty="0"/>
          </a:p>
        </p:txBody>
      </p:sp>
    </p:spTree>
    <p:extLst>
      <p:ext uri="{BB962C8B-B14F-4D97-AF65-F5344CB8AC3E}">
        <p14:creationId xmlns:p14="http://schemas.microsoft.com/office/powerpoint/2010/main" val="319068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D784-FB4B-EA31-5FCB-DB3EA6797FE0}"/>
              </a:ext>
            </a:extLst>
          </p:cNvPr>
          <p:cNvSpPr>
            <a:spLocks noGrp="1"/>
          </p:cNvSpPr>
          <p:nvPr>
            <p:ph type="title"/>
          </p:nvPr>
        </p:nvSpPr>
        <p:spPr>
          <a:xfrm>
            <a:off x="838200" y="742949"/>
            <a:ext cx="10515600" cy="947739"/>
          </a:xfrm>
        </p:spPr>
        <p:txBody>
          <a:bodyPr>
            <a:normAutofit fontScale="90000"/>
          </a:bodyPr>
          <a:lstStyle/>
          <a:p>
            <a:pPr algn="r"/>
            <a:r>
              <a:rPr lang="ar-IQ" b="1" i="0" dirty="0">
                <a:solidFill>
                  <a:srgbClr val="C00000"/>
                </a:solidFill>
                <a:effectLst/>
                <a:latin typeface="DroidArabicKufi-Regular"/>
              </a:rPr>
              <a:t>آثار التنمر بعيدة المدى</a:t>
            </a:r>
            <a:br>
              <a:rPr lang="ar-IQ" b="1" i="0" dirty="0">
                <a:solidFill>
                  <a:srgbClr val="333333"/>
                </a:solidFill>
                <a:effectLst/>
                <a:latin typeface="DroidArabicKufi-Regular"/>
              </a:rPr>
            </a:br>
            <a:endParaRPr lang="en-US" dirty="0"/>
          </a:p>
        </p:txBody>
      </p:sp>
      <p:sp>
        <p:nvSpPr>
          <p:cNvPr id="3" name="Content Placeholder 2">
            <a:extLst>
              <a:ext uri="{FF2B5EF4-FFF2-40B4-BE49-F238E27FC236}">
                <a16:creationId xmlns:a16="http://schemas.microsoft.com/office/drawing/2014/main" id="{E9047854-B45A-62FF-BD14-58BBEAB770E1}"/>
              </a:ext>
            </a:extLst>
          </p:cNvPr>
          <p:cNvSpPr>
            <a:spLocks noGrp="1"/>
          </p:cNvSpPr>
          <p:nvPr>
            <p:ph idx="1"/>
          </p:nvPr>
        </p:nvSpPr>
        <p:spPr>
          <a:xfrm>
            <a:off x="838200" y="1143000"/>
            <a:ext cx="10515600" cy="3471864"/>
          </a:xfrm>
        </p:spPr>
        <p:txBody>
          <a:bodyPr>
            <a:noAutofit/>
          </a:bodyPr>
          <a:lstStyle/>
          <a:p>
            <a:pPr marL="0" indent="0" algn="r">
              <a:buNone/>
            </a:pPr>
            <a:endParaRPr lang="ar-IQ" sz="2000" b="1" dirty="0">
              <a:cs typeface="+mj-cs"/>
            </a:endParaRPr>
          </a:p>
          <a:p>
            <a:pPr marL="0" indent="0" algn="r">
              <a:buNone/>
            </a:pPr>
            <a:r>
              <a:rPr lang="ar-IQ" sz="2800" dirty="0">
                <a:cs typeface="+mj-cs"/>
              </a:rPr>
              <a:t>يمكن أن تشمل آثار التنمر مشاكل اجتماعية تعيق الحياة الاجتماعية  في المجتمع ويشكل مشاكل فعلية خطيرة على المدى البعيد</a:t>
            </a:r>
          </a:p>
          <a:p>
            <a:pPr marL="0" indent="0" algn="r">
              <a:lnSpc>
                <a:spcPct val="170000"/>
              </a:lnSpc>
              <a:buNone/>
            </a:pPr>
            <a:r>
              <a:rPr lang="ar-IQ" sz="2800" dirty="0">
                <a:cs typeface="+mj-cs"/>
              </a:rPr>
              <a:t>تشمل آثار التنمر على المتنمرين الوقوع في السلوكيات اللاأخلاقية مثل أعمال التخريب، وممارسة العنف وكذلك تعاطي المخدرات والكحول والفشل الدراسي.</a:t>
            </a:r>
          </a:p>
          <a:p>
            <a:pPr marL="0" indent="0" algn="r">
              <a:lnSpc>
                <a:spcPct val="170000"/>
              </a:lnSpc>
              <a:buNone/>
            </a:pPr>
            <a:r>
              <a:rPr lang="ar-IQ" sz="2800" dirty="0">
                <a:cs typeface="+mj-cs"/>
              </a:rPr>
              <a:t>تنمو لدى المتعرضين للتنمر مشاعر زائدة من القلق يمكن أن تتطور إلى اضطرابات نفسية، ويعانون من نقص الدعم العاطفي ومن مخاطر نقص الصحة النفسية والمالية مستقبلًا، كما يعانون من ضعف القدرات الاجتماعية .</a:t>
            </a:r>
          </a:p>
        </p:txBody>
      </p:sp>
    </p:spTree>
    <p:extLst>
      <p:ext uri="{BB962C8B-B14F-4D97-AF65-F5344CB8AC3E}">
        <p14:creationId xmlns:p14="http://schemas.microsoft.com/office/powerpoint/2010/main" val="248235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BB11C-F4E0-9FE0-F686-81992B0F1E65}"/>
              </a:ext>
            </a:extLst>
          </p:cNvPr>
          <p:cNvSpPr>
            <a:spLocks noGrp="1"/>
          </p:cNvSpPr>
          <p:nvPr>
            <p:ph idx="1"/>
          </p:nvPr>
        </p:nvSpPr>
        <p:spPr>
          <a:xfrm>
            <a:off x="838200" y="1428750"/>
            <a:ext cx="10515600" cy="4748213"/>
          </a:xfrm>
        </p:spPr>
        <p:txBody>
          <a:bodyPr>
            <a:normAutofit fontScale="92500" lnSpcReduction="20000"/>
          </a:bodyPr>
          <a:lstStyle/>
          <a:p>
            <a:pPr marL="0" indent="0" algn="r">
              <a:lnSpc>
                <a:spcPct val="170000"/>
              </a:lnSpc>
              <a:buNone/>
            </a:pPr>
            <a:r>
              <a:rPr lang="ar-IQ" sz="2800" dirty="0">
                <a:cs typeface="+mj-cs"/>
              </a:rPr>
              <a:t>يصاب كل من المتعرضين للتنمر بمشاكل نفسية مثل الاكتئاب والفشل الدراسي والتغيب عن المدرسة، والعزلة الاجتماعية والشعور بالوحدة، كما يتعرضون إلى زيادة خطر الإصابة باضطراب فرط الحركة وتشتت الانتباه.</a:t>
            </a:r>
          </a:p>
          <a:p>
            <a:pPr marL="0" indent="0" algn="r">
              <a:lnSpc>
                <a:spcPct val="170000"/>
              </a:lnSpc>
              <a:buNone/>
            </a:pPr>
            <a:r>
              <a:rPr lang="ar-IQ" sz="2800" dirty="0">
                <a:cs typeface="+mj-cs"/>
              </a:rPr>
              <a:t>كما قد يعاني ضحايا التنمر في مكان العمل من انخفاض القدرة على أداء المهام المطلوبة منهم، والتغيب عن العمل.</a:t>
            </a:r>
          </a:p>
          <a:p>
            <a:pPr marL="0" indent="0" algn="r">
              <a:lnSpc>
                <a:spcPct val="170000"/>
              </a:lnSpc>
              <a:buNone/>
            </a:pPr>
            <a:r>
              <a:rPr lang="ar-IQ" sz="2800" dirty="0">
                <a:cs typeface="+mj-cs"/>
              </a:rPr>
              <a:t>يزيد التنمر بشكل عام من مخاطر تعرض كل من هم في دائرة التنمر إلى القيام بسلوكيات إيذاء النفس، مثل القيام بأفعال انتحارية حتى في حال عدم تكرار أفعال التنمر أو التعرض </a:t>
            </a:r>
            <a:endParaRPr lang="en-US" sz="2800" dirty="0">
              <a:cs typeface="+mj-cs"/>
            </a:endParaRPr>
          </a:p>
          <a:p>
            <a:endParaRPr lang="en-US" dirty="0"/>
          </a:p>
        </p:txBody>
      </p:sp>
    </p:spTree>
    <p:extLst>
      <p:ext uri="{BB962C8B-B14F-4D97-AF65-F5344CB8AC3E}">
        <p14:creationId xmlns:p14="http://schemas.microsoft.com/office/powerpoint/2010/main" val="186763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AB495-D7DB-CAE5-FFF6-FC6C010D3CE2}"/>
              </a:ext>
            </a:extLst>
          </p:cNvPr>
          <p:cNvSpPr>
            <a:spLocks noGrp="1"/>
          </p:cNvSpPr>
          <p:nvPr>
            <p:ph idx="1"/>
          </p:nvPr>
        </p:nvSpPr>
        <p:spPr>
          <a:xfrm>
            <a:off x="838200" y="857250"/>
            <a:ext cx="10515600" cy="5319713"/>
          </a:xfrm>
        </p:spPr>
        <p:txBody>
          <a:bodyPr/>
          <a:lstStyle/>
          <a:p>
            <a:pPr marL="0" indent="0" algn="r">
              <a:buNone/>
            </a:pPr>
            <a:r>
              <a:rPr lang="ar-IQ" sz="3200" b="1" i="0" dirty="0">
                <a:solidFill>
                  <a:srgbClr val="C00000"/>
                </a:solidFill>
                <a:effectLst/>
                <a:latin typeface="DroidArabicKufi-Regular"/>
              </a:rPr>
              <a:t>ما هي أنماط التنمر</a:t>
            </a:r>
          </a:p>
          <a:p>
            <a:pPr marL="0" indent="0" algn="r">
              <a:buNone/>
            </a:pPr>
            <a:r>
              <a:rPr lang="ar-IQ" sz="2400" b="0" i="0" dirty="0">
                <a:solidFill>
                  <a:srgbClr val="333333"/>
                </a:solidFill>
                <a:effectLst/>
                <a:latin typeface="DroidArabicKufi-Regular"/>
              </a:rPr>
              <a:t>ينتج </a:t>
            </a:r>
            <a:r>
              <a:rPr lang="ar-IQ" sz="2400" b="0" i="0" strike="noStrike" dirty="0">
                <a:effectLst/>
                <a:latin typeface="DroidArabicKufi-Regular"/>
              </a:rPr>
              <a:t>التنمر</a:t>
            </a:r>
            <a:r>
              <a:rPr lang="ar-IQ" sz="2400" b="0" i="0" dirty="0">
                <a:solidFill>
                  <a:srgbClr val="333333"/>
                </a:solidFill>
                <a:effectLst/>
                <a:latin typeface="DroidArabicKufi-Regular"/>
              </a:rPr>
              <a:t> عن حاجة نفسية لدى المتنمر في السيطرة على الآخرين، وهنالك نمطان مختلفان من التنمر هما</a:t>
            </a:r>
          </a:p>
          <a:p>
            <a:pPr marL="0" indent="0" algn="r">
              <a:lnSpc>
                <a:spcPct val="150000"/>
              </a:lnSpc>
              <a:buNone/>
            </a:pPr>
            <a:r>
              <a:rPr lang="ar-IQ" sz="2400" b="1" i="0" dirty="0">
                <a:solidFill>
                  <a:srgbClr val="C00000"/>
                </a:solidFill>
                <a:effectLst/>
                <a:latin typeface="DroidArabicKufi-Regular"/>
              </a:rPr>
              <a:t>التنمر الاستباقي</a:t>
            </a:r>
            <a:r>
              <a:rPr lang="ar-IQ" sz="2400" b="0" i="0" dirty="0">
                <a:solidFill>
                  <a:srgbClr val="333333"/>
                </a:solidFill>
                <a:effectLst/>
                <a:latin typeface="DroidArabicKufi-Regular"/>
              </a:rPr>
              <a:t>:</a:t>
            </a:r>
          </a:p>
          <a:p>
            <a:pPr marL="0" indent="0" algn="r">
              <a:lnSpc>
                <a:spcPct val="150000"/>
              </a:lnSpc>
              <a:buNone/>
            </a:pPr>
            <a:r>
              <a:rPr lang="ar-IQ" sz="2400" b="0" i="0" dirty="0">
                <a:solidFill>
                  <a:srgbClr val="333333"/>
                </a:solidFill>
                <a:effectLst/>
                <a:latin typeface="DroidArabicKufi-Regular"/>
              </a:rPr>
              <a:t> يميل التنمر الاستباقي ليكون منظمًا ومنفصل عن العواطف وله هدف هو الشعور بتحقيق هدف ما.</a:t>
            </a:r>
          </a:p>
          <a:p>
            <a:pPr marL="0" indent="0" algn="r">
              <a:lnSpc>
                <a:spcPct val="150000"/>
              </a:lnSpc>
              <a:buNone/>
            </a:pPr>
            <a:r>
              <a:rPr lang="ar-IQ" sz="2400" b="1" i="0" dirty="0">
                <a:solidFill>
                  <a:srgbClr val="C00000"/>
                </a:solidFill>
                <a:effectLst/>
                <a:latin typeface="DroidArabicKufi-Regular"/>
              </a:rPr>
              <a:t>التنمر التفاعلي</a:t>
            </a:r>
            <a:r>
              <a:rPr lang="ar-IQ" sz="2400" b="0" i="0" dirty="0">
                <a:solidFill>
                  <a:srgbClr val="333333"/>
                </a:solidFill>
                <a:effectLst/>
                <a:latin typeface="DroidArabicKufi-Regular"/>
              </a:rPr>
              <a:t>:</a:t>
            </a:r>
          </a:p>
          <a:p>
            <a:pPr marL="0" indent="0" algn="r">
              <a:lnSpc>
                <a:spcPct val="150000"/>
              </a:lnSpc>
              <a:buNone/>
            </a:pPr>
            <a:r>
              <a:rPr lang="ar-IQ" sz="2400" b="0" i="0" dirty="0">
                <a:solidFill>
                  <a:srgbClr val="333333"/>
                </a:solidFill>
                <a:effectLst/>
                <a:latin typeface="DroidArabicKufi-Regular"/>
              </a:rPr>
              <a:t> هو نوع من التنمر الاندفاعي نتيجة تهديد أو خطر معين وهو مرتبط بتنبيه عاطفي وبمشاعر قلق وغضب.</a:t>
            </a:r>
          </a:p>
          <a:p>
            <a:endParaRPr lang="en-US" dirty="0"/>
          </a:p>
        </p:txBody>
      </p:sp>
    </p:spTree>
    <p:extLst>
      <p:ext uri="{BB962C8B-B14F-4D97-AF65-F5344CB8AC3E}">
        <p14:creationId xmlns:p14="http://schemas.microsoft.com/office/powerpoint/2010/main" val="30781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967C-51A8-D3C1-CD75-37A5AAEFD0C1}"/>
              </a:ext>
            </a:extLst>
          </p:cNvPr>
          <p:cNvSpPr>
            <a:spLocks noGrp="1"/>
          </p:cNvSpPr>
          <p:nvPr>
            <p:ph type="title"/>
          </p:nvPr>
        </p:nvSpPr>
        <p:spPr>
          <a:xfrm>
            <a:off x="838200" y="885825"/>
            <a:ext cx="10515600" cy="804863"/>
          </a:xfrm>
        </p:spPr>
        <p:txBody>
          <a:bodyPr>
            <a:normAutofit fontScale="90000"/>
          </a:bodyPr>
          <a:lstStyle/>
          <a:p>
            <a:pPr algn="r"/>
            <a:r>
              <a:rPr lang="ar-IQ" sz="3600" b="1" i="0" dirty="0">
                <a:solidFill>
                  <a:srgbClr val="C00000"/>
                </a:solidFill>
                <a:effectLst/>
                <a:latin typeface="DroidArabicKufi-Regular"/>
              </a:rPr>
              <a:t>علامات التعرض للتنمر</a:t>
            </a:r>
            <a:br>
              <a:rPr lang="ar-IQ" b="1" i="0" dirty="0">
                <a:solidFill>
                  <a:srgbClr val="333333"/>
                </a:solidFill>
                <a:effectLst/>
                <a:latin typeface="DroidArabicKufi-Regular"/>
              </a:rPr>
            </a:br>
            <a:r>
              <a:rPr lang="ar-IQ" sz="3100" b="0" i="0" dirty="0">
                <a:solidFill>
                  <a:srgbClr val="333333"/>
                </a:solidFill>
                <a:effectLst/>
                <a:latin typeface="DroidArabicKufi-Regular"/>
              </a:rPr>
              <a:t>هنالك مجموعة من الأعراض التي تظهر على الطفل والتي يمكنها أن تشير إلى تعرضه للتنمر من أقرانه وهي:</a:t>
            </a:r>
            <a:br>
              <a:rPr lang="ar-IQ" b="0" i="0" dirty="0">
                <a:solidFill>
                  <a:srgbClr val="333333"/>
                </a:solidFill>
                <a:effectLst/>
                <a:latin typeface="DroidArabicKufi-Regular"/>
              </a:rPr>
            </a:br>
            <a:endParaRPr lang="en-US" dirty="0"/>
          </a:p>
        </p:txBody>
      </p:sp>
      <p:sp>
        <p:nvSpPr>
          <p:cNvPr id="3" name="Content Placeholder 2">
            <a:extLst>
              <a:ext uri="{FF2B5EF4-FFF2-40B4-BE49-F238E27FC236}">
                <a16:creationId xmlns:a16="http://schemas.microsoft.com/office/drawing/2014/main" id="{D039AC60-1BE8-DECB-5FBA-21FE80FC4920}"/>
              </a:ext>
            </a:extLst>
          </p:cNvPr>
          <p:cNvSpPr>
            <a:spLocks noGrp="1"/>
          </p:cNvSpPr>
          <p:nvPr>
            <p:ph idx="1"/>
          </p:nvPr>
        </p:nvSpPr>
        <p:spPr>
          <a:xfrm>
            <a:off x="838200" y="1557337"/>
            <a:ext cx="10806113" cy="5529263"/>
          </a:xfrm>
        </p:spPr>
        <p:txBody>
          <a:bodyPr>
            <a:normAutofit fontScale="25000" lnSpcReduction="20000"/>
          </a:bodyPr>
          <a:lstStyle/>
          <a:p>
            <a:pPr marL="0" indent="0" algn="r">
              <a:buNone/>
            </a:pPr>
            <a:r>
              <a:rPr lang="ar-IQ" sz="11200" b="1" i="0" dirty="0">
                <a:solidFill>
                  <a:srgbClr val="0070C0"/>
                </a:solidFill>
                <a:effectLst/>
                <a:latin typeface="DroidArabicKufi-Regular"/>
                <a:cs typeface="+mj-cs"/>
              </a:rPr>
              <a:t>العلامات الجسدية</a:t>
            </a:r>
          </a:p>
          <a:p>
            <a:pPr marL="0" indent="0" algn="r">
              <a:buNone/>
            </a:pPr>
            <a:r>
              <a:rPr lang="ar-IQ" sz="9600" i="0" dirty="0">
                <a:solidFill>
                  <a:srgbClr val="333333"/>
                </a:solidFill>
                <a:effectLst/>
                <a:latin typeface="DroidArabicKufi-Regular"/>
                <a:cs typeface="+mj-cs"/>
              </a:rPr>
              <a:t>تشمل العلامات الجسدية التي قد تشير إلى تعرض الطفل للتنمر ما يلي:</a:t>
            </a:r>
          </a:p>
          <a:p>
            <a:pPr marL="0" indent="0" algn="r">
              <a:buNone/>
            </a:pPr>
            <a:r>
              <a:rPr lang="ar-IQ" sz="9600" i="0" dirty="0">
                <a:solidFill>
                  <a:srgbClr val="333333"/>
                </a:solidFill>
                <a:effectLst/>
                <a:latin typeface="DroidArabicKufi-Regular"/>
                <a:cs typeface="+mj-cs"/>
              </a:rPr>
              <a:t>آلام جسدية وصداع وآلام في البطن والمعدة.</a:t>
            </a:r>
          </a:p>
          <a:p>
            <a:pPr marL="0" indent="0" algn="r">
              <a:buNone/>
            </a:pPr>
            <a:r>
              <a:rPr lang="ar-IQ" sz="9600" i="0" dirty="0">
                <a:solidFill>
                  <a:srgbClr val="333333"/>
                </a:solidFill>
                <a:effectLst/>
                <a:latin typeface="DroidArabicKufi-Regular"/>
                <a:cs typeface="+mj-cs"/>
              </a:rPr>
              <a:t>تبول لا إرادي.</a:t>
            </a:r>
          </a:p>
          <a:p>
            <a:pPr marL="0" indent="0" algn="r">
              <a:buNone/>
            </a:pPr>
            <a:r>
              <a:rPr lang="ar-IQ" sz="9600" i="0" dirty="0">
                <a:solidFill>
                  <a:srgbClr val="333333"/>
                </a:solidFill>
                <a:effectLst/>
                <a:latin typeface="DroidArabicKufi-Regular"/>
                <a:cs typeface="+mj-cs"/>
              </a:rPr>
              <a:t>الدوخة</a:t>
            </a:r>
          </a:p>
          <a:p>
            <a:pPr marL="0" indent="0" algn="r">
              <a:buNone/>
            </a:pPr>
            <a:r>
              <a:rPr lang="ar-IQ" sz="11200" b="1" i="0" dirty="0">
                <a:solidFill>
                  <a:srgbClr val="0070C0"/>
                </a:solidFill>
                <a:effectLst/>
                <a:latin typeface="DroidArabicKufi-Regular"/>
                <a:cs typeface="+mj-cs"/>
              </a:rPr>
              <a:t>العلامات النفسية</a:t>
            </a:r>
          </a:p>
          <a:p>
            <a:pPr marL="0" indent="0" algn="r">
              <a:buNone/>
            </a:pPr>
            <a:r>
              <a:rPr lang="ar-IQ" sz="9600" i="0" dirty="0">
                <a:solidFill>
                  <a:srgbClr val="333333"/>
                </a:solidFill>
                <a:effectLst/>
                <a:latin typeface="DroidArabicKufi-Regular"/>
                <a:cs typeface="+mj-cs"/>
              </a:rPr>
              <a:t>كما تشمل العلامات النفسية لتعرض الطفل للتنمر ما يلي:</a:t>
            </a:r>
          </a:p>
          <a:p>
            <a:pPr marL="0" indent="0" algn="r">
              <a:buNone/>
            </a:pPr>
            <a:r>
              <a:rPr lang="ar-IQ" sz="9600" i="0" dirty="0">
                <a:solidFill>
                  <a:srgbClr val="333333"/>
                </a:solidFill>
                <a:effectLst/>
                <a:latin typeface="DroidArabicKufi-Regular"/>
                <a:cs typeface="+mj-cs"/>
              </a:rPr>
              <a:t>شعور دائم بالخوف والتوتر.</a:t>
            </a:r>
          </a:p>
          <a:p>
            <a:pPr marL="0" indent="0" algn="r">
              <a:buNone/>
            </a:pPr>
            <a:r>
              <a:rPr lang="ar-IQ" sz="9600" i="0" dirty="0">
                <a:solidFill>
                  <a:srgbClr val="333333"/>
                </a:solidFill>
                <a:effectLst/>
                <a:latin typeface="DroidArabicKufi-Regular"/>
                <a:cs typeface="+mj-cs"/>
              </a:rPr>
              <a:t>اضطرابات النوم.</a:t>
            </a:r>
          </a:p>
          <a:p>
            <a:pPr marL="0" indent="0" algn="r">
              <a:buNone/>
            </a:pPr>
            <a:r>
              <a:rPr lang="ar-IQ" sz="9600" i="0" dirty="0">
                <a:solidFill>
                  <a:srgbClr val="333333"/>
                </a:solidFill>
                <a:effectLst/>
                <a:latin typeface="DroidArabicKufi-Regular"/>
                <a:cs typeface="+mj-cs"/>
              </a:rPr>
              <a:t>حزن وقلق. تعب في الصباح</a:t>
            </a:r>
            <a:r>
              <a:rPr lang="ar-IQ" sz="6000" i="0" dirty="0">
                <a:solidFill>
                  <a:srgbClr val="333333"/>
                </a:solidFill>
                <a:effectLst/>
                <a:latin typeface="DroidArabicKufi-Regular"/>
                <a:cs typeface="+mj-cs"/>
              </a:rPr>
              <a:t>.</a:t>
            </a:r>
          </a:p>
          <a:p>
            <a:pPr marL="0" indent="0" algn="r">
              <a:buNone/>
            </a:pPr>
            <a:endParaRPr lang="ar-IQ" sz="9600" i="0" dirty="0">
              <a:solidFill>
                <a:srgbClr val="333333"/>
              </a:solidFill>
              <a:effectLst/>
              <a:latin typeface="DroidArabicKufi-Regular"/>
              <a:cs typeface="+mj-cs"/>
            </a:endParaRPr>
          </a:p>
          <a:p>
            <a:pPr marL="0" indent="0" algn="r">
              <a:buNone/>
            </a:pPr>
            <a:endParaRPr lang="ar-IQ" b="0" i="0" dirty="0">
              <a:solidFill>
                <a:srgbClr val="333333"/>
              </a:solidFill>
              <a:effectLst/>
              <a:latin typeface="DroidArabicKufi-Regular"/>
            </a:endParaRPr>
          </a:p>
          <a:p>
            <a:pPr marL="0" indent="0" algn="r">
              <a:buNone/>
            </a:pPr>
            <a:endParaRPr lang="ar-IQ" b="1" i="0" dirty="0">
              <a:solidFill>
                <a:srgbClr val="333333"/>
              </a:solidFill>
              <a:effectLst/>
              <a:latin typeface="DroidArabicKufi-Regular"/>
            </a:endParaRPr>
          </a:p>
          <a:p>
            <a:pPr algn="r"/>
            <a:endParaRPr lang="en-US" dirty="0"/>
          </a:p>
        </p:txBody>
      </p:sp>
    </p:spTree>
    <p:extLst>
      <p:ext uri="{BB962C8B-B14F-4D97-AF65-F5344CB8AC3E}">
        <p14:creationId xmlns:p14="http://schemas.microsoft.com/office/powerpoint/2010/main" val="316959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D5FA9-84D0-9D74-628B-7A8111D604D2}"/>
              </a:ext>
            </a:extLst>
          </p:cNvPr>
          <p:cNvSpPr>
            <a:spLocks noGrp="1"/>
          </p:cNvSpPr>
          <p:nvPr>
            <p:ph idx="1"/>
          </p:nvPr>
        </p:nvSpPr>
        <p:spPr>
          <a:xfrm>
            <a:off x="838200" y="614363"/>
            <a:ext cx="10515600" cy="5562600"/>
          </a:xfrm>
        </p:spPr>
        <p:txBody>
          <a:bodyPr/>
          <a:lstStyle/>
          <a:p>
            <a:pPr marL="0" indent="0" algn="r">
              <a:buNone/>
            </a:pPr>
            <a:r>
              <a:rPr lang="ar-IQ" sz="2800" b="1" i="0" dirty="0">
                <a:solidFill>
                  <a:srgbClr val="0070C0"/>
                </a:solidFill>
                <a:effectLst/>
                <a:latin typeface="DroidArabicKufi-Regular"/>
              </a:rPr>
              <a:t>العلامات السلوكية</a:t>
            </a:r>
          </a:p>
          <a:p>
            <a:pPr marL="0" indent="0" algn="r">
              <a:buNone/>
            </a:pPr>
            <a:r>
              <a:rPr lang="ar-IQ" sz="2800" b="0" i="0" dirty="0">
                <a:solidFill>
                  <a:srgbClr val="333333"/>
                </a:solidFill>
                <a:effectLst/>
                <a:latin typeface="DroidArabicKufi-Regular"/>
              </a:rPr>
              <a:t>وأما العلامات السلوكية تشمل ما يلي</a:t>
            </a:r>
          </a:p>
          <a:p>
            <a:pPr marL="0" indent="0" algn="r">
              <a:buNone/>
            </a:pPr>
            <a:r>
              <a:rPr lang="ar-IQ" sz="2800" b="0" i="0" dirty="0">
                <a:solidFill>
                  <a:srgbClr val="333333"/>
                </a:solidFill>
                <a:effectLst/>
                <a:latin typeface="DroidArabicKufi-Regular"/>
              </a:rPr>
              <a:t>ضعف الصداقات وقلة عدد الأصدقاء.</a:t>
            </a:r>
          </a:p>
          <a:p>
            <a:pPr marL="0" indent="0" algn="r">
              <a:buNone/>
            </a:pPr>
            <a:r>
              <a:rPr lang="ar-IQ" sz="2800" b="0" i="0" dirty="0">
                <a:solidFill>
                  <a:srgbClr val="333333"/>
                </a:solidFill>
                <a:effectLst/>
                <a:latin typeface="DroidArabicKufi-Regular"/>
              </a:rPr>
              <a:t>تجنب المواقف الاجتماعية.</a:t>
            </a:r>
          </a:p>
          <a:p>
            <a:pPr marL="0" indent="0" algn="r">
              <a:buNone/>
            </a:pPr>
            <a:r>
              <a:rPr lang="ar-IQ" sz="2800" b="0" i="0" dirty="0">
                <a:solidFill>
                  <a:srgbClr val="333333"/>
                </a:solidFill>
                <a:effectLst/>
                <a:latin typeface="DroidArabicKufi-Regular"/>
              </a:rPr>
              <a:t>التغيب عن المدرسة.</a:t>
            </a:r>
          </a:p>
          <a:p>
            <a:pPr marL="0" indent="0" algn="r">
              <a:buNone/>
            </a:pPr>
            <a:r>
              <a:rPr lang="ar-IQ" sz="2800" b="0" i="0" dirty="0">
                <a:solidFill>
                  <a:srgbClr val="333333"/>
                </a:solidFill>
                <a:effectLst/>
                <a:latin typeface="DroidArabicKufi-Regular"/>
              </a:rPr>
              <a:t>محاولات الانتقام من النفس أو من المتنمرين.</a:t>
            </a:r>
          </a:p>
          <a:p>
            <a:endParaRPr lang="en-US" dirty="0"/>
          </a:p>
        </p:txBody>
      </p:sp>
    </p:spTree>
    <p:extLst>
      <p:ext uri="{BB962C8B-B14F-4D97-AF65-F5344CB8AC3E}">
        <p14:creationId xmlns:p14="http://schemas.microsoft.com/office/powerpoint/2010/main" val="25328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29924-309B-6AEE-F5EB-502726041802}"/>
              </a:ext>
            </a:extLst>
          </p:cNvPr>
          <p:cNvSpPr>
            <a:spLocks noGrp="1"/>
          </p:cNvSpPr>
          <p:nvPr>
            <p:ph idx="1"/>
          </p:nvPr>
        </p:nvSpPr>
        <p:spPr>
          <a:xfrm>
            <a:off x="838200" y="557214"/>
            <a:ext cx="10515600" cy="5619750"/>
          </a:xfrm>
        </p:spPr>
        <p:txBody>
          <a:bodyPr>
            <a:normAutofit/>
          </a:bodyPr>
          <a:lstStyle/>
          <a:p>
            <a:pPr marL="0" indent="0" algn="r">
              <a:buNone/>
            </a:pPr>
            <a:r>
              <a:rPr lang="ar-IQ" sz="3600" b="1" i="0" dirty="0">
                <a:solidFill>
                  <a:srgbClr val="C00000"/>
                </a:solidFill>
                <a:effectLst/>
                <a:latin typeface="DroidArabicKufi-Regular"/>
              </a:rPr>
              <a:t>علاج التنمر</a:t>
            </a:r>
          </a:p>
          <a:p>
            <a:pPr marL="0" indent="0" algn="r">
              <a:lnSpc>
                <a:spcPct val="150000"/>
              </a:lnSpc>
              <a:buNone/>
            </a:pPr>
            <a:r>
              <a:rPr lang="ar-IQ" sz="2800" b="0" i="0" dirty="0">
                <a:solidFill>
                  <a:srgbClr val="333333"/>
                </a:solidFill>
                <a:effectLst/>
                <a:latin typeface="DroidArabicKufi-Regular"/>
              </a:rPr>
              <a:t>قد يلجأ الأطباء إلى العلاج الدوائي أو العلاج النفسي عندما يكون لدى ضحية التنمر مشاكل نفسية وعاطفية كبيرة تعيق قيامه بأعماله اليومية وتدفعه إلى الوحدة والتغيب عن العمل وتسبب له اضطراب نفسي واضح يمكن تشخيصه من قبل الطبيب، كما أن العلاج السلوكي المعرفي هو طريقة فعالة لمساعدة ضحايا التنمر على تنمية قدراتهم العاطفية للتعامل مع التنمر ونتائجه وآثاره، أي يهدف بشكل عام إلى تقليل تعرض الضحية إلى المشكلات النفسية الناتجة وتنمية قدرتهم على تجاوزها، بالإضافة إلى فهم كيفية التعامل معها وتجاهلها وتقليل أثره.</a:t>
            </a:r>
          </a:p>
          <a:p>
            <a:endParaRPr lang="en-US" dirty="0"/>
          </a:p>
        </p:txBody>
      </p:sp>
    </p:spTree>
    <p:extLst>
      <p:ext uri="{BB962C8B-B14F-4D97-AF65-F5344CB8AC3E}">
        <p14:creationId xmlns:p14="http://schemas.microsoft.com/office/powerpoint/2010/main" val="83820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08E2-5DA8-05AC-69C4-D4622F225AF5}"/>
              </a:ext>
            </a:extLst>
          </p:cNvPr>
          <p:cNvSpPr>
            <a:spLocks noGrp="1"/>
          </p:cNvSpPr>
          <p:nvPr>
            <p:ph idx="1"/>
          </p:nvPr>
        </p:nvSpPr>
        <p:spPr>
          <a:xfrm>
            <a:off x="838200" y="228600"/>
            <a:ext cx="10515600" cy="6200775"/>
          </a:xfrm>
        </p:spPr>
        <p:txBody>
          <a:bodyPr>
            <a:normAutofit fontScale="92500" lnSpcReduction="20000"/>
          </a:bodyPr>
          <a:lstStyle/>
          <a:p>
            <a:pPr marL="0" indent="0" algn="r">
              <a:buNone/>
            </a:pPr>
            <a:r>
              <a:rPr lang="ar-IQ" sz="3500" b="1" i="0" dirty="0">
                <a:solidFill>
                  <a:srgbClr val="C00000"/>
                </a:solidFill>
                <a:effectLst/>
                <a:latin typeface="DroidArabicKufi-Regular"/>
              </a:rPr>
              <a:t>إرشادات في حال التعرض للتنمر</a:t>
            </a:r>
          </a:p>
          <a:p>
            <a:pPr marL="0" indent="0" algn="r">
              <a:buNone/>
            </a:pPr>
            <a:r>
              <a:rPr lang="ar-IQ" sz="2400" b="0" i="0" dirty="0">
                <a:solidFill>
                  <a:srgbClr val="333333"/>
                </a:solidFill>
                <a:effectLst/>
                <a:latin typeface="DroidArabicKufi-Regular"/>
              </a:rPr>
              <a:t>هنالك مجموعة من النصائح يمكن تدريب الطفل عليها في حال تعرضه للتنمر من شأنها أن تجنبه آثار التنمر السلبية وهي:</a:t>
            </a:r>
          </a:p>
          <a:p>
            <a:pPr marL="0" indent="0" algn="r">
              <a:buNone/>
            </a:pPr>
            <a:endParaRPr lang="ar-IQ" sz="2400" b="0" i="0" dirty="0">
              <a:solidFill>
                <a:srgbClr val="333333"/>
              </a:solidFill>
              <a:effectLst/>
              <a:latin typeface="DroidArabicKufi-Regular"/>
            </a:endParaRPr>
          </a:p>
          <a:p>
            <a:pPr marL="0" indent="0" algn="r">
              <a:buNone/>
            </a:pPr>
            <a:r>
              <a:rPr lang="ar-IQ" sz="2400" b="0" i="0" dirty="0">
                <a:solidFill>
                  <a:srgbClr val="333333"/>
                </a:solidFill>
                <a:effectLst/>
                <a:latin typeface="DroidArabicKufi-Regular"/>
              </a:rPr>
              <a:t>التحدث إلى البالغين الموجودين في المحيط عن سلوك التنمر الذي تعرض له كإخبار الأهل والموجهين في المدرسة.</a:t>
            </a:r>
          </a:p>
          <a:p>
            <a:pPr marL="0" indent="0" algn="r">
              <a:buNone/>
            </a:pPr>
            <a:r>
              <a:rPr lang="ar-IQ" sz="2400" b="0" i="0" dirty="0">
                <a:solidFill>
                  <a:srgbClr val="333333"/>
                </a:solidFill>
                <a:effectLst/>
                <a:latin typeface="DroidArabicKufi-Regular"/>
              </a:rPr>
              <a:t>تجاهل المتنمر والابتعاد عنه وهذا من شأنه إعطائهم شعور بأنهم فشلوا في تحقيق غايتهم.</a:t>
            </a:r>
          </a:p>
          <a:p>
            <a:pPr marL="0" indent="0" algn="r">
              <a:buNone/>
            </a:pPr>
            <a:endParaRPr lang="ar-IQ" sz="2400" b="0" i="0" dirty="0">
              <a:solidFill>
                <a:srgbClr val="333333"/>
              </a:solidFill>
              <a:effectLst/>
              <a:latin typeface="DroidArabicKufi-Regular"/>
            </a:endParaRPr>
          </a:p>
          <a:p>
            <a:pPr marL="0" indent="0" algn="r">
              <a:buNone/>
            </a:pPr>
            <a:r>
              <a:rPr lang="ar-IQ" sz="2400" b="0" i="0" dirty="0">
                <a:solidFill>
                  <a:srgbClr val="333333"/>
                </a:solidFill>
                <a:effectLst/>
                <a:latin typeface="DroidArabicKufi-Regular"/>
              </a:rPr>
              <a:t>المشي بعيدًا مع رفع الرأس عاليًا وهي أحد أشكال لغة الجسد توصل للمتنمرين رسالة بأن الشخص لم يتأثر أبدًا.</a:t>
            </a:r>
          </a:p>
          <a:p>
            <a:pPr marL="0" indent="0" algn="r">
              <a:buNone/>
            </a:pPr>
            <a:r>
              <a:rPr lang="ar-IQ" sz="2400" b="0" i="0" dirty="0">
                <a:solidFill>
                  <a:srgbClr val="333333"/>
                </a:solidFill>
                <a:effectLst/>
                <a:latin typeface="DroidArabicKufi-Regular"/>
              </a:rPr>
              <a:t>عدم الانخراط في سلوكيات عدوانية مع المتنمر.</a:t>
            </a:r>
          </a:p>
          <a:p>
            <a:pPr marL="0" indent="0" algn="r">
              <a:buNone/>
            </a:pPr>
            <a:endParaRPr lang="ar-IQ" sz="2400" b="0" i="0" dirty="0">
              <a:solidFill>
                <a:srgbClr val="333333"/>
              </a:solidFill>
              <a:effectLst/>
              <a:latin typeface="DroidArabicKufi-Regular"/>
            </a:endParaRPr>
          </a:p>
          <a:p>
            <a:pPr marL="0" indent="0" algn="r">
              <a:buNone/>
            </a:pPr>
            <a:r>
              <a:rPr lang="ar-IQ" sz="2400" b="0" i="0" dirty="0">
                <a:solidFill>
                  <a:srgbClr val="333333"/>
                </a:solidFill>
                <a:effectLst/>
                <a:latin typeface="DroidArabicKufi-Regular"/>
              </a:rPr>
              <a:t>التدريب على زيادة الثقة بالنفس والرضا عنها، والتدريب على طرق لفظية بالرد أو سلوكية.</a:t>
            </a:r>
          </a:p>
          <a:p>
            <a:pPr marL="0" indent="0" algn="r">
              <a:buNone/>
            </a:pPr>
            <a:r>
              <a:rPr lang="ar-IQ" sz="2400" b="0" i="0" dirty="0">
                <a:solidFill>
                  <a:srgbClr val="333333"/>
                </a:solidFill>
                <a:effectLst/>
                <a:latin typeface="DroidArabicKufi-Regular"/>
              </a:rPr>
              <a:t>بناء صداقات حقيقية والتحدث مع الأصدقاء عن المشاكل التي تتعرض لها.</a:t>
            </a:r>
          </a:p>
          <a:p>
            <a:pPr marL="0" indent="0" algn="r">
              <a:buNone/>
            </a:pPr>
            <a:r>
              <a:rPr lang="ar-IQ" sz="2400" b="0" i="0" dirty="0">
                <a:solidFill>
                  <a:srgbClr val="333333"/>
                </a:solidFill>
                <a:effectLst/>
                <a:latin typeface="DroidArabicKufi-Regular"/>
              </a:rPr>
              <a:t>مساندة الأصدقاء الذين يتعرضون </a:t>
            </a:r>
            <a:r>
              <a:rPr lang="ar-IQ" sz="2400" b="0" i="0" u="none" strike="noStrike" dirty="0">
                <a:effectLst/>
                <a:latin typeface="DroidArabicKufi-Regular"/>
              </a:rPr>
              <a:t>للتنمر</a:t>
            </a:r>
            <a:r>
              <a:rPr lang="ar-IQ" sz="2400" b="0" i="0" dirty="0">
                <a:solidFill>
                  <a:srgbClr val="333333"/>
                </a:solidFill>
                <a:effectLst/>
                <a:latin typeface="DroidArabicKufi-Regular"/>
              </a:rPr>
              <a:t> ودعمهم.</a:t>
            </a:r>
          </a:p>
          <a:p>
            <a:endParaRPr lang="en-US" dirty="0"/>
          </a:p>
        </p:txBody>
      </p:sp>
    </p:spTree>
    <p:extLst>
      <p:ext uri="{BB962C8B-B14F-4D97-AF65-F5344CB8AC3E}">
        <p14:creationId xmlns:p14="http://schemas.microsoft.com/office/powerpoint/2010/main" val="93280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0BA27-1C7F-03C9-30C2-9631013B9496}"/>
              </a:ext>
            </a:extLst>
          </p:cNvPr>
          <p:cNvSpPr>
            <a:spLocks noGrp="1"/>
          </p:cNvSpPr>
          <p:nvPr>
            <p:ph idx="1"/>
          </p:nvPr>
        </p:nvSpPr>
        <p:spPr>
          <a:xfrm>
            <a:off x="838200" y="485775"/>
            <a:ext cx="10515600" cy="5429250"/>
          </a:xfrm>
        </p:spPr>
        <p:txBody>
          <a:bodyPr/>
          <a:lstStyle/>
          <a:p>
            <a:pPr marL="0" indent="0" algn="r">
              <a:lnSpc>
                <a:spcPct val="150000"/>
              </a:lnSpc>
              <a:buNone/>
            </a:pPr>
            <a:r>
              <a:rPr lang="ar-IQ" sz="2800" b="1" dirty="0">
                <a:solidFill>
                  <a:srgbClr val="C00000"/>
                </a:solidFill>
                <a:latin typeface="Tajawal"/>
              </a:rPr>
              <a:t>ماهو التنمر</a:t>
            </a:r>
            <a:endParaRPr lang="en-US" sz="2800" b="1" dirty="0">
              <a:solidFill>
                <a:srgbClr val="C00000"/>
              </a:solidFill>
              <a:latin typeface="Tajawal"/>
            </a:endParaRPr>
          </a:p>
          <a:p>
            <a:pPr marL="0" indent="0" algn="r">
              <a:lnSpc>
                <a:spcPct val="150000"/>
              </a:lnSpc>
              <a:buNone/>
            </a:pPr>
            <a:r>
              <a:rPr lang="ar-IQ" b="1" dirty="0">
                <a:solidFill>
                  <a:srgbClr val="1C1C1C"/>
                </a:solidFill>
                <a:latin typeface="Tajawal"/>
              </a:rPr>
              <a:t> </a:t>
            </a:r>
            <a:r>
              <a:rPr lang="ar-IQ" b="0" i="0" dirty="0">
                <a:solidFill>
                  <a:srgbClr val="1C1C1C"/>
                </a:solidFill>
                <a:effectLst/>
                <a:latin typeface="Tajawal"/>
              </a:rPr>
              <a:t>شكل من أشكال الإساءة والعنف، وهو سلوك عدواني يمارس من قبل شخص على شخص آخر بقصد إيذائه ومضايقته عن قصد، وتختلف أنواع وأشكال التنمر، فهو لا يقتصر على الأطفال والمراهقين فقط، فقد يتعرض البالغون للتنمر أيضاً.</a:t>
            </a:r>
            <a:endParaRPr lang="en-US" dirty="0"/>
          </a:p>
        </p:txBody>
      </p:sp>
      <p:pic>
        <p:nvPicPr>
          <p:cNvPr id="5" name="Picture 4">
            <a:extLst>
              <a:ext uri="{FF2B5EF4-FFF2-40B4-BE49-F238E27FC236}">
                <a16:creationId xmlns:a16="http://schemas.microsoft.com/office/drawing/2014/main" id="{381E8C58-2DA8-8658-B255-D7758BCC2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2500313"/>
            <a:ext cx="8858250" cy="4157662"/>
          </a:xfrm>
          <a:prstGeom prst="rect">
            <a:avLst/>
          </a:prstGeom>
        </p:spPr>
      </p:pic>
    </p:spTree>
    <p:extLst>
      <p:ext uri="{BB962C8B-B14F-4D97-AF65-F5344CB8AC3E}">
        <p14:creationId xmlns:p14="http://schemas.microsoft.com/office/powerpoint/2010/main" val="388485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2B287-C9EF-32FA-3EB2-07F3B68EE15D}"/>
              </a:ext>
            </a:extLst>
          </p:cNvPr>
          <p:cNvSpPr>
            <a:spLocks noGrp="1"/>
          </p:cNvSpPr>
          <p:nvPr>
            <p:ph idx="1"/>
          </p:nvPr>
        </p:nvSpPr>
        <p:spPr>
          <a:xfrm>
            <a:off x="838200" y="1028700"/>
            <a:ext cx="10515600" cy="5148263"/>
          </a:xfrm>
        </p:spPr>
        <p:txBody>
          <a:bodyPr>
            <a:normAutofit/>
          </a:bodyPr>
          <a:lstStyle/>
          <a:p>
            <a:pPr marL="0" indent="0" algn="r">
              <a:buNone/>
            </a:pPr>
            <a:r>
              <a:rPr lang="ar-IQ" sz="3500" b="1" i="0" dirty="0">
                <a:solidFill>
                  <a:srgbClr val="C00000"/>
                </a:solidFill>
                <a:effectLst/>
                <a:latin typeface="IBM Plex Sans Arabic"/>
              </a:rPr>
              <a:t>ما حكم التنمر في الإسلام؟</a:t>
            </a:r>
          </a:p>
          <a:p>
            <a:pPr marL="0" indent="0" algn="r">
              <a:lnSpc>
                <a:spcPct val="150000"/>
              </a:lnSpc>
              <a:buNone/>
            </a:pPr>
            <a:r>
              <a:rPr lang="ar-IQ" sz="2400" b="0" i="0" dirty="0">
                <a:solidFill>
                  <a:srgbClr val="000000"/>
                </a:solidFill>
                <a:effectLst/>
                <a:latin typeface="IBM Plex Sans Arabic"/>
              </a:rPr>
              <a:t>نهى الله عن التنمر في قوله تعالى:{يَا أَيُّهَا الَّذِينَ آمَنُوا لَا يَسْخَرْ قَوْمٌ مِّن قَوْمٍ عَسَىٰ أَن يَكُونُوا خَيْرًا مِّنْهُمْ وَلَا نِسَاءٌ مِّن نِّسَاءٍ عَسَىٰ أَن يَكُنَّ خَيْرًا مِّنْهُنَّ ۖ وَلَا تَلْمِزُوا أَنفُسَكُمْ وَلَا تَنَابَزُوا بِالْأَلْقَابِ ۖ بِئْسَ الِاسْمُ الْفُسُوقُ بَعْدَ الْإِيمَانِ ۚ وَمَن لَّمْ يَتُبْ فَأُولَٰئِكَ هُمُ الظَّالِمُون} "سورة الحجرات: الآية 11"</a:t>
            </a:r>
          </a:p>
          <a:p>
            <a:pPr marL="0" indent="0" algn="r">
              <a:lnSpc>
                <a:spcPct val="150000"/>
              </a:lnSpc>
              <a:buNone/>
            </a:pPr>
            <a:br>
              <a:rPr lang="ar-IQ" sz="2400" b="0" i="0" dirty="0">
                <a:solidFill>
                  <a:srgbClr val="000000"/>
                </a:solidFill>
                <a:effectLst/>
                <a:latin typeface="IBM Plex Sans Arabic"/>
              </a:rPr>
            </a:br>
            <a:r>
              <a:rPr lang="ar-IQ" sz="2400" b="0" i="0" dirty="0">
                <a:solidFill>
                  <a:srgbClr val="000000"/>
                </a:solidFill>
                <a:effectLst/>
                <a:latin typeface="IBM Plex Sans Arabic"/>
              </a:rPr>
              <a:t>فقد أوضح في معنى الآية الكريمة أن بها نهيا صريحا من الله سبحانه وتعالى عن احتقار الناس والاستهزاء بهم لوجود مرض أو فقر أو أي صفة مختلفة أو غير مألوفة، فربما يكون الشخص الذي تمت السخرية منه له قدرٌ عند الله أعظم من الساخر، بل وربما يكون أحب لله من الشخص الذي قد تنمّر عليه.</a:t>
            </a:r>
          </a:p>
          <a:p>
            <a:endParaRPr lang="en-US" dirty="0"/>
          </a:p>
        </p:txBody>
      </p:sp>
    </p:spTree>
    <p:extLst>
      <p:ext uri="{BB962C8B-B14F-4D97-AF65-F5344CB8AC3E}">
        <p14:creationId xmlns:p14="http://schemas.microsoft.com/office/powerpoint/2010/main" val="282798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81C1-4B0C-2430-F262-A0A60CB40DB2}"/>
              </a:ext>
            </a:extLst>
          </p:cNvPr>
          <p:cNvSpPr>
            <a:spLocks noGrp="1"/>
          </p:cNvSpPr>
          <p:nvPr>
            <p:ph type="title"/>
          </p:nvPr>
        </p:nvSpPr>
        <p:spPr/>
        <p:txBody>
          <a:bodyPr/>
          <a:lstStyle/>
          <a:p>
            <a:endParaRPr lang="en-US"/>
          </a:p>
        </p:txBody>
      </p:sp>
      <p:pic>
        <p:nvPicPr>
          <p:cNvPr id="4" name="Picture 2" descr="C:\Users\heba\Desktop\ورد\bgimage132.jpg">
            <a:extLst>
              <a:ext uri="{FF2B5EF4-FFF2-40B4-BE49-F238E27FC236}">
                <a16:creationId xmlns:a16="http://schemas.microsoft.com/office/drawing/2014/main" id="{01150BF1-30F2-DF07-89D1-3D90F4676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618517"/>
            <a:ext cx="12191999" cy="6239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515402-8FA9-9AAD-1E2F-8D0D8BDDE163}"/>
              </a:ext>
            </a:extLst>
          </p:cNvPr>
          <p:cNvSpPr txBox="1"/>
          <p:nvPr/>
        </p:nvSpPr>
        <p:spPr>
          <a:xfrm>
            <a:off x="1885949" y="2501295"/>
            <a:ext cx="9186863" cy="1569660"/>
          </a:xfrm>
          <a:prstGeom prst="rect">
            <a:avLst/>
          </a:prstGeom>
          <a:noFill/>
        </p:spPr>
        <p:txBody>
          <a:bodyPr wrap="square">
            <a:spAutoFit/>
          </a:bodyPr>
          <a:lstStyle/>
          <a:p>
            <a:pPr algn="ctr"/>
            <a:r>
              <a:rPr lang="ar-IQ" sz="9600" b="1" i="1" dirty="0">
                <a:solidFill>
                  <a:schemeClr val="bg1"/>
                </a:solidFill>
                <a:latin typeface="Baskerville Old Face" pitchFamily="18" charset="0"/>
                <a:ea typeface="SimHei" pitchFamily="49" charset="-122"/>
              </a:rPr>
              <a:t>شكرا لحسن اصغائكم</a:t>
            </a:r>
          </a:p>
        </p:txBody>
      </p:sp>
    </p:spTree>
    <p:extLst>
      <p:ext uri="{BB962C8B-B14F-4D97-AF65-F5344CB8AC3E}">
        <p14:creationId xmlns:p14="http://schemas.microsoft.com/office/powerpoint/2010/main" val="315244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5488-DFBC-3A3C-5397-0B23D831A61A}"/>
              </a:ext>
            </a:extLst>
          </p:cNvPr>
          <p:cNvSpPr>
            <a:spLocks noGrp="1"/>
          </p:cNvSpPr>
          <p:nvPr>
            <p:ph type="title"/>
          </p:nvPr>
        </p:nvSpPr>
        <p:spPr/>
        <p:txBody>
          <a:bodyPr/>
          <a:lstStyle/>
          <a:p>
            <a:pPr algn="r"/>
            <a:r>
              <a:rPr lang="ar-IQ" dirty="0">
                <a:solidFill>
                  <a:srgbClr val="C00000"/>
                </a:solidFill>
              </a:rPr>
              <a:t>اشكال التنمر</a:t>
            </a:r>
            <a:endParaRPr lang="en-US" dirty="0">
              <a:solidFill>
                <a:srgbClr val="C00000"/>
              </a:solidFill>
            </a:endParaRPr>
          </a:p>
        </p:txBody>
      </p:sp>
      <p:sp>
        <p:nvSpPr>
          <p:cNvPr id="3" name="Content Placeholder 2">
            <a:extLst>
              <a:ext uri="{FF2B5EF4-FFF2-40B4-BE49-F238E27FC236}">
                <a16:creationId xmlns:a16="http://schemas.microsoft.com/office/drawing/2014/main" id="{86E6EBD2-AC90-2A55-E73A-FD716EA13C20}"/>
              </a:ext>
            </a:extLst>
          </p:cNvPr>
          <p:cNvSpPr>
            <a:spLocks noGrp="1"/>
          </p:cNvSpPr>
          <p:nvPr>
            <p:ph idx="1"/>
          </p:nvPr>
        </p:nvSpPr>
        <p:spPr>
          <a:xfrm>
            <a:off x="838200" y="1600201"/>
            <a:ext cx="10515600" cy="4639282"/>
          </a:xfrm>
        </p:spPr>
        <p:txBody>
          <a:bodyPr>
            <a:noAutofit/>
          </a:bodyPr>
          <a:lstStyle/>
          <a:p>
            <a:pPr marL="0" indent="0" algn="r">
              <a:lnSpc>
                <a:spcPct val="150000"/>
              </a:lnSpc>
              <a:buNone/>
            </a:pPr>
            <a:r>
              <a:rPr lang="ar-IQ" sz="2800" b="1" i="0" dirty="0">
                <a:solidFill>
                  <a:srgbClr val="C00000"/>
                </a:solidFill>
                <a:effectLst/>
                <a:latin typeface="IBM Plex Sans Arabic"/>
              </a:rPr>
              <a:t>التنمّر السري:</a:t>
            </a:r>
            <a:r>
              <a:rPr lang="ar-IQ" sz="2800" b="0" i="0" dirty="0">
                <a:solidFill>
                  <a:srgbClr val="C00000"/>
                </a:solidFill>
                <a:effectLst/>
                <a:latin typeface="IBM Plex Sans Arabic"/>
              </a:rPr>
              <a:t> </a:t>
            </a:r>
            <a:r>
              <a:rPr lang="ar-IQ" sz="2800" b="0" i="0" dirty="0">
                <a:solidFill>
                  <a:srgbClr val="000000"/>
                </a:solidFill>
                <a:effectLst/>
                <a:latin typeface="IBM Plex Sans Arabic"/>
              </a:rPr>
              <a:t>غير الواضح، وهنا لا يشعرك الشخص المتنمر بأنه كذلك، بل يتنمر عليك خفيةً، ربما بين الأصدقاء أو غيرهم. وقد يُظهر لك بعض التصرّفات التي تقلل من شأنك مثل الهمس للآخرين عليك، أو الإيماء باليد، أو التجاهل.</a:t>
            </a:r>
          </a:p>
          <a:p>
            <a:pPr marL="0" indent="0" algn="r">
              <a:lnSpc>
                <a:spcPct val="150000"/>
              </a:lnSpc>
              <a:buNone/>
            </a:pPr>
            <a:r>
              <a:rPr lang="ar-IQ" sz="2800" b="1" i="0" dirty="0">
                <a:solidFill>
                  <a:srgbClr val="C00000"/>
                </a:solidFill>
                <a:effectLst/>
                <a:latin typeface="IBM Plex Sans Arabic"/>
              </a:rPr>
              <a:t>التنمّر العلني:</a:t>
            </a:r>
            <a:r>
              <a:rPr lang="ar-IQ" sz="2800" b="0" i="0" dirty="0">
                <a:solidFill>
                  <a:srgbClr val="C00000"/>
                </a:solidFill>
                <a:effectLst/>
                <a:latin typeface="IBM Plex Sans Arabic"/>
              </a:rPr>
              <a:t> </a:t>
            </a:r>
            <a:r>
              <a:rPr lang="ar-IQ" sz="2800" b="0" i="0" dirty="0">
                <a:solidFill>
                  <a:srgbClr val="000000"/>
                </a:solidFill>
                <a:effectLst/>
                <a:latin typeface="IBM Plex Sans Arabic"/>
              </a:rPr>
              <a:t>ويأخذ هذا النوع عدة أشكال سنصنّفها في فقرة أنواع التنمر</a:t>
            </a:r>
          </a:p>
          <a:p>
            <a:pPr marL="0" indent="0" algn="r">
              <a:lnSpc>
                <a:spcPct val="150000"/>
              </a:lnSpc>
              <a:buNone/>
            </a:pPr>
            <a:r>
              <a:rPr lang="ar-IQ" sz="2800" b="1" i="0" dirty="0">
                <a:solidFill>
                  <a:srgbClr val="C00000"/>
                </a:solidFill>
                <a:effectLst/>
                <a:latin typeface="IBM Plex Sans Arabic"/>
              </a:rPr>
              <a:t>التنمّر اللحظي:</a:t>
            </a:r>
            <a:r>
              <a:rPr lang="ar-IQ" sz="2800" b="0" i="0" dirty="0">
                <a:solidFill>
                  <a:srgbClr val="C00000"/>
                </a:solidFill>
                <a:effectLst/>
                <a:latin typeface="IBM Plex Sans Arabic"/>
              </a:rPr>
              <a:t> </a:t>
            </a:r>
            <a:r>
              <a:rPr lang="ar-IQ" sz="2800" b="0" i="0" dirty="0">
                <a:solidFill>
                  <a:srgbClr val="000000"/>
                </a:solidFill>
                <a:effectLst/>
                <a:latin typeface="IBM Plex Sans Arabic"/>
              </a:rPr>
              <a:t>التنمّر اللحظي يحدث في أي لحظة، أي لا يكون المقصود من هذا الفعل شخصٌ بعين ذاته؛ بل فقط إظهار هذه العادة السيئة وإخراجها للجميع. كمثال، التنمّر على المارّة في الشارع</a:t>
            </a:r>
            <a:endParaRPr lang="en-US" sz="2800" dirty="0"/>
          </a:p>
        </p:txBody>
      </p:sp>
    </p:spTree>
    <p:extLst>
      <p:ext uri="{BB962C8B-B14F-4D97-AF65-F5344CB8AC3E}">
        <p14:creationId xmlns:p14="http://schemas.microsoft.com/office/powerpoint/2010/main" val="70415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4842-6D3F-45AF-F06D-1A10D01A6770}"/>
              </a:ext>
            </a:extLst>
          </p:cNvPr>
          <p:cNvSpPr>
            <a:spLocks noGrp="1"/>
          </p:cNvSpPr>
          <p:nvPr>
            <p:ph idx="1"/>
          </p:nvPr>
        </p:nvSpPr>
        <p:spPr>
          <a:xfrm>
            <a:off x="838200" y="485775"/>
            <a:ext cx="10515600" cy="5634038"/>
          </a:xfrm>
        </p:spPr>
        <p:txBody>
          <a:bodyPr/>
          <a:lstStyle/>
          <a:p>
            <a:pPr marL="0" indent="0" algn="r">
              <a:lnSpc>
                <a:spcPct val="150000"/>
              </a:lnSpc>
              <a:buNone/>
            </a:pPr>
            <a:r>
              <a:rPr lang="ar-IQ" sz="3200" b="1" i="0" dirty="0">
                <a:solidFill>
                  <a:srgbClr val="C00000"/>
                </a:solidFill>
                <a:effectLst/>
                <a:latin typeface="IBM Plex Sans Arabic"/>
              </a:rPr>
              <a:t>التنمّر بعيد المدى</a:t>
            </a:r>
            <a:r>
              <a:rPr lang="ar-IQ" sz="2800" b="1" i="0" dirty="0">
                <a:solidFill>
                  <a:srgbClr val="000000"/>
                </a:solidFill>
                <a:effectLst/>
                <a:latin typeface="IBM Plex Sans Arabic"/>
              </a:rPr>
              <a:t>:</a:t>
            </a:r>
            <a:endParaRPr lang="en-US" sz="2800" b="1" i="0" dirty="0">
              <a:solidFill>
                <a:srgbClr val="000000"/>
              </a:solidFill>
              <a:effectLst/>
              <a:latin typeface="IBM Plex Sans Arabic"/>
            </a:endParaRPr>
          </a:p>
          <a:p>
            <a:pPr marL="0" indent="0" algn="r">
              <a:lnSpc>
                <a:spcPct val="150000"/>
              </a:lnSpc>
              <a:buNone/>
            </a:pPr>
            <a:r>
              <a:rPr lang="ar-IQ" sz="2800" b="1" i="0" dirty="0">
                <a:solidFill>
                  <a:srgbClr val="000000"/>
                </a:solidFill>
                <a:effectLst/>
                <a:latin typeface="IBM Plex Sans Arabic"/>
              </a:rPr>
              <a:t> </a:t>
            </a:r>
            <a:r>
              <a:rPr lang="ar-IQ" sz="2800" b="0" i="0" dirty="0">
                <a:solidFill>
                  <a:srgbClr val="000000"/>
                </a:solidFill>
                <a:effectLst/>
                <a:latin typeface="IBM Plex Sans Arabic"/>
              </a:rPr>
              <a:t>وهذا التنمّر المتكرر والذي يكون غايته الأذية الواضحة للشخص، سواء نفسيًا أو غير ذلك. كمثال أيضًا، إخفاء سجلات رقمية أو صور تخص شخص ما، والتنمر عليه وتهديده بها أو بنشرها.</a:t>
            </a:r>
          </a:p>
          <a:p>
            <a:pPr marL="0" indent="0" algn="r">
              <a:lnSpc>
                <a:spcPct val="150000"/>
              </a:lnSpc>
              <a:buNone/>
            </a:pPr>
            <a:r>
              <a:rPr lang="ar-IQ" sz="2800" b="0" i="0" dirty="0">
                <a:solidFill>
                  <a:srgbClr val="000000"/>
                </a:solidFill>
                <a:effectLst/>
                <a:latin typeface="IBM Plex Sans Arabic"/>
              </a:rPr>
              <a:t>يحدث التنمر بصورة عديدة في حياتنا وليس فقط داخل المدارس، إلا أنه حادثة متكررة بشكل خاص بين طلاب المدارس، وتحولت بسبب تضخمها الهائل؛ إلى قضية نفسية يجب حلها لأنها توقِع ضحيتها في مشاكل نفسية ربما لن يخرج منها حتى بعد البلوغ.</a:t>
            </a:r>
          </a:p>
          <a:p>
            <a:pPr marL="0" indent="0" algn="r">
              <a:buNone/>
            </a:pPr>
            <a:endParaRPr lang="en-US" dirty="0"/>
          </a:p>
        </p:txBody>
      </p:sp>
    </p:spTree>
    <p:extLst>
      <p:ext uri="{BB962C8B-B14F-4D97-AF65-F5344CB8AC3E}">
        <p14:creationId xmlns:p14="http://schemas.microsoft.com/office/powerpoint/2010/main" val="196583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455B-9204-CB1F-D5C0-8E725A0C371B}"/>
              </a:ext>
            </a:extLst>
          </p:cNvPr>
          <p:cNvSpPr>
            <a:spLocks noGrp="1"/>
          </p:cNvSpPr>
          <p:nvPr>
            <p:ph type="title"/>
          </p:nvPr>
        </p:nvSpPr>
        <p:spPr/>
        <p:txBody>
          <a:bodyPr/>
          <a:lstStyle/>
          <a:p>
            <a:pPr algn="r"/>
            <a:r>
              <a:rPr lang="ar-IQ" b="1" i="0" dirty="0">
                <a:solidFill>
                  <a:srgbClr val="C00000"/>
                </a:solidFill>
                <a:effectLst/>
                <a:latin typeface="IBM Plex Sans Arabic"/>
              </a:rPr>
              <a:t>أنواع التنمر</a:t>
            </a:r>
            <a:br>
              <a:rPr lang="ar-IQ" b="1" i="0" dirty="0">
                <a:solidFill>
                  <a:srgbClr val="000000"/>
                </a:solidFill>
                <a:effectLst/>
                <a:latin typeface="IBM Plex Sans Arabic"/>
              </a:rPr>
            </a:br>
            <a:endParaRPr lang="en-US" dirty="0"/>
          </a:p>
        </p:txBody>
      </p:sp>
      <p:sp>
        <p:nvSpPr>
          <p:cNvPr id="3" name="Content Placeholder 2">
            <a:extLst>
              <a:ext uri="{FF2B5EF4-FFF2-40B4-BE49-F238E27FC236}">
                <a16:creationId xmlns:a16="http://schemas.microsoft.com/office/drawing/2014/main" id="{CD98760A-90B5-87E2-FBBB-1A2DC5B460C3}"/>
              </a:ext>
            </a:extLst>
          </p:cNvPr>
          <p:cNvSpPr>
            <a:spLocks noGrp="1"/>
          </p:cNvSpPr>
          <p:nvPr>
            <p:ph idx="1"/>
          </p:nvPr>
        </p:nvSpPr>
        <p:spPr>
          <a:xfrm>
            <a:off x="838200" y="1585913"/>
            <a:ext cx="10515600" cy="4591050"/>
          </a:xfrm>
        </p:spPr>
        <p:txBody>
          <a:bodyPr>
            <a:normAutofit fontScale="92500" lnSpcReduction="10000"/>
          </a:bodyPr>
          <a:lstStyle/>
          <a:p>
            <a:pPr marL="0" indent="0" algn="r">
              <a:lnSpc>
                <a:spcPct val="150000"/>
              </a:lnSpc>
              <a:buNone/>
            </a:pPr>
            <a:r>
              <a:rPr lang="ar-IQ" sz="3000" b="1" i="0" dirty="0">
                <a:solidFill>
                  <a:srgbClr val="0070C0"/>
                </a:solidFill>
                <a:effectLst/>
                <a:latin typeface="IBM Plex Sans Arabic"/>
              </a:rPr>
              <a:t>التنمر اللّفظي</a:t>
            </a:r>
            <a:r>
              <a:rPr lang="ar-IQ" sz="3000" b="0" i="0" dirty="0">
                <a:solidFill>
                  <a:srgbClr val="000000"/>
                </a:solidFill>
                <a:effectLst/>
                <a:latin typeface="IBM Plex Sans Arabic"/>
              </a:rPr>
              <a:t>:</a:t>
            </a:r>
          </a:p>
          <a:p>
            <a:pPr marL="0" indent="0" algn="r">
              <a:lnSpc>
                <a:spcPct val="150000"/>
              </a:lnSpc>
              <a:buNone/>
            </a:pPr>
            <a:r>
              <a:rPr lang="ar-IQ" sz="2400" b="0" i="0" dirty="0">
                <a:solidFill>
                  <a:srgbClr val="000000"/>
                </a:solidFill>
                <a:effectLst/>
                <a:latin typeface="IBM Plex Sans Arabic"/>
              </a:rPr>
              <a:t> أي توجيه لشخص آخر كلمات مهينة ومسيئة تقلل من شأنه أمام الآخرين أو تجعله يشعر بالعيب تجاه أمرٍ ما لا يصح أصلًا أن يشعر بالخزي بسببه، ويحدث فعل التنمر الكلامي عندما يتطفل إنسان على إنسان آخر بهذه الكلمات، دون أن تقوم الضحية باستفزازه أو التفاعل معه بأي طريقة</a:t>
            </a:r>
            <a:r>
              <a:rPr lang="ar-IQ" sz="2400" dirty="0">
                <a:solidFill>
                  <a:srgbClr val="000000"/>
                </a:solidFill>
                <a:latin typeface="IBM Plex Sans Arabic"/>
              </a:rPr>
              <a:t> مثل اطلاق الشتائم والتحقير والسخرية واطلاق الالقاب والتهديد.</a:t>
            </a:r>
            <a:endParaRPr lang="ar-IQ" sz="2400" b="0" i="0" dirty="0">
              <a:solidFill>
                <a:srgbClr val="000000"/>
              </a:solidFill>
              <a:effectLst/>
              <a:latin typeface="IBM Plex Sans Arabic"/>
            </a:endParaRPr>
          </a:p>
          <a:p>
            <a:pPr marL="0" indent="0" algn="r">
              <a:lnSpc>
                <a:spcPct val="150000"/>
              </a:lnSpc>
              <a:buNone/>
            </a:pPr>
            <a:r>
              <a:rPr lang="ar-IQ" sz="2800" b="1" i="0" dirty="0">
                <a:solidFill>
                  <a:srgbClr val="0070C0"/>
                </a:solidFill>
                <a:effectLst/>
                <a:latin typeface="IBM Plex Sans Arabic"/>
              </a:rPr>
              <a:t>التنمر الاجتماعي</a:t>
            </a:r>
            <a:r>
              <a:rPr lang="ar-IQ" sz="2800" b="0" i="0" dirty="0">
                <a:solidFill>
                  <a:srgbClr val="000000"/>
                </a:solidFill>
                <a:effectLst/>
                <a:latin typeface="IBM Plex Sans Arabic"/>
              </a:rPr>
              <a:t>:</a:t>
            </a:r>
          </a:p>
          <a:p>
            <a:pPr marL="0" indent="0" algn="r">
              <a:lnSpc>
                <a:spcPct val="150000"/>
              </a:lnSpc>
              <a:buNone/>
            </a:pPr>
            <a:r>
              <a:rPr lang="ar-IQ" sz="2400" b="0" i="0" dirty="0">
                <a:solidFill>
                  <a:srgbClr val="000000"/>
                </a:solidFill>
                <a:effectLst/>
                <a:latin typeface="IBM Plex Sans Arabic"/>
              </a:rPr>
              <a:t> تنمر على مستوى أكبر وأضخم، قليل منا قد يدرك أن أفعال عديدة تنطوي تحت دائرة هذا التنمر، ومن الأمثلة عليها أن تطلب من الآخرين أن لا يكونوا ودودين أو أصدقاء مع شخص معين، أو إحراج شخص ما أمام أعين الناس أو بث الشائعات المغرضة عن شخص أو الإساءة لسمعة شخص ما.وكذلك التجاهل ونشر الشائعات تخصة .</a:t>
            </a:r>
            <a:endParaRPr lang="en-US" sz="2400" dirty="0"/>
          </a:p>
        </p:txBody>
      </p:sp>
    </p:spTree>
    <p:extLst>
      <p:ext uri="{BB962C8B-B14F-4D97-AF65-F5344CB8AC3E}">
        <p14:creationId xmlns:p14="http://schemas.microsoft.com/office/powerpoint/2010/main" val="418365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E98A3-D2AB-17B7-3654-FAB2F7B165FD}"/>
              </a:ext>
            </a:extLst>
          </p:cNvPr>
          <p:cNvSpPr>
            <a:spLocks noGrp="1"/>
          </p:cNvSpPr>
          <p:nvPr>
            <p:ph idx="1"/>
          </p:nvPr>
        </p:nvSpPr>
        <p:spPr>
          <a:xfrm>
            <a:off x="838200" y="614363"/>
            <a:ext cx="10515600" cy="5562600"/>
          </a:xfrm>
        </p:spPr>
        <p:txBody>
          <a:bodyPr/>
          <a:lstStyle/>
          <a:p>
            <a:pPr marL="0" indent="0" algn="r">
              <a:lnSpc>
                <a:spcPct val="150000"/>
              </a:lnSpc>
              <a:buNone/>
            </a:pPr>
            <a:r>
              <a:rPr lang="ar-IQ" sz="2800" b="1" i="0" dirty="0">
                <a:solidFill>
                  <a:srgbClr val="0070C0"/>
                </a:solidFill>
                <a:effectLst/>
                <a:latin typeface="IBM Plex Sans Arabic"/>
              </a:rPr>
              <a:t>التنمر البدني:</a:t>
            </a:r>
            <a:r>
              <a:rPr lang="ar-IQ" sz="2800" b="0" i="0" dirty="0">
                <a:solidFill>
                  <a:srgbClr val="0070C0"/>
                </a:solidFill>
                <a:effectLst/>
                <a:latin typeface="IBM Plex Sans Arabic"/>
              </a:rPr>
              <a:t> </a:t>
            </a:r>
            <a:r>
              <a:rPr lang="ar-IQ" sz="2400" b="0" i="0" dirty="0">
                <a:solidFill>
                  <a:srgbClr val="000000"/>
                </a:solidFill>
                <a:effectLst/>
                <a:latin typeface="IBM Plex Sans Arabic"/>
              </a:rPr>
              <a:t>وهو تنمر عبر الإيذاء الجسدي للضحية بأنواع مختلفة من الضرب والإساءة أو جعل شخص يتعثر عن قصد أو دفعه، كما ويشير هذا التنمر إلى كسر أشياء تخص شخص ما فقط لإزعاجه والتكبر عليه، والقيام بإيماءات مهينة ومسيئة</a:t>
            </a:r>
            <a:r>
              <a:rPr lang="ar-IQ" b="0" i="0" dirty="0">
                <a:solidFill>
                  <a:srgbClr val="000000"/>
                </a:solidFill>
                <a:effectLst/>
                <a:latin typeface="IBM Plex Sans Arabic"/>
              </a:rPr>
              <a:t>.</a:t>
            </a:r>
          </a:p>
          <a:p>
            <a:pPr marL="0" indent="0" algn="r">
              <a:buNone/>
            </a:pPr>
            <a:endParaRPr lang="ar-IQ" b="0" i="0" dirty="0">
              <a:solidFill>
                <a:srgbClr val="000000"/>
              </a:solidFill>
              <a:effectLst/>
              <a:latin typeface="IBM Plex Sans Arabic"/>
            </a:endParaRPr>
          </a:p>
          <a:p>
            <a:pPr marL="0" indent="0" algn="r">
              <a:buNone/>
            </a:pPr>
            <a:endParaRPr lang="en-US" dirty="0"/>
          </a:p>
        </p:txBody>
      </p:sp>
      <p:pic>
        <p:nvPicPr>
          <p:cNvPr id="4" name="Picture 3">
            <a:extLst>
              <a:ext uri="{FF2B5EF4-FFF2-40B4-BE49-F238E27FC236}">
                <a16:creationId xmlns:a16="http://schemas.microsoft.com/office/drawing/2014/main" id="{4B27A210-1E9E-094B-7FA7-35BB71CA9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7" y="2328863"/>
            <a:ext cx="9615487" cy="414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42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B3C6E-D8C0-3E39-19FA-E344554F4920}"/>
              </a:ext>
            </a:extLst>
          </p:cNvPr>
          <p:cNvSpPr>
            <a:spLocks noGrp="1"/>
          </p:cNvSpPr>
          <p:nvPr>
            <p:ph idx="1"/>
          </p:nvPr>
        </p:nvSpPr>
        <p:spPr>
          <a:xfrm>
            <a:off x="838200" y="500063"/>
            <a:ext cx="10515600" cy="2457450"/>
          </a:xfrm>
        </p:spPr>
        <p:txBody>
          <a:bodyPr>
            <a:normAutofit fontScale="92500"/>
          </a:bodyPr>
          <a:lstStyle/>
          <a:p>
            <a:pPr marL="0" indent="0" algn="r">
              <a:lnSpc>
                <a:spcPct val="150000"/>
              </a:lnSpc>
              <a:buNone/>
            </a:pPr>
            <a:r>
              <a:rPr lang="ar-IQ" sz="3000" b="1" i="0" dirty="0">
                <a:solidFill>
                  <a:srgbClr val="0070C0"/>
                </a:solidFill>
                <a:effectLst/>
                <a:latin typeface="IBM Plex Sans Arabic"/>
              </a:rPr>
              <a:t>التنمر الإلكتروني</a:t>
            </a:r>
            <a:r>
              <a:rPr lang="ar-IQ" sz="3000" b="0" i="0" dirty="0">
                <a:solidFill>
                  <a:srgbClr val="0070C0"/>
                </a:solidFill>
                <a:effectLst/>
                <a:latin typeface="IBM Plex Sans Arabic"/>
              </a:rPr>
              <a:t>:</a:t>
            </a:r>
          </a:p>
          <a:p>
            <a:pPr marL="0" indent="0" algn="r">
              <a:lnSpc>
                <a:spcPct val="150000"/>
              </a:lnSpc>
              <a:buNone/>
            </a:pPr>
            <a:r>
              <a:rPr lang="ar-IQ" sz="2400" b="0" i="0" dirty="0">
                <a:solidFill>
                  <a:srgbClr val="0070C0"/>
                </a:solidFill>
                <a:effectLst/>
                <a:latin typeface="IBM Plex Sans Arabic"/>
              </a:rPr>
              <a:t> </a:t>
            </a:r>
            <a:r>
              <a:rPr lang="ar-IQ" sz="2400" b="0" i="0" dirty="0">
                <a:solidFill>
                  <a:srgbClr val="000000"/>
                </a:solidFill>
                <a:effectLst/>
                <a:latin typeface="IBM Plex Sans Arabic"/>
              </a:rPr>
              <a:t>التنمر نفسه لكن من وراء شاشة، </a:t>
            </a:r>
            <a:r>
              <a:rPr lang="ar-IQ" sz="2400" i="0" dirty="0">
                <a:solidFill>
                  <a:srgbClr val="000000"/>
                </a:solidFill>
                <a:effectLst/>
                <a:latin typeface="IBM Plex Sans Arabic"/>
              </a:rPr>
              <a:t>و</a:t>
            </a:r>
            <a:r>
              <a:rPr lang="ar-IQ" sz="2400" i="0" strike="noStrike" dirty="0">
                <a:solidFill>
                  <a:srgbClr val="000000"/>
                </a:solidFill>
                <a:effectLst/>
                <a:latin typeface="IBM Plex Sans Arabic"/>
              </a:rPr>
              <a:t>باستخدام الإنترنت</a:t>
            </a:r>
            <a:r>
              <a:rPr lang="ar-IQ" sz="2400" i="0" dirty="0">
                <a:solidFill>
                  <a:srgbClr val="000000"/>
                </a:solidFill>
                <a:effectLst/>
                <a:latin typeface="IBM Plex Sans Arabic"/>
              </a:rPr>
              <a:t> </a:t>
            </a:r>
            <a:r>
              <a:rPr lang="ar-IQ" sz="2400" b="0" i="0" dirty="0">
                <a:solidFill>
                  <a:srgbClr val="000000"/>
                </a:solidFill>
                <a:effectLst/>
                <a:latin typeface="IBM Plex Sans Arabic"/>
              </a:rPr>
              <a:t>أو الهاتف أو غيره من المنتجات </a:t>
            </a:r>
            <a:r>
              <a:rPr lang="ar-IQ" sz="2400" u="sng" dirty="0">
                <a:solidFill>
                  <a:srgbClr val="000000"/>
                </a:solidFill>
                <a:latin typeface="IBM Plex Sans Arabic"/>
              </a:rPr>
              <a:t>الإلكترونية</a:t>
            </a:r>
            <a:r>
              <a:rPr lang="ar-IQ" sz="2400" b="0" i="0" dirty="0">
                <a:solidFill>
                  <a:srgbClr val="000000"/>
                </a:solidFill>
                <a:effectLst/>
                <a:latin typeface="IBM Plex Sans Arabic"/>
              </a:rPr>
              <a:t> الشائعة، حيث يقوم صاحب هذا الفعل بكتابة تعليقات مهينة أو مستفزة أو تطبيق كافة أنواع التنمر السابقة (عدا الملموس بلا شك) داخل شبكة الإنترنت، أي التقليل من شأن شخص ما أو تشويه سمعته أو الافتراء عليه وما إلى ذلك.</a:t>
            </a:r>
          </a:p>
          <a:p>
            <a:endParaRPr lang="en-US" dirty="0"/>
          </a:p>
        </p:txBody>
      </p:sp>
      <p:pic>
        <p:nvPicPr>
          <p:cNvPr id="7" name="Picture 6">
            <a:extLst>
              <a:ext uri="{FF2B5EF4-FFF2-40B4-BE49-F238E27FC236}">
                <a16:creationId xmlns:a16="http://schemas.microsoft.com/office/drawing/2014/main" id="{26BB999F-539C-B1FC-9191-7A60ED6D7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299" y="3243264"/>
            <a:ext cx="10515599" cy="3249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1551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2DA4E-3921-E29A-E03E-0F4C6048279A}"/>
              </a:ext>
            </a:extLst>
          </p:cNvPr>
          <p:cNvSpPr>
            <a:spLocks noGrp="1"/>
          </p:cNvSpPr>
          <p:nvPr>
            <p:ph idx="1"/>
          </p:nvPr>
        </p:nvSpPr>
        <p:spPr>
          <a:xfrm>
            <a:off x="838200" y="357188"/>
            <a:ext cx="10515600" cy="5819775"/>
          </a:xfrm>
        </p:spPr>
        <p:txBody>
          <a:bodyPr>
            <a:normAutofit fontScale="92500"/>
          </a:bodyPr>
          <a:lstStyle/>
          <a:p>
            <a:pPr marL="0" indent="0" algn="r">
              <a:buNone/>
            </a:pPr>
            <a:r>
              <a:rPr lang="ar-IQ" b="0" i="0" dirty="0">
                <a:solidFill>
                  <a:srgbClr val="000000"/>
                </a:solidFill>
                <a:effectLst/>
                <a:latin typeface="IBM Plex Sans Arabic"/>
              </a:rPr>
              <a:t> </a:t>
            </a:r>
            <a:r>
              <a:rPr lang="ar-IQ" sz="3200" b="1" i="0" dirty="0">
                <a:solidFill>
                  <a:srgbClr val="C00000"/>
                </a:solidFill>
                <a:effectLst/>
                <a:latin typeface="IBM Plex Sans Arabic"/>
              </a:rPr>
              <a:t>اسباب التنمر</a:t>
            </a:r>
          </a:p>
          <a:p>
            <a:pPr marL="0" indent="0" algn="r">
              <a:lnSpc>
                <a:spcPct val="150000"/>
              </a:lnSpc>
              <a:buNone/>
            </a:pPr>
            <a:r>
              <a:rPr lang="ar-IQ" sz="2400" b="0" i="0" dirty="0">
                <a:solidFill>
                  <a:srgbClr val="000000"/>
                </a:solidFill>
                <a:effectLst/>
                <a:latin typeface="IBM Plex Sans Arabic"/>
              </a:rPr>
              <a:t>عندما ننظر لمفتعلي هذه التصرفات فسوف تشتعل فينا رغبة لكرههم أو الانتقام منهم بطريقة أو بأخرى، ولكن في الحقيقة من يقوم بهذا الفعل هو نفسه ضحية لمشاكل نفسية يخفيها عن الجميع ويعكسها على حياته عبر الإساءة للآخرين.</a:t>
            </a:r>
          </a:p>
          <a:p>
            <a:pPr marL="0" indent="0" algn="r">
              <a:lnSpc>
                <a:spcPct val="150000"/>
              </a:lnSpc>
              <a:buNone/>
            </a:pPr>
            <a:r>
              <a:rPr lang="ar-IQ" sz="2400" b="0" i="0" dirty="0">
                <a:solidFill>
                  <a:srgbClr val="000000"/>
                </a:solidFill>
                <a:effectLst/>
                <a:latin typeface="IBM Plex Sans Arabic"/>
              </a:rPr>
              <a:t>حسب ما أثبتت بعض الدراسات النفسية، يعكس الناس المتنمرون مشاكلهم النفسية على الآخرين، ذلك لأنهم يريدون أن يظهروا بمظهر معين أمام عين العوام، ولكنهم في الحقيقة ليسوا كذلك.</a:t>
            </a:r>
          </a:p>
          <a:p>
            <a:pPr marL="0" indent="0" algn="r">
              <a:lnSpc>
                <a:spcPct val="150000"/>
              </a:lnSpc>
              <a:buNone/>
            </a:pPr>
            <a:r>
              <a:rPr lang="ar-IQ" sz="2400" b="0" i="0" dirty="0">
                <a:solidFill>
                  <a:srgbClr val="000000"/>
                </a:solidFill>
                <a:effectLst/>
                <a:latin typeface="IBM Plex Sans Arabic"/>
              </a:rPr>
              <a:t> العادة الأكثر انتشارًا لإظهار التنمر، هي التخلص من تأنيب الضمير وعدم الرضا عن النفس عبر تدنيس حياة الآخرين وتخفيضها إلى مستوى حياتهم كي يشعر الشخص ببعض الراحة والاطمئنان لأنه ليس “الوحيد” من يعاني من مشاكله، وهذا في الحقيقة مشكلة أخرى جرى تناقلها بسبب كتمها في كافة المجتمعات، وحلها يبدأ بالإدراك البسيط أنها مجرد مشكلة يمكن العمل على حلها ثم الشعور بالقناعة لما قُدِّر على الإنسان وبعدها الانطلاق من هناك.</a:t>
            </a:r>
          </a:p>
          <a:p>
            <a:pPr marL="0" indent="0" algn="r">
              <a:lnSpc>
                <a:spcPct val="150000"/>
              </a:lnSpc>
              <a:buNone/>
            </a:pPr>
            <a:endParaRPr lang="en-US" dirty="0"/>
          </a:p>
        </p:txBody>
      </p:sp>
    </p:spTree>
    <p:extLst>
      <p:ext uri="{BB962C8B-B14F-4D97-AF65-F5344CB8AC3E}">
        <p14:creationId xmlns:p14="http://schemas.microsoft.com/office/powerpoint/2010/main" val="88001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CC73-20D6-EBDF-C92D-3070F4B35E69}"/>
              </a:ext>
            </a:extLst>
          </p:cNvPr>
          <p:cNvSpPr>
            <a:spLocks noGrp="1"/>
          </p:cNvSpPr>
          <p:nvPr>
            <p:ph idx="1"/>
          </p:nvPr>
        </p:nvSpPr>
        <p:spPr>
          <a:xfrm>
            <a:off x="838200" y="385763"/>
            <a:ext cx="10515600" cy="6100761"/>
          </a:xfrm>
        </p:spPr>
        <p:txBody>
          <a:bodyPr>
            <a:normAutofit fontScale="92500" lnSpcReduction="10000"/>
          </a:bodyPr>
          <a:lstStyle/>
          <a:p>
            <a:pPr marL="0" indent="0" algn="r">
              <a:lnSpc>
                <a:spcPct val="150000"/>
              </a:lnSpc>
              <a:buNone/>
            </a:pPr>
            <a:r>
              <a:rPr lang="ar-IQ" sz="2400" b="0" i="0" dirty="0">
                <a:solidFill>
                  <a:srgbClr val="000000"/>
                </a:solidFill>
                <a:effectLst/>
                <a:latin typeface="IBM Plex Sans Arabic"/>
              </a:rPr>
              <a:t>وأظهرت نتيجة استفتاء بمشاركة الكثير من الناس، أن من يقوم بفعل التنمر لا يمضي وقتٍ كافٍ مع أسرته، وآخرون من يعترفون بوجود مشاكل عائلية بشكل يومي في بيوتهم، وآخرون من تحدثوا عن تعرضهم لتجارب قاسية وحزينة مثل انهيار عائلتهم أو وفاة شخص ما (بعضهم انعكست هذه الأفعال على حياته الواقعية بعد تأثره لوفاة حيوان أليف في المنزل، دليل على أن هؤلاء الناس لديهم من العاطفة ما لا تتوقعه)، وللأسف يؤكد الاستفتاء نفسه بأن الأشخاص الذين كانوا ضحية التنمر، قد يتحولوا أنفسهم إلى متنمرين على الآخرين.</a:t>
            </a:r>
          </a:p>
          <a:p>
            <a:pPr marL="0" indent="0" algn="r">
              <a:lnSpc>
                <a:spcPct val="150000"/>
              </a:lnSpc>
              <a:buNone/>
            </a:pPr>
            <a:r>
              <a:rPr lang="ar-IQ" sz="2400" b="1" i="0" dirty="0">
                <a:solidFill>
                  <a:srgbClr val="C00000"/>
                </a:solidFill>
                <a:effectLst/>
                <a:latin typeface="IBM Plex Sans Arabic"/>
              </a:rPr>
              <a:t>هذا وتشير مصادر أخرى إلى أن التنمر يحدث بسبب مشاكل شخصية بحتة:</a:t>
            </a:r>
          </a:p>
          <a:p>
            <a:pPr marL="0" indent="0" algn="r">
              <a:lnSpc>
                <a:spcPct val="170000"/>
              </a:lnSpc>
              <a:buNone/>
            </a:pPr>
            <a:r>
              <a:rPr lang="ar-IQ" sz="2400" b="0" i="0" dirty="0">
                <a:solidFill>
                  <a:srgbClr val="000000"/>
                </a:solidFill>
                <a:effectLst/>
                <a:latin typeface="IBM Plex Sans Arabic"/>
              </a:rPr>
              <a:t>شعور الإنسان بعدم الأمان والضعف، ويكون الإنسان غير راضي عن نفسه ولذلك أحيانًا يسيء للآخرين كي يكونوا بمستواه النفسي كما ذكرنا </a:t>
            </a:r>
            <a:r>
              <a:rPr lang="ar-IQ" sz="2400" dirty="0">
                <a:solidFill>
                  <a:srgbClr val="000000"/>
                </a:solidFill>
                <a:latin typeface="IBM Plex Sans Arabic"/>
              </a:rPr>
              <a:t>سابقا.</a:t>
            </a:r>
            <a:endParaRPr lang="ar-IQ" sz="2400" b="0" i="0" dirty="0">
              <a:solidFill>
                <a:srgbClr val="000000"/>
              </a:solidFill>
              <a:effectLst/>
              <a:latin typeface="IBM Plex Sans Arabic"/>
            </a:endParaRPr>
          </a:p>
          <a:p>
            <a:pPr marL="0" indent="0" algn="r">
              <a:lnSpc>
                <a:spcPct val="170000"/>
              </a:lnSpc>
              <a:buNone/>
            </a:pPr>
            <a:r>
              <a:rPr lang="ar-IQ" sz="2400" b="0" i="0" dirty="0">
                <a:solidFill>
                  <a:srgbClr val="000000"/>
                </a:solidFill>
                <a:effectLst/>
                <a:latin typeface="IBM Plex Sans Arabic"/>
              </a:rPr>
              <a:t>الرغبة بالتسلط أو التحكم في حياة الآخرين، وهي رغبة تنبع من أسباب عديدة، أحيانًا تكون بسبب عدم امتلاك هذا الإنسان لأي رأي أو سلطة منطقية في منزله.</a:t>
            </a:r>
          </a:p>
          <a:p>
            <a:pPr marL="0" indent="0" algn="r">
              <a:lnSpc>
                <a:spcPct val="170000"/>
              </a:lnSpc>
              <a:buNone/>
            </a:pPr>
            <a:r>
              <a:rPr lang="ar-IQ" sz="2400" b="0" i="0" dirty="0">
                <a:solidFill>
                  <a:srgbClr val="000000"/>
                </a:solidFill>
                <a:effectLst/>
                <a:latin typeface="IBM Plex Sans Arabic"/>
              </a:rPr>
              <a:t>المكافأة التي يحصل عليها المتنمر، لأنه للأسف يحصل في النهاية على ما يريده من الطرف المتلقي لهذا الفعل</a:t>
            </a:r>
          </a:p>
          <a:p>
            <a:pPr marL="0" indent="0" algn="r">
              <a:lnSpc>
                <a:spcPct val="150000"/>
              </a:lnSpc>
              <a:buNone/>
            </a:pPr>
            <a:endParaRPr lang="ar-IQ" b="0" i="0" dirty="0">
              <a:solidFill>
                <a:srgbClr val="C00000"/>
              </a:solidFill>
              <a:effectLst/>
              <a:latin typeface="IBM Plex Sans Arabic"/>
            </a:endParaRPr>
          </a:p>
          <a:p>
            <a:pPr marL="0" indent="0">
              <a:buNone/>
            </a:pPr>
            <a:endParaRPr lang="en-US" dirty="0"/>
          </a:p>
        </p:txBody>
      </p:sp>
    </p:spTree>
    <p:extLst>
      <p:ext uri="{BB962C8B-B14F-4D97-AF65-F5344CB8AC3E}">
        <p14:creationId xmlns:p14="http://schemas.microsoft.com/office/powerpoint/2010/main" val="22035475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347</TotalTime>
  <Words>1641</Words>
  <Application>Microsoft Office PowerPoint</Application>
  <PresentationFormat>Widescreen</PresentationFormat>
  <Paragraphs>95</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Baskerville Old Face</vt:lpstr>
      <vt:lpstr>Calibri</vt:lpstr>
      <vt:lpstr>DroidArabicKufi-Regular</vt:lpstr>
      <vt:lpstr>IBM Plex Sans Arabic</vt:lpstr>
      <vt:lpstr>Tajawal</vt:lpstr>
      <vt:lpstr>Tw Cen MT</vt:lpstr>
      <vt:lpstr>Droplet</vt:lpstr>
      <vt:lpstr>التنمرانواعة واسبابة وطرق الحد منة</vt:lpstr>
      <vt:lpstr>PowerPoint Presentation</vt:lpstr>
      <vt:lpstr>اشكال التنمر</vt:lpstr>
      <vt:lpstr>PowerPoint Presentation</vt:lpstr>
      <vt:lpstr>أنواع التنمر </vt:lpstr>
      <vt:lpstr>PowerPoint Presentation</vt:lpstr>
      <vt:lpstr>PowerPoint Presentation</vt:lpstr>
      <vt:lpstr>PowerPoint Presentation</vt:lpstr>
      <vt:lpstr>PowerPoint Presentation</vt:lpstr>
      <vt:lpstr>PowerPoint Presentation</vt:lpstr>
      <vt:lpstr>اثار التنمر</vt:lpstr>
      <vt:lpstr>ما هي عوامل خطر التنمر </vt:lpstr>
      <vt:lpstr>آثار التنمر بعيدة المدى </vt:lpstr>
      <vt:lpstr>PowerPoint Presentation</vt:lpstr>
      <vt:lpstr>PowerPoint Presentation</vt:lpstr>
      <vt:lpstr>علامات التعرض للتنمر هنالك مجموعة من الأعراض التي تظهر على الطفل والتي يمكنها أن تشير إلى تعرضه للتنمر من أقرانه وهي: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التنمر </dc:title>
  <dc:creator>HP</dc:creator>
  <cp:lastModifiedBy>HP</cp:lastModifiedBy>
  <cp:revision>16</cp:revision>
  <dcterms:created xsi:type="dcterms:W3CDTF">2023-02-02T16:09:26Z</dcterms:created>
  <dcterms:modified xsi:type="dcterms:W3CDTF">2023-03-18T20:08:48Z</dcterms:modified>
</cp:coreProperties>
</file>