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68" r:id="rId3"/>
    <p:sldId id="269" r:id="rId4"/>
    <p:sldId id="263" r:id="rId5"/>
    <p:sldId id="264" r:id="rId6"/>
    <p:sldId id="265" r:id="rId7"/>
    <p:sldId id="266" r:id="rId8"/>
    <p:sldId id="267" r:id="rId9"/>
    <p:sldId id="274" r:id="rId10"/>
    <p:sldId id="270" r:id="rId11"/>
    <p:sldId id="272" r:id="rId12"/>
    <p:sldId id="271" r:id="rId13"/>
    <p:sldId id="276" r:id="rId14"/>
    <p:sldId id="273"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852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612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3174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827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29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3655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897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111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3911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81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4001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70813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CD4F-004C-4F81-158C-E38D2E87BB3A}"/>
              </a:ext>
            </a:extLst>
          </p:cNvPr>
          <p:cNvSpPr>
            <a:spLocks noGrp="1"/>
          </p:cNvSpPr>
          <p:nvPr>
            <p:ph type="ctrTitle"/>
          </p:nvPr>
        </p:nvSpPr>
        <p:spPr>
          <a:xfrm>
            <a:off x="344775" y="802298"/>
            <a:ext cx="10710078" cy="2541431"/>
          </a:xfrm>
        </p:spPr>
        <p:txBody>
          <a:bodyPr>
            <a:normAutofit fontScale="90000"/>
          </a:bodyPr>
          <a:lstStyle/>
          <a:p>
            <a:r>
              <a:rPr lang="en-US" dirty="0">
                <a:solidFill>
                  <a:schemeClr val="accent1"/>
                </a:solidFill>
              </a:rPr>
              <a:t>Teaching English without teaching English</a:t>
            </a:r>
          </a:p>
        </p:txBody>
      </p:sp>
      <p:sp>
        <p:nvSpPr>
          <p:cNvPr id="3" name="Subtitle 2">
            <a:extLst>
              <a:ext uri="{FF2B5EF4-FFF2-40B4-BE49-F238E27FC236}">
                <a16:creationId xmlns:a16="http://schemas.microsoft.com/office/drawing/2014/main" id="{46F2511A-C8BD-13AD-9285-2B60F3ABBCF6}"/>
              </a:ext>
            </a:extLst>
          </p:cNvPr>
          <p:cNvSpPr>
            <a:spLocks noGrp="1"/>
          </p:cNvSpPr>
          <p:nvPr>
            <p:ph type="subTitle" idx="1"/>
          </p:nvPr>
        </p:nvSpPr>
        <p:spPr/>
        <p:txBody>
          <a:bodyPr>
            <a:normAutofit/>
          </a:bodyPr>
          <a:lstStyle/>
          <a:p>
            <a:r>
              <a:rPr lang="en-GB" sz="2400" b="1" dirty="0"/>
              <a:t>Dr </a:t>
            </a:r>
            <a:r>
              <a:rPr lang="en-GB" sz="2400" b="1" dirty="0" err="1"/>
              <a:t>bushra</a:t>
            </a:r>
            <a:r>
              <a:rPr lang="en-GB" sz="2400" b="1" dirty="0"/>
              <a:t> </a:t>
            </a:r>
            <a:r>
              <a:rPr lang="en-GB" sz="2400" b="1" dirty="0" err="1"/>
              <a:t>naima</a:t>
            </a:r>
            <a:endParaRPr lang="en-US" sz="2400" b="1" dirty="0"/>
          </a:p>
        </p:txBody>
      </p:sp>
    </p:spTree>
    <p:extLst>
      <p:ext uri="{BB962C8B-B14F-4D97-AF65-F5344CB8AC3E}">
        <p14:creationId xmlns:p14="http://schemas.microsoft.com/office/powerpoint/2010/main" val="301099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6B793DC-DA99-CAF0-8028-575E727F5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997" y="0"/>
            <a:ext cx="9758595" cy="6858000"/>
          </a:xfrm>
          <a:prstGeom prst="rect">
            <a:avLst/>
          </a:prstGeom>
        </p:spPr>
      </p:pic>
    </p:spTree>
    <p:extLst>
      <p:ext uri="{BB962C8B-B14F-4D97-AF65-F5344CB8AC3E}">
        <p14:creationId xmlns:p14="http://schemas.microsoft.com/office/powerpoint/2010/main" val="170743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5E7138-6E6F-22C9-C8D4-FB8780BFF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164" y="0"/>
            <a:ext cx="9084039" cy="6858000"/>
          </a:xfrm>
          <a:prstGeom prst="rect">
            <a:avLst/>
          </a:prstGeom>
        </p:spPr>
      </p:pic>
    </p:spTree>
    <p:extLst>
      <p:ext uri="{BB962C8B-B14F-4D97-AF65-F5344CB8AC3E}">
        <p14:creationId xmlns:p14="http://schemas.microsoft.com/office/powerpoint/2010/main" val="11334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ADA7BD-9A1A-8E0B-22BE-3F1892783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115" y="0"/>
            <a:ext cx="9638675" cy="6858000"/>
          </a:xfrm>
          <a:prstGeom prst="rect">
            <a:avLst/>
          </a:prstGeom>
        </p:spPr>
      </p:pic>
    </p:spTree>
    <p:extLst>
      <p:ext uri="{BB962C8B-B14F-4D97-AF65-F5344CB8AC3E}">
        <p14:creationId xmlns:p14="http://schemas.microsoft.com/office/powerpoint/2010/main" val="2134668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060B9A-079F-013F-840D-2D5B11077684}"/>
              </a:ext>
            </a:extLst>
          </p:cNvPr>
          <p:cNvPicPr>
            <a:picLocks noChangeAspect="1"/>
          </p:cNvPicPr>
          <p:nvPr/>
        </p:nvPicPr>
        <p:blipFill rotWithShape="1">
          <a:blip r:embed="rId2">
            <a:extLst>
              <a:ext uri="{28A0092B-C50C-407E-A947-70E740481C1C}">
                <a14:useLocalDpi xmlns:a14="http://schemas.microsoft.com/office/drawing/2010/main" val="0"/>
              </a:ext>
            </a:extLst>
          </a:blip>
          <a:srcRect t="6351"/>
          <a:stretch/>
        </p:blipFill>
        <p:spPr>
          <a:xfrm>
            <a:off x="2768184" y="164891"/>
            <a:ext cx="6655632" cy="5845349"/>
          </a:xfrm>
          <a:prstGeom prst="rect">
            <a:avLst/>
          </a:prstGeom>
        </p:spPr>
      </p:pic>
    </p:spTree>
    <p:extLst>
      <p:ext uri="{BB962C8B-B14F-4D97-AF65-F5344CB8AC3E}">
        <p14:creationId xmlns:p14="http://schemas.microsoft.com/office/powerpoint/2010/main" val="49602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6BB6D5-5F43-55FC-8A41-B93B594EB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889" y="0"/>
            <a:ext cx="9668654" cy="6858000"/>
          </a:xfrm>
          <a:prstGeom prst="rect">
            <a:avLst/>
          </a:prstGeom>
        </p:spPr>
      </p:pic>
    </p:spTree>
    <p:extLst>
      <p:ext uri="{BB962C8B-B14F-4D97-AF65-F5344CB8AC3E}">
        <p14:creationId xmlns:p14="http://schemas.microsoft.com/office/powerpoint/2010/main" val="2593437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170E96-6643-31C6-52D1-63050D2733B8}"/>
              </a:ext>
            </a:extLst>
          </p:cNvPr>
          <p:cNvPicPr>
            <a:picLocks noChangeAspect="1"/>
          </p:cNvPicPr>
          <p:nvPr/>
        </p:nvPicPr>
        <p:blipFill rotWithShape="1">
          <a:blip r:embed="rId2">
            <a:extLst>
              <a:ext uri="{28A0092B-C50C-407E-A947-70E740481C1C}">
                <a14:useLocalDpi xmlns:a14="http://schemas.microsoft.com/office/drawing/2010/main" val="0"/>
              </a:ext>
            </a:extLst>
          </a:blip>
          <a:srcRect t="8088"/>
          <a:stretch/>
        </p:blipFill>
        <p:spPr>
          <a:xfrm>
            <a:off x="2803161" y="-33728"/>
            <a:ext cx="6610662" cy="6303364"/>
          </a:xfrm>
          <a:prstGeom prst="rect">
            <a:avLst/>
          </a:prstGeom>
        </p:spPr>
      </p:pic>
    </p:spTree>
    <p:extLst>
      <p:ext uri="{BB962C8B-B14F-4D97-AF65-F5344CB8AC3E}">
        <p14:creationId xmlns:p14="http://schemas.microsoft.com/office/powerpoint/2010/main" val="246749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3199E3-5032-EEEF-9BEA-51384A2BB773}"/>
              </a:ext>
            </a:extLst>
          </p:cNvPr>
          <p:cNvSpPr txBox="1"/>
          <p:nvPr/>
        </p:nvSpPr>
        <p:spPr>
          <a:xfrm>
            <a:off x="164892" y="-75906"/>
            <a:ext cx="12027108" cy="5905912"/>
          </a:xfrm>
          <a:prstGeom prst="rect">
            <a:avLst/>
          </a:prstGeom>
          <a:noFill/>
        </p:spPr>
        <p:txBody>
          <a:bodyPr wrap="square">
            <a:spAutoFit/>
          </a:bodyPr>
          <a:lstStyle/>
          <a:p>
            <a:pPr marL="0" marR="0" algn="just">
              <a:lnSpc>
                <a:spcPct val="107000"/>
              </a:lnSpc>
              <a:spcBef>
                <a:spcPts val="0"/>
              </a:spcBef>
              <a:spcAft>
                <a:spcPts val="800"/>
              </a:spcAft>
            </a:pP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Minimal pairs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are pairs of words in a language that differ by only one sound (Koch &amp; Oesterreicher, 2011). These pairs can be particularly challenging for non-native speakers to distinguish and produce correctly in English. For instance, "sheep" and "ship" are minimal pairs that share a similar sound but carry different meanings. Similarly, "cot" and "caught" can be difficult for non-native speakers to differentiate.</a:t>
            </a:r>
          </a:p>
          <a:p>
            <a:pPr marL="0" marR="0" algn="just">
              <a:lnSpc>
                <a:spcPct val="107000"/>
              </a:lnSpc>
              <a:spcBef>
                <a:spcPts val="0"/>
              </a:spcBef>
              <a:spcAft>
                <a:spcPts val="800"/>
              </a:spcAft>
            </a:pP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However, practicing minimal pairs can help learners to improve their ability to perceive and produce these sounds accurately (Derwing &amp; Munro, 2015). By engaging in exercises such as identifying the spoken word or repeating the words themselves, learners can focus on the differences in pronunciation, which can ultimately improve their overall pronunciation and communication skills in English.</a:t>
            </a:r>
            <a:endPar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Therefore, minimal pairs are a useful tool for language learners seeking to enhance their ability to distinguish between similar sounds in English and improve their overall fluency and accuracy when speaking the language</a:t>
            </a: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5446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44FDBD-0EA9-925F-D467-A54FBD2E6734}"/>
              </a:ext>
            </a:extLst>
          </p:cNvPr>
          <p:cNvSpPr txBox="1"/>
          <p:nvPr/>
        </p:nvSpPr>
        <p:spPr>
          <a:xfrm>
            <a:off x="74950" y="0"/>
            <a:ext cx="12042099" cy="6001643"/>
          </a:xfrm>
          <a:prstGeom prst="rect">
            <a:avLst/>
          </a:prstGeom>
          <a:noFill/>
        </p:spPr>
        <p:txBody>
          <a:bodyPr wrap="square">
            <a:spAutoFit/>
          </a:bodyPr>
          <a:lstStyle/>
          <a:p>
            <a:pPr algn="just"/>
            <a:r>
              <a:rPr lang="en-US" sz="2400" dirty="0">
                <a:solidFill>
                  <a:srgbClr val="FF0000"/>
                </a:solidFill>
              </a:rPr>
              <a:t>Here are some additional examples of minimal pairs in English:</a:t>
            </a:r>
          </a:p>
          <a:p>
            <a:pPr algn="just"/>
            <a:endParaRPr lang="en-US" sz="2400" dirty="0"/>
          </a:p>
          <a:p>
            <a:pPr algn="just"/>
            <a:r>
              <a:rPr lang="en-US" sz="2400" dirty="0">
                <a:solidFill>
                  <a:schemeClr val="accent2">
                    <a:lumMod val="50000"/>
                  </a:schemeClr>
                </a:solidFill>
              </a:rPr>
              <a:t>Bat / Bet: </a:t>
            </a:r>
            <a:r>
              <a:rPr lang="en-US" sz="2400" dirty="0"/>
              <a:t>The only difference between these two words is the vowel sound, with "bat" pronounced with a short 'a' sound and "bet" pronounced with a short 'e' sound.</a:t>
            </a:r>
          </a:p>
          <a:p>
            <a:pPr algn="just"/>
            <a:endParaRPr lang="en-US" sz="2400" dirty="0">
              <a:solidFill>
                <a:srgbClr val="00B0F0"/>
              </a:solidFill>
            </a:endParaRPr>
          </a:p>
          <a:p>
            <a:pPr algn="just"/>
            <a:r>
              <a:rPr lang="en-US" sz="2400" dirty="0">
                <a:solidFill>
                  <a:srgbClr val="00B0F0"/>
                </a:solidFill>
              </a:rPr>
              <a:t>Coat / Goat: </a:t>
            </a:r>
            <a:r>
              <a:rPr lang="en-US" sz="2400" dirty="0"/>
              <a:t>These two words differ only in the initial consonant sound, with "coat" pronounced with a 'k' sound and "goat" pronounced with a 'g' sound.</a:t>
            </a:r>
          </a:p>
          <a:p>
            <a:pPr algn="just"/>
            <a:endParaRPr lang="en-US" sz="2400" dirty="0"/>
          </a:p>
          <a:p>
            <a:pPr algn="just"/>
            <a:r>
              <a:rPr lang="en-US" sz="2400" dirty="0">
                <a:solidFill>
                  <a:srgbClr val="92D050"/>
                </a:solidFill>
              </a:rPr>
              <a:t>Feet / Seat: </a:t>
            </a:r>
            <a:r>
              <a:rPr lang="en-US" sz="2400" dirty="0"/>
              <a:t>The only difference between these two words is the initial consonant sound, with "feet" pronounced with an 'f' sound and "seat" pronounced with an 's' sound.</a:t>
            </a:r>
          </a:p>
          <a:p>
            <a:pPr algn="just"/>
            <a:endParaRPr lang="en-US" sz="2400" dirty="0">
              <a:solidFill>
                <a:schemeClr val="accent5">
                  <a:lumMod val="75000"/>
                </a:schemeClr>
              </a:solidFill>
            </a:endParaRPr>
          </a:p>
          <a:p>
            <a:pPr algn="just"/>
            <a:r>
              <a:rPr lang="en-US" sz="2400" dirty="0">
                <a:solidFill>
                  <a:schemeClr val="accent5">
                    <a:lumMod val="75000"/>
                  </a:schemeClr>
                </a:solidFill>
              </a:rPr>
              <a:t>Light / Right: </a:t>
            </a:r>
            <a:r>
              <a:rPr lang="en-US" sz="2400" dirty="0"/>
              <a:t>These two words differ only in the initial consonant sound, with "light" pronounced with an 'l' sound and "right" pronounced with an 'r' sound.</a:t>
            </a:r>
          </a:p>
          <a:p>
            <a:pPr algn="just"/>
            <a:endParaRPr lang="en-US" sz="2400" dirty="0"/>
          </a:p>
          <a:p>
            <a:pPr algn="just"/>
            <a:r>
              <a:rPr lang="en-US" sz="2400" dirty="0">
                <a:solidFill>
                  <a:schemeClr val="accent3">
                    <a:lumMod val="75000"/>
                  </a:schemeClr>
                </a:solidFill>
              </a:rPr>
              <a:t>Thin / Sin: </a:t>
            </a:r>
            <a:r>
              <a:rPr lang="en-US" sz="2400" dirty="0"/>
              <a:t>These two words differ only in the initial consonant sound, with "thin" pronounced with a '</a:t>
            </a:r>
            <a:r>
              <a:rPr lang="en-US" sz="2400" dirty="0" err="1"/>
              <a:t>th</a:t>
            </a:r>
            <a:r>
              <a:rPr lang="en-US" sz="2400" dirty="0"/>
              <a:t>' sound and "sin" pronounced with an 's' sound.</a:t>
            </a:r>
          </a:p>
        </p:txBody>
      </p:sp>
    </p:spTree>
    <p:extLst>
      <p:ext uri="{BB962C8B-B14F-4D97-AF65-F5344CB8AC3E}">
        <p14:creationId xmlns:p14="http://schemas.microsoft.com/office/powerpoint/2010/main" val="306400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F8191A-15A8-6A1C-1C22-89F2EC4B227B}"/>
              </a:ext>
            </a:extLst>
          </p:cNvPr>
          <p:cNvSpPr txBox="1"/>
          <p:nvPr/>
        </p:nvSpPr>
        <p:spPr>
          <a:xfrm>
            <a:off x="159896" y="0"/>
            <a:ext cx="10852877" cy="5632311"/>
          </a:xfrm>
          <a:prstGeom prst="rect">
            <a:avLst/>
          </a:prstGeom>
          <a:noFill/>
        </p:spPr>
        <p:txBody>
          <a:bodyPr wrap="square">
            <a:spAutoFit/>
          </a:bodyPr>
          <a:lstStyle/>
          <a:p>
            <a:r>
              <a:rPr lang="en-US" sz="2400" b="1" u="sng" dirty="0">
                <a:solidFill>
                  <a:srgbClr val="FF0000"/>
                </a:solidFill>
              </a:rPr>
              <a:t>Minimal pairs: </a:t>
            </a:r>
          </a:p>
          <a:p>
            <a:endParaRPr lang="en-US" sz="2400" b="1" u="sng" dirty="0">
              <a:solidFill>
                <a:srgbClr val="FF0000"/>
              </a:solidFill>
            </a:endParaRPr>
          </a:p>
          <a:p>
            <a:r>
              <a:rPr lang="en-US" sz="2400" b="1" dirty="0">
                <a:solidFill>
                  <a:srgbClr val="FF0000"/>
                </a:solidFill>
              </a:rPr>
              <a:t>Students practice distinguishing between words that sound similar but have different meanings, such as "ship" and "sheep.“</a:t>
            </a:r>
          </a:p>
          <a:p>
            <a:pPr algn="ctr"/>
            <a:r>
              <a:rPr lang="en-US" sz="2400" b="1" dirty="0"/>
              <a:t>Ship  /sheep</a:t>
            </a:r>
          </a:p>
          <a:p>
            <a:pPr algn="ctr"/>
            <a:endParaRPr lang="en-US" sz="2400" b="1" dirty="0"/>
          </a:p>
          <a:p>
            <a:pPr algn="ctr"/>
            <a:r>
              <a:rPr lang="en-US" sz="2400" b="1" dirty="0"/>
              <a:t>Pen  / pin</a:t>
            </a:r>
          </a:p>
          <a:p>
            <a:pPr algn="ctr"/>
            <a:endParaRPr lang="en-US" sz="2400" b="1" dirty="0"/>
          </a:p>
          <a:p>
            <a:pPr algn="ctr"/>
            <a:r>
              <a:rPr lang="en-US" sz="2400" b="1" dirty="0"/>
              <a:t>Bit  / bet</a:t>
            </a:r>
          </a:p>
          <a:p>
            <a:pPr algn="ctr"/>
            <a:endParaRPr lang="en-US" sz="2400" b="1" dirty="0"/>
          </a:p>
          <a:p>
            <a:pPr algn="ctr"/>
            <a:r>
              <a:rPr lang="en-US" sz="2400" b="1" dirty="0"/>
              <a:t>Cat  / cut</a:t>
            </a:r>
          </a:p>
          <a:p>
            <a:pPr algn="ctr"/>
            <a:endParaRPr lang="en-US" sz="2400" b="1" dirty="0"/>
          </a:p>
          <a:p>
            <a:pPr algn="ctr"/>
            <a:r>
              <a:rPr lang="en-US" sz="2400" b="1" dirty="0"/>
              <a:t>Fat  / vat</a:t>
            </a:r>
          </a:p>
          <a:p>
            <a:pPr algn="ctr"/>
            <a:endParaRPr lang="en-US" sz="2400" b="1" dirty="0"/>
          </a:p>
          <a:p>
            <a:pPr algn="ctr"/>
            <a:r>
              <a:rPr lang="en-US" sz="2400" b="1" dirty="0"/>
              <a:t>Sit  /  set</a:t>
            </a:r>
          </a:p>
        </p:txBody>
      </p:sp>
    </p:spTree>
    <p:extLst>
      <p:ext uri="{BB962C8B-B14F-4D97-AF65-F5344CB8AC3E}">
        <p14:creationId xmlns:p14="http://schemas.microsoft.com/office/powerpoint/2010/main" val="271333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89685E-641E-B449-326E-EA2AD0163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62" y="752475"/>
            <a:ext cx="11632368" cy="5353050"/>
          </a:xfrm>
          <a:prstGeom prst="rect">
            <a:avLst/>
          </a:prstGeom>
        </p:spPr>
      </p:pic>
    </p:spTree>
    <p:extLst>
      <p:ext uri="{BB962C8B-B14F-4D97-AF65-F5344CB8AC3E}">
        <p14:creationId xmlns:p14="http://schemas.microsoft.com/office/powerpoint/2010/main" val="92803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835BD-CE29-E437-4A80-52B812524CD8}"/>
              </a:ext>
            </a:extLst>
          </p:cNvPr>
          <p:cNvSpPr>
            <a:spLocks noGrp="1"/>
          </p:cNvSpPr>
          <p:nvPr>
            <p:ph type="title"/>
          </p:nvPr>
        </p:nvSpPr>
        <p:spPr/>
        <p:txBody>
          <a:bodyPr/>
          <a:lstStyle/>
          <a:p>
            <a:r>
              <a:rPr lang="en-US" dirty="0"/>
              <a:t>minimal pairs</a:t>
            </a:r>
          </a:p>
        </p:txBody>
      </p:sp>
      <p:pic>
        <p:nvPicPr>
          <p:cNvPr id="6" name="Content Placeholder 5">
            <a:extLst>
              <a:ext uri="{FF2B5EF4-FFF2-40B4-BE49-F238E27FC236}">
                <a16:creationId xmlns:a16="http://schemas.microsoft.com/office/drawing/2014/main" id="{EDF37D20-6A3C-7B44-841C-6261F50CEA3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932" y="1864194"/>
            <a:ext cx="6145966" cy="4188917"/>
          </a:xfrm>
        </p:spPr>
      </p:pic>
      <p:pic>
        <p:nvPicPr>
          <p:cNvPr id="8" name="Content Placeholder 7">
            <a:extLst>
              <a:ext uri="{FF2B5EF4-FFF2-40B4-BE49-F238E27FC236}">
                <a16:creationId xmlns:a16="http://schemas.microsoft.com/office/drawing/2014/main" id="{F038377E-D6AC-F892-6B19-D8B46C636E7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85416" y="1864194"/>
            <a:ext cx="4826833" cy="4188917"/>
          </a:xfrm>
        </p:spPr>
      </p:pic>
    </p:spTree>
    <p:extLst>
      <p:ext uri="{BB962C8B-B14F-4D97-AF65-F5344CB8AC3E}">
        <p14:creationId xmlns:p14="http://schemas.microsoft.com/office/powerpoint/2010/main" val="308671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3AB692-4439-718D-93E6-055108730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0376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6C47BF-3B2A-EC77-91FD-2DD500384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2727" y="0"/>
            <a:ext cx="8484433" cy="6130976"/>
          </a:xfrm>
          <a:prstGeom prst="rect">
            <a:avLst/>
          </a:prstGeom>
        </p:spPr>
      </p:pic>
    </p:spTree>
    <p:extLst>
      <p:ext uri="{BB962C8B-B14F-4D97-AF65-F5344CB8AC3E}">
        <p14:creationId xmlns:p14="http://schemas.microsoft.com/office/powerpoint/2010/main" val="428398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E47F77-CA0C-61F9-D2FE-2A178F3BB2D0}"/>
              </a:ext>
            </a:extLst>
          </p:cNvPr>
          <p:cNvPicPr>
            <a:picLocks noChangeAspect="1"/>
          </p:cNvPicPr>
          <p:nvPr/>
        </p:nvPicPr>
        <p:blipFill rotWithShape="1">
          <a:blip r:embed="rId2">
            <a:extLst>
              <a:ext uri="{28A0092B-C50C-407E-A947-70E740481C1C}">
                <a14:useLocalDpi xmlns:a14="http://schemas.microsoft.com/office/drawing/2010/main" val="0"/>
              </a:ext>
            </a:extLst>
          </a:blip>
          <a:srcRect t="7650"/>
          <a:stretch/>
        </p:blipFill>
        <p:spPr>
          <a:xfrm>
            <a:off x="1124262" y="0"/>
            <a:ext cx="9338873" cy="6333344"/>
          </a:xfrm>
          <a:prstGeom prst="rect">
            <a:avLst/>
          </a:prstGeom>
        </p:spPr>
      </p:pic>
    </p:spTree>
    <p:extLst>
      <p:ext uri="{BB962C8B-B14F-4D97-AF65-F5344CB8AC3E}">
        <p14:creationId xmlns:p14="http://schemas.microsoft.com/office/powerpoint/2010/main" val="19568386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127</TotalTime>
  <Words>430</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Times New Roman</vt:lpstr>
      <vt:lpstr>Gallery</vt:lpstr>
      <vt:lpstr>Teaching English without teaching English</vt:lpstr>
      <vt:lpstr>PowerPoint Presentation</vt:lpstr>
      <vt:lpstr>PowerPoint Presentation</vt:lpstr>
      <vt:lpstr>PowerPoint Presentation</vt:lpstr>
      <vt:lpstr>PowerPoint Presentation</vt:lpstr>
      <vt:lpstr>minimal pairs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English without teaching English</dc:title>
  <dc:creator>Mera Emad</dc:creator>
  <cp:lastModifiedBy>Sa E1</cp:lastModifiedBy>
  <cp:revision>6</cp:revision>
  <dcterms:created xsi:type="dcterms:W3CDTF">2023-03-11T15:29:32Z</dcterms:created>
  <dcterms:modified xsi:type="dcterms:W3CDTF">2023-04-02T13:50:38Z</dcterms:modified>
</cp:coreProperties>
</file>