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1" r:id="rId1"/>
  </p:sldMasterIdLst>
  <p:notesMasterIdLst>
    <p:notesMasterId r:id="rId45"/>
  </p:notesMasterIdLst>
  <p:sldIdLst>
    <p:sldId id="299" r:id="rId2"/>
    <p:sldId id="321" r:id="rId3"/>
    <p:sldId id="256" r:id="rId4"/>
    <p:sldId id="304" r:id="rId5"/>
    <p:sldId id="283" r:id="rId6"/>
    <p:sldId id="284" r:id="rId7"/>
    <p:sldId id="286" r:id="rId8"/>
    <p:sldId id="305" r:id="rId9"/>
    <p:sldId id="303" r:id="rId10"/>
    <p:sldId id="282" r:id="rId11"/>
    <p:sldId id="307" r:id="rId12"/>
    <p:sldId id="310" r:id="rId13"/>
    <p:sldId id="300" r:id="rId14"/>
    <p:sldId id="288" r:id="rId15"/>
    <p:sldId id="308" r:id="rId16"/>
    <p:sldId id="309" r:id="rId17"/>
    <p:sldId id="290" r:id="rId18"/>
    <p:sldId id="289" r:id="rId19"/>
    <p:sldId id="257" r:id="rId20"/>
    <p:sldId id="258" r:id="rId21"/>
    <p:sldId id="287" r:id="rId22"/>
    <p:sldId id="312" r:id="rId23"/>
    <p:sldId id="291" r:id="rId24"/>
    <p:sldId id="292" r:id="rId25"/>
    <p:sldId id="293" r:id="rId26"/>
    <p:sldId id="298" r:id="rId27"/>
    <p:sldId id="285" r:id="rId28"/>
    <p:sldId id="311" r:id="rId29"/>
    <p:sldId id="294" r:id="rId30"/>
    <p:sldId id="295" r:id="rId31"/>
    <p:sldId id="296" r:id="rId32"/>
    <p:sldId id="297" r:id="rId33"/>
    <p:sldId id="301" r:id="rId34"/>
    <p:sldId id="259" r:id="rId35"/>
    <p:sldId id="313" r:id="rId36"/>
    <p:sldId id="320" r:id="rId37"/>
    <p:sldId id="315" r:id="rId38"/>
    <p:sldId id="316" r:id="rId39"/>
    <p:sldId id="317" r:id="rId40"/>
    <p:sldId id="318" r:id="rId41"/>
    <p:sldId id="319" r:id="rId42"/>
    <p:sldId id="314" r:id="rId43"/>
    <p:sldId id="302" r:id="rId44"/>
  </p:sldIdLst>
  <p:sldSz cx="13393738" cy="10045700"/>
  <p:notesSz cx="7556500" cy="10045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49" autoAdjust="0"/>
  </p:normalViewPr>
  <p:slideViewPr>
    <p:cSldViewPr>
      <p:cViewPr varScale="1">
        <p:scale>
          <a:sx n="52" d="100"/>
          <a:sy n="52" d="100"/>
        </p:scale>
        <p:origin x="1012" y="76"/>
      </p:cViewPr>
      <p:guideLst>
        <p:guide orient="horz" pos="2880"/>
        <p:guide pos="38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79900" y="0"/>
            <a:ext cx="3275013" cy="503238"/>
          </a:xfrm>
          <a:prstGeom prst="rect">
            <a:avLst/>
          </a:prstGeom>
        </p:spPr>
        <p:txBody>
          <a:bodyPr vert="horz" lIns="91440" tIns="45720" rIns="91440" bIns="45720" rtlCol="0"/>
          <a:lstStyle>
            <a:lvl1pPr algn="r">
              <a:defRPr sz="1200"/>
            </a:lvl1pPr>
          </a:lstStyle>
          <a:p>
            <a:fld id="{C76602F7-4449-4AFB-86A2-7C90B78AA436}" type="datetimeFigureOut">
              <a:rPr lang="en-US" smtClean="0"/>
              <a:t>12/19/2023</a:t>
            </a:fld>
            <a:endParaRPr lang="en-US"/>
          </a:p>
        </p:txBody>
      </p:sp>
      <p:sp>
        <p:nvSpPr>
          <p:cNvPr id="4" name="Slide Image Placeholder 3"/>
          <p:cNvSpPr>
            <a:spLocks noGrp="1" noRot="1" noChangeAspect="1"/>
          </p:cNvSpPr>
          <p:nvPr>
            <p:ph type="sldImg" idx="2"/>
          </p:nvPr>
        </p:nvSpPr>
        <p:spPr>
          <a:xfrm>
            <a:off x="1517650" y="1255713"/>
            <a:ext cx="4521200" cy="3390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4833938"/>
            <a:ext cx="6045200" cy="3956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42463"/>
            <a:ext cx="3275013" cy="5032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79900" y="9542463"/>
            <a:ext cx="3275013" cy="503237"/>
          </a:xfrm>
          <a:prstGeom prst="rect">
            <a:avLst/>
          </a:prstGeom>
        </p:spPr>
        <p:txBody>
          <a:bodyPr vert="horz" lIns="91440" tIns="45720" rIns="91440" bIns="45720" rtlCol="0" anchor="b"/>
          <a:lstStyle>
            <a:lvl1pPr algn="r">
              <a:defRPr sz="1200"/>
            </a:lvl1pPr>
          </a:lstStyle>
          <a:p>
            <a:fld id="{3A911A6E-4863-4D8E-AE55-94F884A239D6}" type="slidenum">
              <a:rPr lang="en-US" smtClean="0"/>
              <a:t>‹#›</a:t>
            </a:fld>
            <a:endParaRPr lang="en-US"/>
          </a:p>
        </p:txBody>
      </p:sp>
    </p:spTree>
    <p:extLst>
      <p:ext uri="{BB962C8B-B14F-4D97-AF65-F5344CB8AC3E}">
        <p14:creationId xmlns:p14="http://schemas.microsoft.com/office/powerpoint/2010/main" val="3757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11A6E-4863-4D8E-AE55-94F884A239D6}" type="slidenum">
              <a:rPr lang="en-US" smtClean="0"/>
              <a:t>29</a:t>
            </a:fld>
            <a:endParaRPr lang="en-US"/>
          </a:p>
        </p:txBody>
      </p:sp>
    </p:spTree>
    <p:extLst>
      <p:ext uri="{BB962C8B-B14F-4D97-AF65-F5344CB8AC3E}">
        <p14:creationId xmlns:p14="http://schemas.microsoft.com/office/powerpoint/2010/main" val="2706857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3394730" cy="100457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815166" y="2654045"/>
            <a:ext cx="7776199" cy="2219975"/>
          </a:xfrm>
        </p:spPr>
        <p:txBody>
          <a:bodyPr anchor="b">
            <a:noAutofit/>
          </a:bodyPr>
          <a:lstStyle>
            <a:lvl1pPr algn="ctr">
              <a:defRPr sz="7031">
                <a:effectLst/>
              </a:defRPr>
            </a:lvl1pPr>
          </a:lstStyle>
          <a:p>
            <a:r>
              <a:rPr lang="en-US"/>
              <a:t>Click to edit Master title style</a:t>
            </a:r>
            <a:endParaRPr lang="en-US" dirty="0"/>
          </a:p>
        </p:txBody>
      </p:sp>
      <p:sp>
        <p:nvSpPr>
          <p:cNvPr id="3" name="Subtitle 2"/>
          <p:cNvSpPr>
            <a:spLocks noGrp="1"/>
          </p:cNvSpPr>
          <p:nvPr>
            <p:ph type="subTitle" idx="1"/>
          </p:nvPr>
        </p:nvSpPr>
        <p:spPr>
          <a:xfrm>
            <a:off x="2815166" y="5270883"/>
            <a:ext cx="7776199" cy="2018004"/>
          </a:xfrm>
        </p:spPr>
        <p:txBody>
          <a:bodyPr anchor="t">
            <a:normAutofit/>
          </a:bodyPr>
          <a:lstStyle>
            <a:lvl1pPr marL="0" indent="0" algn="ctr">
              <a:buNone/>
              <a:defRPr sz="2930">
                <a:solidFill>
                  <a:schemeClr val="tx1"/>
                </a:solidFill>
              </a:defRPr>
            </a:lvl1pPr>
            <a:lvl2pPr marL="669707" indent="0" algn="ctr">
              <a:buNone/>
              <a:defRPr>
                <a:solidFill>
                  <a:schemeClr val="tx1">
                    <a:tint val="75000"/>
                  </a:schemeClr>
                </a:solidFill>
              </a:defRPr>
            </a:lvl2pPr>
            <a:lvl3pPr marL="1339413" indent="0" algn="ctr">
              <a:buNone/>
              <a:defRPr>
                <a:solidFill>
                  <a:schemeClr val="tx1">
                    <a:tint val="75000"/>
                  </a:schemeClr>
                </a:solidFill>
              </a:defRPr>
            </a:lvl3pPr>
            <a:lvl4pPr marL="2009120" indent="0" algn="ctr">
              <a:buNone/>
              <a:defRPr>
                <a:solidFill>
                  <a:schemeClr val="tx1">
                    <a:tint val="75000"/>
                  </a:schemeClr>
                </a:solidFill>
              </a:defRPr>
            </a:lvl4pPr>
            <a:lvl5pPr marL="2678826" indent="0" algn="ctr">
              <a:buNone/>
              <a:defRPr>
                <a:solidFill>
                  <a:schemeClr val="tx1">
                    <a:tint val="75000"/>
                  </a:schemeClr>
                </a:solidFill>
              </a:defRPr>
            </a:lvl5pPr>
            <a:lvl6pPr marL="3348533" indent="0" algn="ctr">
              <a:buNone/>
              <a:defRPr>
                <a:solidFill>
                  <a:schemeClr val="tx1">
                    <a:tint val="75000"/>
                  </a:schemeClr>
                </a:solidFill>
              </a:defRPr>
            </a:lvl6pPr>
            <a:lvl7pPr marL="4018239" indent="0" algn="ctr">
              <a:buNone/>
              <a:defRPr>
                <a:solidFill>
                  <a:schemeClr val="tx1">
                    <a:tint val="75000"/>
                  </a:schemeClr>
                </a:solidFill>
              </a:defRPr>
            </a:lvl7pPr>
            <a:lvl8pPr marL="4687946" indent="0" algn="ctr">
              <a:buNone/>
              <a:defRPr>
                <a:solidFill>
                  <a:schemeClr val="tx1">
                    <a:tint val="75000"/>
                  </a:schemeClr>
                </a:solidFill>
              </a:defRPr>
            </a:lvl8pPr>
            <a:lvl9pPr marL="535765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884362" y="7404056"/>
            <a:ext cx="986186" cy="409269"/>
          </a:xfrm>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a:xfrm>
            <a:off x="2815166" y="7404056"/>
            <a:ext cx="5954032" cy="409269"/>
          </a:xfrm>
        </p:spPr>
        <p:txBody>
          <a:bodyPr/>
          <a:lstStyle/>
          <a:p>
            <a:endParaRPr lang="en-US"/>
          </a:p>
        </p:txBody>
      </p:sp>
      <p:sp>
        <p:nvSpPr>
          <p:cNvPr id="6" name="Slide Number Placeholder 5"/>
          <p:cNvSpPr>
            <a:spLocks noGrp="1"/>
          </p:cNvSpPr>
          <p:nvPr>
            <p:ph type="sldNum" sz="quarter" idx="12"/>
          </p:nvPr>
        </p:nvSpPr>
        <p:spPr>
          <a:xfrm>
            <a:off x="9985714" y="7404056"/>
            <a:ext cx="605652" cy="409269"/>
          </a:xfrm>
        </p:spPr>
        <p:txBody>
          <a:bodyPr/>
          <a:lstStyle/>
          <a:p>
            <a:fld id="{B6F15528-21DE-4FAA-801E-634DDDAF4B2B}" type="slidenum">
              <a:rPr lang="en-US" smtClean="0"/>
              <a:t>‹#›</a:t>
            </a:fld>
            <a:endParaRPr lang="en-US"/>
          </a:p>
        </p:txBody>
      </p:sp>
      <p:cxnSp>
        <p:nvCxnSpPr>
          <p:cNvPr id="15" name="Straight Connector 14"/>
          <p:cNvCxnSpPr/>
          <p:nvPr/>
        </p:nvCxnSpPr>
        <p:spPr>
          <a:xfrm>
            <a:off x="2958554" y="5084854"/>
            <a:ext cx="7489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091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3823" y="7053691"/>
            <a:ext cx="9958493" cy="830166"/>
          </a:xfrm>
        </p:spPr>
        <p:txBody>
          <a:bodyPr anchor="b">
            <a:normAutofit/>
          </a:bodyPr>
          <a:lstStyle>
            <a:lvl1pPr algn="ctr">
              <a:defRPr sz="351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03221" y="1513056"/>
            <a:ext cx="10387298" cy="4923637"/>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344"/>
            </a:lvl1pPr>
            <a:lvl2pPr marL="669707" indent="0">
              <a:buNone/>
              <a:defRPr sz="2344"/>
            </a:lvl2pPr>
            <a:lvl3pPr marL="1339413" indent="0">
              <a:buNone/>
              <a:defRPr sz="2344"/>
            </a:lvl3pPr>
            <a:lvl4pPr marL="2009120" indent="0">
              <a:buNone/>
              <a:defRPr sz="2344"/>
            </a:lvl4pPr>
            <a:lvl5pPr marL="2678826" indent="0">
              <a:buNone/>
              <a:defRPr sz="2344"/>
            </a:lvl5pPr>
            <a:lvl6pPr marL="3348533" indent="0">
              <a:buNone/>
              <a:defRPr sz="2344"/>
            </a:lvl6pPr>
            <a:lvl7pPr marL="4018239" indent="0">
              <a:buNone/>
              <a:defRPr sz="2344"/>
            </a:lvl7pPr>
            <a:lvl8pPr marL="4687946" indent="0">
              <a:buNone/>
              <a:defRPr sz="2344"/>
            </a:lvl8pPr>
            <a:lvl9pPr marL="5357652" indent="0">
              <a:buNone/>
              <a:defRPr sz="2344"/>
            </a:lvl9pPr>
          </a:lstStyle>
          <a:p>
            <a:r>
              <a:rPr lang="en-US"/>
              <a:t>Click icon to add picture</a:t>
            </a:r>
            <a:endParaRPr lang="en-US" dirty="0"/>
          </a:p>
        </p:txBody>
      </p:sp>
      <p:sp>
        <p:nvSpPr>
          <p:cNvPr id="4" name="Text Placeholder 3"/>
          <p:cNvSpPr>
            <a:spLocks noGrp="1"/>
          </p:cNvSpPr>
          <p:nvPr>
            <p:ph type="body" sz="half" idx="2"/>
          </p:nvPr>
        </p:nvSpPr>
        <p:spPr>
          <a:xfrm>
            <a:off x="1723823" y="7883857"/>
            <a:ext cx="9958493" cy="723197"/>
          </a:xfrm>
        </p:spPr>
        <p:txBody>
          <a:bodyPr anchor="t">
            <a:normAutofit/>
          </a:bodyPr>
          <a:lstStyle>
            <a:lvl1pPr marL="0" indent="0" algn="ctr">
              <a:buNone/>
              <a:defRPr sz="2344"/>
            </a:lvl1pPr>
            <a:lvl2pPr marL="669707" indent="0">
              <a:buNone/>
              <a:defRPr sz="1758"/>
            </a:lvl2pPr>
            <a:lvl3pPr marL="1339413" indent="0">
              <a:buNone/>
              <a:defRPr sz="1465"/>
            </a:lvl3pPr>
            <a:lvl4pPr marL="2009120" indent="0">
              <a:buNone/>
              <a:defRPr sz="1318"/>
            </a:lvl4pPr>
            <a:lvl5pPr marL="2678826" indent="0">
              <a:buNone/>
              <a:defRPr sz="1318"/>
            </a:lvl5pPr>
            <a:lvl6pPr marL="3348533" indent="0">
              <a:buNone/>
              <a:defRPr sz="1318"/>
            </a:lvl6pPr>
            <a:lvl7pPr marL="4018239" indent="0">
              <a:buNone/>
              <a:defRPr sz="1318"/>
            </a:lvl7pPr>
            <a:lvl8pPr marL="4687946" indent="0">
              <a:buNone/>
              <a:defRPr sz="1318"/>
            </a:lvl8pPr>
            <a:lvl9pPr marL="5357652" indent="0">
              <a:buNone/>
              <a:defRPr sz="131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8904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23823" y="1328401"/>
            <a:ext cx="9958493" cy="4537791"/>
          </a:xfrm>
        </p:spPr>
        <p:txBody>
          <a:bodyPr anchor="ctr">
            <a:normAutofit/>
          </a:bodyPr>
          <a:lstStyle>
            <a:lvl1pPr algn="ctr">
              <a:defRPr sz="4687" b="0" cap="none"/>
            </a:lvl1pPr>
          </a:lstStyle>
          <a:p>
            <a:r>
              <a:rPr lang="en-US"/>
              <a:t>Click to edit Master title style</a:t>
            </a:r>
            <a:endParaRPr lang="en-US" dirty="0"/>
          </a:p>
        </p:txBody>
      </p:sp>
      <p:sp>
        <p:nvSpPr>
          <p:cNvPr id="3" name="Text Placeholder 2"/>
          <p:cNvSpPr>
            <a:spLocks noGrp="1"/>
          </p:cNvSpPr>
          <p:nvPr>
            <p:ph type="body" idx="1"/>
          </p:nvPr>
        </p:nvSpPr>
        <p:spPr>
          <a:xfrm>
            <a:off x="1723821" y="6263059"/>
            <a:ext cx="9958496" cy="2344000"/>
          </a:xfrm>
        </p:spPr>
        <p:txBody>
          <a:bodyPr anchor="ctr">
            <a:normAutofit/>
          </a:bodyPr>
          <a:lstStyle>
            <a:lvl1pPr marL="0" indent="0" algn="ctr">
              <a:buNone/>
              <a:defRPr sz="2930">
                <a:solidFill>
                  <a:schemeClr val="tx1"/>
                </a:solidFill>
              </a:defRPr>
            </a:lvl1pPr>
            <a:lvl2pPr marL="669707" indent="0">
              <a:buNone/>
              <a:defRPr sz="2637">
                <a:solidFill>
                  <a:schemeClr val="tx1">
                    <a:tint val="75000"/>
                  </a:schemeClr>
                </a:solidFill>
              </a:defRPr>
            </a:lvl2pPr>
            <a:lvl3pPr marL="1339413" indent="0">
              <a:buNone/>
              <a:defRPr sz="2344">
                <a:solidFill>
                  <a:schemeClr val="tx1">
                    <a:tint val="75000"/>
                  </a:schemeClr>
                </a:solidFill>
              </a:defRPr>
            </a:lvl3pPr>
            <a:lvl4pPr marL="2009120" indent="0">
              <a:buNone/>
              <a:defRPr sz="2051">
                <a:solidFill>
                  <a:schemeClr val="tx1">
                    <a:tint val="75000"/>
                  </a:schemeClr>
                </a:solidFill>
              </a:defRPr>
            </a:lvl4pPr>
            <a:lvl5pPr marL="2678826" indent="0">
              <a:buNone/>
              <a:defRPr sz="2051">
                <a:solidFill>
                  <a:schemeClr val="tx1">
                    <a:tint val="75000"/>
                  </a:schemeClr>
                </a:solidFill>
              </a:defRPr>
            </a:lvl5pPr>
            <a:lvl6pPr marL="3348533" indent="0">
              <a:buNone/>
              <a:defRPr sz="2051">
                <a:solidFill>
                  <a:schemeClr val="tx1">
                    <a:tint val="75000"/>
                  </a:schemeClr>
                </a:solidFill>
              </a:defRPr>
            </a:lvl6pPr>
            <a:lvl7pPr marL="4018239" indent="0">
              <a:buNone/>
              <a:defRPr sz="2051">
                <a:solidFill>
                  <a:schemeClr val="tx1">
                    <a:tint val="75000"/>
                  </a:schemeClr>
                </a:solidFill>
              </a:defRPr>
            </a:lvl7pPr>
            <a:lvl8pPr marL="4687946" indent="0">
              <a:buNone/>
              <a:defRPr sz="2051">
                <a:solidFill>
                  <a:schemeClr val="tx1">
                    <a:tint val="75000"/>
                  </a:schemeClr>
                </a:solidFill>
              </a:defRPr>
            </a:lvl8pPr>
            <a:lvl9pPr marL="5357652" indent="0">
              <a:buNone/>
              <a:defRPr sz="20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872641" y="6064625"/>
            <a:ext cx="967680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03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54474" y="1438641"/>
            <a:ext cx="9374811" cy="3472590"/>
          </a:xfrm>
        </p:spPr>
        <p:txBody>
          <a:bodyPr anchor="ctr">
            <a:normAutofit/>
          </a:bodyPr>
          <a:lstStyle>
            <a:lvl1pPr algn="ctr">
              <a:defRPr sz="4687"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343904" y="4911230"/>
            <a:ext cx="8631517" cy="954961"/>
          </a:xfrm>
        </p:spPr>
        <p:txBody>
          <a:bodyPr anchor="ctr">
            <a:normAutofit/>
          </a:bodyPr>
          <a:lstStyle>
            <a:lvl1pPr marL="0" indent="0" algn="r">
              <a:buFontTx/>
              <a:buNone/>
              <a:defRPr sz="2637"/>
            </a:lvl1pPr>
            <a:lvl2pPr marL="669707" indent="0">
              <a:buFontTx/>
              <a:buNone/>
              <a:defRPr/>
            </a:lvl2pPr>
            <a:lvl3pPr marL="1339413" indent="0">
              <a:buFontTx/>
              <a:buNone/>
              <a:defRPr/>
            </a:lvl3pPr>
            <a:lvl4pPr marL="2009120" indent="0">
              <a:buFontTx/>
              <a:buNone/>
              <a:defRPr/>
            </a:lvl4pPr>
            <a:lvl5pPr marL="2678826" indent="0">
              <a:buFontTx/>
              <a:buNone/>
              <a:defRPr/>
            </a:lvl5pPr>
          </a:lstStyle>
          <a:p>
            <a:pPr lvl="0"/>
            <a:r>
              <a:rPr lang="en-US"/>
              <a:t>Click to edit Master text styles</a:t>
            </a:r>
          </a:p>
        </p:txBody>
      </p:sp>
      <p:sp>
        <p:nvSpPr>
          <p:cNvPr id="3" name="Text Placeholder 2"/>
          <p:cNvSpPr>
            <a:spLocks noGrp="1"/>
          </p:cNvSpPr>
          <p:nvPr>
            <p:ph type="body" idx="1"/>
          </p:nvPr>
        </p:nvSpPr>
        <p:spPr>
          <a:xfrm>
            <a:off x="1723818" y="6362278"/>
            <a:ext cx="9958499" cy="2244780"/>
          </a:xfrm>
        </p:spPr>
        <p:txBody>
          <a:bodyPr anchor="ctr">
            <a:normAutofit/>
          </a:bodyPr>
          <a:lstStyle>
            <a:lvl1pPr marL="0" indent="0" algn="ctr">
              <a:buNone/>
              <a:defRPr sz="2930">
                <a:solidFill>
                  <a:schemeClr val="tx1"/>
                </a:solidFill>
              </a:defRPr>
            </a:lvl1pPr>
            <a:lvl2pPr marL="669707" indent="0">
              <a:buNone/>
              <a:defRPr sz="2637">
                <a:solidFill>
                  <a:schemeClr val="tx1">
                    <a:tint val="75000"/>
                  </a:schemeClr>
                </a:solidFill>
              </a:defRPr>
            </a:lvl2pPr>
            <a:lvl3pPr marL="1339413" indent="0">
              <a:buNone/>
              <a:defRPr sz="2344">
                <a:solidFill>
                  <a:schemeClr val="tx1">
                    <a:tint val="75000"/>
                  </a:schemeClr>
                </a:solidFill>
              </a:defRPr>
            </a:lvl3pPr>
            <a:lvl4pPr marL="2009120" indent="0">
              <a:buNone/>
              <a:defRPr sz="2051">
                <a:solidFill>
                  <a:schemeClr val="tx1">
                    <a:tint val="75000"/>
                  </a:schemeClr>
                </a:solidFill>
              </a:defRPr>
            </a:lvl4pPr>
            <a:lvl5pPr marL="2678826" indent="0">
              <a:buNone/>
              <a:defRPr sz="2051">
                <a:solidFill>
                  <a:schemeClr val="tx1">
                    <a:tint val="75000"/>
                  </a:schemeClr>
                </a:solidFill>
              </a:defRPr>
            </a:lvl5pPr>
            <a:lvl6pPr marL="3348533" indent="0">
              <a:buNone/>
              <a:defRPr sz="2051">
                <a:solidFill>
                  <a:schemeClr val="tx1">
                    <a:tint val="75000"/>
                  </a:schemeClr>
                </a:solidFill>
              </a:defRPr>
            </a:lvl6pPr>
            <a:lvl7pPr marL="4018239" indent="0">
              <a:buNone/>
              <a:defRPr sz="2051">
                <a:solidFill>
                  <a:schemeClr val="tx1">
                    <a:tint val="75000"/>
                  </a:schemeClr>
                </a:solidFill>
              </a:defRPr>
            </a:lvl7pPr>
            <a:lvl8pPr marL="4687946" indent="0">
              <a:buNone/>
              <a:defRPr sz="2051">
                <a:solidFill>
                  <a:schemeClr val="tx1">
                    <a:tint val="75000"/>
                  </a:schemeClr>
                </a:solidFill>
              </a:defRPr>
            </a:lvl8pPr>
            <a:lvl9pPr marL="5357652" indent="0">
              <a:buNone/>
              <a:defRPr sz="20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4" name="TextBox 13"/>
          <p:cNvSpPr txBox="1"/>
          <p:nvPr/>
        </p:nvSpPr>
        <p:spPr>
          <a:xfrm>
            <a:off x="1244999" y="1326187"/>
            <a:ext cx="669861" cy="856589"/>
          </a:xfrm>
          <a:prstGeom prst="rect">
            <a:avLst/>
          </a:prstGeom>
        </p:spPr>
        <p:txBody>
          <a:bodyPr vert="horz" lIns="133937" tIns="66969" rIns="133937" bIns="66969" rtlCol="0" anchor="ctr">
            <a:noAutofit/>
          </a:bodyPr>
          <a:lstStyle/>
          <a:p>
            <a:pPr lvl="0"/>
            <a:r>
              <a:rPr lang="en-US" sz="10547" dirty="0">
                <a:solidFill>
                  <a:schemeClr val="tx1"/>
                </a:solidFill>
                <a:effectLst/>
              </a:rPr>
              <a:t>“</a:t>
            </a:r>
          </a:p>
        </p:txBody>
      </p:sp>
      <p:sp>
        <p:nvSpPr>
          <p:cNvPr id="15" name="TextBox 14"/>
          <p:cNvSpPr txBox="1"/>
          <p:nvPr/>
        </p:nvSpPr>
        <p:spPr>
          <a:xfrm>
            <a:off x="11181228" y="4142306"/>
            <a:ext cx="669861" cy="856589"/>
          </a:xfrm>
          <a:prstGeom prst="rect">
            <a:avLst/>
          </a:prstGeom>
        </p:spPr>
        <p:txBody>
          <a:bodyPr vert="horz" lIns="133937" tIns="66969" rIns="133937" bIns="66969" rtlCol="0" anchor="ctr">
            <a:noAutofit/>
          </a:bodyPr>
          <a:lstStyle/>
          <a:p>
            <a:pPr lvl="0" algn="r"/>
            <a:r>
              <a:rPr lang="en-US" sz="10547" dirty="0">
                <a:solidFill>
                  <a:schemeClr val="tx1"/>
                </a:solidFill>
                <a:effectLst/>
              </a:rPr>
              <a:t>”</a:t>
            </a:r>
          </a:p>
        </p:txBody>
      </p:sp>
      <p:cxnSp>
        <p:nvCxnSpPr>
          <p:cNvPr id="19" name="Straight Connector 18"/>
          <p:cNvCxnSpPr/>
          <p:nvPr/>
        </p:nvCxnSpPr>
        <p:spPr>
          <a:xfrm>
            <a:off x="1872642" y="6064625"/>
            <a:ext cx="966085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85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23827" y="4846458"/>
            <a:ext cx="9958484" cy="2151520"/>
          </a:xfrm>
        </p:spPr>
        <p:txBody>
          <a:bodyPr anchor="b">
            <a:normAutofit/>
          </a:bodyPr>
          <a:lstStyle>
            <a:lvl1pPr algn="l">
              <a:defRPr sz="4687" b="0" cap="none"/>
            </a:lvl1pPr>
          </a:lstStyle>
          <a:p>
            <a:r>
              <a:rPr lang="en-US"/>
              <a:t>Click to edit Master title style</a:t>
            </a:r>
            <a:endParaRPr lang="en-US" dirty="0"/>
          </a:p>
        </p:txBody>
      </p:sp>
      <p:sp>
        <p:nvSpPr>
          <p:cNvPr id="3" name="Text Placeholder 2"/>
          <p:cNvSpPr>
            <a:spLocks noGrp="1"/>
          </p:cNvSpPr>
          <p:nvPr>
            <p:ph type="body" idx="1"/>
          </p:nvPr>
        </p:nvSpPr>
        <p:spPr>
          <a:xfrm>
            <a:off x="1723826" y="6997978"/>
            <a:ext cx="9958487" cy="1260327"/>
          </a:xfrm>
        </p:spPr>
        <p:txBody>
          <a:bodyPr anchor="t">
            <a:normAutofit/>
          </a:bodyPr>
          <a:lstStyle>
            <a:lvl1pPr marL="0" indent="0" algn="l">
              <a:buNone/>
              <a:defRPr sz="2637">
                <a:solidFill>
                  <a:schemeClr val="tx1"/>
                </a:solidFill>
              </a:defRPr>
            </a:lvl1pPr>
            <a:lvl2pPr marL="669707" indent="0">
              <a:buNone/>
              <a:defRPr sz="2637">
                <a:solidFill>
                  <a:schemeClr val="tx1">
                    <a:tint val="75000"/>
                  </a:schemeClr>
                </a:solidFill>
              </a:defRPr>
            </a:lvl2pPr>
            <a:lvl3pPr marL="1339413" indent="0">
              <a:buNone/>
              <a:defRPr sz="2344">
                <a:solidFill>
                  <a:schemeClr val="tx1">
                    <a:tint val="75000"/>
                  </a:schemeClr>
                </a:solidFill>
              </a:defRPr>
            </a:lvl3pPr>
            <a:lvl4pPr marL="2009120" indent="0">
              <a:buNone/>
              <a:defRPr sz="2051">
                <a:solidFill>
                  <a:schemeClr val="tx1">
                    <a:tint val="75000"/>
                  </a:schemeClr>
                </a:solidFill>
              </a:defRPr>
            </a:lvl4pPr>
            <a:lvl5pPr marL="2678826" indent="0">
              <a:buNone/>
              <a:defRPr sz="2051">
                <a:solidFill>
                  <a:schemeClr val="tx1">
                    <a:tint val="75000"/>
                  </a:schemeClr>
                </a:solidFill>
              </a:defRPr>
            </a:lvl5pPr>
            <a:lvl6pPr marL="3348533" indent="0">
              <a:buNone/>
              <a:defRPr sz="2051">
                <a:solidFill>
                  <a:schemeClr val="tx1">
                    <a:tint val="75000"/>
                  </a:schemeClr>
                </a:solidFill>
              </a:defRPr>
            </a:lvl6pPr>
            <a:lvl7pPr marL="4018239" indent="0">
              <a:buNone/>
              <a:defRPr sz="2051">
                <a:solidFill>
                  <a:schemeClr val="tx1">
                    <a:tint val="75000"/>
                  </a:schemeClr>
                </a:solidFill>
              </a:defRPr>
            </a:lvl7pPr>
            <a:lvl8pPr marL="4687946" indent="0">
              <a:buNone/>
              <a:defRPr sz="2051">
                <a:solidFill>
                  <a:schemeClr val="tx1">
                    <a:tint val="75000"/>
                  </a:schemeClr>
                </a:solidFill>
              </a:defRPr>
            </a:lvl8pPr>
            <a:lvl9pPr marL="5357652" indent="0">
              <a:buNone/>
              <a:defRPr sz="20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1757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2064452" y="1438642"/>
            <a:ext cx="9264834" cy="3286558"/>
          </a:xfrm>
        </p:spPr>
        <p:txBody>
          <a:bodyPr anchor="ctr">
            <a:normAutofit/>
          </a:bodyPr>
          <a:lstStyle>
            <a:lvl1pPr algn="ctr">
              <a:defRPr sz="4687"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723826" y="5330918"/>
            <a:ext cx="9958487" cy="1299244"/>
          </a:xfrm>
        </p:spPr>
        <p:txBody>
          <a:bodyPr anchor="b">
            <a:normAutofit/>
          </a:bodyPr>
          <a:lstStyle>
            <a:lvl1pPr marL="0" indent="0" algn="l">
              <a:spcBef>
                <a:spcPts val="0"/>
              </a:spcBef>
              <a:buNone/>
              <a:defRPr sz="2930">
                <a:solidFill>
                  <a:schemeClr val="tx1"/>
                </a:solidFill>
              </a:defRPr>
            </a:lvl1pPr>
            <a:lvl2pPr marL="669707" indent="0">
              <a:buNone/>
              <a:defRPr sz="2637">
                <a:solidFill>
                  <a:schemeClr val="tx1">
                    <a:tint val="75000"/>
                  </a:schemeClr>
                </a:solidFill>
              </a:defRPr>
            </a:lvl2pPr>
            <a:lvl3pPr marL="1339413" indent="0">
              <a:buNone/>
              <a:defRPr sz="2344">
                <a:solidFill>
                  <a:schemeClr val="tx1">
                    <a:tint val="75000"/>
                  </a:schemeClr>
                </a:solidFill>
              </a:defRPr>
            </a:lvl3pPr>
            <a:lvl4pPr marL="2009120" indent="0">
              <a:buNone/>
              <a:defRPr sz="2051">
                <a:solidFill>
                  <a:schemeClr val="tx1">
                    <a:tint val="75000"/>
                  </a:schemeClr>
                </a:solidFill>
              </a:defRPr>
            </a:lvl4pPr>
            <a:lvl5pPr marL="2678826" indent="0">
              <a:buNone/>
              <a:defRPr sz="2051">
                <a:solidFill>
                  <a:schemeClr val="tx1">
                    <a:tint val="75000"/>
                  </a:schemeClr>
                </a:solidFill>
              </a:defRPr>
            </a:lvl5pPr>
            <a:lvl6pPr marL="3348533" indent="0">
              <a:buNone/>
              <a:defRPr sz="2051">
                <a:solidFill>
                  <a:schemeClr val="tx1">
                    <a:tint val="75000"/>
                  </a:schemeClr>
                </a:solidFill>
              </a:defRPr>
            </a:lvl6pPr>
            <a:lvl7pPr marL="4018239" indent="0">
              <a:buNone/>
              <a:defRPr sz="2051">
                <a:solidFill>
                  <a:schemeClr val="tx1">
                    <a:tint val="75000"/>
                  </a:schemeClr>
                </a:solidFill>
              </a:defRPr>
            </a:lvl7pPr>
            <a:lvl8pPr marL="4687946" indent="0">
              <a:buNone/>
              <a:defRPr sz="2051">
                <a:solidFill>
                  <a:schemeClr val="tx1">
                    <a:tint val="75000"/>
                  </a:schemeClr>
                </a:solidFill>
              </a:defRPr>
            </a:lvl8pPr>
            <a:lvl9pPr marL="5357652" indent="0">
              <a:buNone/>
              <a:defRPr sz="2051">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723821" y="6635123"/>
            <a:ext cx="9958496" cy="1971934"/>
          </a:xfrm>
        </p:spPr>
        <p:txBody>
          <a:bodyPr anchor="t">
            <a:normAutofit/>
          </a:bodyPr>
          <a:lstStyle>
            <a:lvl1pPr marL="0" indent="0" algn="l">
              <a:buNone/>
              <a:defRPr sz="2344">
                <a:solidFill>
                  <a:schemeClr val="tx1"/>
                </a:solidFill>
              </a:defRPr>
            </a:lvl1pPr>
            <a:lvl2pPr marL="669707" indent="0">
              <a:buNone/>
              <a:defRPr sz="2344">
                <a:solidFill>
                  <a:schemeClr val="tx1">
                    <a:tint val="75000"/>
                  </a:schemeClr>
                </a:solidFill>
              </a:defRPr>
            </a:lvl2pPr>
            <a:lvl3pPr marL="1339413" indent="0">
              <a:buNone/>
              <a:defRPr sz="2344">
                <a:solidFill>
                  <a:schemeClr val="tx1">
                    <a:tint val="75000"/>
                  </a:schemeClr>
                </a:solidFill>
              </a:defRPr>
            </a:lvl3pPr>
            <a:lvl4pPr marL="2009120" indent="0">
              <a:buNone/>
              <a:defRPr sz="2051">
                <a:solidFill>
                  <a:schemeClr val="tx1">
                    <a:tint val="75000"/>
                  </a:schemeClr>
                </a:solidFill>
              </a:defRPr>
            </a:lvl4pPr>
            <a:lvl5pPr marL="2678826" indent="0">
              <a:buNone/>
              <a:defRPr sz="2051">
                <a:solidFill>
                  <a:schemeClr val="tx1">
                    <a:tint val="75000"/>
                  </a:schemeClr>
                </a:solidFill>
              </a:defRPr>
            </a:lvl5pPr>
            <a:lvl6pPr marL="3348533" indent="0">
              <a:buNone/>
              <a:defRPr sz="2051">
                <a:solidFill>
                  <a:schemeClr val="tx1">
                    <a:tint val="75000"/>
                  </a:schemeClr>
                </a:solidFill>
              </a:defRPr>
            </a:lvl6pPr>
            <a:lvl7pPr marL="4018239" indent="0">
              <a:buNone/>
              <a:defRPr sz="2051">
                <a:solidFill>
                  <a:schemeClr val="tx1">
                    <a:tint val="75000"/>
                  </a:schemeClr>
                </a:solidFill>
              </a:defRPr>
            </a:lvl7pPr>
            <a:lvl8pPr marL="4687946" indent="0">
              <a:buNone/>
              <a:defRPr sz="2051">
                <a:solidFill>
                  <a:schemeClr val="tx1">
                    <a:tint val="75000"/>
                  </a:schemeClr>
                </a:solidFill>
              </a:defRPr>
            </a:lvl8pPr>
            <a:lvl9pPr marL="5357652" indent="0">
              <a:buNone/>
              <a:defRPr sz="20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Box 11"/>
          <p:cNvSpPr txBox="1"/>
          <p:nvPr/>
        </p:nvSpPr>
        <p:spPr>
          <a:xfrm>
            <a:off x="1286145" y="1313785"/>
            <a:ext cx="669861" cy="856589"/>
          </a:xfrm>
          <a:prstGeom prst="rect">
            <a:avLst/>
          </a:prstGeom>
        </p:spPr>
        <p:txBody>
          <a:bodyPr vert="horz" lIns="133937" tIns="66969" rIns="133937" bIns="66969" rtlCol="0" anchor="ctr">
            <a:noAutofit/>
          </a:bodyPr>
          <a:lstStyle/>
          <a:p>
            <a:pPr lvl="0"/>
            <a:r>
              <a:rPr lang="en-US" sz="11718" dirty="0">
                <a:solidFill>
                  <a:schemeClr val="tx1"/>
                </a:solidFill>
                <a:effectLst/>
              </a:rPr>
              <a:t>“</a:t>
            </a:r>
          </a:p>
        </p:txBody>
      </p:sp>
      <p:sp>
        <p:nvSpPr>
          <p:cNvPr id="13" name="TextBox 12"/>
          <p:cNvSpPr txBox="1"/>
          <p:nvPr/>
        </p:nvSpPr>
        <p:spPr>
          <a:xfrm>
            <a:off x="11205093" y="3819838"/>
            <a:ext cx="669861" cy="856589"/>
          </a:xfrm>
          <a:prstGeom prst="rect">
            <a:avLst/>
          </a:prstGeom>
        </p:spPr>
        <p:txBody>
          <a:bodyPr vert="horz" lIns="133937" tIns="66969" rIns="133937" bIns="66969" rtlCol="0" anchor="ctr">
            <a:noAutofit/>
          </a:bodyPr>
          <a:lstStyle/>
          <a:p>
            <a:pPr lvl="0" algn="r"/>
            <a:r>
              <a:rPr lang="en-US" sz="11718" dirty="0">
                <a:solidFill>
                  <a:schemeClr val="tx1"/>
                </a:solidFill>
                <a:effectLst/>
              </a:rPr>
              <a:t>”</a:t>
            </a:r>
          </a:p>
        </p:txBody>
      </p:sp>
      <p:cxnSp>
        <p:nvCxnSpPr>
          <p:cNvPr id="26" name="Straight Connector 25"/>
          <p:cNvCxnSpPr/>
          <p:nvPr/>
        </p:nvCxnSpPr>
        <p:spPr>
          <a:xfrm>
            <a:off x="1872642" y="5022850"/>
            <a:ext cx="966085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0885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23821" y="1438641"/>
            <a:ext cx="9958493" cy="3360969"/>
          </a:xfrm>
        </p:spPr>
        <p:txBody>
          <a:bodyPr vert="horz" lIns="91440" tIns="45720" rIns="91440" bIns="45720" rtlCol="0" anchor="ctr">
            <a:normAutofit/>
          </a:bodyPr>
          <a:lstStyle>
            <a:lvl1pPr>
              <a:defRPr lang="en-US" sz="4687"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723826" y="5223764"/>
            <a:ext cx="9958487" cy="1326032"/>
          </a:xfrm>
        </p:spPr>
        <p:txBody>
          <a:bodyPr anchor="b">
            <a:normAutofit/>
          </a:bodyPr>
          <a:lstStyle>
            <a:lvl1pPr marL="0" indent="0" algn="l">
              <a:spcBef>
                <a:spcPts val="0"/>
              </a:spcBef>
              <a:buNone/>
              <a:defRPr sz="2930">
                <a:solidFill>
                  <a:schemeClr val="tx1"/>
                </a:solidFill>
              </a:defRPr>
            </a:lvl1pPr>
            <a:lvl2pPr marL="669707" indent="0">
              <a:buNone/>
              <a:defRPr sz="2637">
                <a:solidFill>
                  <a:schemeClr val="tx1">
                    <a:tint val="75000"/>
                  </a:schemeClr>
                </a:solidFill>
              </a:defRPr>
            </a:lvl2pPr>
            <a:lvl3pPr marL="1339413" indent="0">
              <a:buNone/>
              <a:defRPr sz="2344">
                <a:solidFill>
                  <a:schemeClr val="tx1">
                    <a:tint val="75000"/>
                  </a:schemeClr>
                </a:solidFill>
              </a:defRPr>
            </a:lvl3pPr>
            <a:lvl4pPr marL="2009120" indent="0">
              <a:buNone/>
              <a:defRPr sz="2051">
                <a:solidFill>
                  <a:schemeClr val="tx1">
                    <a:tint val="75000"/>
                  </a:schemeClr>
                </a:solidFill>
              </a:defRPr>
            </a:lvl4pPr>
            <a:lvl5pPr marL="2678826" indent="0">
              <a:buNone/>
              <a:defRPr sz="2051">
                <a:solidFill>
                  <a:schemeClr val="tx1">
                    <a:tint val="75000"/>
                  </a:schemeClr>
                </a:solidFill>
              </a:defRPr>
            </a:lvl5pPr>
            <a:lvl6pPr marL="3348533" indent="0">
              <a:buNone/>
              <a:defRPr sz="2051">
                <a:solidFill>
                  <a:schemeClr val="tx1">
                    <a:tint val="75000"/>
                  </a:schemeClr>
                </a:solidFill>
              </a:defRPr>
            </a:lvl6pPr>
            <a:lvl7pPr marL="4018239" indent="0">
              <a:buNone/>
              <a:defRPr sz="2051">
                <a:solidFill>
                  <a:schemeClr val="tx1">
                    <a:tint val="75000"/>
                  </a:schemeClr>
                </a:solidFill>
              </a:defRPr>
            </a:lvl7pPr>
            <a:lvl8pPr marL="4687946" indent="0">
              <a:buNone/>
              <a:defRPr sz="2051">
                <a:solidFill>
                  <a:schemeClr val="tx1">
                    <a:tint val="75000"/>
                  </a:schemeClr>
                </a:solidFill>
              </a:defRPr>
            </a:lvl8pPr>
            <a:lvl9pPr marL="5357652" indent="0">
              <a:buNone/>
              <a:defRPr sz="2051">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723823" y="6548309"/>
            <a:ext cx="9958493" cy="2058749"/>
          </a:xfrm>
        </p:spPr>
        <p:txBody>
          <a:bodyPr anchor="t">
            <a:normAutofit/>
          </a:bodyPr>
          <a:lstStyle>
            <a:lvl1pPr marL="0" indent="0" algn="l">
              <a:buNone/>
              <a:defRPr sz="2344">
                <a:solidFill>
                  <a:schemeClr val="tx1"/>
                </a:solidFill>
              </a:defRPr>
            </a:lvl1pPr>
            <a:lvl2pPr marL="669707" indent="0">
              <a:buNone/>
              <a:defRPr sz="2344">
                <a:solidFill>
                  <a:schemeClr val="tx1">
                    <a:tint val="75000"/>
                  </a:schemeClr>
                </a:solidFill>
              </a:defRPr>
            </a:lvl2pPr>
            <a:lvl3pPr marL="1339413" indent="0">
              <a:buNone/>
              <a:defRPr sz="2344">
                <a:solidFill>
                  <a:schemeClr val="tx1">
                    <a:tint val="75000"/>
                  </a:schemeClr>
                </a:solidFill>
              </a:defRPr>
            </a:lvl3pPr>
            <a:lvl4pPr marL="2009120" indent="0">
              <a:buNone/>
              <a:defRPr sz="2051">
                <a:solidFill>
                  <a:schemeClr val="tx1">
                    <a:tint val="75000"/>
                  </a:schemeClr>
                </a:solidFill>
              </a:defRPr>
            </a:lvl4pPr>
            <a:lvl5pPr marL="2678826" indent="0">
              <a:buNone/>
              <a:defRPr sz="2051">
                <a:solidFill>
                  <a:schemeClr val="tx1">
                    <a:tint val="75000"/>
                  </a:schemeClr>
                </a:solidFill>
              </a:defRPr>
            </a:lvl5pPr>
            <a:lvl6pPr marL="3348533" indent="0">
              <a:buNone/>
              <a:defRPr sz="2051">
                <a:solidFill>
                  <a:schemeClr val="tx1">
                    <a:tint val="75000"/>
                  </a:schemeClr>
                </a:solidFill>
              </a:defRPr>
            </a:lvl6pPr>
            <a:lvl7pPr marL="4018239" indent="0">
              <a:buNone/>
              <a:defRPr sz="2051">
                <a:solidFill>
                  <a:schemeClr val="tx1">
                    <a:tint val="75000"/>
                  </a:schemeClr>
                </a:solidFill>
              </a:defRPr>
            </a:lvl7pPr>
            <a:lvl8pPr marL="4687946" indent="0">
              <a:buNone/>
              <a:defRPr sz="2051">
                <a:solidFill>
                  <a:schemeClr val="tx1">
                    <a:tint val="75000"/>
                  </a:schemeClr>
                </a:solidFill>
              </a:defRPr>
            </a:lvl8pPr>
            <a:lvl9pPr marL="5357652" indent="0">
              <a:buNone/>
              <a:defRPr sz="20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872647" y="5022850"/>
            <a:ext cx="967680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012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23821" y="3647587"/>
            <a:ext cx="9958496" cy="495947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1872642" y="3449155"/>
            <a:ext cx="96768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6294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10973" y="1328402"/>
            <a:ext cx="2371339" cy="72786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23825" y="1328402"/>
            <a:ext cx="7200026" cy="727865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9148157" y="1328402"/>
            <a:ext cx="0" cy="7278655"/>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829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5373" y="3114170"/>
            <a:ext cx="11394243"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10750" y="5625595"/>
            <a:ext cx="938349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5875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872640" y="3451485"/>
            <a:ext cx="966085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3068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2640" y="2404366"/>
            <a:ext cx="9660855" cy="2669646"/>
          </a:xfrm>
        </p:spPr>
        <p:txBody>
          <a:bodyPr anchor="b">
            <a:normAutofit/>
          </a:bodyPr>
          <a:lstStyle>
            <a:lvl1pPr algn="ctr">
              <a:defRPr sz="5859" b="0" cap="none"/>
            </a:lvl1pPr>
          </a:lstStyle>
          <a:p>
            <a:r>
              <a:rPr lang="en-US"/>
              <a:t>Click to edit Master title style</a:t>
            </a:r>
            <a:endParaRPr lang="en-US" dirty="0"/>
          </a:p>
        </p:txBody>
      </p:sp>
      <p:sp>
        <p:nvSpPr>
          <p:cNvPr id="3" name="Text Placeholder 2"/>
          <p:cNvSpPr>
            <a:spLocks noGrp="1"/>
          </p:cNvSpPr>
          <p:nvPr>
            <p:ph type="body" idx="1"/>
          </p:nvPr>
        </p:nvSpPr>
        <p:spPr>
          <a:xfrm>
            <a:off x="1872640" y="5470878"/>
            <a:ext cx="9660855" cy="1596670"/>
          </a:xfrm>
        </p:spPr>
        <p:txBody>
          <a:bodyPr anchor="t">
            <a:normAutofit/>
          </a:bodyPr>
          <a:lstStyle>
            <a:lvl1pPr marL="0" indent="0" algn="ctr">
              <a:buNone/>
              <a:defRPr sz="3516">
                <a:solidFill>
                  <a:schemeClr val="tx1"/>
                </a:solidFill>
              </a:defRPr>
            </a:lvl1pPr>
            <a:lvl2pPr marL="669707" indent="0">
              <a:buNone/>
              <a:defRPr sz="2637">
                <a:solidFill>
                  <a:schemeClr val="tx1">
                    <a:tint val="75000"/>
                  </a:schemeClr>
                </a:solidFill>
              </a:defRPr>
            </a:lvl2pPr>
            <a:lvl3pPr marL="1339413" indent="0">
              <a:buNone/>
              <a:defRPr sz="2344">
                <a:solidFill>
                  <a:schemeClr val="tx1">
                    <a:tint val="75000"/>
                  </a:schemeClr>
                </a:solidFill>
              </a:defRPr>
            </a:lvl3pPr>
            <a:lvl4pPr marL="2009120" indent="0">
              <a:buNone/>
              <a:defRPr sz="2051">
                <a:solidFill>
                  <a:schemeClr val="tx1">
                    <a:tint val="75000"/>
                  </a:schemeClr>
                </a:solidFill>
              </a:defRPr>
            </a:lvl4pPr>
            <a:lvl5pPr marL="2678826" indent="0">
              <a:buNone/>
              <a:defRPr sz="2051">
                <a:solidFill>
                  <a:schemeClr val="tx1">
                    <a:tint val="75000"/>
                  </a:schemeClr>
                </a:solidFill>
              </a:defRPr>
            </a:lvl5pPr>
            <a:lvl6pPr marL="3348533" indent="0">
              <a:buNone/>
              <a:defRPr sz="2051">
                <a:solidFill>
                  <a:schemeClr val="tx1">
                    <a:tint val="75000"/>
                  </a:schemeClr>
                </a:solidFill>
              </a:defRPr>
            </a:lvl6pPr>
            <a:lvl7pPr marL="4018239" indent="0">
              <a:buNone/>
              <a:defRPr sz="2051">
                <a:solidFill>
                  <a:schemeClr val="tx1">
                    <a:tint val="75000"/>
                  </a:schemeClr>
                </a:solidFill>
              </a:defRPr>
            </a:lvl7pPr>
            <a:lvl8pPr marL="4687946" indent="0">
              <a:buNone/>
              <a:defRPr sz="2051">
                <a:solidFill>
                  <a:schemeClr val="tx1">
                    <a:tint val="75000"/>
                  </a:schemeClr>
                </a:solidFill>
              </a:defRPr>
            </a:lvl8pPr>
            <a:lvl9pPr marL="5357652" indent="0">
              <a:buNone/>
              <a:defRPr sz="20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31" name="Straight Connector 30"/>
          <p:cNvCxnSpPr/>
          <p:nvPr/>
        </p:nvCxnSpPr>
        <p:spPr>
          <a:xfrm>
            <a:off x="1872643" y="5272443"/>
            <a:ext cx="966085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25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872640" y="3451485"/>
            <a:ext cx="966085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23823" y="1340800"/>
            <a:ext cx="9958493" cy="19099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723823" y="3643240"/>
            <a:ext cx="4888714" cy="50496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04019" y="3643240"/>
            <a:ext cx="4888714" cy="50496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91469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23826" y="3894259"/>
            <a:ext cx="4888714" cy="844117"/>
          </a:xfrm>
        </p:spPr>
        <p:txBody>
          <a:bodyPr anchor="b">
            <a:noAutofit/>
          </a:bodyPr>
          <a:lstStyle>
            <a:lvl1pPr marL="0" indent="0">
              <a:buNone/>
              <a:defRPr sz="3516" b="0">
                <a:solidFill>
                  <a:schemeClr val="accent1"/>
                </a:solidFill>
              </a:defRPr>
            </a:lvl1pPr>
            <a:lvl2pPr marL="669707" indent="0">
              <a:buNone/>
              <a:defRPr sz="2930" b="1"/>
            </a:lvl2pPr>
            <a:lvl3pPr marL="1339413" indent="0">
              <a:buNone/>
              <a:defRPr sz="2637" b="1"/>
            </a:lvl3pPr>
            <a:lvl4pPr marL="2009120" indent="0">
              <a:buNone/>
              <a:defRPr sz="2344" b="1"/>
            </a:lvl4pPr>
            <a:lvl5pPr marL="2678826" indent="0">
              <a:buNone/>
              <a:defRPr sz="2344" b="1"/>
            </a:lvl5pPr>
            <a:lvl6pPr marL="3348533" indent="0">
              <a:buNone/>
              <a:defRPr sz="2344" b="1"/>
            </a:lvl6pPr>
            <a:lvl7pPr marL="4018239" indent="0">
              <a:buNone/>
              <a:defRPr sz="2344" b="1"/>
            </a:lvl7pPr>
            <a:lvl8pPr marL="4687946" indent="0">
              <a:buNone/>
              <a:defRPr sz="2344" b="1"/>
            </a:lvl8pPr>
            <a:lvl9pPr marL="5357652" indent="0">
              <a:buNone/>
              <a:defRPr sz="2344" b="1"/>
            </a:lvl9pPr>
          </a:lstStyle>
          <a:p>
            <a:pPr lvl="0"/>
            <a:r>
              <a:rPr lang="en-US"/>
              <a:t>Click to edit Master text styles</a:t>
            </a:r>
          </a:p>
        </p:txBody>
      </p:sp>
      <p:sp>
        <p:nvSpPr>
          <p:cNvPr id="4" name="Content Placeholder 3"/>
          <p:cNvSpPr>
            <a:spLocks noGrp="1"/>
          </p:cNvSpPr>
          <p:nvPr>
            <p:ph sz="half" idx="2"/>
          </p:nvPr>
        </p:nvSpPr>
        <p:spPr>
          <a:xfrm>
            <a:off x="1723826" y="4750780"/>
            <a:ext cx="4888714" cy="3964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9156" y="3894259"/>
            <a:ext cx="4888714" cy="844117"/>
          </a:xfrm>
        </p:spPr>
        <p:txBody>
          <a:bodyPr anchor="b">
            <a:noAutofit/>
          </a:bodyPr>
          <a:lstStyle>
            <a:lvl1pPr marL="0" indent="0">
              <a:buNone/>
              <a:defRPr sz="3516" b="0">
                <a:solidFill>
                  <a:schemeClr val="accent1"/>
                </a:solidFill>
              </a:defRPr>
            </a:lvl1pPr>
            <a:lvl2pPr marL="669707" indent="0">
              <a:buNone/>
              <a:defRPr sz="2930" b="1"/>
            </a:lvl2pPr>
            <a:lvl3pPr marL="1339413" indent="0">
              <a:buNone/>
              <a:defRPr sz="2637" b="1"/>
            </a:lvl3pPr>
            <a:lvl4pPr marL="2009120" indent="0">
              <a:buNone/>
              <a:defRPr sz="2344" b="1"/>
            </a:lvl4pPr>
            <a:lvl5pPr marL="2678826" indent="0">
              <a:buNone/>
              <a:defRPr sz="2344" b="1"/>
            </a:lvl5pPr>
            <a:lvl6pPr marL="3348533" indent="0">
              <a:buNone/>
              <a:defRPr sz="2344" b="1"/>
            </a:lvl6pPr>
            <a:lvl7pPr marL="4018239" indent="0">
              <a:buNone/>
              <a:defRPr sz="2344" b="1"/>
            </a:lvl7pPr>
            <a:lvl8pPr marL="4687946" indent="0">
              <a:buNone/>
              <a:defRPr sz="2344" b="1"/>
            </a:lvl8pPr>
            <a:lvl9pPr marL="5357652" indent="0">
              <a:buNone/>
              <a:defRPr sz="2344" b="1"/>
            </a:lvl9pPr>
          </a:lstStyle>
          <a:p>
            <a:pPr lvl="0"/>
            <a:r>
              <a:rPr lang="en-US"/>
              <a:t>Click to edit Master text styles</a:t>
            </a:r>
          </a:p>
        </p:txBody>
      </p:sp>
      <p:sp>
        <p:nvSpPr>
          <p:cNvPr id="6" name="Content Placeholder 5"/>
          <p:cNvSpPr>
            <a:spLocks noGrp="1"/>
          </p:cNvSpPr>
          <p:nvPr>
            <p:ph sz="quarter" idx="4"/>
          </p:nvPr>
        </p:nvSpPr>
        <p:spPr>
          <a:xfrm>
            <a:off x="6799156" y="4750780"/>
            <a:ext cx="4888714" cy="3964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cxnSp>
        <p:nvCxnSpPr>
          <p:cNvPr id="41" name="Straight Connector 40"/>
          <p:cNvCxnSpPr/>
          <p:nvPr/>
        </p:nvCxnSpPr>
        <p:spPr>
          <a:xfrm>
            <a:off x="1872642" y="3449155"/>
            <a:ext cx="966085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797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23822" y="1340800"/>
            <a:ext cx="9958495" cy="1909924"/>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1872642" y="3449155"/>
            <a:ext cx="966085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98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4138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3821" y="2033945"/>
            <a:ext cx="3715793" cy="2009140"/>
          </a:xfrm>
        </p:spPr>
        <p:txBody>
          <a:bodyPr anchor="b">
            <a:normAutofit/>
          </a:bodyPr>
          <a:lstStyle>
            <a:lvl1pPr algn="ctr">
              <a:defRPr sz="3516" b="0"/>
            </a:lvl1pPr>
          </a:lstStyle>
          <a:p>
            <a:r>
              <a:rPr lang="en-US"/>
              <a:t>Click to edit Master title style</a:t>
            </a:r>
            <a:endParaRPr lang="en-US" dirty="0"/>
          </a:p>
        </p:txBody>
      </p:sp>
      <p:sp>
        <p:nvSpPr>
          <p:cNvPr id="3" name="Content Placeholder 2"/>
          <p:cNvSpPr>
            <a:spLocks noGrp="1"/>
          </p:cNvSpPr>
          <p:nvPr>
            <p:ph idx="1"/>
          </p:nvPr>
        </p:nvSpPr>
        <p:spPr>
          <a:xfrm>
            <a:off x="6034890" y="1438642"/>
            <a:ext cx="5647428" cy="7168416"/>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3821" y="4439949"/>
            <a:ext cx="3715793" cy="3571810"/>
          </a:xfrm>
        </p:spPr>
        <p:txBody>
          <a:bodyPr anchor="t">
            <a:normAutofit/>
          </a:bodyPr>
          <a:lstStyle>
            <a:lvl1pPr marL="0" indent="0" algn="ctr">
              <a:buNone/>
              <a:defRPr sz="2344"/>
            </a:lvl1pPr>
            <a:lvl2pPr marL="669707" indent="0">
              <a:buNone/>
              <a:defRPr sz="1758"/>
            </a:lvl2pPr>
            <a:lvl3pPr marL="1339413" indent="0">
              <a:buNone/>
              <a:defRPr sz="1465"/>
            </a:lvl3pPr>
            <a:lvl4pPr marL="2009120" indent="0">
              <a:buNone/>
              <a:defRPr sz="1318"/>
            </a:lvl4pPr>
            <a:lvl5pPr marL="2678826" indent="0">
              <a:buNone/>
              <a:defRPr sz="1318"/>
            </a:lvl5pPr>
            <a:lvl6pPr marL="3348533" indent="0">
              <a:buNone/>
              <a:defRPr sz="1318"/>
            </a:lvl6pPr>
            <a:lvl7pPr marL="4018239" indent="0">
              <a:buNone/>
              <a:defRPr sz="1318"/>
            </a:lvl7pPr>
            <a:lvl8pPr marL="4687946" indent="0">
              <a:buNone/>
              <a:defRPr sz="1318"/>
            </a:lvl8pPr>
            <a:lvl9pPr marL="5357652" indent="0">
              <a:buNone/>
              <a:defRPr sz="131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16" name="Straight Connector 15"/>
          <p:cNvCxnSpPr/>
          <p:nvPr/>
        </p:nvCxnSpPr>
        <p:spPr>
          <a:xfrm>
            <a:off x="1872642" y="4266321"/>
            <a:ext cx="34181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08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3821" y="2759465"/>
            <a:ext cx="5320293" cy="2009140"/>
          </a:xfrm>
        </p:spPr>
        <p:txBody>
          <a:bodyPr anchor="b">
            <a:normAutofit/>
          </a:bodyPr>
          <a:lstStyle>
            <a:lvl1pPr algn="ctr">
              <a:defRPr sz="3516"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7591938" y="1513055"/>
            <a:ext cx="4290951" cy="7019592"/>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344"/>
            </a:lvl1pPr>
            <a:lvl2pPr marL="669707" indent="0">
              <a:buNone/>
              <a:defRPr sz="2344"/>
            </a:lvl2pPr>
            <a:lvl3pPr marL="1339413" indent="0">
              <a:buNone/>
              <a:defRPr sz="2344"/>
            </a:lvl3pPr>
            <a:lvl4pPr marL="2009120" indent="0">
              <a:buNone/>
              <a:defRPr sz="2344"/>
            </a:lvl4pPr>
            <a:lvl5pPr marL="2678826" indent="0">
              <a:buNone/>
              <a:defRPr sz="2344"/>
            </a:lvl5pPr>
            <a:lvl6pPr marL="3348533" indent="0">
              <a:buNone/>
              <a:defRPr sz="2344"/>
            </a:lvl6pPr>
            <a:lvl7pPr marL="4018239" indent="0">
              <a:buNone/>
              <a:defRPr sz="2344"/>
            </a:lvl7pPr>
            <a:lvl8pPr marL="4687946" indent="0">
              <a:buNone/>
              <a:defRPr sz="2344"/>
            </a:lvl8pPr>
            <a:lvl9pPr marL="5357652" indent="0">
              <a:buNone/>
              <a:defRPr sz="2344"/>
            </a:lvl9pPr>
          </a:lstStyle>
          <a:p>
            <a:r>
              <a:rPr lang="en-US"/>
              <a:t>Click icon to add picture</a:t>
            </a:r>
            <a:endParaRPr lang="en-US" dirty="0"/>
          </a:p>
        </p:txBody>
      </p:sp>
      <p:sp>
        <p:nvSpPr>
          <p:cNvPr id="4" name="Text Placeholder 3"/>
          <p:cNvSpPr>
            <a:spLocks noGrp="1"/>
          </p:cNvSpPr>
          <p:nvPr>
            <p:ph type="body" sz="half" idx="2"/>
          </p:nvPr>
        </p:nvSpPr>
        <p:spPr>
          <a:xfrm>
            <a:off x="1723822" y="4768605"/>
            <a:ext cx="5320292" cy="2678853"/>
          </a:xfrm>
        </p:spPr>
        <p:txBody>
          <a:bodyPr anchor="t">
            <a:normAutofit/>
          </a:bodyPr>
          <a:lstStyle>
            <a:lvl1pPr marL="0" indent="0" algn="ctr">
              <a:buNone/>
              <a:defRPr sz="2344"/>
            </a:lvl1pPr>
            <a:lvl2pPr marL="669707" indent="0">
              <a:buNone/>
              <a:defRPr sz="1758"/>
            </a:lvl2pPr>
            <a:lvl3pPr marL="1339413" indent="0">
              <a:buNone/>
              <a:defRPr sz="1465"/>
            </a:lvl3pPr>
            <a:lvl4pPr marL="2009120" indent="0">
              <a:buNone/>
              <a:defRPr sz="1318"/>
            </a:lvl4pPr>
            <a:lvl5pPr marL="2678826" indent="0">
              <a:buNone/>
              <a:defRPr sz="1318"/>
            </a:lvl5pPr>
            <a:lvl6pPr marL="3348533" indent="0">
              <a:buNone/>
              <a:defRPr sz="1318"/>
            </a:lvl6pPr>
            <a:lvl7pPr marL="4018239" indent="0">
              <a:buNone/>
              <a:defRPr sz="1318"/>
            </a:lvl7pPr>
            <a:lvl8pPr marL="4687946" indent="0">
              <a:buNone/>
              <a:defRPr sz="1318"/>
            </a:lvl8pPr>
            <a:lvl9pPr marL="5357652" indent="0">
              <a:buNone/>
              <a:defRPr sz="131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8533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13406140" cy="100457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723823" y="1340800"/>
            <a:ext cx="9958493" cy="1909924"/>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23821" y="3647587"/>
            <a:ext cx="9958496" cy="5046283"/>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10977" y="8731077"/>
            <a:ext cx="1681956" cy="409269"/>
          </a:xfrm>
          <a:prstGeom prst="rect">
            <a:avLst/>
          </a:prstGeom>
        </p:spPr>
        <p:txBody>
          <a:bodyPr vert="horz" lIns="91440" tIns="45720" rIns="91440" bIns="45720" rtlCol="0" anchor="ctr"/>
          <a:lstStyle>
            <a:lvl1pPr algn="r">
              <a:defRPr sz="1465" b="0" i="0">
                <a:solidFill>
                  <a:schemeClr val="tx1"/>
                </a:solidFill>
                <a:effectLst/>
                <a:latin typeface="+mn-lt"/>
              </a:defRPr>
            </a:lvl1pPr>
          </a:lstStyle>
          <a:p>
            <a:fld id="{1D8BD707-D9CF-40AE-B4C6-C98DA3205C09}" type="datetimeFigureOut">
              <a:rPr lang="en-US" smtClean="0"/>
              <a:t>12/19/2023</a:t>
            </a:fld>
            <a:endParaRPr lang="en-US"/>
          </a:p>
        </p:txBody>
      </p:sp>
      <p:sp>
        <p:nvSpPr>
          <p:cNvPr id="5" name="Footer Placeholder 4"/>
          <p:cNvSpPr>
            <a:spLocks noGrp="1"/>
          </p:cNvSpPr>
          <p:nvPr>
            <p:ph type="ftr" sz="quarter" idx="3"/>
          </p:nvPr>
        </p:nvSpPr>
        <p:spPr>
          <a:xfrm>
            <a:off x="1723822" y="8731077"/>
            <a:ext cx="7477097" cy="409269"/>
          </a:xfrm>
          <a:prstGeom prst="rect">
            <a:avLst/>
          </a:prstGeom>
        </p:spPr>
        <p:txBody>
          <a:bodyPr vert="horz" lIns="91440" tIns="45720" rIns="91440" bIns="45720" rtlCol="0" anchor="ctr"/>
          <a:lstStyle>
            <a:lvl1pPr algn="l">
              <a:defRPr sz="1465"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102991" y="8731077"/>
            <a:ext cx="579326" cy="409269"/>
          </a:xfrm>
          <a:prstGeom prst="rect">
            <a:avLst/>
          </a:prstGeom>
        </p:spPr>
        <p:txBody>
          <a:bodyPr vert="horz" lIns="91440" tIns="45720" rIns="91440" bIns="45720" rtlCol="0" anchor="ctr"/>
          <a:lstStyle>
            <a:lvl1pPr algn="r">
              <a:defRPr sz="1465" b="0" i="0">
                <a:solidFill>
                  <a:schemeClr val="tx1"/>
                </a:solidFill>
                <a:effectLst/>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78462232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Lst>
  <p:txStyles>
    <p:titleStyle>
      <a:lvl1pPr algn="ctr" defTabSz="669707" rtl="0" eaLnBrk="1" latinLnBrk="0" hangingPunct="1">
        <a:spcBef>
          <a:spcPct val="0"/>
        </a:spcBef>
        <a:buNone/>
        <a:defRPr sz="5859"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8567" indent="-418567" algn="l" defTabSz="669707" rtl="0" eaLnBrk="1" latinLnBrk="0" hangingPunct="1">
        <a:spcBef>
          <a:spcPct val="20000"/>
        </a:spcBef>
        <a:spcAft>
          <a:spcPts val="879"/>
        </a:spcAft>
        <a:buClr>
          <a:schemeClr val="accent1"/>
        </a:buClr>
        <a:buSzPct val="115000"/>
        <a:buFont typeface="Arial"/>
        <a:buChar char="•"/>
        <a:defRPr sz="3516" kern="1200" cap="none">
          <a:solidFill>
            <a:schemeClr val="tx1">
              <a:lumMod val="85000"/>
              <a:lumOff val="15000"/>
            </a:schemeClr>
          </a:solidFill>
          <a:effectLst/>
          <a:latin typeface="+mn-lt"/>
          <a:ea typeface="+mn-ea"/>
          <a:cs typeface="+mn-cs"/>
        </a:defRPr>
      </a:lvl1pPr>
      <a:lvl2pPr marL="1088273" indent="-418567" algn="l" defTabSz="669707" rtl="0" eaLnBrk="1" latinLnBrk="0" hangingPunct="1">
        <a:spcBef>
          <a:spcPct val="20000"/>
        </a:spcBef>
        <a:spcAft>
          <a:spcPts val="879"/>
        </a:spcAft>
        <a:buClr>
          <a:schemeClr val="accent1"/>
        </a:buClr>
        <a:buSzPct val="115000"/>
        <a:buFont typeface="Arial"/>
        <a:buChar char="•"/>
        <a:defRPr sz="2930" kern="1200" cap="none">
          <a:solidFill>
            <a:schemeClr val="tx1">
              <a:lumMod val="85000"/>
              <a:lumOff val="15000"/>
            </a:schemeClr>
          </a:solidFill>
          <a:effectLst/>
          <a:latin typeface="+mn-lt"/>
          <a:ea typeface="+mn-ea"/>
          <a:cs typeface="+mn-cs"/>
        </a:defRPr>
      </a:lvl2pPr>
      <a:lvl3pPr marL="1757980" indent="-418567" algn="l" defTabSz="669707" rtl="0" eaLnBrk="1" latinLnBrk="0" hangingPunct="1">
        <a:spcBef>
          <a:spcPct val="20000"/>
        </a:spcBef>
        <a:spcAft>
          <a:spcPts val="879"/>
        </a:spcAft>
        <a:buClr>
          <a:schemeClr val="accent1"/>
        </a:buClr>
        <a:buSzPct val="115000"/>
        <a:buFont typeface="Arial"/>
        <a:buChar char="•"/>
        <a:defRPr sz="2637" kern="1200" cap="none">
          <a:solidFill>
            <a:schemeClr val="tx1">
              <a:lumMod val="85000"/>
              <a:lumOff val="15000"/>
            </a:schemeClr>
          </a:solidFill>
          <a:effectLst/>
          <a:latin typeface="+mn-lt"/>
          <a:ea typeface="+mn-ea"/>
          <a:cs typeface="+mn-cs"/>
        </a:defRPr>
      </a:lvl3pPr>
      <a:lvl4pPr marL="2260260" indent="-251140" algn="l" defTabSz="669707" rtl="0" eaLnBrk="1" latinLnBrk="0" hangingPunct="1">
        <a:spcBef>
          <a:spcPct val="20000"/>
        </a:spcBef>
        <a:spcAft>
          <a:spcPts val="879"/>
        </a:spcAft>
        <a:buClr>
          <a:schemeClr val="accent1"/>
        </a:buClr>
        <a:buSzPct val="115000"/>
        <a:buFont typeface="Arial"/>
        <a:buChar char="•"/>
        <a:defRPr sz="2344" kern="1200" cap="none">
          <a:solidFill>
            <a:schemeClr val="tx1">
              <a:lumMod val="85000"/>
              <a:lumOff val="15000"/>
            </a:schemeClr>
          </a:solidFill>
          <a:effectLst/>
          <a:latin typeface="+mn-lt"/>
          <a:ea typeface="+mn-ea"/>
          <a:cs typeface="+mn-cs"/>
        </a:defRPr>
      </a:lvl4pPr>
      <a:lvl5pPr marL="2929966" indent="-251140" algn="l" defTabSz="669707" rtl="0" eaLnBrk="1" latinLnBrk="0" hangingPunct="1">
        <a:spcBef>
          <a:spcPct val="20000"/>
        </a:spcBef>
        <a:spcAft>
          <a:spcPts val="879"/>
        </a:spcAft>
        <a:buClr>
          <a:schemeClr val="accent1"/>
        </a:buClr>
        <a:buSzPct val="115000"/>
        <a:buFont typeface="Arial"/>
        <a:buChar char="•"/>
        <a:defRPr sz="2051" kern="1200" cap="none">
          <a:solidFill>
            <a:schemeClr val="tx1">
              <a:lumMod val="85000"/>
              <a:lumOff val="15000"/>
            </a:schemeClr>
          </a:solidFill>
          <a:effectLst/>
          <a:latin typeface="+mn-lt"/>
          <a:ea typeface="+mn-ea"/>
          <a:cs typeface="+mn-cs"/>
        </a:defRPr>
      </a:lvl5pPr>
      <a:lvl6pPr marL="3683386" indent="-334853" algn="l" defTabSz="669707" rtl="0" eaLnBrk="1" latinLnBrk="0" hangingPunct="1">
        <a:spcBef>
          <a:spcPct val="20000"/>
        </a:spcBef>
        <a:spcAft>
          <a:spcPts val="879"/>
        </a:spcAft>
        <a:buClr>
          <a:schemeClr val="accent1"/>
        </a:buClr>
        <a:buSzPct val="115000"/>
        <a:buFont typeface="Arial"/>
        <a:buChar char="•"/>
        <a:defRPr sz="2051" kern="1200" cap="none">
          <a:solidFill>
            <a:schemeClr val="tx1">
              <a:lumMod val="85000"/>
              <a:lumOff val="15000"/>
            </a:schemeClr>
          </a:solidFill>
          <a:effectLst/>
          <a:latin typeface="+mn-lt"/>
          <a:ea typeface="+mn-ea"/>
          <a:cs typeface="+mn-cs"/>
        </a:defRPr>
      </a:lvl6pPr>
      <a:lvl7pPr marL="4353093" indent="-334853" algn="l" defTabSz="669707" rtl="0" eaLnBrk="1" latinLnBrk="0" hangingPunct="1">
        <a:spcBef>
          <a:spcPct val="20000"/>
        </a:spcBef>
        <a:spcAft>
          <a:spcPts val="879"/>
        </a:spcAft>
        <a:buClr>
          <a:schemeClr val="accent1"/>
        </a:buClr>
        <a:buSzPct val="115000"/>
        <a:buFont typeface="Arial"/>
        <a:buChar char="•"/>
        <a:defRPr sz="2051" kern="1200" cap="none">
          <a:solidFill>
            <a:schemeClr val="tx1">
              <a:lumMod val="85000"/>
              <a:lumOff val="15000"/>
            </a:schemeClr>
          </a:solidFill>
          <a:effectLst/>
          <a:latin typeface="+mn-lt"/>
          <a:ea typeface="+mn-ea"/>
          <a:cs typeface="+mn-cs"/>
        </a:defRPr>
      </a:lvl7pPr>
      <a:lvl8pPr marL="5022799" indent="-334853" algn="l" defTabSz="669707" rtl="0" eaLnBrk="1" latinLnBrk="0" hangingPunct="1">
        <a:spcBef>
          <a:spcPct val="20000"/>
        </a:spcBef>
        <a:spcAft>
          <a:spcPts val="879"/>
        </a:spcAft>
        <a:buClr>
          <a:schemeClr val="accent1"/>
        </a:buClr>
        <a:buSzPct val="115000"/>
        <a:buFont typeface="Arial"/>
        <a:buChar char="•"/>
        <a:defRPr sz="2051" kern="1200" cap="none">
          <a:solidFill>
            <a:schemeClr val="tx1">
              <a:lumMod val="85000"/>
              <a:lumOff val="15000"/>
            </a:schemeClr>
          </a:solidFill>
          <a:effectLst/>
          <a:latin typeface="+mn-lt"/>
          <a:ea typeface="+mn-ea"/>
          <a:cs typeface="+mn-cs"/>
        </a:defRPr>
      </a:lvl8pPr>
      <a:lvl9pPr marL="5692506" indent="-334853" algn="l" defTabSz="669707" rtl="0" eaLnBrk="1" latinLnBrk="0" hangingPunct="1">
        <a:spcBef>
          <a:spcPct val="20000"/>
        </a:spcBef>
        <a:spcAft>
          <a:spcPts val="879"/>
        </a:spcAft>
        <a:buClr>
          <a:schemeClr val="accent1"/>
        </a:buClr>
        <a:buSzPct val="115000"/>
        <a:buFont typeface="Arial"/>
        <a:buChar char="•"/>
        <a:defRPr sz="2051" kern="1200" cap="none">
          <a:solidFill>
            <a:schemeClr val="tx1">
              <a:lumMod val="85000"/>
              <a:lumOff val="15000"/>
            </a:schemeClr>
          </a:solidFill>
          <a:effectLst/>
          <a:latin typeface="+mn-lt"/>
          <a:ea typeface="+mn-ea"/>
          <a:cs typeface="+mn-cs"/>
        </a:defRPr>
      </a:lvl9pPr>
    </p:bodyStyle>
    <p:otherStyle>
      <a:defPPr>
        <a:defRPr lang="en-US"/>
      </a:defPPr>
      <a:lvl1pPr marL="0" algn="l" defTabSz="669707" rtl="0" eaLnBrk="1" latinLnBrk="0" hangingPunct="1">
        <a:defRPr sz="2637" kern="1200">
          <a:solidFill>
            <a:schemeClr val="tx1"/>
          </a:solidFill>
          <a:latin typeface="+mn-lt"/>
          <a:ea typeface="+mn-ea"/>
          <a:cs typeface="+mn-cs"/>
        </a:defRPr>
      </a:lvl1pPr>
      <a:lvl2pPr marL="669707" algn="l" defTabSz="669707" rtl="0" eaLnBrk="1" latinLnBrk="0" hangingPunct="1">
        <a:defRPr sz="2637" kern="1200">
          <a:solidFill>
            <a:schemeClr val="tx1"/>
          </a:solidFill>
          <a:latin typeface="+mn-lt"/>
          <a:ea typeface="+mn-ea"/>
          <a:cs typeface="+mn-cs"/>
        </a:defRPr>
      </a:lvl2pPr>
      <a:lvl3pPr marL="1339413" algn="l" defTabSz="669707" rtl="0" eaLnBrk="1" latinLnBrk="0" hangingPunct="1">
        <a:defRPr sz="2637" kern="1200">
          <a:solidFill>
            <a:schemeClr val="tx1"/>
          </a:solidFill>
          <a:latin typeface="+mn-lt"/>
          <a:ea typeface="+mn-ea"/>
          <a:cs typeface="+mn-cs"/>
        </a:defRPr>
      </a:lvl3pPr>
      <a:lvl4pPr marL="2009120" algn="l" defTabSz="669707" rtl="0" eaLnBrk="1" latinLnBrk="0" hangingPunct="1">
        <a:defRPr sz="2637" kern="1200">
          <a:solidFill>
            <a:schemeClr val="tx1"/>
          </a:solidFill>
          <a:latin typeface="+mn-lt"/>
          <a:ea typeface="+mn-ea"/>
          <a:cs typeface="+mn-cs"/>
        </a:defRPr>
      </a:lvl4pPr>
      <a:lvl5pPr marL="2678826" algn="l" defTabSz="669707" rtl="0" eaLnBrk="1" latinLnBrk="0" hangingPunct="1">
        <a:defRPr sz="2637" kern="1200">
          <a:solidFill>
            <a:schemeClr val="tx1"/>
          </a:solidFill>
          <a:latin typeface="+mn-lt"/>
          <a:ea typeface="+mn-ea"/>
          <a:cs typeface="+mn-cs"/>
        </a:defRPr>
      </a:lvl5pPr>
      <a:lvl6pPr marL="3348533" algn="l" defTabSz="669707" rtl="0" eaLnBrk="1" latinLnBrk="0" hangingPunct="1">
        <a:defRPr sz="2637" kern="1200">
          <a:solidFill>
            <a:schemeClr val="tx1"/>
          </a:solidFill>
          <a:latin typeface="+mn-lt"/>
          <a:ea typeface="+mn-ea"/>
          <a:cs typeface="+mn-cs"/>
        </a:defRPr>
      </a:lvl6pPr>
      <a:lvl7pPr marL="4018239" algn="l" defTabSz="669707" rtl="0" eaLnBrk="1" latinLnBrk="0" hangingPunct="1">
        <a:defRPr sz="2637" kern="1200">
          <a:solidFill>
            <a:schemeClr val="tx1"/>
          </a:solidFill>
          <a:latin typeface="+mn-lt"/>
          <a:ea typeface="+mn-ea"/>
          <a:cs typeface="+mn-cs"/>
        </a:defRPr>
      </a:lvl7pPr>
      <a:lvl8pPr marL="4687946" algn="l" defTabSz="669707" rtl="0" eaLnBrk="1" latinLnBrk="0" hangingPunct="1">
        <a:defRPr sz="2637" kern="1200">
          <a:solidFill>
            <a:schemeClr val="tx1"/>
          </a:solidFill>
          <a:latin typeface="+mn-lt"/>
          <a:ea typeface="+mn-ea"/>
          <a:cs typeface="+mn-cs"/>
        </a:defRPr>
      </a:lvl8pPr>
      <a:lvl9pPr marL="5357652" algn="l" defTabSz="669707" rtl="0" eaLnBrk="1" latinLnBrk="0" hangingPunct="1">
        <a:defRPr sz="26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B1D7D-7022-3C99-D318-5A6F5996DD4A}"/>
              </a:ext>
            </a:extLst>
          </p:cNvPr>
          <p:cNvSpPr>
            <a:spLocks noGrp="1"/>
          </p:cNvSpPr>
          <p:nvPr>
            <p:ph type="ctrTitle"/>
          </p:nvPr>
        </p:nvSpPr>
        <p:spPr>
          <a:xfrm>
            <a:off x="999747" y="5533262"/>
            <a:ext cx="11394243" cy="1846659"/>
          </a:xfrm>
        </p:spPr>
        <p:txBody>
          <a:bodyPr/>
          <a:lstStyle/>
          <a:p>
            <a:pPr algn="ctr"/>
            <a:r>
              <a:rPr lang="en-US" sz="6600" b="1" i="1" spc="-140"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Imaging</a:t>
            </a:r>
            <a:r>
              <a:rPr lang="en-US" sz="6600" b="1" i="1" spc="33"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600" b="1" i="1" spc="-73"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en-US" sz="6600" b="1" i="1" spc="27"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600" b="1" i="1" spc="-133"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mandibular</a:t>
            </a:r>
            <a:r>
              <a:rPr lang="en-US" sz="6600" b="1" i="1" spc="40"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600" b="1" i="1" spc="-180"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fractures </a:t>
            </a:r>
            <a:br>
              <a:rPr lang="en-US" sz="5400" b="1" i="1" spc="-180"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5400" i="1"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E7C7595-7DEF-F628-87E3-B4C732B4491E}"/>
              </a:ext>
            </a:extLst>
          </p:cNvPr>
          <p:cNvSpPr>
            <a:spLocks noGrp="1"/>
          </p:cNvSpPr>
          <p:nvPr>
            <p:ph type="subTitle" idx="4"/>
          </p:nvPr>
        </p:nvSpPr>
        <p:spPr>
          <a:xfrm>
            <a:off x="1700321" y="7461250"/>
            <a:ext cx="9383495" cy="1384995"/>
          </a:xfrm>
        </p:spPr>
        <p:txBody>
          <a:bodyPr/>
          <a:lstStyle/>
          <a:p>
            <a:pPr marL="274320" indent="0" algn="ctr">
              <a:spcBef>
                <a:spcPts val="0"/>
              </a:spcBef>
              <a:spcAft>
                <a:spcPts val="0"/>
              </a:spcAft>
              <a:buNone/>
            </a:pPr>
            <a:r>
              <a:rPr lang="en-US" sz="3600" b="1" dirty="0"/>
              <a:t>Asst. prof. </a:t>
            </a:r>
          </a:p>
          <a:p>
            <a:pPr marL="274320" indent="0" algn="ctr">
              <a:spcBef>
                <a:spcPts val="0"/>
              </a:spcBef>
              <a:spcAft>
                <a:spcPts val="0"/>
              </a:spcAft>
              <a:buNone/>
            </a:pPr>
            <a:r>
              <a:rPr lang="en-US" sz="5400" b="1" dirty="0"/>
              <a:t>Zainab AL-Bahrani</a:t>
            </a:r>
          </a:p>
        </p:txBody>
      </p:sp>
      <p:pic>
        <p:nvPicPr>
          <p:cNvPr id="5" name="Picture 4">
            <a:extLst>
              <a:ext uri="{FF2B5EF4-FFF2-40B4-BE49-F238E27FC236}">
                <a16:creationId xmlns:a16="http://schemas.microsoft.com/office/drawing/2014/main" id="{5CA08D93-DC23-487F-B962-A7126386C548}"/>
              </a:ext>
            </a:extLst>
          </p:cNvPr>
          <p:cNvPicPr>
            <a:picLocks noChangeAspect="1"/>
          </p:cNvPicPr>
          <p:nvPr/>
        </p:nvPicPr>
        <p:blipFill>
          <a:blip r:embed="rId2"/>
          <a:stretch>
            <a:fillRect/>
          </a:stretch>
        </p:blipFill>
        <p:spPr>
          <a:xfrm>
            <a:off x="5134768" y="1720187"/>
            <a:ext cx="3124199" cy="3117186"/>
          </a:xfrm>
          <a:prstGeom prst="rect">
            <a:avLst/>
          </a:prstGeom>
        </p:spPr>
      </p:pic>
      <p:sp>
        <p:nvSpPr>
          <p:cNvPr id="7" name="TextBox 6">
            <a:extLst>
              <a:ext uri="{FF2B5EF4-FFF2-40B4-BE49-F238E27FC236}">
                <a16:creationId xmlns:a16="http://schemas.microsoft.com/office/drawing/2014/main" id="{A4C0AD60-6B1A-9C15-837D-3DAEE5F30861}"/>
              </a:ext>
            </a:extLst>
          </p:cNvPr>
          <p:cNvSpPr txBox="1"/>
          <p:nvPr/>
        </p:nvSpPr>
        <p:spPr>
          <a:xfrm>
            <a:off x="3344068" y="4825376"/>
            <a:ext cx="6705600" cy="707886"/>
          </a:xfrm>
          <a:prstGeom prst="rect">
            <a:avLst/>
          </a:prstGeom>
          <a:noFill/>
        </p:spPr>
        <p:txBody>
          <a:bodyPr wrap="square">
            <a:spAutoFit/>
          </a:bodyPr>
          <a:lstStyle/>
          <a:p>
            <a:pPr marL="0" indent="0" algn="ctr">
              <a:buNone/>
            </a:pPr>
            <a:r>
              <a:rPr lang="en-US" sz="4000" b="1" dirty="0"/>
              <a:t>Oral Diagnosis Department</a:t>
            </a:r>
          </a:p>
        </p:txBody>
      </p:sp>
      <p:sp>
        <p:nvSpPr>
          <p:cNvPr id="6" name="TextBox 5">
            <a:extLst>
              <a:ext uri="{FF2B5EF4-FFF2-40B4-BE49-F238E27FC236}">
                <a16:creationId xmlns:a16="http://schemas.microsoft.com/office/drawing/2014/main" id="{DB926E60-9C0F-0BDD-387E-837353C8B855}"/>
              </a:ext>
            </a:extLst>
          </p:cNvPr>
          <p:cNvSpPr txBox="1"/>
          <p:nvPr/>
        </p:nvSpPr>
        <p:spPr>
          <a:xfrm>
            <a:off x="689898" y="781766"/>
            <a:ext cx="11730921" cy="769441"/>
          </a:xfrm>
          <a:prstGeom prst="rect">
            <a:avLst/>
          </a:prstGeom>
          <a:noFill/>
        </p:spPr>
        <p:txBody>
          <a:bodyPr wrap="square">
            <a:spAutoFit/>
          </a:bodyPr>
          <a:lstStyle/>
          <a:p>
            <a:pPr algn="ctr"/>
            <a:r>
              <a:rPr lang="ar-IQ" sz="4400" b="1" dirty="0">
                <a:effectLst>
                  <a:outerShdw blurRad="38100" dist="38100" dir="2700000" algn="tl">
                    <a:srgbClr val="000000">
                      <a:alpha val="43137"/>
                    </a:srgbClr>
                  </a:outerShdw>
                </a:effectLst>
              </a:rPr>
              <a:t>استثمار الطاقة النظيفة طريقنا نحو التنمية المستدامة</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0112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686165E-CE51-C417-8D04-DA5B47A3E6C9}"/>
              </a:ext>
            </a:extLst>
          </p:cNvPr>
          <p:cNvSpPr txBox="1"/>
          <p:nvPr/>
        </p:nvSpPr>
        <p:spPr>
          <a:xfrm>
            <a:off x="1058069" y="1095495"/>
            <a:ext cx="10574652" cy="1526359"/>
          </a:xfrm>
          <a:prstGeom prst="rect">
            <a:avLst/>
          </a:prstGeom>
        </p:spPr>
        <p:txBody>
          <a:bodyPr vert="horz" wrap="square" lIns="0" tIns="11854" rIns="0" bIns="0" rtlCol="0">
            <a:spAutoFit/>
          </a:bodyPr>
          <a:lstStyle/>
          <a:p>
            <a:pPr marL="16934" marR="6774" algn="just">
              <a:lnSpc>
                <a:spcPct val="105200"/>
              </a:lnSpc>
              <a:spcBef>
                <a:spcPts val="93"/>
              </a:spcBef>
            </a:pPr>
            <a:endParaRPr lang="en-US" sz="4800" spc="27" dirty="0">
              <a:solidFill>
                <a:srgbClr val="131413"/>
              </a:solidFill>
              <a:latin typeface="Times New Roman"/>
              <a:cs typeface="Times New Roman"/>
            </a:endParaRPr>
          </a:p>
          <a:p>
            <a:pPr marL="16934" marR="6774" algn="just">
              <a:lnSpc>
                <a:spcPct val="105200"/>
              </a:lnSpc>
              <a:spcBef>
                <a:spcPts val="93"/>
              </a:spcBef>
            </a:pPr>
            <a:r>
              <a:rPr lang="en-US" sz="4800" dirty="0">
                <a:latin typeface="Times New Roman"/>
                <a:cs typeface="Times New Roman"/>
              </a:rPr>
              <a:t>Intra-oral views </a:t>
            </a:r>
            <a:endParaRPr sz="4800" dirty="0">
              <a:latin typeface="Times New Roman"/>
              <a:cs typeface="Times New Roman"/>
            </a:endParaRPr>
          </a:p>
        </p:txBody>
      </p:sp>
      <p:sp>
        <p:nvSpPr>
          <p:cNvPr id="4" name="Oval 3">
            <a:extLst>
              <a:ext uri="{FF2B5EF4-FFF2-40B4-BE49-F238E27FC236}">
                <a16:creationId xmlns:a16="http://schemas.microsoft.com/office/drawing/2014/main" id="{FA495EC6-D673-E55A-E0F1-F79106689FE4}"/>
              </a:ext>
            </a:extLst>
          </p:cNvPr>
          <p:cNvSpPr/>
          <p:nvPr/>
        </p:nvSpPr>
        <p:spPr>
          <a:xfrm>
            <a:off x="702588" y="2736850"/>
            <a:ext cx="11988561" cy="533094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4" marR="6774" algn="just">
              <a:lnSpc>
                <a:spcPct val="105200"/>
              </a:lnSpc>
              <a:spcBef>
                <a:spcPts val="93"/>
              </a:spcBef>
            </a:pPr>
            <a:r>
              <a:rPr lang="en-US" sz="3600" spc="27" dirty="0">
                <a:solidFill>
                  <a:srgbClr val="131413"/>
                </a:solidFill>
                <a:latin typeface="Times New Roman"/>
                <a:cs typeface="Times New Roman"/>
              </a:rPr>
              <a:t>If the patient is cooperative and conscious, intraoral periapical, and occlusal images may be beneficial, given their higher resolution, especially when dentoalveolar fractures are suspected</a:t>
            </a:r>
            <a:endParaRPr lang="en-US" sz="3600" dirty="0"/>
          </a:p>
        </p:txBody>
      </p:sp>
    </p:spTree>
    <p:extLst>
      <p:ext uri="{BB962C8B-B14F-4D97-AF65-F5344CB8AC3E}">
        <p14:creationId xmlns:p14="http://schemas.microsoft.com/office/powerpoint/2010/main" val="182354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DFBE52-9D69-FFBC-AE02-63F2B8A0C064}"/>
              </a:ext>
            </a:extLst>
          </p:cNvPr>
          <p:cNvSpPr txBox="1"/>
          <p:nvPr/>
        </p:nvSpPr>
        <p:spPr>
          <a:xfrm>
            <a:off x="1515269" y="1895108"/>
            <a:ext cx="10363200" cy="5016758"/>
          </a:xfrm>
          <a:prstGeom prst="rect">
            <a:avLst/>
          </a:prstGeom>
          <a:noFill/>
        </p:spPr>
        <p:txBody>
          <a:bodyPr wrap="square">
            <a:spAutoFit/>
          </a:bodyPr>
          <a:lstStyle/>
          <a:p>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The periapical view can be useful to identify specific dental trauma or abscesses at fracture site. </a:t>
            </a:r>
          </a:p>
          <a:p>
            <a:endPar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endParaRPr>
          </a:p>
          <a:p>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Occlusal views are very useful when used intraoperatively on patients with </a:t>
            </a:r>
            <a:r>
              <a:rPr kumimoji="0" lang="en-US" sz="4000" b="1" i="0" u="sng" strike="noStrike" kern="1200" cap="none" spc="0" normalizeH="0" baseline="0" noProof="0" dirty="0">
                <a:ln>
                  <a:noFill/>
                </a:ln>
                <a:solidFill>
                  <a:prstClr val="black"/>
                </a:solidFill>
                <a:effectLst/>
                <a:uLnTx/>
                <a:uFillTx/>
                <a:latin typeface="Garamond" panose="02020404030301010803"/>
                <a:ea typeface="+mn-ea"/>
                <a:cs typeface="+mn-cs"/>
              </a:rPr>
              <a:t>symphyseal and </a:t>
            </a:r>
            <a:r>
              <a:rPr kumimoji="0" lang="en-US" sz="4000" b="1" i="0" u="sng" strike="noStrike" kern="1200" cap="none" spc="0" normalizeH="0" baseline="0" noProof="0" dirty="0" err="1">
                <a:ln>
                  <a:noFill/>
                </a:ln>
                <a:solidFill>
                  <a:prstClr val="black"/>
                </a:solidFill>
                <a:effectLst/>
                <a:uLnTx/>
                <a:uFillTx/>
                <a:latin typeface="Garamond" panose="02020404030301010803"/>
                <a:ea typeface="+mn-ea"/>
                <a:cs typeface="+mn-cs"/>
              </a:rPr>
              <a:t>parasymphyseal</a:t>
            </a:r>
            <a:r>
              <a:rPr kumimoji="0" lang="en-US" sz="4000" b="1" i="0" u="sng" strike="noStrike" kern="1200" cap="none" spc="0" normalizeH="0" baseline="0" noProof="0" dirty="0">
                <a:ln>
                  <a:noFill/>
                </a:ln>
                <a:solidFill>
                  <a:prstClr val="black"/>
                </a:solidFill>
                <a:effectLst/>
                <a:uLnTx/>
                <a:uFillTx/>
                <a:latin typeface="Garamond" panose="02020404030301010803"/>
                <a:ea typeface="+mn-ea"/>
                <a:cs typeface="+mn-cs"/>
              </a:rPr>
              <a:t> </a:t>
            </a:r>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fractures to avoid displaying of the lingual cortex, and widening of the mandibular width. </a:t>
            </a:r>
            <a:endParaRPr lang="en-US" dirty="0"/>
          </a:p>
        </p:txBody>
      </p:sp>
    </p:spTree>
    <p:extLst>
      <p:ext uri="{BB962C8B-B14F-4D97-AF65-F5344CB8AC3E}">
        <p14:creationId xmlns:p14="http://schemas.microsoft.com/office/powerpoint/2010/main" val="277760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64D8CA-2FA6-0619-29A8-47DF1F679211}"/>
              </a:ext>
            </a:extLst>
          </p:cNvPr>
          <p:cNvPicPr>
            <a:picLocks noChangeAspect="1"/>
          </p:cNvPicPr>
          <p:nvPr/>
        </p:nvPicPr>
        <p:blipFill rotWithShape="1">
          <a:blip r:embed="rId2"/>
          <a:srcRect l="2282" t="25198" r="6053" b="60629"/>
          <a:stretch/>
        </p:blipFill>
        <p:spPr>
          <a:xfrm>
            <a:off x="1210469" y="1593850"/>
            <a:ext cx="10439400" cy="4876800"/>
          </a:xfrm>
          <a:prstGeom prst="rect">
            <a:avLst/>
          </a:prstGeom>
        </p:spPr>
      </p:pic>
      <p:sp>
        <p:nvSpPr>
          <p:cNvPr id="2" name="TextBox 1">
            <a:extLst>
              <a:ext uri="{FF2B5EF4-FFF2-40B4-BE49-F238E27FC236}">
                <a16:creationId xmlns:a16="http://schemas.microsoft.com/office/drawing/2014/main" id="{840C102D-E5CC-96A8-E27E-F3A3FFDD7E8A}"/>
              </a:ext>
            </a:extLst>
          </p:cNvPr>
          <p:cNvSpPr txBox="1"/>
          <p:nvPr/>
        </p:nvSpPr>
        <p:spPr>
          <a:xfrm>
            <a:off x="4750863" y="7080250"/>
            <a:ext cx="3358612" cy="707886"/>
          </a:xfrm>
          <a:prstGeom prst="rect">
            <a:avLst/>
          </a:prstGeom>
          <a:noFill/>
        </p:spPr>
        <p:txBody>
          <a:bodyPr wrap="none" rtlCol="0">
            <a:spAutoFit/>
          </a:bodyPr>
          <a:lstStyle/>
          <a:p>
            <a:pPr algn="ctr"/>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periapical view </a:t>
            </a:r>
            <a:endParaRPr lang="en-US" dirty="0"/>
          </a:p>
        </p:txBody>
      </p:sp>
    </p:spTree>
    <p:extLst>
      <p:ext uri="{BB962C8B-B14F-4D97-AF65-F5344CB8AC3E}">
        <p14:creationId xmlns:p14="http://schemas.microsoft.com/office/powerpoint/2010/main" val="56580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659195-A28A-FD40-AEE4-7D556B27D7D6}"/>
              </a:ext>
            </a:extLst>
          </p:cNvPr>
          <p:cNvPicPr>
            <a:picLocks noChangeAspect="1"/>
          </p:cNvPicPr>
          <p:nvPr/>
        </p:nvPicPr>
        <p:blipFill rotWithShape="1">
          <a:blip r:embed="rId2"/>
          <a:srcRect l="48229" t="29203" r="-5648" b="7288"/>
          <a:stretch/>
        </p:blipFill>
        <p:spPr>
          <a:xfrm>
            <a:off x="2048669" y="2813050"/>
            <a:ext cx="9296400" cy="4648200"/>
          </a:xfrm>
          <a:prstGeom prst="rect">
            <a:avLst/>
          </a:prstGeom>
        </p:spPr>
      </p:pic>
      <p:sp>
        <p:nvSpPr>
          <p:cNvPr id="4" name="TextBox 3">
            <a:extLst>
              <a:ext uri="{FF2B5EF4-FFF2-40B4-BE49-F238E27FC236}">
                <a16:creationId xmlns:a16="http://schemas.microsoft.com/office/drawing/2014/main" id="{C5DC8771-BCC0-EC49-8A08-24C403A89EA6}"/>
              </a:ext>
            </a:extLst>
          </p:cNvPr>
          <p:cNvSpPr txBox="1"/>
          <p:nvPr/>
        </p:nvSpPr>
        <p:spPr>
          <a:xfrm>
            <a:off x="3120549" y="7994650"/>
            <a:ext cx="6695440" cy="707886"/>
          </a:xfrm>
          <a:prstGeom prst="rect">
            <a:avLst/>
          </a:prstGeom>
          <a:noFill/>
        </p:spPr>
        <p:txBody>
          <a:bodyPr wrap="square">
            <a:spAutoFit/>
          </a:bodyPr>
          <a:lstStyle/>
          <a:p>
            <a:pPr algn="ctr"/>
            <a:r>
              <a:rPr lang="en-US" sz="4000" dirty="0"/>
              <a:t>  True occlusal image </a:t>
            </a:r>
          </a:p>
        </p:txBody>
      </p:sp>
    </p:spTree>
    <p:extLst>
      <p:ext uri="{BB962C8B-B14F-4D97-AF65-F5344CB8AC3E}">
        <p14:creationId xmlns:p14="http://schemas.microsoft.com/office/powerpoint/2010/main" val="64060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966E99F-6075-35AA-1F33-33C8B3C3D97E}"/>
              </a:ext>
            </a:extLst>
          </p:cNvPr>
          <p:cNvSpPr/>
          <p:nvPr/>
        </p:nvSpPr>
        <p:spPr>
          <a:xfrm>
            <a:off x="486569" y="2813050"/>
            <a:ext cx="12420600" cy="601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4" marR="6774" lvl="0" indent="0" algn="just" defTabSz="914400" rtl="0" eaLnBrk="1" fontAlgn="auto" latinLnBrk="0" hangingPunct="1">
              <a:lnSpc>
                <a:spcPct val="105200"/>
              </a:lnSpc>
              <a:spcBef>
                <a:spcPts val="93"/>
              </a:spcBef>
              <a:spcAft>
                <a:spcPts val="0"/>
              </a:spcAft>
              <a:buClrTx/>
              <a:buSzTx/>
              <a:buFontTx/>
              <a:buNone/>
              <a:tabLst/>
              <a:defRPr/>
            </a:pPr>
            <a:r>
              <a:rPr kumimoji="0" lang="en-US" sz="3600" b="0" i="0" u="none" strike="noStrike" kern="1200" cap="none" spc="20" normalizeH="0" baseline="0" noProof="0" dirty="0">
                <a:ln>
                  <a:noFill/>
                </a:ln>
                <a:solidFill>
                  <a:srgbClr val="FF0000"/>
                </a:solidFill>
                <a:effectLst/>
                <a:uLnTx/>
                <a:uFillTx/>
                <a:latin typeface="Times New Roman"/>
                <a:ea typeface="+mn-ea"/>
                <a:cs typeface="Times New Roman"/>
              </a:rPr>
              <a:t>a</a:t>
            </a:r>
            <a:r>
              <a:rPr kumimoji="0" lang="en-US" sz="3600" b="0" i="0" u="none" strike="noStrike" kern="1200" cap="none" spc="27" normalizeH="0" baseline="0" noProof="0" dirty="0">
                <a:ln>
                  <a:noFill/>
                </a:ln>
                <a:solidFill>
                  <a:srgbClr val="FF0000"/>
                </a:solidFill>
                <a:effectLst/>
                <a:uLnTx/>
                <a:uFillTx/>
                <a:latin typeface="Times New Roman"/>
                <a:ea typeface="+mn-ea"/>
                <a:cs typeface="Times New Roman"/>
              </a:rPr>
              <a:t> </a:t>
            </a:r>
            <a:r>
              <a:rPr kumimoji="0" lang="en-US" sz="3600" b="0" i="0" u="none" strike="noStrike" kern="1200" cap="none" spc="47" normalizeH="0" baseline="0" noProof="0" dirty="0" err="1">
                <a:ln>
                  <a:noFill/>
                </a:ln>
                <a:solidFill>
                  <a:srgbClr val="FF0000"/>
                </a:solidFill>
                <a:effectLst/>
                <a:uLnTx/>
                <a:uFillTx/>
                <a:latin typeface="Times New Roman"/>
                <a:ea typeface="+mn-ea"/>
                <a:cs typeface="Times New Roman"/>
              </a:rPr>
              <a:t>postero</a:t>
            </a:r>
            <a:r>
              <a:rPr kumimoji="0" lang="en-US" sz="3600" b="0" i="0" u="none" strike="noStrike" kern="1200" cap="none" spc="47" normalizeH="0" baseline="0" noProof="0" dirty="0">
                <a:ln>
                  <a:noFill/>
                </a:ln>
                <a:solidFill>
                  <a:srgbClr val="FF0000"/>
                </a:solidFill>
                <a:effectLst/>
                <a:uLnTx/>
                <a:uFillTx/>
                <a:latin typeface="Times New Roman"/>
                <a:ea typeface="+mn-ea"/>
                <a:cs typeface="Times New Roman"/>
              </a:rPr>
              <a:t>-anterior</a:t>
            </a:r>
            <a:r>
              <a:rPr kumimoji="0" lang="en-US" sz="3600" b="0" i="0" u="none" strike="noStrike" kern="1200" cap="none" spc="53" normalizeH="0" baseline="0" noProof="0" dirty="0">
                <a:ln>
                  <a:noFill/>
                </a:ln>
                <a:solidFill>
                  <a:srgbClr val="FF0000"/>
                </a:solidFill>
                <a:effectLst/>
                <a:uLnTx/>
                <a:uFillTx/>
                <a:latin typeface="Times New Roman"/>
                <a:ea typeface="+mn-ea"/>
                <a:cs typeface="Times New Roman"/>
              </a:rPr>
              <a:t> </a:t>
            </a:r>
            <a:r>
              <a:rPr kumimoji="0" lang="en-US" sz="3600" b="0" i="0" u="none" strike="noStrike" kern="1200" cap="none" spc="-13" normalizeH="0" baseline="0" noProof="0" dirty="0">
                <a:ln>
                  <a:noFill/>
                </a:ln>
                <a:solidFill>
                  <a:srgbClr val="FF0000"/>
                </a:solidFill>
                <a:effectLst/>
                <a:uLnTx/>
                <a:uFillTx/>
                <a:latin typeface="Times New Roman"/>
                <a:ea typeface="+mn-ea"/>
                <a:cs typeface="Times New Roman"/>
              </a:rPr>
              <a:t>view</a:t>
            </a:r>
            <a:r>
              <a:rPr kumimoji="0" lang="en-US" sz="3600" b="0" i="0" u="none" strike="noStrike" kern="1200" cap="none" spc="-13" normalizeH="0" baseline="0" noProof="0" dirty="0">
                <a:ln>
                  <a:noFill/>
                </a:ln>
                <a:solidFill>
                  <a:srgbClr val="131413"/>
                </a:solidFill>
                <a:effectLst/>
                <a:uLnTx/>
                <a:uFillTx/>
                <a:latin typeface="Times New Roman"/>
                <a:ea typeface="+mn-ea"/>
                <a:cs typeface="Times New Roman"/>
              </a:rPr>
              <a:t>,</a:t>
            </a:r>
            <a:r>
              <a:rPr kumimoji="0" lang="en-US" sz="3600" b="0" i="0" u="none" strike="noStrike" kern="1200" cap="none" spc="-7" normalizeH="0" baseline="0" noProof="0" dirty="0">
                <a:ln>
                  <a:noFill/>
                </a:ln>
                <a:solidFill>
                  <a:srgbClr val="131413"/>
                </a:solidFill>
                <a:effectLst/>
                <a:uLnTx/>
                <a:uFillTx/>
                <a:latin typeface="Times New Roman"/>
                <a:ea typeface="+mn-ea"/>
                <a:cs typeface="Times New Roman"/>
              </a:rPr>
              <a:t> </a:t>
            </a:r>
            <a:r>
              <a:rPr kumimoji="0" lang="en-US" sz="3600" b="0" i="0" u="none" strike="noStrike" kern="1200" cap="none" spc="13" normalizeH="0" baseline="0" noProof="0" dirty="0">
                <a:ln>
                  <a:noFill/>
                </a:ln>
                <a:solidFill>
                  <a:srgbClr val="131413"/>
                </a:solidFill>
                <a:effectLst/>
                <a:uLnTx/>
                <a:uFillTx/>
                <a:latin typeface="Times New Roman"/>
                <a:ea typeface="+mn-ea"/>
                <a:cs typeface="Times New Roman"/>
              </a:rPr>
              <a:t>generally</a:t>
            </a:r>
            <a:r>
              <a:rPr kumimoji="0" lang="en-US" sz="3600" b="0" i="0" u="none" strike="noStrike" kern="1200" cap="none" spc="20" normalizeH="0" baseline="0" noProof="0" dirty="0">
                <a:ln>
                  <a:noFill/>
                </a:ln>
                <a:solidFill>
                  <a:srgbClr val="131413"/>
                </a:solidFill>
                <a:effectLst/>
                <a:uLnTx/>
                <a:uFillTx/>
                <a:latin typeface="Times New Roman"/>
                <a:ea typeface="+mn-ea"/>
                <a:cs typeface="Times New Roman"/>
              </a:rPr>
              <a:t> </a:t>
            </a:r>
            <a:r>
              <a:rPr kumimoji="0" lang="en-US" sz="3600" b="0" i="0" u="none" strike="noStrike" kern="1200" cap="none" spc="40" normalizeH="0" baseline="0" noProof="0" dirty="0">
                <a:ln>
                  <a:noFill/>
                </a:ln>
                <a:solidFill>
                  <a:srgbClr val="131413"/>
                </a:solidFill>
                <a:effectLst/>
                <a:uLnTx/>
                <a:uFillTx/>
                <a:latin typeface="Times New Roman"/>
                <a:ea typeface="+mn-ea"/>
                <a:cs typeface="Times New Roman"/>
              </a:rPr>
              <a:t>used  </a:t>
            </a:r>
            <a:r>
              <a:rPr kumimoji="0" lang="en-US" sz="3600" b="0" i="0" u="none" strike="noStrike" kern="1200" cap="none" spc="20" normalizeH="0" baseline="0" noProof="0" dirty="0">
                <a:ln>
                  <a:noFill/>
                </a:ln>
                <a:solidFill>
                  <a:srgbClr val="131413"/>
                </a:solidFill>
                <a:effectLst/>
                <a:uLnTx/>
                <a:uFillTx/>
                <a:latin typeface="Times New Roman"/>
                <a:ea typeface="+mn-ea"/>
                <a:cs typeface="Times New Roman"/>
              </a:rPr>
              <a:t>for </a:t>
            </a:r>
            <a:r>
              <a:rPr kumimoji="0" lang="en-US" sz="3600" b="0" i="0" u="none" strike="noStrike" kern="1200" cap="none" spc="27" normalizeH="0" baseline="0" noProof="0" dirty="0">
                <a:ln>
                  <a:noFill/>
                </a:ln>
                <a:solidFill>
                  <a:srgbClr val="131413"/>
                </a:solidFill>
                <a:effectLst/>
                <a:uLnTx/>
                <a:uFillTx/>
                <a:latin typeface="Times New Roman"/>
                <a:ea typeface="+mn-ea"/>
                <a:cs typeface="Times New Roman"/>
              </a:rPr>
              <a:t> </a:t>
            </a:r>
            <a:r>
              <a:rPr kumimoji="0" lang="en-US" sz="3600" b="0" i="0" u="none" strike="noStrike" kern="1200" cap="none" spc="20" normalizeH="0" baseline="0" noProof="0" dirty="0">
                <a:ln>
                  <a:noFill/>
                </a:ln>
                <a:solidFill>
                  <a:srgbClr val="131413"/>
                </a:solidFill>
                <a:effectLst/>
                <a:uLnTx/>
                <a:uFillTx/>
                <a:latin typeface="Times New Roman"/>
                <a:ea typeface="+mn-ea"/>
                <a:cs typeface="Times New Roman"/>
              </a:rPr>
              <a:t>angle</a:t>
            </a:r>
            <a:r>
              <a:rPr kumimoji="0" lang="en-US" sz="3600" b="0" i="0" u="none" strike="noStrike" kern="1200" cap="none" spc="27" normalizeH="0" baseline="0" noProof="0" dirty="0">
                <a:ln>
                  <a:noFill/>
                </a:ln>
                <a:solidFill>
                  <a:srgbClr val="131413"/>
                </a:solidFill>
                <a:effectLst/>
                <a:uLnTx/>
                <a:uFillTx/>
                <a:latin typeface="Times New Roman"/>
                <a:ea typeface="+mn-ea"/>
                <a:cs typeface="Times New Roman"/>
              </a:rPr>
              <a:t> </a:t>
            </a:r>
            <a:r>
              <a:rPr kumimoji="0" lang="en-US" sz="3600" b="0" i="0" u="none" strike="noStrike" kern="1200" cap="none" spc="53" normalizeH="0" baseline="0" noProof="0" dirty="0">
                <a:ln>
                  <a:noFill/>
                </a:ln>
                <a:solidFill>
                  <a:srgbClr val="131413"/>
                </a:solidFill>
                <a:effectLst/>
                <a:uLnTx/>
                <a:uFillTx/>
                <a:latin typeface="Times New Roman"/>
                <a:ea typeface="+mn-ea"/>
                <a:cs typeface="Times New Roman"/>
              </a:rPr>
              <a:t>and ramus </a:t>
            </a:r>
            <a:r>
              <a:rPr kumimoji="0" lang="en-US" sz="3600" b="0" i="0" u="none" strike="noStrike" kern="1200" cap="none" spc="20" normalizeH="0" baseline="0" noProof="0" dirty="0">
                <a:ln>
                  <a:noFill/>
                </a:ln>
                <a:solidFill>
                  <a:srgbClr val="131413"/>
                </a:solidFill>
                <a:effectLst/>
                <a:uLnTx/>
                <a:uFillTx/>
                <a:latin typeface="Times New Roman"/>
                <a:ea typeface="+mn-ea"/>
                <a:cs typeface="Times New Roman"/>
              </a:rPr>
              <a:t>fractures;</a:t>
            </a:r>
            <a:r>
              <a:rPr kumimoji="0" lang="en-US" sz="3600" b="0" i="0" u="none" strike="noStrike" kern="1200" cap="none" spc="27" normalizeH="0" baseline="0" noProof="0" dirty="0">
                <a:ln>
                  <a:noFill/>
                </a:ln>
                <a:solidFill>
                  <a:srgbClr val="131413"/>
                </a:solidFill>
                <a:effectLst/>
                <a:uLnTx/>
                <a:uFillTx/>
                <a:latin typeface="Times New Roman"/>
                <a:ea typeface="+mn-ea"/>
                <a:cs typeface="Times New Roman"/>
              </a:rPr>
              <a:t> </a:t>
            </a:r>
          </a:p>
          <a:p>
            <a:pPr marL="16934" marR="6774" lvl="0" algn="just" defTabSz="914400">
              <a:lnSpc>
                <a:spcPct val="105200"/>
              </a:lnSpc>
              <a:spcBef>
                <a:spcPts val="93"/>
              </a:spcBef>
              <a:defRPr/>
            </a:pPr>
            <a:r>
              <a:rPr lang="en-US" sz="3600" spc="20" dirty="0">
                <a:solidFill>
                  <a:srgbClr val="FF0000"/>
                </a:solidFill>
                <a:latin typeface="Times New Roman"/>
                <a:cs typeface="Times New Roman"/>
              </a:rPr>
              <a:t>reverse </a:t>
            </a:r>
            <a:r>
              <a:rPr lang="en-US" sz="3600" spc="47" dirty="0">
                <a:solidFill>
                  <a:srgbClr val="FF0000"/>
                </a:solidFill>
                <a:latin typeface="Times New Roman"/>
                <a:cs typeface="Times New Roman"/>
              </a:rPr>
              <a:t>Towne</a:t>
            </a:r>
            <a:r>
              <a:rPr kumimoji="0" lang="en-US" sz="3600" b="0" i="0" u="none" strike="noStrike" kern="1200" cap="none" spc="-13" normalizeH="0" baseline="0" noProof="0" dirty="0">
                <a:ln>
                  <a:noFill/>
                </a:ln>
                <a:solidFill>
                  <a:srgbClr val="131413"/>
                </a:solidFill>
                <a:effectLst/>
                <a:uLnTx/>
                <a:uFillTx/>
                <a:latin typeface="Times New Roman"/>
                <a:ea typeface="+mn-ea"/>
                <a:cs typeface="Times New Roman"/>
              </a:rPr>
              <a:t>,</a:t>
            </a:r>
            <a:r>
              <a:rPr kumimoji="0" lang="en-US" sz="3600" b="0" i="0" u="none" strike="noStrike" kern="1200" cap="none" spc="-7" normalizeH="0" baseline="0" noProof="0" dirty="0">
                <a:ln>
                  <a:noFill/>
                </a:ln>
                <a:solidFill>
                  <a:srgbClr val="131413"/>
                </a:solidFill>
                <a:effectLst/>
                <a:uLnTx/>
                <a:uFillTx/>
                <a:latin typeface="Times New Roman"/>
                <a:ea typeface="+mn-ea"/>
                <a:cs typeface="Times New Roman"/>
              </a:rPr>
              <a:t> </a:t>
            </a:r>
            <a:r>
              <a:rPr kumimoji="0" lang="en-US" sz="3600" b="0" i="0" u="none" strike="noStrike" kern="1200" cap="none" spc="20" normalizeH="0" baseline="0" noProof="0" dirty="0">
                <a:ln>
                  <a:noFill/>
                </a:ln>
                <a:solidFill>
                  <a:srgbClr val="131413"/>
                </a:solidFill>
                <a:effectLst/>
                <a:uLnTx/>
                <a:uFillTx/>
                <a:latin typeface="Times New Roman"/>
                <a:ea typeface="+mn-ea"/>
                <a:cs typeface="Times New Roman"/>
              </a:rPr>
              <a:t>useful </a:t>
            </a:r>
            <a:r>
              <a:rPr kumimoji="0" lang="en-US" sz="3600" b="0" i="0" u="none" strike="noStrike" kern="1200" cap="none" spc="33" normalizeH="0" baseline="0" noProof="0" dirty="0">
                <a:ln>
                  <a:noFill/>
                </a:ln>
                <a:solidFill>
                  <a:srgbClr val="131413"/>
                </a:solidFill>
                <a:effectLst/>
                <a:uLnTx/>
                <a:uFillTx/>
                <a:latin typeface="Times New Roman"/>
                <a:ea typeface="+mn-ea"/>
                <a:cs typeface="Times New Roman"/>
              </a:rPr>
              <a:t>in </a:t>
            </a:r>
            <a:r>
              <a:rPr kumimoji="0" lang="en-US" sz="3600" b="0" i="0" u="none" strike="noStrike" kern="1200" cap="none" spc="13" normalizeH="0" baseline="0" noProof="0" dirty="0">
                <a:ln>
                  <a:noFill/>
                </a:ln>
                <a:solidFill>
                  <a:srgbClr val="131413"/>
                </a:solidFill>
                <a:effectLst/>
                <a:uLnTx/>
                <a:uFillTx/>
                <a:latin typeface="Times New Roman"/>
                <a:ea typeface="+mn-ea"/>
                <a:cs typeface="Times New Roman"/>
              </a:rPr>
              <a:t>case </a:t>
            </a:r>
            <a:r>
              <a:rPr kumimoji="0" lang="en-US" sz="3600" b="0" i="0" u="none" strike="noStrike" kern="1200" cap="none" spc="0" normalizeH="0" baseline="0" noProof="0" dirty="0">
                <a:ln>
                  <a:noFill/>
                </a:ln>
                <a:solidFill>
                  <a:srgbClr val="131413"/>
                </a:solidFill>
                <a:effectLst/>
                <a:uLnTx/>
                <a:uFillTx/>
                <a:latin typeface="Times New Roman"/>
                <a:ea typeface="+mn-ea"/>
                <a:cs typeface="Times New Roman"/>
              </a:rPr>
              <a:t>of</a:t>
            </a:r>
            <a:r>
              <a:rPr kumimoji="0" lang="en-US" sz="3600" b="0" i="0" u="none" strike="noStrike" kern="1200" cap="none" spc="7" normalizeH="0" baseline="0" noProof="0" dirty="0">
                <a:ln>
                  <a:noFill/>
                </a:ln>
                <a:solidFill>
                  <a:srgbClr val="131413"/>
                </a:solidFill>
                <a:effectLst/>
                <a:uLnTx/>
                <a:uFillTx/>
                <a:latin typeface="Times New Roman"/>
                <a:ea typeface="+mn-ea"/>
                <a:cs typeface="Times New Roman"/>
              </a:rPr>
              <a:t> </a:t>
            </a:r>
            <a:r>
              <a:rPr kumimoji="0" lang="en-US" sz="3600" b="0" i="0" u="none" strike="noStrike" kern="1200" cap="none" spc="27" normalizeH="0" baseline="0" noProof="0" dirty="0">
                <a:ln>
                  <a:noFill/>
                </a:ln>
                <a:solidFill>
                  <a:srgbClr val="131413"/>
                </a:solidFill>
                <a:effectLst/>
                <a:uLnTx/>
                <a:uFillTx/>
                <a:latin typeface="Times New Roman"/>
                <a:ea typeface="+mn-ea"/>
                <a:cs typeface="Times New Roman"/>
              </a:rPr>
              <a:t>dis</a:t>
            </a:r>
            <a:r>
              <a:rPr kumimoji="0" lang="en-US" sz="3600" b="0" i="0" u="none" strike="noStrike" kern="1200" cap="none" spc="40" normalizeH="0" baseline="0" noProof="0" dirty="0">
                <a:ln>
                  <a:noFill/>
                </a:ln>
                <a:solidFill>
                  <a:srgbClr val="131413"/>
                </a:solidFill>
                <a:effectLst/>
                <a:uLnTx/>
                <a:uFillTx/>
                <a:latin typeface="Times New Roman"/>
                <a:ea typeface="+mn-ea"/>
                <a:cs typeface="Times New Roman"/>
              </a:rPr>
              <a:t>placement </a:t>
            </a:r>
            <a:r>
              <a:rPr kumimoji="0" lang="en-US" sz="3600" b="0" i="0" u="none" strike="noStrike" kern="1200" cap="none" spc="0" normalizeH="0" baseline="0" noProof="0" dirty="0">
                <a:ln>
                  <a:noFill/>
                </a:ln>
                <a:solidFill>
                  <a:srgbClr val="131413"/>
                </a:solidFill>
                <a:effectLst/>
                <a:uLnTx/>
                <a:uFillTx/>
                <a:latin typeface="Times New Roman"/>
                <a:ea typeface="+mn-ea"/>
                <a:cs typeface="Times New Roman"/>
              </a:rPr>
              <a:t>of </a:t>
            </a:r>
            <a:r>
              <a:rPr kumimoji="0" lang="en-US" sz="3600" b="0" i="0" u="none" strike="noStrike" kern="1200" cap="none" spc="27" normalizeH="0" baseline="0" noProof="0" dirty="0">
                <a:ln>
                  <a:noFill/>
                </a:ln>
                <a:solidFill>
                  <a:srgbClr val="131413"/>
                </a:solidFill>
                <a:effectLst/>
                <a:uLnTx/>
                <a:uFillTx/>
                <a:latin typeface="Times New Roman"/>
                <a:ea typeface="+mn-ea"/>
                <a:cs typeface="Times New Roman"/>
              </a:rPr>
              <a:t>condylar fragments;</a:t>
            </a:r>
          </a:p>
          <a:p>
            <a:pPr marL="16934" marR="6774" lvl="0" indent="0" algn="just" defTabSz="914400" rtl="0" eaLnBrk="1" fontAlgn="auto" latinLnBrk="0" hangingPunct="1">
              <a:lnSpc>
                <a:spcPct val="105200"/>
              </a:lnSpc>
              <a:spcBef>
                <a:spcPts val="93"/>
              </a:spcBef>
              <a:spcAft>
                <a:spcPts val="0"/>
              </a:spcAft>
              <a:buClrTx/>
              <a:buSzTx/>
              <a:buFontTx/>
              <a:buNone/>
              <a:tabLst/>
              <a:defRPr/>
            </a:pPr>
            <a:r>
              <a:rPr kumimoji="0" lang="en-US" sz="3600" b="0" i="0" u="none" strike="noStrike" kern="1200" cap="none" spc="27" normalizeH="0" baseline="0" noProof="0" dirty="0">
                <a:ln>
                  <a:noFill/>
                </a:ln>
                <a:solidFill>
                  <a:srgbClr val="131413"/>
                </a:solidFill>
                <a:effectLst/>
                <a:uLnTx/>
                <a:uFillTx/>
                <a:latin typeface="Times New Roman"/>
                <a:ea typeface="+mn-ea"/>
                <a:cs typeface="Times New Roman"/>
              </a:rPr>
              <a:t> </a:t>
            </a:r>
            <a:r>
              <a:rPr kumimoji="0" lang="en-US" sz="3600" b="0" i="0" u="none" strike="noStrike" kern="1200" cap="none" spc="20" normalizeH="0" baseline="0" noProof="0" dirty="0">
                <a:ln>
                  <a:noFill/>
                </a:ln>
                <a:solidFill>
                  <a:srgbClr val="FF0000"/>
                </a:solidFill>
                <a:effectLst/>
                <a:uLnTx/>
                <a:uFillTx/>
                <a:latin typeface="Times New Roman"/>
                <a:ea typeface="+mn-ea"/>
                <a:cs typeface="Times New Roman"/>
              </a:rPr>
              <a:t>bilateral </a:t>
            </a:r>
            <a:r>
              <a:rPr kumimoji="0" lang="en-US" sz="3600" b="0" i="0" u="none" strike="noStrike" kern="1200" cap="none" spc="27" normalizeH="0" baseline="0" noProof="0" dirty="0">
                <a:ln>
                  <a:noFill/>
                </a:ln>
                <a:solidFill>
                  <a:srgbClr val="FF0000"/>
                </a:solidFill>
                <a:effectLst/>
                <a:uLnTx/>
                <a:uFillTx/>
                <a:latin typeface="Times New Roman"/>
                <a:ea typeface="+mn-ea"/>
                <a:cs typeface="Times New Roman"/>
              </a:rPr>
              <a:t>oblique </a:t>
            </a:r>
            <a:r>
              <a:rPr kumimoji="0" lang="en-US" sz="3600" b="0" i="0" u="none" strike="noStrike" kern="1200" cap="none" spc="-13" normalizeH="0" baseline="0" noProof="0" dirty="0">
                <a:ln>
                  <a:noFill/>
                </a:ln>
                <a:solidFill>
                  <a:srgbClr val="FF0000"/>
                </a:solidFill>
                <a:effectLst/>
                <a:uLnTx/>
                <a:uFillTx/>
                <a:latin typeface="Times New Roman"/>
                <a:ea typeface="+mn-ea"/>
                <a:cs typeface="Times New Roman"/>
              </a:rPr>
              <a:t>view</a:t>
            </a:r>
            <a:r>
              <a:rPr kumimoji="0" lang="en-US" sz="3600" b="0" i="0" u="none" strike="noStrike" kern="1200" cap="none" spc="-13" normalizeH="0" baseline="0" noProof="0" dirty="0">
                <a:ln>
                  <a:noFill/>
                </a:ln>
                <a:solidFill>
                  <a:srgbClr val="131413"/>
                </a:solidFill>
                <a:effectLst/>
                <a:uLnTx/>
                <a:uFillTx/>
                <a:latin typeface="Times New Roman"/>
                <a:ea typeface="+mn-ea"/>
                <a:cs typeface="Times New Roman"/>
              </a:rPr>
              <a:t>, </a:t>
            </a:r>
            <a:r>
              <a:rPr kumimoji="0" lang="en-US" sz="3600" b="0" i="0" u="none" strike="noStrike" kern="1200" cap="none" spc="-7" normalizeH="0" baseline="0" noProof="0" dirty="0">
                <a:ln>
                  <a:noFill/>
                </a:ln>
                <a:solidFill>
                  <a:srgbClr val="131413"/>
                </a:solidFill>
                <a:effectLst/>
                <a:uLnTx/>
                <a:uFillTx/>
                <a:latin typeface="Times New Roman"/>
                <a:ea typeface="+mn-ea"/>
                <a:cs typeface="Times New Roman"/>
              </a:rPr>
              <a:t> </a:t>
            </a:r>
            <a:r>
              <a:rPr kumimoji="0" lang="en-US" sz="3600" b="0" i="0" u="none" strike="noStrike" kern="1200" cap="none" spc="40" normalizeH="0" baseline="0" noProof="0" dirty="0">
                <a:ln>
                  <a:noFill/>
                </a:ln>
                <a:solidFill>
                  <a:srgbClr val="131413"/>
                </a:solidFill>
                <a:effectLst/>
                <a:uLnTx/>
                <a:uFillTx/>
                <a:latin typeface="Times New Roman"/>
                <a:ea typeface="+mn-ea"/>
                <a:cs typeface="Times New Roman"/>
              </a:rPr>
              <a:t>used </a:t>
            </a:r>
            <a:r>
              <a:rPr kumimoji="0" lang="en-US" sz="3600" b="0" i="0" u="none" strike="noStrike" kern="1200" cap="none" spc="53" normalizeH="0" baseline="0" noProof="0" dirty="0">
                <a:ln>
                  <a:noFill/>
                </a:ln>
                <a:solidFill>
                  <a:srgbClr val="131413"/>
                </a:solidFill>
                <a:effectLst/>
                <a:uLnTx/>
                <a:uFillTx/>
                <a:latin typeface="Times New Roman"/>
                <a:ea typeface="+mn-ea"/>
                <a:cs typeface="Times New Roman"/>
              </a:rPr>
              <a:t>to </a:t>
            </a:r>
            <a:r>
              <a:rPr kumimoji="0" lang="en-US" sz="3600" b="0" i="0" u="none" strike="noStrike" kern="1200" cap="none" spc="13" normalizeH="0" baseline="0" noProof="0" dirty="0" err="1">
                <a:ln>
                  <a:noFill/>
                </a:ln>
                <a:solidFill>
                  <a:srgbClr val="131413"/>
                </a:solidFill>
                <a:effectLst/>
                <a:uLnTx/>
                <a:uFillTx/>
                <a:latin typeface="Times New Roman"/>
                <a:ea typeface="+mn-ea"/>
                <a:cs typeface="Times New Roman"/>
              </a:rPr>
              <a:t>analyse</a:t>
            </a:r>
            <a:r>
              <a:rPr kumimoji="0" lang="en-US" sz="3600" b="0" i="0" u="none" strike="noStrike" kern="1200" cap="none" spc="13" normalizeH="0" baseline="0" noProof="0" dirty="0">
                <a:ln>
                  <a:noFill/>
                </a:ln>
                <a:solidFill>
                  <a:srgbClr val="131413"/>
                </a:solidFill>
                <a:effectLst/>
                <a:uLnTx/>
                <a:uFillTx/>
                <a:latin typeface="Times New Roman"/>
                <a:ea typeface="+mn-ea"/>
                <a:cs typeface="Times New Roman"/>
              </a:rPr>
              <a:t> </a:t>
            </a:r>
            <a:r>
              <a:rPr kumimoji="0" lang="en-US" sz="3600" b="0" i="0" u="none" strike="noStrike" kern="1200" cap="none" spc="53" normalizeH="0" baseline="0" noProof="0" dirty="0">
                <a:ln>
                  <a:noFill/>
                </a:ln>
                <a:solidFill>
                  <a:srgbClr val="131413"/>
                </a:solidFill>
                <a:effectLst/>
                <a:uLnTx/>
                <a:uFillTx/>
                <a:latin typeface="Times New Roman"/>
                <a:ea typeface="+mn-ea"/>
                <a:cs typeface="Times New Roman"/>
              </a:rPr>
              <a:t>the </a:t>
            </a:r>
            <a:r>
              <a:rPr kumimoji="0" lang="en-US" sz="3600" b="0" i="0" u="none" strike="noStrike" kern="1200" cap="none" spc="20" normalizeH="0" baseline="0" noProof="0" dirty="0">
                <a:ln>
                  <a:noFill/>
                </a:ln>
                <a:solidFill>
                  <a:srgbClr val="131413"/>
                </a:solidFill>
                <a:effectLst/>
                <a:uLnTx/>
                <a:uFillTx/>
                <a:latin typeface="Times New Roman"/>
                <a:ea typeface="+mn-ea"/>
                <a:cs typeface="Times New Roman"/>
              </a:rPr>
              <a:t>angle </a:t>
            </a:r>
            <a:r>
              <a:rPr kumimoji="0" lang="en-US" sz="3600" b="0" i="0" u="none" strike="noStrike" kern="1200" cap="none" spc="53" normalizeH="0" baseline="0" noProof="0" dirty="0">
                <a:ln>
                  <a:noFill/>
                </a:ln>
                <a:solidFill>
                  <a:srgbClr val="131413"/>
                </a:solidFill>
                <a:effectLst/>
                <a:uLnTx/>
                <a:uFillTx/>
                <a:latin typeface="Times New Roman"/>
                <a:ea typeface="+mn-ea"/>
                <a:cs typeface="Times New Roman"/>
              </a:rPr>
              <a:t>and </a:t>
            </a:r>
            <a:r>
              <a:rPr kumimoji="0" lang="en-US" sz="3600" b="0" i="0" u="none" strike="noStrike" kern="1200" cap="none" spc="40" normalizeH="0" baseline="0" noProof="0" dirty="0">
                <a:ln>
                  <a:noFill/>
                </a:ln>
                <a:solidFill>
                  <a:srgbClr val="131413"/>
                </a:solidFill>
                <a:effectLst/>
                <a:uLnTx/>
                <a:uFillTx/>
                <a:latin typeface="Times New Roman"/>
                <a:ea typeface="+mn-ea"/>
                <a:cs typeface="Times New Roman"/>
              </a:rPr>
              <a:t>horizontal </a:t>
            </a:r>
            <a:r>
              <a:rPr kumimoji="0" lang="en-US" sz="3600" b="0" i="0" u="none" strike="noStrike" kern="1200" cap="none" spc="47" normalizeH="0" baseline="0" noProof="0" dirty="0">
                <a:ln>
                  <a:noFill/>
                </a:ln>
                <a:solidFill>
                  <a:srgbClr val="131413"/>
                </a:solidFill>
                <a:effectLst/>
                <a:uLnTx/>
                <a:uFillTx/>
                <a:latin typeface="Times New Roman"/>
                <a:ea typeface="+mn-ea"/>
                <a:cs typeface="Times New Roman"/>
              </a:rPr>
              <a:t>branch </a:t>
            </a:r>
            <a:r>
              <a:rPr kumimoji="0" lang="en-US" sz="3600" b="0" i="0" u="none" strike="noStrike" kern="1200" cap="none" spc="0" normalizeH="0" baseline="0" noProof="0" dirty="0">
                <a:ln>
                  <a:noFill/>
                </a:ln>
                <a:solidFill>
                  <a:srgbClr val="131413"/>
                </a:solidFill>
                <a:effectLst/>
                <a:uLnTx/>
                <a:uFillTx/>
                <a:latin typeface="Times New Roman"/>
                <a:ea typeface="+mn-ea"/>
                <a:cs typeface="Times New Roman"/>
              </a:rPr>
              <a:t>of </a:t>
            </a:r>
            <a:r>
              <a:rPr kumimoji="0" lang="en-US" sz="3600" b="0" i="0" u="none" strike="noStrike" kern="1200" cap="none" spc="53" normalizeH="0" baseline="0" noProof="0" dirty="0">
                <a:ln>
                  <a:noFill/>
                </a:ln>
                <a:solidFill>
                  <a:srgbClr val="131413"/>
                </a:solidFill>
                <a:effectLst/>
                <a:uLnTx/>
                <a:uFillTx/>
                <a:latin typeface="Times New Roman"/>
                <a:ea typeface="+mn-ea"/>
                <a:cs typeface="Times New Roman"/>
              </a:rPr>
              <a:t>the </a:t>
            </a:r>
            <a:r>
              <a:rPr kumimoji="0" lang="en-US" sz="3600" b="0" i="0" u="none" strike="noStrike" kern="1200" cap="none" spc="60" normalizeH="0" baseline="0" noProof="0" dirty="0">
                <a:ln>
                  <a:noFill/>
                </a:ln>
                <a:solidFill>
                  <a:srgbClr val="131413"/>
                </a:solidFill>
                <a:effectLst/>
                <a:uLnTx/>
                <a:uFillTx/>
                <a:latin typeface="Times New Roman"/>
                <a:ea typeface="+mn-ea"/>
                <a:cs typeface="Times New Roman"/>
              </a:rPr>
              <a:t> </a:t>
            </a:r>
            <a:r>
              <a:rPr kumimoji="0" lang="en-US" sz="3600" b="0" i="0" u="none" strike="noStrike" kern="1200" cap="none" spc="27" normalizeH="0" baseline="0" noProof="0" dirty="0">
                <a:ln>
                  <a:noFill/>
                </a:ln>
                <a:solidFill>
                  <a:srgbClr val="131413"/>
                </a:solidFill>
                <a:effectLst/>
                <a:uLnTx/>
                <a:uFillTx/>
                <a:latin typeface="Times New Roman"/>
                <a:ea typeface="+mn-ea"/>
                <a:cs typeface="Times New Roman"/>
              </a:rPr>
              <a:t>mandible.</a:t>
            </a:r>
            <a:r>
              <a:rPr kumimoji="0" lang="en-US" sz="3600" b="0" i="0" u="none" strike="noStrike" kern="1200" cap="none" spc="33" normalizeH="0" baseline="0" noProof="0" dirty="0">
                <a:ln>
                  <a:noFill/>
                </a:ln>
                <a:solidFill>
                  <a:srgbClr val="131413"/>
                </a:solidFill>
                <a:effectLst/>
                <a:uLnTx/>
                <a:uFillTx/>
                <a:latin typeface="Times New Roman"/>
                <a:ea typeface="+mn-ea"/>
                <a:cs typeface="Times New Roman"/>
              </a:rPr>
              <a:t> </a:t>
            </a:r>
          </a:p>
        </p:txBody>
      </p:sp>
      <p:sp>
        <p:nvSpPr>
          <p:cNvPr id="3" name="TextBox 2">
            <a:extLst>
              <a:ext uri="{FF2B5EF4-FFF2-40B4-BE49-F238E27FC236}">
                <a16:creationId xmlns:a16="http://schemas.microsoft.com/office/drawing/2014/main" id="{558E86F5-BFE4-700D-96E2-5794443BF72A}"/>
              </a:ext>
            </a:extLst>
          </p:cNvPr>
          <p:cNvSpPr txBox="1"/>
          <p:nvPr/>
        </p:nvSpPr>
        <p:spPr>
          <a:xfrm>
            <a:off x="1743869" y="1365250"/>
            <a:ext cx="3818674"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Extra-oral views</a:t>
            </a:r>
          </a:p>
        </p:txBody>
      </p:sp>
    </p:spTree>
    <p:extLst>
      <p:ext uri="{BB962C8B-B14F-4D97-AF65-F5344CB8AC3E}">
        <p14:creationId xmlns:p14="http://schemas.microsoft.com/office/powerpoint/2010/main" val="381094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423FA0-92DE-984C-005D-AAB7034AE77B}"/>
              </a:ext>
            </a:extLst>
          </p:cNvPr>
          <p:cNvSpPr txBox="1"/>
          <p:nvPr/>
        </p:nvSpPr>
        <p:spPr>
          <a:xfrm>
            <a:off x="1286669" y="2279650"/>
            <a:ext cx="11277599" cy="5016758"/>
          </a:xfrm>
          <a:prstGeom prst="rect">
            <a:avLst/>
          </a:prstGeom>
          <a:noFill/>
        </p:spPr>
        <p:txBody>
          <a:bodyPr wrap="square">
            <a:spAutoFit/>
          </a:bodyPr>
          <a:lstStyle/>
          <a:p>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Panoramic radiography has become the standard of care for the evaluation of mandibular fractures in many institutions. It </a:t>
            </a:r>
            <a:r>
              <a:rPr lang="en-US" sz="4000" spc="33" dirty="0">
                <a:solidFill>
                  <a:srgbClr val="131413"/>
                </a:solidFill>
                <a:latin typeface="Times New Roman"/>
                <a:cs typeface="Times New Roman"/>
              </a:rPr>
              <a:t>has </a:t>
            </a:r>
            <a:r>
              <a:rPr lang="en-US" sz="4000" spc="67" dirty="0">
                <a:solidFill>
                  <a:srgbClr val="131413"/>
                </a:solidFill>
                <a:latin typeface="Times New Roman"/>
                <a:cs typeface="Times New Roman"/>
              </a:rPr>
              <a:t>much </a:t>
            </a:r>
            <a:r>
              <a:rPr lang="en-US" sz="4000" spc="33" dirty="0">
                <a:solidFill>
                  <a:srgbClr val="131413"/>
                </a:solidFill>
                <a:latin typeface="Times New Roman"/>
                <a:cs typeface="Times New Roman"/>
              </a:rPr>
              <a:t>higher </a:t>
            </a:r>
            <a:r>
              <a:rPr lang="en-US" sz="4000" spc="40" dirty="0">
                <a:solidFill>
                  <a:srgbClr val="131413"/>
                </a:solidFill>
                <a:latin typeface="Times New Roman"/>
                <a:cs typeface="Times New Roman"/>
              </a:rPr>
              <a:t>sen</a:t>
            </a:r>
            <a:r>
              <a:rPr lang="en-US" sz="4000" dirty="0">
                <a:solidFill>
                  <a:srgbClr val="131413"/>
                </a:solidFill>
                <a:latin typeface="Times New Roman"/>
                <a:cs typeface="Times New Roman"/>
              </a:rPr>
              <a:t>sitivity</a:t>
            </a:r>
            <a:endPar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endParaRPr>
          </a:p>
          <a:p>
            <a:endParaRPr lang="en-US" sz="4000" dirty="0">
              <a:solidFill>
                <a:prstClr val="black"/>
              </a:solidFill>
              <a:latin typeface="Garamond" panose="02020404030301010803"/>
            </a:endParaRPr>
          </a:p>
          <a:p>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The ability to obtain these views while the patient is in the supine position is a great problem in trauma centers where the patient may be unstable, and in patients for whom the cervical spine (C-spine) has traumatized. </a:t>
            </a:r>
            <a:endParaRPr lang="en-US" dirty="0"/>
          </a:p>
        </p:txBody>
      </p:sp>
      <p:sp>
        <p:nvSpPr>
          <p:cNvPr id="4" name="TextBox 3">
            <a:extLst>
              <a:ext uri="{FF2B5EF4-FFF2-40B4-BE49-F238E27FC236}">
                <a16:creationId xmlns:a16="http://schemas.microsoft.com/office/drawing/2014/main" id="{F97BD8DC-412B-7A15-4F6B-932F9414E30E}"/>
              </a:ext>
            </a:extLst>
          </p:cNvPr>
          <p:cNvSpPr txBox="1"/>
          <p:nvPr/>
        </p:nvSpPr>
        <p:spPr>
          <a:xfrm>
            <a:off x="1515268" y="1054213"/>
            <a:ext cx="11048999" cy="1242071"/>
          </a:xfrm>
          <a:prstGeom prst="rect">
            <a:avLst/>
          </a:prstGeom>
          <a:noFill/>
        </p:spPr>
        <p:txBody>
          <a:bodyPr wrap="square">
            <a:spAutoFit/>
          </a:bodyPr>
          <a:lstStyle/>
          <a:p>
            <a:pPr marL="16934" marR="6774" lvl="0" indent="0" algn="just" defTabSz="914400" rtl="0" eaLnBrk="1" fontAlgn="auto" latinLnBrk="0" hangingPunct="1">
              <a:lnSpc>
                <a:spcPct val="105200"/>
              </a:lnSpc>
              <a:spcBef>
                <a:spcPts val="93"/>
              </a:spcBef>
              <a:spcAft>
                <a:spcPts val="0"/>
              </a:spcAft>
              <a:buClrTx/>
              <a:buSzTx/>
              <a:buFontTx/>
              <a:buNone/>
              <a:tabLst/>
              <a:defRPr/>
            </a:pPr>
            <a:r>
              <a:rPr kumimoji="0" lang="en-US" sz="3600" b="0" i="0" u="none" strike="noStrike" kern="1200" cap="none" spc="40" normalizeH="0" baseline="0" noProof="0" dirty="0">
                <a:ln>
                  <a:noFill/>
                </a:ln>
                <a:solidFill>
                  <a:srgbClr val="FF0000"/>
                </a:solidFill>
                <a:effectLst/>
                <a:uLnTx/>
                <a:uFillTx/>
                <a:latin typeface="Times New Roman"/>
                <a:ea typeface="+mn-ea"/>
                <a:cs typeface="Times New Roman"/>
              </a:rPr>
              <a:t>Panoramic</a:t>
            </a:r>
            <a:r>
              <a:rPr kumimoji="0" lang="en-US" sz="3600" b="0" i="0" u="none" strike="noStrike" kern="1200" cap="none" spc="47" normalizeH="0" baseline="0" noProof="0" dirty="0">
                <a:ln>
                  <a:noFill/>
                </a:ln>
                <a:solidFill>
                  <a:srgbClr val="FF0000"/>
                </a:solidFill>
                <a:effectLst/>
                <a:uLnTx/>
                <a:uFillTx/>
                <a:latin typeface="Times New Roman"/>
                <a:ea typeface="+mn-ea"/>
                <a:cs typeface="Times New Roman"/>
              </a:rPr>
              <a:t> </a:t>
            </a:r>
            <a:r>
              <a:rPr kumimoji="0" lang="en-US" sz="3600" b="0" i="0" u="none" strike="noStrike" kern="1200" cap="none" spc="27" normalizeH="0" baseline="0" noProof="0" dirty="0">
                <a:ln>
                  <a:noFill/>
                </a:ln>
                <a:solidFill>
                  <a:srgbClr val="FF0000"/>
                </a:solidFill>
                <a:effectLst/>
                <a:uLnTx/>
                <a:uFillTx/>
                <a:latin typeface="Times New Roman"/>
                <a:ea typeface="+mn-ea"/>
                <a:cs typeface="Times New Roman"/>
              </a:rPr>
              <a:t>radiography</a:t>
            </a:r>
            <a:r>
              <a:rPr kumimoji="0" lang="en-US" sz="3600" b="0" i="0" u="none" strike="noStrike" kern="1200" cap="none" spc="33" normalizeH="0" baseline="0" noProof="0" dirty="0">
                <a:ln>
                  <a:noFill/>
                </a:ln>
                <a:solidFill>
                  <a:srgbClr val="FF0000"/>
                </a:solidFill>
                <a:effectLst/>
                <a:uLnTx/>
                <a:uFillTx/>
                <a:latin typeface="Times New Roman"/>
                <a:ea typeface="+mn-ea"/>
                <a:cs typeface="Times New Roman"/>
              </a:rPr>
              <a:t> </a:t>
            </a:r>
          </a:p>
          <a:p>
            <a:pPr marL="16934" marR="6774" lvl="0" indent="0" algn="just" defTabSz="914400" rtl="0" eaLnBrk="1" fontAlgn="auto" latinLnBrk="0" hangingPunct="1">
              <a:lnSpc>
                <a:spcPct val="105200"/>
              </a:lnSpc>
              <a:spcBef>
                <a:spcPts val="93"/>
              </a:spcBef>
              <a:spcAft>
                <a:spcPts val="0"/>
              </a:spcAft>
              <a:buClrTx/>
              <a:buSzTx/>
              <a:buFontTx/>
              <a:buNone/>
              <a:tabLst/>
              <a:defRPr/>
            </a:pPr>
            <a:r>
              <a:rPr kumimoji="0" lang="en-US" sz="3600" b="0" i="0" u="none" strike="noStrike" kern="1200" cap="none" spc="20" normalizeH="0" baseline="0" noProof="0" dirty="0">
                <a:ln>
                  <a:noFill/>
                </a:ln>
                <a:solidFill>
                  <a:srgbClr val="FF0000"/>
                </a:solidFill>
                <a:effectLst/>
                <a:uLnTx/>
                <a:uFillTx/>
                <a:latin typeface="Times New Roman"/>
                <a:ea typeface="+mn-ea"/>
                <a:cs typeface="Times New Roman"/>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4913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32DCDE-2324-DE0B-391C-97CDE0DB636F}"/>
              </a:ext>
            </a:extLst>
          </p:cNvPr>
          <p:cNvSpPr txBox="1"/>
          <p:nvPr/>
        </p:nvSpPr>
        <p:spPr>
          <a:xfrm>
            <a:off x="1384619" y="1535648"/>
            <a:ext cx="10820399" cy="3785652"/>
          </a:xfrm>
          <a:prstGeom prst="rect">
            <a:avLst/>
          </a:prstGeom>
          <a:noFill/>
        </p:spPr>
        <p:txBody>
          <a:bodyPr wrap="square">
            <a:spAutoFit/>
          </a:bodyPr>
          <a:lstStyle/>
          <a:p>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Proper Patients  positioning with their backs and spines as erect as possible and their necks extended may be the most important part of the radiologic workup in the evaluation of mandibular trauma since it influences the options for evaluation of the mandible. </a:t>
            </a:r>
          </a:p>
        </p:txBody>
      </p:sp>
      <p:sp>
        <p:nvSpPr>
          <p:cNvPr id="2" name="Oval 1">
            <a:extLst>
              <a:ext uri="{FF2B5EF4-FFF2-40B4-BE49-F238E27FC236}">
                <a16:creationId xmlns:a16="http://schemas.microsoft.com/office/drawing/2014/main" id="{0D8B63F6-4A38-43C2-B3CF-58E4538EFEC9}"/>
              </a:ext>
            </a:extLst>
          </p:cNvPr>
          <p:cNvSpPr/>
          <p:nvPr/>
        </p:nvSpPr>
        <p:spPr>
          <a:xfrm>
            <a:off x="981869" y="5251450"/>
            <a:ext cx="11201400" cy="3785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Garamond" panose="02020404030301010803"/>
                <a:ea typeface="+mn-ea"/>
                <a:cs typeface="+mn-cs"/>
              </a:rPr>
              <a:t>Panoramic views with posteroanterior or reverse Towne's views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Garamond" panose="02020404030301010803"/>
                <a:ea typeface="+mn-ea"/>
                <a:cs typeface="+mn-cs"/>
              </a:rPr>
              <a:t> </a:t>
            </a:r>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are likely to give a higher yield than the panoramic view alone.</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2983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EBB19B-BE8D-47B6-52F7-32DBD76C2913}"/>
              </a:ext>
            </a:extLst>
          </p:cNvPr>
          <p:cNvPicPr>
            <a:picLocks noChangeAspect="1"/>
          </p:cNvPicPr>
          <p:nvPr/>
        </p:nvPicPr>
        <p:blipFill rotWithShape="1">
          <a:blip r:embed="rId2"/>
          <a:srcRect t="9151" r="54242"/>
          <a:stretch/>
        </p:blipFill>
        <p:spPr>
          <a:xfrm>
            <a:off x="2048669" y="1010471"/>
            <a:ext cx="7696200" cy="6684587"/>
          </a:xfrm>
          <a:prstGeom prst="rect">
            <a:avLst/>
          </a:prstGeom>
        </p:spPr>
      </p:pic>
      <p:sp>
        <p:nvSpPr>
          <p:cNvPr id="5" name="TextBox 4">
            <a:extLst>
              <a:ext uri="{FF2B5EF4-FFF2-40B4-BE49-F238E27FC236}">
                <a16:creationId xmlns:a16="http://schemas.microsoft.com/office/drawing/2014/main" id="{68ECF943-656F-C5CF-D801-A316162DF9F2}"/>
              </a:ext>
            </a:extLst>
          </p:cNvPr>
          <p:cNvSpPr txBox="1"/>
          <p:nvPr/>
        </p:nvSpPr>
        <p:spPr>
          <a:xfrm>
            <a:off x="1515269" y="7918450"/>
            <a:ext cx="10967720" cy="1077218"/>
          </a:xfrm>
          <a:prstGeom prst="rect">
            <a:avLst/>
          </a:prstGeom>
          <a:noFill/>
        </p:spPr>
        <p:txBody>
          <a:bodyPr wrap="square">
            <a:spAutoFit/>
          </a:bodyPr>
          <a:lstStyle/>
          <a:p>
            <a:pPr algn="ctr"/>
            <a:r>
              <a:rPr lang="en-US" sz="3200" dirty="0"/>
              <a:t>  Lateral oblique image of the right mandible in the</a:t>
            </a:r>
          </a:p>
          <a:p>
            <a:pPr algn="ctr"/>
            <a:r>
              <a:rPr lang="en-US" sz="3200" dirty="0"/>
              <a:t>premolar region</a:t>
            </a:r>
          </a:p>
        </p:txBody>
      </p:sp>
    </p:spTree>
    <p:extLst>
      <p:ext uri="{BB962C8B-B14F-4D97-AF65-F5344CB8AC3E}">
        <p14:creationId xmlns:p14="http://schemas.microsoft.com/office/powerpoint/2010/main" val="1509819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5B9D06-43A2-CD95-8FE2-AA378BFAB915}"/>
              </a:ext>
            </a:extLst>
          </p:cNvPr>
          <p:cNvPicPr>
            <a:picLocks noChangeAspect="1"/>
          </p:cNvPicPr>
          <p:nvPr/>
        </p:nvPicPr>
        <p:blipFill rotWithShape="1">
          <a:blip r:embed="rId2"/>
          <a:srcRect l="11101" t="2720" r="11843" b="11305"/>
          <a:stretch/>
        </p:blipFill>
        <p:spPr>
          <a:xfrm>
            <a:off x="1058070" y="1031100"/>
            <a:ext cx="11344536" cy="6430150"/>
          </a:xfrm>
          <a:prstGeom prst="rect">
            <a:avLst/>
          </a:prstGeom>
        </p:spPr>
      </p:pic>
      <p:sp>
        <p:nvSpPr>
          <p:cNvPr id="3" name="object 32">
            <a:extLst>
              <a:ext uri="{FF2B5EF4-FFF2-40B4-BE49-F238E27FC236}">
                <a16:creationId xmlns:a16="http://schemas.microsoft.com/office/drawing/2014/main" id="{A489949C-CD92-A166-5B07-816B8485636A}"/>
              </a:ext>
            </a:extLst>
          </p:cNvPr>
          <p:cNvSpPr txBox="1"/>
          <p:nvPr/>
        </p:nvSpPr>
        <p:spPr>
          <a:xfrm>
            <a:off x="2815095" y="7613650"/>
            <a:ext cx="7763547" cy="753092"/>
          </a:xfrm>
          <a:prstGeom prst="rect">
            <a:avLst/>
          </a:prstGeom>
        </p:spPr>
        <p:txBody>
          <a:bodyPr vert="horz" wrap="square" lIns="0" tIns="10161" rIns="0" bIns="0" rtlCol="0">
            <a:spAutoFit/>
          </a:bodyPr>
          <a:lstStyle/>
          <a:p>
            <a:pPr marL="16934" marR="6774">
              <a:lnSpc>
                <a:spcPct val="104200"/>
              </a:lnSpc>
              <a:spcBef>
                <a:spcPts val="80"/>
              </a:spcBef>
            </a:pPr>
            <a:r>
              <a:rPr lang="en-US" sz="2400" spc="-13" dirty="0">
                <a:solidFill>
                  <a:srgbClr val="131413"/>
                </a:solidFill>
                <a:latin typeface="Arial MT"/>
                <a:cs typeface="Arial MT"/>
              </a:rPr>
              <a:t> </a:t>
            </a:r>
            <a:r>
              <a:rPr sz="2400" spc="-40" dirty="0">
                <a:solidFill>
                  <a:srgbClr val="131413"/>
                </a:solidFill>
                <a:latin typeface="Trebuchet MS"/>
                <a:cs typeface="Trebuchet MS"/>
              </a:rPr>
              <a:t>Cropped</a:t>
            </a:r>
            <a:r>
              <a:rPr sz="2400" dirty="0">
                <a:solidFill>
                  <a:srgbClr val="131413"/>
                </a:solidFill>
                <a:latin typeface="Trebuchet MS"/>
                <a:cs typeface="Trebuchet MS"/>
              </a:rPr>
              <a:t> </a:t>
            </a:r>
            <a:r>
              <a:rPr sz="2400" spc="-53" dirty="0">
                <a:solidFill>
                  <a:srgbClr val="131413"/>
                </a:solidFill>
                <a:latin typeface="Trebuchet MS"/>
                <a:cs typeface="Trebuchet MS"/>
              </a:rPr>
              <a:t>panoramic</a:t>
            </a:r>
            <a:r>
              <a:rPr sz="2400" spc="-7" dirty="0">
                <a:solidFill>
                  <a:srgbClr val="131413"/>
                </a:solidFill>
                <a:latin typeface="Trebuchet MS"/>
                <a:cs typeface="Trebuchet MS"/>
              </a:rPr>
              <a:t> </a:t>
            </a:r>
            <a:r>
              <a:rPr sz="2400" spc="-67" dirty="0">
                <a:solidFill>
                  <a:srgbClr val="131413"/>
                </a:solidFill>
                <a:latin typeface="Trebuchet MS"/>
                <a:cs typeface="Trebuchet MS"/>
              </a:rPr>
              <a:t>radiograph.</a:t>
            </a:r>
            <a:r>
              <a:rPr sz="2400" spc="7" dirty="0">
                <a:solidFill>
                  <a:srgbClr val="131413"/>
                </a:solidFill>
                <a:latin typeface="Trebuchet MS"/>
                <a:cs typeface="Trebuchet MS"/>
              </a:rPr>
              <a:t> </a:t>
            </a:r>
            <a:r>
              <a:rPr sz="2400" spc="-53" dirty="0">
                <a:solidFill>
                  <a:srgbClr val="131413"/>
                </a:solidFill>
                <a:latin typeface="Trebuchet MS"/>
                <a:cs typeface="Trebuchet MS"/>
              </a:rPr>
              <a:t>Mandibular</a:t>
            </a:r>
            <a:r>
              <a:rPr sz="2400" spc="7" dirty="0">
                <a:solidFill>
                  <a:srgbClr val="131413"/>
                </a:solidFill>
                <a:latin typeface="Trebuchet MS"/>
                <a:cs typeface="Trebuchet MS"/>
              </a:rPr>
              <a:t> </a:t>
            </a:r>
            <a:r>
              <a:rPr sz="2400" spc="-47" dirty="0">
                <a:solidFill>
                  <a:srgbClr val="131413"/>
                </a:solidFill>
                <a:latin typeface="Trebuchet MS"/>
                <a:cs typeface="Trebuchet MS"/>
              </a:rPr>
              <a:t>angle</a:t>
            </a:r>
            <a:r>
              <a:rPr sz="2400" spc="7" dirty="0">
                <a:solidFill>
                  <a:srgbClr val="131413"/>
                </a:solidFill>
                <a:latin typeface="Trebuchet MS"/>
                <a:cs typeface="Trebuchet MS"/>
              </a:rPr>
              <a:t> </a:t>
            </a:r>
            <a:r>
              <a:rPr sz="2400" spc="-87" dirty="0">
                <a:solidFill>
                  <a:srgbClr val="131413"/>
                </a:solidFill>
                <a:latin typeface="Trebuchet MS"/>
                <a:cs typeface="Trebuchet MS"/>
              </a:rPr>
              <a:t>fracture </a:t>
            </a:r>
            <a:r>
              <a:rPr sz="2400" spc="-80" dirty="0">
                <a:solidFill>
                  <a:srgbClr val="131413"/>
                </a:solidFill>
                <a:latin typeface="Trebuchet MS"/>
                <a:cs typeface="Trebuchet MS"/>
              </a:rPr>
              <a:t> </a:t>
            </a:r>
            <a:r>
              <a:rPr sz="2400" spc="-40" dirty="0">
                <a:solidFill>
                  <a:srgbClr val="131413"/>
                </a:solidFill>
                <a:latin typeface="Trebuchet MS"/>
                <a:cs typeface="Trebuchet MS"/>
              </a:rPr>
              <a:t>involving</a:t>
            </a:r>
            <a:r>
              <a:rPr sz="2400" spc="-27" dirty="0">
                <a:solidFill>
                  <a:srgbClr val="131413"/>
                </a:solidFill>
                <a:latin typeface="Trebuchet MS"/>
                <a:cs typeface="Trebuchet MS"/>
              </a:rPr>
              <a:t> </a:t>
            </a:r>
            <a:r>
              <a:rPr sz="2400" spc="-53" dirty="0">
                <a:solidFill>
                  <a:srgbClr val="131413"/>
                </a:solidFill>
                <a:latin typeface="Trebuchet MS"/>
                <a:cs typeface="Trebuchet MS"/>
              </a:rPr>
              <a:t>an</a:t>
            </a:r>
            <a:r>
              <a:rPr sz="2400" dirty="0">
                <a:solidFill>
                  <a:srgbClr val="131413"/>
                </a:solidFill>
                <a:latin typeface="Trebuchet MS"/>
                <a:cs typeface="Trebuchet MS"/>
              </a:rPr>
              <a:t> </a:t>
            </a:r>
            <a:r>
              <a:rPr sz="2400" spc="-60" dirty="0">
                <a:solidFill>
                  <a:srgbClr val="131413"/>
                </a:solidFill>
                <a:latin typeface="Trebuchet MS"/>
                <a:cs typeface="Trebuchet MS"/>
              </a:rPr>
              <a:t>impacted</a:t>
            </a:r>
            <a:r>
              <a:rPr sz="2400" spc="-7" dirty="0">
                <a:solidFill>
                  <a:srgbClr val="131413"/>
                </a:solidFill>
                <a:latin typeface="Trebuchet MS"/>
                <a:cs typeface="Trebuchet MS"/>
              </a:rPr>
              <a:t> </a:t>
            </a:r>
            <a:r>
              <a:rPr sz="2400" spc="-67" dirty="0">
                <a:solidFill>
                  <a:srgbClr val="131413"/>
                </a:solidFill>
                <a:latin typeface="Trebuchet MS"/>
                <a:cs typeface="Trebuchet MS"/>
              </a:rPr>
              <a:t>third</a:t>
            </a:r>
            <a:r>
              <a:rPr sz="2400" spc="-7" dirty="0">
                <a:solidFill>
                  <a:srgbClr val="131413"/>
                </a:solidFill>
                <a:latin typeface="Trebuchet MS"/>
                <a:cs typeface="Trebuchet MS"/>
              </a:rPr>
              <a:t> </a:t>
            </a:r>
            <a:r>
              <a:rPr sz="2400" spc="-67" dirty="0">
                <a:solidFill>
                  <a:srgbClr val="131413"/>
                </a:solidFill>
                <a:latin typeface="Trebuchet MS"/>
                <a:cs typeface="Trebuchet MS"/>
              </a:rPr>
              <a:t>molar</a:t>
            </a:r>
            <a:r>
              <a:rPr sz="2400" spc="-7" dirty="0">
                <a:solidFill>
                  <a:srgbClr val="131413"/>
                </a:solidFill>
                <a:latin typeface="Trebuchet MS"/>
                <a:cs typeface="Trebuchet MS"/>
              </a:rPr>
              <a:t> </a:t>
            </a:r>
            <a:r>
              <a:rPr sz="2400" spc="-80" dirty="0">
                <a:solidFill>
                  <a:srgbClr val="131413"/>
                </a:solidFill>
                <a:latin typeface="Trebuchet MS"/>
                <a:cs typeface="Trebuchet MS"/>
              </a:rPr>
              <a:t>(arrow)</a:t>
            </a:r>
            <a:endParaRPr sz="2400" dirty="0">
              <a:latin typeface="Trebuchet MS"/>
              <a:cs typeface="Trebuchet MS"/>
            </a:endParaRPr>
          </a:p>
        </p:txBody>
      </p:sp>
    </p:spTree>
    <p:extLst>
      <p:ext uri="{BB962C8B-B14F-4D97-AF65-F5344CB8AC3E}">
        <p14:creationId xmlns:p14="http://schemas.microsoft.com/office/powerpoint/2010/main" val="4227204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p:nvPr/>
        </p:nvSpPr>
        <p:spPr>
          <a:xfrm>
            <a:off x="1689184" y="4090723"/>
            <a:ext cx="2547770" cy="324876"/>
          </a:xfrm>
          <a:prstGeom prst="rect">
            <a:avLst/>
          </a:prstGeom>
        </p:spPr>
        <p:txBody>
          <a:bodyPr vert="horz" wrap="square" lIns="0" tIns="16934" rIns="0" bIns="0" rtlCol="0">
            <a:spAutoFit/>
          </a:bodyPr>
          <a:lstStyle/>
          <a:p>
            <a:pPr marL="16934">
              <a:spcBef>
                <a:spcPts val="133"/>
              </a:spcBef>
            </a:pPr>
            <a:r>
              <a:rPr lang="en-US" sz="2000" spc="-13" dirty="0">
                <a:solidFill>
                  <a:srgbClr val="131413"/>
                </a:solidFill>
                <a:latin typeface="Arial MT"/>
                <a:cs typeface="Arial MT"/>
              </a:rPr>
              <a:t>  </a:t>
            </a:r>
            <a:endParaRPr sz="2000" dirty="0">
              <a:latin typeface="Trebuchet MS"/>
              <a:cs typeface="Trebuchet MS"/>
            </a:endParaRPr>
          </a:p>
        </p:txBody>
      </p:sp>
      <p:pic>
        <p:nvPicPr>
          <p:cNvPr id="22" name="object 22"/>
          <p:cNvPicPr/>
          <p:nvPr/>
        </p:nvPicPr>
        <p:blipFill>
          <a:blip r:embed="rId2" cstate="print"/>
          <a:stretch>
            <a:fillRect/>
          </a:stretch>
        </p:blipFill>
        <p:spPr>
          <a:xfrm>
            <a:off x="1210469" y="1208003"/>
            <a:ext cx="10820400" cy="6600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object 23"/>
          <p:cNvSpPr txBox="1"/>
          <p:nvPr/>
        </p:nvSpPr>
        <p:spPr>
          <a:xfrm>
            <a:off x="2703793" y="10282109"/>
            <a:ext cx="7873620" cy="342573"/>
          </a:xfrm>
          <a:prstGeom prst="rect">
            <a:avLst/>
          </a:prstGeom>
        </p:spPr>
        <p:txBody>
          <a:bodyPr vert="horz" wrap="square" lIns="0" tIns="9314" rIns="0" bIns="0" rtlCol="0">
            <a:spAutoFit/>
          </a:bodyPr>
          <a:lstStyle/>
          <a:p>
            <a:pPr marL="16934" marR="6774">
              <a:lnSpc>
                <a:spcPct val="104500"/>
              </a:lnSpc>
              <a:spcBef>
                <a:spcPts val="73"/>
              </a:spcBef>
            </a:pPr>
            <a:r>
              <a:rPr sz="1067" spc="-13" dirty="0">
                <a:solidFill>
                  <a:srgbClr val="131413"/>
                </a:solidFill>
                <a:latin typeface="Arial MT"/>
                <a:cs typeface="Arial MT"/>
              </a:rPr>
              <a:t>Fig.</a:t>
            </a:r>
            <a:r>
              <a:rPr sz="1067" spc="27" dirty="0">
                <a:solidFill>
                  <a:srgbClr val="131413"/>
                </a:solidFill>
                <a:latin typeface="Arial MT"/>
                <a:cs typeface="Arial MT"/>
              </a:rPr>
              <a:t> </a:t>
            </a:r>
            <a:r>
              <a:rPr sz="1067" spc="-7" dirty="0">
                <a:solidFill>
                  <a:srgbClr val="131413"/>
                </a:solidFill>
                <a:latin typeface="Arial MT"/>
                <a:cs typeface="Arial MT"/>
              </a:rPr>
              <a:t>2</a:t>
            </a:r>
            <a:r>
              <a:rPr sz="1067" spc="33" dirty="0">
                <a:solidFill>
                  <a:srgbClr val="131413"/>
                </a:solidFill>
                <a:latin typeface="Arial MT"/>
                <a:cs typeface="Arial MT"/>
              </a:rPr>
              <a:t> </a:t>
            </a:r>
            <a:r>
              <a:rPr sz="1067" spc="-47" dirty="0">
                <a:solidFill>
                  <a:srgbClr val="131413"/>
                </a:solidFill>
                <a:latin typeface="Trebuchet MS"/>
                <a:cs typeface="Trebuchet MS"/>
              </a:rPr>
              <a:t>Symphysis</a:t>
            </a:r>
            <a:r>
              <a:rPr sz="1067" spc="7" dirty="0">
                <a:solidFill>
                  <a:srgbClr val="131413"/>
                </a:solidFill>
                <a:latin typeface="Trebuchet MS"/>
                <a:cs typeface="Trebuchet MS"/>
              </a:rPr>
              <a:t> </a:t>
            </a:r>
            <a:r>
              <a:rPr sz="1067" spc="-100" dirty="0">
                <a:solidFill>
                  <a:srgbClr val="131413"/>
                </a:solidFill>
                <a:latin typeface="Trebuchet MS"/>
                <a:cs typeface="Trebuchet MS"/>
              </a:rPr>
              <a:t>fracture.</a:t>
            </a:r>
            <a:r>
              <a:rPr sz="1067" dirty="0">
                <a:solidFill>
                  <a:srgbClr val="131413"/>
                </a:solidFill>
                <a:latin typeface="Trebuchet MS"/>
                <a:cs typeface="Trebuchet MS"/>
              </a:rPr>
              <a:t> </a:t>
            </a:r>
            <a:r>
              <a:rPr sz="1067" spc="-40" dirty="0">
                <a:solidFill>
                  <a:srgbClr val="131413"/>
                </a:solidFill>
                <a:latin typeface="Trebuchet MS"/>
                <a:cs typeface="Trebuchet MS"/>
              </a:rPr>
              <a:t>Cropped</a:t>
            </a:r>
            <a:r>
              <a:rPr sz="1067" spc="-7" dirty="0">
                <a:solidFill>
                  <a:srgbClr val="131413"/>
                </a:solidFill>
                <a:latin typeface="Trebuchet MS"/>
                <a:cs typeface="Trebuchet MS"/>
              </a:rPr>
              <a:t> </a:t>
            </a:r>
            <a:r>
              <a:rPr sz="1067" spc="-53" dirty="0">
                <a:solidFill>
                  <a:srgbClr val="131413"/>
                </a:solidFill>
                <a:latin typeface="Trebuchet MS"/>
                <a:cs typeface="Trebuchet MS"/>
              </a:rPr>
              <a:t>panoramic</a:t>
            </a:r>
            <a:r>
              <a:rPr sz="1067" dirty="0">
                <a:solidFill>
                  <a:srgbClr val="131413"/>
                </a:solidFill>
                <a:latin typeface="Trebuchet MS"/>
                <a:cs typeface="Trebuchet MS"/>
              </a:rPr>
              <a:t> </a:t>
            </a:r>
            <a:r>
              <a:rPr sz="1067" spc="-67" dirty="0">
                <a:solidFill>
                  <a:srgbClr val="131413"/>
                </a:solidFill>
                <a:latin typeface="Trebuchet MS"/>
                <a:cs typeface="Trebuchet MS"/>
              </a:rPr>
              <a:t>radiograph.</a:t>
            </a:r>
            <a:r>
              <a:rPr sz="1067" spc="-7" dirty="0">
                <a:solidFill>
                  <a:srgbClr val="131413"/>
                </a:solidFill>
                <a:latin typeface="Trebuchet MS"/>
                <a:cs typeface="Trebuchet MS"/>
              </a:rPr>
              <a:t> </a:t>
            </a:r>
            <a:r>
              <a:rPr sz="1067" spc="-73" dirty="0">
                <a:solidFill>
                  <a:srgbClr val="131413"/>
                </a:solidFill>
                <a:latin typeface="Trebuchet MS"/>
                <a:cs typeface="Trebuchet MS"/>
              </a:rPr>
              <a:t>The</a:t>
            </a:r>
            <a:r>
              <a:rPr sz="1067" spc="7" dirty="0">
                <a:solidFill>
                  <a:srgbClr val="131413"/>
                </a:solidFill>
                <a:latin typeface="Trebuchet MS"/>
                <a:cs typeface="Trebuchet MS"/>
              </a:rPr>
              <a:t> </a:t>
            </a:r>
            <a:r>
              <a:rPr sz="1067" spc="-87" dirty="0">
                <a:solidFill>
                  <a:srgbClr val="131413"/>
                </a:solidFill>
                <a:latin typeface="Trebuchet MS"/>
                <a:cs typeface="Trebuchet MS"/>
              </a:rPr>
              <a:t>fracture</a:t>
            </a:r>
            <a:r>
              <a:rPr sz="1067" spc="7" dirty="0">
                <a:solidFill>
                  <a:srgbClr val="131413"/>
                </a:solidFill>
                <a:latin typeface="Trebuchet MS"/>
                <a:cs typeface="Trebuchet MS"/>
              </a:rPr>
              <a:t> </a:t>
            </a:r>
            <a:r>
              <a:rPr sz="1067" spc="-60" dirty="0">
                <a:solidFill>
                  <a:srgbClr val="131413"/>
                </a:solidFill>
                <a:latin typeface="Trebuchet MS"/>
                <a:cs typeface="Trebuchet MS"/>
              </a:rPr>
              <a:t>rhyme</a:t>
            </a:r>
            <a:r>
              <a:rPr sz="1067" spc="-7" dirty="0">
                <a:solidFill>
                  <a:srgbClr val="131413"/>
                </a:solidFill>
                <a:latin typeface="Trebuchet MS"/>
                <a:cs typeface="Trebuchet MS"/>
              </a:rPr>
              <a:t> </a:t>
            </a:r>
            <a:r>
              <a:rPr sz="1067" spc="-67" dirty="0">
                <a:solidFill>
                  <a:srgbClr val="131413"/>
                </a:solidFill>
                <a:latin typeface="Trebuchet MS"/>
                <a:cs typeface="Trebuchet MS"/>
              </a:rPr>
              <a:t>(arrowheads)</a:t>
            </a:r>
            <a:r>
              <a:rPr sz="1067" spc="7" dirty="0">
                <a:solidFill>
                  <a:srgbClr val="131413"/>
                </a:solidFill>
                <a:latin typeface="Trebuchet MS"/>
                <a:cs typeface="Trebuchet MS"/>
              </a:rPr>
              <a:t> </a:t>
            </a:r>
            <a:r>
              <a:rPr sz="1067" spc="-53" dirty="0">
                <a:solidFill>
                  <a:srgbClr val="131413"/>
                </a:solidFill>
                <a:latin typeface="Trebuchet MS"/>
                <a:cs typeface="Trebuchet MS"/>
              </a:rPr>
              <a:t>runs</a:t>
            </a:r>
            <a:r>
              <a:rPr sz="1067" dirty="0">
                <a:solidFill>
                  <a:srgbClr val="131413"/>
                </a:solidFill>
                <a:latin typeface="Trebuchet MS"/>
                <a:cs typeface="Trebuchet MS"/>
              </a:rPr>
              <a:t> </a:t>
            </a:r>
            <a:r>
              <a:rPr sz="1067" spc="-67" dirty="0">
                <a:solidFill>
                  <a:srgbClr val="131413"/>
                </a:solidFill>
                <a:latin typeface="Trebuchet MS"/>
                <a:cs typeface="Trebuchet MS"/>
              </a:rPr>
              <a:t>from</a:t>
            </a:r>
            <a:r>
              <a:rPr sz="1067" spc="7" dirty="0">
                <a:solidFill>
                  <a:srgbClr val="131413"/>
                </a:solidFill>
                <a:latin typeface="Trebuchet MS"/>
                <a:cs typeface="Trebuchet MS"/>
              </a:rPr>
              <a:t> </a:t>
            </a:r>
            <a:r>
              <a:rPr sz="1067" spc="-67" dirty="0">
                <a:solidFill>
                  <a:srgbClr val="131413"/>
                </a:solidFill>
                <a:latin typeface="Trebuchet MS"/>
                <a:cs typeface="Trebuchet MS"/>
              </a:rPr>
              <a:t>the</a:t>
            </a:r>
            <a:r>
              <a:rPr sz="1067" dirty="0">
                <a:solidFill>
                  <a:srgbClr val="131413"/>
                </a:solidFill>
                <a:latin typeface="Trebuchet MS"/>
                <a:cs typeface="Trebuchet MS"/>
              </a:rPr>
              <a:t> </a:t>
            </a:r>
            <a:r>
              <a:rPr sz="1067" spc="-60" dirty="0">
                <a:solidFill>
                  <a:srgbClr val="131413"/>
                </a:solidFill>
                <a:latin typeface="Trebuchet MS"/>
                <a:cs typeface="Trebuchet MS"/>
              </a:rPr>
              <a:t>base</a:t>
            </a:r>
            <a:r>
              <a:rPr sz="1067" spc="7" dirty="0">
                <a:solidFill>
                  <a:srgbClr val="131413"/>
                </a:solidFill>
                <a:latin typeface="Trebuchet MS"/>
                <a:cs typeface="Trebuchet MS"/>
              </a:rPr>
              <a:t> </a:t>
            </a:r>
            <a:r>
              <a:rPr sz="1067" spc="-67" dirty="0">
                <a:solidFill>
                  <a:srgbClr val="131413"/>
                </a:solidFill>
                <a:latin typeface="Trebuchet MS"/>
                <a:cs typeface="Trebuchet MS"/>
              </a:rPr>
              <a:t>of</a:t>
            </a:r>
            <a:r>
              <a:rPr sz="1067" spc="7" dirty="0">
                <a:solidFill>
                  <a:srgbClr val="131413"/>
                </a:solidFill>
                <a:latin typeface="Trebuchet MS"/>
                <a:cs typeface="Trebuchet MS"/>
              </a:rPr>
              <a:t> </a:t>
            </a:r>
            <a:r>
              <a:rPr sz="1067" spc="-67" dirty="0">
                <a:solidFill>
                  <a:srgbClr val="131413"/>
                </a:solidFill>
                <a:latin typeface="Trebuchet MS"/>
                <a:cs typeface="Trebuchet MS"/>
              </a:rPr>
              <a:t>the</a:t>
            </a:r>
            <a:r>
              <a:rPr sz="1067" dirty="0">
                <a:solidFill>
                  <a:srgbClr val="131413"/>
                </a:solidFill>
                <a:latin typeface="Trebuchet MS"/>
                <a:cs typeface="Trebuchet MS"/>
              </a:rPr>
              <a:t> </a:t>
            </a:r>
            <a:r>
              <a:rPr sz="1067" spc="-60" dirty="0">
                <a:solidFill>
                  <a:srgbClr val="131413"/>
                </a:solidFill>
                <a:latin typeface="Trebuchet MS"/>
                <a:cs typeface="Trebuchet MS"/>
              </a:rPr>
              <a:t>mandibular</a:t>
            </a:r>
            <a:r>
              <a:rPr sz="1067" spc="13" dirty="0">
                <a:solidFill>
                  <a:srgbClr val="131413"/>
                </a:solidFill>
                <a:latin typeface="Trebuchet MS"/>
                <a:cs typeface="Trebuchet MS"/>
              </a:rPr>
              <a:t> </a:t>
            </a:r>
            <a:r>
              <a:rPr sz="1067" spc="-47" dirty="0">
                <a:solidFill>
                  <a:srgbClr val="131413"/>
                </a:solidFill>
                <a:latin typeface="Trebuchet MS"/>
                <a:cs typeface="Trebuchet MS"/>
              </a:rPr>
              <a:t>symphysis</a:t>
            </a:r>
            <a:r>
              <a:rPr sz="1067" dirty="0">
                <a:solidFill>
                  <a:srgbClr val="131413"/>
                </a:solidFill>
                <a:latin typeface="Trebuchet MS"/>
                <a:cs typeface="Trebuchet MS"/>
              </a:rPr>
              <a:t> </a:t>
            </a:r>
            <a:r>
              <a:rPr sz="1067" spc="-53" dirty="0">
                <a:solidFill>
                  <a:srgbClr val="131413"/>
                </a:solidFill>
                <a:latin typeface="Trebuchet MS"/>
                <a:cs typeface="Trebuchet MS"/>
              </a:rPr>
              <a:t>to </a:t>
            </a:r>
            <a:r>
              <a:rPr sz="1067" spc="-300" dirty="0">
                <a:solidFill>
                  <a:srgbClr val="131413"/>
                </a:solidFill>
                <a:latin typeface="Trebuchet MS"/>
                <a:cs typeface="Trebuchet MS"/>
              </a:rPr>
              <a:t> </a:t>
            </a:r>
            <a:r>
              <a:rPr sz="1067" spc="-67" dirty="0">
                <a:solidFill>
                  <a:srgbClr val="131413"/>
                </a:solidFill>
                <a:latin typeface="Trebuchet MS"/>
                <a:cs typeface="Trebuchet MS"/>
              </a:rPr>
              <a:t>the</a:t>
            </a:r>
            <a:r>
              <a:rPr sz="1067" spc="-7" dirty="0">
                <a:solidFill>
                  <a:srgbClr val="131413"/>
                </a:solidFill>
                <a:latin typeface="Trebuchet MS"/>
                <a:cs typeface="Trebuchet MS"/>
              </a:rPr>
              <a:t> </a:t>
            </a:r>
            <a:r>
              <a:rPr sz="1067" spc="-73" dirty="0">
                <a:solidFill>
                  <a:srgbClr val="131413"/>
                </a:solidFill>
                <a:latin typeface="Trebuchet MS"/>
                <a:cs typeface="Trebuchet MS"/>
              </a:rPr>
              <a:t>alveolar</a:t>
            </a:r>
            <a:r>
              <a:rPr sz="1067" spc="-13" dirty="0">
                <a:solidFill>
                  <a:srgbClr val="131413"/>
                </a:solidFill>
                <a:latin typeface="Trebuchet MS"/>
                <a:cs typeface="Trebuchet MS"/>
              </a:rPr>
              <a:t> </a:t>
            </a:r>
            <a:r>
              <a:rPr sz="1067" spc="-53" dirty="0">
                <a:solidFill>
                  <a:srgbClr val="131413"/>
                </a:solidFill>
                <a:latin typeface="Trebuchet MS"/>
                <a:cs typeface="Trebuchet MS"/>
              </a:rPr>
              <a:t>process</a:t>
            </a:r>
            <a:r>
              <a:rPr sz="1067" spc="-7" dirty="0">
                <a:solidFill>
                  <a:srgbClr val="131413"/>
                </a:solidFill>
                <a:latin typeface="Trebuchet MS"/>
                <a:cs typeface="Trebuchet MS"/>
              </a:rPr>
              <a:t> </a:t>
            </a:r>
            <a:r>
              <a:rPr sz="1067" spc="-67" dirty="0">
                <a:solidFill>
                  <a:srgbClr val="131413"/>
                </a:solidFill>
                <a:latin typeface="Trebuchet MS"/>
                <a:cs typeface="Trebuchet MS"/>
              </a:rPr>
              <a:t>of</a:t>
            </a:r>
            <a:r>
              <a:rPr sz="1067" spc="-7" dirty="0">
                <a:solidFill>
                  <a:srgbClr val="131413"/>
                </a:solidFill>
                <a:latin typeface="Trebuchet MS"/>
                <a:cs typeface="Trebuchet MS"/>
              </a:rPr>
              <a:t> </a:t>
            </a:r>
            <a:r>
              <a:rPr sz="1067" spc="-67" dirty="0">
                <a:solidFill>
                  <a:srgbClr val="131413"/>
                </a:solidFill>
                <a:latin typeface="Trebuchet MS"/>
                <a:cs typeface="Trebuchet MS"/>
              </a:rPr>
              <a:t>the</a:t>
            </a:r>
            <a:r>
              <a:rPr sz="1067" spc="-7" dirty="0">
                <a:solidFill>
                  <a:srgbClr val="131413"/>
                </a:solidFill>
                <a:latin typeface="Trebuchet MS"/>
                <a:cs typeface="Trebuchet MS"/>
              </a:rPr>
              <a:t> </a:t>
            </a:r>
            <a:r>
              <a:rPr sz="1067" spc="-67" dirty="0">
                <a:solidFill>
                  <a:srgbClr val="131413"/>
                </a:solidFill>
                <a:latin typeface="Trebuchet MS"/>
                <a:cs typeface="Trebuchet MS"/>
              </a:rPr>
              <a:t>lower</a:t>
            </a:r>
            <a:r>
              <a:rPr sz="1067" spc="-7" dirty="0">
                <a:solidFill>
                  <a:srgbClr val="131413"/>
                </a:solidFill>
                <a:latin typeface="Trebuchet MS"/>
                <a:cs typeface="Trebuchet MS"/>
              </a:rPr>
              <a:t> </a:t>
            </a:r>
            <a:r>
              <a:rPr sz="1067" spc="-100" dirty="0">
                <a:solidFill>
                  <a:srgbClr val="131413"/>
                </a:solidFill>
                <a:latin typeface="Trebuchet MS"/>
                <a:cs typeface="Trebuchet MS"/>
              </a:rPr>
              <a:t>left</a:t>
            </a:r>
            <a:r>
              <a:rPr sz="1067" spc="-7" dirty="0">
                <a:solidFill>
                  <a:srgbClr val="131413"/>
                </a:solidFill>
                <a:latin typeface="Trebuchet MS"/>
                <a:cs typeface="Trebuchet MS"/>
              </a:rPr>
              <a:t> </a:t>
            </a:r>
            <a:r>
              <a:rPr sz="1067" spc="-93" dirty="0">
                <a:solidFill>
                  <a:srgbClr val="131413"/>
                </a:solidFill>
                <a:latin typeface="Trebuchet MS"/>
                <a:cs typeface="Trebuchet MS"/>
              </a:rPr>
              <a:t>first</a:t>
            </a:r>
            <a:r>
              <a:rPr sz="1067" dirty="0">
                <a:solidFill>
                  <a:srgbClr val="131413"/>
                </a:solidFill>
                <a:latin typeface="Trebuchet MS"/>
                <a:cs typeface="Trebuchet MS"/>
              </a:rPr>
              <a:t> </a:t>
            </a:r>
            <a:r>
              <a:rPr sz="1067" spc="-80" dirty="0">
                <a:solidFill>
                  <a:srgbClr val="131413"/>
                </a:solidFill>
                <a:latin typeface="Trebuchet MS"/>
                <a:cs typeface="Trebuchet MS"/>
              </a:rPr>
              <a:t>premolar.</a:t>
            </a:r>
            <a:r>
              <a:rPr sz="1067" spc="-13" dirty="0">
                <a:solidFill>
                  <a:srgbClr val="131413"/>
                </a:solidFill>
                <a:latin typeface="Trebuchet MS"/>
                <a:cs typeface="Trebuchet MS"/>
              </a:rPr>
              <a:t> </a:t>
            </a:r>
            <a:r>
              <a:rPr sz="1067" spc="-73" dirty="0">
                <a:solidFill>
                  <a:srgbClr val="131413"/>
                </a:solidFill>
                <a:latin typeface="Trebuchet MS"/>
                <a:cs typeface="Trebuchet MS"/>
              </a:rPr>
              <a:t>The</a:t>
            </a:r>
            <a:r>
              <a:rPr sz="1067" spc="-7" dirty="0">
                <a:solidFill>
                  <a:srgbClr val="131413"/>
                </a:solidFill>
                <a:latin typeface="Trebuchet MS"/>
                <a:cs typeface="Trebuchet MS"/>
              </a:rPr>
              <a:t> </a:t>
            </a:r>
            <a:r>
              <a:rPr sz="1067" spc="-60" dirty="0">
                <a:solidFill>
                  <a:srgbClr val="131413"/>
                </a:solidFill>
                <a:latin typeface="Trebuchet MS"/>
                <a:cs typeface="Trebuchet MS"/>
              </a:rPr>
              <a:t>root</a:t>
            </a:r>
            <a:r>
              <a:rPr sz="1067" spc="-7" dirty="0">
                <a:solidFill>
                  <a:srgbClr val="131413"/>
                </a:solidFill>
                <a:latin typeface="Trebuchet MS"/>
                <a:cs typeface="Trebuchet MS"/>
              </a:rPr>
              <a:t> </a:t>
            </a:r>
            <a:r>
              <a:rPr sz="1067" spc="-67" dirty="0">
                <a:solidFill>
                  <a:srgbClr val="131413"/>
                </a:solidFill>
                <a:latin typeface="Trebuchet MS"/>
                <a:cs typeface="Trebuchet MS"/>
              </a:rPr>
              <a:t>apex</a:t>
            </a:r>
            <a:r>
              <a:rPr sz="1067" spc="-7" dirty="0">
                <a:solidFill>
                  <a:srgbClr val="131413"/>
                </a:solidFill>
                <a:latin typeface="Trebuchet MS"/>
                <a:cs typeface="Trebuchet MS"/>
              </a:rPr>
              <a:t> </a:t>
            </a:r>
            <a:r>
              <a:rPr sz="1067" spc="-67" dirty="0">
                <a:solidFill>
                  <a:srgbClr val="131413"/>
                </a:solidFill>
                <a:latin typeface="Trebuchet MS"/>
                <a:cs typeface="Trebuchet MS"/>
              </a:rPr>
              <a:t>of</a:t>
            </a:r>
            <a:r>
              <a:rPr sz="1067" spc="-7" dirty="0">
                <a:solidFill>
                  <a:srgbClr val="131413"/>
                </a:solidFill>
                <a:latin typeface="Trebuchet MS"/>
                <a:cs typeface="Trebuchet MS"/>
              </a:rPr>
              <a:t> </a:t>
            </a:r>
            <a:r>
              <a:rPr sz="1067" spc="-67" dirty="0">
                <a:solidFill>
                  <a:srgbClr val="131413"/>
                </a:solidFill>
                <a:latin typeface="Trebuchet MS"/>
                <a:cs typeface="Trebuchet MS"/>
              </a:rPr>
              <a:t>the</a:t>
            </a:r>
            <a:r>
              <a:rPr sz="1067" spc="-7" dirty="0">
                <a:solidFill>
                  <a:srgbClr val="131413"/>
                </a:solidFill>
                <a:latin typeface="Trebuchet MS"/>
                <a:cs typeface="Trebuchet MS"/>
              </a:rPr>
              <a:t> </a:t>
            </a:r>
            <a:r>
              <a:rPr sz="1067" spc="-60" dirty="0">
                <a:solidFill>
                  <a:srgbClr val="131413"/>
                </a:solidFill>
                <a:latin typeface="Trebuchet MS"/>
                <a:cs typeface="Trebuchet MS"/>
              </a:rPr>
              <a:t>canine</a:t>
            </a:r>
            <a:r>
              <a:rPr sz="1067" spc="-7" dirty="0">
                <a:solidFill>
                  <a:srgbClr val="131413"/>
                </a:solidFill>
                <a:latin typeface="Trebuchet MS"/>
                <a:cs typeface="Trebuchet MS"/>
              </a:rPr>
              <a:t> </a:t>
            </a:r>
            <a:r>
              <a:rPr sz="1067" spc="-67" dirty="0">
                <a:solidFill>
                  <a:srgbClr val="131413"/>
                </a:solidFill>
                <a:latin typeface="Trebuchet MS"/>
                <a:cs typeface="Trebuchet MS"/>
              </a:rPr>
              <a:t>is</a:t>
            </a:r>
            <a:r>
              <a:rPr sz="1067" spc="-7" dirty="0">
                <a:solidFill>
                  <a:srgbClr val="131413"/>
                </a:solidFill>
                <a:latin typeface="Trebuchet MS"/>
                <a:cs typeface="Trebuchet MS"/>
              </a:rPr>
              <a:t> </a:t>
            </a:r>
            <a:r>
              <a:rPr sz="1067" spc="-80" dirty="0">
                <a:solidFill>
                  <a:srgbClr val="131413"/>
                </a:solidFill>
                <a:latin typeface="Trebuchet MS"/>
                <a:cs typeface="Trebuchet MS"/>
              </a:rPr>
              <a:t>fractured</a:t>
            </a:r>
            <a:r>
              <a:rPr sz="1067" spc="-13" dirty="0">
                <a:solidFill>
                  <a:srgbClr val="131413"/>
                </a:solidFill>
                <a:latin typeface="Trebuchet MS"/>
                <a:cs typeface="Trebuchet MS"/>
              </a:rPr>
              <a:t> </a:t>
            </a:r>
            <a:r>
              <a:rPr sz="1067" spc="-80" dirty="0">
                <a:solidFill>
                  <a:srgbClr val="131413"/>
                </a:solidFill>
                <a:latin typeface="Trebuchet MS"/>
                <a:cs typeface="Trebuchet MS"/>
              </a:rPr>
              <a:t>(arrow)</a:t>
            </a:r>
            <a:endParaRPr sz="1067">
              <a:latin typeface="Trebuchet MS"/>
              <a:cs typeface="Trebuchet MS"/>
            </a:endParaRPr>
          </a:p>
        </p:txBody>
      </p:sp>
      <p:sp>
        <p:nvSpPr>
          <p:cNvPr id="24" name="object 24"/>
          <p:cNvSpPr txBox="1"/>
          <p:nvPr/>
        </p:nvSpPr>
        <p:spPr>
          <a:xfrm>
            <a:off x="2602024" y="-1166524"/>
            <a:ext cx="1852616" cy="181311"/>
          </a:xfrm>
          <a:prstGeom prst="rect">
            <a:avLst/>
          </a:prstGeom>
        </p:spPr>
        <p:txBody>
          <a:bodyPr vert="horz" wrap="square" lIns="0" tIns="16934" rIns="0" bIns="0" rtlCol="0">
            <a:spAutoFit/>
          </a:bodyPr>
          <a:lstStyle/>
          <a:p>
            <a:pPr marL="16934">
              <a:spcBef>
                <a:spcPts val="133"/>
              </a:spcBef>
            </a:pPr>
            <a:r>
              <a:rPr sz="1067" spc="-33" dirty="0">
                <a:solidFill>
                  <a:srgbClr val="131413"/>
                </a:solidFill>
                <a:latin typeface="Arial MT"/>
                <a:cs typeface="Arial MT"/>
              </a:rPr>
              <a:t>Nardi</a:t>
            </a:r>
            <a:r>
              <a:rPr sz="1067" dirty="0">
                <a:solidFill>
                  <a:srgbClr val="131413"/>
                </a:solidFill>
                <a:latin typeface="Arial MT"/>
                <a:cs typeface="Arial MT"/>
              </a:rPr>
              <a:t> </a:t>
            </a:r>
            <a:r>
              <a:rPr sz="1067" i="1" spc="-40" dirty="0">
                <a:solidFill>
                  <a:srgbClr val="131413"/>
                </a:solidFill>
                <a:latin typeface="Arial"/>
                <a:cs typeface="Arial"/>
              </a:rPr>
              <a:t>et</a:t>
            </a:r>
            <a:r>
              <a:rPr sz="1067" i="1" spc="7" dirty="0">
                <a:solidFill>
                  <a:srgbClr val="131413"/>
                </a:solidFill>
                <a:latin typeface="Arial"/>
                <a:cs typeface="Arial"/>
              </a:rPr>
              <a:t> </a:t>
            </a:r>
            <a:r>
              <a:rPr sz="1067" i="1" spc="-40" dirty="0">
                <a:solidFill>
                  <a:srgbClr val="131413"/>
                </a:solidFill>
                <a:latin typeface="Arial"/>
                <a:cs typeface="Arial"/>
              </a:rPr>
              <a:t>al.</a:t>
            </a:r>
            <a:r>
              <a:rPr sz="1067" i="1" spc="7" dirty="0">
                <a:solidFill>
                  <a:srgbClr val="131413"/>
                </a:solidFill>
                <a:latin typeface="Arial"/>
                <a:cs typeface="Arial"/>
              </a:rPr>
              <a:t> </a:t>
            </a:r>
            <a:r>
              <a:rPr sz="1067" i="1" spc="-53" dirty="0">
                <a:solidFill>
                  <a:srgbClr val="131413"/>
                </a:solidFill>
                <a:latin typeface="Arial"/>
                <a:cs typeface="Arial"/>
              </a:rPr>
              <a:t>Insights</a:t>
            </a:r>
            <a:r>
              <a:rPr sz="1067" i="1" spc="-7" dirty="0">
                <a:solidFill>
                  <a:srgbClr val="131413"/>
                </a:solidFill>
                <a:latin typeface="Arial"/>
                <a:cs typeface="Arial"/>
              </a:rPr>
              <a:t> </a:t>
            </a:r>
            <a:r>
              <a:rPr sz="1067" i="1" spc="-13" dirty="0">
                <a:solidFill>
                  <a:srgbClr val="131413"/>
                </a:solidFill>
                <a:latin typeface="Arial"/>
                <a:cs typeface="Arial"/>
              </a:rPr>
              <a:t>into</a:t>
            </a:r>
            <a:r>
              <a:rPr sz="1067" i="1" spc="7" dirty="0">
                <a:solidFill>
                  <a:srgbClr val="131413"/>
                </a:solidFill>
                <a:latin typeface="Arial"/>
                <a:cs typeface="Arial"/>
              </a:rPr>
              <a:t> </a:t>
            </a:r>
            <a:r>
              <a:rPr sz="1067" i="1" spc="-33" dirty="0">
                <a:solidFill>
                  <a:srgbClr val="131413"/>
                </a:solidFill>
                <a:latin typeface="Arial"/>
                <a:cs typeface="Arial"/>
              </a:rPr>
              <a:t>Imaging</a:t>
            </a:r>
            <a:endParaRPr sz="1067">
              <a:latin typeface="Arial"/>
              <a:cs typeface="Arial"/>
            </a:endParaRPr>
          </a:p>
        </p:txBody>
      </p:sp>
      <p:sp>
        <p:nvSpPr>
          <p:cNvPr id="25" name="object 25"/>
          <p:cNvSpPr txBox="1"/>
          <p:nvPr/>
        </p:nvSpPr>
        <p:spPr>
          <a:xfrm>
            <a:off x="4747891" y="-1166524"/>
            <a:ext cx="723943" cy="181311"/>
          </a:xfrm>
          <a:prstGeom prst="rect">
            <a:avLst/>
          </a:prstGeom>
        </p:spPr>
        <p:txBody>
          <a:bodyPr vert="horz" wrap="square" lIns="0" tIns="16934" rIns="0" bIns="0" rtlCol="0">
            <a:spAutoFit/>
          </a:bodyPr>
          <a:lstStyle/>
          <a:p>
            <a:pPr marL="16934">
              <a:spcBef>
                <a:spcPts val="133"/>
              </a:spcBef>
            </a:pPr>
            <a:r>
              <a:rPr sz="1067" spc="-40" dirty="0">
                <a:solidFill>
                  <a:srgbClr val="131413"/>
                </a:solidFill>
                <a:latin typeface="Trebuchet MS"/>
                <a:cs typeface="Trebuchet MS"/>
              </a:rPr>
              <a:t>(2020)</a:t>
            </a:r>
            <a:r>
              <a:rPr sz="1067" spc="-100" dirty="0">
                <a:solidFill>
                  <a:srgbClr val="131413"/>
                </a:solidFill>
                <a:latin typeface="Trebuchet MS"/>
                <a:cs typeface="Trebuchet MS"/>
              </a:rPr>
              <a:t> </a:t>
            </a:r>
            <a:r>
              <a:rPr sz="1067" spc="-47" dirty="0">
                <a:solidFill>
                  <a:srgbClr val="131413"/>
                </a:solidFill>
                <a:latin typeface="Trebuchet MS"/>
                <a:cs typeface="Trebuchet MS"/>
              </a:rPr>
              <a:t>11:30</a:t>
            </a:r>
            <a:endParaRPr sz="1067">
              <a:latin typeface="Trebuchet MS"/>
              <a:cs typeface="Trebuchet MS"/>
            </a:endParaRPr>
          </a:p>
        </p:txBody>
      </p:sp>
      <p:sp>
        <p:nvSpPr>
          <p:cNvPr id="26" name="object 26"/>
          <p:cNvSpPr txBox="1"/>
          <p:nvPr/>
        </p:nvSpPr>
        <p:spPr>
          <a:xfrm>
            <a:off x="10042434" y="-1166524"/>
            <a:ext cx="754425" cy="181311"/>
          </a:xfrm>
          <a:prstGeom prst="rect">
            <a:avLst/>
          </a:prstGeom>
        </p:spPr>
        <p:txBody>
          <a:bodyPr vert="horz" wrap="square" lIns="0" tIns="16934" rIns="0" bIns="0" rtlCol="0">
            <a:spAutoFit/>
          </a:bodyPr>
          <a:lstStyle/>
          <a:p>
            <a:pPr marL="16934">
              <a:spcBef>
                <a:spcPts val="133"/>
              </a:spcBef>
            </a:pPr>
            <a:r>
              <a:rPr sz="1067" spc="-73" dirty="0">
                <a:solidFill>
                  <a:srgbClr val="131413"/>
                </a:solidFill>
                <a:latin typeface="Arial MT"/>
                <a:cs typeface="Arial MT"/>
              </a:rPr>
              <a:t>Page</a:t>
            </a:r>
            <a:r>
              <a:rPr sz="1067" spc="20" dirty="0">
                <a:solidFill>
                  <a:srgbClr val="131413"/>
                </a:solidFill>
                <a:latin typeface="Arial MT"/>
                <a:cs typeface="Arial MT"/>
              </a:rPr>
              <a:t> </a:t>
            </a:r>
            <a:r>
              <a:rPr sz="1067" spc="-53" dirty="0">
                <a:solidFill>
                  <a:srgbClr val="131413"/>
                </a:solidFill>
                <a:latin typeface="Arial MT"/>
                <a:cs typeface="Arial MT"/>
              </a:rPr>
              <a:t>2</a:t>
            </a:r>
            <a:r>
              <a:rPr sz="1067" spc="20" dirty="0">
                <a:solidFill>
                  <a:srgbClr val="131413"/>
                </a:solidFill>
                <a:latin typeface="Arial MT"/>
                <a:cs typeface="Arial MT"/>
              </a:rPr>
              <a:t> </a:t>
            </a:r>
            <a:r>
              <a:rPr sz="1067" spc="-7" dirty="0">
                <a:solidFill>
                  <a:srgbClr val="131413"/>
                </a:solidFill>
                <a:latin typeface="Arial MT"/>
                <a:cs typeface="Arial MT"/>
              </a:rPr>
              <a:t>of</a:t>
            </a:r>
            <a:r>
              <a:rPr sz="1067" spc="13" dirty="0">
                <a:solidFill>
                  <a:srgbClr val="131413"/>
                </a:solidFill>
                <a:latin typeface="Arial MT"/>
                <a:cs typeface="Arial MT"/>
              </a:rPr>
              <a:t> </a:t>
            </a:r>
            <a:r>
              <a:rPr sz="1067" spc="-53" dirty="0">
                <a:solidFill>
                  <a:srgbClr val="131413"/>
                </a:solidFill>
                <a:latin typeface="Arial MT"/>
                <a:cs typeface="Arial MT"/>
              </a:rPr>
              <a:t>15</a:t>
            </a:r>
            <a:endParaRPr sz="1067">
              <a:latin typeface="Arial MT"/>
              <a:cs typeface="Arial MT"/>
            </a:endParaRPr>
          </a:p>
        </p:txBody>
      </p:sp>
      <p:sp>
        <p:nvSpPr>
          <p:cNvPr id="27" name="TextBox 26">
            <a:extLst>
              <a:ext uri="{FF2B5EF4-FFF2-40B4-BE49-F238E27FC236}">
                <a16:creationId xmlns:a16="http://schemas.microsoft.com/office/drawing/2014/main" id="{0DB4B4EA-9D5A-E180-618B-256BC8DEF0F1}"/>
              </a:ext>
            </a:extLst>
          </p:cNvPr>
          <p:cNvSpPr txBox="1"/>
          <p:nvPr/>
        </p:nvSpPr>
        <p:spPr>
          <a:xfrm>
            <a:off x="4236954" y="8376032"/>
            <a:ext cx="6695440" cy="461665"/>
          </a:xfrm>
          <a:prstGeom prst="rect">
            <a:avLst/>
          </a:prstGeom>
          <a:noFill/>
        </p:spPr>
        <p:txBody>
          <a:bodyPr wrap="square">
            <a:spAutoFit/>
          </a:bodyPr>
          <a:lstStyle/>
          <a:p>
            <a:pPr algn="ctr"/>
            <a:r>
              <a:rPr kumimoji="0" lang="en-US" sz="2400" b="0" i="0" u="none" strike="noStrike" kern="1200" cap="none" spc="-53" normalizeH="0" baseline="0" noProof="0" dirty="0">
                <a:ln>
                  <a:noFill/>
                </a:ln>
                <a:solidFill>
                  <a:srgbClr val="131413"/>
                </a:solidFill>
                <a:effectLst/>
                <a:uLnTx/>
                <a:uFillTx/>
                <a:latin typeface="Trebuchet MS"/>
                <a:ea typeface="+mn-ea"/>
                <a:cs typeface="Trebuchet MS"/>
              </a:rPr>
              <a:t>panoramic</a:t>
            </a:r>
            <a:r>
              <a:rPr kumimoji="0" lang="en-US" sz="2400" b="0" i="0" u="none" strike="noStrike" kern="1200" cap="none" spc="-7" normalizeH="0" baseline="0" noProof="0" dirty="0">
                <a:ln>
                  <a:noFill/>
                </a:ln>
                <a:solidFill>
                  <a:srgbClr val="131413"/>
                </a:solidFill>
                <a:effectLst/>
                <a:uLnTx/>
                <a:uFillTx/>
                <a:latin typeface="Trebuchet MS"/>
                <a:ea typeface="+mn-ea"/>
                <a:cs typeface="Trebuchet MS"/>
              </a:rPr>
              <a:t> </a:t>
            </a:r>
            <a:r>
              <a:rPr kumimoji="0" lang="en-US" sz="2400" b="0" i="0" u="none" strike="noStrike" kern="1200" cap="none" spc="-67" normalizeH="0" baseline="0" noProof="0" dirty="0">
                <a:ln>
                  <a:noFill/>
                </a:ln>
                <a:solidFill>
                  <a:srgbClr val="131413"/>
                </a:solidFill>
                <a:effectLst/>
                <a:uLnTx/>
                <a:uFillTx/>
                <a:latin typeface="Trebuchet MS"/>
                <a:ea typeface="+mn-ea"/>
                <a:cs typeface="Trebuchet MS"/>
              </a:rPr>
              <a:t>radiograph</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AB69-AB1B-54BA-18BF-44405C204AF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56CD90D-D12F-8091-1D7A-BFAB62F95F30}"/>
              </a:ext>
            </a:extLst>
          </p:cNvPr>
          <p:cNvSpPr>
            <a:spLocks noGrp="1"/>
          </p:cNvSpPr>
          <p:nvPr>
            <p:ph type="subTitle" idx="4"/>
          </p:nvPr>
        </p:nvSpPr>
        <p:spPr/>
        <p:txBody>
          <a:bodyPr/>
          <a:lstStyle/>
          <a:p>
            <a:endParaRPr lang="en-US"/>
          </a:p>
        </p:txBody>
      </p:sp>
      <p:sp>
        <p:nvSpPr>
          <p:cNvPr id="5" name="TextBox 4">
            <a:extLst>
              <a:ext uri="{FF2B5EF4-FFF2-40B4-BE49-F238E27FC236}">
                <a16:creationId xmlns:a16="http://schemas.microsoft.com/office/drawing/2014/main" id="{AC3B9458-76C6-E147-DC61-EA34E8FC60B1}"/>
              </a:ext>
            </a:extLst>
          </p:cNvPr>
          <p:cNvSpPr txBox="1"/>
          <p:nvPr/>
        </p:nvSpPr>
        <p:spPr>
          <a:xfrm>
            <a:off x="1107921" y="867866"/>
            <a:ext cx="11684948" cy="830996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Aims</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i="0"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Describe the epidemiological pattern of mandibular fractures  </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latin typeface="Times New Roman" panose="02020603050405020304" pitchFamily="18" charset="0"/>
                <a:cs typeface="Times New Roman" panose="02020603050405020304" pitchFamily="18" charset="0"/>
              </a:rPr>
              <a:t>Fractures classification</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i="0"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Imaging modality</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Showing the main goal of imaging techniques that   identify: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40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The Presence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40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Number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40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Exact Localization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40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Extension Of Fracture  </a:t>
            </a: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40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As Well as to analyze the complications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adjacent anatomical structures.</a:t>
            </a:r>
          </a:p>
        </p:txBody>
      </p:sp>
    </p:spTree>
    <p:extLst>
      <p:ext uri="{BB962C8B-B14F-4D97-AF65-F5344CB8AC3E}">
        <p14:creationId xmlns:p14="http://schemas.microsoft.com/office/powerpoint/2010/main" val="3623614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02027" y="5650075"/>
            <a:ext cx="3993963" cy="203625"/>
          </a:xfrm>
          <a:prstGeom prst="rect">
            <a:avLst/>
          </a:prstGeom>
        </p:spPr>
        <p:txBody>
          <a:bodyPr vert="horz" wrap="square" lIns="0" tIns="11854" rIns="0" bIns="0" rtlCol="0">
            <a:spAutoFit/>
          </a:bodyPr>
          <a:lstStyle/>
          <a:p>
            <a:pPr marL="16934" marR="6774" indent="134627" algn="just">
              <a:lnSpc>
                <a:spcPct val="105300"/>
              </a:lnSpc>
              <a:spcBef>
                <a:spcPts val="93"/>
              </a:spcBef>
            </a:pPr>
            <a:r>
              <a:rPr lang="en-US" sz="1267" spc="60" dirty="0">
                <a:solidFill>
                  <a:srgbClr val="131413"/>
                </a:solidFill>
                <a:latin typeface="Times New Roman"/>
                <a:cs typeface="Times New Roman"/>
              </a:rPr>
              <a:t> </a:t>
            </a:r>
            <a:endParaRPr sz="1267" dirty="0">
              <a:latin typeface="Times New Roman"/>
              <a:cs typeface="Times New Roman"/>
            </a:endParaRPr>
          </a:p>
        </p:txBody>
      </p:sp>
      <p:pic>
        <p:nvPicPr>
          <p:cNvPr id="14" name="object 14"/>
          <p:cNvPicPr/>
          <p:nvPr/>
        </p:nvPicPr>
        <p:blipFill>
          <a:blip r:embed="rId2" cstate="print"/>
          <a:stretch>
            <a:fillRect/>
          </a:stretch>
        </p:blipFill>
        <p:spPr>
          <a:xfrm>
            <a:off x="1553369" y="603250"/>
            <a:ext cx="10287000" cy="7826419"/>
          </a:xfrm>
          <a:prstGeom prst="rect">
            <a:avLst/>
          </a:prstGeom>
        </p:spPr>
      </p:pic>
      <p:sp>
        <p:nvSpPr>
          <p:cNvPr id="27" name="object 27"/>
          <p:cNvSpPr txBox="1"/>
          <p:nvPr/>
        </p:nvSpPr>
        <p:spPr>
          <a:xfrm>
            <a:off x="2602037" y="-1166540"/>
            <a:ext cx="1852616" cy="181311"/>
          </a:xfrm>
          <a:prstGeom prst="rect">
            <a:avLst/>
          </a:prstGeom>
        </p:spPr>
        <p:txBody>
          <a:bodyPr vert="horz" wrap="square" lIns="0" tIns="16934" rIns="0" bIns="0" rtlCol="0">
            <a:spAutoFit/>
          </a:bodyPr>
          <a:lstStyle/>
          <a:p>
            <a:pPr marL="16934">
              <a:spcBef>
                <a:spcPts val="133"/>
              </a:spcBef>
            </a:pPr>
            <a:r>
              <a:rPr sz="1067" spc="-33" dirty="0">
                <a:solidFill>
                  <a:srgbClr val="131413"/>
                </a:solidFill>
                <a:latin typeface="Arial MT"/>
                <a:cs typeface="Arial MT"/>
              </a:rPr>
              <a:t>Nardi</a:t>
            </a:r>
            <a:r>
              <a:rPr sz="1067" dirty="0">
                <a:solidFill>
                  <a:srgbClr val="131413"/>
                </a:solidFill>
                <a:latin typeface="Arial MT"/>
                <a:cs typeface="Arial MT"/>
              </a:rPr>
              <a:t> </a:t>
            </a:r>
            <a:r>
              <a:rPr sz="1067" i="1" spc="-40" dirty="0">
                <a:solidFill>
                  <a:srgbClr val="131413"/>
                </a:solidFill>
                <a:latin typeface="Arial"/>
                <a:cs typeface="Arial"/>
              </a:rPr>
              <a:t>et</a:t>
            </a:r>
            <a:r>
              <a:rPr sz="1067" i="1" spc="7" dirty="0">
                <a:solidFill>
                  <a:srgbClr val="131413"/>
                </a:solidFill>
                <a:latin typeface="Arial"/>
                <a:cs typeface="Arial"/>
              </a:rPr>
              <a:t> </a:t>
            </a:r>
            <a:r>
              <a:rPr sz="1067" i="1" spc="-40" dirty="0">
                <a:solidFill>
                  <a:srgbClr val="131413"/>
                </a:solidFill>
                <a:latin typeface="Arial"/>
                <a:cs typeface="Arial"/>
              </a:rPr>
              <a:t>al.</a:t>
            </a:r>
            <a:r>
              <a:rPr sz="1067" i="1" spc="7" dirty="0">
                <a:solidFill>
                  <a:srgbClr val="131413"/>
                </a:solidFill>
                <a:latin typeface="Arial"/>
                <a:cs typeface="Arial"/>
              </a:rPr>
              <a:t> </a:t>
            </a:r>
            <a:r>
              <a:rPr sz="1067" i="1" spc="-53" dirty="0">
                <a:solidFill>
                  <a:srgbClr val="131413"/>
                </a:solidFill>
                <a:latin typeface="Arial"/>
                <a:cs typeface="Arial"/>
              </a:rPr>
              <a:t>Insights</a:t>
            </a:r>
            <a:r>
              <a:rPr sz="1067" i="1" spc="-7" dirty="0">
                <a:solidFill>
                  <a:srgbClr val="131413"/>
                </a:solidFill>
                <a:latin typeface="Arial"/>
                <a:cs typeface="Arial"/>
              </a:rPr>
              <a:t> </a:t>
            </a:r>
            <a:r>
              <a:rPr sz="1067" i="1" spc="-13" dirty="0">
                <a:solidFill>
                  <a:srgbClr val="131413"/>
                </a:solidFill>
                <a:latin typeface="Arial"/>
                <a:cs typeface="Arial"/>
              </a:rPr>
              <a:t>into</a:t>
            </a:r>
            <a:r>
              <a:rPr sz="1067" i="1" spc="7" dirty="0">
                <a:solidFill>
                  <a:srgbClr val="131413"/>
                </a:solidFill>
                <a:latin typeface="Arial"/>
                <a:cs typeface="Arial"/>
              </a:rPr>
              <a:t> </a:t>
            </a:r>
            <a:r>
              <a:rPr sz="1067" i="1" spc="-33" dirty="0">
                <a:solidFill>
                  <a:srgbClr val="131413"/>
                </a:solidFill>
                <a:latin typeface="Arial"/>
                <a:cs typeface="Arial"/>
              </a:rPr>
              <a:t>Imaging</a:t>
            </a:r>
            <a:endParaRPr sz="1067">
              <a:latin typeface="Arial"/>
              <a:cs typeface="Arial"/>
            </a:endParaRPr>
          </a:p>
        </p:txBody>
      </p:sp>
      <p:sp>
        <p:nvSpPr>
          <p:cNvPr id="28" name="object 28"/>
          <p:cNvSpPr txBox="1"/>
          <p:nvPr/>
        </p:nvSpPr>
        <p:spPr>
          <a:xfrm>
            <a:off x="4747904" y="-1166540"/>
            <a:ext cx="723943" cy="181311"/>
          </a:xfrm>
          <a:prstGeom prst="rect">
            <a:avLst/>
          </a:prstGeom>
        </p:spPr>
        <p:txBody>
          <a:bodyPr vert="horz" wrap="square" lIns="0" tIns="16934" rIns="0" bIns="0" rtlCol="0">
            <a:spAutoFit/>
          </a:bodyPr>
          <a:lstStyle/>
          <a:p>
            <a:pPr marL="16934">
              <a:spcBef>
                <a:spcPts val="133"/>
              </a:spcBef>
            </a:pPr>
            <a:r>
              <a:rPr sz="1067" spc="-40" dirty="0">
                <a:solidFill>
                  <a:srgbClr val="131413"/>
                </a:solidFill>
                <a:latin typeface="Trebuchet MS"/>
                <a:cs typeface="Trebuchet MS"/>
              </a:rPr>
              <a:t>(2020)</a:t>
            </a:r>
            <a:r>
              <a:rPr sz="1067" spc="-100" dirty="0">
                <a:solidFill>
                  <a:srgbClr val="131413"/>
                </a:solidFill>
                <a:latin typeface="Trebuchet MS"/>
                <a:cs typeface="Trebuchet MS"/>
              </a:rPr>
              <a:t> </a:t>
            </a:r>
            <a:r>
              <a:rPr sz="1067" spc="-47" dirty="0">
                <a:solidFill>
                  <a:srgbClr val="131413"/>
                </a:solidFill>
                <a:latin typeface="Trebuchet MS"/>
                <a:cs typeface="Trebuchet MS"/>
              </a:rPr>
              <a:t>11:30</a:t>
            </a:r>
            <a:endParaRPr sz="1067">
              <a:latin typeface="Trebuchet MS"/>
              <a:cs typeface="Trebuchet MS"/>
            </a:endParaRPr>
          </a:p>
        </p:txBody>
      </p:sp>
      <p:sp>
        <p:nvSpPr>
          <p:cNvPr id="29" name="object 29"/>
          <p:cNvSpPr txBox="1"/>
          <p:nvPr/>
        </p:nvSpPr>
        <p:spPr>
          <a:xfrm>
            <a:off x="10042447" y="-1166540"/>
            <a:ext cx="754425" cy="181311"/>
          </a:xfrm>
          <a:prstGeom prst="rect">
            <a:avLst/>
          </a:prstGeom>
        </p:spPr>
        <p:txBody>
          <a:bodyPr vert="horz" wrap="square" lIns="0" tIns="16934" rIns="0" bIns="0" rtlCol="0">
            <a:spAutoFit/>
          </a:bodyPr>
          <a:lstStyle/>
          <a:p>
            <a:pPr marL="16934">
              <a:spcBef>
                <a:spcPts val="133"/>
              </a:spcBef>
            </a:pPr>
            <a:r>
              <a:rPr sz="1067" spc="-73" dirty="0">
                <a:solidFill>
                  <a:srgbClr val="131413"/>
                </a:solidFill>
                <a:latin typeface="Arial MT"/>
                <a:cs typeface="Arial MT"/>
              </a:rPr>
              <a:t>Page</a:t>
            </a:r>
            <a:r>
              <a:rPr sz="1067" spc="20" dirty="0">
                <a:solidFill>
                  <a:srgbClr val="131413"/>
                </a:solidFill>
                <a:latin typeface="Arial MT"/>
                <a:cs typeface="Arial MT"/>
              </a:rPr>
              <a:t> </a:t>
            </a:r>
            <a:r>
              <a:rPr sz="1067" spc="-53" dirty="0">
                <a:solidFill>
                  <a:srgbClr val="131413"/>
                </a:solidFill>
                <a:latin typeface="Arial MT"/>
                <a:cs typeface="Arial MT"/>
              </a:rPr>
              <a:t>3</a:t>
            </a:r>
            <a:r>
              <a:rPr sz="1067" spc="20" dirty="0">
                <a:solidFill>
                  <a:srgbClr val="131413"/>
                </a:solidFill>
                <a:latin typeface="Arial MT"/>
                <a:cs typeface="Arial MT"/>
              </a:rPr>
              <a:t> </a:t>
            </a:r>
            <a:r>
              <a:rPr sz="1067" spc="-7" dirty="0">
                <a:solidFill>
                  <a:srgbClr val="131413"/>
                </a:solidFill>
                <a:latin typeface="Arial MT"/>
                <a:cs typeface="Arial MT"/>
              </a:rPr>
              <a:t>of</a:t>
            </a:r>
            <a:r>
              <a:rPr sz="1067" spc="13" dirty="0">
                <a:solidFill>
                  <a:srgbClr val="131413"/>
                </a:solidFill>
                <a:latin typeface="Arial MT"/>
                <a:cs typeface="Arial MT"/>
              </a:rPr>
              <a:t> </a:t>
            </a:r>
            <a:r>
              <a:rPr sz="1067" spc="-53" dirty="0">
                <a:solidFill>
                  <a:srgbClr val="131413"/>
                </a:solidFill>
                <a:latin typeface="Arial MT"/>
                <a:cs typeface="Arial MT"/>
              </a:rPr>
              <a:t>15</a:t>
            </a:r>
            <a:endParaRPr sz="1067">
              <a:latin typeface="Arial MT"/>
              <a:cs typeface="Arial MT"/>
            </a:endParaRPr>
          </a:p>
        </p:txBody>
      </p:sp>
      <p:sp>
        <p:nvSpPr>
          <p:cNvPr id="7" name="TextBox 6">
            <a:extLst>
              <a:ext uri="{FF2B5EF4-FFF2-40B4-BE49-F238E27FC236}">
                <a16:creationId xmlns:a16="http://schemas.microsoft.com/office/drawing/2014/main" id="{C210FD26-95EA-9FC0-3592-9E07F56C3E58}"/>
              </a:ext>
            </a:extLst>
          </p:cNvPr>
          <p:cNvSpPr txBox="1"/>
          <p:nvPr/>
        </p:nvSpPr>
        <p:spPr>
          <a:xfrm>
            <a:off x="3735808" y="8980785"/>
            <a:ext cx="6695440" cy="461665"/>
          </a:xfrm>
          <a:prstGeom prst="rect">
            <a:avLst/>
          </a:prstGeom>
          <a:noFill/>
        </p:spPr>
        <p:txBody>
          <a:bodyPr wrap="square">
            <a:spAutoFit/>
          </a:bodyPr>
          <a:lstStyle/>
          <a:p>
            <a:pPr algn="ctr"/>
            <a:r>
              <a:rPr kumimoji="0" lang="en-US" sz="2400" b="0" i="0" u="none" strike="noStrike" kern="1200" cap="none" spc="-53" normalizeH="0" baseline="0" noProof="0" dirty="0">
                <a:ln>
                  <a:noFill/>
                </a:ln>
                <a:solidFill>
                  <a:srgbClr val="131413"/>
                </a:solidFill>
                <a:effectLst/>
                <a:uLnTx/>
                <a:uFillTx/>
                <a:latin typeface="Trebuchet MS"/>
                <a:ea typeface="+mn-ea"/>
                <a:cs typeface="Trebuchet MS"/>
              </a:rPr>
              <a:t>panoramic</a:t>
            </a:r>
            <a:r>
              <a:rPr kumimoji="0" lang="en-US" sz="2400" b="0" i="0" u="none" strike="noStrike" kern="1200" cap="none" spc="-7" normalizeH="0" baseline="0" noProof="0" dirty="0">
                <a:ln>
                  <a:noFill/>
                </a:ln>
                <a:solidFill>
                  <a:srgbClr val="131413"/>
                </a:solidFill>
                <a:effectLst/>
                <a:uLnTx/>
                <a:uFillTx/>
                <a:latin typeface="Trebuchet MS"/>
                <a:ea typeface="+mn-ea"/>
                <a:cs typeface="Trebuchet MS"/>
              </a:rPr>
              <a:t> </a:t>
            </a:r>
            <a:r>
              <a:rPr kumimoji="0" lang="en-US" sz="2400" b="0" i="0" u="none" strike="noStrike" kern="1200" cap="none" spc="-67" normalizeH="0" baseline="0" noProof="0" dirty="0">
                <a:ln>
                  <a:noFill/>
                </a:ln>
                <a:solidFill>
                  <a:srgbClr val="131413"/>
                </a:solidFill>
                <a:effectLst/>
                <a:uLnTx/>
                <a:uFillTx/>
                <a:latin typeface="Trebuchet MS"/>
                <a:ea typeface="+mn-ea"/>
                <a:cs typeface="Trebuchet MS"/>
              </a:rPr>
              <a:t>radiograph</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5ED7DD-DDC4-42DF-D384-FDD35064275B}"/>
              </a:ext>
            </a:extLst>
          </p:cNvPr>
          <p:cNvSpPr txBox="1"/>
          <p:nvPr/>
        </p:nvSpPr>
        <p:spPr>
          <a:xfrm>
            <a:off x="829469" y="831850"/>
            <a:ext cx="11049000" cy="7847533"/>
          </a:xfrm>
          <a:prstGeom prst="rect">
            <a:avLst/>
          </a:prstGeom>
          <a:noFill/>
        </p:spPr>
        <p:txBody>
          <a:bodyPr wrap="square">
            <a:spAutoFit/>
          </a:bodyPr>
          <a:lstStyle/>
          <a:p>
            <a:pPr marL="16934" marR="6774" lvl="0" indent="0" algn="just" defTabSz="914400" rtl="0" eaLnBrk="1" fontAlgn="auto" latinLnBrk="0" hangingPunct="1">
              <a:lnSpc>
                <a:spcPct val="105300"/>
              </a:lnSpc>
              <a:spcBef>
                <a:spcPts val="93"/>
              </a:spcBef>
              <a:spcAft>
                <a:spcPts val="0"/>
              </a:spcAft>
              <a:buClrTx/>
              <a:buSzTx/>
              <a:buFontTx/>
              <a:buNone/>
              <a:tabLst/>
              <a:defRPr/>
            </a:pPr>
            <a:r>
              <a:rPr kumimoji="0" lang="en-US" sz="3200" b="0"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16934" marR="6774" lvl="0" indent="0" algn="just" defTabSz="914400" rtl="0" eaLnBrk="1" fontAlgn="auto" latinLnBrk="0" hangingPunct="1">
              <a:lnSpc>
                <a:spcPct val="105300"/>
              </a:lnSpc>
              <a:spcBef>
                <a:spcPts val="93"/>
              </a:spcBef>
              <a:spcAft>
                <a:spcPts val="0"/>
              </a:spcAft>
              <a:buClrTx/>
              <a:buSzTx/>
              <a:buFontTx/>
              <a:buNone/>
              <a:tabLst/>
              <a:defRPr/>
            </a:pPr>
            <a:r>
              <a:rPr lang="en-US" sz="3200" spc="20" dirty="0">
                <a:solidFill>
                  <a:prstClr val="black"/>
                </a:solidFill>
                <a:latin typeface="Times New Roman" panose="02020603050405020304" pitchFamily="18" charset="0"/>
                <a:cs typeface="Times New Roman" panose="02020603050405020304" pitchFamily="18" charset="0"/>
              </a:rPr>
              <a:t>                              </a:t>
            </a:r>
            <a:r>
              <a:rPr kumimoji="0" lang="en-US" sz="4400" b="1" i="0" u="none" strike="noStrike" kern="1200" cap="none" spc="2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Advanced radiography</a:t>
            </a:r>
          </a:p>
          <a:p>
            <a:pPr marL="16934" marR="6774" lvl="0" indent="0" algn="just" defTabSz="914400" rtl="0" eaLnBrk="1" fontAlgn="auto" latinLnBrk="0" hangingPunct="1">
              <a:lnSpc>
                <a:spcPct val="105300"/>
              </a:lnSpc>
              <a:spcBef>
                <a:spcPts val="93"/>
              </a:spcBef>
              <a:spcAft>
                <a:spcPts val="0"/>
              </a:spcAft>
              <a:buClrTx/>
              <a:buSzTx/>
              <a:buFontTx/>
              <a:buNone/>
              <a:tabLst/>
              <a:defRPr/>
            </a:pP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endParaRPr lang="en-US" sz="3200" spc="40" dirty="0">
              <a:solidFill>
                <a:srgbClr val="131413"/>
              </a:solidFill>
              <a:latin typeface="Times New Roman" panose="02020603050405020304" pitchFamily="18" charset="0"/>
              <a:cs typeface="Times New Roman" panose="02020603050405020304" pitchFamily="18" charset="0"/>
            </a:endParaRPr>
          </a:p>
          <a:p>
            <a:pPr marL="16934" marR="6774" lvl="0" indent="0" algn="just" defTabSz="914400" rtl="0" eaLnBrk="1" fontAlgn="auto" latinLnBrk="0" hangingPunct="1">
              <a:lnSpc>
                <a:spcPct val="105300"/>
              </a:lnSpc>
              <a:spcBef>
                <a:spcPts val="93"/>
              </a:spcBef>
              <a:spcAft>
                <a:spcPts val="0"/>
              </a:spcAft>
              <a:buClrTx/>
              <a:buSzTx/>
              <a:buFontTx/>
              <a:buNone/>
              <a:tabLst/>
              <a:defRPr/>
            </a:pPr>
            <a:r>
              <a:rPr kumimoji="0" lang="en-US" sz="3200" b="0" i="0" u="none" strike="noStrike" kern="1200" cap="none" spc="2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2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Multislice</a:t>
            </a:r>
            <a:r>
              <a:rPr kumimoji="0" lang="en-US" sz="3200" b="0" i="0" u="none" strike="noStrike" kern="1200" cap="none" spc="2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spiral </a:t>
            </a:r>
            <a:r>
              <a:rPr kumimoji="0" lang="en-US" sz="3200" b="0" i="0" u="none" strike="noStrike" kern="1200" cap="none" spc="53"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computed</a:t>
            </a:r>
            <a:r>
              <a:rPr kumimoji="0" lang="en-US" sz="3200" b="0" i="0" u="none" strike="noStrike" kern="1200" cap="none" spc="6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4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tomography</a:t>
            </a:r>
            <a:r>
              <a:rPr kumimoji="0" lang="en-US" sz="3200" b="0" i="0" u="none" strike="noStrike" kern="1200" cap="none" spc="47"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27"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(MSCT)</a:t>
            </a:r>
          </a:p>
          <a:p>
            <a:pPr marL="16934" marR="6774" lvl="0" indent="0" algn="just" defTabSz="914400" rtl="0" eaLnBrk="1" fontAlgn="auto" latinLnBrk="0" hangingPunct="1">
              <a:lnSpc>
                <a:spcPct val="105300"/>
              </a:lnSpc>
              <a:spcBef>
                <a:spcPts val="93"/>
              </a:spcBef>
              <a:spcAft>
                <a:spcPts val="0"/>
              </a:spcAft>
              <a:buClrTx/>
              <a:buSzTx/>
              <a:buFontTx/>
              <a:buNone/>
              <a:tabLst/>
              <a:defRPr/>
            </a:pPr>
            <a:r>
              <a:rPr kumimoji="0" lang="en-US" sz="3200" b="0" i="0" u="none" strike="noStrike" kern="1200" cap="none" spc="33"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Represents</a:t>
            </a:r>
            <a:r>
              <a:rPr kumimoji="0" lang="en-US" sz="3200" b="0" i="0" u="none" strike="noStrike" kern="1200" cap="none" spc="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the</a:t>
            </a:r>
            <a:r>
              <a:rPr kumimoji="0" lang="en-US" sz="3200" b="0" i="0" u="none" strike="noStrike" kern="1200" cap="none" spc="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reference </a:t>
            </a: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in</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complex</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fractures</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because</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it</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benefits</a:t>
            </a: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from: </a:t>
            </a:r>
          </a:p>
          <a:p>
            <a:pPr marL="16934" marR="6774" lvl="0" indent="0" algn="just" defTabSz="914400" rtl="0" eaLnBrk="1" fontAlgn="auto" latinLnBrk="0" hangingPunct="1">
              <a:lnSpc>
                <a:spcPct val="150000"/>
              </a:lnSpc>
              <a:spcBef>
                <a:spcPts val="93"/>
              </a:spcBef>
              <a:spcAft>
                <a:spcPts val="0"/>
              </a:spcAft>
              <a:buClrTx/>
              <a:buSzTx/>
              <a:buFontTx/>
              <a:buNone/>
              <a:tabLst/>
              <a:defRPr/>
            </a:pPr>
            <a:r>
              <a:rPr kumimoji="0" lang="en-US" sz="3200" b="0" i="0" u="none" strike="noStrike" kern="1200" cap="none" spc="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 </a:t>
            </a: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thin-layer thicknesses </a:t>
            </a:r>
            <a:r>
              <a:rPr kumimoji="0" lang="en-US" sz="3200" b="0" i="0" u="none" strike="noStrike" kern="1200" cap="none" spc="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(0.5–1.0 </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mm), </a:t>
            </a:r>
          </a:p>
          <a:p>
            <a:pPr marL="16934" marR="6774" lvl="0" indent="0" algn="just" defTabSz="914400" rtl="0" eaLnBrk="1" fontAlgn="auto" latinLnBrk="0" hangingPunct="1">
              <a:lnSpc>
                <a:spcPct val="150000"/>
              </a:lnSpc>
              <a:spcBef>
                <a:spcPts val="93"/>
              </a:spcBef>
              <a:spcAft>
                <a:spcPts val="0"/>
              </a:spcAft>
              <a:buClrTx/>
              <a:buSzTx/>
              <a:buFontTx/>
              <a:buNone/>
              <a:tabLst/>
              <a:defRPr/>
            </a:pPr>
            <a:r>
              <a:rPr lang="en-US" sz="3200" spc="27" dirty="0">
                <a:solidFill>
                  <a:srgbClr val="131413"/>
                </a:solidFill>
                <a:latin typeface="Times New Roman" panose="02020603050405020304" pitchFamily="18" charset="0"/>
                <a:cs typeface="Times New Roman" panose="02020603050405020304" pitchFamily="18" charset="0"/>
              </a:rPr>
              <a:t> </a:t>
            </a: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-native </a:t>
            </a:r>
            <a:r>
              <a:rPr kumimoji="0" lang="en-US" sz="3200" b="0" i="0" u="none" strike="noStrike" kern="1200" cap="none" spc="1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images, </a:t>
            </a:r>
            <a:r>
              <a:rPr kumimoji="0" lang="en-US" sz="32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and </a:t>
            </a:r>
            <a:r>
              <a:rPr kumimoji="0" lang="en-US" sz="3200" b="0" i="0" u="none" strike="noStrike" kern="1200" cap="none" spc="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three-dimensional </a:t>
            </a:r>
          </a:p>
          <a:p>
            <a:pPr marL="16934" marR="6774" lvl="0" indent="0" algn="just" defTabSz="914400" rtl="0" eaLnBrk="1" fontAlgn="auto" latinLnBrk="0" hangingPunct="1">
              <a:lnSpc>
                <a:spcPct val="150000"/>
              </a:lnSpc>
              <a:spcBef>
                <a:spcPts val="93"/>
              </a:spcBef>
              <a:spcAft>
                <a:spcPts val="0"/>
              </a:spcAft>
              <a:buClrTx/>
              <a:buSzTx/>
              <a:buFontTx/>
              <a:buNone/>
              <a:tabLst/>
              <a:defRPr/>
            </a:pP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 multiplanar </a:t>
            </a:r>
            <a:r>
              <a:rPr kumimoji="0" lang="en-US" sz="3200" b="0" i="0" u="none" strike="noStrike" kern="1200" cap="none" spc="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reconstructions </a:t>
            </a:r>
          </a:p>
          <a:p>
            <a:pPr marL="16934" marR="6774" lvl="0" indent="0" algn="just" defTabSz="914400" rtl="0" eaLnBrk="1" fontAlgn="auto" latinLnBrk="0" hangingPunct="1">
              <a:lnSpc>
                <a:spcPct val="150000"/>
              </a:lnSpc>
              <a:spcBef>
                <a:spcPts val="93"/>
              </a:spcBef>
              <a:spcAft>
                <a:spcPts val="0"/>
              </a:spcAft>
              <a:buClrTx/>
              <a:buSzTx/>
              <a:buFontTx/>
              <a:buNone/>
              <a:tabLst/>
              <a:defRPr/>
            </a:pPr>
            <a:r>
              <a:rPr kumimoji="0" lang="en-US" sz="32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 </a:t>
            </a: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with </a:t>
            </a:r>
            <a:r>
              <a:rPr kumimoji="0" lang="en-US" sz="3200" b="0" i="0" u="none" strike="noStrike" kern="1200" cap="none" spc="6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no </a:t>
            </a: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overlap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between </a:t>
            </a:r>
            <a:r>
              <a:rPr kumimoji="0" lang="en-US" sz="32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the </a:t>
            </a: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different </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anatomic </a:t>
            </a:r>
            <a:r>
              <a:rPr kumimoji="0" lang="en-US" sz="3200" b="0" i="0" u="none" strike="noStrike" kern="1200" cap="none" spc="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struc</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tures.</a:t>
            </a:r>
          </a:p>
          <a:p>
            <a:pPr marL="16934" marR="6774" lvl="0" indent="0" algn="just" defTabSz="914400" rtl="0" eaLnBrk="1" fontAlgn="auto" latinLnBrk="0" hangingPunct="1">
              <a:lnSpc>
                <a:spcPct val="150000"/>
              </a:lnSpc>
              <a:spcBef>
                <a:spcPts val="93"/>
              </a:spcBef>
              <a:spcAft>
                <a:spcPts val="0"/>
              </a:spcAft>
              <a:buClrTx/>
              <a:buSzTx/>
              <a:buFontTx/>
              <a:buNone/>
              <a:tabLst/>
              <a:defRPr/>
            </a:pP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 </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MSCT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has </a:t>
            </a:r>
            <a:r>
              <a:rPr kumimoji="0" lang="en-US" sz="3200" b="0" i="0" u="none" strike="noStrike" kern="1200" cap="none" spc="1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sensitivity </a:t>
            </a:r>
            <a:r>
              <a:rPr kumimoji="0" lang="en-US" sz="32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around </a:t>
            </a:r>
            <a:r>
              <a:rPr kumimoji="0" lang="en-US" sz="3200" b="0" i="0" u="none" strike="noStrike" kern="1200" cap="none" spc="-27" normalizeH="0" baseline="0" noProof="0" dirty="0">
                <a:ln>
                  <a:noFill/>
                </a:ln>
                <a:solidFill>
                  <a:srgbClr val="131413"/>
                </a:solidFill>
                <a:effectLst/>
                <a:highlight>
                  <a:srgbClr val="FFFF00"/>
                </a:highlight>
                <a:uLnTx/>
                <a:uFillTx/>
                <a:latin typeface="Times New Roman" panose="02020603050405020304" pitchFamily="18" charset="0"/>
                <a:ea typeface="+mn-ea"/>
                <a:cs typeface="Times New Roman" panose="02020603050405020304" pitchFamily="18" charset="0"/>
              </a:rPr>
              <a:t>100%</a:t>
            </a: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in </a:t>
            </a:r>
            <a:r>
              <a:rPr kumimoji="0" lang="en-US" sz="32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the </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detec</a:t>
            </a:r>
            <a:r>
              <a:rPr kumimoji="0" lang="en-US" sz="3200" b="0" i="0" u="none" strike="noStrike" kern="1200" cap="none" spc="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tion</a:t>
            </a:r>
            <a:r>
              <a:rPr kumimoji="0" lang="en-US" sz="3200" b="0" i="0" u="none" strike="noStrike" kern="1200" cap="none" spc="7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of</a:t>
            </a:r>
            <a:r>
              <a:rPr kumimoji="0" lang="en-US" sz="3200" b="0" i="0" u="none" strike="noStrike" kern="1200" cap="none" spc="7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mandibular</a:t>
            </a:r>
            <a:r>
              <a:rPr kumimoji="0" lang="en-US" sz="3200" b="0" i="0" u="none" strike="noStrike" kern="1200" cap="none" spc="8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fractures</a:t>
            </a:r>
            <a:r>
              <a:rPr kumimoji="0" lang="en-US" sz="3200" b="0" i="0" u="none" strike="noStrike" kern="1200" cap="none" spc="8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28787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02E43C-1EEC-C88F-8865-387652F9AE1D}"/>
              </a:ext>
            </a:extLst>
          </p:cNvPr>
          <p:cNvSpPr txBox="1"/>
          <p:nvPr/>
        </p:nvSpPr>
        <p:spPr>
          <a:xfrm>
            <a:off x="943769" y="679450"/>
            <a:ext cx="11506199" cy="7478970"/>
          </a:xfrm>
          <a:prstGeom prst="rect">
            <a:avLst/>
          </a:prstGeom>
          <a:noFill/>
        </p:spPr>
        <p:txBody>
          <a:bodyPr wrap="square">
            <a:spAutoFit/>
          </a:bodyPr>
          <a:lstStyle/>
          <a:p>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 </a:t>
            </a:r>
          </a:p>
          <a:p>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More recent studies performed with improved, higher resolution CT suggest that CT is superior to panoramic radiography, </a:t>
            </a:r>
            <a:r>
              <a:rPr lang="en-US" sz="4000" dirty="0">
                <a:solidFill>
                  <a:prstClr val="black"/>
                </a:solidFill>
              </a:rPr>
              <a:t>in both:</a:t>
            </a:r>
          </a:p>
          <a:p>
            <a:r>
              <a:rPr lang="en-US" sz="4000" dirty="0">
                <a:solidFill>
                  <a:prstClr val="black"/>
                </a:solidFill>
              </a:rPr>
              <a:t> -sensitivity </a:t>
            </a:r>
          </a:p>
          <a:p>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  -and  offering the surgeon a better understanding of the nature of the fractures. </a:t>
            </a:r>
          </a:p>
          <a:p>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Three-dimensional CT may have an important role in the future for evaluating pre- and </a:t>
            </a:r>
            <a:r>
              <a:rPr kumimoji="0" lang="en-US" sz="4000" b="0" i="0" u="none" strike="noStrike" kern="1200" cap="none" spc="0" normalizeH="0" baseline="0" noProof="0" dirty="0" err="1">
                <a:ln>
                  <a:noFill/>
                </a:ln>
                <a:solidFill>
                  <a:prstClr val="black"/>
                </a:solidFill>
                <a:effectLst/>
                <a:uLnTx/>
                <a:uFillTx/>
                <a:latin typeface="Garamond" panose="02020404030301010803"/>
                <a:ea typeface="+mn-ea"/>
                <a:cs typeface="+mn-cs"/>
              </a:rPr>
              <a:t>postreduction</a:t>
            </a:r>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 techniques, particularly of </a:t>
            </a:r>
            <a:r>
              <a:rPr kumimoji="0" lang="en-US" sz="4000" b="0" i="0" u="none" strike="noStrike" kern="1200" cap="none" spc="0" normalizeH="0" baseline="0" noProof="0" dirty="0" err="1">
                <a:ln>
                  <a:noFill/>
                </a:ln>
                <a:solidFill>
                  <a:prstClr val="black"/>
                </a:solidFill>
                <a:effectLst/>
                <a:uLnTx/>
                <a:uFillTx/>
                <a:latin typeface="Garamond" panose="02020404030301010803"/>
                <a:ea typeface="+mn-ea"/>
                <a:cs typeface="+mn-cs"/>
              </a:rPr>
              <a:t>subcondylar</a:t>
            </a:r>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 fractures. </a:t>
            </a:r>
          </a:p>
          <a:p>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New </a:t>
            </a:r>
            <a:r>
              <a:rPr kumimoji="0" lang="en-US" sz="4000" b="0" i="0" u="none" strike="noStrike" kern="1200" cap="none" spc="0" normalizeH="0" baseline="0" noProof="0" dirty="0" err="1">
                <a:ln>
                  <a:noFill/>
                </a:ln>
                <a:solidFill>
                  <a:prstClr val="black"/>
                </a:solidFill>
                <a:effectLst/>
                <a:uLnTx/>
                <a:uFillTx/>
                <a:latin typeface="Garamond" panose="02020404030301010803"/>
                <a:ea typeface="+mn-ea"/>
                <a:cs typeface="+mn-cs"/>
              </a:rPr>
              <a:t>multislice</a:t>
            </a:r>
            <a:r>
              <a:rPr kumimoji="0" lang="en-US" sz="4000" b="0" i="0" u="none" strike="noStrike" kern="1200" cap="none" spc="0" normalizeH="0" baseline="0" noProof="0" dirty="0">
                <a:ln>
                  <a:noFill/>
                </a:ln>
                <a:solidFill>
                  <a:prstClr val="black"/>
                </a:solidFill>
                <a:effectLst/>
                <a:uLnTx/>
                <a:uFillTx/>
                <a:latin typeface="Garamond" panose="02020404030301010803"/>
                <a:ea typeface="+mn-ea"/>
                <a:cs typeface="+mn-cs"/>
              </a:rPr>
              <a:t> CT technology will further improve the resolution and speed of CT imaging and reconstructions.</a:t>
            </a:r>
            <a:endParaRPr lang="en-US" dirty="0"/>
          </a:p>
        </p:txBody>
      </p:sp>
    </p:spTree>
    <p:extLst>
      <p:ext uri="{BB962C8B-B14F-4D97-AF65-F5344CB8AC3E}">
        <p14:creationId xmlns:p14="http://schemas.microsoft.com/office/powerpoint/2010/main" val="3454247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28E21-BEDE-4E98-8388-C2DBEB0FF8D2}"/>
              </a:ext>
            </a:extLst>
          </p:cNvPr>
          <p:cNvPicPr>
            <a:picLocks noChangeAspect="1"/>
          </p:cNvPicPr>
          <p:nvPr/>
        </p:nvPicPr>
        <p:blipFill>
          <a:blip r:embed="rId2"/>
          <a:stretch>
            <a:fillRect/>
          </a:stretch>
        </p:blipFill>
        <p:spPr>
          <a:xfrm>
            <a:off x="773012" y="908051"/>
            <a:ext cx="11867457" cy="5334000"/>
          </a:xfrm>
          <a:prstGeom prst="rect">
            <a:avLst/>
          </a:prstGeom>
        </p:spPr>
      </p:pic>
      <p:sp>
        <p:nvSpPr>
          <p:cNvPr id="5" name="TextBox 4">
            <a:extLst>
              <a:ext uri="{FF2B5EF4-FFF2-40B4-BE49-F238E27FC236}">
                <a16:creationId xmlns:a16="http://schemas.microsoft.com/office/drawing/2014/main" id="{048BBC36-18AA-5488-D119-18A3BEA1EEBE}"/>
              </a:ext>
            </a:extLst>
          </p:cNvPr>
          <p:cNvSpPr txBox="1"/>
          <p:nvPr/>
        </p:nvSpPr>
        <p:spPr>
          <a:xfrm>
            <a:off x="981869" y="6775450"/>
            <a:ext cx="11867457" cy="1754326"/>
          </a:xfrm>
          <a:prstGeom prst="rect">
            <a:avLst/>
          </a:prstGeom>
          <a:noFill/>
        </p:spPr>
        <p:txBody>
          <a:bodyPr wrap="square">
            <a:spAutoFit/>
          </a:bodyPr>
          <a:lstStyle/>
          <a:p>
            <a:pPr algn="ctr"/>
            <a:r>
              <a:rPr lang="en-US" sz="3600" dirty="0"/>
              <a:t>Computed tomography images of bilateral condylar neck fractures showing medial displacement of the condylar heads in line with the lateral pterygoid muscles</a:t>
            </a:r>
          </a:p>
        </p:txBody>
      </p:sp>
    </p:spTree>
    <p:extLst>
      <p:ext uri="{BB962C8B-B14F-4D97-AF65-F5344CB8AC3E}">
        <p14:creationId xmlns:p14="http://schemas.microsoft.com/office/powerpoint/2010/main" val="3977671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5138DE-95FC-CE93-E21C-D44F086F85A8}"/>
              </a:ext>
            </a:extLst>
          </p:cNvPr>
          <p:cNvPicPr>
            <a:picLocks noChangeAspect="1"/>
          </p:cNvPicPr>
          <p:nvPr/>
        </p:nvPicPr>
        <p:blipFill>
          <a:blip r:embed="rId2"/>
          <a:stretch>
            <a:fillRect/>
          </a:stretch>
        </p:blipFill>
        <p:spPr>
          <a:xfrm>
            <a:off x="3267869" y="755650"/>
            <a:ext cx="7162800" cy="7467600"/>
          </a:xfrm>
          <a:prstGeom prst="rect">
            <a:avLst/>
          </a:prstGeom>
        </p:spPr>
      </p:pic>
      <p:sp>
        <p:nvSpPr>
          <p:cNvPr id="5" name="TextBox 4">
            <a:extLst>
              <a:ext uri="{FF2B5EF4-FFF2-40B4-BE49-F238E27FC236}">
                <a16:creationId xmlns:a16="http://schemas.microsoft.com/office/drawing/2014/main" id="{710FE8F2-BC8D-4312-F46E-322097421467}"/>
              </a:ext>
            </a:extLst>
          </p:cNvPr>
          <p:cNvSpPr txBox="1"/>
          <p:nvPr/>
        </p:nvSpPr>
        <p:spPr>
          <a:xfrm>
            <a:off x="1591469" y="8212832"/>
            <a:ext cx="11201400" cy="1077218"/>
          </a:xfrm>
          <a:prstGeom prst="rect">
            <a:avLst/>
          </a:prstGeom>
          <a:noFill/>
        </p:spPr>
        <p:txBody>
          <a:bodyPr wrap="square">
            <a:spAutoFit/>
          </a:bodyPr>
          <a:lstStyle/>
          <a:p>
            <a:pPr algn="ctr"/>
            <a:r>
              <a:rPr lang="en-US" sz="3200" dirty="0"/>
              <a:t>Computed tomography examination showing fractures of the left condylar neck and the right mandibular body.</a:t>
            </a:r>
          </a:p>
        </p:txBody>
      </p:sp>
    </p:spTree>
    <p:extLst>
      <p:ext uri="{BB962C8B-B14F-4D97-AF65-F5344CB8AC3E}">
        <p14:creationId xmlns:p14="http://schemas.microsoft.com/office/powerpoint/2010/main" val="3685863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0218EC-06A4-C5F0-C081-6832CB22BFA6}"/>
              </a:ext>
            </a:extLst>
          </p:cNvPr>
          <p:cNvPicPr>
            <a:picLocks noChangeAspect="1"/>
          </p:cNvPicPr>
          <p:nvPr/>
        </p:nvPicPr>
        <p:blipFill rotWithShape="1">
          <a:blip r:embed="rId2"/>
          <a:srcRect l="13793" t="1255" r="13793" b="14661"/>
          <a:stretch/>
        </p:blipFill>
        <p:spPr>
          <a:xfrm>
            <a:off x="1286670" y="679450"/>
            <a:ext cx="10767676" cy="5995592"/>
          </a:xfrm>
          <a:prstGeom prst="rect">
            <a:avLst/>
          </a:prstGeom>
        </p:spPr>
      </p:pic>
      <p:sp>
        <p:nvSpPr>
          <p:cNvPr id="3" name="object 25">
            <a:extLst>
              <a:ext uri="{FF2B5EF4-FFF2-40B4-BE49-F238E27FC236}">
                <a16:creationId xmlns:a16="http://schemas.microsoft.com/office/drawing/2014/main" id="{0AEF60A4-2578-BCC8-8DAC-C57163E19EE7}"/>
              </a:ext>
            </a:extLst>
          </p:cNvPr>
          <p:cNvSpPr txBox="1"/>
          <p:nvPr/>
        </p:nvSpPr>
        <p:spPr>
          <a:xfrm>
            <a:off x="2582069" y="7080250"/>
            <a:ext cx="8915400" cy="1137172"/>
          </a:xfrm>
          <a:prstGeom prst="rect">
            <a:avLst/>
          </a:prstGeom>
        </p:spPr>
        <p:txBody>
          <a:bodyPr vert="horz" wrap="square" lIns="0" tIns="10161" rIns="0" bIns="0" rtlCol="0">
            <a:spAutoFit/>
          </a:bodyPr>
          <a:lstStyle/>
          <a:p>
            <a:pPr marL="16934" marR="6774" algn="ctr">
              <a:lnSpc>
                <a:spcPct val="104200"/>
              </a:lnSpc>
              <a:spcBef>
                <a:spcPts val="80"/>
              </a:spcBef>
            </a:pPr>
            <a:r>
              <a:rPr lang="en-US" sz="2400" spc="-13" dirty="0">
                <a:solidFill>
                  <a:srgbClr val="131413"/>
                </a:solidFill>
                <a:latin typeface="Arial MT"/>
                <a:cs typeface="Arial MT"/>
              </a:rPr>
              <a:t> </a:t>
            </a:r>
            <a:r>
              <a:rPr sz="2400" spc="-40" dirty="0">
                <a:solidFill>
                  <a:srgbClr val="131413"/>
                </a:solidFill>
                <a:latin typeface="Trebuchet MS"/>
                <a:cs typeface="Trebuchet MS"/>
              </a:rPr>
              <a:t>Coronoid</a:t>
            </a:r>
            <a:r>
              <a:rPr sz="2400" spc="-7" dirty="0">
                <a:solidFill>
                  <a:srgbClr val="131413"/>
                </a:solidFill>
                <a:latin typeface="Trebuchet MS"/>
                <a:cs typeface="Trebuchet MS"/>
              </a:rPr>
              <a:t> </a:t>
            </a:r>
            <a:r>
              <a:rPr sz="2400" spc="-53" dirty="0">
                <a:solidFill>
                  <a:srgbClr val="131413"/>
                </a:solidFill>
                <a:latin typeface="Trebuchet MS"/>
                <a:cs typeface="Trebuchet MS"/>
              </a:rPr>
              <a:t>process</a:t>
            </a:r>
            <a:r>
              <a:rPr sz="2400" spc="-13" dirty="0">
                <a:solidFill>
                  <a:srgbClr val="131413"/>
                </a:solidFill>
                <a:latin typeface="Trebuchet MS"/>
                <a:cs typeface="Trebuchet MS"/>
              </a:rPr>
              <a:t> </a:t>
            </a:r>
            <a:r>
              <a:rPr sz="2400" spc="-67" dirty="0">
                <a:solidFill>
                  <a:srgbClr val="131413"/>
                </a:solidFill>
                <a:latin typeface="Trebuchet MS"/>
                <a:cs typeface="Trebuchet MS"/>
              </a:rPr>
              <a:t>apex</a:t>
            </a:r>
            <a:r>
              <a:rPr sz="2400" spc="7" dirty="0">
                <a:solidFill>
                  <a:srgbClr val="131413"/>
                </a:solidFill>
                <a:latin typeface="Trebuchet MS"/>
                <a:cs typeface="Trebuchet MS"/>
              </a:rPr>
              <a:t> </a:t>
            </a:r>
            <a:r>
              <a:rPr sz="2400" spc="-100" dirty="0">
                <a:solidFill>
                  <a:srgbClr val="131413"/>
                </a:solidFill>
                <a:latin typeface="Trebuchet MS"/>
                <a:cs typeface="Trebuchet MS"/>
              </a:rPr>
              <a:t>fracture.</a:t>
            </a:r>
            <a:r>
              <a:rPr sz="2400" dirty="0">
                <a:solidFill>
                  <a:srgbClr val="131413"/>
                </a:solidFill>
                <a:latin typeface="Trebuchet MS"/>
                <a:cs typeface="Trebuchet MS"/>
              </a:rPr>
              <a:t> </a:t>
            </a:r>
            <a:r>
              <a:rPr sz="2400" spc="-60" dirty="0">
                <a:solidFill>
                  <a:srgbClr val="131413"/>
                </a:solidFill>
                <a:latin typeface="Arial MT"/>
                <a:cs typeface="Arial MT"/>
              </a:rPr>
              <a:t>a</a:t>
            </a:r>
            <a:r>
              <a:rPr sz="2400" spc="27" dirty="0">
                <a:solidFill>
                  <a:srgbClr val="131413"/>
                </a:solidFill>
                <a:latin typeface="Arial MT"/>
                <a:cs typeface="Arial MT"/>
              </a:rPr>
              <a:t> </a:t>
            </a:r>
            <a:r>
              <a:rPr sz="2400" spc="-40" dirty="0">
                <a:solidFill>
                  <a:srgbClr val="131413"/>
                </a:solidFill>
                <a:latin typeface="Trebuchet MS"/>
                <a:cs typeface="Trebuchet MS"/>
              </a:rPr>
              <a:t>Cropped</a:t>
            </a:r>
            <a:r>
              <a:rPr sz="2400" spc="-7" dirty="0">
                <a:solidFill>
                  <a:srgbClr val="131413"/>
                </a:solidFill>
                <a:latin typeface="Trebuchet MS"/>
                <a:cs typeface="Trebuchet MS"/>
              </a:rPr>
              <a:t> </a:t>
            </a:r>
            <a:r>
              <a:rPr sz="2400" spc="-53" dirty="0">
                <a:solidFill>
                  <a:srgbClr val="131413"/>
                </a:solidFill>
                <a:latin typeface="Trebuchet MS"/>
                <a:cs typeface="Trebuchet MS"/>
              </a:rPr>
              <a:t>panoramic</a:t>
            </a:r>
            <a:r>
              <a:rPr sz="2400" spc="7" dirty="0">
                <a:solidFill>
                  <a:srgbClr val="131413"/>
                </a:solidFill>
                <a:latin typeface="Trebuchet MS"/>
                <a:cs typeface="Trebuchet MS"/>
              </a:rPr>
              <a:t> </a:t>
            </a:r>
            <a:r>
              <a:rPr sz="2400" spc="-67" dirty="0">
                <a:solidFill>
                  <a:srgbClr val="131413"/>
                </a:solidFill>
                <a:latin typeface="Trebuchet MS"/>
                <a:cs typeface="Trebuchet MS"/>
              </a:rPr>
              <a:t>radiograph.</a:t>
            </a:r>
            <a:r>
              <a:rPr sz="2400" spc="7" dirty="0">
                <a:solidFill>
                  <a:srgbClr val="131413"/>
                </a:solidFill>
                <a:latin typeface="Trebuchet MS"/>
                <a:cs typeface="Trebuchet MS"/>
              </a:rPr>
              <a:t> </a:t>
            </a:r>
            <a:r>
              <a:rPr lang="en-US" sz="2400" spc="-73" dirty="0">
                <a:solidFill>
                  <a:srgbClr val="131413"/>
                </a:solidFill>
                <a:latin typeface="Trebuchet MS"/>
                <a:cs typeface="Trebuchet MS"/>
              </a:rPr>
              <a:t> </a:t>
            </a:r>
            <a:r>
              <a:rPr sz="2400" spc="-7" dirty="0">
                <a:solidFill>
                  <a:srgbClr val="131413"/>
                </a:solidFill>
                <a:latin typeface="Trebuchet MS"/>
                <a:cs typeface="Trebuchet MS"/>
              </a:rPr>
              <a:t> </a:t>
            </a:r>
            <a:r>
              <a:rPr sz="2400" spc="27" dirty="0">
                <a:solidFill>
                  <a:srgbClr val="131413"/>
                </a:solidFill>
                <a:latin typeface="Arial MT"/>
                <a:cs typeface="Arial MT"/>
              </a:rPr>
              <a:t>b</a:t>
            </a:r>
            <a:r>
              <a:rPr sz="2400" spc="40" dirty="0">
                <a:solidFill>
                  <a:srgbClr val="131413"/>
                </a:solidFill>
                <a:latin typeface="Arial MT"/>
                <a:cs typeface="Arial MT"/>
              </a:rPr>
              <a:t> </a:t>
            </a:r>
            <a:r>
              <a:rPr sz="2400" spc="-40" dirty="0">
                <a:solidFill>
                  <a:srgbClr val="131413"/>
                </a:solidFill>
                <a:latin typeface="Trebuchet MS"/>
                <a:cs typeface="Trebuchet MS"/>
              </a:rPr>
              <a:t>Computed</a:t>
            </a:r>
            <a:r>
              <a:rPr sz="2400" spc="7" dirty="0">
                <a:solidFill>
                  <a:srgbClr val="131413"/>
                </a:solidFill>
                <a:latin typeface="Trebuchet MS"/>
                <a:cs typeface="Trebuchet MS"/>
              </a:rPr>
              <a:t> </a:t>
            </a:r>
            <a:r>
              <a:rPr sz="2400" spc="-40" dirty="0">
                <a:solidFill>
                  <a:srgbClr val="131413"/>
                </a:solidFill>
                <a:latin typeface="Trebuchet MS"/>
                <a:cs typeface="Trebuchet MS"/>
              </a:rPr>
              <a:t>tomography</a:t>
            </a:r>
            <a:r>
              <a:rPr sz="2400" dirty="0">
                <a:solidFill>
                  <a:srgbClr val="131413"/>
                </a:solidFill>
                <a:latin typeface="Trebuchet MS"/>
                <a:cs typeface="Trebuchet MS"/>
              </a:rPr>
              <a:t> </a:t>
            </a:r>
            <a:r>
              <a:rPr sz="2400" spc="-47" dirty="0">
                <a:solidFill>
                  <a:srgbClr val="131413"/>
                </a:solidFill>
                <a:latin typeface="Trebuchet MS"/>
                <a:cs typeface="Trebuchet MS"/>
              </a:rPr>
              <a:t>5-mm</a:t>
            </a:r>
            <a:r>
              <a:rPr sz="2400" spc="-7" dirty="0">
                <a:solidFill>
                  <a:srgbClr val="131413"/>
                </a:solidFill>
                <a:latin typeface="Trebuchet MS"/>
                <a:cs typeface="Trebuchet MS"/>
              </a:rPr>
              <a:t> </a:t>
            </a:r>
            <a:r>
              <a:rPr sz="2400" spc="-47" dirty="0">
                <a:solidFill>
                  <a:srgbClr val="131413"/>
                </a:solidFill>
                <a:latin typeface="Trebuchet MS"/>
                <a:cs typeface="Trebuchet MS"/>
              </a:rPr>
              <a:t>oblique</a:t>
            </a:r>
            <a:r>
              <a:rPr sz="2400" spc="7" dirty="0">
                <a:solidFill>
                  <a:srgbClr val="131413"/>
                </a:solidFill>
                <a:latin typeface="Trebuchet MS"/>
                <a:cs typeface="Trebuchet MS"/>
              </a:rPr>
              <a:t> </a:t>
            </a:r>
            <a:r>
              <a:rPr sz="2400" spc="-60" dirty="0">
                <a:solidFill>
                  <a:srgbClr val="131413"/>
                </a:solidFill>
                <a:latin typeface="Trebuchet MS"/>
                <a:cs typeface="Trebuchet MS"/>
              </a:rPr>
              <a:t>reconstruction</a:t>
            </a:r>
            <a:r>
              <a:rPr sz="2400" spc="-7" dirty="0">
                <a:solidFill>
                  <a:srgbClr val="131413"/>
                </a:solidFill>
                <a:latin typeface="Trebuchet MS"/>
                <a:cs typeface="Trebuchet MS"/>
              </a:rPr>
              <a:t> </a:t>
            </a:r>
            <a:r>
              <a:rPr sz="2400" spc="-67" dirty="0">
                <a:solidFill>
                  <a:srgbClr val="131413"/>
                </a:solidFill>
                <a:latin typeface="Trebuchet MS"/>
                <a:cs typeface="Trebuchet MS"/>
              </a:rPr>
              <a:t>of</a:t>
            </a:r>
            <a:r>
              <a:rPr sz="2400" spc="-7" dirty="0">
                <a:solidFill>
                  <a:srgbClr val="131413"/>
                </a:solidFill>
                <a:latin typeface="Trebuchet MS"/>
                <a:cs typeface="Trebuchet MS"/>
              </a:rPr>
              <a:t> </a:t>
            </a:r>
            <a:r>
              <a:rPr sz="2400" spc="-67" dirty="0">
                <a:solidFill>
                  <a:srgbClr val="131413"/>
                </a:solidFill>
                <a:latin typeface="Trebuchet MS"/>
                <a:cs typeface="Trebuchet MS"/>
              </a:rPr>
              <a:t>the</a:t>
            </a:r>
            <a:r>
              <a:rPr sz="2400" dirty="0">
                <a:solidFill>
                  <a:srgbClr val="131413"/>
                </a:solidFill>
                <a:latin typeface="Trebuchet MS"/>
                <a:cs typeface="Trebuchet MS"/>
              </a:rPr>
              <a:t> </a:t>
            </a:r>
            <a:r>
              <a:rPr sz="2400" spc="-60" dirty="0">
                <a:solidFill>
                  <a:srgbClr val="131413"/>
                </a:solidFill>
                <a:latin typeface="Trebuchet MS"/>
                <a:cs typeface="Trebuchet MS"/>
              </a:rPr>
              <a:t>same</a:t>
            </a:r>
            <a:r>
              <a:rPr sz="2400" spc="7" dirty="0">
                <a:solidFill>
                  <a:srgbClr val="131413"/>
                </a:solidFill>
                <a:latin typeface="Trebuchet MS"/>
                <a:cs typeface="Trebuchet MS"/>
              </a:rPr>
              <a:t> </a:t>
            </a:r>
            <a:r>
              <a:rPr sz="2400" spc="-87" dirty="0">
                <a:solidFill>
                  <a:srgbClr val="131413"/>
                </a:solidFill>
                <a:latin typeface="Trebuchet MS"/>
                <a:cs typeface="Trebuchet MS"/>
              </a:rPr>
              <a:t>patient</a:t>
            </a:r>
            <a:r>
              <a:rPr lang="en-US" sz="2400" spc="-87" dirty="0">
                <a:solidFill>
                  <a:srgbClr val="131413"/>
                </a:solidFill>
                <a:latin typeface="Trebuchet MS"/>
                <a:cs typeface="Trebuchet MS"/>
              </a:rPr>
              <a:t> </a:t>
            </a:r>
            <a:endParaRPr sz="2400" dirty="0">
              <a:latin typeface="Trebuchet MS"/>
              <a:cs typeface="Trebuchet MS"/>
            </a:endParaRPr>
          </a:p>
        </p:txBody>
      </p:sp>
    </p:spTree>
    <p:extLst>
      <p:ext uri="{BB962C8B-B14F-4D97-AF65-F5344CB8AC3E}">
        <p14:creationId xmlns:p14="http://schemas.microsoft.com/office/powerpoint/2010/main" val="2347218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3316C7-E342-3C30-32B1-888E8811EBA8}"/>
              </a:ext>
            </a:extLst>
          </p:cNvPr>
          <p:cNvPicPr>
            <a:picLocks noChangeAspect="1"/>
          </p:cNvPicPr>
          <p:nvPr/>
        </p:nvPicPr>
        <p:blipFill>
          <a:blip r:embed="rId2"/>
          <a:stretch>
            <a:fillRect/>
          </a:stretch>
        </p:blipFill>
        <p:spPr>
          <a:xfrm>
            <a:off x="2277269" y="862889"/>
            <a:ext cx="8376337" cy="7588961"/>
          </a:xfrm>
          <a:prstGeom prst="rect">
            <a:avLst/>
          </a:prstGeom>
        </p:spPr>
      </p:pic>
      <p:sp>
        <p:nvSpPr>
          <p:cNvPr id="4" name="TextBox 3">
            <a:extLst>
              <a:ext uri="{FF2B5EF4-FFF2-40B4-BE49-F238E27FC236}">
                <a16:creationId xmlns:a16="http://schemas.microsoft.com/office/drawing/2014/main" id="{9BFAD5F6-534F-F32F-5BC4-B129E495D4B9}"/>
              </a:ext>
            </a:extLst>
          </p:cNvPr>
          <p:cNvSpPr txBox="1"/>
          <p:nvPr/>
        </p:nvSpPr>
        <p:spPr>
          <a:xfrm>
            <a:off x="3725069" y="8451850"/>
            <a:ext cx="6695440" cy="523220"/>
          </a:xfrm>
          <a:prstGeom prst="rect">
            <a:avLst/>
          </a:prstGeom>
          <a:noFill/>
        </p:spPr>
        <p:txBody>
          <a:bodyPr wrap="square">
            <a:spAutoFit/>
          </a:bodyPr>
          <a:lstStyle/>
          <a:p>
            <a:r>
              <a:rPr lang="en-US" sz="2800" dirty="0"/>
              <a:t>Multidetector CT of Mandibular Fractures,</a:t>
            </a:r>
          </a:p>
        </p:txBody>
      </p:sp>
    </p:spTree>
    <p:extLst>
      <p:ext uri="{BB962C8B-B14F-4D97-AF65-F5344CB8AC3E}">
        <p14:creationId xmlns:p14="http://schemas.microsoft.com/office/powerpoint/2010/main" val="4187264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4C9C53CA-F9A6-15E3-0716-5E9FB7918E57}"/>
              </a:ext>
            </a:extLst>
          </p:cNvPr>
          <p:cNvSpPr txBox="1"/>
          <p:nvPr/>
        </p:nvSpPr>
        <p:spPr>
          <a:xfrm>
            <a:off x="1362869" y="1060450"/>
            <a:ext cx="11125200" cy="5394725"/>
          </a:xfrm>
          <a:prstGeom prst="rect">
            <a:avLst/>
          </a:prstGeom>
        </p:spPr>
        <p:txBody>
          <a:bodyPr vert="horz" wrap="square" lIns="0" tIns="11854" rIns="0" bIns="0" rtlCol="0">
            <a:spAutoFit/>
          </a:bodyPr>
          <a:lstStyle/>
          <a:p>
            <a:pPr marL="16934" marR="6774" indent="134627" algn="just">
              <a:lnSpc>
                <a:spcPct val="105300"/>
              </a:lnSpc>
              <a:spcBef>
                <a:spcPts val="93"/>
              </a:spcBef>
            </a:pPr>
            <a:r>
              <a:rPr lang="en-US" sz="4400" b="1" spc="20" dirty="0">
                <a:solidFill>
                  <a:srgbClr val="FF0000"/>
                </a:solidFill>
                <a:latin typeface="Times New Roman" panose="02020603050405020304" pitchFamily="18" charset="0"/>
                <a:cs typeface="Times New Roman" panose="02020603050405020304" pitchFamily="18" charset="0"/>
              </a:rPr>
              <a:t>Cone beam </a:t>
            </a:r>
            <a:r>
              <a:rPr lang="en-US" sz="4400" b="1" spc="67" dirty="0">
                <a:solidFill>
                  <a:srgbClr val="FF0000"/>
                </a:solidFill>
                <a:latin typeface="Times New Roman" panose="02020603050405020304" pitchFamily="18" charset="0"/>
                <a:cs typeface="Times New Roman" panose="02020603050405020304" pitchFamily="18" charset="0"/>
              </a:rPr>
              <a:t>computed </a:t>
            </a:r>
            <a:r>
              <a:rPr lang="en-US" sz="4400" b="1" spc="73" dirty="0">
                <a:solidFill>
                  <a:srgbClr val="FF0000"/>
                </a:solidFill>
                <a:latin typeface="Times New Roman" panose="02020603050405020304" pitchFamily="18" charset="0"/>
                <a:cs typeface="Times New Roman" panose="02020603050405020304" pitchFamily="18" charset="0"/>
              </a:rPr>
              <a:t> </a:t>
            </a:r>
            <a:r>
              <a:rPr lang="en-US" sz="4400" b="1" spc="53" dirty="0">
                <a:solidFill>
                  <a:srgbClr val="FF0000"/>
                </a:solidFill>
                <a:latin typeface="Times New Roman" panose="02020603050405020304" pitchFamily="18" charset="0"/>
                <a:cs typeface="Times New Roman" panose="02020603050405020304" pitchFamily="18" charset="0"/>
              </a:rPr>
              <a:t>tomography </a:t>
            </a:r>
            <a:r>
              <a:rPr lang="en-US" sz="4400" b="1" spc="60" dirty="0">
                <a:solidFill>
                  <a:srgbClr val="FF0000"/>
                </a:solidFill>
                <a:latin typeface="Times New Roman" panose="02020603050405020304" pitchFamily="18" charset="0"/>
                <a:cs typeface="Times New Roman" panose="02020603050405020304" pitchFamily="18" charset="0"/>
              </a:rPr>
              <a:t> </a:t>
            </a:r>
            <a:r>
              <a:rPr lang="en-US" sz="4400" b="1" spc="27" dirty="0">
                <a:solidFill>
                  <a:srgbClr val="FF0000"/>
                </a:solidFill>
                <a:latin typeface="Times New Roman" panose="02020603050405020304" pitchFamily="18" charset="0"/>
                <a:cs typeface="Times New Roman" panose="02020603050405020304" pitchFamily="18" charset="0"/>
              </a:rPr>
              <a:t>(CBCT) </a:t>
            </a:r>
            <a:endParaRPr lang="en-US" sz="4400" b="1" spc="20" dirty="0">
              <a:solidFill>
                <a:srgbClr val="FF0000"/>
              </a:solidFill>
              <a:latin typeface="Times New Roman" panose="02020603050405020304" pitchFamily="18" charset="0"/>
              <a:cs typeface="Times New Roman" panose="02020603050405020304" pitchFamily="18" charset="0"/>
            </a:endParaRPr>
          </a:p>
          <a:p>
            <a:pPr marL="16934" marR="6774" indent="134627" algn="just">
              <a:lnSpc>
                <a:spcPct val="105300"/>
              </a:lnSpc>
              <a:spcBef>
                <a:spcPts val="93"/>
              </a:spcBef>
            </a:pPr>
            <a:r>
              <a:rPr lang="en-US" sz="3200" spc="20" dirty="0">
                <a:solidFill>
                  <a:srgbClr val="131413"/>
                </a:solidFill>
                <a:latin typeface="Times New Roman" panose="02020603050405020304" pitchFamily="18" charset="0"/>
                <a:cs typeface="Times New Roman" panose="02020603050405020304" pitchFamily="18" charset="0"/>
              </a:rPr>
              <a:t>The more r</a:t>
            </a:r>
            <a:r>
              <a:rPr sz="3200" spc="20" dirty="0">
                <a:solidFill>
                  <a:srgbClr val="131413"/>
                </a:solidFill>
                <a:latin typeface="Times New Roman" panose="02020603050405020304" pitchFamily="18" charset="0"/>
                <a:cs typeface="Times New Roman" panose="02020603050405020304" pitchFamily="18" charset="0"/>
              </a:rPr>
              <a:t>ecent</a:t>
            </a:r>
            <a:r>
              <a:rPr lang="en-US" sz="3200" spc="20" dirty="0">
                <a:solidFill>
                  <a:srgbClr val="131413"/>
                </a:solidFill>
                <a:latin typeface="Times New Roman" panose="02020603050405020304" pitchFamily="18" charset="0"/>
                <a:cs typeface="Times New Roman" panose="02020603050405020304" pitchFamily="18" charset="0"/>
              </a:rPr>
              <a:t> </a:t>
            </a:r>
            <a:r>
              <a:rPr sz="3200" spc="53" dirty="0">
                <a:solidFill>
                  <a:srgbClr val="131413"/>
                </a:solidFill>
                <a:latin typeface="Times New Roman" panose="02020603050405020304" pitchFamily="18" charset="0"/>
                <a:cs typeface="Times New Roman" panose="02020603050405020304" pitchFamily="18" charset="0"/>
              </a:rPr>
              <a:t>three-dimensional</a:t>
            </a:r>
            <a:r>
              <a:rPr sz="3200" spc="60" dirty="0">
                <a:solidFill>
                  <a:srgbClr val="131413"/>
                </a:solidFill>
                <a:latin typeface="Times New Roman" panose="02020603050405020304" pitchFamily="18" charset="0"/>
                <a:cs typeface="Times New Roman" panose="02020603050405020304" pitchFamily="18" charset="0"/>
              </a:rPr>
              <a:t> </a:t>
            </a:r>
            <a:r>
              <a:rPr sz="3200" spc="33" dirty="0">
                <a:solidFill>
                  <a:srgbClr val="131413"/>
                </a:solidFill>
                <a:latin typeface="Times New Roman" panose="02020603050405020304" pitchFamily="18" charset="0"/>
                <a:cs typeface="Times New Roman" panose="02020603050405020304" pitchFamily="18" charset="0"/>
              </a:rPr>
              <a:t>imaging  </a:t>
            </a:r>
            <a:r>
              <a:rPr sz="3200" spc="60" dirty="0">
                <a:solidFill>
                  <a:srgbClr val="131413"/>
                </a:solidFill>
                <a:latin typeface="Times New Roman" panose="02020603050405020304" pitchFamily="18" charset="0"/>
                <a:cs typeface="Times New Roman" panose="02020603050405020304" pitchFamily="18" charset="0"/>
              </a:rPr>
              <a:t>tech</a:t>
            </a:r>
            <a:r>
              <a:rPr sz="3200" spc="53" dirty="0">
                <a:solidFill>
                  <a:srgbClr val="131413"/>
                </a:solidFill>
                <a:latin typeface="Times New Roman" panose="02020603050405020304" pitchFamily="18" charset="0"/>
                <a:cs typeface="Times New Roman" panose="02020603050405020304" pitchFamily="18" charset="0"/>
              </a:rPr>
              <a:t>nique</a:t>
            </a:r>
            <a:r>
              <a:rPr sz="3200" spc="33" dirty="0">
                <a:solidFill>
                  <a:srgbClr val="131413"/>
                </a:solidFill>
                <a:latin typeface="Times New Roman" panose="02020603050405020304" pitchFamily="18" charset="0"/>
                <a:cs typeface="Times New Roman" panose="02020603050405020304" pitchFamily="18" charset="0"/>
              </a:rPr>
              <a:t> </a:t>
            </a:r>
            <a:r>
              <a:rPr sz="3200" spc="47" dirty="0">
                <a:solidFill>
                  <a:srgbClr val="131413"/>
                </a:solidFill>
                <a:latin typeface="Times New Roman" panose="02020603050405020304" pitchFamily="18" charset="0"/>
                <a:cs typeface="Times New Roman" panose="02020603050405020304" pitchFamily="18" charset="0"/>
              </a:rPr>
              <a:t>cone </a:t>
            </a:r>
            <a:r>
              <a:rPr sz="3200" spc="53" dirty="0">
                <a:solidFill>
                  <a:srgbClr val="131413"/>
                </a:solidFill>
                <a:latin typeface="Times New Roman" panose="02020603050405020304" pitchFamily="18" charset="0"/>
                <a:cs typeface="Times New Roman" panose="02020603050405020304" pitchFamily="18" charset="0"/>
              </a:rPr>
              <a:t> beam</a:t>
            </a:r>
            <a:r>
              <a:rPr sz="3200" spc="427" dirty="0">
                <a:solidFill>
                  <a:srgbClr val="131413"/>
                </a:solidFill>
                <a:latin typeface="Times New Roman" panose="02020603050405020304" pitchFamily="18" charset="0"/>
                <a:cs typeface="Times New Roman" panose="02020603050405020304" pitchFamily="18" charset="0"/>
              </a:rPr>
              <a:t> </a:t>
            </a:r>
            <a:r>
              <a:rPr sz="3200" spc="67" dirty="0">
                <a:solidFill>
                  <a:srgbClr val="131413"/>
                </a:solidFill>
                <a:latin typeface="Times New Roman" panose="02020603050405020304" pitchFamily="18" charset="0"/>
                <a:cs typeface="Times New Roman" panose="02020603050405020304" pitchFamily="18" charset="0"/>
              </a:rPr>
              <a:t>computed </a:t>
            </a:r>
            <a:r>
              <a:rPr sz="3200" spc="73" dirty="0">
                <a:solidFill>
                  <a:srgbClr val="131413"/>
                </a:solidFill>
                <a:latin typeface="Times New Roman" panose="02020603050405020304" pitchFamily="18" charset="0"/>
                <a:cs typeface="Times New Roman" panose="02020603050405020304" pitchFamily="18" charset="0"/>
              </a:rPr>
              <a:t> </a:t>
            </a:r>
            <a:r>
              <a:rPr sz="3200" spc="53" dirty="0">
                <a:solidFill>
                  <a:srgbClr val="131413"/>
                </a:solidFill>
                <a:latin typeface="Times New Roman" panose="02020603050405020304" pitchFamily="18" charset="0"/>
                <a:cs typeface="Times New Roman" panose="02020603050405020304" pitchFamily="18" charset="0"/>
              </a:rPr>
              <a:t>tomography </a:t>
            </a:r>
            <a:r>
              <a:rPr sz="3200" spc="60" dirty="0">
                <a:solidFill>
                  <a:srgbClr val="131413"/>
                </a:solidFill>
                <a:latin typeface="Times New Roman" panose="02020603050405020304" pitchFamily="18" charset="0"/>
                <a:cs typeface="Times New Roman" panose="02020603050405020304" pitchFamily="18" charset="0"/>
              </a:rPr>
              <a:t> </a:t>
            </a:r>
            <a:r>
              <a:rPr sz="3200" spc="27" dirty="0">
                <a:solidFill>
                  <a:srgbClr val="131413"/>
                </a:solidFill>
                <a:latin typeface="Times New Roman" panose="02020603050405020304" pitchFamily="18" charset="0"/>
                <a:cs typeface="Times New Roman" panose="02020603050405020304" pitchFamily="18" charset="0"/>
              </a:rPr>
              <a:t>(CBCT) </a:t>
            </a:r>
            <a:r>
              <a:rPr sz="3200" spc="40" dirty="0">
                <a:solidFill>
                  <a:srgbClr val="131413"/>
                </a:solidFill>
                <a:latin typeface="Times New Roman" panose="02020603050405020304" pitchFamily="18" charset="0"/>
                <a:cs typeface="Times New Roman" panose="02020603050405020304" pitchFamily="18" charset="0"/>
              </a:rPr>
              <a:t>has </a:t>
            </a:r>
            <a:r>
              <a:rPr sz="3200" spc="47" dirty="0">
                <a:solidFill>
                  <a:srgbClr val="131413"/>
                </a:solidFill>
                <a:latin typeface="Times New Roman" panose="02020603050405020304" pitchFamily="18" charset="0"/>
                <a:cs typeface="Times New Roman" panose="02020603050405020304" pitchFamily="18" charset="0"/>
              </a:rPr>
              <a:t>proved </a:t>
            </a:r>
            <a:r>
              <a:rPr sz="3200" spc="60" dirty="0">
                <a:solidFill>
                  <a:srgbClr val="131413"/>
                </a:solidFill>
                <a:latin typeface="Times New Roman" panose="02020603050405020304" pitchFamily="18" charset="0"/>
                <a:cs typeface="Times New Roman" panose="02020603050405020304" pitchFamily="18" charset="0"/>
              </a:rPr>
              <a:t>to </a:t>
            </a:r>
            <a:r>
              <a:rPr sz="3200" spc="33" dirty="0">
                <a:solidFill>
                  <a:srgbClr val="131413"/>
                </a:solidFill>
                <a:latin typeface="Times New Roman" panose="02020603050405020304" pitchFamily="18" charset="0"/>
                <a:cs typeface="Times New Roman" panose="02020603050405020304" pitchFamily="18" charset="0"/>
              </a:rPr>
              <a:t>supply </a:t>
            </a:r>
            <a:r>
              <a:rPr sz="3200" spc="53" dirty="0">
                <a:solidFill>
                  <a:srgbClr val="131413"/>
                </a:solidFill>
                <a:latin typeface="Times New Roman" panose="02020603050405020304" pitchFamily="18" charset="0"/>
                <a:cs typeface="Times New Roman" panose="02020603050405020304" pitchFamily="18" charset="0"/>
              </a:rPr>
              <a:t>an </a:t>
            </a:r>
            <a:r>
              <a:rPr sz="3200" spc="33" dirty="0">
                <a:solidFill>
                  <a:srgbClr val="131413"/>
                </a:solidFill>
                <a:latin typeface="Times New Roman" panose="02020603050405020304" pitchFamily="18" charset="0"/>
                <a:cs typeface="Times New Roman" panose="02020603050405020304" pitchFamily="18" charset="0"/>
              </a:rPr>
              <a:t>excellent </a:t>
            </a:r>
            <a:r>
              <a:rPr sz="3200" spc="40" dirty="0">
                <a:solidFill>
                  <a:srgbClr val="131413"/>
                </a:solidFill>
                <a:latin typeface="Times New Roman" panose="02020603050405020304" pitchFamily="18" charset="0"/>
                <a:cs typeface="Times New Roman" panose="02020603050405020304" pitchFamily="18" charset="0"/>
              </a:rPr>
              <a:t>volumetric </a:t>
            </a:r>
            <a:r>
              <a:rPr sz="3200" spc="47" dirty="0">
                <a:solidFill>
                  <a:srgbClr val="131413"/>
                </a:solidFill>
                <a:latin typeface="Times New Roman" panose="02020603050405020304" pitchFamily="18" charset="0"/>
                <a:cs typeface="Times New Roman" panose="02020603050405020304" pitchFamily="18" charset="0"/>
              </a:rPr>
              <a:t> </a:t>
            </a:r>
            <a:r>
              <a:rPr sz="3200" spc="40" dirty="0">
                <a:solidFill>
                  <a:srgbClr val="131413"/>
                </a:solidFill>
                <a:latin typeface="Times New Roman" panose="02020603050405020304" pitchFamily="18" charset="0"/>
                <a:cs typeface="Times New Roman" panose="02020603050405020304" pitchFamily="18" charset="0"/>
              </a:rPr>
              <a:t>study </a:t>
            </a:r>
            <a:r>
              <a:rPr sz="3200" spc="7" dirty="0">
                <a:solidFill>
                  <a:srgbClr val="131413"/>
                </a:solidFill>
                <a:latin typeface="Times New Roman" panose="02020603050405020304" pitchFamily="18" charset="0"/>
                <a:cs typeface="Times New Roman" panose="02020603050405020304" pitchFamily="18" charset="0"/>
              </a:rPr>
              <a:t>of</a:t>
            </a:r>
            <a:r>
              <a:rPr sz="3200" spc="13" dirty="0">
                <a:solidFill>
                  <a:srgbClr val="131413"/>
                </a:solidFill>
                <a:latin typeface="Times New Roman" panose="02020603050405020304" pitchFamily="18" charset="0"/>
                <a:cs typeface="Times New Roman" panose="02020603050405020304" pitchFamily="18" charset="0"/>
              </a:rPr>
              <a:t> </a:t>
            </a:r>
            <a:r>
              <a:rPr sz="3200" spc="20" dirty="0">
                <a:solidFill>
                  <a:srgbClr val="131413"/>
                </a:solidFill>
                <a:latin typeface="Times New Roman" panose="02020603050405020304" pitchFamily="18" charset="0"/>
                <a:cs typeface="Times New Roman" panose="02020603050405020304" pitchFamily="18" charset="0"/>
              </a:rPr>
              <a:t>maxillofacial</a:t>
            </a:r>
            <a:r>
              <a:rPr sz="3200" spc="27" dirty="0">
                <a:solidFill>
                  <a:srgbClr val="131413"/>
                </a:solidFill>
                <a:latin typeface="Times New Roman" panose="02020603050405020304" pitchFamily="18" charset="0"/>
                <a:cs typeface="Times New Roman" panose="02020603050405020304" pitchFamily="18" charset="0"/>
              </a:rPr>
              <a:t> </a:t>
            </a:r>
            <a:r>
              <a:rPr sz="3200" spc="60" dirty="0">
                <a:solidFill>
                  <a:srgbClr val="131413"/>
                </a:solidFill>
                <a:latin typeface="Times New Roman" panose="02020603050405020304" pitchFamily="18" charset="0"/>
                <a:cs typeface="Times New Roman" panose="02020603050405020304" pitchFamily="18" charset="0"/>
              </a:rPr>
              <a:t>bone structures </a:t>
            </a:r>
            <a:r>
              <a:rPr lang="en-US" sz="3200" spc="13" dirty="0">
                <a:solidFill>
                  <a:srgbClr val="131413"/>
                </a:solidFill>
                <a:latin typeface="Times New Roman" panose="02020603050405020304" pitchFamily="18" charset="0"/>
                <a:cs typeface="Times New Roman" panose="02020603050405020304" pitchFamily="18" charset="0"/>
              </a:rPr>
              <a:t> </a:t>
            </a:r>
            <a:r>
              <a:rPr sz="3200" spc="60" dirty="0">
                <a:solidFill>
                  <a:srgbClr val="131413"/>
                </a:solidFill>
                <a:latin typeface="Times New Roman" panose="02020603050405020304" pitchFamily="18" charset="0"/>
                <a:cs typeface="Times New Roman" panose="02020603050405020304" pitchFamily="18" charset="0"/>
              </a:rPr>
              <a:t>and </a:t>
            </a:r>
            <a:r>
              <a:rPr sz="3200" spc="27" dirty="0">
                <a:solidFill>
                  <a:srgbClr val="131413"/>
                </a:solidFill>
                <a:latin typeface="Times New Roman" panose="02020603050405020304" pitchFamily="18" charset="0"/>
                <a:cs typeface="Times New Roman" panose="02020603050405020304" pitchFamily="18" charset="0"/>
              </a:rPr>
              <a:t>satis</a:t>
            </a:r>
            <a:r>
              <a:rPr sz="3200" spc="20" dirty="0">
                <a:solidFill>
                  <a:srgbClr val="131413"/>
                </a:solidFill>
                <a:latin typeface="Times New Roman" panose="02020603050405020304" pitchFamily="18" charset="0"/>
                <a:cs typeface="Times New Roman" panose="02020603050405020304" pitchFamily="18" charset="0"/>
              </a:rPr>
              <a:t>factorily</a:t>
            </a:r>
            <a:r>
              <a:rPr sz="3200" spc="27" dirty="0">
                <a:solidFill>
                  <a:srgbClr val="131413"/>
                </a:solidFill>
                <a:latin typeface="Times New Roman" panose="02020603050405020304" pitchFamily="18" charset="0"/>
                <a:cs typeface="Times New Roman" panose="02020603050405020304" pitchFamily="18" charset="0"/>
              </a:rPr>
              <a:t> </a:t>
            </a:r>
            <a:r>
              <a:rPr sz="3200" spc="40" dirty="0">
                <a:solidFill>
                  <a:srgbClr val="131413"/>
                </a:solidFill>
                <a:latin typeface="Times New Roman" panose="02020603050405020304" pitchFamily="18" charset="0"/>
                <a:cs typeface="Times New Roman" panose="02020603050405020304" pitchFamily="18" charset="0"/>
              </a:rPr>
              <a:t>recognise</a:t>
            </a:r>
            <a:r>
              <a:rPr sz="3200" spc="47" dirty="0">
                <a:solidFill>
                  <a:srgbClr val="131413"/>
                </a:solidFill>
                <a:latin typeface="Times New Roman" panose="02020603050405020304" pitchFamily="18" charset="0"/>
                <a:cs typeface="Times New Roman" panose="02020603050405020304" pitchFamily="18" charset="0"/>
              </a:rPr>
              <a:t> </a:t>
            </a:r>
            <a:r>
              <a:rPr sz="3200" spc="53" dirty="0">
                <a:solidFill>
                  <a:srgbClr val="131413"/>
                </a:solidFill>
                <a:latin typeface="Times New Roman" panose="02020603050405020304" pitchFamily="18" charset="0"/>
                <a:cs typeface="Times New Roman" panose="02020603050405020304" pitchFamily="18" charset="0"/>
              </a:rPr>
              <a:t>mandibular</a:t>
            </a:r>
            <a:r>
              <a:rPr sz="3200" spc="60" dirty="0">
                <a:solidFill>
                  <a:srgbClr val="131413"/>
                </a:solidFill>
                <a:latin typeface="Times New Roman" panose="02020603050405020304" pitchFamily="18" charset="0"/>
                <a:cs typeface="Times New Roman" panose="02020603050405020304" pitchFamily="18" charset="0"/>
              </a:rPr>
              <a:t> </a:t>
            </a:r>
            <a:r>
              <a:rPr sz="3200" spc="47" dirty="0">
                <a:solidFill>
                  <a:srgbClr val="131413"/>
                </a:solidFill>
                <a:latin typeface="Times New Roman" panose="02020603050405020304" pitchFamily="18" charset="0"/>
                <a:cs typeface="Times New Roman" panose="02020603050405020304" pitchFamily="18" charset="0"/>
              </a:rPr>
              <a:t>fractures</a:t>
            </a:r>
            <a:r>
              <a:rPr sz="3200" spc="53" dirty="0">
                <a:solidFill>
                  <a:srgbClr val="131413"/>
                </a:solidFill>
                <a:latin typeface="Times New Roman" panose="02020603050405020304" pitchFamily="18" charset="0"/>
                <a:cs typeface="Times New Roman" panose="02020603050405020304" pitchFamily="18" charset="0"/>
              </a:rPr>
              <a:t> </a:t>
            </a:r>
            <a:r>
              <a:rPr lang="en-US" sz="3200" spc="7" dirty="0">
                <a:solidFill>
                  <a:srgbClr val="131413"/>
                </a:solidFill>
                <a:latin typeface="Times New Roman" panose="02020603050405020304" pitchFamily="18" charset="0"/>
                <a:cs typeface="Times New Roman" panose="02020603050405020304" pitchFamily="18" charset="0"/>
              </a:rPr>
              <a:t> </a:t>
            </a:r>
            <a:r>
              <a:rPr sz="3200" spc="67" dirty="0">
                <a:solidFill>
                  <a:srgbClr val="131413"/>
                </a:solidFill>
                <a:latin typeface="Times New Roman" panose="02020603050405020304" pitchFamily="18" charset="0"/>
                <a:cs typeface="Times New Roman" panose="02020603050405020304" pitchFamily="18" charset="0"/>
              </a:rPr>
              <a:t>More</a:t>
            </a:r>
            <a:r>
              <a:rPr sz="3200" spc="20" dirty="0">
                <a:solidFill>
                  <a:srgbClr val="131413"/>
                </a:solidFill>
                <a:latin typeface="Times New Roman" panose="02020603050405020304" pitchFamily="18" charset="0"/>
                <a:cs typeface="Times New Roman" panose="02020603050405020304" pitchFamily="18" charset="0"/>
              </a:rPr>
              <a:t>over,</a:t>
            </a:r>
            <a:r>
              <a:rPr sz="3200" spc="27" dirty="0">
                <a:solidFill>
                  <a:srgbClr val="131413"/>
                </a:solidFill>
                <a:latin typeface="Times New Roman" panose="02020603050405020304" pitchFamily="18" charset="0"/>
                <a:cs typeface="Times New Roman" panose="02020603050405020304" pitchFamily="18" charset="0"/>
              </a:rPr>
              <a:t> </a:t>
            </a:r>
            <a:endParaRPr lang="en-US" sz="3200" spc="27" dirty="0">
              <a:solidFill>
                <a:srgbClr val="131413"/>
              </a:solidFill>
              <a:latin typeface="Times New Roman" panose="02020603050405020304" pitchFamily="18" charset="0"/>
              <a:cs typeface="Times New Roman" panose="02020603050405020304" pitchFamily="18" charset="0"/>
            </a:endParaRPr>
          </a:p>
          <a:p>
            <a:pPr marL="16934" marR="6774" indent="134627" algn="just">
              <a:lnSpc>
                <a:spcPct val="105300"/>
              </a:lnSpc>
              <a:spcBef>
                <a:spcPts val="93"/>
              </a:spcBef>
            </a:pPr>
            <a:r>
              <a:rPr sz="3200" spc="33" dirty="0">
                <a:solidFill>
                  <a:srgbClr val="131413"/>
                </a:solidFill>
                <a:latin typeface="Times New Roman" panose="02020603050405020304" pitchFamily="18" charset="0"/>
                <a:cs typeface="Times New Roman" panose="02020603050405020304" pitchFamily="18" charset="0"/>
              </a:rPr>
              <a:t>it</a:t>
            </a:r>
            <a:r>
              <a:rPr sz="3200" spc="40" dirty="0">
                <a:solidFill>
                  <a:srgbClr val="131413"/>
                </a:solidFill>
                <a:latin typeface="Times New Roman" panose="02020603050405020304" pitchFamily="18" charset="0"/>
                <a:cs typeface="Times New Roman" panose="02020603050405020304" pitchFamily="18" charset="0"/>
              </a:rPr>
              <a:t> has</a:t>
            </a:r>
            <a:r>
              <a:rPr sz="3200" spc="47" dirty="0">
                <a:solidFill>
                  <a:srgbClr val="131413"/>
                </a:solidFill>
                <a:latin typeface="Times New Roman" panose="02020603050405020304" pitchFamily="18" charset="0"/>
                <a:cs typeface="Times New Roman" panose="02020603050405020304" pitchFamily="18" charset="0"/>
              </a:rPr>
              <a:t> </a:t>
            </a:r>
            <a:r>
              <a:rPr sz="3200" spc="20" dirty="0">
                <a:solidFill>
                  <a:srgbClr val="131413"/>
                </a:solidFill>
                <a:latin typeface="Times New Roman" panose="02020603050405020304" pitchFamily="18" charset="0"/>
                <a:cs typeface="Times New Roman" panose="02020603050405020304" pitchFamily="18" charset="0"/>
              </a:rPr>
              <a:t>a</a:t>
            </a:r>
            <a:r>
              <a:rPr sz="3200" spc="27" dirty="0">
                <a:solidFill>
                  <a:srgbClr val="131413"/>
                </a:solidFill>
                <a:latin typeface="Times New Roman" panose="02020603050405020304" pitchFamily="18" charset="0"/>
                <a:cs typeface="Times New Roman" panose="02020603050405020304" pitchFamily="18" charset="0"/>
              </a:rPr>
              <a:t> </a:t>
            </a:r>
            <a:r>
              <a:rPr sz="3200" spc="40" dirty="0">
                <a:solidFill>
                  <a:srgbClr val="131413"/>
                </a:solidFill>
                <a:highlight>
                  <a:srgbClr val="FFFF00"/>
                </a:highlight>
                <a:latin typeface="Times New Roman" panose="02020603050405020304" pitchFamily="18" charset="0"/>
                <a:cs typeface="Times New Roman" panose="02020603050405020304" pitchFamily="18" charset="0"/>
              </a:rPr>
              <a:t>high</a:t>
            </a:r>
            <a:r>
              <a:rPr sz="3200" spc="47" dirty="0">
                <a:solidFill>
                  <a:srgbClr val="131413"/>
                </a:solidFill>
                <a:highlight>
                  <a:srgbClr val="FFFF00"/>
                </a:highlight>
                <a:latin typeface="Times New Roman" panose="02020603050405020304" pitchFamily="18" charset="0"/>
                <a:cs typeface="Times New Roman" panose="02020603050405020304" pitchFamily="18" charset="0"/>
              </a:rPr>
              <a:t> </a:t>
            </a:r>
            <a:r>
              <a:rPr sz="3200" spc="33" dirty="0">
                <a:solidFill>
                  <a:srgbClr val="131413"/>
                </a:solidFill>
                <a:highlight>
                  <a:srgbClr val="FFFF00"/>
                </a:highlight>
                <a:latin typeface="Times New Roman" panose="02020603050405020304" pitchFamily="18" charset="0"/>
                <a:cs typeface="Times New Roman" panose="02020603050405020304" pitchFamily="18" charset="0"/>
              </a:rPr>
              <a:t>spatial</a:t>
            </a:r>
            <a:r>
              <a:rPr sz="3200" spc="40" dirty="0">
                <a:solidFill>
                  <a:srgbClr val="131413"/>
                </a:solidFill>
                <a:highlight>
                  <a:srgbClr val="FFFF00"/>
                </a:highlight>
                <a:latin typeface="Times New Roman" panose="02020603050405020304" pitchFamily="18" charset="0"/>
                <a:cs typeface="Times New Roman" panose="02020603050405020304" pitchFamily="18" charset="0"/>
              </a:rPr>
              <a:t> </a:t>
            </a:r>
            <a:r>
              <a:rPr sz="3200" spc="47" dirty="0">
                <a:solidFill>
                  <a:srgbClr val="131413"/>
                </a:solidFill>
                <a:highlight>
                  <a:srgbClr val="FFFF00"/>
                </a:highlight>
                <a:latin typeface="Times New Roman" panose="02020603050405020304" pitchFamily="18" charset="0"/>
                <a:cs typeface="Times New Roman" panose="02020603050405020304" pitchFamily="18" charset="0"/>
              </a:rPr>
              <a:t>resolution</a:t>
            </a:r>
            <a:r>
              <a:rPr sz="3200" spc="53" dirty="0">
                <a:solidFill>
                  <a:srgbClr val="131413"/>
                </a:solidFill>
                <a:highlight>
                  <a:srgbClr val="FFFF00"/>
                </a:highlight>
                <a:latin typeface="Times New Roman" panose="02020603050405020304" pitchFamily="18" charset="0"/>
                <a:cs typeface="Times New Roman" panose="02020603050405020304" pitchFamily="18" charset="0"/>
              </a:rPr>
              <a:t> </a:t>
            </a:r>
            <a:r>
              <a:rPr sz="3200" spc="20" dirty="0">
                <a:solidFill>
                  <a:srgbClr val="131413"/>
                </a:solidFill>
                <a:latin typeface="Times New Roman" panose="02020603050405020304" pitchFamily="18" charset="0"/>
                <a:cs typeface="Times New Roman" panose="02020603050405020304" pitchFamily="18" charset="0"/>
              </a:rPr>
              <a:t>(0.075–0.4 </a:t>
            </a:r>
            <a:r>
              <a:rPr sz="3200" spc="107" dirty="0">
                <a:solidFill>
                  <a:srgbClr val="131413"/>
                </a:solidFill>
                <a:latin typeface="Times New Roman" panose="02020603050405020304" pitchFamily="18" charset="0"/>
                <a:cs typeface="Times New Roman" panose="02020603050405020304" pitchFamily="18" charset="0"/>
              </a:rPr>
              <a:t>mm </a:t>
            </a:r>
            <a:r>
              <a:rPr sz="3200" spc="113" dirty="0">
                <a:solidFill>
                  <a:srgbClr val="131413"/>
                </a:solidFill>
                <a:latin typeface="Times New Roman" panose="02020603050405020304" pitchFamily="18" charset="0"/>
                <a:cs typeface="Times New Roman" panose="02020603050405020304" pitchFamily="18" charset="0"/>
              </a:rPr>
              <a:t> </a:t>
            </a:r>
            <a:r>
              <a:rPr sz="3200" spc="40" dirty="0">
                <a:solidFill>
                  <a:srgbClr val="131413"/>
                </a:solidFill>
                <a:latin typeface="Times New Roman" panose="02020603050405020304" pitchFamily="18" charset="0"/>
                <a:cs typeface="Times New Roman" panose="02020603050405020304" pitchFamily="18" charset="0"/>
              </a:rPr>
              <a:t>isotropic</a:t>
            </a:r>
            <a:r>
              <a:rPr sz="3200" spc="47" dirty="0">
                <a:solidFill>
                  <a:srgbClr val="131413"/>
                </a:solidFill>
                <a:latin typeface="Times New Roman" panose="02020603050405020304" pitchFamily="18" charset="0"/>
                <a:cs typeface="Times New Roman" panose="02020603050405020304" pitchFamily="18" charset="0"/>
              </a:rPr>
              <a:t> </a:t>
            </a:r>
            <a:r>
              <a:rPr sz="3200" spc="13" dirty="0">
                <a:solidFill>
                  <a:srgbClr val="131413"/>
                </a:solidFill>
                <a:latin typeface="Times New Roman" panose="02020603050405020304" pitchFamily="18" charset="0"/>
                <a:cs typeface="Times New Roman" panose="02020603050405020304" pitchFamily="18" charset="0"/>
              </a:rPr>
              <a:t>voxel)</a:t>
            </a:r>
            <a:r>
              <a:rPr sz="3200" spc="20" dirty="0">
                <a:solidFill>
                  <a:srgbClr val="131413"/>
                </a:solidFill>
                <a:latin typeface="Times New Roman" panose="02020603050405020304" pitchFamily="18" charset="0"/>
                <a:cs typeface="Times New Roman" panose="02020603050405020304" pitchFamily="18" charset="0"/>
              </a:rPr>
              <a:t> </a:t>
            </a:r>
            <a:r>
              <a:rPr lang="en-US" sz="3200" spc="7" dirty="0">
                <a:solidFill>
                  <a:srgbClr val="131413"/>
                </a:solidFill>
                <a:latin typeface="Times New Roman" panose="02020603050405020304" pitchFamily="18" charset="0"/>
                <a:cs typeface="Times New Roman" panose="02020603050405020304" pitchFamily="18" charset="0"/>
              </a:rPr>
              <a:t> </a:t>
            </a:r>
          </a:p>
          <a:p>
            <a:pPr marL="16934" marR="6774" indent="134627" algn="just">
              <a:lnSpc>
                <a:spcPct val="105300"/>
              </a:lnSpc>
              <a:spcBef>
                <a:spcPts val="93"/>
              </a:spcBef>
            </a:pPr>
            <a:r>
              <a:rPr sz="3200" spc="20" dirty="0">
                <a:solidFill>
                  <a:srgbClr val="131413"/>
                </a:solidFill>
                <a:latin typeface="Times New Roman" panose="02020603050405020304" pitchFamily="18" charset="0"/>
                <a:cs typeface="Times New Roman" panose="02020603050405020304" pitchFamily="18" charset="0"/>
              </a:rPr>
              <a:t>delivers</a:t>
            </a:r>
            <a:r>
              <a:rPr sz="3200" spc="27" dirty="0">
                <a:solidFill>
                  <a:srgbClr val="131413"/>
                </a:solidFill>
                <a:latin typeface="Times New Roman" panose="02020603050405020304" pitchFamily="18" charset="0"/>
                <a:cs typeface="Times New Roman" panose="02020603050405020304" pitchFamily="18" charset="0"/>
              </a:rPr>
              <a:t> </a:t>
            </a:r>
            <a:r>
              <a:rPr sz="3200" spc="13" dirty="0">
                <a:solidFill>
                  <a:srgbClr val="131413"/>
                </a:solidFill>
                <a:latin typeface="Times New Roman" panose="02020603050405020304" pitchFamily="18" charset="0"/>
                <a:cs typeface="Times New Roman" panose="02020603050405020304" pitchFamily="18" charset="0"/>
              </a:rPr>
              <a:t>relatively</a:t>
            </a:r>
            <a:r>
              <a:rPr sz="3200" spc="20" dirty="0">
                <a:solidFill>
                  <a:srgbClr val="131413"/>
                </a:solidFill>
                <a:latin typeface="Times New Roman" panose="02020603050405020304" pitchFamily="18" charset="0"/>
                <a:cs typeface="Times New Roman" panose="02020603050405020304" pitchFamily="18" charset="0"/>
              </a:rPr>
              <a:t> </a:t>
            </a:r>
            <a:r>
              <a:rPr sz="3200" spc="13" dirty="0">
                <a:solidFill>
                  <a:srgbClr val="131413"/>
                </a:solidFill>
                <a:highlight>
                  <a:srgbClr val="FFFF00"/>
                </a:highlight>
                <a:latin typeface="Times New Roman" panose="02020603050405020304" pitchFamily="18" charset="0"/>
                <a:cs typeface="Times New Roman" panose="02020603050405020304" pitchFamily="18" charset="0"/>
              </a:rPr>
              <a:t>low</a:t>
            </a:r>
            <a:r>
              <a:rPr sz="3200" spc="20" dirty="0">
                <a:solidFill>
                  <a:srgbClr val="131413"/>
                </a:solidFill>
                <a:highlight>
                  <a:srgbClr val="FFFF00"/>
                </a:highlight>
                <a:latin typeface="Times New Roman" panose="02020603050405020304" pitchFamily="18" charset="0"/>
                <a:cs typeface="Times New Roman" panose="02020603050405020304" pitchFamily="18" charset="0"/>
              </a:rPr>
              <a:t> </a:t>
            </a:r>
            <a:r>
              <a:rPr sz="3200" spc="47" dirty="0">
                <a:solidFill>
                  <a:srgbClr val="131413"/>
                </a:solidFill>
                <a:highlight>
                  <a:srgbClr val="FFFF00"/>
                </a:highlight>
                <a:latin typeface="Times New Roman" panose="02020603050405020304" pitchFamily="18" charset="0"/>
                <a:cs typeface="Times New Roman" panose="02020603050405020304" pitchFamily="18" charset="0"/>
              </a:rPr>
              <a:t>radiation </a:t>
            </a:r>
            <a:r>
              <a:rPr sz="3200" spc="53" dirty="0">
                <a:solidFill>
                  <a:srgbClr val="131413"/>
                </a:solidFill>
                <a:highlight>
                  <a:srgbClr val="FFFF00"/>
                </a:highlight>
                <a:latin typeface="Times New Roman" panose="02020603050405020304" pitchFamily="18" charset="0"/>
                <a:cs typeface="Times New Roman" panose="02020603050405020304" pitchFamily="18" charset="0"/>
              </a:rPr>
              <a:t> </a:t>
            </a:r>
            <a:r>
              <a:rPr sz="3200" spc="33" dirty="0">
                <a:solidFill>
                  <a:srgbClr val="131413"/>
                </a:solidFill>
                <a:highlight>
                  <a:srgbClr val="FFFF00"/>
                </a:highlight>
                <a:latin typeface="Times New Roman" panose="02020603050405020304" pitchFamily="18" charset="0"/>
                <a:cs typeface="Times New Roman" panose="02020603050405020304" pitchFamily="18" charset="0"/>
              </a:rPr>
              <a:t>doses</a:t>
            </a:r>
            <a:r>
              <a:rPr sz="3200" spc="40" dirty="0">
                <a:solidFill>
                  <a:srgbClr val="131413"/>
                </a:solidFill>
                <a:highlight>
                  <a:srgbClr val="FFFF00"/>
                </a:highlight>
                <a:latin typeface="Times New Roman" panose="02020603050405020304" pitchFamily="18" charset="0"/>
                <a:cs typeface="Times New Roman" panose="02020603050405020304" pitchFamily="18" charset="0"/>
              </a:rPr>
              <a:t> </a:t>
            </a:r>
            <a:r>
              <a:rPr sz="3200" spc="53" dirty="0">
                <a:solidFill>
                  <a:srgbClr val="131413"/>
                </a:solidFill>
                <a:latin typeface="Times New Roman" panose="02020603050405020304" pitchFamily="18" charset="0"/>
                <a:cs typeface="Times New Roman" panose="02020603050405020304" pitchFamily="18" charset="0"/>
              </a:rPr>
              <a:t>compared</a:t>
            </a:r>
            <a:r>
              <a:rPr sz="3200" spc="60" dirty="0">
                <a:solidFill>
                  <a:srgbClr val="131413"/>
                </a:solidFill>
                <a:latin typeface="Times New Roman" panose="02020603050405020304" pitchFamily="18" charset="0"/>
                <a:cs typeface="Times New Roman" panose="02020603050405020304" pitchFamily="18" charset="0"/>
              </a:rPr>
              <a:t> to</a:t>
            </a:r>
            <a:r>
              <a:rPr sz="3200" spc="67" dirty="0">
                <a:solidFill>
                  <a:srgbClr val="131413"/>
                </a:solidFill>
                <a:latin typeface="Times New Roman" panose="02020603050405020304" pitchFamily="18" charset="0"/>
                <a:cs typeface="Times New Roman" panose="02020603050405020304" pitchFamily="18" charset="0"/>
              </a:rPr>
              <a:t> </a:t>
            </a:r>
            <a:r>
              <a:rPr sz="3200" spc="53" dirty="0">
                <a:solidFill>
                  <a:srgbClr val="131413"/>
                </a:solidFill>
                <a:latin typeface="Times New Roman" panose="02020603050405020304" pitchFamily="18" charset="0"/>
                <a:cs typeface="Times New Roman" panose="02020603050405020304" pitchFamily="18" charset="0"/>
              </a:rPr>
              <a:t>MSCT</a:t>
            </a:r>
            <a:r>
              <a:rPr sz="3200" spc="60" dirty="0">
                <a:solidFill>
                  <a:srgbClr val="131413"/>
                </a:solidFill>
                <a:latin typeface="Times New Roman" panose="02020603050405020304" pitchFamily="18" charset="0"/>
                <a:cs typeface="Times New Roman" panose="02020603050405020304" pitchFamily="18" charset="0"/>
              </a:rPr>
              <a:t> </a:t>
            </a:r>
            <a:endParaRPr lang="en-US" sz="3200" spc="60" dirty="0">
              <a:solidFill>
                <a:srgbClr val="131413"/>
              </a:solidFill>
              <a:latin typeface="Times New Roman" panose="02020603050405020304" pitchFamily="18" charset="0"/>
              <a:cs typeface="Times New Roman" panose="02020603050405020304" pitchFamily="18" charset="0"/>
            </a:endParaRPr>
          </a:p>
          <a:p>
            <a:pPr marL="16934" marR="6774" indent="134627" algn="just">
              <a:lnSpc>
                <a:spcPct val="105300"/>
              </a:lnSpc>
              <a:spcBef>
                <a:spcPts val="93"/>
              </a:spcBef>
            </a:pPr>
            <a:r>
              <a:rPr lang="en-US" sz="3200" spc="7" dirty="0">
                <a:solidFill>
                  <a:srgbClr val="131413"/>
                </a:solidFill>
                <a:latin typeface="Times New Roman" panose="02020603050405020304" pitchFamily="18" charset="0"/>
                <a:cs typeface="Times New Roman" panose="02020603050405020304" pitchFamily="18" charset="0"/>
              </a:rPr>
              <a:t> </a:t>
            </a:r>
            <a:r>
              <a:rPr sz="3200" spc="60" dirty="0">
                <a:solidFill>
                  <a:srgbClr val="131413"/>
                </a:solidFill>
                <a:latin typeface="Times New Roman" panose="02020603050405020304" pitchFamily="18" charset="0"/>
                <a:cs typeface="Times New Roman" panose="02020603050405020304" pitchFamily="18" charset="0"/>
              </a:rPr>
              <a:t>and</a:t>
            </a:r>
            <a:r>
              <a:rPr sz="3200" spc="67" dirty="0">
                <a:solidFill>
                  <a:srgbClr val="131413"/>
                </a:solidFill>
                <a:latin typeface="Times New Roman" panose="02020603050405020304" pitchFamily="18" charset="0"/>
                <a:cs typeface="Times New Roman" panose="02020603050405020304" pitchFamily="18" charset="0"/>
              </a:rPr>
              <a:t> </a:t>
            </a:r>
            <a:r>
              <a:rPr sz="3200" spc="-7" dirty="0">
                <a:solidFill>
                  <a:srgbClr val="131413"/>
                </a:solidFill>
                <a:latin typeface="Times New Roman" panose="02020603050405020304" pitchFamily="18" charset="0"/>
                <a:cs typeface="Times New Roman" panose="02020603050405020304" pitchFamily="18" charset="0"/>
              </a:rPr>
              <a:t>is</a:t>
            </a:r>
            <a:r>
              <a:rPr sz="3200" dirty="0">
                <a:solidFill>
                  <a:srgbClr val="131413"/>
                </a:solidFill>
                <a:latin typeface="Times New Roman" panose="02020603050405020304" pitchFamily="18" charset="0"/>
                <a:cs typeface="Times New Roman" panose="02020603050405020304" pitchFamily="18" charset="0"/>
              </a:rPr>
              <a:t> </a:t>
            </a:r>
            <a:r>
              <a:rPr sz="3200" spc="20" dirty="0">
                <a:solidFill>
                  <a:srgbClr val="131413"/>
                </a:solidFill>
                <a:latin typeface="Times New Roman" panose="02020603050405020304" pitchFamily="18" charset="0"/>
                <a:cs typeface="Times New Roman" panose="02020603050405020304" pitchFamily="18" charset="0"/>
              </a:rPr>
              <a:t>only</a:t>
            </a:r>
            <a:r>
              <a:rPr sz="3200" spc="27" dirty="0">
                <a:solidFill>
                  <a:srgbClr val="131413"/>
                </a:solidFill>
                <a:latin typeface="Times New Roman" panose="02020603050405020304" pitchFamily="18" charset="0"/>
                <a:cs typeface="Times New Roman" panose="02020603050405020304" pitchFamily="18" charset="0"/>
              </a:rPr>
              <a:t> </a:t>
            </a:r>
            <a:r>
              <a:rPr sz="3200" spc="13" dirty="0">
                <a:solidFill>
                  <a:srgbClr val="131413"/>
                </a:solidFill>
                <a:highlight>
                  <a:srgbClr val="FFFF00"/>
                </a:highlight>
                <a:latin typeface="Times New Roman" panose="02020603050405020304" pitchFamily="18" charset="0"/>
                <a:cs typeface="Times New Roman" panose="02020603050405020304" pitchFamily="18" charset="0"/>
              </a:rPr>
              <a:t>slightly </a:t>
            </a:r>
            <a:r>
              <a:rPr sz="3200" spc="20" dirty="0">
                <a:solidFill>
                  <a:srgbClr val="131413"/>
                </a:solidFill>
                <a:highlight>
                  <a:srgbClr val="FFFF00"/>
                </a:highlight>
                <a:latin typeface="Times New Roman" panose="02020603050405020304" pitchFamily="18" charset="0"/>
                <a:cs typeface="Times New Roman" panose="02020603050405020304" pitchFamily="18" charset="0"/>
              </a:rPr>
              <a:t> </a:t>
            </a:r>
            <a:r>
              <a:rPr sz="3200" spc="27" dirty="0">
                <a:solidFill>
                  <a:srgbClr val="131413"/>
                </a:solidFill>
                <a:highlight>
                  <a:srgbClr val="FFFF00"/>
                </a:highlight>
                <a:latin typeface="Times New Roman" panose="02020603050405020304" pitchFamily="18" charset="0"/>
                <a:cs typeface="Times New Roman" panose="02020603050405020304" pitchFamily="18" charset="0"/>
              </a:rPr>
              <a:t>affected</a:t>
            </a:r>
            <a:r>
              <a:rPr sz="3200" spc="33" dirty="0">
                <a:solidFill>
                  <a:srgbClr val="131413"/>
                </a:solidFill>
                <a:highlight>
                  <a:srgbClr val="FFFF00"/>
                </a:highlight>
                <a:latin typeface="Times New Roman" panose="02020603050405020304" pitchFamily="18" charset="0"/>
                <a:cs typeface="Times New Roman" panose="02020603050405020304" pitchFamily="18" charset="0"/>
              </a:rPr>
              <a:t> </a:t>
            </a:r>
            <a:r>
              <a:rPr sz="3200" dirty="0">
                <a:solidFill>
                  <a:srgbClr val="131413"/>
                </a:solidFill>
                <a:highlight>
                  <a:srgbClr val="FFFF00"/>
                </a:highlight>
                <a:latin typeface="Times New Roman" panose="02020603050405020304" pitchFamily="18" charset="0"/>
                <a:cs typeface="Times New Roman" panose="02020603050405020304" pitchFamily="18" charset="0"/>
              </a:rPr>
              <a:t>by</a:t>
            </a:r>
            <a:r>
              <a:rPr sz="3200" spc="7" dirty="0">
                <a:solidFill>
                  <a:srgbClr val="131413"/>
                </a:solidFill>
                <a:highlight>
                  <a:srgbClr val="FFFF00"/>
                </a:highlight>
                <a:latin typeface="Times New Roman" panose="02020603050405020304" pitchFamily="18" charset="0"/>
                <a:cs typeface="Times New Roman" panose="02020603050405020304" pitchFamily="18" charset="0"/>
              </a:rPr>
              <a:t> </a:t>
            </a:r>
            <a:r>
              <a:rPr sz="3200" spc="47" dirty="0">
                <a:solidFill>
                  <a:srgbClr val="131413"/>
                </a:solidFill>
                <a:highlight>
                  <a:srgbClr val="FFFF00"/>
                </a:highlight>
                <a:latin typeface="Times New Roman" panose="02020603050405020304" pitchFamily="18" charset="0"/>
                <a:cs typeface="Times New Roman" panose="02020603050405020304" pitchFamily="18" charset="0"/>
              </a:rPr>
              <a:t>metal</a:t>
            </a:r>
            <a:r>
              <a:rPr sz="3200" spc="53" dirty="0">
                <a:solidFill>
                  <a:srgbClr val="131413"/>
                </a:solidFill>
                <a:highlight>
                  <a:srgbClr val="FFFF00"/>
                </a:highlight>
                <a:latin typeface="Times New Roman" panose="02020603050405020304" pitchFamily="18" charset="0"/>
                <a:cs typeface="Times New Roman" panose="02020603050405020304" pitchFamily="18" charset="0"/>
              </a:rPr>
              <a:t> </a:t>
            </a:r>
            <a:r>
              <a:rPr sz="3200" spc="33" dirty="0">
                <a:solidFill>
                  <a:srgbClr val="131413"/>
                </a:solidFill>
                <a:highlight>
                  <a:srgbClr val="FFFF00"/>
                </a:highlight>
                <a:latin typeface="Times New Roman" panose="02020603050405020304" pitchFamily="18" charset="0"/>
                <a:cs typeface="Times New Roman" panose="02020603050405020304" pitchFamily="18" charset="0"/>
              </a:rPr>
              <a:t>artefacts</a:t>
            </a:r>
            <a:r>
              <a:rPr sz="3200" spc="33" dirty="0">
                <a:solidFill>
                  <a:srgbClr val="131413"/>
                </a:solidFill>
                <a:latin typeface="Times New Roman" panose="02020603050405020304" pitchFamily="18" charset="0"/>
                <a:cs typeface="Times New Roman" panose="02020603050405020304" pitchFamily="18" charset="0"/>
              </a:rPr>
              <a:t>,</a:t>
            </a:r>
            <a:r>
              <a:rPr sz="3200" spc="40" dirty="0">
                <a:solidFill>
                  <a:srgbClr val="131413"/>
                </a:solidFill>
                <a:latin typeface="Times New Roman" panose="02020603050405020304" pitchFamily="18" charset="0"/>
                <a:cs typeface="Times New Roman" panose="02020603050405020304" pitchFamily="18" charset="0"/>
              </a:rPr>
              <a:t> </a:t>
            </a:r>
            <a:r>
              <a:rPr sz="3200" spc="33" dirty="0">
                <a:solidFill>
                  <a:srgbClr val="131413"/>
                </a:solidFill>
                <a:latin typeface="Times New Roman" panose="02020603050405020304" pitchFamily="18" charset="0"/>
                <a:cs typeface="Times New Roman" panose="02020603050405020304" pitchFamily="18" charset="0"/>
              </a:rPr>
              <a:t>which</a:t>
            </a:r>
            <a:r>
              <a:rPr sz="3200" spc="40" dirty="0">
                <a:solidFill>
                  <a:srgbClr val="131413"/>
                </a:solidFill>
                <a:latin typeface="Times New Roman" panose="02020603050405020304" pitchFamily="18" charset="0"/>
                <a:cs typeface="Times New Roman" panose="02020603050405020304" pitchFamily="18" charset="0"/>
              </a:rPr>
              <a:t> </a:t>
            </a:r>
            <a:r>
              <a:rPr sz="3200" spc="47" dirty="0">
                <a:solidFill>
                  <a:srgbClr val="131413"/>
                </a:solidFill>
                <a:latin typeface="Times New Roman" panose="02020603050405020304" pitchFamily="18" charset="0"/>
                <a:cs typeface="Times New Roman" panose="02020603050405020304" pitchFamily="18" charset="0"/>
              </a:rPr>
              <a:t>often  </a:t>
            </a:r>
            <a:r>
              <a:rPr sz="3200" spc="53" dirty="0">
                <a:solidFill>
                  <a:srgbClr val="131413"/>
                </a:solidFill>
                <a:latin typeface="Times New Roman" panose="02020603050405020304" pitchFamily="18" charset="0"/>
                <a:cs typeface="Times New Roman" panose="02020603050405020304" pitchFamily="18" charset="0"/>
              </a:rPr>
              <a:t>occur  </a:t>
            </a:r>
            <a:r>
              <a:rPr sz="3200" spc="47" dirty="0">
                <a:solidFill>
                  <a:srgbClr val="131413"/>
                </a:solidFill>
                <a:latin typeface="Times New Roman" panose="02020603050405020304" pitchFamily="18" charset="0"/>
                <a:cs typeface="Times New Roman" panose="02020603050405020304" pitchFamily="18" charset="0"/>
              </a:rPr>
              <a:t>in </a:t>
            </a:r>
            <a:r>
              <a:rPr sz="3200" spc="53" dirty="0">
                <a:solidFill>
                  <a:srgbClr val="131413"/>
                </a:solidFill>
                <a:latin typeface="Times New Roman" panose="02020603050405020304" pitchFamily="18" charset="0"/>
                <a:cs typeface="Times New Roman" panose="02020603050405020304" pitchFamily="18" charset="0"/>
              </a:rPr>
              <a:t> </a:t>
            </a:r>
            <a:r>
              <a:rPr sz="3200" spc="47" dirty="0">
                <a:solidFill>
                  <a:srgbClr val="131413"/>
                </a:solidFill>
                <a:latin typeface="Times New Roman" panose="02020603050405020304" pitchFamily="18" charset="0"/>
                <a:cs typeface="Times New Roman" panose="02020603050405020304" pitchFamily="18" charset="0"/>
              </a:rPr>
              <a:t>patients</a:t>
            </a:r>
            <a:r>
              <a:rPr sz="3200" spc="53" dirty="0">
                <a:solidFill>
                  <a:srgbClr val="131413"/>
                </a:solidFill>
                <a:latin typeface="Times New Roman" panose="02020603050405020304" pitchFamily="18" charset="0"/>
                <a:cs typeface="Times New Roman" panose="02020603050405020304" pitchFamily="18" charset="0"/>
              </a:rPr>
              <a:t> </a:t>
            </a:r>
            <a:r>
              <a:rPr sz="3200" spc="27" dirty="0">
                <a:solidFill>
                  <a:srgbClr val="131413"/>
                </a:solidFill>
                <a:latin typeface="Times New Roman" panose="02020603050405020304" pitchFamily="18" charset="0"/>
                <a:cs typeface="Times New Roman" panose="02020603050405020304" pitchFamily="18" charset="0"/>
              </a:rPr>
              <a:t>stabilised</a:t>
            </a:r>
            <a:r>
              <a:rPr sz="3200" spc="33" dirty="0">
                <a:solidFill>
                  <a:srgbClr val="131413"/>
                </a:solidFill>
                <a:latin typeface="Times New Roman" panose="02020603050405020304" pitchFamily="18" charset="0"/>
                <a:cs typeface="Times New Roman" panose="02020603050405020304" pitchFamily="18" charset="0"/>
              </a:rPr>
              <a:t> </a:t>
            </a:r>
            <a:r>
              <a:rPr sz="3200" dirty="0">
                <a:solidFill>
                  <a:srgbClr val="131413"/>
                </a:solidFill>
                <a:latin typeface="Times New Roman" panose="02020603050405020304" pitchFamily="18" charset="0"/>
                <a:cs typeface="Times New Roman" panose="02020603050405020304" pitchFamily="18" charset="0"/>
              </a:rPr>
              <a:t>by</a:t>
            </a:r>
            <a:r>
              <a:rPr sz="3200" spc="7" dirty="0">
                <a:solidFill>
                  <a:srgbClr val="131413"/>
                </a:solidFill>
                <a:latin typeface="Times New Roman" panose="02020603050405020304" pitchFamily="18" charset="0"/>
                <a:cs typeface="Times New Roman" panose="02020603050405020304" pitchFamily="18" charset="0"/>
              </a:rPr>
              <a:t> </a:t>
            </a:r>
            <a:r>
              <a:rPr sz="3200" spc="40" dirty="0">
                <a:solidFill>
                  <a:srgbClr val="131413"/>
                </a:solidFill>
                <a:latin typeface="Times New Roman" panose="02020603050405020304" pitchFamily="18" charset="0"/>
                <a:cs typeface="Times New Roman" panose="02020603050405020304" pitchFamily="18" charset="0"/>
              </a:rPr>
              <a:t>immobilisation  </a:t>
            </a:r>
            <a:r>
              <a:rPr sz="3200" spc="53" dirty="0">
                <a:solidFill>
                  <a:srgbClr val="131413"/>
                </a:solidFill>
                <a:latin typeface="Times New Roman" panose="02020603050405020304" pitchFamily="18" charset="0"/>
                <a:cs typeface="Times New Roman" panose="02020603050405020304" pitchFamily="18" charset="0"/>
              </a:rPr>
              <a:t>techniques  </a:t>
            </a:r>
            <a:r>
              <a:rPr sz="3200" spc="67" dirty="0">
                <a:solidFill>
                  <a:srgbClr val="131413"/>
                </a:solidFill>
                <a:latin typeface="Times New Roman" panose="02020603050405020304" pitchFamily="18" charset="0"/>
                <a:cs typeface="Times New Roman" panose="02020603050405020304" pitchFamily="18" charset="0"/>
              </a:rPr>
              <a:t>that </a:t>
            </a:r>
            <a:r>
              <a:rPr sz="3200" spc="73" dirty="0">
                <a:solidFill>
                  <a:srgbClr val="131413"/>
                </a:solidFill>
                <a:latin typeface="Times New Roman" panose="02020603050405020304" pitchFamily="18" charset="0"/>
                <a:cs typeface="Times New Roman" panose="02020603050405020304" pitchFamily="18" charset="0"/>
              </a:rPr>
              <a:t> </a:t>
            </a:r>
            <a:r>
              <a:rPr sz="3200" spc="40" dirty="0">
                <a:solidFill>
                  <a:srgbClr val="131413"/>
                </a:solidFill>
                <a:latin typeface="Times New Roman" panose="02020603050405020304" pitchFamily="18" charset="0"/>
                <a:cs typeface="Times New Roman" panose="02020603050405020304" pitchFamily="18" charset="0"/>
              </a:rPr>
              <a:t>use </a:t>
            </a:r>
            <a:r>
              <a:rPr sz="3200" spc="33" dirty="0">
                <a:solidFill>
                  <a:srgbClr val="131413"/>
                </a:solidFill>
                <a:latin typeface="Times New Roman" panose="02020603050405020304" pitchFamily="18" charset="0"/>
                <a:cs typeface="Times New Roman" panose="02020603050405020304" pitchFamily="18" charset="0"/>
              </a:rPr>
              <a:t>metallic </a:t>
            </a:r>
            <a:r>
              <a:rPr sz="3200" spc="40" dirty="0">
                <a:solidFill>
                  <a:srgbClr val="131413"/>
                </a:solidFill>
                <a:latin typeface="Times New Roman" panose="02020603050405020304" pitchFamily="18" charset="0"/>
                <a:cs typeface="Times New Roman" panose="02020603050405020304" pitchFamily="18" charset="0"/>
              </a:rPr>
              <a:t>materials</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0527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175976-3AEF-DD55-4241-9C44941D3A7B}"/>
              </a:ext>
            </a:extLst>
          </p:cNvPr>
          <p:cNvSpPr txBox="1"/>
          <p:nvPr/>
        </p:nvSpPr>
        <p:spPr>
          <a:xfrm>
            <a:off x="1058069" y="1822450"/>
            <a:ext cx="10134600" cy="3785652"/>
          </a:xfrm>
          <a:prstGeom prst="rect">
            <a:avLst/>
          </a:prstGeom>
          <a:noFill/>
        </p:spPr>
        <p:txBody>
          <a:bodyPr wrap="square">
            <a:spAutoFit/>
          </a:bodyPr>
          <a:lstStyle/>
          <a:p>
            <a:r>
              <a:rPr kumimoji="0" lang="en-US" sz="40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Also it used during </a:t>
            </a:r>
            <a:r>
              <a:rPr kumimoji="0" lang="en-US" sz="4000" b="0" i="0" u="none" strike="noStrike" kern="1200" cap="none" spc="6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post-treatment </a:t>
            </a:r>
            <a:r>
              <a:rPr kumimoji="0" lang="en-US" sz="40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in </a:t>
            </a:r>
            <a:r>
              <a:rPr kumimoji="0" lang="en-US" sz="4000" b="0" i="0" u="none" strike="noStrike" kern="1200" cap="none" spc="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patients who </a:t>
            </a:r>
            <a:r>
              <a:rPr kumimoji="0" lang="en-US" sz="40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experience </a:t>
            </a:r>
            <a:r>
              <a:rPr kumimoji="0" lang="en-US" sz="4000" b="0" i="0" u="none" strike="noStrike" kern="1200" cap="none" spc="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pain </a:t>
            </a:r>
            <a:r>
              <a:rPr kumimoji="0" lang="en-US" sz="4000" b="0" i="0" u="none" strike="noStrike" kern="1200" cap="none" spc="6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and </a:t>
            </a:r>
            <a:r>
              <a:rPr kumimoji="0" lang="en-US" sz="4000" b="0" i="0" u="none" strike="noStrike" kern="1200" cap="none" spc="7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have</a:t>
            </a:r>
            <a:r>
              <a:rPr kumimoji="0" lang="en-US" sz="40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functional</a:t>
            </a:r>
            <a:r>
              <a:rPr kumimoji="0" lang="en-US" sz="4000" b="0" i="0" u="none" strike="noStrike" kern="1200" cap="none" spc="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1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disability</a:t>
            </a:r>
            <a:r>
              <a:rPr kumimoji="0" lang="en-US" sz="40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for</a:t>
            </a:r>
            <a:r>
              <a:rPr kumimoji="0" lang="en-US" sz="40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the</a:t>
            </a:r>
            <a:r>
              <a:rPr kumimoji="0" lang="en-US" sz="4000" b="0" i="0" u="none" strike="noStrike" kern="1200" cap="none" spc="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increased  </a:t>
            </a:r>
            <a:r>
              <a:rPr kumimoji="0" lang="en-US" sz="40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risk  </a:t>
            </a:r>
            <a:r>
              <a:rPr kumimoji="0" lang="en-US" sz="40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of </a:t>
            </a:r>
            <a:r>
              <a:rPr kumimoji="0" lang="en-US" sz="4000" b="0" i="0" u="none" strike="noStrike" kern="1200" cap="none" spc="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6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motion</a:t>
            </a:r>
            <a:r>
              <a:rPr kumimoji="0" lang="en-US" sz="4000" b="0" i="0" u="none" strike="noStrike" kern="1200" cap="none" spc="7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p>
          <a:p>
            <a:endParaRPr lang="en-US" sz="4000" spc="40" dirty="0">
              <a:solidFill>
                <a:srgbClr val="131413"/>
              </a:solidFill>
              <a:latin typeface="Times New Roman" panose="02020603050405020304" pitchFamily="18" charset="0"/>
              <a:cs typeface="Times New Roman" panose="02020603050405020304" pitchFamily="18" charset="0"/>
            </a:endParaRPr>
          </a:p>
          <a:p>
            <a:r>
              <a:rPr kumimoji="0" lang="en-US" sz="4000" b="0" i="0" u="none" strike="noStrike" kern="1200" cap="none" spc="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MSCT</a:t>
            </a:r>
            <a:r>
              <a:rPr kumimoji="0" lang="en-US" sz="4000" b="0" i="0" u="none" strike="noStrike" kern="1200" cap="none" spc="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6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must</a:t>
            </a:r>
            <a:r>
              <a:rPr kumimoji="0" lang="en-US" sz="4000" b="0" i="0" u="none" strike="noStrike" kern="1200" cap="none" spc="7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be</a:t>
            </a:r>
            <a:r>
              <a:rPr kumimoji="0" lang="en-US" sz="4000" b="0" i="0" u="none" strike="noStrike" kern="1200" cap="none" spc="40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6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recommended</a:t>
            </a:r>
            <a:r>
              <a:rPr lang="en-US" sz="4000" spc="73" dirty="0">
                <a:solidFill>
                  <a:srgbClr val="131413"/>
                </a:solidFill>
                <a:latin typeface="Times New Roman" panose="02020603050405020304" pitchFamily="18" charset="0"/>
                <a:cs typeface="Times New Roman" panose="02020603050405020304" pitchFamily="18" charset="0"/>
              </a:rPr>
              <a:t> only </a:t>
            </a:r>
            <a:r>
              <a:rPr kumimoji="0" lang="en-US" sz="40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in</a:t>
            </a:r>
            <a:r>
              <a:rPr kumimoji="0" lang="en-US" sz="40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multiple</a:t>
            </a:r>
            <a:r>
              <a:rPr kumimoji="0" lang="en-US" sz="4000" b="0" i="0" u="none" strike="noStrike" kern="1200" cap="none" spc="40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traumatized </a:t>
            </a:r>
            <a:r>
              <a:rPr kumimoji="0" lang="en-US" sz="4000" b="0" i="0" u="none" strike="noStrike" kern="1200" cap="none" spc="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patients.</a:t>
            </a:r>
            <a:r>
              <a:rPr kumimoji="0" lang="en-US" sz="4000" b="0" i="0" u="none" strike="noStrike" kern="1200" cap="none" spc="3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endParaRPr lang="en-US" sz="4000" dirty="0"/>
          </a:p>
        </p:txBody>
      </p:sp>
    </p:spTree>
    <p:extLst>
      <p:ext uri="{BB962C8B-B14F-4D97-AF65-F5344CB8AC3E}">
        <p14:creationId xmlns:p14="http://schemas.microsoft.com/office/powerpoint/2010/main" val="2561417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A03FA1-027D-B77A-01D3-DF0825EC33E2}"/>
              </a:ext>
            </a:extLst>
          </p:cNvPr>
          <p:cNvPicPr>
            <a:picLocks noChangeAspect="1"/>
          </p:cNvPicPr>
          <p:nvPr/>
        </p:nvPicPr>
        <p:blipFill>
          <a:blip r:embed="rId3"/>
          <a:stretch>
            <a:fillRect/>
          </a:stretch>
        </p:blipFill>
        <p:spPr>
          <a:xfrm>
            <a:off x="981869" y="984250"/>
            <a:ext cx="11201400" cy="6996403"/>
          </a:xfrm>
          <a:prstGeom prst="rect">
            <a:avLst/>
          </a:prstGeom>
        </p:spPr>
      </p:pic>
      <p:sp>
        <p:nvSpPr>
          <p:cNvPr id="4" name="TextBox 3">
            <a:extLst>
              <a:ext uri="{FF2B5EF4-FFF2-40B4-BE49-F238E27FC236}">
                <a16:creationId xmlns:a16="http://schemas.microsoft.com/office/drawing/2014/main" id="{3744AB9F-4BA5-D124-2583-33F23EA4AA36}"/>
              </a:ext>
            </a:extLst>
          </p:cNvPr>
          <p:cNvSpPr txBox="1"/>
          <p:nvPr/>
        </p:nvSpPr>
        <p:spPr>
          <a:xfrm>
            <a:off x="1324769" y="7980653"/>
            <a:ext cx="10515600" cy="1384995"/>
          </a:xfrm>
          <a:prstGeom prst="rect">
            <a:avLst/>
          </a:prstGeom>
          <a:noFill/>
        </p:spPr>
        <p:txBody>
          <a:bodyPr wrap="square">
            <a:spAutoFit/>
          </a:bodyPr>
          <a:lstStyle/>
          <a:p>
            <a:pPr algn="ctr"/>
            <a:r>
              <a:rPr lang="en-US" sz="2400" dirty="0"/>
              <a:t>(</a:t>
            </a:r>
            <a:r>
              <a:rPr lang="en-US" sz="2800" dirty="0"/>
              <a:t>A) Fracture of the mandibular symphysis not seen before on the panoramic radiograph. (B) Coronal view (CBCT) and </a:t>
            </a:r>
            <a:r>
              <a:rPr lang="en-US" sz="2800" dirty="0" err="1"/>
              <a:t>topogram</a:t>
            </a:r>
            <a:r>
              <a:rPr lang="en-US" sz="2800" dirty="0"/>
              <a:t> taken in the area of the lower incisors.</a:t>
            </a:r>
          </a:p>
        </p:txBody>
      </p:sp>
    </p:spTree>
    <p:extLst>
      <p:ext uri="{BB962C8B-B14F-4D97-AF65-F5344CB8AC3E}">
        <p14:creationId xmlns:p14="http://schemas.microsoft.com/office/powerpoint/2010/main" val="58903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object 34"/>
          <p:cNvSpPr txBox="1"/>
          <p:nvPr/>
        </p:nvSpPr>
        <p:spPr>
          <a:xfrm>
            <a:off x="0" y="-158750"/>
            <a:ext cx="12945269" cy="11197090"/>
          </a:xfrm>
          <a:prstGeom prst="rect">
            <a:avLst/>
          </a:prstGeom>
        </p:spPr>
        <p:txBody>
          <a:bodyPr vert="horz" wrap="square" lIns="0" tIns="121081" rIns="0" bIns="0" rtlCol="0">
            <a:spAutoFit/>
          </a:bodyPr>
          <a:lstStyle/>
          <a:p>
            <a:pPr marL="152408">
              <a:spcBef>
                <a:spcPts val="953"/>
              </a:spcBef>
              <a:tabLst>
                <a:tab pos="6937934" algn="l"/>
              </a:tabLst>
            </a:pPr>
            <a:r>
              <a:rPr lang="en-US" sz="1733" spc="80" dirty="0">
                <a:solidFill>
                  <a:srgbClr val="FFFFFF"/>
                </a:solidFill>
                <a:latin typeface="Arial MT"/>
                <a:cs typeface="Arial MT"/>
              </a:rPr>
              <a:t> </a:t>
            </a:r>
            <a:r>
              <a:rPr lang="en-US" sz="3200" b="1" i="1" dirty="0">
                <a:highlight>
                  <a:srgbClr val="FFFF00"/>
                </a:highlight>
                <a:latin typeface="Times New Roman" panose="02020603050405020304" pitchFamily="18" charset="0"/>
                <a:cs typeface="+mj-cs"/>
              </a:rPr>
              <a:t>Key points</a:t>
            </a:r>
          </a:p>
          <a:p>
            <a:pPr marL="152408">
              <a:spcBef>
                <a:spcPts val="953"/>
              </a:spcBef>
              <a:tabLst>
                <a:tab pos="6937934" algn="l"/>
              </a:tabLst>
            </a:pPr>
            <a:endParaRPr sz="1733" dirty="0">
              <a:latin typeface="Arial MT"/>
              <a:cs typeface="Arial MT"/>
            </a:endParaRPr>
          </a:p>
          <a:p>
            <a:pPr>
              <a:spcBef>
                <a:spcPts val="27"/>
              </a:spcBef>
            </a:pPr>
            <a:endParaRPr sz="1667" dirty="0">
              <a:latin typeface="Arial MT"/>
              <a:cs typeface="Arial MT"/>
            </a:endParaRPr>
          </a:p>
          <a:p>
            <a:pPr marL="84671" marR="1116809"/>
            <a:r>
              <a:rPr sz="4400" b="1" spc="-60" dirty="0">
                <a:solidFill>
                  <a:srgbClr val="131413"/>
                </a:solidFill>
                <a:latin typeface="Segoe Print" panose="02000600000000000000" pitchFamily="2" charset="0"/>
                <a:cs typeface="+mj-cs"/>
              </a:rPr>
              <a:t>Mandibular </a:t>
            </a:r>
            <a:r>
              <a:rPr sz="4400" b="1" spc="-100" dirty="0">
                <a:solidFill>
                  <a:srgbClr val="131413"/>
                </a:solidFill>
                <a:latin typeface="Segoe Print" panose="02000600000000000000" pitchFamily="2" charset="0"/>
                <a:cs typeface="+mj-cs"/>
              </a:rPr>
              <a:t>fractures</a:t>
            </a:r>
            <a:r>
              <a:rPr sz="4400" b="1" spc="-93" dirty="0">
                <a:solidFill>
                  <a:srgbClr val="131413"/>
                </a:solidFill>
                <a:latin typeface="Segoe Print" panose="02000600000000000000" pitchFamily="2" charset="0"/>
                <a:cs typeface="+mj-cs"/>
              </a:rPr>
              <a:t> </a:t>
            </a:r>
            <a:r>
              <a:rPr sz="4000" spc="-113" dirty="0">
                <a:solidFill>
                  <a:srgbClr val="131413"/>
                </a:solidFill>
                <a:latin typeface="Times New Roman" panose="02020603050405020304" pitchFamily="18" charset="0"/>
                <a:cs typeface="+mj-cs"/>
              </a:rPr>
              <a:t>are</a:t>
            </a:r>
            <a:r>
              <a:rPr sz="4000" spc="-107" dirty="0">
                <a:solidFill>
                  <a:srgbClr val="131413"/>
                </a:solidFill>
                <a:latin typeface="Times New Roman" panose="02020603050405020304" pitchFamily="18" charset="0"/>
                <a:cs typeface="+mj-cs"/>
              </a:rPr>
              <a:t> </a:t>
            </a:r>
            <a:r>
              <a:rPr sz="4000" spc="-20" dirty="0">
                <a:solidFill>
                  <a:srgbClr val="131413"/>
                </a:solidFill>
                <a:latin typeface="Times New Roman" panose="02020603050405020304" pitchFamily="18" charset="0"/>
                <a:cs typeface="+mj-cs"/>
              </a:rPr>
              <a:t>among </a:t>
            </a:r>
            <a:r>
              <a:rPr sz="4000" spc="-80" dirty="0">
                <a:solidFill>
                  <a:srgbClr val="131413"/>
                </a:solidFill>
                <a:latin typeface="Times New Roman" panose="02020603050405020304" pitchFamily="18" charset="0"/>
                <a:cs typeface="+mj-cs"/>
              </a:rPr>
              <a:t>the </a:t>
            </a:r>
            <a:r>
              <a:rPr sz="4000" spc="-53" dirty="0">
                <a:solidFill>
                  <a:srgbClr val="131413"/>
                </a:solidFill>
                <a:latin typeface="Times New Roman" panose="02020603050405020304" pitchFamily="18" charset="0"/>
                <a:cs typeface="+mj-cs"/>
              </a:rPr>
              <a:t>most </a:t>
            </a:r>
            <a:r>
              <a:rPr sz="4000" spc="-33" dirty="0">
                <a:solidFill>
                  <a:srgbClr val="131413"/>
                </a:solidFill>
                <a:latin typeface="Times New Roman" panose="02020603050405020304" pitchFamily="18" charset="0"/>
                <a:cs typeface="+mj-cs"/>
              </a:rPr>
              <a:t>common </a:t>
            </a:r>
            <a:r>
              <a:rPr sz="4000" spc="-100" dirty="0">
                <a:solidFill>
                  <a:srgbClr val="131413"/>
                </a:solidFill>
                <a:latin typeface="Times New Roman" panose="02020603050405020304" pitchFamily="18" charset="0"/>
                <a:cs typeface="+mj-cs"/>
              </a:rPr>
              <a:t>maxillofacial</a:t>
            </a:r>
            <a:r>
              <a:rPr sz="4000" spc="-93" dirty="0">
                <a:solidFill>
                  <a:srgbClr val="131413"/>
                </a:solidFill>
                <a:latin typeface="Times New Roman" panose="02020603050405020304" pitchFamily="18" charset="0"/>
                <a:cs typeface="+mj-cs"/>
              </a:rPr>
              <a:t> </a:t>
            </a:r>
            <a:r>
              <a:rPr sz="4000" spc="-100" dirty="0">
                <a:solidFill>
                  <a:srgbClr val="131413"/>
                </a:solidFill>
                <a:latin typeface="Times New Roman" panose="02020603050405020304" pitchFamily="18" charset="0"/>
                <a:cs typeface="+mj-cs"/>
              </a:rPr>
              <a:t>fractures</a:t>
            </a:r>
            <a:r>
              <a:rPr sz="4000" spc="-93" dirty="0">
                <a:solidFill>
                  <a:srgbClr val="131413"/>
                </a:solidFill>
                <a:latin typeface="Times New Roman" panose="02020603050405020304" pitchFamily="18" charset="0"/>
                <a:cs typeface="+mj-cs"/>
              </a:rPr>
              <a:t> </a:t>
            </a:r>
            <a:r>
              <a:rPr sz="4000" spc="-60" dirty="0">
                <a:solidFill>
                  <a:srgbClr val="131413"/>
                </a:solidFill>
                <a:latin typeface="Times New Roman" panose="02020603050405020304" pitchFamily="18" charset="0"/>
                <a:cs typeface="+mj-cs"/>
              </a:rPr>
              <a:t>observed </a:t>
            </a:r>
            <a:r>
              <a:rPr sz="4000" spc="-67" dirty="0">
                <a:solidFill>
                  <a:srgbClr val="131413"/>
                </a:solidFill>
                <a:latin typeface="Times New Roman" panose="02020603050405020304" pitchFamily="18" charset="0"/>
                <a:cs typeface="+mj-cs"/>
              </a:rPr>
              <a:t>in </a:t>
            </a:r>
            <a:r>
              <a:rPr sz="4000" spc="-60" dirty="0">
                <a:solidFill>
                  <a:srgbClr val="131413"/>
                </a:solidFill>
                <a:latin typeface="Times New Roman" panose="02020603050405020304" pitchFamily="18" charset="0"/>
                <a:cs typeface="+mj-cs"/>
              </a:rPr>
              <a:t>emergency </a:t>
            </a:r>
            <a:r>
              <a:rPr sz="4000" spc="-47" dirty="0">
                <a:solidFill>
                  <a:srgbClr val="131413"/>
                </a:solidFill>
                <a:latin typeface="Times New Roman" panose="02020603050405020304" pitchFamily="18" charset="0"/>
                <a:cs typeface="+mj-cs"/>
              </a:rPr>
              <a:t>rooms </a:t>
            </a:r>
            <a:r>
              <a:rPr sz="4000" spc="-53" dirty="0">
                <a:solidFill>
                  <a:srgbClr val="131413"/>
                </a:solidFill>
                <a:latin typeface="Times New Roman" panose="02020603050405020304" pitchFamily="18" charset="0"/>
                <a:cs typeface="+mj-cs"/>
              </a:rPr>
              <a:t>and</a:t>
            </a:r>
            <a:r>
              <a:rPr lang="en-US" sz="4000" spc="-53" dirty="0">
                <a:solidFill>
                  <a:srgbClr val="131413"/>
                </a:solidFill>
                <a:latin typeface="Times New Roman" panose="02020603050405020304" pitchFamily="18" charset="0"/>
                <a:cs typeface="+mj-cs"/>
              </a:rPr>
              <a:t> </a:t>
            </a:r>
            <a:r>
              <a:rPr sz="4000" spc="-113" dirty="0">
                <a:solidFill>
                  <a:srgbClr val="131413"/>
                </a:solidFill>
                <a:latin typeface="Times New Roman" panose="02020603050405020304" pitchFamily="18" charset="0"/>
                <a:cs typeface="+mj-cs"/>
              </a:rPr>
              <a:t>are </a:t>
            </a:r>
            <a:r>
              <a:rPr sz="4000" spc="-107" dirty="0">
                <a:solidFill>
                  <a:srgbClr val="131413"/>
                </a:solidFill>
                <a:latin typeface="Times New Roman" panose="02020603050405020304" pitchFamily="18" charset="0"/>
                <a:cs typeface="+mj-cs"/>
              </a:rPr>
              <a:t> </a:t>
            </a:r>
            <a:r>
              <a:rPr sz="4000" u="sng" spc="-80" dirty="0">
                <a:solidFill>
                  <a:srgbClr val="131413"/>
                </a:solidFill>
                <a:latin typeface="Times New Roman" panose="02020603050405020304" pitchFamily="18" charset="0"/>
                <a:cs typeface="+mj-cs"/>
              </a:rPr>
              <a:t>mainly</a:t>
            </a:r>
            <a:r>
              <a:rPr sz="4000" spc="-80" dirty="0">
                <a:solidFill>
                  <a:srgbClr val="131413"/>
                </a:solidFill>
                <a:latin typeface="Times New Roman" panose="02020603050405020304" pitchFamily="18" charset="0"/>
                <a:cs typeface="+mj-cs"/>
              </a:rPr>
              <a:t> </a:t>
            </a:r>
            <a:r>
              <a:rPr sz="4000" spc="-67" dirty="0">
                <a:solidFill>
                  <a:srgbClr val="131413"/>
                </a:solidFill>
                <a:latin typeface="Times New Roman" panose="02020603050405020304" pitchFamily="18" charset="0"/>
                <a:cs typeface="+mj-cs"/>
              </a:rPr>
              <a:t>caused </a:t>
            </a:r>
            <a:r>
              <a:rPr sz="4000" spc="-53" dirty="0">
                <a:solidFill>
                  <a:srgbClr val="131413"/>
                </a:solidFill>
                <a:latin typeface="Times New Roman" panose="02020603050405020304" pitchFamily="18" charset="0"/>
                <a:cs typeface="+mj-cs"/>
              </a:rPr>
              <a:t>by </a:t>
            </a:r>
            <a:r>
              <a:rPr sz="4000" spc="-67" dirty="0">
                <a:solidFill>
                  <a:srgbClr val="131413"/>
                </a:solidFill>
                <a:latin typeface="Times New Roman" panose="02020603050405020304" pitchFamily="18" charset="0"/>
                <a:cs typeface="+mj-cs"/>
              </a:rPr>
              <a:t>road </a:t>
            </a:r>
            <a:r>
              <a:rPr sz="4000" spc="-100" dirty="0">
                <a:solidFill>
                  <a:srgbClr val="131413"/>
                </a:solidFill>
                <a:latin typeface="Times New Roman" panose="02020603050405020304" pitchFamily="18" charset="0"/>
                <a:cs typeface="+mj-cs"/>
              </a:rPr>
              <a:t>accidents.</a:t>
            </a:r>
            <a:r>
              <a:rPr sz="4000" spc="-93" dirty="0">
                <a:solidFill>
                  <a:srgbClr val="131413"/>
                </a:solidFill>
                <a:latin typeface="Times New Roman" panose="02020603050405020304" pitchFamily="18" charset="0"/>
                <a:cs typeface="+mj-cs"/>
              </a:rPr>
              <a:t> </a:t>
            </a:r>
            <a:endParaRPr lang="en-US" sz="4000" spc="-93" dirty="0">
              <a:solidFill>
                <a:srgbClr val="131413"/>
              </a:solidFill>
              <a:latin typeface="Times New Roman" panose="02020603050405020304" pitchFamily="18" charset="0"/>
              <a:cs typeface="+mj-cs"/>
            </a:endParaRPr>
          </a:p>
          <a:p>
            <a:pPr marL="194743" marR="106685">
              <a:spcBef>
                <a:spcPts val="807"/>
              </a:spcBef>
            </a:pPr>
            <a:endParaRPr lang="en-US" sz="4000" spc="-93" dirty="0">
              <a:solidFill>
                <a:srgbClr val="131413"/>
              </a:solidFill>
              <a:latin typeface="Times New Roman" panose="02020603050405020304" pitchFamily="18" charset="0"/>
            </a:endParaRPr>
          </a:p>
          <a:p>
            <a:pPr marL="194743" marR="106685">
              <a:spcBef>
                <a:spcPts val="807"/>
              </a:spcBef>
            </a:pPr>
            <a:r>
              <a:rPr sz="4000" spc="-93" dirty="0">
                <a:solidFill>
                  <a:srgbClr val="131413"/>
                </a:solidFill>
                <a:latin typeface="Times New Roman" panose="02020603050405020304" pitchFamily="18" charset="0"/>
              </a:rPr>
              <a:t>The</a:t>
            </a:r>
            <a:r>
              <a:rPr lang="en-US" sz="4000" spc="-93" dirty="0">
                <a:solidFill>
                  <a:srgbClr val="131413"/>
                </a:solidFill>
                <a:latin typeface="Times New Roman" panose="02020603050405020304" pitchFamily="18" charset="0"/>
              </a:rPr>
              <a:t> main </a:t>
            </a:r>
            <a:r>
              <a:rPr sz="4000" spc="-87" dirty="0">
                <a:solidFill>
                  <a:srgbClr val="131413"/>
                </a:solidFill>
                <a:latin typeface="Times New Roman" panose="02020603050405020304" pitchFamily="18" charset="0"/>
              </a:rPr>
              <a:t> </a:t>
            </a:r>
            <a:r>
              <a:rPr sz="4000" spc="-93" dirty="0">
                <a:solidFill>
                  <a:srgbClr val="131413"/>
                </a:solidFill>
                <a:latin typeface="Times New Roman" panose="02020603050405020304" pitchFamily="18" charset="0"/>
              </a:rPr>
              <a:t>clinical</a:t>
            </a:r>
            <a:r>
              <a:rPr sz="4000" spc="-87" dirty="0">
                <a:solidFill>
                  <a:srgbClr val="131413"/>
                </a:solidFill>
                <a:latin typeface="Times New Roman" panose="02020603050405020304" pitchFamily="18" charset="0"/>
              </a:rPr>
              <a:t> </a:t>
            </a:r>
            <a:r>
              <a:rPr sz="4000" spc="-100" dirty="0">
                <a:solidFill>
                  <a:srgbClr val="131413"/>
                </a:solidFill>
                <a:latin typeface="Times New Roman" panose="02020603050405020304" pitchFamily="18" charset="0"/>
              </a:rPr>
              <a:t>features</a:t>
            </a:r>
            <a:r>
              <a:rPr sz="4000" spc="-93" dirty="0">
                <a:solidFill>
                  <a:srgbClr val="131413"/>
                </a:solidFill>
                <a:latin typeface="Times New Roman" panose="02020603050405020304" pitchFamily="18" charset="0"/>
              </a:rPr>
              <a:t> </a:t>
            </a:r>
            <a:r>
              <a:rPr sz="4000" spc="-80" dirty="0">
                <a:solidFill>
                  <a:srgbClr val="131413"/>
                </a:solidFill>
                <a:latin typeface="Times New Roman" panose="02020603050405020304" pitchFamily="18" charset="0"/>
              </a:rPr>
              <a:t>of </a:t>
            </a:r>
            <a:r>
              <a:rPr sz="4000" spc="-73" dirty="0">
                <a:solidFill>
                  <a:srgbClr val="131413"/>
                </a:solidFill>
                <a:latin typeface="Times New Roman" panose="02020603050405020304" pitchFamily="18" charset="0"/>
              </a:rPr>
              <a:t>mandibular </a:t>
            </a:r>
            <a:r>
              <a:rPr sz="4000" spc="-100" dirty="0">
                <a:solidFill>
                  <a:srgbClr val="131413"/>
                </a:solidFill>
                <a:latin typeface="Times New Roman" panose="02020603050405020304" pitchFamily="18" charset="0"/>
              </a:rPr>
              <a:t>fractures</a:t>
            </a:r>
            <a:r>
              <a:rPr sz="4000" spc="-93" dirty="0">
                <a:solidFill>
                  <a:srgbClr val="131413"/>
                </a:solidFill>
                <a:latin typeface="Times New Roman" panose="02020603050405020304" pitchFamily="18" charset="0"/>
              </a:rPr>
              <a:t> </a:t>
            </a:r>
            <a:r>
              <a:rPr lang="en-US" sz="4000" spc="-67" dirty="0">
                <a:solidFill>
                  <a:srgbClr val="131413"/>
                </a:solidFill>
                <a:latin typeface="Times New Roman" panose="02020603050405020304" pitchFamily="18" charset="0"/>
              </a:rPr>
              <a:t>are</a:t>
            </a:r>
            <a:r>
              <a:rPr sz="4000" spc="-67" dirty="0">
                <a:solidFill>
                  <a:srgbClr val="131413"/>
                </a:solidFill>
                <a:latin typeface="Times New Roman" panose="02020603050405020304" pitchFamily="18" charset="0"/>
              </a:rPr>
              <a:t> malocclusion </a:t>
            </a:r>
            <a:r>
              <a:rPr sz="4000" spc="-53" dirty="0">
                <a:solidFill>
                  <a:srgbClr val="131413"/>
                </a:solidFill>
                <a:latin typeface="Times New Roman" panose="02020603050405020304" pitchFamily="18" charset="0"/>
              </a:rPr>
              <a:t>and </a:t>
            </a:r>
            <a:r>
              <a:rPr sz="4000" spc="-60" dirty="0">
                <a:solidFill>
                  <a:srgbClr val="131413"/>
                </a:solidFill>
                <a:latin typeface="Times New Roman" panose="02020603050405020304" pitchFamily="18" charset="0"/>
              </a:rPr>
              <a:t>loss </a:t>
            </a:r>
            <a:r>
              <a:rPr sz="4000" spc="-80" dirty="0">
                <a:solidFill>
                  <a:srgbClr val="131413"/>
                </a:solidFill>
                <a:latin typeface="Times New Roman" panose="02020603050405020304" pitchFamily="18" charset="0"/>
              </a:rPr>
              <a:t>of </a:t>
            </a:r>
            <a:r>
              <a:rPr sz="4000" spc="-73" dirty="0">
                <a:solidFill>
                  <a:srgbClr val="131413"/>
                </a:solidFill>
                <a:latin typeface="Times New Roman" panose="02020603050405020304" pitchFamily="18" charset="0"/>
              </a:rPr>
              <a:t> mandibular</a:t>
            </a:r>
            <a:r>
              <a:rPr sz="4000" spc="13" dirty="0">
                <a:solidFill>
                  <a:srgbClr val="131413"/>
                </a:solidFill>
                <a:latin typeface="Times New Roman" panose="02020603050405020304" pitchFamily="18" charset="0"/>
              </a:rPr>
              <a:t> </a:t>
            </a:r>
            <a:r>
              <a:rPr sz="4000" spc="-93" dirty="0">
                <a:solidFill>
                  <a:srgbClr val="131413"/>
                </a:solidFill>
                <a:latin typeface="Times New Roman" panose="02020603050405020304" pitchFamily="18" charset="0"/>
              </a:rPr>
              <a:t>function.</a:t>
            </a:r>
            <a:r>
              <a:rPr sz="4000" spc="7" dirty="0">
                <a:solidFill>
                  <a:srgbClr val="131413"/>
                </a:solidFill>
                <a:latin typeface="Times New Roman" panose="02020603050405020304" pitchFamily="18" charset="0"/>
              </a:rPr>
              <a:t> </a:t>
            </a:r>
            <a:endParaRPr lang="en-US" sz="4000" spc="7" dirty="0">
              <a:solidFill>
                <a:srgbClr val="131413"/>
              </a:solidFill>
              <a:latin typeface="Times New Roman" panose="02020603050405020304" pitchFamily="18" charset="0"/>
            </a:endParaRPr>
          </a:p>
          <a:p>
            <a:pPr marL="194743" marR="106685">
              <a:spcBef>
                <a:spcPts val="807"/>
              </a:spcBef>
            </a:pPr>
            <a:endParaRPr lang="en-US" sz="4000" spc="7" dirty="0">
              <a:latin typeface="Times New Roman"/>
            </a:endParaRPr>
          </a:p>
          <a:p>
            <a:pPr marL="194743" marR="106685">
              <a:spcBef>
                <a:spcPts val="807"/>
              </a:spcBef>
            </a:pPr>
            <a:r>
              <a:rPr lang="en-US" sz="4000" spc="7" dirty="0">
                <a:latin typeface="Times New Roman"/>
              </a:rPr>
              <a:t>Knowledge</a:t>
            </a:r>
            <a:r>
              <a:rPr lang="en-US" sz="4000" spc="60" dirty="0">
                <a:latin typeface="Times New Roman"/>
              </a:rPr>
              <a:t> </a:t>
            </a:r>
            <a:r>
              <a:rPr lang="en-US" sz="4000" spc="-13" dirty="0">
                <a:latin typeface="Times New Roman"/>
              </a:rPr>
              <a:t>of</a:t>
            </a:r>
            <a:r>
              <a:rPr lang="en-US" sz="4000" spc="67" dirty="0">
                <a:latin typeface="Times New Roman"/>
              </a:rPr>
              <a:t> </a:t>
            </a:r>
            <a:r>
              <a:rPr lang="en-US" sz="4000" spc="47" dirty="0">
                <a:latin typeface="Times New Roman"/>
              </a:rPr>
              <a:t>the</a:t>
            </a:r>
            <a:r>
              <a:rPr lang="en-US" sz="4000" spc="73" dirty="0">
                <a:latin typeface="Times New Roman"/>
              </a:rPr>
              <a:t> </a:t>
            </a:r>
            <a:r>
              <a:rPr lang="en-US" sz="4000" spc="27" dirty="0">
                <a:latin typeface="Times New Roman"/>
              </a:rPr>
              <a:t>action</a:t>
            </a:r>
            <a:r>
              <a:rPr lang="en-US" sz="4000" spc="80" dirty="0">
                <a:latin typeface="Times New Roman"/>
              </a:rPr>
              <a:t> </a:t>
            </a:r>
            <a:r>
              <a:rPr lang="en-US" sz="4000" spc="-13" dirty="0">
                <a:latin typeface="Times New Roman"/>
              </a:rPr>
              <a:t>of</a:t>
            </a:r>
            <a:r>
              <a:rPr lang="en-US" sz="4000" spc="67" dirty="0">
                <a:latin typeface="Times New Roman"/>
              </a:rPr>
              <a:t> </a:t>
            </a:r>
            <a:r>
              <a:rPr lang="en-US" sz="4000" spc="27" dirty="0">
                <a:latin typeface="Times New Roman"/>
              </a:rPr>
              <a:t>masticatory</a:t>
            </a:r>
            <a:r>
              <a:rPr lang="en-US" sz="4000" spc="73" dirty="0">
                <a:latin typeface="Times New Roman"/>
              </a:rPr>
              <a:t> </a:t>
            </a:r>
            <a:r>
              <a:rPr lang="en-US" sz="4000" spc="20" dirty="0">
                <a:latin typeface="Times New Roman"/>
              </a:rPr>
              <a:t>muscles</a:t>
            </a:r>
            <a:r>
              <a:rPr lang="en-US" sz="4000" spc="67" dirty="0">
                <a:latin typeface="Times New Roman"/>
              </a:rPr>
              <a:t> </a:t>
            </a:r>
            <a:r>
              <a:rPr lang="en-US" sz="4000" spc="-20" dirty="0">
                <a:latin typeface="Times New Roman"/>
              </a:rPr>
              <a:t>is </a:t>
            </a:r>
            <a:r>
              <a:rPr lang="en-US" sz="4000" spc="-13" dirty="0">
                <a:latin typeface="Times New Roman"/>
              </a:rPr>
              <a:t> </a:t>
            </a:r>
            <a:r>
              <a:rPr lang="en-US" sz="4000" spc="13" dirty="0">
                <a:latin typeface="Times New Roman"/>
              </a:rPr>
              <a:t>crucial</a:t>
            </a:r>
            <a:r>
              <a:rPr lang="en-US" sz="4000" spc="80" dirty="0">
                <a:latin typeface="Times New Roman"/>
              </a:rPr>
              <a:t> </a:t>
            </a:r>
            <a:r>
              <a:rPr lang="en-US" sz="4000" spc="13" dirty="0">
                <a:latin typeface="Times New Roman"/>
              </a:rPr>
              <a:t>for</a:t>
            </a:r>
            <a:r>
              <a:rPr lang="en-US" sz="4000" spc="80" dirty="0">
                <a:latin typeface="Times New Roman"/>
              </a:rPr>
              <a:t> </a:t>
            </a:r>
            <a:r>
              <a:rPr lang="en-US" sz="4000" spc="13" dirty="0">
                <a:latin typeface="Times New Roman"/>
              </a:rPr>
              <a:t>recognizing</a:t>
            </a:r>
            <a:r>
              <a:rPr lang="en-US" sz="4000" spc="80" dirty="0">
                <a:latin typeface="Times New Roman"/>
              </a:rPr>
              <a:t> </a:t>
            </a:r>
            <a:r>
              <a:rPr lang="en-US" sz="4000" spc="33" dirty="0">
                <a:latin typeface="Times New Roman"/>
              </a:rPr>
              <a:t>bone</a:t>
            </a:r>
            <a:r>
              <a:rPr lang="en-US" sz="4000" spc="87" dirty="0">
                <a:latin typeface="Times New Roman"/>
              </a:rPr>
              <a:t> </a:t>
            </a:r>
            <a:r>
              <a:rPr lang="en-US" sz="4000" spc="27" dirty="0">
                <a:latin typeface="Times New Roman"/>
              </a:rPr>
              <a:t>fragment</a:t>
            </a:r>
            <a:r>
              <a:rPr lang="en-US" sz="4000" spc="73" dirty="0">
                <a:latin typeface="Times New Roman"/>
              </a:rPr>
              <a:t> </a:t>
            </a:r>
            <a:r>
              <a:rPr lang="en-US" sz="4000" spc="20" dirty="0">
                <a:latin typeface="Times New Roman"/>
              </a:rPr>
              <a:t>displacements</a:t>
            </a:r>
            <a:endParaRPr lang="en-US" sz="4000" spc="7" dirty="0">
              <a:solidFill>
                <a:srgbClr val="131413"/>
              </a:solidFill>
              <a:latin typeface="Times New Roman" panose="02020603050405020304" pitchFamily="18" charset="0"/>
            </a:endParaRPr>
          </a:p>
          <a:p>
            <a:pPr marL="194743" marR="106685">
              <a:spcBef>
                <a:spcPts val="807"/>
              </a:spcBef>
            </a:pPr>
            <a:endParaRPr lang="en-US" sz="4000" spc="-73" dirty="0">
              <a:solidFill>
                <a:srgbClr val="131413"/>
              </a:solidFill>
              <a:latin typeface="Times New Roman" panose="02020603050405020304" pitchFamily="18" charset="0"/>
            </a:endParaRPr>
          </a:p>
          <a:p>
            <a:pPr marL="194743" marR="106685">
              <a:spcBef>
                <a:spcPts val="807"/>
              </a:spcBef>
            </a:pPr>
            <a:r>
              <a:rPr sz="4000" spc="-73" dirty="0">
                <a:solidFill>
                  <a:srgbClr val="131413"/>
                </a:solidFill>
                <a:latin typeface="Times New Roman" panose="02020603050405020304" pitchFamily="18" charset="0"/>
              </a:rPr>
              <a:t>Panoramic</a:t>
            </a:r>
            <a:r>
              <a:rPr sz="4000" spc="20" dirty="0">
                <a:solidFill>
                  <a:srgbClr val="131413"/>
                </a:solidFill>
                <a:latin typeface="Times New Roman" panose="02020603050405020304" pitchFamily="18" charset="0"/>
              </a:rPr>
              <a:t> </a:t>
            </a:r>
            <a:r>
              <a:rPr sz="4000" spc="-60" dirty="0">
                <a:solidFill>
                  <a:srgbClr val="131413"/>
                </a:solidFill>
                <a:latin typeface="Times New Roman" panose="02020603050405020304" pitchFamily="18" charset="0"/>
              </a:rPr>
              <a:t>radiography</a:t>
            </a:r>
            <a:r>
              <a:rPr sz="4000" spc="13" dirty="0">
                <a:solidFill>
                  <a:srgbClr val="131413"/>
                </a:solidFill>
                <a:latin typeface="Times New Roman" panose="02020603050405020304" pitchFamily="18" charset="0"/>
              </a:rPr>
              <a:t> </a:t>
            </a:r>
            <a:r>
              <a:rPr sz="4000" spc="-80" dirty="0">
                <a:solidFill>
                  <a:srgbClr val="131413"/>
                </a:solidFill>
                <a:latin typeface="Times New Roman" panose="02020603050405020304" pitchFamily="18" charset="0"/>
              </a:rPr>
              <a:t>is</a:t>
            </a:r>
            <a:r>
              <a:rPr sz="4000" spc="7" dirty="0">
                <a:solidFill>
                  <a:srgbClr val="131413"/>
                </a:solidFill>
                <a:latin typeface="Times New Roman" panose="02020603050405020304" pitchFamily="18" charset="0"/>
              </a:rPr>
              <a:t> </a:t>
            </a:r>
            <a:r>
              <a:rPr sz="4000" spc="-80" dirty="0">
                <a:solidFill>
                  <a:srgbClr val="131413"/>
                </a:solidFill>
                <a:latin typeface="Times New Roman" panose="02020603050405020304" pitchFamily="18" charset="0"/>
              </a:rPr>
              <a:t>usually</a:t>
            </a:r>
            <a:r>
              <a:rPr sz="4000" spc="20" dirty="0">
                <a:solidFill>
                  <a:srgbClr val="131413"/>
                </a:solidFill>
                <a:latin typeface="Times New Roman" panose="02020603050405020304" pitchFamily="18" charset="0"/>
              </a:rPr>
              <a:t> </a:t>
            </a:r>
            <a:r>
              <a:rPr sz="4000" spc="-87" dirty="0">
                <a:solidFill>
                  <a:srgbClr val="131413"/>
                </a:solidFill>
                <a:latin typeface="Times New Roman" panose="02020603050405020304" pitchFamily="18" charset="0"/>
              </a:rPr>
              <a:t>limited</a:t>
            </a:r>
            <a:r>
              <a:rPr sz="4000" spc="13" dirty="0">
                <a:solidFill>
                  <a:srgbClr val="131413"/>
                </a:solidFill>
                <a:latin typeface="Times New Roman" panose="02020603050405020304" pitchFamily="18" charset="0"/>
              </a:rPr>
              <a:t> </a:t>
            </a:r>
            <a:r>
              <a:rPr sz="4000" spc="-73" dirty="0">
                <a:solidFill>
                  <a:srgbClr val="131413"/>
                </a:solidFill>
                <a:latin typeface="Times New Roman" panose="02020603050405020304" pitchFamily="18" charset="0"/>
              </a:rPr>
              <a:t>to</a:t>
            </a:r>
            <a:r>
              <a:rPr sz="4000" spc="7" dirty="0">
                <a:solidFill>
                  <a:srgbClr val="131413"/>
                </a:solidFill>
                <a:latin typeface="Times New Roman" panose="02020603050405020304" pitchFamily="18" charset="0"/>
              </a:rPr>
              <a:t> </a:t>
            </a:r>
            <a:r>
              <a:rPr sz="4000" spc="-80" dirty="0">
                <a:solidFill>
                  <a:srgbClr val="131413"/>
                </a:solidFill>
                <a:latin typeface="Times New Roman" panose="02020603050405020304" pitchFamily="18" charset="0"/>
              </a:rPr>
              <a:t>isolated</a:t>
            </a:r>
            <a:r>
              <a:rPr sz="4000" spc="20" dirty="0">
                <a:solidFill>
                  <a:srgbClr val="131413"/>
                </a:solidFill>
                <a:latin typeface="Times New Roman" panose="02020603050405020304" pitchFamily="18" charset="0"/>
              </a:rPr>
              <a:t> </a:t>
            </a:r>
            <a:r>
              <a:rPr lang="en-US" sz="4000" spc="-93" dirty="0">
                <a:solidFill>
                  <a:srgbClr val="131413"/>
                </a:solidFill>
                <a:latin typeface="Times New Roman" panose="02020603050405020304" pitchFamily="18" charset="0"/>
              </a:rPr>
              <a:t>fracture</a:t>
            </a:r>
            <a:r>
              <a:rPr sz="4000" spc="-93" dirty="0">
                <a:solidFill>
                  <a:srgbClr val="131413"/>
                </a:solidFill>
                <a:latin typeface="Times New Roman" panose="02020603050405020304" pitchFamily="18" charset="0"/>
              </a:rPr>
              <a:t>,</a:t>
            </a:r>
            <a:r>
              <a:rPr sz="4000" spc="7" dirty="0">
                <a:solidFill>
                  <a:srgbClr val="131413"/>
                </a:solidFill>
                <a:latin typeface="Times New Roman" panose="02020603050405020304" pitchFamily="18" charset="0"/>
              </a:rPr>
              <a:t> </a:t>
            </a:r>
            <a:r>
              <a:rPr sz="4000" spc="-80" dirty="0">
                <a:solidFill>
                  <a:srgbClr val="131413"/>
                </a:solidFill>
                <a:latin typeface="Times New Roman" panose="02020603050405020304" pitchFamily="18" charset="0"/>
              </a:rPr>
              <a:t>whereas</a:t>
            </a:r>
            <a:r>
              <a:rPr sz="4000" spc="7" dirty="0">
                <a:solidFill>
                  <a:srgbClr val="131413"/>
                </a:solidFill>
                <a:latin typeface="Times New Roman" panose="02020603050405020304" pitchFamily="18" charset="0"/>
              </a:rPr>
              <a:t> </a:t>
            </a:r>
            <a:r>
              <a:rPr sz="4000" spc="-53" dirty="0">
                <a:solidFill>
                  <a:srgbClr val="131413"/>
                </a:solidFill>
                <a:latin typeface="Times New Roman" panose="02020603050405020304" pitchFamily="18" charset="0"/>
              </a:rPr>
              <a:t>computed</a:t>
            </a:r>
            <a:r>
              <a:rPr sz="4000" spc="7" dirty="0">
                <a:solidFill>
                  <a:srgbClr val="131413"/>
                </a:solidFill>
                <a:latin typeface="Times New Roman" panose="02020603050405020304" pitchFamily="18" charset="0"/>
              </a:rPr>
              <a:t> </a:t>
            </a:r>
            <a:r>
              <a:rPr sz="4000" spc="-47" dirty="0">
                <a:solidFill>
                  <a:srgbClr val="131413"/>
                </a:solidFill>
                <a:latin typeface="Times New Roman" panose="02020603050405020304" pitchFamily="18" charset="0"/>
              </a:rPr>
              <a:t>tomography</a:t>
            </a:r>
            <a:r>
              <a:rPr sz="4000" spc="20" dirty="0">
                <a:solidFill>
                  <a:srgbClr val="131413"/>
                </a:solidFill>
                <a:latin typeface="Times New Roman" panose="02020603050405020304" pitchFamily="18" charset="0"/>
              </a:rPr>
              <a:t> </a:t>
            </a:r>
            <a:r>
              <a:rPr sz="4000" spc="-80" dirty="0">
                <a:solidFill>
                  <a:srgbClr val="131413"/>
                </a:solidFill>
                <a:latin typeface="Times New Roman" panose="02020603050405020304" pitchFamily="18" charset="0"/>
              </a:rPr>
              <a:t>is </a:t>
            </a:r>
            <a:r>
              <a:rPr sz="4000" spc="-380" dirty="0">
                <a:solidFill>
                  <a:srgbClr val="131413"/>
                </a:solidFill>
                <a:latin typeface="Times New Roman" panose="02020603050405020304" pitchFamily="18" charset="0"/>
              </a:rPr>
              <a:t> </a:t>
            </a:r>
            <a:r>
              <a:rPr sz="4000" spc="-80" dirty="0">
                <a:solidFill>
                  <a:srgbClr val="131413"/>
                </a:solidFill>
                <a:latin typeface="Times New Roman" panose="02020603050405020304" pitchFamily="18" charset="0"/>
              </a:rPr>
              <a:t>the </a:t>
            </a:r>
            <a:r>
              <a:rPr sz="4000" spc="-67" dirty="0">
                <a:solidFill>
                  <a:srgbClr val="131413"/>
                </a:solidFill>
                <a:latin typeface="Times New Roman" panose="02020603050405020304" pitchFamily="18" charset="0"/>
              </a:rPr>
              <a:t>tool </a:t>
            </a:r>
            <a:r>
              <a:rPr sz="4000" spc="-80" dirty="0">
                <a:solidFill>
                  <a:srgbClr val="131413"/>
                </a:solidFill>
                <a:latin typeface="Times New Roman" panose="02020603050405020304" pitchFamily="18" charset="0"/>
              </a:rPr>
              <a:t>of </a:t>
            </a:r>
            <a:r>
              <a:rPr sz="4000" spc="-67" dirty="0">
                <a:solidFill>
                  <a:srgbClr val="131413"/>
                </a:solidFill>
                <a:latin typeface="Times New Roman" panose="02020603050405020304" pitchFamily="18" charset="0"/>
              </a:rPr>
              <a:t>choice </a:t>
            </a:r>
            <a:r>
              <a:rPr sz="4000" spc="-100" dirty="0">
                <a:solidFill>
                  <a:srgbClr val="131413"/>
                </a:solidFill>
                <a:latin typeface="Times New Roman" panose="02020603050405020304" pitchFamily="18" charset="0"/>
              </a:rPr>
              <a:t>for</a:t>
            </a:r>
            <a:r>
              <a:rPr sz="4000" spc="-93" dirty="0">
                <a:solidFill>
                  <a:srgbClr val="131413"/>
                </a:solidFill>
                <a:latin typeface="Times New Roman" panose="02020603050405020304" pitchFamily="18" charset="0"/>
              </a:rPr>
              <a:t> </a:t>
            </a:r>
            <a:r>
              <a:rPr lang="en-US" sz="4000" spc="-113" dirty="0">
                <a:solidFill>
                  <a:srgbClr val="131413"/>
                </a:solidFill>
                <a:latin typeface="Times New Roman" panose="02020603050405020304" pitchFamily="18" charset="0"/>
              </a:rPr>
              <a:t>any </a:t>
            </a:r>
            <a:r>
              <a:rPr sz="4000" spc="-80" dirty="0">
                <a:solidFill>
                  <a:srgbClr val="131413"/>
                </a:solidFill>
                <a:latin typeface="Times New Roman" panose="02020603050405020304" pitchFamily="18" charset="0"/>
              </a:rPr>
              <a:t>other </a:t>
            </a:r>
            <a:r>
              <a:rPr sz="4000" spc="-113" dirty="0">
                <a:solidFill>
                  <a:srgbClr val="131413"/>
                </a:solidFill>
                <a:latin typeface="Times New Roman" panose="02020603050405020304" pitchFamily="18" charset="0"/>
              </a:rPr>
              <a:t>facial</a:t>
            </a:r>
            <a:r>
              <a:rPr sz="4000" spc="-107" dirty="0">
                <a:solidFill>
                  <a:srgbClr val="131413"/>
                </a:solidFill>
                <a:latin typeface="Times New Roman" panose="02020603050405020304" pitchFamily="18" charset="0"/>
              </a:rPr>
              <a:t> </a:t>
            </a:r>
            <a:r>
              <a:rPr sz="4000" spc="-93" dirty="0">
                <a:solidFill>
                  <a:srgbClr val="131413"/>
                </a:solidFill>
                <a:latin typeface="Times New Roman" panose="02020603050405020304" pitchFamily="18" charset="0"/>
              </a:rPr>
              <a:t>traumatic</a:t>
            </a:r>
            <a:r>
              <a:rPr sz="4000" spc="-87" dirty="0">
                <a:solidFill>
                  <a:srgbClr val="131413"/>
                </a:solidFill>
                <a:latin typeface="Times New Roman" panose="02020603050405020304" pitchFamily="18" charset="0"/>
              </a:rPr>
              <a:t> </a:t>
            </a:r>
            <a:r>
              <a:rPr sz="4000" spc="-107" dirty="0">
                <a:solidFill>
                  <a:srgbClr val="131413"/>
                </a:solidFill>
                <a:latin typeface="Times New Roman" panose="02020603050405020304" pitchFamily="18" charset="0"/>
              </a:rPr>
              <a:t>events.</a:t>
            </a:r>
            <a:r>
              <a:rPr sz="4000" spc="-100" dirty="0">
                <a:solidFill>
                  <a:srgbClr val="131413"/>
                </a:solidFill>
                <a:latin typeface="Times New Roman" panose="02020603050405020304" pitchFamily="18" charset="0"/>
              </a:rPr>
              <a:t> </a:t>
            </a:r>
            <a:endParaRPr lang="ar-IQ" sz="4000" spc="-100" dirty="0">
              <a:solidFill>
                <a:srgbClr val="131413"/>
              </a:solidFill>
              <a:latin typeface="Times New Roman" panose="02020603050405020304" pitchFamily="18" charset="0"/>
            </a:endParaRPr>
          </a:p>
          <a:p>
            <a:pPr marL="194743" marR="106685">
              <a:spcBef>
                <a:spcPts val="807"/>
              </a:spcBef>
            </a:pPr>
            <a:r>
              <a:rPr lang="en-US" sz="4000" spc="-7" dirty="0">
                <a:solidFill>
                  <a:srgbClr val="131413"/>
                </a:solidFill>
                <a:latin typeface="Times New Roman" panose="02020603050405020304" pitchFamily="18" charset="0"/>
              </a:rPr>
              <a:t> </a:t>
            </a:r>
            <a:endParaRPr lang="en-US" sz="4000" spc="-93" dirty="0">
              <a:solidFill>
                <a:srgbClr val="131413"/>
              </a:solidFill>
              <a:latin typeface="Times New Roman" panose="02020603050405020304" pitchFamily="18" charset="0"/>
            </a:endParaRPr>
          </a:p>
          <a:p>
            <a:pPr marL="194743" marR="106685">
              <a:spcBef>
                <a:spcPts val="807"/>
              </a:spcBef>
            </a:pPr>
            <a:endParaRPr lang="en-US" sz="2800" spc="-93" dirty="0">
              <a:solidFill>
                <a:srgbClr val="131413"/>
              </a:solidFill>
              <a:latin typeface="Times New Roman" panose="02020603050405020304" pitchFamily="18" charset="0"/>
              <a:cs typeface="+mj-cs"/>
            </a:endParaRPr>
          </a:p>
        </p:txBody>
      </p:sp>
      <p:sp>
        <p:nvSpPr>
          <p:cNvPr id="44" name="object 44"/>
          <p:cNvSpPr txBox="1"/>
          <p:nvPr/>
        </p:nvSpPr>
        <p:spPr>
          <a:xfrm>
            <a:off x="8427797" y="-1180719"/>
            <a:ext cx="2373347" cy="308697"/>
          </a:xfrm>
          <a:prstGeom prst="rect">
            <a:avLst/>
          </a:prstGeom>
        </p:spPr>
        <p:txBody>
          <a:bodyPr vert="horz" wrap="square" lIns="0" tIns="21168" rIns="0" bIns="0" rtlCol="0">
            <a:spAutoFit/>
          </a:bodyPr>
          <a:lstStyle/>
          <a:p>
            <a:pPr marL="16934">
              <a:spcBef>
                <a:spcPts val="167"/>
              </a:spcBef>
            </a:pPr>
            <a:r>
              <a:rPr lang="en-US" sz="1867" spc="-33" dirty="0">
                <a:solidFill>
                  <a:srgbClr val="131413"/>
                </a:solidFill>
                <a:latin typeface="Lucida Sans Unicode"/>
                <a:cs typeface="Lucida Sans Unicode"/>
              </a:rPr>
              <a:t> </a:t>
            </a:r>
            <a:endParaRPr sz="1867" dirty="0">
              <a:latin typeface="Lucida Sans Unicode"/>
              <a:cs typeface="Lucida Sans Unicode"/>
            </a:endParaRPr>
          </a:p>
        </p:txBody>
      </p:sp>
      <p:sp>
        <p:nvSpPr>
          <p:cNvPr id="45" name="object 45"/>
          <p:cNvSpPr txBox="1"/>
          <p:nvPr/>
        </p:nvSpPr>
        <p:spPr>
          <a:xfrm>
            <a:off x="2602028" y="-1166566"/>
            <a:ext cx="2869523" cy="181311"/>
          </a:xfrm>
          <a:prstGeom prst="rect">
            <a:avLst/>
          </a:prstGeom>
        </p:spPr>
        <p:txBody>
          <a:bodyPr vert="horz" wrap="square" lIns="0" tIns="16934" rIns="0" bIns="0" rtlCol="0">
            <a:spAutoFit/>
          </a:bodyPr>
          <a:lstStyle/>
          <a:p>
            <a:pPr marL="16934">
              <a:spcBef>
                <a:spcPts val="133"/>
              </a:spcBef>
              <a:tabLst>
                <a:tab pos="2162495" algn="l"/>
              </a:tabLst>
            </a:pPr>
            <a:r>
              <a:rPr lang="en-US" sz="1067" spc="-33" dirty="0">
                <a:solidFill>
                  <a:srgbClr val="131413"/>
                </a:solidFill>
                <a:latin typeface="Arial MT"/>
                <a:cs typeface="Arial MT"/>
              </a:rPr>
              <a:t> </a:t>
            </a:r>
            <a:endParaRPr sz="1067" dirty="0">
              <a:latin typeface="Arial MT"/>
              <a:cs typeface="Arial M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BBEA83-9EF3-0B8E-7A6A-55307E2C125C}"/>
              </a:ext>
            </a:extLst>
          </p:cNvPr>
          <p:cNvPicPr>
            <a:picLocks noChangeAspect="1"/>
          </p:cNvPicPr>
          <p:nvPr/>
        </p:nvPicPr>
        <p:blipFill rotWithShape="1">
          <a:blip r:embed="rId2"/>
          <a:srcRect r="1260" b="26842"/>
          <a:stretch/>
        </p:blipFill>
        <p:spPr>
          <a:xfrm>
            <a:off x="524669" y="1327150"/>
            <a:ext cx="11887198" cy="7391400"/>
          </a:xfrm>
          <a:prstGeom prst="rect">
            <a:avLst/>
          </a:prstGeom>
        </p:spPr>
      </p:pic>
      <p:sp>
        <p:nvSpPr>
          <p:cNvPr id="6" name="TextBox 5">
            <a:extLst>
              <a:ext uri="{FF2B5EF4-FFF2-40B4-BE49-F238E27FC236}">
                <a16:creationId xmlns:a16="http://schemas.microsoft.com/office/drawing/2014/main" id="{BD720334-4634-CF55-23D4-9A29E1319411}"/>
              </a:ext>
            </a:extLst>
          </p:cNvPr>
          <p:cNvSpPr txBox="1"/>
          <p:nvPr/>
        </p:nvSpPr>
        <p:spPr>
          <a:xfrm>
            <a:off x="6087394" y="8718550"/>
            <a:ext cx="954107" cy="461665"/>
          </a:xfrm>
          <a:prstGeom prst="rect">
            <a:avLst/>
          </a:prstGeom>
          <a:noFill/>
        </p:spPr>
        <p:txBody>
          <a:bodyPr wrap="none" rtlCol="0">
            <a:spAutoFit/>
          </a:bodyPr>
          <a:lstStyle/>
          <a:p>
            <a:r>
              <a:rPr lang="en-US" sz="2400" dirty="0"/>
              <a:t>CBCT</a:t>
            </a:r>
          </a:p>
        </p:txBody>
      </p:sp>
    </p:spTree>
    <p:extLst>
      <p:ext uri="{BB962C8B-B14F-4D97-AF65-F5344CB8AC3E}">
        <p14:creationId xmlns:p14="http://schemas.microsoft.com/office/powerpoint/2010/main" val="128321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D97EE-D4C5-1A3D-0264-17370FD6C044}"/>
              </a:ext>
            </a:extLst>
          </p:cNvPr>
          <p:cNvSpPr txBox="1"/>
          <p:nvPr/>
        </p:nvSpPr>
        <p:spPr>
          <a:xfrm>
            <a:off x="1362869" y="2083584"/>
            <a:ext cx="11658600" cy="5878532"/>
          </a:xfrm>
          <a:prstGeom prst="rect">
            <a:avLst/>
          </a:prstGeom>
          <a:noFill/>
        </p:spPr>
        <p:txBody>
          <a:bodyPr wrap="square">
            <a:spAutoFit/>
          </a:bodyPr>
          <a:lstStyle/>
          <a:p>
            <a:r>
              <a:rPr lang="en-US" sz="4400" dirty="0">
                <a:solidFill>
                  <a:srgbClr val="FF0000"/>
                </a:solidFill>
                <a:latin typeface="Times New Roman" panose="02020603050405020304" pitchFamily="18" charset="0"/>
                <a:cs typeface="Times New Roman" panose="02020603050405020304" pitchFamily="18" charset="0"/>
              </a:rPr>
              <a:t>Magnetic resonance imaging (MRI) </a:t>
            </a:r>
          </a:p>
          <a:p>
            <a:endParaRPr lang="en-US" sz="4400" dirty="0">
              <a:solidFill>
                <a:srgbClr val="FF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Is considered to be the best technique for soft tissue evaluation in</a:t>
            </a:r>
          </a:p>
          <a:p>
            <a:r>
              <a:rPr lang="en-US" sz="3200" dirty="0">
                <a:latin typeface="Times New Roman" panose="02020603050405020304" pitchFamily="18" charset="0"/>
                <a:cs typeface="Times New Roman" panose="02020603050405020304" pitchFamily="18" charset="0"/>
              </a:rPr>
              <a:t>condylar fractures since it can accurately identify any</a:t>
            </a:r>
          </a:p>
          <a:p>
            <a:r>
              <a:rPr lang="en-US" sz="3200" dirty="0">
                <a:highlight>
                  <a:srgbClr val="FFFF00"/>
                </a:highlight>
                <a:latin typeface="Times New Roman" panose="02020603050405020304" pitchFamily="18" charset="0"/>
                <a:cs typeface="Times New Roman" panose="02020603050405020304" pitchFamily="18" charset="0"/>
              </a:rPr>
              <a:t>post-traumatic alteration of the structures </a:t>
            </a:r>
            <a:r>
              <a:rPr lang="en-US" sz="3200" dirty="0">
                <a:latin typeface="Times New Roman" panose="02020603050405020304" pitchFamily="18" charset="0"/>
                <a:cs typeface="Times New Roman" panose="02020603050405020304" pitchFamily="18" charset="0"/>
              </a:rPr>
              <a:t>that make</a:t>
            </a:r>
          </a:p>
          <a:p>
            <a:r>
              <a:rPr lang="en-US" sz="3200" dirty="0">
                <a:latin typeface="Times New Roman" panose="02020603050405020304" pitchFamily="18" charset="0"/>
                <a:cs typeface="Times New Roman" panose="02020603050405020304" pitchFamily="18" charset="0"/>
              </a:rPr>
              <a:t>up the temporomandibular joint, especially the displacement</a:t>
            </a:r>
          </a:p>
          <a:p>
            <a:r>
              <a:rPr lang="en-US" sz="3200" dirty="0">
                <a:latin typeface="Times New Roman" panose="02020603050405020304" pitchFamily="18" charset="0"/>
                <a:cs typeface="Times New Roman" panose="02020603050405020304" pitchFamily="18" charset="0"/>
              </a:rPr>
              <a:t>of mandibular </a:t>
            </a:r>
            <a:r>
              <a:rPr lang="en-US" sz="3200" dirty="0">
                <a:highlight>
                  <a:srgbClr val="FFFF00"/>
                </a:highlight>
                <a:latin typeface="Times New Roman" panose="02020603050405020304" pitchFamily="18" charset="0"/>
                <a:cs typeface="Times New Roman" panose="02020603050405020304" pitchFamily="18" charset="0"/>
              </a:rPr>
              <a:t>condyles. </a:t>
            </a:r>
          </a:p>
          <a:p>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Furthermore, MRI is ideal for determining the increase in the amount of </a:t>
            </a:r>
            <a:r>
              <a:rPr lang="en-US" sz="3200" dirty="0">
                <a:highlight>
                  <a:srgbClr val="FFFF00"/>
                </a:highlight>
                <a:latin typeface="Times New Roman" panose="02020603050405020304" pitchFamily="18" charset="0"/>
                <a:cs typeface="Times New Roman" panose="02020603050405020304" pitchFamily="18" charset="0"/>
              </a:rPr>
              <a:t>extracellular water </a:t>
            </a:r>
            <a:r>
              <a:rPr lang="en-US" sz="3200" dirty="0">
                <a:latin typeface="Times New Roman" panose="02020603050405020304" pitchFamily="18" charset="0"/>
                <a:cs typeface="Times New Roman" panose="02020603050405020304" pitchFamily="18" charset="0"/>
              </a:rPr>
              <a:t>in </a:t>
            </a:r>
            <a:r>
              <a:rPr lang="en-US" sz="3200" dirty="0">
                <a:highlight>
                  <a:srgbClr val="FFFF00"/>
                </a:highlight>
                <a:latin typeface="Times New Roman" panose="02020603050405020304" pitchFamily="18" charset="0"/>
                <a:cs typeface="Times New Roman" panose="02020603050405020304" pitchFamily="18" charset="0"/>
              </a:rPr>
              <a:t>bone marrow oedema</a:t>
            </a:r>
            <a:r>
              <a:rPr lang="en-US" sz="3200" dirty="0">
                <a:latin typeface="Times New Roman" panose="02020603050405020304" pitchFamily="18" charset="0"/>
                <a:cs typeface="Times New Roman" panose="02020603050405020304" pitchFamily="18" charset="0"/>
              </a:rPr>
              <a:t>, whereas MSCT allows high-quality study of the cortical bone.  </a:t>
            </a:r>
          </a:p>
        </p:txBody>
      </p:sp>
    </p:spTree>
    <p:extLst>
      <p:ext uri="{BB962C8B-B14F-4D97-AF65-F5344CB8AC3E}">
        <p14:creationId xmlns:p14="http://schemas.microsoft.com/office/powerpoint/2010/main" val="1400809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98C2E-0AC5-8228-EFB8-DFE846724819}"/>
              </a:ext>
            </a:extLst>
          </p:cNvPr>
          <p:cNvPicPr>
            <a:picLocks noChangeAspect="1"/>
          </p:cNvPicPr>
          <p:nvPr/>
        </p:nvPicPr>
        <p:blipFill rotWithShape="1">
          <a:blip r:embed="rId2"/>
          <a:srcRect l="39924" t="-1564"/>
          <a:stretch/>
        </p:blipFill>
        <p:spPr>
          <a:xfrm>
            <a:off x="1515269" y="735256"/>
            <a:ext cx="10287000" cy="6197120"/>
          </a:xfrm>
          <a:prstGeom prst="rect">
            <a:avLst/>
          </a:prstGeom>
        </p:spPr>
      </p:pic>
      <p:sp>
        <p:nvSpPr>
          <p:cNvPr id="5" name="TextBox 4">
            <a:extLst>
              <a:ext uri="{FF2B5EF4-FFF2-40B4-BE49-F238E27FC236}">
                <a16:creationId xmlns:a16="http://schemas.microsoft.com/office/drawing/2014/main" id="{55D6B10C-CBB3-0207-D937-B03BD07CA103}"/>
              </a:ext>
            </a:extLst>
          </p:cNvPr>
          <p:cNvSpPr txBox="1"/>
          <p:nvPr/>
        </p:nvSpPr>
        <p:spPr>
          <a:xfrm>
            <a:off x="1511617" y="7248341"/>
            <a:ext cx="10671651" cy="2062103"/>
          </a:xfrm>
          <a:prstGeom prst="rect">
            <a:avLst/>
          </a:prstGeom>
          <a:noFill/>
        </p:spPr>
        <p:txBody>
          <a:bodyPr wrap="square">
            <a:spAutoFit/>
          </a:bodyPr>
          <a:lstStyle/>
          <a:p>
            <a:pPr algn="ctr"/>
            <a:r>
              <a:rPr lang="en-US" sz="3200" dirty="0"/>
              <a:t>Magnetic resonance T2w coronal image and T1w</a:t>
            </a:r>
          </a:p>
          <a:p>
            <a:pPr algn="ctr"/>
            <a:r>
              <a:rPr lang="en-US" sz="3200" dirty="0"/>
              <a:t>sagittal image of the same patient. The condylar head is in the horizontal position and completely outside the glenoid fossa (arrows)</a:t>
            </a:r>
          </a:p>
        </p:txBody>
      </p:sp>
    </p:spTree>
    <p:extLst>
      <p:ext uri="{BB962C8B-B14F-4D97-AF65-F5344CB8AC3E}">
        <p14:creationId xmlns:p14="http://schemas.microsoft.com/office/powerpoint/2010/main" val="723631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52FC29-3DAE-4441-4AC5-415DCCF02AE3}"/>
              </a:ext>
            </a:extLst>
          </p:cNvPr>
          <p:cNvSpPr txBox="1"/>
          <p:nvPr/>
        </p:nvSpPr>
        <p:spPr>
          <a:xfrm>
            <a:off x="4029869" y="949568"/>
            <a:ext cx="4189095" cy="923330"/>
          </a:xfrm>
          <a:prstGeom prst="rect">
            <a:avLst/>
          </a:prstGeom>
          <a:noFill/>
        </p:spPr>
        <p:txBody>
          <a:bodyPr wrap="none" rtlCol="0">
            <a:spAutoFit/>
          </a:bodyPr>
          <a:lstStyle/>
          <a:p>
            <a:r>
              <a:rPr lang="en-US" sz="5400" dirty="0"/>
              <a:t>Interpretation</a:t>
            </a:r>
            <a:r>
              <a:rPr lang="en-US" dirty="0"/>
              <a:t> </a:t>
            </a:r>
          </a:p>
        </p:txBody>
      </p:sp>
      <p:sp>
        <p:nvSpPr>
          <p:cNvPr id="4" name="TextBox 3">
            <a:extLst>
              <a:ext uri="{FF2B5EF4-FFF2-40B4-BE49-F238E27FC236}">
                <a16:creationId xmlns:a16="http://schemas.microsoft.com/office/drawing/2014/main" id="{1CDA577E-8CBF-C10F-24F5-A7D7C582AA52}"/>
              </a:ext>
            </a:extLst>
          </p:cNvPr>
          <p:cNvSpPr txBox="1"/>
          <p:nvPr/>
        </p:nvSpPr>
        <p:spPr>
          <a:xfrm>
            <a:off x="1210469" y="2355850"/>
            <a:ext cx="10972800" cy="7000121"/>
          </a:xfrm>
          <a:prstGeom prst="rect">
            <a:avLst/>
          </a:prstGeom>
          <a:noFill/>
        </p:spPr>
        <p:txBody>
          <a:bodyPr wrap="square">
            <a:spAutoFit/>
          </a:bodyPr>
          <a:lstStyle/>
          <a:p>
            <a:pPr marL="16934" marR="6774" lvl="0" indent="0" algn="just" defTabSz="914400" rtl="0" eaLnBrk="1" fontAlgn="auto" latinLnBrk="0" hangingPunct="1">
              <a:lnSpc>
                <a:spcPct val="105300"/>
              </a:lnSpc>
              <a:spcBef>
                <a:spcPts val="93"/>
              </a:spcBef>
              <a:spcAft>
                <a:spcPts val="0"/>
              </a:spcAft>
              <a:buClrTx/>
              <a:buSzTx/>
              <a:buFontTx/>
              <a:buNone/>
              <a:tabLst/>
              <a:defRPr/>
            </a:pP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a:t>
            </a:r>
            <a:r>
              <a:rPr kumimoji="0" lang="en-US" sz="40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he margins of fracture planes </a:t>
            </a:r>
          </a:p>
          <a:p>
            <a:pPr marL="16934" marR="6774" lvl="0" indent="0" algn="just" defTabSz="914400" rtl="0" eaLnBrk="1" fontAlgn="auto" latinLnBrk="0" hangingPunct="1">
              <a:lnSpc>
                <a:spcPct val="105300"/>
              </a:lnSpc>
              <a:spcBef>
                <a:spcPts val="93"/>
              </a:spcBef>
              <a:spcAft>
                <a:spcPts val="0"/>
              </a:spcAft>
              <a:buClrTx/>
              <a:buSzTx/>
              <a:buFontTx/>
              <a:buNone/>
              <a:tabLst/>
              <a:defRPr/>
            </a:pPr>
            <a:r>
              <a:rPr kumimoji="0" lang="en-US" sz="4800" b="0" i="1" u="none" strike="noStrike" kern="1200" cap="none" spc="2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usually</a:t>
            </a: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appear as: </a:t>
            </a:r>
          </a:p>
          <a:p>
            <a:pPr marL="16934" marR="6774" lvl="0" indent="0" algn="just" defTabSz="914400" rtl="0" eaLnBrk="1" fontAlgn="auto" latinLnBrk="0" hangingPunct="1">
              <a:lnSpc>
                <a:spcPct val="105300"/>
              </a:lnSpc>
              <a:spcBef>
                <a:spcPts val="93"/>
              </a:spcBef>
              <a:spcAft>
                <a:spcPts val="0"/>
              </a:spcAft>
              <a:buClrTx/>
              <a:buSzTx/>
              <a:buFontTx/>
              <a:buNone/>
              <a:tabLst/>
              <a:defRPr/>
            </a:pPr>
            <a:r>
              <a:rPr kumimoji="0" lang="en-US" sz="3200" b="0" i="0" u="none" strike="noStrike" kern="1200" cap="none" spc="20" normalizeH="0" baseline="0" noProof="0" dirty="0">
                <a:ln>
                  <a:noFill/>
                </a:ln>
                <a:solidFill>
                  <a:srgbClr val="131413"/>
                </a:solidFill>
                <a:effectLst/>
                <a:highlight>
                  <a:srgbClr val="FFFF00"/>
                </a:highlight>
                <a:uLnTx/>
                <a:uFillTx/>
                <a:latin typeface="Times New Roman" panose="02020603050405020304" pitchFamily="18" charset="0"/>
                <a:ea typeface="+mn-ea"/>
                <a:cs typeface="Times New Roman" panose="02020603050405020304" pitchFamily="18" charset="0"/>
              </a:rPr>
              <a:t>sharply defined radiolucent </a:t>
            </a: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lines of separation that are confined to the structure of the mandible. </a:t>
            </a:r>
          </a:p>
          <a:p>
            <a:pPr marL="16934" marR="6774" lvl="0" indent="0" algn="just" defTabSz="914400" rtl="0" eaLnBrk="1" fontAlgn="auto" latinLnBrk="0" hangingPunct="1">
              <a:lnSpc>
                <a:spcPct val="105300"/>
              </a:lnSpc>
              <a:spcBef>
                <a:spcPts val="93"/>
              </a:spcBef>
              <a:spcAft>
                <a:spcPts val="0"/>
              </a:spcAft>
              <a:buClrTx/>
              <a:buSzTx/>
              <a:buFontTx/>
              <a:buNone/>
              <a:tabLst/>
              <a:defRPr/>
            </a:pP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Displacement of the fragments results in a  cortical</a:t>
            </a:r>
          </a:p>
          <a:p>
            <a:pPr marL="16934" marR="6774" lvl="0" indent="0" algn="just" defTabSz="914400" rtl="0" eaLnBrk="1" fontAlgn="auto" latinLnBrk="0" hangingPunct="1">
              <a:lnSpc>
                <a:spcPct val="105300"/>
              </a:lnSpc>
              <a:spcBef>
                <a:spcPts val="93"/>
              </a:spcBef>
              <a:spcAft>
                <a:spcPts val="0"/>
              </a:spcAft>
              <a:buClrTx/>
              <a:buSzTx/>
              <a:buFontTx/>
              <a:buNone/>
              <a:tabLst/>
              <a:defRPr/>
            </a:pP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discontinuity or “step-type defect,” or an irregularity in the occlusal plane.</a:t>
            </a:r>
          </a:p>
          <a:p>
            <a:pPr marL="16934" marR="6774" lvl="0" indent="0" algn="just" defTabSz="914400" rtl="0" eaLnBrk="1" fontAlgn="auto" latinLnBrk="0" hangingPunct="1">
              <a:lnSpc>
                <a:spcPct val="105300"/>
              </a:lnSpc>
              <a:spcBef>
                <a:spcPts val="93"/>
              </a:spcBef>
              <a:spcAft>
                <a:spcPts val="0"/>
              </a:spcAft>
              <a:buClrTx/>
              <a:buSzTx/>
              <a:buFontTx/>
              <a:buNone/>
              <a:tabLst/>
              <a:defRPr/>
            </a:pPr>
            <a:endPar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endParaRPr>
          </a:p>
          <a:p>
            <a:pPr marL="16934" marR="6774" algn="just">
              <a:lnSpc>
                <a:spcPct val="105300"/>
              </a:lnSpc>
              <a:spcBef>
                <a:spcPts val="93"/>
              </a:spcBef>
              <a:defRPr/>
            </a:pPr>
            <a:r>
              <a:rPr lang="en-US" sz="4800" i="1" spc="2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Occasionally</a:t>
            </a:r>
            <a:r>
              <a:rPr lang="en-US" sz="4800" i="1" spc="20" dirty="0">
                <a:solidFill>
                  <a:srgbClr val="13141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spc="20" dirty="0">
                <a:solidFill>
                  <a:srgbClr val="131413"/>
                </a:solidFill>
                <a:latin typeface="Times New Roman" panose="02020603050405020304" pitchFamily="18" charset="0"/>
                <a:cs typeface="Times New Roman" panose="02020603050405020304" pitchFamily="18" charset="0"/>
              </a:rPr>
              <a:t>the margins of the adjacent fracture fragments overlap over each other , resulting in an area of </a:t>
            </a:r>
            <a:r>
              <a:rPr lang="en-US" sz="3200" spc="20" dirty="0">
                <a:solidFill>
                  <a:srgbClr val="131413"/>
                </a:solidFill>
                <a:highlight>
                  <a:srgbClr val="FFFF00"/>
                </a:highlight>
                <a:latin typeface="Times New Roman" panose="02020603050405020304" pitchFamily="18" charset="0"/>
                <a:cs typeface="Times New Roman" panose="02020603050405020304" pitchFamily="18" charset="0"/>
              </a:rPr>
              <a:t>increased radiopacity </a:t>
            </a:r>
            <a:r>
              <a:rPr lang="en-US" sz="3200" spc="20" dirty="0">
                <a:solidFill>
                  <a:srgbClr val="131413"/>
                </a:solidFill>
                <a:latin typeface="Times New Roman" panose="02020603050405020304" pitchFamily="18" charset="0"/>
                <a:cs typeface="Times New Roman" panose="02020603050405020304" pitchFamily="18" charset="0"/>
              </a:rPr>
              <a:t>at the fracture site.</a:t>
            </a:r>
          </a:p>
          <a:p>
            <a:pPr marL="16934" marR="6774" lvl="0" indent="0" algn="just" defTabSz="914400" rtl="0" eaLnBrk="1" fontAlgn="auto" latinLnBrk="0" hangingPunct="1">
              <a:lnSpc>
                <a:spcPct val="105300"/>
              </a:lnSpc>
              <a:spcBef>
                <a:spcPts val="93"/>
              </a:spcBef>
              <a:spcAft>
                <a:spcPts val="0"/>
              </a:spcAft>
              <a:buClrTx/>
              <a:buSzTx/>
              <a:buFontTx/>
              <a:buNone/>
              <a:tabLst/>
              <a:defRPr/>
            </a:pPr>
            <a:endPar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79769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2269" y="1104127"/>
            <a:ext cx="11963400" cy="7617898"/>
          </a:xfrm>
          <a:prstGeom prst="rect">
            <a:avLst/>
          </a:prstGeom>
        </p:spPr>
        <p:txBody>
          <a:bodyPr vert="horz" wrap="square" lIns="0" tIns="11854" rIns="0" bIns="0" rtlCol="0">
            <a:spAutoFit/>
          </a:bodyPr>
          <a:lstStyle/>
          <a:p>
            <a:pPr marL="16934" marR="6774" algn="just">
              <a:lnSpc>
                <a:spcPct val="105300"/>
              </a:lnSpc>
              <a:spcBef>
                <a:spcPts val="93"/>
              </a:spcBef>
            </a:pPr>
            <a:r>
              <a:rPr lang="en-US" sz="4400" spc="20" dirty="0">
                <a:solidFill>
                  <a:srgbClr val="FF0000"/>
                </a:solidFill>
                <a:latin typeface="Times New Roman" panose="02020603050405020304" pitchFamily="18" charset="0"/>
                <a:cs typeface="Times New Roman" panose="02020603050405020304" pitchFamily="18" charset="0"/>
              </a:rPr>
              <a:t>Nondisplaced mandibular</a:t>
            </a:r>
          </a:p>
          <a:p>
            <a:pPr marL="16934" marR="6774" algn="just">
              <a:lnSpc>
                <a:spcPct val="105300"/>
              </a:lnSpc>
              <a:spcBef>
                <a:spcPts val="93"/>
              </a:spcBef>
            </a:pPr>
            <a:r>
              <a:rPr lang="en-US" sz="4400" spc="20" dirty="0">
                <a:solidFill>
                  <a:srgbClr val="FF0000"/>
                </a:solidFill>
                <a:latin typeface="Times New Roman" panose="02020603050405020304" pitchFamily="18" charset="0"/>
                <a:cs typeface="Times New Roman" panose="02020603050405020304" pitchFamily="18" charset="0"/>
              </a:rPr>
              <a:t> </a:t>
            </a:r>
            <a:r>
              <a:rPr lang="en-US" sz="4400" spc="20" dirty="0">
                <a:solidFill>
                  <a:srgbClr val="131413"/>
                </a:solidFill>
                <a:latin typeface="Times New Roman" panose="02020603050405020304" pitchFamily="18" charset="0"/>
                <a:cs typeface="Times New Roman" panose="02020603050405020304" pitchFamily="18" charset="0"/>
              </a:rPr>
              <a:t>fractures may involve one or both buccal and</a:t>
            </a:r>
          </a:p>
          <a:p>
            <a:pPr marL="16934" marR="6774" algn="just">
              <a:lnSpc>
                <a:spcPct val="105300"/>
              </a:lnSpc>
              <a:spcBef>
                <a:spcPts val="93"/>
              </a:spcBef>
            </a:pPr>
            <a:r>
              <a:rPr lang="en-US" sz="4400" spc="20" dirty="0">
                <a:solidFill>
                  <a:srgbClr val="131413"/>
                </a:solidFill>
                <a:latin typeface="Times New Roman" panose="02020603050405020304" pitchFamily="18" charset="0"/>
                <a:cs typeface="Times New Roman" panose="02020603050405020304" pitchFamily="18" charset="0"/>
              </a:rPr>
              <a:t>lingual cortical plates. </a:t>
            </a:r>
          </a:p>
          <a:p>
            <a:pPr marL="16934" marR="6774" algn="just">
              <a:lnSpc>
                <a:spcPct val="105300"/>
              </a:lnSpc>
              <a:spcBef>
                <a:spcPts val="93"/>
              </a:spcBef>
            </a:pPr>
            <a:r>
              <a:rPr lang="en-US" sz="4400" spc="20" dirty="0">
                <a:solidFill>
                  <a:srgbClr val="131413"/>
                </a:solidFill>
                <a:latin typeface="Times New Roman" panose="02020603050405020304" pitchFamily="18" charset="0"/>
                <a:cs typeface="Times New Roman" panose="02020603050405020304" pitchFamily="18" charset="0"/>
              </a:rPr>
              <a:t>When the x-ray beam is not directed  through the fracture plane, the fracture lines in the buccal and lingual plates are not superimposed and may appear as two lines that converge at the periphery</a:t>
            </a:r>
          </a:p>
          <a:p>
            <a:pPr marL="16934" marR="6774" algn="just">
              <a:lnSpc>
                <a:spcPct val="105300"/>
              </a:lnSpc>
              <a:spcBef>
                <a:spcPts val="93"/>
              </a:spcBef>
            </a:pPr>
            <a:endParaRPr lang="en-US" sz="3200" spc="27" dirty="0">
              <a:solidFill>
                <a:srgbClr val="131413"/>
              </a:solidFill>
              <a:latin typeface="Times New Roman" panose="02020603050405020304" pitchFamily="18" charset="0"/>
              <a:cs typeface="Times New Roman" panose="02020603050405020304" pitchFamily="18" charset="0"/>
            </a:endParaRPr>
          </a:p>
          <a:p>
            <a:pPr marL="16934" marR="6774" algn="just">
              <a:lnSpc>
                <a:spcPct val="105300"/>
              </a:lnSpc>
              <a:spcBef>
                <a:spcPts val="93"/>
              </a:spcBef>
            </a:pPr>
            <a:endParaRPr lang="en-US" sz="3200" spc="27" dirty="0">
              <a:solidFill>
                <a:srgbClr val="131413"/>
              </a:solidFill>
              <a:latin typeface="Times New Roman" panose="02020603050405020304" pitchFamily="18" charset="0"/>
              <a:cs typeface="Times New Roman" panose="02020603050405020304" pitchFamily="18" charset="0"/>
            </a:endParaRPr>
          </a:p>
          <a:p>
            <a:pPr marL="16934" marR="6774" algn="just">
              <a:lnSpc>
                <a:spcPct val="105300"/>
              </a:lnSpc>
              <a:spcBef>
                <a:spcPts val="93"/>
              </a:spcBef>
            </a:pPr>
            <a:endParaRPr lang="en-US" sz="3200" spc="27" dirty="0">
              <a:solidFill>
                <a:srgbClr val="131413"/>
              </a:solidFill>
              <a:latin typeface="Times New Roman" panose="02020603050405020304" pitchFamily="18" charset="0"/>
              <a:cs typeface="Times New Roman" panose="02020603050405020304" pitchFamily="18" charset="0"/>
            </a:endParaRPr>
          </a:p>
          <a:p>
            <a:pPr marL="16934" marR="6774" algn="just">
              <a:lnSpc>
                <a:spcPct val="105300"/>
              </a:lnSpc>
              <a:spcBef>
                <a:spcPts val="93"/>
              </a:spcBef>
            </a:pPr>
            <a:endParaRPr lang="en-US" sz="3200" spc="20" dirty="0">
              <a:solidFill>
                <a:srgbClr val="131413"/>
              </a:solidFill>
              <a:latin typeface="Times New Roman" panose="02020603050405020304" pitchFamily="18" charset="0"/>
              <a:cs typeface="Times New Roman" panose="02020603050405020304" pitchFamily="18" charset="0"/>
            </a:endParaRPr>
          </a:p>
          <a:p>
            <a:pPr marL="16934" marR="6774" algn="just">
              <a:lnSpc>
                <a:spcPct val="105300"/>
              </a:lnSpc>
              <a:spcBef>
                <a:spcPts val="93"/>
              </a:spcBef>
            </a:pPr>
            <a:endParaRPr lang="en-US" sz="3200" spc="20" dirty="0">
              <a:solidFill>
                <a:srgbClr val="131413"/>
              </a:solidFill>
              <a:latin typeface="Times New Roman" panose="02020603050405020304" pitchFamily="18" charset="0"/>
              <a:cs typeface="Times New Roman" panose="02020603050405020304" pitchFamily="18" charset="0"/>
            </a:endParaRPr>
          </a:p>
        </p:txBody>
      </p:sp>
      <p:sp>
        <p:nvSpPr>
          <p:cNvPr id="33" name="object 33"/>
          <p:cNvSpPr txBox="1"/>
          <p:nvPr/>
        </p:nvSpPr>
        <p:spPr>
          <a:xfrm>
            <a:off x="2602011" y="-1166517"/>
            <a:ext cx="1852616" cy="181311"/>
          </a:xfrm>
          <a:prstGeom prst="rect">
            <a:avLst/>
          </a:prstGeom>
        </p:spPr>
        <p:txBody>
          <a:bodyPr vert="horz" wrap="square" lIns="0" tIns="16934" rIns="0" bIns="0" rtlCol="0">
            <a:spAutoFit/>
          </a:bodyPr>
          <a:lstStyle/>
          <a:p>
            <a:pPr marL="16934">
              <a:spcBef>
                <a:spcPts val="133"/>
              </a:spcBef>
            </a:pPr>
            <a:r>
              <a:rPr sz="1067" spc="-33" dirty="0">
                <a:solidFill>
                  <a:srgbClr val="131413"/>
                </a:solidFill>
                <a:latin typeface="Arial MT"/>
                <a:cs typeface="Arial MT"/>
              </a:rPr>
              <a:t>Nardi</a:t>
            </a:r>
            <a:r>
              <a:rPr sz="1067" dirty="0">
                <a:solidFill>
                  <a:srgbClr val="131413"/>
                </a:solidFill>
                <a:latin typeface="Arial MT"/>
                <a:cs typeface="Arial MT"/>
              </a:rPr>
              <a:t> </a:t>
            </a:r>
            <a:r>
              <a:rPr sz="1067" i="1" spc="-40" dirty="0">
                <a:solidFill>
                  <a:srgbClr val="131413"/>
                </a:solidFill>
                <a:latin typeface="Arial"/>
                <a:cs typeface="Arial"/>
              </a:rPr>
              <a:t>et</a:t>
            </a:r>
            <a:r>
              <a:rPr sz="1067" i="1" spc="7" dirty="0">
                <a:solidFill>
                  <a:srgbClr val="131413"/>
                </a:solidFill>
                <a:latin typeface="Arial"/>
                <a:cs typeface="Arial"/>
              </a:rPr>
              <a:t> </a:t>
            </a:r>
            <a:r>
              <a:rPr sz="1067" i="1" spc="-40" dirty="0">
                <a:solidFill>
                  <a:srgbClr val="131413"/>
                </a:solidFill>
                <a:latin typeface="Arial"/>
                <a:cs typeface="Arial"/>
              </a:rPr>
              <a:t>al.</a:t>
            </a:r>
            <a:r>
              <a:rPr sz="1067" i="1" spc="7" dirty="0">
                <a:solidFill>
                  <a:srgbClr val="131413"/>
                </a:solidFill>
                <a:latin typeface="Arial"/>
                <a:cs typeface="Arial"/>
              </a:rPr>
              <a:t> </a:t>
            </a:r>
            <a:r>
              <a:rPr sz="1067" i="1" spc="-53" dirty="0">
                <a:solidFill>
                  <a:srgbClr val="131413"/>
                </a:solidFill>
                <a:latin typeface="Arial"/>
                <a:cs typeface="Arial"/>
              </a:rPr>
              <a:t>Insights</a:t>
            </a:r>
            <a:r>
              <a:rPr sz="1067" i="1" spc="-7" dirty="0">
                <a:solidFill>
                  <a:srgbClr val="131413"/>
                </a:solidFill>
                <a:latin typeface="Arial"/>
                <a:cs typeface="Arial"/>
              </a:rPr>
              <a:t> </a:t>
            </a:r>
            <a:r>
              <a:rPr sz="1067" i="1" spc="-13" dirty="0">
                <a:solidFill>
                  <a:srgbClr val="131413"/>
                </a:solidFill>
                <a:latin typeface="Arial"/>
                <a:cs typeface="Arial"/>
              </a:rPr>
              <a:t>into</a:t>
            </a:r>
            <a:r>
              <a:rPr sz="1067" i="1" spc="7" dirty="0">
                <a:solidFill>
                  <a:srgbClr val="131413"/>
                </a:solidFill>
                <a:latin typeface="Arial"/>
                <a:cs typeface="Arial"/>
              </a:rPr>
              <a:t> </a:t>
            </a:r>
            <a:r>
              <a:rPr sz="1067" i="1" spc="-33" dirty="0">
                <a:solidFill>
                  <a:srgbClr val="131413"/>
                </a:solidFill>
                <a:latin typeface="Arial"/>
                <a:cs typeface="Arial"/>
              </a:rPr>
              <a:t>Imaging</a:t>
            </a:r>
            <a:endParaRPr sz="1067">
              <a:latin typeface="Arial"/>
              <a:cs typeface="Arial"/>
            </a:endParaRPr>
          </a:p>
        </p:txBody>
      </p:sp>
      <p:sp>
        <p:nvSpPr>
          <p:cNvPr id="34" name="object 34"/>
          <p:cNvSpPr txBox="1"/>
          <p:nvPr/>
        </p:nvSpPr>
        <p:spPr>
          <a:xfrm>
            <a:off x="4747878" y="-1166517"/>
            <a:ext cx="723943" cy="181311"/>
          </a:xfrm>
          <a:prstGeom prst="rect">
            <a:avLst/>
          </a:prstGeom>
        </p:spPr>
        <p:txBody>
          <a:bodyPr vert="horz" wrap="square" lIns="0" tIns="16934" rIns="0" bIns="0" rtlCol="0">
            <a:spAutoFit/>
          </a:bodyPr>
          <a:lstStyle/>
          <a:p>
            <a:pPr marL="16934">
              <a:spcBef>
                <a:spcPts val="133"/>
              </a:spcBef>
            </a:pPr>
            <a:r>
              <a:rPr sz="1067" spc="-40" dirty="0">
                <a:solidFill>
                  <a:srgbClr val="131413"/>
                </a:solidFill>
                <a:latin typeface="Trebuchet MS"/>
                <a:cs typeface="Trebuchet MS"/>
              </a:rPr>
              <a:t>(2020)</a:t>
            </a:r>
            <a:r>
              <a:rPr sz="1067" spc="-100" dirty="0">
                <a:solidFill>
                  <a:srgbClr val="131413"/>
                </a:solidFill>
                <a:latin typeface="Trebuchet MS"/>
                <a:cs typeface="Trebuchet MS"/>
              </a:rPr>
              <a:t> </a:t>
            </a:r>
            <a:r>
              <a:rPr sz="1067" spc="-47" dirty="0">
                <a:solidFill>
                  <a:srgbClr val="131413"/>
                </a:solidFill>
                <a:latin typeface="Trebuchet MS"/>
                <a:cs typeface="Trebuchet MS"/>
              </a:rPr>
              <a:t>11:30</a:t>
            </a:r>
            <a:endParaRPr sz="1067">
              <a:latin typeface="Trebuchet MS"/>
              <a:cs typeface="Trebuchet MS"/>
            </a:endParaRPr>
          </a:p>
        </p:txBody>
      </p:sp>
      <p:sp>
        <p:nvSpPr>
          <p:cNvPr id="35" name="object 35"/>
          <p:cNvSpPr txBox="1"/>
          <p:nvPr/>
        </p:nvSpPr>
        <p:spPr>
          <a:xfrm>
            <a:off x="10042421" y="-1166517"/>
            <a:ext cx="754425" cy="181311"/>
          </a:xfrm>
          <a:prstGeom prst="rect">
            <a:avLst/>
          </a:prstGeom>
        </p:spPr>
        <p:txBody>
          <a:bodyPr vert="horz" wrap="square" lIns="0" tIns="16934" rIns="0" bIns="0" rtlCol="0">
            <a:spAutoFit/>
          </a:bodyPr>
          <a:lstStyle/>
          <a:p>
            <a:pPr marL="16934">
              <a:spcBef>
                <a:spcPts val="133"/>
              </a:spcBef>
            </a:pPr>
            <a:r>
              <a:rPr sz="1067" spc="-73" dirty="0">
                <a:solidFill>
                  <a:srgbClr val="131413"/>
                </a:solidFill>
                <a:latin typeface="Arial MT"/>
                <a:cs typeface="Arial MT"/>
              </a:rPr>
              <a:t>Page</a:t>
            </a:r>
            <a:r>
              <a:rPr sz="1067" spc="20" dirty="0">
                <a:solidFill>
                  <a:srgbClr val="131413"/>
                </a:solidFill>
                <a:latin typeface="Arial MT"/>
                <a:cs typeface="Arial MT"/>
              </a:rPr>
              <a:t> </a:t>
            </a:r>
            <a:r>
              <a:rPr sz="1067" spc="-53" dirty="0">
                <a:solidFill>
                  <a:srgbClr val="131413"/>
                </a:solidFill>
                <a:latin typeface="Arial MT"/>
                <a:cs typeface="Arial MT"/>
              </a:rPr>
              <a:t>4</a:t>
            </a:r>
            <a:r>
              <a:rPr sz="1067" spc="20" dirty="0">
                <a:solidFill>
                  <a:srgbClr val="131413"/>
                </a:solidFill>
                <a:latin typeface="Arial MT"/>
                <a:cs typeface="Arial MT"/>
              </a:rPr>
              <a:t> </a:t>
            </a:r>
            <a:r>
              <a:rPr sz="1067" spc="-7" dirty="0">
                <a:solidFill>
                  <a:srgbClr val="131413"/>
                </a:solidFill>
                <a:latin typeface="Arial MT"/>
                <a:cs typeface="Arial MT"/>
              </a:rPr>
              <a:t>of</a:t>
            </a:r>
            <a:r>
              <a:rPr sz="1067" spc="13" dirty="0">
                <a:solidFill>
                  <a:srgbClr val="131413"/>
                </a:solidFill>
                <a:latin typeface="Arial MT"/>
                <a:cs typeface="Arial MT"/>
              </a:rPr>
              <a:t> </a:t>
            </a:r>
            <a:r>
              <a:rPr sz="1067" spc="-53" dirty="0">
                <a:solidFill>
                  <a:srgbClr val="131413"/>
                </a:solidFill>
                <a:latin typeface="Arial MT"/>
                <a:cs typeface="Arial MT"/>
              </a:rPr>
              <a:t>15</a:t>
            </a:r>
            <a:endParaRPr sz="1067">
              <a:latin typeface="Arial MT"/>
              <a:cs typeface="Arial M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C6DCB7D-D584-6C5C-4938-8313EC182F83}"/>
              </a:ext>
            </a:extLst>
          </p:cNvPr>
          <p:cNvSpPr/>
          <p:nvPr/>
        </p:nvSpPr>
        <p:spPr>
          <a:xfrm>
            <a:off x="524669" y="1174750"/>
            <a:ext cx="12344400" cy="7696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4" marR="6774" lvl="0" indent="0" algn="just" defTabSz="457200" rtl="0" eaLnBrk="1" fontAlgn="auto" latinLnBrk="0" hangingPunct="1">
              <a:lnSpc>
                <a:spcPct val="105300"/>
              </a:lnSpc>
              <a:spcBef>
                <a:spcPts val="93"/>
              </a:spcBef>
              <a:spcAft>
                <a:spcPts val="0"/>
              </a:spcAft>
              <a:buClrTx/>
              <a:buSzTx/>
              <a:buFontTx/>
              <a:buNone/>
              <a:tabLst/>
              <a:defRPr/>
            </a:pP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Unfortunately, </a:t>
            </a:r>
            <a:r>
              <a:rPr kumimoji="0" lang="en-US" sz="3200" b="0" i="0" u="none" strike="noStrike" kern="1200" cap="none" spc="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both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PAN </a:t>
            </a:r>
            <a:r>
              <a:rPr kumimoji="0" lang="en-US" sz="32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and </a:t>
            </a:r>
            <a:r>
              <a:rPr kumimoji="0" lang="en-US" sz="3200" b="0" i="0" u="none" strike="noStrike" kern="1200" cap="none" spc="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conventional </a:t>
            </a:r>
          </a:p>
          <a:p>
            <a:pPr marL="16934" marR="6774" lvl="0" indent="0" algn="just" defTabSz="457200" rtl="0" eaLnBrk="1" fontAlgn="auto" latinLnBrk="0" hangingPunct="1">
              <a:lnSpc>
                <a:spcPct val="105300"/>
              </a:lnSpc>
              <a:spcBef>
                <a:spcPts val="93"/>
              </a:spcBef>
              <a:spcAft>
                <a:spcPts val="0"/>
              </a:spcAft>
              <a:buClrTx/>
              <a:buSzTx/>
              <a:buFontTx/>
              <a:buNone/>
              <a:tabLst/>
              <a:defRPr/>
            </a:pPr>
            <a:r>
              <a:rPr kumimoji="0" lang="en-US" sz="3200" b="0" i="0" u="none" strike="noStrike" kern="1200" cap="none" spc="1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X-ray </a:t>
            </a:r>
            <a:r>
              <a:rPr kumimoji="0" lang="en-US" sz="3200" b="0" i="0" u="none" strike="noStrike" kern="1200" cap="none" spc="-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views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are </a:t>
            </a:r>
            <a:r>
              <a:rPr kumimoji="0" lang="en-US" sz="3200" b="0" i="0" u="none" strike="noStrike" kern="1200" cap="none" spc="1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affected </a:t>
            </a:r>
            <a:r>
              <a:rPr kumimoji="0" lang="en-US" sz="3200" b="0" i="0" u="none" strike="noStrike" kern="1200" cap="none" spc="-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by </a:t>
            </a:r>
            <a:r>
              <a:rPr kumimoji="0" lang="en-US" sz="32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the </a:t>
            </a:r>
            <a:r>
              <a:rPr kumimoji="0" lang="en-US" sz="3200" b="0" i="0" u="none" strike="noStrike" kern="1200" cap="none" spc="1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typical </a:t>
            </a: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disadvantages </a:t>
            </a:r>
            <a:r>
              <a:rPr kumimoji="0" lang="en-US" sz="32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of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two-dimensional </a:t>
            </a: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imaging </a:t>
            </a:r>
            <a:r>
              <a:rPr kumimoji="0" lang="en-US" sz="3200" b="0" i="0" u="none" strike="noStrike" kern="1200" cap="none" spc="-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difficulty</a:t>
            </a:r>
            <a:r>
              <a:rPr kumimoji="0" lang="en-US" sz="32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in:</a:t>
            </a:r>
          </a:p>
          <a:p>
            <a:pPr marL="474134" marR="6774" lvl="0" indent="-457200" algn="just" defTabSz="457200" rtl="0" eaLnBrk="1" fontAlgn="auto" latinLnBrk="0" hangingPunct="1">
              <a:lnSpc>
                <a:spcPct val="105300"/>
              </a:lnSpc>
              <a:spcBef>
                <a:spcPts val="93"/>
              </a:spcBef>
              <a:spcAft>
                <a:spcPts val="0"/>
              </a:spcAft>
              <a:buClrTx/>
              <a:buSzTx/>
              <a:buFont typeface="Wingdings" panose="05000000000000000000" pitchFamily="2" charset="2"/>
              <a:buChar char="q"/>
              <a:tabLst/>
              <a:defRPr/>
            </a:pP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the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patient’s </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positioning,</a:t>
            </a:r>
          </a:p>
          <a:p>
            <a:pPr marL="474134" marR="6774" lvl="0" indent="-457200" algn="just" defTabSz="457200" rtl="0" eaLnBrk="1" fontAlgn="auto" latinLnBrk="0" hangingPunct="1">
              <a:lnSpc>
                <a:spcPct val="105300"/>
              </a:lnSpc>
              <a:spcBef>
                <a:spcPts val="93"/>
              </a:spcBef>
              <a:spcAft>
                <a:spcPts val="0"/>
              </a:spcAft>
              <a:buClrTx/>
              <a:buSzTx/>
              <a:buFont typeface="Wingdings" panose="05000000000000000000" pitchFamily="2" charset="2"/>
              <a:buChar char="q"/>
              <a:tabLst/>
              <a:defRPr/>
            </a:pP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anatomic </a:t>
            </a: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noise, </a:t>
            </a:r>
          </a:p>
          <a:p>
            <a:pPr marL="474134" marR="6774" lvl="0" indent="-457200" algn="just" defTabSz="457200" rtl="0" eaLnBrk="1" fontAlgn="auto" latinLnBrk="0" hangingPunct="1">
              <a:lnSpc>
                <a:spcPct val="105300"/>
              </a:lnSpc>
              <a:spcBef>
                <a:spcPts val="93"/>
              </a:spcBef>
              <a:spcAft>
                <a:spcPts val="0"/>
              </a:spcAft>
              <a:buClrTx/>
              <a:buSzTx/>
              <a:buFont typeface="Wingdings" panose="05000000000000000000" pitchFamily="2" charset="2"/>
              <a:buChar char="q"/>
              <a:tabLst/>
              <a:defRPr/>
            </a:pP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superimposition, </a:t>
            </a:r>
          </a:p>
          <a:p>
            <a:pPr marL="474134" marR="6774" lvl="0" indent="-457200" algn="just" defTabSz="457200" rtl="0" eaLnBrk="1" fontAlgn="auto" latinLnBrk="0" hangingPunct="1">
              <a:lnSpc>
                <a:spcPct val="105300"/>
              </a:lnSpc>
              <a:spcBef>
                <a:spcPts val="93"/>
              </a:spcBef>
              <a:spcAft>
                <a:spcPts val="0"/>
              </a:spcAft>
              <a:buClrTx/>
              <a:buSzTx/>
              <a:buFont typeface="Wingdings" panose="05000000000000000000" pitchFamily="2" charset="2"/>
              <a:buChar char="q"/>
              <a:tabLst/>
              <a:defRPr/>
            </a:pP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geometric </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distortion,</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p>
          <a:p>
            <a:pPr marL="474134" marR="6774" lvl="0" indent="-457200" algn="just" defTabSz="457200" rtl="0" eaLnBrk="1" fontAlgn="auto" latinLnBrk="0" hangingPunct="1">
              <a:lnSpc>
                <a:spcPct val="105300"/>
              </a:lnSpc>
              <a:spcBef>
                <a:spcPts val="93"/>
              </a:spcBef>
              <a:spcAft>
                <a:spcPts val="0"/>
              </a:spcAft>
              <a:buClrTx/>
              <a:buSzTx/>
              <a:buFont typeface="Wingdings" panose="05000000000000000000" pitchFamily="2" charset="2"/>
              <a:buChar char="q"/>
              <a:tabLst/>
              <a:defRPr/>
            </a:pPr>
            <a:r>
              <a:rPr kumimoji="0" lang="en-US" sz="3200" b="0" i="0" u="none" strike="noStrike" kern="1200" cap="none" spc="1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X-ray</a:t>
            </a: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angulations,</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p>
          <a:p>
            <a:pPr marL="474134" marR="6774" lvl="0" indent="-457200" algn="just" defTabSz="457200" rtl="0" eaLnBrk="1" fontAlgn="auto" latinLnBrk="0" hangingPunct="1">
              <a:lnSpc>
                <a:spcPct val="105300"/>
              </a:lnSpc>
              <a:spcBef>
                <a:spcPts val="93"/>
              </a:spcBef>
              <a:spcAft>
                <a:spcPts val="0"/>
              </a:spcAft>
              <a:buClrTx/>
              <a:buSzTx/>
              <a:buFont typeface="Wingdings" panose="05000000000000000000" pitchFamily="2" charset="2"/>
              <a:buChar char="q"/>
              <a:tabLst/>
              <a:defRPr/>
            </a:pPr>
            <a:r>
              <a:rPr kumimoji="0" lang="en-US" sz="3200" b="0" i="0" u="none" strike="noStrike" kern="1200" cap="none" spc="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radiographic</a:t>
            </a:r>
            <a:r>
              <a:rPr kumimoji="0" lang="en-US" sz="32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con</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trast </a:t>
            </a:r>
          </a:p>
          <a:p>
            <a:pPr marL="474134" marR="6774" lvl="0" indent="-457200" algn="just" defTabSz="457200" rtl="0" eaLnBrk="1" fontAlgn="auto" latinLnBrk="0" hangingPunct="1">
              <a:lnSpc>
                <a:spcPct val="105300"/>
              </a:lnSpc>
              <a:spcBef>
                <a:spcPts val="93"/>
              </a:spcBef>
              <a:spcAft>
                <a:spcPts val="0"/>
              </a:spcAft>
              <a:buClrTx/>
              <a:buSzTx/>
              <a:buFont typeface="Wingdings" panose="05000000000000000000" pitchFamily="2" charset="2"/>
              <a:buChar char="q"/>
              <a:tabLst/>
              <a:defRPr/>
            </a:pP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slight </a:t>
            </a:r>
            <a:r>
              <a:rPr kumimoji="0" lang="en-US" sz="3200" b="0" i="0" u="none" strike="noStrike" kern="1200" cap="none" spc="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movements </a:t>
            </a:r>
            <a:r>
              <a:rPr kumimoji="0" lang="en-US" sz="32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of </a:t>
            </a:r>
            <a:r>
              <a:rPr kumimoji="0" lang="en-US" sz="3200" b="0" i="0" u="none" strike="noStrike" kern="1200" cap="none" spc="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the </a:t>
            </a:r>
            <a:r>
              <a:rPr kumimoji="0" lang="en-US" sz="32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mandible, </a:t>
            </a:r>
            <a:r>
              <a:rPr kumimoji="0" lang="en-US" sz="32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resulting in </a:t>
            </a:r>
            <a:r>
              <a:rPr kumimoji="0" lang="en-US" sz="32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artefacts. </a:t>
            </a:r>
          </a:p>
        </p:txBody>
      </p:sp>
    </p:spTree>
    <p:extLst>
      <p:ext uri="{BB962C8B-B14F-4D97-AF65-F5344CB8AC3E}">
        <p14:creationId xmlns:p14="http://schemas.microsoft.com/office/powerpoint/2010/main" val="1933611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29222-57B6-43A9-E86F-6149788C87FE}"/>
              </a:ext>
            </a:extLst>
          </p:cNvPr>
          <p:cNvPicPr>
            <a:picLocks noChangeAspect="1"/>
          </p:cNvPicPr>
          <p:nvPr/>
        </p:nvPicPr>
        <p:blipFill>
          <a:blip r:embed="rId2"/>
          <a:stretch>
            <a:fillRect/>
          </a:stretch>
        </p:blipFill>
        <p:spPr>
          <a:xfrm>
            <a:off x="3267870" y="2304085"/>
            <a:ext cx="6553080" cy="6711944"/>
          </a:xfrm>
          <a:prstGeom prst="rect">
            <a:avLst/>
          </a:prstGeom>
        </p:spPr>
      </p:pic>
      <p:sp>
        <p:nvSpPr>
          <p:cNvPr id="6" name="TextBox 5">
            <a:extLst>
              <a:ext uri="{FF2B5EF4-FFF2-40B4-BE49-F238E27FC236}">
                <a16:creationId xmlns:a16="http://schemas.microsoft.com/office/drawing/2014/main" id="{F45D30F2-F57A-75FF-1EE1-3FC7056C434F}"/>
              </a:ext>
            </a:extLst>
          </p:cNvPr>
          <p:cNvSpPr txBox="1"/>
          <p:nvPr/>
        </p:nvSpPr>
        <p:spPr>
          <a:xfrm>
            <a:off x="1058069" y="980646"/>
            <a:ext cx="11582400" cy="1323439"/>
          </a:xfrm>
          <a:prstGeom prst="rect">
            <a:avLst/>
          </a:prstGeom>
          <a:noFill/>
        </p:spPr>
        <p:txBody>
          <a:bodyPr wrap="square">
            <a:spAutoFit/>
          </a:bodyPr>
          <a:lstStyle/>
          <a:p>
            <a:pPr algn="ctr"/>
            <a:r>
              <a:rPr lang="en-US" sz="4000" b="1" i="0" dirty="0">
                <a:solidFill>
                  <a:srgbClr val="388AC2"/>
                </a:solidFill>
                <a:effectLst/>
                <a:latin typeface="Times New Roman" panose="02020603050405020304" pitchFamily="18" charset="0"/>
                <a:cs typeface="Times New Roman" panose="02020603050405020304" pitchFamily="18" charset="0"/>
              </a:rPr>
              <a:t>Could the panoramic X-ray not detect a displaced fracture of the mandible?</a:t>
            </a:r>
          </a:p>
        </p:txBody>
      </p:sp>
    </p:spTree>
    <p:extLst>
      <p:ext uri="{BB962C8B-B14F-4D97-AF65-F5344CB8AC3E}">
        <p14:creationId xmlns:p14="http://schemas.microsoft.com/office/powerpoint/2010/main" val="4024599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8F70D7-B42B-4341-1826-107B57ACE1AB}"/>
              </a:ext>
            </a:extLst>
          </p:cNvPr>
          <p:cNvSpPr txBox="1"/>
          <p:nvPr/>
        </p:nvSpPr>
        <p:spPr>
          <a:xfrm>
            <a:off x="905669" y="984250"/>
            <a:ext cx="11582400" cy="1077218"/>
          </a:xfrm>
          <a:prstGeom prst="rect">
            <a:avLst/>
          </a:prstGeom>
          <a:noFill/>
        </p:spPr>
        <p:txBody>
          <a:bodyPr wrap="square">
            <a:spAutoFit/>
          </a:bodyPr>
          <a:lstStyle/>
          <a:p>
            <a:r>
              <a:rPr lang="en-US" sz="3200" b="1" i="0" dirty="0">
                <a:solidFill>
                  <a:srgbClr val="333333"/>
                </a:solidFill>
                <a:effectLst/>
                <a:highlight>
                  <a:srgbClr val="FFFF00"/>
                </a:highlight>
                <a:latin typeface="Helvetica Neue"/>
              </a:rPr>
              <a:t>Case 1 </a:t>
            </a:r>
          </a:p>
          <a:p>
            <a:r>
              <a:rPr lang="en-US" sz="3200" b="1" i="0" dirty="0">
                <a:solidFill>
                  <a:srgbClr val="333333"/>
                </a:solidFill>
                <a:effectLst/>
                <a:latin typeface="Helvetica Neue"/>
              </a:rPr>
              <a:t>A 24-year-old male falling from a height </a:t>
            </a:r>
            <a:endParaRPr lang="en-US" sz="3200" b="1" dirty="0"/>
          </a:p>
        </p:txBody>
      </p:sp>
      <p:sp>
        <p:nvSpPr>
          <p:cNvPr id="7" name="TextBox 6">
            <a:extLst>
              <a:ext uri="{FF2B5EF4-FFF2-40B4-BE49-F238E27FC236}">
                <a16:creationId xmlns:a16="http://schemas.microsoft.com/office/drawing/2014/main" id="{691D2BC0-E71B-0AE4-D27E-E5BEFFDDEFBE}"/>
              </a:ext>
            </a:extLst>
          </p:cNvPr>
          <p:cNvSpPr txBox="1"/>
          <p:nvPr/>
        </p:nvSpPr>
        <p:spPr>
          <a:xfrm>
            <a:off x="1049338" y="3078381"/>
            <a:ext cx="12344400" cy="5693866"/>
          </a:xfrm>
          <a:prstGeom prst="rect">
            <a:avLst/>
          </a:prstGeom>
          <a:noFill/>
        </p:spPr>
        <p:txBody>
          <a:bodyPr wrap="square">
            <a:spAutoFit/>
          </a:bodyPr>
          <a:lstStyle/>
          <a:p>
            <a:pPr algn="l"/>
            <a:r>
              <a:rPr lang="en-US" sz="2800" b="0" i="0" dirty="0">
                <a:solidFill>
                  <a:srgbClr val="333333"/>
                </a:solidFill>
                <a:effectLst/>
                <a:latin typeface="Times New Roman" panose="02020603050405020304" pitchFamily="18" charset="0"/>
                <a:cs typeface="Times New Roman" panose="02020603050405020304" pitchFamily="18" charset="0"/>
              </a:rPr>
              <a:t>With 2-cm irregular skin wound  has deviated, very painful and limited mandibular movement and mouth opening.  mild gingival bleeding, grade II to III mobility, and displacement.  After a full clinical evaluation, neurologists ordered a computed tomography (CT) scan   , while a panoramic X-ray was requested by the maxillofacial surgeons to assess the jaws’ condition.</a:t>
            </a:r>
          </a:p>
          <a:p>
            <a:pPr algn="l"/>
            <a:endParaRPr lang="en-US" sz="2800" b="0" i="0" dirty="0">
              <a:solidFill>
                <a:srgbClr val="333333"/>
              </a:solidFill>
              <a:effectLst/>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sz="2800" b="0" i="0" dirty="0">
                <a:solidFill>
                  <a:srgbClr val="333333"/>
                </a:solidFill>
                <a:effectLst/>
                <a:latin typeface="Times New Roman" panose="02020603050405020304" pitchFamily="18" charset="0"/>
                <a:cs typeface="Times New Roman" panose="02020603050405020304" pitchFamily="18" charset="0"/>
              </a:rPr>
              <a:t>It was very surprising when we compared the two images,  The panoramic radiograph showed normal findings except for a fracture of the right condylar neck. </a:t>
            </a:r>
          </a:p>
          <a:p>
            <a:pPr algn="l"/>
            <a:endParaRPr lang="en-US" sz="2800" dirty="0">
              <a:solidFill>
                <a:srgbClr val="333333"/>
              </a:solidFill>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sz="2800" b="0" i="0" dirty="0">
                <a:solidFill>
                  <a:srgbClr val="333333"/>
                </a:solidFill>
                <a:effectLst/>
                <a:latin typeface="Times New Roman" panose="02020603050405020304" pitchFamily="18" charset="0"/>
                <a:cs typeface="Times New Roman" panose="02020603050405020304" pitchFamily="18" charset="0"/>
              </a:rPr>
              <a:t> While CT scan shows Unusual additional double-splitting fracture of the mandible in the  right </a:t>
            </a:r>
            <a:r>
              <a:rPr lang="en-US" sz="2800" b="0" i="0" dirty="0" err="1">
                <a:solidFill>
                  <a:srgbClr val="333333"/>
                </a:solidFill>
                <a:effectLst/>
                <a:latin typeface="Times New Roman" panose="02020603050405020304" pitchFamily="18" charset="0"/>
                <a:cs typeface="Times New Roman" panose="02020603050405020304" pitchFamily="18" charset="0"/>
              </a:rPr>
              <a:t>parasymphysis</a:t>
            </a:r>
            <a:r>
              <a:rPr lang="en-US" sz="2800" b="0" i="0" dirty="0">
                <a:solidFill>
                  <a:srgbClr val="333333"/>
                </a:solidFill>
                <a:effectLst/>
                <a:latin typeface="Times New Roman" panose="02020603050405020304" pitchFamily="18" charset="0"/>
                <a:cs typeface="Times New Roman" panose="02020603050405020304" pitchFamily="18" charset="0"/>
              </a:rPr>
              <a:t>   it was displaced and involving both lingual and labial cortical plates.</a:t>
            </a:r>
          </a:p>
        </p:txBody>
      </p:sp>
    </p:spTree>
    <p:extLst>
      <p:ext uri="{BB962C8B-B14F-4D97-AF65-F5344CB8AC3E}">
        <p14:creationId xmlns:p14="http://schemas.microsoft.com/office/powerpoint/2010/main" val="4016196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774EC-6C5B-6F5B-382B-9967848CCB07}"/>
              </a:ext>
            </a:extLst>
          </p:cNvPr>
          <p:cNvPicPr>
            <a:picLocks noChangeAspect="1"/>
          </p:cNvPicPr>
          <p:nvPr/>
        </p:nvPicPr>
        <p:blipFill rotWithShape="1">
          <a:blip r:embed="rId2"/>
          <a:srcRect l="23647" t="21875" r="31844" b="14583"/>
          <a:stretch/>
        </p:blipFill>
        <p:spPr>
          <a:xfrm>
            <a:off x="753269" y="755650"/>
            <a:ext cx="11658600" cy="8382000"/>
          </a:xfrm>
          <a:prstGeom prst="rect">
            <a:avLst/>
          </a:prstGeom>
        </p:spPr>
      </p:pic>
    </p:spTree>
    <p:extLst>
      <p:ext uri="{BB962C8B-B14F-4D97-AF65-F5344CB8AC3E}">
        <p14:creationId xmlns:p14="http://schemas.microsoft.com/office/powerpoint/2010/main" val="146928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9FBCCB-4121-C30F-2567-6AC90F180EBE}"/>
              </a:ext>
            </a:extLst>
          </p:cNvPr>
          <p:cNvSpPr txBox="1"/>
          <p:nvPr/>
        </p:nvSpPr>
        <p:spPr>
          <a:xfrm>
            <a:off x="943769" y="908050"/>
            <a:ext cx="11506200" cy="2862322"/>
          </a:xfrm>
          <a:prstGeom prst="rect">
            <a:avLst/>
          </a:prstGeom>
          <a:noFill/>
        </p:spPr>
        <p:txBody>
          <a:bodyPr wrap="square">
            <a:spAutoFit/>
          </a:bodyPr>
          <a:lstStyle/>
          <a:p>
            <a:r>
              <a:rPr lang="en-US" sz="3600" b="0" i="0" dirty="0">
                <a:solidFill>
                  <a:srgbClr val="333333"/>
                </a:solidFill>
                <a:effectLst/>
                <a:latin typeface="Times New Roman" panose="02020603050405020304" pitchFamily="18" charset="0"/>
                <a:cs typeface="Times New Roman" panose="02020603050405020304" pitchFamily="18" charset="0"/>
              </a:rPr>
              <a:t> only two similar cases were reported </a:t>
            </a:r>
            <a:r>
              <a:rPr lang="en-US" sz="3600" b="0" i="0" dirty="0">
                <a:solidFill>
                  <a:srgbClr val="333333"/>
                </a:solidFill>
                <a:effectLst/>
                <a:highlight>
                  <a:srgbClr val="FFFF00"/>
                </a:highlight>
                <a:latin typeface="Times New Roman" panose="02020603050405020304" pitchFamily="18" charset="0"/>
                <a:cs typeface="Times New Roman" panose="02020603050405020304" pitchFamily="18" charset="0"/>
              </a:rPr>
              <a:t>case 2</a:t>
            </a:r>
            <a:r>
              <a:rPr lang="en-US" sz="3600" b="0" i="0" dirty="0">
                <a:solidFill>
                  <a:srgbClr val="333333"/>
                </a:solidFill>
                <a:effectLst/>
                <a:latin typeface="Times New Roman" panose="02020603050405020304" pitchFamily="18" charset="0"/>
                <a:cs typeface="Times New Roman" panose="02020603050405020304" pitchFamily="18" charset="0"/>
              </a:rPr>
              <a:t> by Sever </a:t>
            </a:r>
            <a:r>
              <a:rPr lang="en-US" sz="3600" b="0" i="1" dirty="0">
                <a:solidFill>
                  <a:srgbClr val="333333"/>
                </a:solidFill>
                <a:effectLst/>
                <a:latin typeface="Times New Roman" panose="02020603050405020304" pitchFamily="18" charset="0"/>
                <a:cs typeface="Times New Roman" panose="02020603050405020304" pitchFamily="18" charset="0"/>
              </a:rPr>
              <a:t>et al</a:t>
            </a:r>
            <a:r>
              <a:rPr lang="en-US" sz="3600" b="0" i="0" dirty="0">
                <a:solidFill>
                  <a:srgbClr val="333333"/>
                </a:solidFill>
                <a:effectLst/>
                <a:latin typeface="Times New Roman" panose="02020603050405020304" pitchFamily="18" charset="0"/>
                <a:cs typeface="Times New Roman" panose="02020603050405020304" pitchFamily="18" charset="0"/>
              </a:rPr>
              <a:t>. [2011]  in a 26-year-old female patient presented with split mandibular fracture. </a:t>
            </a:r>
            <a:r>
              <a:rPr lang="en-US" sz="3600" b="0" i="0" dirty="0">
                <a:solidFill>
                  <a:srgbClr val="333333"/>
                </a:solidFill>
                <a:effectLst/>
                <a:highlight>
                  <a:srgbClr val="FFFF00"/>
                </a:highlight>
                <a:latin typeface="Times New Roman" panose="02020603050405020304" pitchFamily="18" charset="0"/>
                <a:cs typeface="Times New Roman" panose="02020603050405020304" pitchFamily="18" charset="0"/>
              </a:rPr>
              <a:t>case 3</a:t>
            </a:r>
            <a:r>
              <a:rPr lang="en-US" sz="3600" b="0" i="0" dirty="0">
                <a:solidFill>
                  <a:srgbClr val="333333"/>
                </a:solidFill>
                <a:effectLst/>
                <a:latin typeface="Times New Roman" panose="02020603050405020304" pitchFamily="18" charset="0"/>
                <a:cs typeface="Times New Roman" panose="02020603050405020304" pitchFamily="18" charset="0"/>
              </a:rPr>
              <a:t> Ersan </a:t>
            </a:r>
            <a:r>
              <a:rPr lang="en-US" sz="3600" b="0" i="1" dirty="0">
                <a:solidFill>
                  <a:srgbClr val="333333"/>
                </a:solidFill>
                <a:effectLst/>
                <a:latin typeface="Times New Roman" panose="02020603050405020304" pitchFamily="18" charset="0"/>
                <a:cs typeface="Times New Roman" panose="02020603050405020304" pitchFamily="18" charset="0"/>
              </a:rPr>
              <a:t>et al. </a:t>
            </a:r>
            <a:r>
              <a:rPr lang="en-US" sz="3600" b="0" i="0" dirty="0">
                <a:solidFill>
                  <a:srgbClr val="333333"/>
                </a:solidFill>
                <a:effectLst/>
                <a:latin typeface="Times New Roman" panose="02020603050405020304" pitchFamily="18" charset="0"/>
                <a:cs typeface="Times New Roman" panose="02020603050405020304" pitchFamily="18" charset="0"/>
              </a:rPr>
              <a:t>[2015] presented a 33-year-old male with  lingual-cortex splitting fracture. </a:t>
            </a:r>
          </a:p>
          <a:p>
            <a:r>
              <a:rPr lang="en-US" sz="3600" b="0" i="0" dirty="0">
                <a:solidFill>
                  <a:srgbClr val="333333"/>
                </a:solidFill>
                <a:effectLst/>
                <a:latin typeface="Times New Roman" panose="02020603050405020304" pitchFamily="18" charset="0"/>
                <a:cs typeface="Times New Roman" panose="02020603050405020304" pitchFamily="18" charset="0"/>
              </a:rPr>
              <a:t>Both  cases could not be detected on the panoramic X-ray </a:t>
            </a:r>
            <a:endParaRPr lang="en-US"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BA9767A-4A0B-9B67-3FEE-2E1C70BDBE19}"/>
              </a:ext>
            </a:extLst>
          </p:cNvPr>
          <p:cNvSpPr txBox="1"/>
          <p:nvPr/>
        </p:nvSpPr>
        <p:spPr>
          <a:xfrm>
            <a:off x="2388633" y="8299450"/>
            <a:ext cx="6705600" cy="400110"/>
          </a:xfrm>
          <a:prstGeom prst="rect">
            <a:avLst/>
          </a:prstGeom>
          <a:noFill/>
        </p:spPr>
        <p:txBody>
          <a:bodyPr wrap="square">
            <a:spAutoFit/>
          </a:bodyPr>
          <a:lstStyle/>
          <a:p>
            <a:r>
              <a:rPr lang="en-US" sz="2000" b="0" i="0" dirty="0">
                <a:solidFill>
                  <a:srgbClr val="333333"/>
                </a:solidFill>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42900788-BE1F-760E-97E5-E5D2E11580C4}"/>
              </a:ext>
            </a:extLst>
          </p:cNvPr>
          <p:cNvSpPr/>
          <p:nvPr/>
        </p:nvSpPr>
        <p:spPr>
          <a:xfrm>
            <a:off x="1324769" y="4279940"/>
            <a:ext cx="11125200" cy="4812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Displaced mandible fractures can be missed when only panoramic radiography is considered as a diagnostic tool.   An additional CT or  CBCT scan may be required to confirm the diagnosis when there is clinical signs of fracture.</a:t>
            </a:r>
            <a:br>
              <a:rPr lang="en-US" sz="3600" dirty="0">
                <a:solidFill>
                  <a:schemeClr val="tx1"/>
                </a:solidFill>
                <a:latin typeface="Times New Roman" panose="02020603050405020304" pitchFamily="18" charset="0"/>
                <a:cs typeface="Times New Roman" panose="02020603050405020304" pitchFamily="18" charset="0"/>
              </a:rPr>
            </a:b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50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62E031-2B4C-94E4-9EA2-FFC1A9327345}"/>
              </a:ext>
            </a:extLst>
          </p:cNvPr>
          <p:cNvSpPr txBox="1"/>
          <p:nvPr/>
        </p:nvSpPr>
        <p:spPr>
          <a:xfrm>
            <a:off x="1019969" y="1441450"/>
            <a:ext cx="11353800" cy="6111930"/>
          </a:xfrm>
          <a:prstGeom prst="rect">
            <a:avLst/>
          </a:prstGeom>
          <a:noFill/>
        </p:spPr>
        <p:txBody>
          <a:bodyPr wrap="square">
            <a:spAutoFit/>
          </a:bodyPr>
          <a:lstStyle/>
          <a:p>
            <a:pPr marL="194743" marR="106685" lvl="0" indent="0" algn="l" defTabSz="457200" rtl="0" eaLnBrk="1" fontAlgn="auto" latinLnBrk="0" hangingPunct="1">
              <a:lnSpc>
                <a:spcPct val="100000"/>
              </a:lnSpc>
              <a:spcBef>
                <a:spcPts val="807"/>
              </a:spcBef>
              <a:spcAft>
                <a:spcPts val="0"/>
              </a:spcAft>
              <a:buClrTx/>
              <a:buSzTx/>
              <a:buFontTx/>
              <a:buNone/>
              <a:tabLst/>
              <a:defRPr/>
            </a:pPr>
            <a:endParaRPr kumimoji="0" lang="en-US" sz="4400" b="0" i="0" u="none" strike="noStrike" kern="1200" cap="none" spc="-93" normalizeH="0" baseline="0" noProof="0" dirty="0">
              <a:ln>
                <a:noFill/>
              </a:ln>
              <a:solidFill>
                <a:srgbClr val="131413"/>
              </a:solidFill>
              <a:effectLst/>
              <a:uLnTx/>
              <a:uFillTx/>
              <a:latin typeface="Times New Roman" panose="02020603050405020304" pitchFamily="18" charset="0"/>
              <a:ea typeface="+mn-ea"/>
              <a:cs typeface="+mn-cs"/>
            </a:endParaRPr>
          </a:p>
          <a:p>
            <a:pPr marL="194743" marR="106685" lvl="0" indent="0" algn="l" defTabSz="457200" rtl="0" eaLnBrk="1" fontAlgn="auto" latinLnBrk="0" hangingPunct="1">
              <a:lnSpc>
                <a:spcPct val="100000"/>
              </a:lnSpc>
              <a:spcBef>
                <a:spcPts val="807"/>
              </a:spcBef>
              <a:spcAft>
                <a:spcPts val="0"/>
              </a:spcAft>
              <a:buClrTx/>
              <a:buSzTx/>
              <a:buFontTx/>
              <a:buNone/>
              <a:tabLst/>
              <a:defRPr/>
            </a:pPr>
            <a:r>
              <a:rPr kumimoji="0" lang="en-US" sz="4400" b="0" i="0" u="none" strike="noStrike" kern="1200" cap="none" spc="-93" normalizeH="0" baseline="0" noProof="0" dirty="0">
                <a:ln>
                  <a:noFill/>
                </a:ln>
                <a:solidFill>
                  <a:srgbClr val="131413"/>
                </a:solidFill>
                <a:effectLst/>
                <a:uLnTx/>
                <a:uFillTx/>
                <a:latin typeface="Times New Roman" panose="02020603050405020304" pitchFamily="18" charset="0"/>
                <a:ea typeface="+mn-ea"/>
                <a:cs typeface="+mn-cs"/>
              </a:rPr>
              <a:t>Treatment</a:t>
            </a:r>
            <a:r>
              <a:rPr kumimoji="0" lang="en-US" sz="4400" b="0" i="0" u="none" strike="noStrike" kern="1200" cap="none" spc="-87" normalizeH="0" baseline="0" noProof="0" dirty="0">
                <a:ln>
                  <a:noFill/>
                </a:ln>
                <a:solidFill>
                  <a:srgbClr val="131413"/>
                </a:solidFill>
                <a:effectLst/>
                <a:uLnTx/>
                <a:uFillTx/>
                <a:latin typeface="Times New Roman" panose="02020603050405020304" pitchFamily="18" charset="0"/>
                <a:ea typeface="+mn-ea"/>
                <a:cs typeface="+mn-cs"/>
              </a:rPr>
              <a:t> </a:t>
            </a:r>
            <a:r>
              <a:rPr kumimoji="0" lang="en-US" sz="44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mn-cs"/>
              </a:rPr>
              <a:t>options </a:t>
            </a:r>
            <a:r>
              <a:rPr kumimoji="0" lang="en-US" sz="4400" b="0" i="0" u="none" strike="noStrike" kern="1200" cap="none" spc="-67" normalizeH="0" baseline="0" noProof="0" dirty="0">
                <a:ln>
                  <a:noFill/>
                </a:ln>
                <a:solidFill>
                  <a:srgbClr val="131413"/>
                </a:solidFill>
                <a:effectLst/>
                <a:uLnTx/>
                <a:uFillTx/>
                <a:latin typeface="Times New Roman" panose="02020603050405020304" pitchFamily="18" charset="0"/>
                <a:ea typeface="+mn-ea"/>
                <a:cs typeface="+mn-cs"/>
              </a:rPr>
              <a:t>include:</a:t>
            </a:r>
          </a:p>
          <a:p>
            <a:pPr marL="194743" marR="106685" lvl="0" indent="0" algn="l" defTabSz="457200" rtl="0" eaLnBrk="1" fontAlgn="auto" latinLnBrk="0" hangingPunct="1">
              <a:lnSpc>
                <a:spcPct val="100000"/>
              </a:lnSpc>
              <a:spcBef>
                <a:spcPts val="807"/>
              </a:spcBef>
              <a:spcAft>
                <a:spcPts val="0"/>
              </a:spcAft>
              <a:buClrTx/>
              <a:buSzTx/>
              <a:buFontTx/>
              <a:buNone/>
              <a:tabLst/>
              <a:defRPr/>
            </a:pPr>
            <a:r>
              <a:rPr kumimoji="0" lang="en-US" sz="4400" b="0" i="0" u="none" strike="noStrike" kern="1200" cap="none" spc="-67" normalizeH="0" baseline="0" noProof="0" dirty="0">
                <a:ln>
                  <a:noFill/>
                </a:ln>
                <a:solidFill>
                  <a:srgbClr val="131413"/>
                </a:solidFill>
                <a:effectLst/>
                <a:uLnTx/>
                <a:uFillTx/>
                <a:latin typeface="Times New Roman" panose="02020603050405020304" pitchFamily="18" charset="0"/>
                <a:ea typeface="+mn-ea"/>
                <a:cs typeface="+mn-cs"/>
              </a:rPr>
              <a:t>- </a:t>
            </a:r>
            <a:r>
              <a:rPr kumimoji="0" lang="en-US" sz="4400" b="0" i="0" u="none" strike="noStrike" kern="1200" cap="none" spc="-107" normalizeH="0" baseline="0" noProof="0" dirty="0">
                <a:ln>
                  <a:noFill/>
                </a:ln>
                <a:solidFill>
                  <a:srgbClr val="131413"/>
                </a:solidFill>
                <a:effectLst/>
                <a:uLnTx/>
                <a:uFillTx/>
                <a:latin typeface="Times New Roman" panose="02020603050405020304" pitchFamily="18" charset="0"/>
                <a:ea typeface="+mn-ea"/>
                <a:cs typeface="+mn-cs"/>
              </a:rPr>
              <a:t>a</a:t>
            </a:r>
            <a:r>
              <a:rPr kumimoji="0" lang="en-US" sz="4400" b="0" i="0" u="none" strike="noStrike" kern="1200" cap="none" spc="-100" normalizeH="0" baseline="0" noProof="0" dirty="0">
                <a:ln>
                  <a:noFill/>
                </a:ln>
                <a:solidFill>
                  <a:srgbClr val="131413"/>
                </a:solidFill>
                <a:effectLst/>
                <a:uLnTx/>
                <a:uFillTx/>
                <a:latin typeface="Times New Roman" panose="02020603050405020304" pitchFamily="18" charset="0"/>
                <a:ea typeface="+mn-ea"/>
                <a:cs typeface="+mn-cs"/>
              </a:rPr>
              <a:t> </a:t>
            </a:r>
            <a:r>
              <a:rPr kumimoji="0" lang="en-US" sz="4400" b="0" i="0" u="none" strike="noStrike" kern="1200" cap="none" spc="-80" normalizeH="0" baseline="0" noProof="0" dirty="0">
                <a:ln>
                  <a:noFill/>
                </a:ln>
                <a:solidFill>
                  <a:srgbClr val="131413"/>
                </a:solidFill>
                <a:effectLst/>
                <a:uLnTx/>
                <a:uFillTx/>
                <a:latin typeface="Times New Roman" panose="02020603050405020304" pitchFamily="18" charset="0"/>
                <a:ea typeface="+mn-ea"/>
                <a:cs typeface="+mn-cs"/>
              </a:rPr>
              <a:t>conservative</a:t>
            </a:r>
            <a:r>
              <a:rPr kumimoji="0" lang="en-US" sz="4400" b="0" i="0" u="none" strike="noStrike" kern="1200" cap="none" spc="-73" normalizeH="0" baseline="0" noProof="0" dirty="0">
                <a:ln>
                  <a:noFill/>
                </a:ln>
                <a:solidFill>
                  <a:srgbClr val="131413"/>
                </a:solidFill>
                <a:effectLst/>
                <a:uLnTx/>
                <a:uFillTx/>
                <a:latin typeface="Times New Roman" panose="02020603050405020304" pitchFamily="18" charset="0"/>
                <a:ea typeface="+mn-ea"/>
                <a:cs typeface="+mn-cs"/>
              </a:rPr>
              <a:t> </a:t>
            </a:r>
            <a:r>
              <a:rPr kumimoji="0" lang="en-US" sz="4400" b="0" i="0" u="none" strike="noStrike" kern="1200" cap="none" spc="-67" normalizeH="0" baseline="0" noProof="0" dirty="0">
                <a:ln>
                  <a:noFill/>
                </a:ln>
                <a:solidFill>
                  <a:srgbClr val="131413"/>
                </a:solidFill>
                <a:effectLst/>
                <a:uLnTx/>
                <a:uFillTx/>
                <a:latin typeface="Times New Roman" panose="02020603050405020304" pitchFamily="18" charset="0"/>
                <a:ea typeface="+mn-ea"/>
                <a:cs typeface="+mn-cs"/>
              </a:rPr>
              <a:t>approach </a:t>
            </a:r>
          </a:p>
          <a:p>
            <a:pPr marL="194743" marR="106685" lvl="0" indent="0" algn="l" defTabSz="457200" rtl="0" eaLnBrk="1" fontAlgn="auto" latinLnBrk="0" hangingPunct="1">
              <a:lnSpc>
                <a:spcPct val="100000"/>
              </a:lnSpc>
              <a:spcBef>
                <a:spcPts val="807"/>
              </a:spcBef>
              <a:spcAft>
                <a:spcPts val="0"/>
              </a:spcAft>
              <a:buClrTx/>
              <a:buSzTx/>
              <a:buFontTx/>
              <a:buNone/>
              <a:tabLst/>
              <a:defRPr/>
            </a:pPr>
            <a:r>
              <a:rPr kumimoji="0" lang="en-US" sz="4400" b="0" i="0" u="none" strike="noStrike" kern="1200" cap="none" spc="-73" normalizeH="0" baseline="0" noProof="0" dirty="0">
                <a:ln>
                  <a:noFill/>
                </a:ln>
                <a:solidFill>
                  <a:srgbClr val="131413"/>
                </a:solidFill>
                <a:effectLst/>
                <a:uLnTx/>
                <a:uFillTx/>
                <a:latin typeface="Times New Roman" panose="02020603050405020304" pitchFamily="18" charset="0"/>
                <a:ea typeface="+mn-ea"/>
                <a:cs typeface="+mn-cs"/>
              </a:rPr>
              <a:t>- or surgical </a:t>
            </a:r>
            <a:r>
              <a:rPr kumimoji="0" lang="en-US" sz="4400" b="0" i="0" u="none" strike="noStrike" kern="1200" cap="none" spc="-93" normalizeH="0" baseline="0" noProof="0" dirty="0">
                <a:ln>
                  <a:noFill/>
                </a:ln>
                <a:solidFill>
                  <a:srgbClr val="131413"/>
                </a:solidFill>
                <a:effectLst/>
                <a:uLnTx/>
                <a:uFillTx/>
                <a:latin typeface="Times New Roman" panose="02020603050405020304" pitchFamily="18" charset="0"/>
                <a:ea typeface="+mn-ea"/>
                <a:cs typeface="+mn-cs"/>
              </a:rPr>
              <a:t>treatment </a:t>
            </a:r>
            <a:r>
              <a:rPr kumimoji="0" lang="en-US" sz="4400" b="0" i="0" u="none" strike="noStrike" kern="1200" cap="none" spc="-87" normalizeH="0" baseline="0" noProof="0" dirty="0">
                <a:ln>
                  <a:noFill/>
                </a:ln>
                <a:solidFill>
                  <a:srgbClr val="131413"/>
                </a:solidFill>
                <a:effectLst/>
                <a:uLnTx/>
                <a:uFillTx/>
                <a:latin typeface="Times New Roman" panose="02020603050405020304" pitchFamily="18" charset="0"/>
                <a:ea typeface="+mn-ea"/>
                <a:cs typeface="+mn-cs"/>
              </a:rPr>
              <a:t> </a:t>
            </a:r>
          </a:p>
          <a:p>
            <a:pPr marL="194743" marR="106685" lvl="0" indent="0" algn="l" defTabSz="457200" rtl="0" eaLnBrk="1" fontAlgn="auto" latinLnBrk="0" hangingPunct="1">
              <a:lnSpc>
                <a:spcPct val="100000"/>
              </a:lnSpc>
              <a:spcBef>
                <a:spcPts val="807"/>
              </a:spcBef>
              <a:spcAft>
                <a:spcPts val="0"/>
              </a:spcAft>
              <a:buClrTx/>
              <a:buSzTx/>
              <a:buFontTx/>
              <a:buNone/>
              <a:tabLst/>
              <a:defRPr/>
            </a:pPr>
            <a:endParaRPr kumimoji="0" lang="en-US" sz="4400" b="0" i="0" u="none" strike="noStrike" kern="1200" cap="none" spc="-60" normalizeH="0" baseline="0" noProof="0" dirty="0">
              <a:ln>
                <a:noFill/>
              </a:ln>
              <a:solidFill>
                <a:srgbClr val="131413"/>
              </a:solidFill>
              <a:effectLst/>
              <a:uLnTx/>
              <a:uFillTx/>
              <a:latin typeface="Times New Roman" panose="02020603050405020304" pitchFamily="18" charset="0"/>
              <a:ea typeface="+mn-ea"/>
              <a:cs typeface="+mn-cs"/>
            </a:endParaRPr>
          </a:p>
          <a:p>
            <a:pPr marL="194743" marR="106685" lvl="0" indent="0" algn="l" defTabSz="457200" rtl="0" eaLnBrk="1" fontAlgn="auto" latinLnBrk="0" hangingPunct="1">
              <a:lnSpc>
                <a:spcPct val="100000"/>
              </a:lnSpc>
              <a:spcBef>
                <a:spcPts val="807"/>
              </a:spcBef>
              <a:spcAft>
                <a:spcPts val="0"/>
              </a:spcAft>
              <a:buClrTx/>
              <a:buSzTx/>
              <a:buFontTx/>
              <a:buNone/>
              <a:tabLst/>
              <a:defRPr/>
            </a:pPr>
            <a:r>
              <a:rPr kumimoji="0" lang="en-US" sz="4400" b="0" i="0" u="none" strike="noStrike" kern="1200" cap="none" spc="-60" normalizeH="0" baseline="0" noProof="0" dirty="0">
                <a:ln>
                  <a:noFill/>
                </a:ln>
                <a:solidFill>
                  <a:srgbClr val="131413"/>
                </a:solidFill>
                <a:effectLst/>
                <a:uLnTx/>
                <a:uFillTx/>
                <a:latin typeface="Times New Roman" panose="02020603050405020304" pitchFamily="18" charset="0"/>
                <a:ea typeface="+mn-ea"/>
                <a:cs typeface="+mn-cs"/>
              </a:rPr>
              <a:t>based </a:t>
            </a:r>
            <a:r>
              <a:rPr kumimoji="0" lang="en-US" sz="44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mn-cs"/>
              </a:rPr>
              <a:t>on </a:t>
            </a:r>
            <a:r>
              <a:rPr kumimoji="0" lang="en-US" sz="4400" b="0" i="0" u="none" strike="noStrike" kern="1200" cap="none" spc="-80" normalizeH="0" baseline="0" noProof="0" dirty="0">
                <a:ln>
                  <a:noFill/>
                </a:ln>
                <a:solidFill>
                  <a:srgbClr val="131413"/>
                </a:solidFill>
                <a:effectLst/>
                <a:uLnTx/>
                <a:uFillTx/>
                <a:latin typeface="Times New Roman" panose="02020603050405020304" pitchFamily="18" charset="0"/>
                <a:ea typeface="+mn-ea"/>
                <a:cs typeface="+mn-cs"/>
              </a:rPr>
              <a:t>the </a:t>
            </a:r>
            <a:r>
              <a:rPr kumimoji="0" lang="en-US" sz="4400" b="0" i="0" u="none" strike="noStrike" kern="1200" cap="none" spc="-73" normalizeH="0" baseline="0" noProof="0" dirty="0">
                <a:ln>
                  <a:noFill/>
                </a:ln>
                <a:solidFill>
                  <a:srgbClr val="131413"/>
                </a:solidFill>
                <a:effectLst/>
                <a:uLnTx/>
                <a:uFillTx/>
                <a:latin typeface="Times New Roman" panose="02020603050405020304" pitchFamily="18" charset="0"/>
                <a:ea typeface="+mn-ea"/>
                <a:cs typeface="+mn-cs"/>
              </a:rPr>
              <a:t>anatomic </a:t>
            </a:r>
            <a:r>
              <a:rPr kumimoji="0" lang="en-US" sz="4400" b="0" i="0" u="none" strike="noStrike" kern="1200" cap="none" spc="-113" normalizeH="0" baseline="0" noProof="0" dirty="0">
                <a:ln>
                  <a:noFill/>
                </a:ln>
                <a:solidFill>
                  <a:srgbClr val="131413"/>
                </a:solidFill>
                <a:effectLst/>
                <a:uLnTx/>
                <a:uFillTx/>
                <a:latin typeface="Times New Roman" panose="02020603050405020304" pitchFamily="18" charset="0"/>
                <a:ea typeface="+mn-ea"/>
                <a:cs typeface="+mn-cs"/>
              </a:rPr>
              <a:t>area</a:t>
            </a:r>
            <a:r>
              <a:rPr kumimoji="0" lang="en-US" sz="4400" b="0" i="0" u="none" strike="noStrike" kern="1200" cap="none" spc="-107" normalizeH="0" baseline="0" noProof="0" dirty="0">
                <a:ln>
                  <a:noFill/>
                </a:ln>
                <a:solidFill>
                  <a:srgbClr val="131413"/>
                </a:solidFill>
                <a:effectLst/>
                <a:uLnTx/>
                <a:uFillTx/>
                <a:latin typeface="Times New Roman" panose="02020603050405020304" pitchFamily="18" charset="0"/>
                <a:ea typeface="+mn-ea"/>
                <a:cs typeface="+mn-cs"/>
              </a:rPr>
              <a:t> </a:t>
            </a:r>
            <a:r>
              <a:rPr kumimoji="0" lang="en-US" sz="44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mn-cs"/>
              </a:rPr>
              <a:t>and </a:t>
            </a:r>
            <a:r>
              <a:rPr kumimoji="0" lang="en-US" sz="4400" b="0" i="0" u="none" strike="noStrike" kern="1200" cap="none" spc="-80" normalizeH="0" baseline="0" noProof="0" dirty="0">
                <a:ln>
                  <a:noFill/>
                </a:ln>
                <a:solidFill>
                  <a:srgbClr val="131413"/>
                </a:solidFill>
                <a:effectLst/>
                <a:uLnTx/>
                <a:uFillTx/>
                <a:latin typeface="Times New Roman" panose="02020603050405020304" pitchFamily="18" charset="0"/>
                <a:ea typeface="+mn-ea"/>
                <a:cs typeface="+mn-cs"/>
              </a:rPr>
              <a:t>the </a:t>
            </a:r>
            <a:r>
              <a:rPr kumimoji="0" lang="en-US" sz="4400" b="0" i="0" u="none" strike="noStrike" kern="1200" cap="none" spc="-93" normalizeH="0" baseline="0" noProof="0" dirty="0">
                <a:ln>
                  <a:noFill/>
                </a:ln>
                <a:solidFill>
                  <a:srgbClr val="131413"/>
                </a:solidFill>
                <a:effectLst/>
                <a:uLnTx/>
                <a:uFillTx/>
                <a:latin typeface="Times New Roman" panose="02020603050405020304" pitchFamily="18" charset="0"/>
                <a:ea typeface="+mn-ea"/>
                <a:cs typeface="+mn-cs"/>
              </a:rPr>
              <a:t>severity</a:t>
            </a:r>
            <a:r>
              <a:rPr kumimoji="0" lang="en-US" sz="4400" b="0" i="0" u="none" strike="noStrike" kern="1200" cap="none" spc="-87" normalizeH="0" baseline="0" noProof="0" dirty="0">
                <a:ln>
                  <a:noFill/>
                </a:ln>
                <a:solidFill>
                  <a:srgbClr val="131413"/>
                </a:solidFill>
                <a:effectLst/>
                <a:uLnTx/>
                <a:uFillTx/>
                <a:latin typeface="Times New Roman" panose="02020603050405020304" pitchFamily="18" charset="0"/>
                <a:ea typeface="+mn-ea"/>
                <a:cs typeface="+mn-cs"/>
              </a:rPr>
              <a:t> </a:t>
            </a:r>
            <a:r>
              <a:rPr kumimoji="0" lang="en-US" sz="4400" b="0" i="0" u="none" strike="noStrike" kern="1200" cap="none" spc="-80" normalizeH="0" baseline="0" noProof="0" dirty="0">
                <a:ln>
                  <a:noFill/>
                </a:ln>
                <a:solidFill>
                  <a:srgbClr val="131413"/>
                </a:solidFill>
                <a:effectLst/>
                <a:uLnTx/>
                <a:uFillTx/>
                <a:latin typeface="Times New Roman" panose="02020603050405020304" pitchFamily="18" charset="0"/>
                <a:ea typeface="+mn-ea"/>
                <a:cs typeface="+mn-cs"/>
              </a:rPr>
              <a:t>of </a:t>
            </a:r>
            <a:r>
              <a:rPr kumimoji="0" lang="en-US" sz="4400" b="0" i="0" u="none" strike="noStrike" kern="1200" cap="none" spc="-127" normalizeH="0" baseline="0" noProof="0" dirty="0">
                <a:ln>
                  <a:noFill/>
                </a:ln>
                <a:solidFill>
                  <a:srgbClr val="131413"/>
                </a:solidFill>
                <a:effectLst/>
                <a:uLnTx/>
                <a:uFillTx/>
                <a:latin typeface="Times New Roman" panose="02020603050405020304" pitchFamily="18" charset="0"/>
                <a:ea typeface="+mn-ea"/>
                <a:cs typeface="+mn-cs"/>
              </a:rPr>
              <a:t>fracture.</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194743" marR="0" lvl="0" indent="0" algn="l" defTabSz="457200" rtl="0" eaLnBrk="1" fontAlgn="auto" latinLnBrk="0" hangingPunct="1">
              <a:lnSpc>
                <a:spcPct val="100000"/>
              </a:lnSpc>
              <a:spcBef>
                <a:spcPts val="660"/>
              </a:spcBef>
              <a:spcAft>
                <a:spcPts val="0"/>
              </a:spcAft>
              <a:buClrTx/>
              <a:buSzTx/>
              <a:buFontTx/>
              <a:buNone/>
              <a:tabLst/>
              <a:defRPr/>
            </a:pPr>
            <a:r>
              <a:rPr kumimoji="0" lang="en-US" sz="44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mn-cs"/>
              </a:rPr>
              <a:t>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4" name="Picture 3">
            <a:extLst>
              <a:ext uri="{FF2B5EF4-FFF2-40B4-BE49-F238E27FC236}">
                <a16:creationId xmlns:a16="http://schemas.microsoft.com/office/drawing/2014/main" id="{4805BA6C-9FE3-E3B6-E25C-C23EEAD760AB}"/>
              </a:ext>
            </a:extLst>
          </p:cNvPr>
          <p:cNvPicPr>
            <a:picLocks noChangeAspect="1"/>
          </p:cNvPicPr>
          <p:nvPr/>
        </p:nvPicPr>
        <p:blipFill>
          <a:blip r:embed="rId2"/>
          <a:stretch>
            <a:fillRect/>
          </a:stretch>
        </p:blipFill>
        <p:spPr>
          <a:xfrm>
            <a:off x="1019969" y="1014693"/>
            <a:ext cx="2249619" cy="853514"/>
          </a:xfrm>
          <a:prstGeom prst="rect">
            <a:avLst/>
          </a:prstGeom>
        </p:spPr>
      </p:pic>
    </p:spTree>
    <p:extLst>
      <p:ext uri="{BB962C8B-B14F-4D97-AF65-F5344CB8AC3E}">
        <p14:creationId xmlns:p14="http://schemas.microsoft.com/office/powerpoint/2010/main" val="3635589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B26C5-8DAA-35A0-6EE1-F0DC4191A30E}"/>
              </a:ext>
            </a:extLst>
          </p:cNvPr>
          <p:cNvSpPr txBox="1"/>
          <p:nvPr/>
        </p:nvSpPr>
        <p:spPr>
          <a:xfrm>
            <a:off x="829469" y="1365250"/>
            <a:ext cx="11734800" cy="1938992"/>
          </a:xfrm>
          <a:prstGeom prst="rect">
            <a:avLst/>
          </a:prstGeom>
          <a:noFill/>
        </p:spPr>
        <p:txBody>
          <a:bodyPr wrap="square">
            <a:spAutoFit/>
          </a:bodyPr>
          <a:lstStyle/>
          <a:p>
            <a:pPr algn="l">
              <a:spcBef>
                <a:spcPts val="2000"/>
              </a:spcBef>
              <a:spcAft>
                <a:spcPts val="1000"/>
              </a:spcAft>
            </a:pPr>
            <a:r>
              <a:rPr lang="en-US" sz="40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Automatic Detection of Mandibular Fractures in Panoramic Radiographs Using Deep Learning system</a:t>
            </a:r>
          </a:p>
        </p:txBody>
      </p:sp>
      <p:sp>
        <p:nvSpPr>
          <p:cNvPr id="5" name="TextBox 4">
            <a:extLst>
              <a:ext uri="{FF2B5EF4-FFF2-40B4-BE49-F238E27FC236}">
                <a16:creationId xmlns:a16="http://schemas.microsoft.com/office/drawing/2014/main" id="{50904A72-2DB6-1CB6-EF82-CC81E373D8CB}"/>
              </a:ext>
            </a:extLst>
          </p:cNvPr>
          <p:cNvSpPr txBox="1"/>
          <p:nvPr/>
        </p:nvSpPr>
        <p:spPr>
          <a:xfrm>
            <a:off x="981869" y="3956050"/>
            <a:ext cx="11582400" cy="4031873"/>
          </a:xfrm>
          <a:prstGeom prst="rect">
            <a:avLst/>
          </a:prstGeom>
          <a:noFill/>
        </p:spPr>
        <p:txBody>
          <a:bodyPr wrap="square">
            <a:spAutoFit/>
          </a:bodyPr>
          <a:lstStyle/>
          <a:p>
            <a:r>
              <a:rPr lang="en-US" sz="3200" b="0" i="0" dirty="0">
                <a:solidFill>
                  <a:srgbClr val="212121"/>
                </a:solidFill>
                <a:effectLst/>
                <a:latin typeface="Times New Roman" panose="02020603050405020304" pitchFamily="18" charset="0"/>
                <a:cs typeface="Times New Roman" panose="02020603050405020304" pitchFamily="18" charset="0"/>
              </a:rPr>
              <a:t> An automatic diagnosis method of mandibular fractures in a panoramic radiograph without the intervention of radiologists. </a:t>
            </a:r>
          </a:p>
          <a:p>
            <a:r>
              <a:rPr lang="en-US" sz="3200" b="0" i="0" dirty="0">
                <a:solidFill>
                  <a:srgbClr val="212121"/>
                </a:solidFill>
                <a:effectLst/>
                <a:latin typeface="Cambria" panose="02040503050406030204" pitchFamily="18" charset="0"/>
              </a:rPr>
              <a:t>Nowadays, the deep learning system has been applied in many medical fields using</a:t>
            </a:r>
          </a:p>
          <a:p>
            <a:r>
              <a:rPr lang="en-US" sz="3200" b="0" i="0" dirty="0">
                <a:solidFill>
                  <a:srgbClr val="212121"/>
                </a:solidFill>
                <a:effectLst/>
                <a:highlight>
                  <a:srgbClr val="FFFF00"/>
                </a:highlight>
                <a:latin typeface="Cambria" panose="02040503050406030204" pitchFamily="18" charset="0"/>
              </a:rPr>
              <a:t>- Convolution neural network (CNN) </a:t>
            </a:r>
            <a:r>
              <a:rPr lang="en-US" sz="3200" b="0" i="0" dirty="0">
                <a:solidFill>
                  <a:srgbClr val="212121"/>
                </a:solidFill>
                <a:effectLst/>
                <a:latin typeface="Cambria" panose="02040503050406030204" pitchFamily="18" charset="0"/>
              </a:rPr>
              <a:t>is one of the most popular  methods  </a:t>
            </a:r>
            <a:r>
              <a:rPr lang="en-US" sz="3200" dirty="0">
                <a:solidFill>
                  <a:srgbClr val="212121"/>
                </a:solidFill>
                <a:latin typeface="Cambria" panose="02040503050406030204" pitchFamily="18" charset="0"/>
              </a:rPr>
              <a:t>performed by </a:t>
            </a:r>
            <a:r>
              <a:rPr lang="en-US" sz="3200" b="0" i="0" dirty="0">
                <a:solidFill>
                  <a:srgbClr val="212121"/>
                </a:solidFill>
                <a:effectLst/>
                <a:latin typeface="Cambria" panose="02040503050406030204" pitchFamily="18" charset="0"/>
              </a:rPr>
              <a:t> the association between pixels and the surrounding pixels in the image so Multiple images are obtained from convolution calculation using special filter  </a:t>
            </a:r>
            <a:endParaRPr lang="en-US" sz="3200" b="0" i="0" dirty="0">
              <a:solidFill>
                <a:srgbClr val="21212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464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AAB231-258A-608C-6A6C-0BC162BF9B40}"/>
              </a:ext>
            </a:extLst>
          </p:cNvPr>
          <p:cNvSpPr txBox="1"/>
          <p:nvPr/>
        </p:nvSpPr>
        <p:spPr>
          <a:xfrm>
            <a:off x="905669" y="2965450"/>
            <a:ext cx="11506200" cy="5078313"/>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This method suggests applying tone mapping  to input panoramic radiographs. First, adapt image processing to panoramic radiographs,  by enhance the local contrast, desaturation in bright areas, and the balance between each tone  for better visibility at the bone border. The enhanced panoramic radiographs are  increase the accuracy of the detection of mandibular fractures.</a:t>
            </a:r>
            <a:r>
              <a:rPr lang="en-US" sz="3600" b="0" i="0" dirty="0">
                <a:solidFill>
                  <a:srgbClr val="212121"/>
                </a:solidFill>
                <a:effectLst/>
                <a:latin typeface="Cambria" panose="02040503050406030204" pitchFamily="18" charset="0"/>
              </a:rPr>
              <a:t> convert the original panoramic radiographs with overall dark and irregular background brightness into images with even brightness.</a:t>
            </a:r>
            <a:endParaRPr lang="en-US"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50CF630-AAAB-AE37-DAC0-C9284149CB93}"/>
              </a:ext>
            </a:extLst>
          </p:cNvPr>
          <p:cNvSpPr txBox="1"/>
          <p:nvPr/>
        </p:nvSpPr>
        <p:spPr>
          <a:xfrm>
            <a:off x="907097" y="755650"/>
            <a:ext cx="11123771" cy="20621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12121"/>
                </a:solidFill>
                <a:effectLst/>
                <a:uLnTx/>
                <a:uFillTx/>
                <a:latin typeface="Cambria" panose="02040503050406030204" pitchFamily="18" charset="0"/>
                <a:ea typeface="+mn-ea"/>
                <a:cs typeface="+mn-cs"/>
              </a:rPr>
              <a:t>- Recently, another deep learning method, </a:t>
            </a:r>
            <a:r>
              <a:rPr kumimoji="0" lang="en-US" sz="3200" b="0" i="0" u="none" strike="noStrike" kern="1200" cap="none" spc="0" normalizeH="0" baseline="0" noProof="0" dirty="0">
                <a:ln>
                  <a:noFill/>
                </a:ln>
                <a:solidFill>
                  <a:srgbClr val="212121"/>
                </a:solidFill>
                <a:effectLst/>
                <a:highlight>
                  <a:srgbClr val="FFFF00"/>
                </a:highlight>
                <a:uLnTx/>
                <a:uFillTx/>
                <a:latin typeface="Cambria" panose="02040503050406030204" pitchFamily="18" charset="0"/>
                <a:ea typeface="+mn-ea"/>
                <a:cs typeface="+mn-cs"/>
              </a:rPr>
              <a:t>you only look once (YOLO)</a:t>
            </a:r>
            <a:r>
              <a:rPr kumimoji="0" lang="en-US" sz="3200" b="0" i="0" u="none" strike="noStrike" kern="1200" cap="none" spc="0" normalizeH="0" baseline="0" noProof="0" dirty="0">
                <a:ln>
                  <a:noFill/>
                </a:ln>
                <a:solidFill>
                  <a:srgbClr val="212121"/>
                </a:solidFill>
                <a:effectLst/>
                <a:uLnTx/>
                <a:uFillTx/>
                <a:latin typeface="Cambria" panose="02040503050406030204" pitchFamily="18" charset="0"/>
                <a:ea typeface="+mn-ea"/>
                <a:cs typeface="+mn-cs"/>
              </a:rPr>
              <a:t>, has also been applied for the detection and classification of cyst and tumor of the jaw in panoramic radiographs,  breast masses, skin lesion.</a:t>
            </a:r>
            <a:endParaRPr kumimoji="0" lang="en-US" sz="32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68585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2C8C01-30CF-67EF-FFB6-4BDCADF3CB88}"/>
              </a:ext>
            </a:extLst>
          </p:cNvPr>
          <p:cNvSpPr txBox="1"/>
          <p:nvPr/>
        </p:nvSpPr>
        <p:spPr>
          <a:xfrm>
            <a:off x="905668" y="975588"/>
            <a:ext cx="11658601" cy="8309967"/>
          </a:xfrm>
          <a:prstGeom prst="rect">
            <a:avLst/>
          </a:prstGeom>
          <a:noFill/>
        </p:spPr>
        <p:txBody>
          <a:bodyPr wrap="square">
            <a:spAutoFit/>
          </a:bodyPr>
          <a:lstStyle/>
          <a:p>
            <a:pPr algn="l"/>
            <a:r>
              <a:rPr lang="en-US" sz="5400" b="1" u="sng" strike="noStrike" baseline="0" dirty="0">
                <a:solidFill>
                  <a:srgbClr val="FF0000"/>
                </a:solidFill>
                <a:latin typeface="Times New Roman" panose="02020603050405020304" pitchFamily="18" charset="0"/>
                <a:cs typeface="Times New Roman" panose="02020603050405020304" pitchFamily="18" charset="0"/>
              </a:rPr>
              <a:t>As a conclusion </a:t>
            </a:r>
          </a:p>
          <a:p>
            <a:pPr algn="l"/>
            <a:endParaRPr lang="en-US" sz="4000" b="0" i="0" u="none" strike="noStrike" baseline="0" dirty="0">
              <a:solidFill>
                <a:srgbClr val="131413"/>
              </a:solidFill>
              <a:latin typeface="Times New Roman" panose="02020603050405020304" pitchFamily="18" charset="0"/>
              <a:cs typeface="Times New Roman" panose="02020603050405020304" pitchFamily="18" charset="0"/>
            </a:endParaRPr>
          </a:p>
          <a:p>
            <a:r>
              <a:rPr lang="en-US" sz="4000" b="0" i="0" u="none" strike="noStrike" baseline="0" dirty="0">
                <a:solidFill>
                  <a:srgbClr val="131413"/>
                </a:solidFill>
                <a:latin typeface="Times New Roman" panose="02020603050405020304" pitchFamily="18" charset="0"/>
                <a:cs typeface="Times New Roman" panose="02020603050405020304" pitchFamily="18" charset="0"/>
              </a:rPr>
              <a:t>Assessment of mandibular fractures by imaging techniques is crucial for directing the patient towards surgical or conservative treatments.</a:t>
            </a:r>
          </a:p>
          <a:p>
            <a:endParaRPr lang="en-US" sz="4000" b="0" i="0" u="none" strike="noStrike" baseline="0" dirty="0">
              <a:solidFill>
                <a:srgbClr val="131413"/>
              </a:solidFill>
              <a:latin typeface="Times New Roman" panose="02020603050405020304" pitchFamily="18" charset="0"/>
              <a:cs typeface="Times New Roman" panose="02020603050405020304" pitchFamily="18" charset="0"/>
            </a:endParaRPr>
          </a:p>
          <a:p>
            <a:r>
              <a:rPr lang="en-US" sz="4000" b="0" i="0" u="none" strike="noStrike" baseline="0" dirty="0">
                <a:solidFill>
                  <a:srgbClr val="131413"/>
                </a:solidFill>
                <a:latin typeface="Times New Roman" panose="02020603050405020304" pitchFamily="18" charset="0"/>
                <a:cs typeface="Times New Roman" panose="02020603050405020304" pitchFamily="18" charset="0"/>
              </a:rPr>
              <a:t> It is hoped that a </a:t>
            </a:r>
            <a:r>
              <a:rPr lang="en-US" sz="4000" dirty="0">
                <a:solidFill>
                  <a:srgbClr val="131413"/>
                </a:solidFill>
                <a:latin typeface="Times New Roman" panose="02020603050405020304" pitchFamily="18" charset="0"/>
                <a:cs typeface="Times New Roman" panose="02020603050405020304" pitchFamily="18" charset="0"/>
              </a:rPr>
              <a:t>careful </a:t>
            </a:r>
            <a:r>
              <a:rPr lang="en-US" sz="4000" dirty="0" err="1">
                <a:solidFill>
                  <a:srgbClr val="131413"/>
                </a:solidFill>
                <a:latin typeface="Times New Roman" panose="02020603050405020304" pitchFamily="18" charset="0"/>
                <a:cs typeface="Times New Roman" panose="02020603050405020304" pitchFamily="18" charset="0"/>
              </a:rPr>
              <a:t>radioghrafical</a:t>
            </a:r>
            <a:r>
              <a:rPr lang="en-US" sz="4000" dirty="0">
                <a:solidFill>
                  <a:srgbClr val="131413"/>
                </a:solidFill>
                <a:latin typeface="Times New Roman" panose="02020603050405020304" pitchFamily="18" charset="0"/>
                <a:cs typeface="Times New Roman" panose="02020603050405020304" pitchFamily="18" charset="0"/>
              </a:rPr>
              <a:t> assessments with </a:t>
            </a:r>
            <a:r>
              <a:rPr lang="en-US" sz="4000" b="0" i="0" u="none" strike="noStrike" baseline="0" dirty="0">
                <a:solidFill>
                  <a:srgbClr val="131413"/>
                </a:solidFill>
                <a:latin typeface="Times New Roman" panose="02020603050405020304" pitchFamily="18" charset="0"/>
                <a:cs typeface="Times New Roman" panose="02020603050405020304" pitchFamily="18" charset="0"/>
              </a:rPr>
              <a:t>detailed history, and clinical examination will be valuable to  health care professionals involved in planning future programs for trauma prevention and treatment methods.</a:t>
            </a:r>
          </a:p>
          <a:p>
            <a:pPr algn="l"/>
            <a:endParaRPr lang="en-US" sz="4000" b="0" i="0" u="none" strike="noStrike" baseline="0" dirty="0">
              <a:solidFill>
                <a:srgbClr val="131413"/>
              </a:solidFill>
              <a:latin typeface="Times New Roman" panose="02020603050405020304" pitchFamily="18" charset="0"/>
              <a:cs typeface="Times New Roman" panose="02020603050405020304" pitchFamily="18" charset="0"/>
            </a:endParaRPr>
          </a:p>
          <a:p>
            <a:pPr algn="l"/>
            <a:r>
              <a:rPr lang="en-US" sz="4000" b="0" i="0" u="none" strike="noStrike" baseline="0" dirty="0">
                <a:solidFill>
                  <a:srgbClr val="131413"/>
                </a:solidFill>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375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A9A73E-944F-99CA-F7D0-1A9362946633}"/>
              </a:ext>
            </a:extLst>
          </p:cNvPr>
          <p:cNvPicPr>
            <a:picLocks noChangeAspect="1"/>
          </p:cNvPicPr>
          <p:nvPr/>
        </p:nvPicPr>
        <p:blipFill>
          <a:blip r:embed="rId2"/>
          <a:stretch>
            <a:fillRect/>
          </a:stretch>
        </p:blipFill>
        <p:spPr>
          <a:xfrm>
            <a:off x="600869" y="603250"/>
            <a:ext cx="12192000" cy="8915400"/>
          </a:xfrm>
          <a:prstGeom prst="rect">
            <a:avLst/>
          </a:prstGeom>
        </p:spPr>
      </p:pic>
    </p:spTree>
    <p:extLst>
      <p:ext uri="{BB962C8B-B14F-4D97-AF65-F5344CB8AC3E}">
        <p14:creationId xmlns:p14="http://schemas.microsoft.com/office/powerpoint/2010/main" val="363151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6">
            <a:extLst>
              <a:ext uri="{FF2B5EF4-FFF2-40B4-BE49-F238E27FC236}">
                <a16:creationId xmlns:a16="http://schemas.microsoft.com/office/drawing/2014/main" id="{F320D87D-A3FE-68DB-376C-AA781795D775}"/>
              </a:ext>
            </a:extLst>
          </p:cNvPr>
          <p:cNvSpPr txBox="1"/>
          <p:nvPr/>
        </p:nvSpPr>
        <p:spPr>
          <a:xfrm>
            <a:off x="1210469" y="831850"/>
            <a:ext cx="11277600" cy="2251045"/>
          </a:xfrm>
          <a:prstGeom prst="rect">
            <a:avLst/>
          </a:prstGeom>
        </p:spPr>
        <p:txBody>
          <a:bodyPr vert="horz" wrap="square" lIns="0" tIns="22015" rIns="0" bIns="0" rtlCol="0">
            <a:spAutoFit/>
          </a:bodyPr>
          <a:lstStyle/>
          <a:p>
            <a:pPr marL="16934" algn="ctr">
              <a:spcBef>
                <a:spcPts val="173"/>
              </a:spcBef>
            </a:pPr>
            <a:r>
              <a:rPr lang="en-US" sz="3600" spc="53" dirty="0">
                <a:solidFill>
                  <a:srgbClr val="131413"/>
                </a:solidFill>
                <a:latin typeface="Times New Roman" panose="02020603050405020304" pitchFamily="18" charset="0"/>
                <a:cs typeface="Times New Roman" panose="02020603050405020304" pitchFamily="18" charset="0"/>
              </a:rPr>
              <a:t> </a:t>
            </a:r>
            <a:endParaRPr sz="3600" dirty="0">
              <a:latin typeface="Times New Roman" panose="02020603050405020304" pitchFamily="18" charset="0"/>
              <a:cs typeface="Times New Roman" panose="02020603050405020304" pitchFamily="18" charset="0"/>
            </a:endParaRPr>
          </a:p>
          <a:p>
            <a:pPr marL="16934" marR="6774">
              <a:spcBef>
                <a:spcPts val="53"/>
              </a:spcBef>
            </a:pPr>
            <a:r>
              <a:rPr sz="3600" spc="40" dirty="0">
                <a:solidFill>
                  <a:srgbClr val="131413"/>
                </a:solidFill>
                <a:latin typeface="Times New Roman" panose="02020603050405020304" pitchFamily="18" charset="0"/>
                <a:cs typeface="Times New Roman" panose="02020603050405020304" pitchFamily="18" charset="0"/>
              </a:rPr>
              <a:t>Mandibular</a:t>
            </a:r>
            <a:r>
              <a:rPr sz="3600" spc="100" dirty="0">
                <a:solidFill>
                  <a:srgbClr val="131413"/>
                </a:solidFill>
                <a:latin typeface="Times New Roman" panose="02020603050405020304" pitchFamily="18" charset="0"/>
                <a:cs typeface="Times New Roman" panose="02020603050405020304" pitchFamily="18" charset="0"/>
              </a:rPr>
              <a:t> </a:t>
            </a:r>
            <a:r>
              <a:rPr sz="3600" spc="33" dirty="0">
                <a:solidFill>
                  <a:srgbClr val="131413"/>
                </a:solidFill>
                <a:latin typeface="Times New Roman" panose="02020603050405020304" pitchFamily="18" charset="0"/>
                <a:cs typeface="Times New Roman" panose="02020603050405020304" pitchFamily="18" charset="0"/>
              </a:rPr>
              <a:t>fractures</a:t>
            </a:r>
            <a:r>
              <a:rPr sz="3600" spc="100" dirty="0">
                <a:solidFill>
                  <a:srgbClr val="131413"/>
                </a:solidFill>
                <a:latin typeface="Times New Roman" panose="02020603050405020304" pitchFamily="18" charset="0"/>
                <a:cs typeface="Times New Roman" panose="02020603050405020304" pitchFamily="18" charset="0"/>
              </a:rPr>
              <a:t> </a:t>
            </a:r>
            <a:r>
              <a:rPr sz="3600" spc="33" dirty="0">
                <a:solidFill>
                  <a:srgbClr val="131413"/>
                </a:solidFill>
                <a:latin typeface="Times New Roman" panose="02020603050405020304" pitchFamily="18" charset="0"/>
                <a:cs typeface="Times New Roman" panose="02020603050405020304" pitchFamily="18" charset="0"/>
              </a:rPr>
              <a:t>are</a:t>
            </a:r>
            <a:r>
              <a:rPr sz="3600" spc="100" dirty="0">
                <a:solidFill>
                  <a:srgbClr val="131413"/>
                </a:solidFill>
                <a:latin typeface="Times New Roman" panose="02020603050405020304" pitchFamily="18" charset="0"/>
                <a:cs typeface="Times New Roman" panose="02020603050405020304" pitchFamily="18" charset="0"/>
              </a:rPr>
              <a:t> </a:t>
            </a:r>
            <a:r>
              <a:rPr sz="3600" spc="47" dirty="0">
                <a:solidFill>
                  <a:srgbClr val="131413"/>
                </a:solidFill>
                <a:latin typeface="Times New Roman" panose="02020603050405020304" pitchFamily="18" charset="0"/>
                <a:cs typeface="Times New Roman" panose="02020603050405020304" pitchFamily="18" charset="0"/>
              </a:rPr>
              <a:t>among</a:t>
            </a:r>
            <a:r>
              <a:rPr sz="3600" spc="107" dirty="0">
                <a:solidFill>
                  <a:srgbClr val="131413"/>
                </a:solidFill>
                <a:latin typeface="Times New Roman" panose="02020603050405020304" pitchFamily="18" charset="0"/>
                <a:cs typeface="Times New Roman" panose="02020603050405020304" pitchFamily="18" charset="0"/>
              </a:rPr>
              <a:t> </a:t>
            </a:r>
            <a:r>
              <a:rPr sz="3600" spc="53" dirty="0">
                <a:solidFill>
                  <a:srgbClr val="131413"/>
                </a:solidFill>
                <a:latin typeface="Times New Roman" panose="02020603050405020304" pitchFamily="18" charset="0"/>
                <a:cs typeface="Times New Roman" panose="02020603050405020304" pitchFamily="18" charset="0"/>
              </a:rPr>
              <a:t>the</a:t>
            </a:r>
            <a:r>
              <a:rPr sz="3600" spc="107" dirty="0">
                <a:solidFill>
                  <a:srgbClr val="131413"/>
                </a:solidFill>
                <a:latin typeface="Times New Roman" panose="02020603050405020304" pitchFamily="18" charset="0"/>
                <a:cs typeface="Times New Roman" panose="02020603050405020304" pitchFamily="18" charset="0"/>
              </a:rPr>
              <a:t> </a:t>
            </a:r>
            <a:r>
              <a:rPr sz="3600" spc="53" dirty="0">
                <a:solidFill>
                  <a:srgbClr val="131413"/>
                </a:solidFill>
                <a:latin typeface="Times New Roman" panose="02020603050405020304" pitchFamily="18" charset="0"/>
                <a:cs typeface="Times New Roman" panose="02020603050405020304" pitchFamily="18" charset="0"/>
              </a:rPr>
              <a:t>most</a:t>
            </a:r>
            <a:r>
              <a:rPr sz="3600" spc="93" dirty="0">
                <a:solidFill>
                  <a:srgbClr val="131413"/>
                </a:solidFill>
                <a:latin typeface="Times New Roman" panose="02020603050405020304" pitchFamily="18" charset="0"/>
                <a:cs typeface="Times New Roman" panose="02020603050405020304" pitchFamily="18" charset="0"/>
              </a:rPr>
              <a:t> </a:t>
            </a:r>
            <a:r>
              <a:rPr sz="3600" spc="67" dirty="0">
                <a:solidFill>
                  <a:srgbClr val="131413"/>
                </a:solidFill>
                <a:latin typeface="Times New Roman" panose="02020603050405020304" pitchFamily="18" charset="0"/>
                <a:cs typeface="Times New Roman" panose="02020603050405020304" pitchFamily="18" charset="0"/>
              </a:rPr>
              <a:t>common</a:t>
            </a:r>
            <a:r>
              <a:rPr sz="3600" spc="100" dirty="0">
                <a:solidFill>
                  <a:srgbClr val="131413"/>
                </a:solidFill>
                <a:latin typeface="Times New Roman" panose="02020603050405020304" pitchFamily="18" charset="0"/>
                <a:cs typeface="Times New Roman" panose="02020603050405020304" pitchFamily="18" charset="0"/>
              </a:rPr>
              <a:t> </a:t>
            </a:r>
            <a:r>
              <a:rPr sz="3600" spc="27" dirty="0">
                <a:solidFill>
                  <a:srgbClr val="131413"/>
                </a:solidFill>
                <a:latin typeface="Times New Roman" panose="02020603050405020304" pitchFamily="18" charset="0"/>
                <a:cs typeface="Times New Roman" panose="02020603050405020304" pitchFamily="18" charset="0"/>
              </a:rPr>
              <a:t>(60– </a:t>
            </a:r>
            <a:r>
              <a:rPr sz="3600" spc="-333" dirty="0">
                <a:solidFill>
                  <a:srgbClr val="131413"/>
                </a:solidFill>
                <a:latin typeface="Times New Roman" panose="02020603050405020304" pitchFamily="18" charset="0"/>
                <a:cs typeface="Times New Roman" panose="02020603050405020304" pitchFamily="18" charset="0"/>
              </a:rPr>
              <a:t> </a:t>
            </a:r>
            <a:r>
              <a:rPr sz="3600" spc="-27" dirty="0">
                <a:solidFill>
                  <a:srgbClr val="131413"/>
                </a:solidFill>
                <a:latin typeface="Times New Roman" panose="02020603050405020304" pitchFamily="18" charset="0"/>
                <a:cs typeface="Times New Roman" panose="02020603050405020304" pitchFamily="18" charset="0"/>
              </a:rPr>
              <a:t>70%)</a:t>
            </a:r>
            <a:r>
              <a:rPr sz="3600" spc="727" dirty="0">
                <a:solidFill>
                  <a:srgbClr val="131413"/>
                </a:solidFill>
                <a:latin typeface="Times New Roman" panose="02020603050405020304" pitchFamily="18" charset="0"/>
                <a:cs typeface="Times New Roman" panose="02020603050405020304" pitchFamily="18" charset="0"/>
              </a:rPr>
              <a:t> </a:t>
            </a:r>
            <a:r>
              <a:rPr sz="3600" spc="7" dirty="0">
                <a:solidFill>
                  <a:srgbClr val="131413"/>
                </a:solidFill>
                <a:latin typeface="Times New Roman" panose="02020603050405020304" pitchFamily="18" charset="0"/>
                <a:cs typeface="Times New Roman" panose="02020603050405020304" pitchFamily="18" charset="0"/>
              </a:rPr>
              <a:t>maxillofacial  </a:t>
            </a:r>
            <a:r>
              <a:rPr sz="3600" spc="87" dirty="0">
                <a:solidFill>
                  <a:srgbClr val="131413"/>
                </a:solidFill>
                <a:latin typeface="Times New Roman" panose="02020603050405020304" pitchFamily="18" charset="0"/>
                <a:cs typeface="Times New Roman" panose="02020603050405020304" pitchFamily="18" charset="0"/>
              </a:rPr>
              <a:t> </a:t>
            </a:r>
            <a:r>
              <a:rPr sz="3600" spc="33" dirty="0">
                <a:solidFill>
                  <a:srgbClr val="131413"/>
                </a:solidFill>
                <a:latin typeface="Times New Roman" panose="02020603050405020304" pitchFamily="18" charset="0"/>
                <a:cs typeface="Times New Roman" panose="02020603050405020304" pitchFamily="18" charset="0"/>
              </a:rPr>
              <a:t>fractures </a:t>
            </a:r>
            <a:r>
              <a:rPr sz="3600" spc="380" dirty="0">
                <a:solidFill>
                  <a:srgbClr val="131413"/>
                </a:solidFill>
                <a:latin typeface="Times New Roman" panose="02020603050405020304" pitchFamily="18" charset="0"/>
                <a:cs typeface="Times New Roman" panose="02020603050405020304" pitchFamily="18" charset="0"/>
              </a:rPr>
              <a:t> </a:t>
            </a:r>
            <a:r>
              <a:rPr sz="3600" spc="27" dirty="0">
                <a:solidFill>
                  <a:srgbClr val="131413"/>
                </a:solidFill>
                <a:latin typeface="Times New Roman" panose="02020603050405020304" pitchFamily="18" charset="0"/>
                <a:cs typeface="Times New Roman" panose="02020603050405020304" pitchFamily="18" charset="0"/>
              </a:rPr>
              <a:t>observed  </a:t>
            </a:r>
            <a:r>
              <a:rPr sz="3600" spc="47" dirty="0">
                <a:solidFill>
                  <a:srgbClr val="131413"/>
                </a:solidFill>
                <a:latin typeface="Times New Roman" panose="02020603050405020304" pitchFamily="18" charset="0"/>
                <a:cs typeface="Times New Roman" panose="02020603050405020304" pitchFamily="18" charset="0"/>
              </a:rPr>
              <a:t> </a:t>
            </a:r>
            <a:r>
              <a:rPr sz="3600" spc="33" dirty="0">
                <a:solidFill>
                  <a:srgbClr val="131413"/>
                </a:solidFill>
                <a:latin typeface="Times New Roman" panose="02020603050405020304" pitchFamily="18" charset="0"/>
                <a:cs typeface="Times New Roman" panose="02020603050405020304" pitchFamily="18" charset="0"/>
              </a:rPr>
              <a:t>in </a:t>
            </a:r>
            <a:r>
              <a:rPr sz="3600" spc="373" dirty="0">
                <a:solidFill>
                  <a:srgbClr val="131413"/>
                </a:solidFill>
                <a:latin typeface="Times New Roman" panose="02020603050405020304" pitchFamily="18" charset="0"/>
                <a:cs typeface="Times New Roman" panose="02020603050405020304" pitchFamily="18" charset="0"/>
              </a:rPr>
              <a:t> </a:t>
            </a:r>
            <a:r>
              <a:rPr sz="3600" spc="27" dirty="0">
                <a:solidFill>
                  <a:srgbClr val="131413"/>
                </a:solidFill>
                <a:latin typeface="Times New Roman" panose="02020603050405020304" pitchFamily="18" charset="0"/>
                <a:cs typeface="Times New Roman" panose="02020603050405020304" pitchFamily="18" charset="0"/>
              </a:rPr>
              <a:t>emergency</a:t>
            </a:r>
            <a:endParaRPr sz="3600" dirty="0">
              <a:latin typeface="Times New Roman" panose="02020603050405020304" pitchFamily="18" charset="0"/>
              <a:cs typeface="Times New Roman" panose="02020603050405020304" pitchFamily="18" charset="0"/>
            </a:endParaRPr>
          </a:p>
          <a:p>
            <a:pPr marL="16934">
              <a:spcBef>
                <a:spcPts val="13"/>
              </a:spcBef>
            </a:pPr>
            <a:r>
              <a:rPr lang="en-US" sz="3600" spc="53" dirty="0">
                <a:solidFill>
                  <a:srgbClr val="131413"/>
                </a:solidFill>
                <a:latin typeface="Times New Roman" panose="02020603050405020304" pitchFamily="18" charset="0"/>
                <a:cs typeface="Times New Roman" panose="02020603050405020304" pitchFamily="18" charset="0"/>
              </a:rPr>
              <a:t>r</a:t>
            </a:r>
            <a:r>
              <a:rPr sz="3600" spc="53" dirty="0">
                <a:solidFill>
                  <a:srgbClr val="131413"/>
                </a:solidFill>
                <a:latin typeface="Times New Roman" panose="02020603050405020304" pitchFamily="18" charset="0"/>
                <a:cs typeface="Times New Roman" panose="02020603050405020304" pitchFamily="18" charset="0"/>
              </a:rPr>
              <a:t>ooms</a:t>
            </a:r>
            <a:r>
              <a:rPr lang="en-US" sz="3600" spc="-13" dirty="0">
                <a:solidFill>
                  <a:srgbClr val="131413"/>
                </a:solidFill>
                <a:latin typeface="Times New Roman" panose="02020603050405020304" pitchFamily="18" charset="0"/>
                <a:cs typeface="Times New Roman" panose="02020603050405020304" pitchFamily="18" charset="0"/>
              </a:rPr>
              <a:t>.</a:t>
            </a:r>
            <a:endParaRPr sz="3600" dirty="0">
              <a:latin typeface="Times New Roman" panose="02020603050405020304" pitchFamily="18" charset="0"/>
              <a:cs typeface="Times New Roman" panose="02020603050405020304" pitchFamily="18" charset="0"/>
            </a:endParaRPr>
          </a:p>
        </p:txBody>
      </p:sp>
      <p:sp>
        <p:nvSpPr>
          <p:cNvPr id="3" name="object 37">
            <a:extLst>
              <a:ext uri="{FF2B5EF4-FFF2-40B4-BE49-F238E27FC236}">
                <a16:creationId xmlns:a16="http://schemas.microsoft.com/office/drawing/2014/main" id="{D3D3EC21-023B-E314-F568-271328ADDCDF}"/>
              </a:ext>
            </a:extLst>
          </p:cNvPr>
          <p:cNvSpPr txBox="1"/>
          <p:nvPr/>
        </p:nvSpPr>
        <p:spPr>
          <a:xfrm>
            <a:off x="905669" y="3573517"/>
            <a:ext cx="11582400" cy="6932006"/>
          </a:xfrm>
          <a:prstGeom prst="rect">
            <a:avLst/>
          </a:prstGeom>
        </p:spPr>
        <p:txBody>
          <a:bodyPr vert="horz" wrap="square" lIns="0" tIns="11854" rIns="0" bIns="0" rtlCol="0">
            <a:spAutoFit/>
          </a:bodyPr>
          <a:lstStyle/>
          <a:p>
            <a:pPr marL="16934" marR="6774" algn="just">
              <a:lnSpc>
                <a:spcPct val="105300"/>
              </a:lnSpc>
              <a:spcBef>
                <a:spcPts val="93"/>
              </a:spcBef>
            </a:pPr>
            <a:r>
              <a:rPr lang="en-US" sz="3600" spc="7" dirty="0">
                <a:solidFill>
                  <a:srgbClr val="FF0000"/>
                </a:solidFill>
                <a:latin typeface="Times New Roman" panose="02020603050405020304" pitchFamily="18" charset="0"/>
                <a:cs typeface="Times New Roman" panose="02020603050405020304" pitchFamily="18" charset="0"/>
              </a:rPr>
              <a:t>The epidemiology </a:t>
            </a:r>
            <a:r>
              <a:rPr lang="en-US" sz="3600" spc="7" dirty="0">
                <a:solidFill>
                  <a:srgbClr val="131413"/>
                </a:solidFill>
                <a:latin typeface="Times New Roman" panose="02020603050405020304" pitchFamily="18" charset="0"/>
                <a:cs typeface="Times New Roman" panose="02020603050405020304" pitchFamily="18" charset="0"/>
              </a:rPr>
              <a:t>of </a:t>
            </a:r>
            <a:r>
              <a:rPr lang="en-US" sz="3600" spc="40" dirty="0">
                <a:solidFill>
                  <a:srgbClr val="131413"/>
                </a:solidFill>
                <a:latin typeface="Times New Roman" panose="02020603050405020304" pitchFamily="18" charset="0"/>
                <a:cs typeface="Times New Roman" panose="02020603050405020304" pitchFamily="18" charset="0"/>
              </a:rPr>
              <a:t>Mandibular</a:t>
            </a:r>
            <a:r>
              <a:rPr sz="3600" spc="13" dirty="0">
                <a:solidFill>
                  <a:srgbClr val="131413"/>
                </a:solidFill>
                <a:latin typeface="Times New Roman" panose="02020603050405020304" pitchFamily="18" charset="0"/>
                <a:cs typeface="Times New Roman" panose="02020603050405020304" pitchFamily="18" charset="0"/>
              </a:rPr>
              <a:t> </a:t>
            </a:r>
            <a:r>
              <a:rPr sz="3600" spc="33" dirty="0">
                <a:solidFill>
                  <a:srgbClr val="131413"/>
                </a:solidFill>
                <a:latin typeface="Times New Roman" panose="02020603050405020304" pitchFamily="18" charset="0"/>
                <a:cs typeface="Times New Roman" panose="02020603050405020304" pitchFamily="18" charset="0"/>
              </a:rPr>
              <a:t>fractures </a:t>
            </a:r>
            <a:r>
              <a:rPr sz="3600" spc="7" dirty="0">
                <a:solidFill>
                  <a:srgbClr val="131413"/>
                </a:solidFill>
                <a:latin typeface="Times New Roman" panose="02020603050405020304" pitchFamily="18" charset="0"/>
                <a:cs typeface="Times New Roman" panose="02020603050405020304" pitchFamily="18" charset="0"/>
              </a:rPr>
              <a:t>varies</a:t>
            </a:r>
            <a:r>
              <a:rPr sz="3600" spc="13" dirty="0">
                <a:solidFill>
                  <a:srgbClr val="131413"/>
                </a:solidFill>
                <a:latin typeface="Times New Roman" panose="02020603050405020304" pitchFamily="18" charset="0"/>
                <a:cs typeface="Times New Roman" panose="02020603050405020304" pitchFamily="18" charset="0"/>
              </a:rPr>
              <a:t> </a:t>
            </a:r>
            <a:r>
              <a:rPr sz="3600" spc="33" dirty="0">
                <a:solidFill>
                  <a:srgbClr val="131413"/>
                </a:solidFill>
                <a:latin typeface="Times New Roman" panose="02020603050405020304" pitchFamily="18" charset="0"/>
                <a:cs typeface="Times New Roman" panose="02020603050405020304" pitchFamily="18" charset="0"/>
              </a:rPr>
              <a:t>according </a:t>
            </a:r>
            <a:r>
              <a:rPr sz="3600" spc="53" dirty="0">
                <a:solidFill>
                  <a:srgbClr val="131413"/>
                </a:solidFill>
                <a:latin typeface="Times New Roman" panose="02020603050405020304" pitchFamily="18" charset="0"/>
                <a:cs typeface="Times New Roman" panose="02020603050405020304" pitchFamily="18" charset="0"/>
              </a:rPr>
              <a:t>to </a:t>
            </a:r>
            <a:r>
              <a:rPr sz="3600" spc="20" dirty="0">
                <a:solidFill>
                  <a:srgbClr val="131413"/>
                </a:solidFill>
                <a:latin typeface="Times New Roman" panose="02020603050405020304" pitchFamily="18" charset="0"/>
                <a:cs typeface="Times New Roman" panose="02020603050405020304" pitchFamily="18" charset="0"/>
              </a:rPr>
              <a:t>geographical </a:t>
            </a:r>
            <a:r>
              <a:rPr sz="3600" spc="27" dirty="0">
                <a:solidFill>
                  <a:srgbClr val="131413"/>
                </a:solidFill>
                <a:latin typeface="Times New Roman" panose="02020603050405020304" pitchFamily="18" charset="0"/>
                <a:cs typeface="Times New Roman" panose="02020603050405020304" pitchFamily="18" charset="0"/>
              </a:rPr>
              <a:t> areas</a:t>
            </a:r>
            <a:r>
              <a:rPr sz="3600" spc="33" dirty="0">
                <a:solidFill>
                  <a:srgbClr val="131413"/>
                </a:solidFill>
                <a:latin typeface="Times New Roman" panose="02020603050405020304" pitchFamily="18" charset="0"/>
                <a:cs typeface="Times New Roman" panose="02020603050405020304" pitchFamily="18" charset="0"/>
              </a:rPr>
              <a:t> </a:t>
            </a:r>
            <a:r>
              <a:rPr sz="3600" spc="53" dirty="0">
                <a:solidFill>
                  <a:srgbClr val="131413"/>
                </a:solidFill>
                <a:latin typeface="Times New Roman" panose="02020603050405020304" pitchFamily="18" charset="0"/>
                <a:cs typeface="Times New Roman" panose="02020603050405020304" pitchFamily="18" charset="0"/>
              </a:rPr>
              <a:t>and </a:t>
            </a:r>
            <a:r>
              <a:rPr sz="3600" spc="33" dirty="0">
                <a:solidFill>
                  <a:srgbClr val="131413"/>
                </a:solidFill>
                <a:latin typeface="Times New Roman" panose="02020603050405020304" pitchFamily="18" charset="0"/>
                <a:cs typeface="Times New Roman" panose="02020603050405020304" pitchFamily="18" charset="0"/>
              </a:rPr>
              <a:t>socio-economic</a:t>
            </a:r>
            <a:r>
              <a:rPr sz="3600" spc="40" dirty="0">
                <a:solidFill>
                  <a:srgbClr val="131413"/>
                </a:solidFill>
                <a:latin typeface="Times New Roman" panose="02020603050405020304" pitchFamily="18" charset="0"/>
                <a:cs typeface="Times New Roman" panose="02020603050405020304" pitchFamily="18" charset="0"/>
              </a:rPr>
              <a:t> </a:t>
            </a:r>
            <a:r>
              <a:rPr sz="3600" spc="20" dirty="0">
                <a:solidFill>
                  <a:srgbClr val="131413"/>
                </a:solidFill>
                <a:latin typeface="Times New Roman" panose="02020603050405020304" pitchFamily="18" charset="0"/>
                <a:cs typeface="Times New Roman" panose="02020603050405020304" pitchFamily="18" charset="0"/>
              </a:rPr>
              <a:t>factors.</a:t>
            </a:r>
            <a:r>
              <a:rPr sz="3600" spc="27" dirty="0">
                <a:solidFill>
                  <a:srgbClr val="131413"/>
                </a:solidFill>
                <a:latin typeface="Times New Roman" panose="02020603050405020304" pitchFamily="18" charset="0"/>
                <a:cs typeface="Times New Roman" panose="02020603050405020304" pitchFamily="18" charset="0"/>
              </a:rPr>
              <a:t> </a:t>
            </a:r>
            <a:r>
              <a:rPr sz="3600" spc="60" dirty="0">
                <a:solidFill>
                  <a:srgbClr val="131413"/>
                </a:solidFill>
                <a:latin typeface="Times New Roman" panose="02020603050405020304" pitchFamily="18" charset="0"/>
                <a:cs typeface="Times New Roman" panose="02020603050405020304" pitchFamily="18" charset="0"/>
              </a:rPr>
              <a:t>The </a:t>
            </a:r>
            <a:r>
              <a:rPr sz="3600" spc="53" dirty="0">
                <a:solidFill>
                  <a:srgbClr val="131413"/>
                </a:solidFill>
                <a:latin typeface="Times New Roman" panose="02020603050405020304" pitchFamily="18" charset="0"/>
                <a:cs typeface="Times New Roman" panose="02020603050405020304" pitchFamily="18" charset="0"/>
              </a:rPr>
              <a:t>most </a:t>
            </a:r>
            <a:r>
              <a:rPr sz="3600" spc="67" dirty="0">
                <a:solidFill>
                  <a:srgbClr val="131413"/>
                </a:solidFill>
                <a:latin typeface="Times New Roman" panose="02020603050405020304" pitchFamily="18" charset="0"/>
                <a:cs typeface="Times New Roman" panose="02020603050405020304" pitchFamily="18" charset="0"/>
              </a:rPr>
              <a:t>common </a:t>
            </a:r>
            <a:r>
              <a:rPr sz="3600" spc="73" dirty="0">
                <a:solidFill>
                  <a:srgbClr val="131413"/>
                </a:solidFill>
                <a:latin typeface="Times New Roman" panose="02020603050405020304" pitchFamily="18" charset="0"/>
                <a:cs typeface="Times New Roman" panose="02020603050405020304" pitchFamily="18" charset="0"/>
              </a:rPr>
              <a:t> </a:t>
            </a:r>
            <a:r>
              <a:rPr sz="3600" spc="20" dirty="0">
                <a:solidFill>
                  <a:srgbClr val="131413"/>
                </a:solidFill>
                <a:latin typeface="Times New Roman" panose="02020603050405020304" pitchFamily="18" charset="0"/>
                <a:cs typeface="Times New Roman" panose="02020603050405020304" pitchFamily="18" charset="0"/>
              </a:rPr>
              <a:t>causes </a:t>
            </a:r>
            <a:r>
              <a:rPr sz="3600" dirty="0">
                <a:solidFill>
                  <a:srgbClr val="131413"/>
                </a:solidFill>
                <a:latin typeface="Times New Roman" panose="02020603050405020304" pitchFamily="18" charset="0"/>
                <a:cs typeface="Times New Roman" panose="02020603050405020304" pitchFamily="18" charset="0"/>
              </a:rPr>
              <a:t>of </a:t>
            </a:r>
            <a:r>
              <a:rPr lang="en-US" sz="3600" spc="40" dirty="0">
                <a:solidFill>
                  <a:srgbClr val="131413"/>
                </a:solidFill>
                <a:latin typeface="Times New Roman" panose="02020603050405020304" pitchFamily="18" charset="0"/>
                <a:cs typeface="Times New Roman" panose="02020603050405020304" pitchFamily="18" charset="0"/>
              </a:rPr>
              <a:t>Mandibular</a:t>
            </a:r>
            <a:r>
              <a:rPr sz="3600" spc="7" dirty="0">
                <a:solidFill>
                  <a:srgbClr val="131413"/>
                </a:solidFill>
                <a:latin typeface="Times New Roman" panose="02020603050405020304" pitchFamily="18" charset="0"/>
                <a:cs typeface="Times New Roman" panose="02020603050405020304" pitchFamily="18" charset="0"/>
              </a:rPr>
              <a:t> </a:t>
            </a:r>
            <a:r>
              <a:rPr sz="3600" spc="33" dirty="0">
                <a:solidFill>
                  <a:srgbClr val="131413"/>
                </a:solidFill>
                <a:latin typeface="Times New Roman" panose="02020603050405020304" pitchFamily="18" charset="0"/>
                <a:cs typeface="Times New Roman" panose="02020603050405020304" pitchFamily="18" charset="0"/>
              </a:rPr>
              <a:t>fractures are </a:t>
            </a:r>
            <a:r>
              <a:rPr sz="3600" spc="47" dirty="0">
                <a:solidFill>
                  <a:srgbClr val="131413"/>
                </a:solidFill>
                <a:latin typeface="Times New Roman" panose="02020603050405020304" pitchFamily="18" charset="0"/>
                <a:cs typeface="Times New Roman" panose="02020603050405020304" pitchFamily="18" charset="0"/>
              </a:rPr>
              <a:t>road </a:t>
            </a:r>
            <a:r>
              <a:rPr sz="3600" spc="7" dirty="0">
                <a:solidFill>
                  <a:srgbClr val="131413"/>
                </a:solidFill>
                <a:latin typeface="Times New Roman" panose="02020603050405020304" pitchFamily="18" charset="0"/>
                <a:cs typeface="Times New Roman" panose="02020603050405020304" pitchFamily="18" charset="0"/>
              </a:rPr>
              <a:t>traffic </a:t>
            </a:r>
            <a:r>
              <a:rPr sz="3600" spc="33" dirty="0">
                <a:solidFill>
                  <a:srgbClr val="131413"/>
                </a:solidFill>
                <a:latin typeface="Times New Roman" panose="02020603050405020304" pitchFamily="18" charset="0"/>
                <a:cs typeface="Times New Roman" panose="02020603050405020304" pitchFamily="18" charset="0"/>
              </a:rPr>
              <a:t>accidents </a:t>
            </a:r>
            <a:r>
              <a:rPr sz="3600" spc="40" dirty="0">
                <a:solidFill>
                  <a:srgbClr val="131413"/>
                </a:solidFill>
                <a:latin typeface="Times New Roman" panose="02020603050405020304" pitchFamily="18" charset="0"/>
                <a:cs typeface="Times New Roman" panose="02020603050405020304" pitchFamily="18" charset="0"/>
              </a:rPr>
              <a:t> </a:t>
            </a:r>
            <a:r>
              <a:rPr sz="3600" spc="-7" dirty="0">
                <a:solidFill>
                  <a:srgbClr val="131413"/>
                </a:solidFill>
                <a:latin typeface="Times New Roman" panose="02020603050405020304" pitchFamily="18" charset="0"/>
                <a:cs typeface="Times New Roman" panose="02020603050405020304" pitchFamily="18" charset="0"/>
              </a:rPr>
              <a:t>(40–42%),</a:t>
            </a:r>
            <a:r>
              <a:rPr sz="3600" dirty="0">
                <a:solidFill>
                  <a:srgbClr val="131413"/>
                </a:solidFill>
                <a:latin typeface="Times New Roman" panose="02020603050405020304" pitchFamily="18" charset="0"/>
                <a:cs typeface="Times New Roman" panose="02020603050405020304" pitchFamily="18" charset="0"/>
              </a:rPr>
              <a:t> </a:t>
            </a:r>
            <a:r>
              <a:rPr sz="3600" spc="-13" dirty="0">
                <a:solidFill>
                  <a:srgbClr val="131413"/>
                </a:solidFill>
                <a:latin typeface="Times New Roman" panose="02020603050405020304" pitchFamily="18" charset="0"/>
                <a:cs typeface="Times New Roman" panose="02020603050405020304" pitchFamily="18" charset="0"/>
              </a:rPr>
              <a:t>falls,</a:t>
            </a:r>
            <a:r>
              <a:rPr sz="3600" spc="-7" dirty="0">
                <a:solidFill>
                  <a:srgbClr val="131413"/>
                </a:solidFill>
                <a:latin typeface="Times New Roman" panose="02020603050405020304" pitchFamily="18" charset="0"/>
                <a:cs typeface="Times New Roman" panose="02020603050405020304" pitchFamily="18" charset="0"/>
              </a:rPr>
              <a:t> </a:t>
            </a:r>
            <a:r>
              <a:rPr sz="3600" spc="20" dirty="0">
                <a:solidFill>
                  <a:srgbClr val="131413"/>
                </a:solidFill>
                <a:latin typeface="Times New Roman" panose="02020603050405020304" pitchFamily="18" charset="0"/>
                <a:cs typeface="Times New Roman" panose="02020603050405020304" pitchFamily="18" charset="0"/>
              </a:rPr>
              <a:t>assaults,</a:t>
            </a:r>
            <a:r>
              <a:rPr sz="3600" spc="27" dirty="0">
                <a:solidFill>
                  <a:srgbClr val="131413"/>
                </a:solidFill>
                <a:latin typeface="Times New Roman" panose="02020603050405020304" pitchFamily="18" charset="0"/>
                <a:cs typeface="Times New Roman" panose="02020603050405020304" pitchFamily="18" charset="0"/>
              </a:rPr>
              <a:t> sports,</a:t>
            </a:r>
            <a:r>
              <a:rPr sz="3600" spc="33" dirty="0">
                <a:solidFill>
                  <a:srgbClr val="131413"/>
                </a:solidFill>
                <a:latin typeface="Times New Roman" panose="02020603050405020304" pitchFamily="18" charset="0"/>
                <a:cs typeface="Times New Roman" panose="02020603050405020304" pitchFamily="18" charset="0"/>
              </a:rPr>
              <a:t> </a:t>
            </a:r>
            <a:r>
              <a:rPr sz="3600" spc="53" dirty="0">
                <a:solidFill>
                  <a:srgbClr val="131413"/>
                </a:solidFill>
                <a:latin typeface="Times New Roman" panose="02020603050405020304" pitchFamily="18" charset="0"/>
                <a:cs typeface="Times New Roman" panose="02020603050405020304" pitchFamily="18" charset="0"/>
              </a:rPr>
              <a:t>and </a:t>
            </a:r>
            <a:r>
              <a:rPr sz="3600" spc="27" dirty="0">
                <a:solidFill>
                  <a:srgbClr val="131413"/>
                </a:solidFill>
                <a:latin typeface="Times New Roman" panose="02020603050405020304" pitchFamily="18" charset="0"/>
                <a:cs typeface="Times New Roman" panose="02020603050405020304" pitchFamily="18" charset="0"/>
              </a:rPr>
              <a:t>work  </a:t>
            </a:r>
            <a:r>
              <a:rPr sz="3600" spc="20" dirty="0">
                <a:solidFill>
                  <a:srgbClr val="131413"/>
                </a:solidFill>
                <a:latin typeface="Times New Roman" panose="02020603050405020304" pitchFamily="18" charset="0"/>
                <a:cs typeface="Times New Roman" panose="02020603050405020304" pitchFamily="18" charset="0"/>
              </a:rPr>
              <a:t>injuries</a:t>
            </a:r>
            <a:r>
              <a:rPr lang="en-US" sz="3600" spc="20" dirty="0">
                <a:solidFill>
                  <a:srgbClr val="131413"/>
                </a:solidFill>
                <a:latin typeface="Times New Roman" panose="02020603050405020304" pitchFamily="18" charset="0"/>
                <a:cs typeface="Times New Roman" panose="02020603050405020304" pitchFamily="18" charset="0"/>
              </a:rPr>
              <a:t>.</a:t>
            </a:r>
          </a:p>
          <a:p>
            <a:pPr marL="16934" marR="6774" algn="just">
              <a:lnSpc>
                <a:spcPct val="105300"/>
              </a:lnSpc>
              <a:spcBef>
                <a:spcPts val="93"/>
              </a:spcBef>
            </a:pPr>
            <a:r>
              <a:rPr sz="3600" spc="20" dirty="0">
                <a:solidFill>
                  <a:srgbClr val="131413"/>
                </a:solidFill>
                <a:latin typeface="Times New Roman" panose="02020603050405020304" pitchFamily="18" charset="0"/>
                <a:cs typeface="Times New Roman" panose="02020603050405020304" pitchFamily="18" charset="0"/>
              </a:rPr>
              <a:t>  </a:t>
            </a:r>
            <a:r>
              <a:rPr lang="en-US" sz="3600" spc="-7" dirty="0">
                <a:solidFill>
                  <a:srgbClr val="131413"/>
                </a:solidFill>
                <a:latin typeface="Times New Roman" panose="02020603050405020304" pitchFamily="18" charset="0"/>
                <a:cs typeface="Times New Roman" panose="02020603050405020304" pitchFamily="18" charset="0"/>
              </a:rPr>
              <a:t> </a:t>
            </a:r>
          </a:p>
          <a:p>
            <a:pPr algn="l"/>
            <a:r>
              <a:rPr sz="3600" dirty="0">
                <a:solidFill>
                  <a:srgbClr val="131413"/>
                </a:solidFill>
                <a:latin typeface="Times New Roman" panose="02020603050405020304" pitchFamily="18" charset="0"/>
                <a:cs typeface="Times New Roman" panose="02020603050405020304" pitchFamily="18" charset="0"/>
              </a:rPr>
              <a:t> </a:t>
            </a:r>
            <a:r>
              <a:rPr sz="3600" spc="60" dirty="0">
                <a:solidFill>
                  <a:srgbClr val="FF0000"/>
                </a:solidFill>
                <a:latin typeface="Times New Roman" panose="02020603050405020304" pitchFamily="18" charset="0"/>
                <a:cs typeface="Times New Roman" panose="02020603050405020304" pitchFamily="18" charset="0"/>
              </a:rPr>
              <a:t>The </a:t>
            </a:r>
            <a:r>
              <a:rPr sz="3600" spc="13" dirty="0">
                <a:solidFill>
                  <a:srgbClr val="FF0000"/>
                </a:solidFill>
                <a:latin typeface="Times New Roman" panose="02020603050405020304" pitchFamily="18" charset="0"/>
                <a:cs typeface="Times New Roman" panose="02020603050405020304" pitchFamily="18" charset="0"/>
              </a:rPr>
              <a:t>average </a:t>
            </a:r>
            <a:r>
              <a:rPr sz="3600" spc="7" dirty="0">
                <a:solidFill>
                  <a:srgbClr val="FF0000"/>
                </a:solidFill>
                <a:latin typeface="Times New Roman" panose="02020603050405020304" pitchFamily="18" charset="0"/>
                <a:cs typeface="Times New Roman" panose="02020603050405020304" pitchFamily="18" charset="0"/>
              </a:rPr>
              <a:t>age</a:t>
            </a:r>
            <a:r>
              <a:rPr sz="3600" spc="13" dirty="0">
                <a:solidFill>
                  <a:srgbClr val="FF0000"/>
                </a:solidFill>
                <a:latin typeface="Times New Roman" panose="02020603050405020304" pitchFamily="18" charset="0"/>
                <a:cs typeface="Times New Roman" panose="02020603050405020304" pitchFamily="18" charset="0"/>
              </a:rPr>
              <a:t> </a:t>
            </a:r>
            <a:r>
              <a:rPr sz="3600" dirty="0">
                <a:solidFill>
                  <a:srgbClr val="131413"/>
                </a:solidFill>
                <a:latin typeface="Times New Roman" panose="02020603050405020304" pitchFamily="18" charset="0"/>
                <a:cs typeface="Times New Roman" panose="02020603050405020304" pitchFamily="18" charset="0"/>
              </a:rPr>
              <a:t>of</a:t>
            </a:r>
            <a:r>
              <a:rPr sz="3600" spc="313" dirty="0">
                <a:solidFill>
                  <a:srgbClr val="131413"/>
                </a:solidFill>
                <a:latin typeface="Times New Roman" panose="02020603050405020304" pitchFamily="18" charset="0"/>
                <a:cs typeface="Times New Roman" panose="02020603050405020304" pitchFamily="18" charset="0"/>
              </a:rPr>
              <a:t> </a:t>
            </a:r>
            <a:r>
              <a:rPr sz="3600" spc="40" dirty="0">
                <a:solidFill>
                  <a:srgbClr val="131413"/>
                </a:solidFill>
                <a:latin typeface="Times New Roman" panose="02020603050405020304" pitchFamily="18" charset="0"/>
                <a:cs typeface="Times New Roman" panose="02020603050405020304" pitchFamily="18" charset="0"/>
              </a:rPr>
              <a:t>patients </a:t>
            </a:r>
            <a:r>
              <a:rPr sz="3600" spc="27" dirty="0">
                <a:solidFill>
                  <a:srgbClr val="131413"/>
                </a:solidFill>
                <a:latin typeface="Times New Roman" panose="02020603050405020304" pitchFamily="18" charset="0"/>
                <a:cs typeface="Times New Roman" panose="02020603050405020304" pitchFamily="18" charset="0"/>
              </a:rPr>
              <a:t>with </a:t>
            </a:r>
            <a:r>
              <a:rPr sz="3600" spc="47" dirty="0">
                <a:solidFill>
                  <a:srgbClr val="131413"/>
                </a:solidFill>
                <a:latin typeface="Times New Roman" panose="02020603050405020304" pitchFamily="18" charset="0"/>
                <a:cs typeface="Times New Roman" panose="02020603050405020304" pitchFamily="18" charset="0"/>
              </a:rPr>
              <a:t>mandibular </a:t>
            </a:r>
            <a:r>
              <a:rPr sz="3600" spc="33" dirty="0">
                <a:solidFill>
                  <a:srgbClr val="131413"/>
                </a:solidFill>
                <a:latin typeface="Times New Roman" panose="02020603050405020304" pitchFamily="18" charset="0"/>
                <a:cs typeface="Times New Roman" panose="02020603050405020304" pitchFamily="18" charset="0"/>
              </a:rPr>
              <a:t>fracture </a:t>
            </a:r>
            <a:r>
              <a:rPr lang="en-US" sz="3600" spc="-7" dirty="0">
                <a:solidFill>
                  <a:srgbClr val="131413"/>
                </a:solidFill>
                <a:latin typeface="Times New Roman" panose="02020603050405020304" pitchFamily="18" charset="0"/>
                <a:cs typeface="Times New Roman" panose="02020603050405020304" pitchFamily="18" charset="0"/>
              </a:rPr>
              <a:t> </a:t>
            </a:r>
            <a:endParaRPr lang="en-US" sz="1800" b="0" i="0" u="none" strike="noStrike" baseline="0" dirty="0">
              <a:latin typeface="PalatinoLinotype-Roman"/>
            </a:endParaRPr>
          </a:p>
          <a:p>
            <a:pPr algn="l"/>
            <a:r>
              <a:rPr lang="en-US" sz="3600" b="0" i="0" u="none" strike="noStrike" baseline="0" dirty="0">
                <a:latin typeface="PalatinoLinotype-Roman"/>
              </a:rPr>
              <a:t>occur in the 18- to 54-year age group.</a:t>
            </a:r>
            <a:r>
              <a:rPr sz="3600" spc="47" dirty="0">
                <a:solidFill>
                  <a:srgbClr val="131413"/>
                </a:solidFill>
                <a:latin typeface="Times New Roman" panose="02020603050405020304" pitchFamily="18" charset="0"/>
                <a:cs typeface="Times New Roman" panose="02020603050405020304" pitchFamily="18" charset="0"/>
              </a:rPr>
              <a:t> </a:t>
            </a:r>
            <a:r>
              <a:rPr lang="en-US" sz="3600" spc="-7" dirty="0">
                <a:solidFill>
                  <a:srgbClr val="131413"/>
                </a:solidFill>
                <a:latin typeface="Times New Roman" panose="02020603050405020304" pitchFamily="18" charset="0"/>
                <a:cs typeface="Times New Roman" panose="02020603050405020304" pitchFamily="18" charset="0"/>
              </a:rPr>
              <a:t> </a:t>
            </a:r>
            <a:r>
              <a:rPr sz="3600" spc="60" dirty="0">
                <a:solidFill>
                  <a:srgbClr val="131413"/>
                </a:solidFill>
                <a:latin typeface="Times New Roman" panose="02020603050405020304" pitchFamily="18" charset="0"/>
                <a:cs typeface="Times New Roman" panose="02020603050405020304" pitchFamily="18" charset="0"/>
              </a:rPr>
              <a:t>Men </a:t>
            </a:r>
            <a:r>
              <a:rPr sz="3600" spc="33" dirty="0">
                <a:solidFill>
                  <a:srgbClr val="131413"/>
                </a:solidFill>
                <a:latin typeface="Times New Roman" panose="02020603050405020304" pitchFamily="18" charset="0"/>
                <a:cs typeface="Times New Roman" panose="02020603050405020304" pitchFamily="18" charset="0"/>
              </a:rPr>
              <a:t>are </a:t>
            </a:r>
            <a:r>
              <a:rPr sz="3600" spc="40" dirty="0">
                <a:solidFill>
                  <a:srgbClr val="131413"/>
                </a:solidFill>
                <a:latin typeface="Times New Roman" panose="02020603050405020304" pitchFamily="18" charset="0"/>
                <a:cs typeface="Times New Roman" panose="02020603050405020304" pitchFamily="18" charset="0"/>
              </a:rPr>
              <a:t> </a:t>
            </a:r>
            <a:r>
              <a:rPr sz="3600" spc="20" dirty="0">
                <a:solidFill>
                  <a:srgbClr val="131413"/>
                </a:solidFill>
                <a:latin typeface="Times New Roman" panose="02020603050405020304" pitchFamily="18" charset="0"/>
                <a:cs typeface="Times New Roman" panose="02020603050405020304" pitchFamily="18" charset="0"/>
              </a:rPr>
              <a:t>mainly</a:t>
            </a:r>
            <a:r>
              <a:rPr sz="3600" spc="27" dirty="0">
                <a:solidFill>
                  <a:srgbClr val="131413"/>
                </a:solidFill>
                <a:latin typeface="Times New Roman" panose="02020603050405020304" pitchFamily="18" charset="0"/>
                <a:cs typeface="Times New Roman" panose="02020603050405020304" pitchFamily="18" charset="0"/>
              </a:rPr>
              <a:t> </a:t>
            </a:r>
            <a:r>
              <a:rPr sz="3600" spc="13" dirty="0">
                <a:solidFill>
                  <a:srgbClr val="131413"/>
                </a:solidFill>
                <a:latin typeface="Times New Roman" panose="02020603050405020304" pitchFamily="18" charset="0"/>
                <a:cs typeface="Times New Roman" panose="02020603050405020304" pitchFamily="18" charset="0"/>
              </a:rPr>
              <a:t>involved</a:t>
            </a:r>
            <a:r>
              <a:rPr sz="3600" spc="20" dirty="0">
                <a:solidFill>
                  <a:srgbClr val="131413"/>
                </a:solidFill>
                <a:latin typeface="Times New Roman" panose="02020603050405020304" pitchFamily="18" charset="0"/>
                <a:cs typeface="Times New Roman" panose="02020603050405020304" pitchFamily="18" charset="0"/>
              </a:rPr>
              <a:t> </a:t>
            </a:r>
            <a:r>
              <a:rPr sz="3600" spc="27" dirty="0">
                <a:solidFill>
                  <a:srgbClr val="131413"/>
                </a:solidFill>
                <a:latin typeface="Times New Roman" panose="02020603050405020304" pitchFamily="18" charset="0"/>
                <a:cs typeface="Times New Roman" panose="02020603050405020304" pitchFamily="18" charset="0"/>
              </a:rPr>
              <a:t>(male-to-female</a:t>
            </a:r>
            <a:r>
              <a:rPr sz="3600" spc="33" dirty="0">
                <a:solidFill>
                  <a:srgbClr val="131413"/>
                </a:solidFill>
                <a:latin typeface="Times New Roman" panose="02020603050405020304" pitchFamily="18" charset="0"/>
                <a:cs typeface="Times New Roman" panose="02020603050405020304" pitchFamily="18" charset="0"/>
              </a:rPr>
              <a:t> ratio</a:t>
            </a:r>
            <a:r>
              <a:rPr sz="3600" spc="40" dirty="0">
                <a:solidFill>
                  <a:srgbClr val="131413"/>
                </a:solidFill>
                <a:latin typeface="Times New Roman" panose="02020603050405020304" pitchFamily="18" charset="0"/>
                <a:cs typeface="Times New Roman" panose="02020603050405020304" pitchFamily="18" charset="0"/>
              </a:rPr>
              <a:t> </a:t>
            </a:r>
            <a:r>
              <a:rPr sz="3600" spc="-13" dirty="0">
                <a:solidFill>
                  <a:srgbClr val="131413"/>
                </a:solidFill>
                <a:latin typeface="Times New Roman" panose="02020603050405020304" pitchFamily="18" charset="0"/>
                <a:cs typeface="Times New Roman" panose="02020603050405020304" pitchFamily="18" charset="0"/>
              </a:rPr>
              <a:t>5:1)</a:t>
            </a:r>
            <a:r>
              <a:rPr sz="3600" spc="-7" dirty="0">
                <a:solidFill>
                  <a:srgbClr val="131413"/>
                </a:solidFill>
                <a:latin typeface="Times New Roman" panose="02020603050405020304" pitchFamily="18" charset="0"/>
                <a:cs typeface="Times New Roman" panose="02020603050405020304" pitchFamily="18" charset="0"/>
              </a:rPr>
              <a:t> </a:t>
            </a:r>
            <a:r>
              <a:rPr lang="en-US" sz="3600" spc="-7" dirty="0">
                <a:solidFill>
                  <a:srgbClr val="131413"/>
                </a:solidFill>
                <a:latin typeface="Times New Roman" panose="02020603050405020304" pitchFamily="18" charset="0"/>
                <a:cs typeface="Times New Roman" panose="02020603050405020304" pitchFamily="18" charset="0"/>
              </a:rPr>
              <a:t> </a:t>
            </a:r>
          </a:p>
          <a:p>
            <a:pPr algn="l"/>
            <a:r>
              <a:rPr lang="en-US" sz="3600" spc="40" dirty="0">
                <a:solidFill>
                  <a:srgbClr val="131413"/>
                </a:solidFill>
                <a:latin typeface="Times New Roman" panose="02020603050405020304" pitchFamily="18" charset="0"/>
                <a:cs typeface="Times New Roman" panose="02020603050405020304" pitchFamily="18" charset="0"/>
              </a:rPr>
              <a:t>Mandibular</a:t>
            </a:r>
            <a:r>
              <a:rPr lang="en-US" sz="3600" spc="100" dirty="0">
                <a:solidFill>
                  <a:srgbClr val="131413"/>
                </a:solidFill>
                <a:latin typeface="Times New Roman" panose="02020603050405020304" pitchFamily="18" charset="0"/>
                <a:cs typeface="Times New Roman" panose="02020603050405020304" pitchFamily="18" charset="0"/>
              </a:rPr>
              <a:t> </a:t>
            </a:r>
            <a:r>
              <a:rPr lang="en-US" sz="3600" spc="33" dirty="0">
                <a:solidFill>
                  <a:srgbClr val="131413"/>
                </a:solidFill>
                <a:latin typeface="Times New Roman" panose="02020603050405020304" pitchFamily="18" charset="0"/>
                <a:cs typeface="Times New Roman" panose="02020603050405020304" pitchFamily="18" charset="0"/>
              </a:rPr>
              <a:t>fractures</a:t>
            </a:r>
            <a:r>
              <a:rPr lang="en-US" sz="3600" spc="100" dirty="0">
                <a:solidFill>
                  <a:srgbClr val="131413"/>
                </a:solidFill>
                <a:latin typeface="Times New Roman" panose="02020603050405020304" pitchFamily="18" charset="0"/>
                <a:cs typeface="Times New Roman" panose="02020603050405020304" pitchFamily="18" charset="0"/>
              </a:rPr>
              <a:t> </a:t>
            </a:r>
            <a:r>
              <a:rPr lang="en-US" sz="3600" dirty="0">
                <a:solidFill>
                  <a:srgbClr val="131413"/>
                </a:solidFill>
                <a:latin typeface="Times New Roman" panose="02020603050405020304" pitchFamily="18" charset="0"/>
                <a:cs typeface="Times New Roman" panose="02020603050405020304" pitchFamily="18" charset="0"/>
              </a:rPr>
              <a:t>are more likely to occur on </a:t>
            </a:r>
            <a:r>
              <a:rPr lang="en-US" sz="3600" dirty="0">
                <a:solidFill>
                  <a:srgbClr val="FF0000"/>
                </a:solidFill>
                <a:latin typeface="Times New Roman" panose="02020603050405020304" pitchFamily="18" charset="0"/>
                <a:cs typeface="Times New Roman" panose="02020603050405020304" pitchFamily="18" charset="0"/>
              </a:rPr>
              <a:t>weekend days </a:t>
            </a:r>
            <a:r>
              <a:rPr lang="en-US" sz="3600" dirty="0">
                <a:solidFill>
                  <a:srgbClr val="131413"/>
                </a:solidFill>
                <a:latin typeface="Times New Roman" panose="02020603050405020304" pitchFamily="18" charset="0"/>
                <a:cs typeface="Times New Roman" panose="02020603050405020304" pitchFamily="18" charset="0"/>
              </a:rPr>
              <a:t>than on other days of the week</a:t>
            </a:r>
          </a:p>
          <a:p>
            <a:pPr marL="16934" marR="8467" indent="134627" algn="just">
              <a:lnSpc>
                <a:spcPct val="105200"/>
              </a:lnSpc>
              <a:spcBef>
                <a:spcPts val="407"/>
              </a:spcBef>
            </a:pPr>
            <a:r>
              <a:rPr lang="en-US" sz="3600" spc="40" dirty="0">
                <a:solidFill>
                  <a:srgbClr val="131413"/>
                </a:solidFill>
                <a:latin typeface="Times New Roman" panose="02020603050405020304" pitchFamily="18" charset="0"/>
                <a:cs typeface="Times New Roman" panose="02020603050405020304" pitchFamily="18" charset="0"/>
              </a:rPr>
              <a:t> </a:t>
            </a:r>
            <a:r>
              <a:rPr lang="en-US" sz="3600" dirty="0">
                <a:solidFill>
                  <a:srgbClr val="131413"/>
                </a:solidFill>
                <a:latin typeface="Times New Roman" panose="02020603050405020304" pitchFamily="18" charset="0"/>
                <a:cs typeface="Times New Roman" panose="02020603050405020304" pitchFamily="18" charset="0"/>
              </a:rPr>
              <a:t> </a:t>
            </a:r>
          </a:p>
          <a:p>
            <a:pPr marL="16934" marR="8467" indent="134627" algn="just">
              <a:lnSpc>
                <a:spcPct val="105200"/>
              </a:lnSpc>
              <a:spcBef>
                <a:spcPts val="407"/>
              </a:spcBef>
            </a:pPr>
            <a:endParaRP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33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297BD1-4C76-27BB-AF13-C1DC2FEB90D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
                    </a14:imgEffect>
                    <a14:imgEffect>
                      <a14:colorTemperature colorTemp="10964"/>
                    </a14:imgEffect>
                    <a14:imgEffect>
                      <a14:saturation sat="120000"/>
                    </a14:imgEffect>
                    <a14:imgEffect>
                      <a14:brightnessContrast bright="-6000" contrast="11000"/>
                    </a14:imgEffect>
                  </a14:imgLayer>
                </a14:imgProps>
              </a:ext>
            </a:extLst>
          </a:blip>
          <a:srcRect l="13642" t="506" r="13387" b="9310"/>
          <a:stretch/>
        </p:blipFill>
        <p:spPr>
          <a:xfrm>
            <a:off x="3191669" y="3572289"/>
            <a:ext cx="7391400" cy="5843492"/>
          </a:xfrm>
          <a:prstGeom prst="rect">
            <a:avLst/>
          </a:prstGeom>
        </p:spPr>
      </p:pic>
      <p:sp>
        <p:nvSpPr>
          <p:cNvPr id="4" name="TextBox 3">
            <a:extLst>
              <a:ext uri="{FF2B5EF4-FFF2-40B4-BE49-F238E27FC236}">
                <a16:creationId xmlns:a16="http://schemas.microsoft.com/office/drawing/2014/main" id="{C76B525A-1150-1BA5-947A-F92F907944A4}"/>
              </a:ext>
            </a:extLst>
          </p:cNvPr>
          <p:cNvSpPr txBox="1"/>
          <p:nvPr/>
        </p:nvSpPr>
        <p:spPr>
          <a:xfrm>
            <a:off x="753269" y="603249"/>
            <a:ext cx="11585816" cy="3600986"/>
          </a:xfrm>
          <a:prstGeom prst="rect">
            <a:avLst/>
          </a:prstGeom>
          <a:noFill/>
        </p:spPr>
        <p:txBody>
          <a:bodyPr wrap="square">
            <a:spAutoFit/>
          </a:bodyPr>
          <a:lstStyle/>
          <a:p>
            <a:r>
              <a:rPr lang="en-US" sz="4800" b="1" dirty="0">
                <a:latin typeface="Times New Roman" panose="02020603050405020304" pitchFamily="18" charset="0"/>
                <a:cs typeface="Times New Roman" panose="02020603050405020304" pitchFamily="18" charset="0"/>
              </a:rPr>
              <a:t>classification</a:t>
            </a:r>
          </a:p>
          <a:p>
            <a:r>
              <a:rPr lang="en-US" sz="3600" dirty="0">
                <a:latin typeface="Times New Roman" panose="02020603050405020304" pitchFamily="18" charset="0"/>
                <a:cs typeface="Times New Roman" panose="02020603050405020304" pitchFamily="18" charset="0"/>
              </a:rPr>
              <a:t>Mandibular fractures can be classified in relation to their  </a:t>
            </a:r>
            <a:r>
              <a:rPr lang="en-US" sz="3600" b="1" dirty="0">
                <a:latin typeface="Times New Roman" panose="02020603050405020304" pitchFamily="18" charset="0"/>
                <a:cs typeface="Times New Roman" panose="02020603050405020304" pitchFamily="18" charset="0"/>
              </a:rPr>
              <a:t>anatomic localization </a:t>
            </a:r>
            <a:r>
              <a:rPr lang="en-US" sz="3600" dirty="0">
                <a:latin typeface="Times New Roman" panose="02020603050405020304" pitchFamily="18" charset="0"/>
                <a:cs typeface="Times New Roman" panose="02020603050405020304" pitchFamily="18" charset="0"/>
              </a:rPr>
              <a:t>as follows: symphysis/  </a:t>
            </a:r>
            <a:r>
              <a:rPr lang="en-US" sz="3600" dirty="0" err="1">
                <a:latin typeface="Times New Roman" panose="02020603050405020304" pitchFamily="18" charset="0"/>
                <a:cs typeface="Times New Roman" panose="02020603050405020304" pitchFamily="18" charset="0"/>
              </a:rPr>
              <a:t>parasymphysis</a:t>
            </a:r>
            <a:r>
              <a:rPr lang="en-US" sz="3600" dirty="0">
                <a:latin typeface="Times New Roman" panose="02020603050405020304" pitchFamily="18" charset="0"/>
                <a:cs typeface="Times New Roman" panose="02020603050405020304" pitchFamily="18" charset="0"/>
              </a:rPr>
              <a:t> (30–50%), horizontal branch (21–36%), angle (15–26%), ramus (2–4%), condyle (20–26%), and coronoid process (1–2%).</a:t>
            </a:r>
          </a:p>
        </p:txBody>
      </p:sp>
    </p:spTree>
    <p:extLst>
      <p:ext uri="{BB962C8B-B14F-4D97-AF65-F5344CB8AC3E}">
        <p14:creationId xmlns:p14="http://schemas.microsoft.com/office/powerpoint/2010/main" val="2001988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8204E9-8404-7167-9EE7-42D016940B3C}"/>
              </a:ext>
            </a:extLst>
          </p:cNvPr>
          <p:cNvSpPr txBox="1"/>
          <p:nvPr/>
        </p:nvSpPr>
        <p:spPr>
          <a:xfrm>
            <a:off x="943769" y="1670050"/>
            <a:ext cx="11506200" cy="6186309"/>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another classification based on </a:t>
            </a:r>
            <a:r>
              <a:rPr lang="en-US" sz="3600" b="1" dirty="0">
                <a:latin typeface="Times New Roman" panose="02020603050405020304" pitchFamily="18" charset="0"/>
                <a:cs typeface="Times New Roman" panose="02020603050405020304" pitchFamily="18" charset="0"/>
              </a:rPr>
              <a:t>pattern of fracture</a:t>
            </a:r>
            <a:r>
              <a:rPr lang="en-US" sz="3600" dirty="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a:p>
            <a:pPr marL="571500" indent="-571500">
              <a:buFontTx/>
              <a:buChar char="-"/>
            </a:pPr>
            <a:r>
              <a:rPr lang="en-US" sz="3600" b="1" dirty="0">
                <a:latin typeface="Times New Roman" panose="02020603050405020304" pitchFamily="18" charset="0"/>
                <a:cs typeface="Times New Roman" panose="02020603050405020304" pitchFamily="18" charset="0"/>
              </a:rPr>
              <a:t>Simple fractures </a:t>
            </a:r>
            <a:r>
              <a:rPr lang="en-US" sz="3600" dirty="0">
                <a:latin typeface="Times New Roman" panose="02020603050405020304" pitchFamily="18" charset="0"/>
                <a:cs typeface="Times New Roman" panose="02020603050405020304" pitchFamily="18" charset="0"/>
              </a:rPr>
              <a:t>consist of single fracture planes that do not communicate with the external environment.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compound fractures </a:t>
            </a:r>
            <a:r>
              <a:rPr lang="en-US" sz="3600" dirty="0">
                <a:latin typeface="Times New Roman" panose="02020603050405020304" pitchFamily="18" charset="0"/>
                <a:cs typeface="Times New Roman" panose="02020603050405020304" pitchFamily="18" charset="0"/>
              </a:rPr>
              <a:t>communicate with the exterior, either via the periodontal ligament space or lacerations of the oral mucosa or facial skin. </a:t>
            </a:r>
          </a:p>
          <a:p>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Comminuted fractures </a:t>
            </a:r>
            <a:r>
              <a:rPr lang="en-US" sz="3600" dirty="0">
                <a:latin typeface="Times New Roman" panose="02020603050405020304" pitchFamily="18" charset="0"/>
                <a:cs typeface="Times New Roman" panose="02020603050405020304" pitchFamily="18" charset="0"/>
              </a:rPr>
              <a:t>involve multiple bone fragments at one fracture site  </a:t>
            </a:r>
          </a:p>
          <a:p>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5490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7194E-C2AB-1C7C-1FCA-68C1576A5C72}"/>
              </a:ext>
            </a:extLst>
          </p:cNvPr>
          <p:cNvSpPr txBox="1"/>
          <p:nvPr/>
        </p:nvSpPr>
        <p:spPr>
          <a:xfrm>
            <a:off x="1667669" y="1925886"/>
            <a:ext cx="10591799" cy="563231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Greenstick fractures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are incomplete fractures that involve only one cortical plate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The term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complex fracture or complicated fracture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used to describe fractures with damage to adjacent major vessels and nerves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(e.g., the inferior alveolar neurovascular bundle).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indirect fractures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that arise distant to the site of direct trauma.</a:t>
            </a:r>
          </a:p>
        </p:txBody>
      </p:sp>
    </p:spTree>
    <p:extLst>
      <p:ext uri="{BB962C8B-B14F-4D97-AF65-F5344CB8AC3E}">
        <p14:creationId xmlns:p14="http://schemas.microsoft.com/office/powerpoint/2010/main" val="23094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C9AF3C-F0F3-40F6-78F2-E4448E07DD13}"/>
              </a:ext>
            </a:extLst>
          </p:cNvPr>
          <p:cNvSpPr txBox="1"/>
          <p:nvPr/>
        </p:nvSpPr>
        <p:spPr>
          <a:xfrm>
            <a:off x="1134269" y="4986020"/>
            <a:ext cx="11277600" cy="707886"/>
          </a:xfrm>
          <a:prstGeom prst="rect">
            <a:avLst/>
          </a:prstGeom>
          <a:noFill/>
        </p:spPr>
        <p:txBody>
          <a:bodyPr wrap="square">
            <a:spAutoFit/>
          </a:bodyPr>
          <a:lstStyle/>
          <a:p>
            <a:r>
              <a:rPr lang="en-US" sz="4000" dirty="0"/>
              <a:t>. </a:t>
            </a:r>
          </a:p>
        </p:txBody>
      </p:sp>
      <p:sp>
        <p:nvSpPr>
          <p:cNvPr id="5" name="TextBox 4">
            <a:extLst>
              <a:ext uri="{FF2B5EF4-FFF2-40B4-BE49-F238E27FC236}">
                <a16:creationId xmlns:a16="http://schemas.microsoft.com/office/drawing/2014/main" id="{007FCBA8-36CF-D0F7-6F50-53010436D1E6}"/>
              </a:ext>
            </a:extLst>
          </p:cNvPr>
          <p:cNvSpPr txBox="1"/>
          <p:nvPr/>
        </p:nvSpPr>
        <p:spPr>
          <a:xfrm>
            <a:off x="1134269" y="527050"/>
            <a:ext cx="11125200" cy="5365571"/>
          </a:xfrm>
          <a:prstGeom prst="rect">
            <a:avLst/>
          </a:prstGeom>
          <a:noFill/>
        </p:spPr>
        <p:txBody>
          <a:bodyPr wrap="square">
            <a:spAutoFit/>
          </a:bodyPr>
          <a:lstStyle/>
          <a:p>
            <a:pPr marL="16934" marR="0" lvl="0" indent="0" algn="ctr" defTabSz="914400" rtl="0" eaLnBrk="1" fontAlgn="auto" latinLnBrk="0" hangingPunct="1">
              <a:lnSpc>
                <a:spcPct val="100000"/>
              </a:lnSpc>
              <a:spcBef>
                <a:spcPts val="173"/>
              </a:spcBef>
              <a:spcAft>
                <a:spcPts val="0"/>
              </a:spcAft>
              <a:buClrTx/>
              <a:buSzTx/>
              <a:buFontTx/>
              <a:buNone/>
              <a:tabLst/>
              <a:defRPr/>
            </a:pPr>
            <a:endParaRPr kumimoji="0" lang="en-US" sz="6000" b="1"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endParaRPr>
          </a:p>
          <a:p>
            <a:pPr marL="16934" marR="0" lvl="0" indent="0" algn="ctr" defTabSz="914400" rtl="0" eaLnBrk="1" fontAlgn="auto" latinLnBrk="0" hangingPunct="1">
              <a:lnSpc>
                <a:spcPct val="100000"/>
              </a:lnSpc>
              <a:spcBef>
                <a:spcPts val="173"/>
              </a:spcBef>
              <a:spcAft>
                <a:spcPts val="0"/>
              </a:spcAft>
              <a:buClrTx/>
              <a:buSzTx/>
              <a:buFontTx/>
              <a:buNone/>
              <a:tabLst/>
              <a:defRPr/>
            </a:pPr>
            <a:r>
              <a:rPr kumimoji="0" lang="en-US" sz="6000" b="1"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Imaging</a:t>
            </a:r>
            <a:r>
              <a:rPr kumimoji="0" lang="en-US" sz="6000" b="1"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techniques</a:t>
            </a:r>
          </a:p>
          <a:p>
            <a:pPr marL="16934" marR="0" lvl="0" indent="0" algn="ctr" defTabSz="914400" rtl="0" eaLnBrk="1" fontAlgn="auto" latinLnBrk="0" hangingPunct="1">
              <a:lnSpc>
                <a:spcPct val="100000"/>
              </a:lnSpc>
              <a:spcBef>
                <a:spcPts val="173"/>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6934" marR="6774" lvl="0" defTabSz="914400">
              <a:spcBef>
                <a:spcPts val="53"/>
              </a:spcBef>
              <a:defRPr/>
            </a:pPr>
            <a:r>
              <a:rPr kumimoji="0" lang="en-US" sz="36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Radiography</a:t>
            </a:r>
            <a:r>
              <a:rPr kumimoji="0" lang="en-US" sz="3600" b="0" i="0" u="none" strike="noStrike" kern="1200" cap="none" spc="152"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represents</a:t>
            </a:r>
            <a:r>
              <a:rPr kumimoji="0" lang="en-US" sz="3600" b="0" i="0" u="none" strike="noStrike" kern="1200" cap="none" spc="1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the</a:t>
            </a:r>
            <a:r>
              <a:rPr kumimoji="0" lang="en-US" sz="3600" b="0" i="0" u="none" strike="noStrike" kern="1200" cap="none" spc="1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1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first</a:t>
            </a:r>
            <a:r>
              <a:rPr kumimoji="0" lang="en-US" sz="3600" b="0" i="0" u="none" strike="noStrike" kern="1200" cap="none" spc="152"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level</a:t>
            </a:r>
            <a:r>
              <a:rPr kumimoji="0" lang="en-US" sz="3600" b="0" i="0" u="none" strike="noStrike" kern="1200" cap="none" spc="1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of diagnosis</a:t>
            </a:r>
          </a:p>
          <a:p>
            <a:pPr marL="16934" marR="6774" lvl="0" defTabSz="914400">
              <a:spcBef>
                <a:spcPts val="53"/>
              </a:spcBef>
              <a:defRPr/>
            </a:pPr>
            <a:r>
              <a:rPr kumimoji="0" lang="en-US" sz="36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3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in</a:t>
            </a:r>
            <a:r>
              <a:rPr kumimoji="0" lang="en-US" sz="3600" b="0" i="0" u="none" strike="noStrike" kern="1200" cap="none" spc="1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4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patients</a:t>
            </a:r>
            <a:r>
              <a:rPr kumimoji="0" lang="en-US" sz="3600" b="0" i="0" u="none" strike="noStrike" kern="1200" cap="none" spc="16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with</a:t>
            </a:r>
            <a:r>
              <a:rPr kumimoji="0" lang="en-US" sz="3600" b="0" i="0" u="none" strike="noStrike" kern="1200" cap="none" spc="1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traumatic</a:t>
            </a:r>
            <a:r>
              <a:rPr kumimoji="0" lang="en-US" sz="3600" b="0" i="0" u="none" strike="noStrike" kern="1200" cap="none" spc="152"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2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injury</a:t>
            </a:r>
            <a:r>
              <a:rPr kumimoji="0" lang="en-US" sz="3600" b="0" i="0" u="none" strike="noStrike" kern="1200" cap="none" spc="1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of</a:t>
            </a:r>
            <a:r>
              <a:rPr kumimoji="0" lang="en-US" sz="3600" b="0" i="0" u="none" strike="noStrike" kern="1200" cap="none" spc="14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53"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the</a:t>
            </a:r>
            <a:r>
              <a:rPr kumimoji="0" lang="en-US" sz="3600" b="0" i="0" u="none" strike="noStrike" kern="1200" cap="none" spc="152"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27" normalizeH="0" baseline="0" noProof="0" dirty="0">
                <a:ln>
                  <a:noFill/>
                </a:ln>
                <a:solidFill>
                  <a:srgbClr val="131413"/>
                </a:solidFill>
                <a:effectLst/>
                <a:uLnTx/>
                <a:uFillTx/>
                <a:latin typeface="Times New Roman" panose="02020603050405020304" pitchFamily="18" charset="0"/>
                <a:ea typeface="+mn-ea"/>
                <a:cs typeface="Times New Roman" panose="02020603050405020304" pitchFamily="18" charset="0"/>
              </a:rPr>
              <a:t>mandible</a:t>
            </a:r>
            <a:endParaRPr lang="en-US" sz="3600" spc="27" dirty="0">
              <a:solidFill>
                <a:srgbClr val="131413"/>
              </a:solidFill>
              <a:latin typeface="Times New Roman" panose="02020603050405020304" pitchFamily="18" charset="0"/>
              <a:ea typeface="+mn-ea"/>
              <a:cs typeface="Times New Roman" panose="02020603050405020304" pitchFamily="18" charset="0"/>
            </a:endParaRPr>
          </a:p>
          <a:p>
            <a:pPr marL="16934" marR="6774" lvl="0" defTabSz="914400">
              <a:spcBef>
                <a:spcPts val="53"/>
              </a:spcBef>
              <a:defRPr/>
            </a:pPr>
            <a:r>
              <a:rPr kumimoji="0" lang="en-US" sz="3600" b="0" i="0" u="none" strike="noStrike" kern="1200" cap="none" spc="147" normalizeH="0" baseline="0" noProof="0" dirty="0">
                <a:ln>
                  <a:noFill/>
                </a:ln>
                <a:solidFill>
                  <a:srgbClr val="131413"/>
                </a:solidFill>
                <a:effectLst/>
                <a:uLnTx/>
                <a:uFillTx/>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because Proper treatment of fractured mandible is dependent on proper diagnosis.</a:t>
            </a:r>
          </a:p>
          <a:p>
            <a:pPr marL="16934" marR="6774" lvl="0" defTabSz="914400">
              <a:spcBef>
                <a:spcPts val="53"/>
              </a:spcBef>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42DBE4C-AF64-81A2-15C6-24693660D228}"/>
              </a:ext>
            </a:extLst>
          </p:cNvPr>
          <p:cNvSpPr txBox="1"/>
          <p:nvPr/>
        </p:nvSpPr>
        <p:spPr>
          <a:xfrm>
            <a:off x="981869" y="5917247"/>
            <a:ext cx="11277600" cy="1218475"/>
          </a:xfrm>
          <a:prstGeom prst="rect">
            <a:avLst/>
          </a:prstGeom>
          <a:noFill/>
        </p:spPr>
        <p:txBody>
          <a:bodyPr wrap="square">
            <a:spAutoFit/>
          </a:bodyPr>
          <a:lstStyle/>
          <a:p>
            <a:pPr marL="16934" marR="6774" lvl="0" indent="0" algn="just" defTabSz="457200" rtl="0" eaLnBrk="1" fontAlgn="auto" latinLnBrk="0" hangingPunct="1">
              <a:lnSpc>
                <a:spcPct val="105200"/>
              </a:lnSpc>
              <a:spcBef>
                <a:spcPts val="93"/>
              </a:spcBef>
              <a:spcAft>
                <a:spcPts val="0"/>
              </a:spcAft>
              <a:buClrTx/>
              <a:buSzTx/>
              <a:buFontTx/>
              <a:buNone/>
              <a:tabLst/>
              <a:defRPr/>
            </a:pPr>
            <a:r>
              <a:rPr kumimoji="0" lang="en-US" sz="3600" b="0" i="0" u="none" strike="noStrike" kern="1200" cap="none" spc="27" normalizeH="0" baseline="0" noProof="0" dirty="0">
                <a:ln>
                  <a:noFill/>
                </a:ln>
                <a:solidFill>
                  <a:srgbClr val="131413"/>
                </a:solidFill>
                <a:effectLst/>
                <a:uLnTx/>
                <a:uFillTx/>
                <a:latin typeface="Times New Roman"/>
                <a:ea typeface="+mn-ea"/>
                <a:cs typeface="Times New Roman"/>
              </a:rPr>
              <a:t>Different </a:t>
            </a:r>
            <a:r>
              <a:rPr kumimoji="0" lang="en-US" sz="3600" b="0" i="0" u="none" strike="noStrike" kern="1200" cap="none" spc="13" normalizeH="0" baseline="0" noProof="0" dirty="0">
                <a:ln>
                  <a:noFill/>
                </a:ln>
                <a:solidFill>
                  <a:srgbClr val="131413"/>
                </a:solidFill>
                <a:effectLst/>
                <a:uLnTx/>
                <a:uFillTx/>
                <a:latin typeface="Times New Roman"/>
                <a:ea typeface="+mn-ea"/>
                <a:cs typeface="Times New Roman"/>
              </a:rPr>
              <a:t>X-ray </a:t>
            </a:r>
            <a:r>
              <a:rPr kumimoji="0" lang="en-US" sz="3600" b="0" i="0" u="none" strike="noStrike" kern="1200" cap="none" spc="-7" normalizeH="0" baseline="0" noProof="0" dirty="0">
                <a:ln>
                  <a:noFill/>
                </a:ln>
                <a:solidFill>
                  <a:srgbClr val="131413"/>
                </a:solidFill>
                <a:effectLst/>
                <a:uLnTx/>
                <a:uFillTx/>
                <a:latin typeface="Times New Roman"/>
                <a:ea typeface="+mn-ea"/>
                <a:cs typeface="Times New Roman"/>
              </a:rPr>
              <a:t>views </a:t>
            </a:r>
            <a:r>
              <a:rPr kumimoji="0" lang="en-US" sz="3600" b="0" i="0" u="none" strike="noStrike" kern="1200" cap="none" spc="40" normalizeH="0" baseline="0" noProof="0" dirty="0">
                <a:ln>
                  <a:noFill/>
                </a:ln>
                <a:solidFill>
                  <a:srgbClr val="131413"/>
                </a:solidFill>
                <a:effectLst/>
                <a:uLnTx/>
                <a:uFillTx/>
                <a:latin typeface="Times New Roman"/>
                <a:ea typeface="+mn-ea"/>
                <a:cs typeface="Times New Roman"/>
              </a:rPr>
              <a:t>can </a:t>
            </a:r>
            <a:r>
              <a:rPr kumimoji="0" lang="en-US" sz="3600" b="0" i="0" u="none" strike="noStrike" kern="1200" cap="none" spc="33" normalizeH="0" baseline="0" noProof="0" dirty="0">
                <a:ln>
                  <a:noFill/>
                </a:ln>
                <a:solidFill>
                  <a:srgbClr val="131413"/>
                </a:solidFill>
                <a:effectLst/>
                <a:uLnTx/>
                <a:uFillTx/>
                <a:latin typeface="Times New Roman"/>
                <a:ea typeface="+mn-ea"/>
                <a:cs typeface="Times New Roman"/>
              </a:rPr>
              <a:t>be </a:t>
            </a:r>
            <a:r>
              <a:rPr kumimoji="0" lang="en-US" sz="3600" b="0" i="0" u="none" strike="noStrike" kern="1200" cap="none" spc="47" normalizeH="0" baseline="0" noProof="0" dirty="0">
                <a:ln>
                  <a:noFill/>
                </a:ln>
                <a:solidFill>
                  <a:srgbClr val="131413"/>
                </a:solidFill>
                <a:effectLst/>
                <a:uLnTx/>
                <a:uFillTx/>
                <a:latin typeface="Times New Roman"/>
                <a:ea typeface="+mn-ea"/>
                <a:cs typeface="Times New Roman"/>
              </a:rPr>
              <a:t>performed </a:t>
            </a:r>
            <a:r>
              <a:rPr kumimoji="0" lang="en-US" sz="3600" b="0" i="0" u="none" strike="noStrike" kern="1200" cap="none" spc="20" normalizeH="0" baseline="0" noProof="0" dirty="0">
                <a:ln>
                  <a:noFill/>
                </a:ln>
                <a:solidFill>
                  <a:srgbClr val="131413"/>
                </a:solidFill>
                <a:effectLst/>
                <a:uLnTx/>
                <a:uFillTx/>
                <a:latin typeface="Times New Roman"/>
                <a:ea typeface="+mn-ea"/>
                <a:cs typeface="Times New Roman"/>
              </a:rPr>
              <a:t>for </a:t>
            </a:r>
            <a:r>
              <a:rPr kumimoji="0" lang="en-US" sz="3600" b="0" i="0" u="none" strike="noStrike" kern="1200" cap="none" spc="40" normalizeH="0" baseline="0" noProof="0" dirty="0">
                <a:ln>
                  <a:noFill/>
                </a:ln>
                <a:solidFill>
                  <a:srgbClr val="131413"/>
                </a:solidFill>
                <a:effectLst/>
                <a:uLnTx/>
                <a:uFillTx/>
                <a:latin typeface="Times New Roman"/>
                <a:ea typeface="+mn-ea"/>
                <a:cs typeface="Times New Roman"/>
              </a:rPr>
              <a:t>mandibular </a:t>
            </a:r>
            <a:r>
              <a:rPr kumimoji="0" lang="en-US" sz="3600" b="0" i="0" u="none" strike="noStrike" kern="1200" cap="none" spc="47" normalizeH="0" baseline="0" noProof="0" dirty="0">
                <a:ln>
                  <a:noFill/>
                </a:ln>
                <a:solidFill>
                  <a:srgbClr val="131413"/>
                </a:solidFill>
                <a:effectLst/>
                <a:uLnTx/>
                <a:uFillTx/>
                <a:latin typeface="Times New Roman"/>
                <a:ea typeface="+mn-ea"/>
                <a:cs typeface="Times New Roman"/>
              </a:rPr>
              <a:t> </a:t>
            </a:r>
            <a:r>
              <a:rPr kumimoji="0" lang="en-US" sz="3600" b="0" i="0" u="none" strike="noStrike" kern="1200" cap="none" spc="20" normalizeH="0" baseline="0" noProof="0" dirty="0">
                <a:ln>
                  <a:noFill/>
                </a:ln>
                <a:solidFill>
                  <a:srgbClr val="131413"/>
                </a:solidFill>
                <a:effectLst/>
                <a:uLnTx/>
                <a:uFillTx/>
                <a:latin typeface="Times New Roman"/>
                <a:ea typeface="+mn-ea"/>
                <a:cs typeface="Times New Roman"/>
              </a:rPr>
              <a:t>fractures:</a:t>
            </a:r>
            <a:r>
              <a:rPr kumimoji="0" lang="en-US" sz="3600" b="0" i="0" u="none" strike="noStrike" kern="1200" cap="none" spc="27" normalizeH="0" baseline="0" noProof="0" dirty="0">
                <a:ln>
                  <a:noFill/>
                </a:ln>
                <a:solidFill>
                  <a:srgbClr val="131413"/>
                </a:solidFill>
                <a:effectLst/>
                <a:uLnTx/>
                <a:uFillTx/>
                <a:latin typeface="Times New Roman"/>
                <a:ea typeface="+mn-ea"/>
                <a:cs typeface="Times New Roman"/>
              </a:rPr>
              <a:t> </a:t>
            </a:r>
          </a:p>
        </p:txBody>
      </p:sp>
    </p:spTree>
    <p:extLst>
      <p:ext uri="{BB962C8B-B14F-4D97-AF65-F5344CB8AC3E}">
        <p14:creationId xmlns:p14="http://schemas.microsoft.com/office/powerpoint/2010/main" val="5832560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1425</TotalTime>
  <Words>2007</Words>
  <Application>Microsoft Office PowerPoint</Application>
  <PresentationFormat>Custom</PresentationFormat>
  <Paragraphs>196</Paragraphs>
  <Slides>43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Arial</vt:lpstr>
      <vt:lpstr>Arial MT</vt:lpstr>
      <vt:lpstr>Calibri</vt:lpstr>
      <vt:lpstr>Cambria</vt:lpstr>
      <vt:lpstr>Garamond</vt:lpstr>
      <vt:lpstr>Helvetica Neue</vt:lpstr>
      <vt:lpstr>Lucida Sans Unicode</vt:lpstr>
      <vt:lpstr>PalatinoLinotype-Roman</vt:lpstr>
      <vt:lpstr>Segoe Print</vt:lpstr>
      <vt:lpstr>Times New Roman</vt:lpstr>
      <vt:lpstr>Trebuchet MS</vt:lpstr>
      <vt:lpstr>Wingdings</vt:lpstr>
      <vt:lpstr>Organic</vt:lpstr>
      <vt:lpstr>Imaging of mandibular fractures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Imaging of mandibular fractures: a pictorial review</dc:title>
  <dc:subject>Insights Imaging, doi:10.1186/s13244-020-0837-0</dc:subject>
  <dc:creator>Cosimo Nardi</dc:creator>
  <cp:keywords>Mandible,Condyle,Fracture,Trauma,Panoramic radiography</cp:keywords>
  <cp:lastModifiedBy>Bashaer Najim</cp:lastModifiedBy>
  <cp:revision>33</cp:revision>
  <dcterms:created xsi:type="dcterms:W3CDTF">2023-07-26T18:07:05Z</dcterms:created>
  <dcterms:modified xsi:type="dcterms:W3CDTF">2023-12-19T14:13:12Z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2020-02-14T00:00:00Z</vt:filetime>
  </property>
  <property fmtid="{D5CDD505-2E9C-101B-9397-08002B2CF9AE}" pid="3" name="Creator">
    <vt:lpwstr>Arbortext Advanced Print Publisher 9.1.440/W Unicode</vt:lpwstr>
  </property>
  <property fmtid="{D5CDD505-2E9C-101B-9397-08002B2CF9AE}" pid="4" name="LastSaved">
    <vt:filetime>2023-07-26T00:00:00Z</vt:filetime>
  </property>
</Properties>
</file>