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sldIdLst>
    <p:sldId id="256" r:id="rId2"/>
    <p:sldId id="257" r:id="rId3"/>
    <p:sldId id="283" r:id="rId4"/>
    <p:sldId id="303" r:id="rId5"/>
    <p:sldId id="258" r:id="rId6"/>
    <p:sldId id="294" r:id="rId7"/>
    <p:sldId id="302" r:id="rId8"/>
    <p:sldId id="305" r:id="rId9"/>
    <p:sldId id="306" r:id="rId10"/>
    <p:sldId id="308" r:id="rId11"/>
    <p:sldId id="307" r:id="rId12"/>
    <p:sldId id="299" r:id="rId13"/>
    <p:sldId id="309" r:id="rId14"/>
    <p:sldId id="326" r:id="rId15"/>
    <p:sldId id="310" r:id="rId16"/>
    <p:sldId id="311" r:id="rId17"/>
    <p:sldId id="312" r:id="rId18"/>
    <p:sldId id="313" r:id="rId19"/>
    <p:sldId id="314" r:id="rId20"/>
    <p:sldId id="321" r:id="rId21"/>
    <p:sldId id="315" r:id="rId22"/>
    <p:sldId id="322" r:id="rId23"/>
    <p:sldId id="316" r:id="rId24"/>
    <p:sldId id="323" r:id="rId25"/>
    <p:sldId id="317" r:id="rId26"/>
    <p:sldId id="324" r:id="rId27"/>
    <p:sldId id="320" r:id="rId28"/>
    <p:sldId id="325" r:id="rId29"/>
    <p:sldId id="318" r:id="rId30"/>
    <p:sldId id="319" r:id="rId31"/>
    <p:sldId id="277" r:id="rId3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78" autoAdjust="0"/>
    <p:restoredTop sz="94680" autoAdjust="0"/>
  </p:normalViewPr>
  <p:slideViewPr>
    <p:cSldViewPr>
      <p:cViewPr varScale="1">
        <p:scale>
          <a:sx n="80" d="100"/>
          <a:sy n="80" d="100"/>
        </p:scale>
        <p:origin x="-1445" y="-72"/>
      </p:cViewPr>
      <p:guideLst>
        <p:guide orient="horz" pos="2160"/>
        <p:guide pos="2880"/>
      </p:guideLst>
    </p:cSldViewPr>
  </p:slideViewPr>
  <p:outlineViewPr>
    <p:cViewPr>
      <p:scale>
        <a:sx n="33" d="100"/>
        <a:sy n="33" d="100"/>
      </p:scale>
      <p:origin x="14" y="1328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a:pPr>
            <a:r>
              <a:rPr lang="en-US" dirty="0" smtClean="0"/>
              <a:t>Re &amp; Nu at difference flow – without foam</a:t>
            </a:r>
            <a:endParaRPr lang="en-US" dirty="0"/>
          </a:p>
        </c:rich>
      </c:tx>
      <c:layout>
        <c:manualLayout>
          <c:xMode val="edge"/>
          <c:yMode val="edge"/>
          <c:x val="0.15850186247858805"/>
          <c:y val="2.5810149079014622E-2"/>
        </c:manualLayout>
      </c:layout>
      <c:overlay val="1"/>
    </c:title>
    <c:autoTitleDeleted val="0"/>
    <c:plotArea>
      <c:layout/>
      <c:scatterChart>
        <c:scatterStyle val="smoothMarker"/>
        <c:varyColors val="0"/>
        <c:ser>
          <c:idx val="0"/>
          <c:order val="0"/>
          <c:tx>
            <c:strRef>
              <c:f>'ANSYS (new)'!$D$135</c:f>
              <c:strCache>
                <c:ptCount val="1"/>
                <c:pt idx="0">
                  <c:v>Nu</c:v>
                </c:pt>
              </c:strCache>
            </c:strRef>
          </c:tx>
          <c:xVal>
            <c:numRef>
              <c:f>'ANSYS (new)'!$C$136:$C$139</c:f>
              <c:numCache>
                <c:formatCode>General</c:formatCode>
                <c:ptCount val="4"/>
                <c:pt idx="0">
                  <c:v>397.27899856093677</c:v>
                </c:pt>
                <c:pt idx="1">
                  <c:v>649.14869045904697</c:v>
                </c:pt>
                <c:pt idx="2">
                  <c:v>1298.2973809180939</c:v>
                </c:pt>
                <c:pt idx="3">
                  <c:v>1947.4460713771409</c:v>
                </c:pt>
              </c:numCache>
            </c:numRef>
          </c:xVal>
          <c:yVal>
            <c:numRef>
              <c:f>'ANSYS (new)'!$D$136:$D$139</c:f>
              <c:numCache>
                <c:formatCode>General</c:formatCode>
                <c:ptCount val="4"/>
                <c:pt idx="0">
                  <c:v>3.5419442408413935</c:v>
                </c:pt>
                <c:pt idx="1">
                  <c:v>5.4697403583784059</c:v>
                </c:pt>
                <c:pt idx="2">
                  <c:v>10.101322982418562</c:v>
                </c:pt>
                <c:pt idx="3">
                  <c:v>13.461689136146463</c:v>
                </c:pt>
              </c:numCache>
            </c:numRef>
          </c:yVal>
          <c:smooth val="1"/>
        </c:ser>
        <c:dLbls>
          <c:showLegendKey val="0"/>
          <c:showVal val="0"/>
          <c:showCatName val="0"/>
          <c:showSerName val="0"/>
          <c:showPercent val="0"/>
          <c:showBubbleSize val="0"/>
        </c:dLbls>
        <c:axId val="119653504"/>
        <c:axId val="119655424"/>
      </c:scatterChart>
      <c:valAx>
        <c:axId val="119653504"/>
        <c:scaling>
          <c:orientation val="minMax"/>
        </c:scaling>
        <c:delete val="0"/>
        <c:axPos val="b"/>
        <c:title>
          <c:tx>
            <c:rich>
              <a:bodyPr/>
              <a:lstStyle/>
              <a:p>
                <a:pPr>
                  <a:defRPr/>
                </a:pPr>
                <a:r>
                  <a:rPr lang="en-US" sz="1600"/>
                  <a:t>Nu</a:t>
                </a:r>
                <a:endParaRPr lang="en-US"/>
              </a:p>
            </c:rich>
          </c:tx>
          <c:layout/>
          <c:overlay val="0"/>
        </c:title>
        <c:numFmt formatCode="General" sourceLinked="1"/>
        <c:majorTickMark val="out"/>
        <c:minorTickMark val="none"/>
        <c:tickLblPos val="nextTo"/>
        <c:crossAx val="119655424"/>
        <c:crosses val="autoZero"/>
        <c:crossBetween val="midCat"/>
      </c:valAx>
      <c:valAx>
        <c:axId val="119655424"/>
        <c:scaling>
          <c:orientation val="minMax"/>
        </c:scaling>
        <c:delete val="0"/>
        <c:axPos val="l"/>
        <c:majorGridlines/>
        <c:title>
          <c:tx>
            <c:rich>
              <a:bodyPr rot="0" vert="horz"/>
              <a:lstStyle/>
              <a:p>
                <a:pPr>
                  <a:defRPr/>
                </a:pPr>
                <a:r>
                  <a:rPr lang="en-US" sz="1400"/>
                  <a:t>Re</a:t>
                </a:r>
                <a:endParaRPr lang="en-US"/>
              </a:p>
            </c:rich>
          </c:tx>
          <c:layout/>
          <c:overlay val="0"/>
        </c:title>
        <c:numFmt formatCode="General" sourceLinked="1"/>
        <c:majorTickMark val="out"/>
        <c:minorTickMark val="none"/>
        <c:tickLblPos val="nextTo"/>
        <c:crossAx val="119653504"/>
        <c:crosses val="autoZero"/>
        <c:crossBetween val="midCat"/>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effectLst/>
              </a:rPr>
              <a:t>Re &amp; Tout at difference flow – without foam</a:t>
            </a:r>
            <a:endParaRPr lang="en-US" dirty="0">
              <a:effectLst/>
            </a:endParaRPr>
          </a:p>
        </c:rich>
      </c:tx>
      <c:layout>
        <c:manualLayout>
          <c:xMode val="edge"/>
          <c:yMode val="edge"/>
          <c:x val="0.20861683973098596"/>
          <c:y val="5.7242210669599461E-2"/>
        </c:manualLayout>
      </c:layout>
      <c:overlay val="1"/>
    </c:title>
    <c:autoTitleDeleted val="0"/>
    <c:plotArea>
      <c:layout>
        <c:manualLayout>
          <c:layoutTarget val="inner"/>
          <c:xMode val="edge"/>
          <c:yMode val="edge"/>
          <c:x val="0.13878273719157455"/>
          <c:y val="5.9240071736273305E-2"/>
          <c:w val="0.81544534407364866"/>
          <c:h val="0.77100793171902582"/>
        </c:manualLayout>
      </c:layout>
      <c:scatterChart>
        <c:scatterStyle val="smoothMarker"/>
        <c:varyColors val="0"/>
        <c:ser>
          <c:idx val="0"/>
          <c:order val="0"/>
          <c:xVal>
            <c:numRef>
              <c:f>'ANSYS (new)'!$C$150:$C$153</c:f>
              <c:numCache>
                <c:formatCode>General</c:formatCode>
                <c:ptCount val="4"/>
                <c:pt idx="0">
                  <c:v>397.27899856093677</c:v>
                </c:pt>
                <c:pt idx="1">
                  <c:v>649.14869045904697</c:v>
                </c:pt>
                <c:pt idx="2">
                  <c:v>1298.2973809180939</c:v>
                </c:pt>
                <c:pt idx="3">
                  <c:v>1947.4460713771409</c:v>
                </c:pt>
              </c:numCache>
            </c:numRef>
          </c:xVal>
          <c:yVal>
            <c:numRef>
              <c:f>'ANSYS (new)'!$D$150:$D$153</c:f>
              <c:numCache>
                <c:formatCode>General</c:formatCode>
                <c:ptCount val="4"/>
                <c:pt idx="0">
                  <c:v>67.677489099171481</c:v>
                </c:pt>
                <c:pt idx="1">
                  <c:v>51.520007605858865</c:v>
                </c:pt>
                <c:pt idx="2">
                  <c:v>38.337466091285506</c:v>
                </c:pt>
                <c:pt idx="3">
                  <c:v>33.901012840805599</c:v>
                </c:pt>
              </c:numCache>
            </c:numRef>
          </c:yVal>
          <c:smooth val="1"/>
        </c:ser>
        <c:dLbls>
          <c:showLegendKey val="0"/>
          <c:showVal val="0"/>
          <c:showCatName val="0"/>
          <c:showSerName val="0"/>
          <c:showPercent val="0"/>
          <c:showBubbleSize val="0"/>
        </c:dLbls>
        <c:axId val="119753728"/>
        <c:axId val="119518336"/>
      </c:scatterChart>
      <c:valAx>
        <c:axId val="119753728"/>
        <c:scaling>
          <c:orientation val="minMax"/>
        </c:scaling>
        <c:delete val="0"/>
        <c:axPos val="b"/>
        <c:title>
          <c:tx>
            <c:rich>
              <a:bodyPr/>
              <a:lstStyle/>
              <a:p>
                <a:pPr>
                  <a:defRPr/>
                </a:pPr>
                <a:r>
                  <a:rPr lang="en-US" sz="1400"/>
                  <a:t>Re</a:t>
                </a:r>
              </a:p>
            </c:rich>
          </c:tx>
          <c:layout/>
          <c:overlay val="0"/>
        </c:title>
        <c:numFmt formatCode="General" sourceLinked="1"/>
        <c:majorTickMark val="out"/>
        <c:minorTickMark val="none"/>
        <c:tickLblPos val="nextTo"/>
        <c:crossAx val="119518336"/>
        <c:crosses val="autoZero"/>
        <c:crossBetween val="midCat"/>
      </c:valAx>
      <c:valAx>
        <c:axId val="119518336"/>
        <c:scaling>
          <c:orientation val="minMax"/>
        </c:scaling>
        <c:delete val="0"/>
        <c:axPos val="l"/>
        <c:majorGridlines/>
        <c:title>
          <c:tx>
            <c:rich>
              <a:bodyPr rot="0" vert="horz"/>
              <a:lstStyle/>
              <a:p>
                <a:pPr>
                  <a:defRPr b="1"/>
                </a:pPr>
                <a:r>
                  <a:rPr lang="en-US" sz="1400" b="1" i="0" u="none" strike="noStrike" baseline="0">
                    <a:effectLst/>
                  </a:rPr>
                  <a:t>Tout</a:t>
                </a:r>
                <a:r>
                  <a:rPr lang="en-US" sz="1400" b="1" i="0" u="none" strike="noStrike" baseline="0"/>
                  <a:t> </a:t>
                </a:r>
                <a:endParaRPr lang="en-US" b="1"/>
              </a:p>
            </c:rich>
          </c:tx>
          <c:layout/>
          <c:overlay val="0"/>
        </c:title>
        <c:numFmt formatCode="General" sourceLinked="1"/>
        <c:majorTickMark val="out"/>
        <c:minorTickMark val="none"/>
        <c:tickLblPos val="nextTo"/>
        <c:crossAx val="119753728"/>
        <c:crosses val="autoZero"/>
        <c:crossBetween val="midCat"/>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B8ABB09-4A1D-463E-8065-109CC2B7EFAA}" type="datetimeFigureOut">
              <a:rPr lang="ar-SA" smtClean="0"/>
              <a:t>25/06/1444</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25/06/1444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25/06/1444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25/06/1444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B8ABB09-4A1D-463E-8065-109CC2B7EFAA}" type="datetimeFigureOut">
              <a:rPr lang="ar-SA" smtClean="0"/>
              <a:t>25/06/1444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25/06/1444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B8ABB09-4A1D-463E-8065-109CC2B7EFAA}" type="datetimeFigureOut">
              <a:rPr lang="ar-SA" smtClean="0"/>
              <a:t>25/06/1444</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B8ABB09-4A1D-463E-8065-109CC2B7EFAA}" type="datetimeFigureOut">
              <a:rPr lang="ar-SA" smtClean="0"/>
              <a:t>25/06/1444</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25/06/1444</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25/06/1444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B8ABB09-4A1D-463E-8065-109CC2B7EFAA}" type="datetimeFigureOut">
              <a:rPr lang="ar-SA" smtClean="0"/>
              <a:t>25/06/1444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0B34F065-1154-456A-91E3-76DE8E75E17B}"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8ABB09-4A1D-463E-8065-109CC2B7EFAA}" type="datetimeFigureOut">
              <a:rPr lang="ar-SA" smtClean="0"/>
              <a:t>25/06/1444</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936" y="605816"/>
            <a:ext cx="8784976" cy="3195786"/>
          </a:xfrm>
        </p:spPr>
        <p:txBody>
          <a:bodyPr>
            <a:noAutofit/>
          </a:bodyPr>
          <a:lstStyle/>
          <a:p>
            <a:pPr algn="ctr"/>
            <a:r>
              <a:rPr lang="en-US" sz="4400" dirty="0">
                <a:solidFill>
                  <a:srgbClr val="0070C0"/>
                </a:solidFill>
                <a:latin typeface="+mn-lt"/>
              </a:rPr>
              <a:t>Evaluation of Parabolic Trough Solar Collector Performance Provided with Metal Foam Inserts and PCM Heat Storage</a:t>
            </a:r>
          </a:p>
        </p:txBody>
      </p:sp>
      <p:sp>
        <p:nvSpPr>
          <p:cNvPr id="3" name="Subtitle 2"/>
          <p:cNvSpPr>
            <a:spLocks noGrp="1"/>
          </p:cNvSpPr>
          <p:nvPr>
            <p:ph type="subTitle" idx="1"/>
          </p:nvPr>
        </p:nvSpPr>
        <p:spPr>
          <a:xfrm>
            <a:off x="467544" y="4653136"/>
            <a:ext cx="8352928" cy="1752600"/>
          </a:xfrm>
        </p:spPr>
        <p:txBody>
          <a:bodyPr>
            <a:normAutofit/>
          </a:bodyPr>
          <a:lstStyle/>
          <a:p>
            <a:pPr algn="ctr"/>
            <a:r>
              <a:rPr lang="en-US" sz="3200" dirty="0" smtClean="0">
                <a:solidFill>
                  <a:srgbClr val="C00000"/>
                </a:solidFill>
                <a:effectLst>
                  <a:outerShdw blurRad="38100" dist="38100" dir="2700000" algn="tl">
                    <a:srgbClr val="000000">
                      <a:alpha val="43137"/>
                    </a:srgbClr>
                  </a:outerShdw>
                </a:effectLst>
              </a:rPr>
              <a:t>Supervised </a:t>
            </a:r>
            <a:r>
              <a:rPr lang="en-US" sz="3200" dirty="0">
                <a:solidFill>
                  <a:srgbClr val="C00000"/>
                </a:solidFill>
                <a:effectLst>
                  <a:outerShdw blurRad="38100" dist="38100" dir="2700000" algn="tl">
                    <a:srgbClr val="000000">
                      <a:alpha val="43137"/>
                    </a:srgbClr>
                  </a:outerShdw>
                </a:effectLst>
              </a:rPr>
              <a:t>by</a:t>
            </a:r>
          </a:p>
          <a:p>
            <a:pPr algn="ctr"/>
            <a:r>
              <a:rPr lang="en-US" sz="3200" dirty="0" smtClean="0">
                <a:solidFill>
                  <a:srgbClr val="C00000"/>
                </a:solidFill>
                <a:effectLst>
                  <a:outerShdw blurRad="38100" dist="38100" dir="2700000" algn="tl">
                    <a:srgbClr val="000000">
                      <a:alpha val="43137"/>
                    </a:srgbClr>
                  </a:outerShdw>
                </a:effectLst>
              </a:rPr>
              <a:t>Asst. Prof</a:t>
            </a:r>
            <a:r>
              <a:rPr lang="en-US" sz="3200" dirty="0">
                <a:solidFill>
                  <a:srgbClr val="C00000"/>
                </a:solidFill>
                <a:effectLst>
                  <a:outerShdw blurRad="38100" dist="38100" dir="2700000" algn="tl">
                    <a:srgbClr val="000000">
                      <a:alpha val="43137"/>
                    </a:srgbClr>
                  </a:outerShdw>
                </a:effectLst>
              </a:rPr>
              <a:t>. Dr. </a:t>
            </a:r>
            <a:r>
              <a:rPr lang="en-US" sz="3200" dirty="0" smtClean="0">
                <a:solidFill>
                  <a:srgbClr val="C00000"/>
                </a:solidFill>
                <a:effectLst>
                  <a:outerShdw blurRad="38100" dist="38100" dir="2700000" algn="tl">
                    <a:srgbClr val="000000">
                      <a:alpha val="43137"/>
                    </a:srgbClr>
                  </a:outerShdw>
                </a:effectLst>
              </a:rPr>
              <a:t>Mohammed A. Nima</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0490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marL="0" indent="0" algn="justLow">
              <a:buClr>
                <a:srgbClr val="5BD078"/>
              </a:buClr>
              <a:buNone/>
            </a:pPr>
            <a:endParaRPr lang="en-US" sz="1800" dirty="0" smtClean="0">
              <a:effectLst>
                <a:outerShdw blurRad="38100" dist="38100" dir="2700000" algn="tl">
                  <a:srgbClr val="000000">
                    <a:alpha val="43137"/>
                  </a:srgbClr>
                </a:outerShdw>
              </a:effectLst>
            </a:endParaRPr>
          </a:p>
          <a:p>
            <a:pPr marL="0" algn="just">
              <a:spcBef>
                <a:spcPts val="500"/>
              </a:spcBef>
              <a:spcAft>
                <a:spcPts val="500"/>
              </a:spcAft>
            </a:pPr>
            <a:endParaRPr lang="en-US" sz="2400" dirty="0">
              <a:ea typeface="Calibri"/>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59" y="764704"/>
            <a:ext cx="8369300" cy="513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93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algn="justLow"/>
            <a:r>
              <a:rPr lang="en-US" sz="2800" dirty="0">
                <a:effectLst>
                  <a:outerShdw blurRad="38100" dist="38100" dir="2700000" algn="tl">
                    <a:srgbClr val="000000">
                      <a:alpha val="43137"/>
                    </a:srgbClr>
                  </a:outerShdw>
                </a:effectLst>
              </a:rPr>
              <a:t>CFD </a:t>
            </a:r>
            <a:r>
              <a:rPr lang="en-US" sz="2800" dirty="0" smtClean="0">
                <a:effectLst>
                  <a:outerShdw blurRad="38100" dist="38100" dir="2700000" algn="tl">
                    <a:srgbClr val="000000">
                      <a:alpha val="43137"/>
                    </a:srgbClr>
                  </a:outerShdw>
                </a:effectLst>
              </a:rPr>
              <a:t>modeling</a:t>
            </a:r>
          </a:p>
          <a:p>
            <a:pPr algn="justLow"/>
            <a:endParaRPr lang="en-US" sz="1400" dirty="0" smtClean="0">
              <a:effectLst>
                <a:outerShdw blurRad="38100" dist="38100" dir="2700000" algn="tl">
                  <a:srgbClr val="000000">
                    <a:alpha val="43137"/>
                  </a:srgbClr>
                </a:outerShdw>
              </a:effectLst>
            </a:endParaRPr>
          </a:p>
          <a:p>
            <a:pPr marL="0" indent="0" algn="justLow">
              <a:buNone/>
            </a:pPr>
            <a:r>
              <a:rPr lang="en-US" sz="2400" dirty="0"/>
              <a:t> Thus we will use a 800,000 elements for this study and were used all over this study.</a:t>
            </a:r>
          </a:p>
          <a:p>
            <a:pPr marL="0" indent="0" algn="justLow">
              <a:buNone/>
            </a:pPr>
            <a:r>
              <a:rPr lang="en-US" sz="2400" dirty="0"/>
              <a:t>The governing equations are formulated as below, which are composed of the continuity, momentum, and energy equations. </a:t>
            </a:r>
          </a:p>
          <a:p>
            <a:pPr marL="0" indent="0" algn="justLow">
              <a:buNone/>
            </a:pPr>
            <a:r>
              <a:rPr lang="en-US" sz="2400" dirty="0"/>
              <a:t>(1) Continuity equation</a:t>
            </a:r>
          </a:p>
          <a:p>
            <a:pPr marL="0" indent="0" algn="justLow">
              <a:buNone/>
            </a:pPr>
            <a:r>
              <a:rPr lang="en-US" sz="2400" dirty="0"/>
              <a:t>(2) Momentum equation</a:t>
            </a:r>
          </a:p>
          <a:p>
            <a:pPr marL="0" indent="0" algn="justLow">
              <a:buNone/>
            </a:pPr>
            <a:r>
              <a:rPr lang="en-US" sz="2400" dirty="0"/>
              <a:t>(3) Energy </a:t>
            </a:r>
            <a:r>
              <a:rPr lang="en-US" sz="2400" dirty="0" smtClean="0"/>
              <a:t>equation</a:t>
            </a:r>
            <a:endParaRPr lang="en-US" sz="2400" dirty="0"/>
          </a:p>
        </p:txBody>
      </p:sp>
    </p:spTree>
    <p:extLst>
      <p:ext uri="{BB962C8B-B14F-4D97-AF65-F5344CB8AC3E}">
        <p14:creationId xmlns:p14="http://schemas.microsoft.com/office/powerpoint/2010/main" val="3179432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684" y="3552403"/>
            <a:ext cx="4818905" cy="313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9" t="3918" b="18615"/>
          <a:stretch/>
        </p:blipFill>
        <p:spPr bwMode="auto">
          <a:xfrm>
            <a:off x="15255" y="24011"/>
            <a:ext cx="510237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448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PTC performance analysis</a:t>
            </a:r>
          </a:p>
          <a:p>
            <a:pPr marL="0" lvl="0" indent="0" algn="justLow">
              <a:buClr>
                <a:srgbClr val="5BD078"/>
              </a:buClr>
              <a:buNone/>
            </a:pPr>
            <a:endParaRPr lang="en-US" sz="1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57" y="980728"/>
            <a:ext cx="732689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319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lnSpcReduction="10000"/>
          </a:bodyPr>
          <a:lstStyle/>
          <a:p>
            <a:pPr marL="0" indent="0" algn="justLow">
              <a:buClr>
                <a:srgbClr val="5BD078"/>
              </a:buClr>
              <a:buNone/>
            </a:pPr>
            <a:r>
              <a:rPr lang="en-US" sz="2800" dirty="0">
                <a:effectLst>
                  <a:outerShdw blurRad="38100" dist="38100" dir="2700000" algn="tl">
                    <a:srgbClr val="000000">
                      <a:alpha val="43137"/>
                    </a:srgbClr>
                  </a:outerShdw>
                </a:effectLst>
              </a:rPr>
              <a:t>PTC performance analysis</a:t>
            </a:r>
          </a:p>
          <a:p>
            <a:pPr marL="0" lvl="0" indent="0" algn="justLow">
              <a:buClr>
                <a:srgbClr val="5BD078"/>
              </a:buClr>
              <a:buNone/>
            </a:pPr>
            <a:endParaRPr lang="en-US" sz="1200" dirty="0">
              <a:solidFill>
                <a:prstClr val="black"/>
              </a:solidFill>
            </a:endParaRPr>
          </a:p>
          <a:p>
            <a:pPr lvl="0" algn="justLow">
              <a:buClr>
                <a:srgbClr val="5BD078"/>
              </a:buClr>
            </a:pPr>
            <a:r>
              <a:rPr lang="en-US" sz="2800" dirty="0">
                <a:solidFill>
                  <a:prstClr val="black"/>
                </a:solidFill>
              </a:rPr>
              <a:t>A solar-powered PTC consists of a parabolic reflector plate, a working fluid chamber (absorber or receiver), and a concentric, transparent cover.</a:t>
            </a:r>
          </a:p>
          <a:p>
            <a:pPr lvl="0" algn="justLow">
              <a:buClr>
                <a:srgbClr val="5BD078"/>
              </a:buClr>
            </a:pPr>
            <a:r>
              <a:rPr lang="en-US" sz="2800" dirty="0" smtClean="0">
                <a:solidFill>
                  <a:prstClr val="black"/>
                </a:solidFill>
              </a:rPr>
              <a:t>The </a:t>
            </a:r>
            <a:r>
              <a:rPr lang="en-US" sz="2800" dirty="0">
                <a:solidFill>
                  <a:prstClr val="black"/>
                </a:solidFill>
              </a:rPr>
              <a:t>absorber material should be selected with a low emittance for the temperature range and high absorption for solar radiation, such as copper and stainless steel materials</a:t>
            </a:r>
            <a:r>
              <a:rPr lang="en-US" sz="2800" dirty="0" smtClean="0">
                <a:solidFill>
                  <a:prstClr val="black"/>
                </a:solidFill>
              </a:rPr>
              <a:t>.</a:t>
            </a:r>
          </a:p>
          <a:p>
            <a:pPr lvl="0" algn="justLow">
              <a:buClr>
                <a:srgbClr val="5BD078"/>
              </a:buClr>
            </a:pPr>
            <a:r>
              <a:rPr lang="en-US" sz="2800" dirty="0">
                <a:solidFill>
                  <a:prstClr val="black"/>
                </a:solidFill>
              </a:rPr>
              <a:t>The vacuum in the heat collection element (receiver tube) should be located to reduce convection losses within the receiver.</a:t>
            </a:r>
          </a:p>
          <a:p>
            <a:pPr lvl="0" algn="justLow">
              <a:buClr>
                <a:srgbClr val="5BD078"/>
              </a:buClr>
            </a:pPr>
            <a:r>
              <a:rPr lang="en-US" sz="2800" dirty="0">
                <a:solidFill>
                  <a:prstClr val="black"/>
                </a:solidFill>
              </a:rPr>
              <a:t>The parabolic collector is attached to a structure by a solar tracking mechanism, which rotates the parabolic concentrator with the movement of the sun</a:t>
            </a:r>
            <a:r>
              <a:rPr lang="en-US" sz="2800" dirty="0" smtClean="0">
                <a:solidFill>
                  <a:prstClr val="black"/>
                </a:solidFill>
              </a:rPr>
              <a:t>.</a:t>
            </a:r>
            <a:endParaRPr lang="en-US" sz="1800" dirty="0"/>
          </a:p>
        </p:txBody>
      </p:sp>
    </p:spTree>
    <p:extLst>
      <p:ext uri="{BB962C8B-B14F-4D97-AF65-F5344CB8AC3E}">
        <p14:creationId xmlns:p14="http://schemas.microsoft.com/office/powerpoint/2010/main" val="2600843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PTC performance </a:t>
            </a:r>
            <a:r>
              <a:rPr lang="en-US" sz="2800" dirty="0" smtClean="0">
                <a:effectLst>
                  <a:outerShdw blurRad="38100" dist="38100" dir="2700000" algn="tl">
                    <a:srgbClr val="000000">
                      <a:alpha val="43137"/>
                    </a:srgbClr>
                  </a:outerShdw>
                </a:effectLst>
              </a:rPr>
              <a:t>analysis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57600"/>
            <a:ext cx="8640960" cy="586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370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Numerical model and mathematical </a:t>
            </a:r>
            <a:r>
              <a:rPr lang="en-US" sz="2800" dirty="0" smtClean="0">
                <a:effectLst>
                  <a:outerShdw blurRad="38100" dist="38100" dir="2700000" algn="tl">
                    <a:srgbClr val="000000">
                      <a:alpha val="43137"/>
                    </a:srgbClr>
                  </a:outerShdw>
                </a:effectLst>
              </a:rPr>
              <a:t>formulation</a:t>
            </a:r>
          </a:p>
          <a:p>
            <a:pPr marL="0" indent="0" algn="justLow">
              <a:buClr>
                <a:srgbClr val="5BD078"/>
              </a:buClr>
              <a:buNone/>
            </a:pPr>
            <a:endParaRPr lang="en-US" sz="1200" dirty="0">
              <a:solidFill>
                <a:prstClr val="black"/>
              </a:solidFill>
            </a:endParaRPr>
          </a:p>
          <a:p>
            <a:pPr marL="457200" lvl="0" indent="-457200" algn="justLow">
              <a:buClr>
                <a:srgbClr val="5BD078"/>
              </a:buClr>
              <a:buFont typeface="+mj-lt"/>
              <a:buAutoNum type="arabicPeriod"/>
            </a:pPr>
            <a:r>
              <a:rPr lang="en-US" sz="2400" dirty="0">
                <a:solidFill>
                  <a:prstClr val="black"/>
                </a:solidFill>
              </a:rPr>
              <a:t>Optical </a:t>
            </a:r>
            <a:r>
              <a:rPr lang="en-US" sz="2400" dirty="0" smtClean="0">
                <a:solidFill>
                  <a:prstClr val="black"/>
                </a:solidFill>
              </a:rPr>
              <a:t>modeling</a:t>
            </a:r>
          </a:p>
          <a:p>
            <a:pPr marL="457200" lvl="0" indent="-457200" algn="justLow">
              <a:buClr>
                <a:srgbClr val="5BD078"/>
              </a:buClr>
              <a:buFont typeface="+mj-lt"/>
              <a:buAutoNum type="arabicPeriod"/>
            </a:pPr>
            <a:endParaRPr lang="en-US" sz="1050" dirty="0">
              <a:solidFill>
                <a:prstClr val="black"/>
              </a:solidFill>
            </a:endParaRPr>
          </a:p>
          <a:p>
            <a:pPr algn="justLow">
              <a:buClr>
                <a:srgbClr val="5BD078"/>
              </a:buClr>
            </a:pPr>
            <a:r>
              <a:rPr lang="en-US" sz="2400" dirty="0"/>
              <a:t>The solar heat flux density calculation by </a:t>
            </a:r>
            <a:r>
              <a:rPr lang="en-US" sz="2400" dirty="0" smtClean="0"/>
              <a:t>Sol Trace </a:t>
            </a:r>
            <a:r>
              <a:rPr lang="en-US" sz="2400" dirty="0"/>
              <a:t>is done to obtain the heat flux distribution profile considering a direct normal irradiation of 1000 W/m². </a:t>
            </a:r>
          </a:p>
          <a:p>
            <a:pPr algn="justLow">
              <a:buClr>
                <a:srgbClr val="5BD078"/>
              </a:buClr>
            </a:pPr>
            <a:r>
              <a:rPr lang="en-US" sz="2400" dirty="0"/>
              <a:t>Figures below show the solar heat flux distribution along the receiver tube outer wall. </a:t>
            </a:r>
          </a:p>
          <a:p>
            <a:pPr algn="justLow">
              <a:buClr>
                <a:srgbClr val="5BD078"/>
              </a:buClr>
            </a:pPr>
            <a:r>
              <a:rPr lang="en-US" sz="2400" dirty="0"/>
              <a:t>The flow is concentrated on the lower part, which is facing the PTC's mirror. </a:t>
            </a:r>
          </a:p>
          <a:p>
            <a:pPr algn="justLow">
              <a:buClr>
                <a:srgbClr val="5BD078"/>
              </a:buClr>
            </a:pPr>
            <a:r>
              <a:rPr lang="en-US" sz="2400" dirty="0"/>
              <a:t>For the upper part, the heat flux density is very low. </a:t>
            </a:r>
          </a:p>
          <a:p>
            <a:pPr algn="justLow">
              <a:buClr>
                <a:srgbClr val="5BD078"/>
              </a:buClr>
            </a:pPr>
            <a:r>
              <a:rPr lang="en-US" sz="2400" dirty="0"/>
              <a:t>For each continuous segment of the data polynomial functions were created using the built-in curve fitting functions in Microsoft Excel. </a:t>
            </a:r>
          </a:p>
          <a:p>
            <a:pPr marL="0" lvl="0" indent="0" algn="justLow">
              <a:buClr>
                <a:srgbClr val="5BD078"/>
              </a:buClr>
              <a:buNone/>
            </a:pPr>
            <a:endParaRPr lang="en-US" sz="1600" dirty="0"/>
          </a:p>
        </p:txBody>
      </p:sp>
    </p:spTree>
    <p:extLst>
      <p:ext uri="{BB962C8B-B14F-4D97-AF65-F5344CB8AC3E}">
        <p14:creationId xmlns:p14="http://schemas.microsoft.com/office/powerpoint/2010/main" val="3805443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Numerical model and mathematical </a:t>
            </a:r>
            <a:r>
              <a:rPr lang="en-US" sz="2800" dirty="0" smtClean="0">
                <a:effectLst>
                  <a:outerShdw blurRad="38100" dist="38100" dir="2700000" algn="tl">
                    <a:srgbClr val="000000">
                      <a:alpha val="43137"/>
                    </a:srgbClr>
                  </a:outerShdw>
                </a:effectLst>
              </a:rPr>
              <a:t>formulation</a:t>
            </a:r>
          </a:p>
          <a:p>
            <a:pPr marL="0" indent="0" algn="justLow">
              <a:buClr>
                <a:srgbClr val="5BD078"/>
              </a:buClr>
              <a:buNone/>
            </a:pPr>
            <a:endParaRPr lang="en-US" sz="1200" dirty="0">
              <a:solidFill>
                <a:prstClr val="black"/>
              </a:soli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035"/>
          <a:stretch/>
        </p:blipFill>
        <p:spPr bwMode="auto">
          <a:xfrm>
            <a:off x="179512" y="1052736"/>
            <a:ext cx="402483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344" y="1412776"/>
            <a:ext cx="489426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892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Numerical model and mathematical </a:t>
            </a:r>
            <a:r>
              <a:rPr lang="en-US" sz="2800" dirty="0" smtClean="0">
                <a:effectLst>
                  <a:outerShdw blurRad="38100" dist="38100" dir="2700000" algn="tl">
                    <a:srgbClr val="000000">
                      <a:alpha val="43137"/>
                    </a:srgbClr>
                  </a:outerShdw>
                </a:effectLst>
              </a:rPr>
              <a:t>formulation</a:t>
            </a:r>
          </a:p>
          <a:p>
            <a:pPr marL="0" indent="0" algn="justLow">
              <a:buClr>
                <a:srgbClr val="5BD078"/>
              </a:buClr>
              <a:buNone/>
            </a:pPr>
            <a:endParaRPr lang="en-US" sz="1200" dirty="0">
              <a:solidFill>
                <a:prstClr val="black"/>
              </a:solidFill>
            </a:endParaRPr>
          </a:p>
          <a:p>
            <a:pPr marL="457200" lvl="0" indent="-457200" algn="justLow">
              <a:buClr>
                <a:srgbClr val="5BD078"/>
              </a:buClr>
              <a:buFont typeface="+mj-lt"/>
              <a:buAutoNum type="arabicPeriod" startAt="2"/>
            </a:pPr>
            <a:r>
              <a:rPr lang="en-US" sz="2400" dirty="0">
                <a:solidFill>
                  <a:prstClr val="black"/>
                </a:solidFill>
              </a:rPr>
              <a:t>Temperature </a:t>
            </a:r>
            <a:r>
              <a:rPr lang="en-US" sz="2400" dirty="0" smtClean="0">
                <a:solidFill>
                  <a:prstClr val="black"/>
                </a:solidFill>
              </a:rPr>
              <a:t>Distribution </a:t>
            </a:r>
          </a:p>
          <a:p>
            <a:pPr algn="justLow">
              <a:buClr>
                <a:srgbClr val="5BD078"/>
              </a:buClr>
            </a:pPr>
            <a:r>
              <a:rPr lang="en-US" sz="2400" dirty="0" smtClean="0">
                <a:solidFill>
                  <a:prstClr val="black"/>
                </a:solidFill>
              </a:rPr>
              <a:t>The numerical </a:t>
            </a:r>
            <a:r>
              <a:rPr lang="en-US" sz="2400" dirty="0">
                <a:solidFill>
                  <a:prstClr val="black"/>
                </a:solidFill>
              </a:rPr>
              <a:t>study </a:t>
            </a:r>
            <a:r>
              <a:rPr lang="en-US" sz="2400" dirty="0" smtClean="0">
                <a:solidFill>
                  <a:prstClr val="black"/>
                </a:solidFill>
              </a:rPr>
              <a:t>to </a:t>
            </a:r>
            <a:r>
              <a:rPr lang="en-US" sz="2400" dirty="0">
                <a:solidFill>
                  <a:prstClr val="black"/>
                </a:solidFill>
              </a:rPr>
              <a:t>simulate the heat transfer and fluid flow characteristics in </a:t>
            </a:r>
            <a:r>
              <a:rPr lang="en-US" sz="2400" dirty="0" smtClean="0">
                <a:solidFill>
                  <a:prstClr val="black"/>
                </a:solidFill>
              </a:rPr>
              <a:t>the smooth pipe.</a:t>
            </a:r>
            <a:endParaRPr lang="en-US" sz="2400" dirty="0">
              <a:solidFill>
                <a:prstClr val="black"/>
              </a:solidFill>
            </a:endParaRPr>
          </a:p>
          <a:p>
            <a:pPr algn="justLow">
              <a:buClr>
                <a:srgbClr val="5BD078"/>
              </a:buClr>
            </a:pPr>
            <a:r>
              <a:rPr lang="en-US" sz="2400" dirty="0">
                <a:solidFill>
                  <a:prstClr val="black"/>
                </a:solidFill>
              </a:rPr>
              <a:t>The problem of convection heat transfer through the pipe that subjected to variable heat flux is solved based on the thermal equilibrium model.</a:t>
            </a:r>
          </a:p>
          <a:p>
            <a:pPr algn="justLow">
              <a:buClr>
                <a:srgbClr val="5BD078"/>
              </a:buClr>
            </a:pPr>
            <a:r>
              <a:rPr lang="en-US" sz="2400" dirty="0">
                <a:solidFill>
                  <a:prstClr val="black"/>
                </a:solidFill>
              </a:rPr>
              <a:t>Figure below </a:t>
            </a:r>
            <a:r>
              <a:rPr lang="en-US" sz="2400" dirty="0" smtClean="0">
                <a:solidFill>
                  <a:prstClr val="black"/>
                </a:solidFill>
              </a:rPr>
              <a:t>show the </a:t>
            </a:r>
            <a:r>
              <a:rPr lang="en-US" sz="2400" dirty="0">
                <a:solidFill>
                  <a:prstClr val="black"/>
                </a:solidFill>
              </a:rPr>
              <a:t>temperature contours along the pipe for flow rate </a:t>
            </a:r>
            <a:r>
              <a:rPr lang="en-US" sz="2400" dirty="0" smtClean="0">
                <a:solidFill>
                  <a:prstClr val="black"/>
                </a:solidFill>
              </a:rPr>
              <a:t>0.5 </a:t>
            </a:r>
            <a:r>
              <a:rPr lang="en-US" sz="2400" dirty="0">
                <a:solidFill>
                  <a:prstClr val="black"/>
                </a:solidFill>
              </a:rPr>
              <a:t>Lpm</a:t>
            </a:r>
            <a:r>
              <a:rPr lang="en-US" sz="2400" dirty="0" smtClean="0">
                <a:solidFill>
                  <a:prstClr val="black"/>
                </a:solidFill>
              </a:rPr>
              <a:t>.</a:t>
            </a:r>
          </a:p>
          <a:p>
            <a:pPr algn="justLow">
              <a:buClr>
                <a:srgbClr val="5BD078"/>
              </a:buClr>
            </a:pPr>
            <a:r>
              <a:rPr lang="en-US" sz="2400" dirty="0"/>
              <a:t>The inlet temperature is 25</a:t>
            </a:r>
            <a:r>
              <a:rPr lang="en-US" sz="2400" baseline="30000" dirty="0"/>
              <a:t>o</a:t>
            </a:r>
            <a:r>
              <a:rPr lang="en-US" sz="2400" dirty="0"/>
              <a:t>C and constant according to ASHREA 93 standard. </a:t>
            </a:r>
            <a:endParaRPr lang="en-US" sz="2400" dirty="0">
              <a:solidFill>
                <a:prstClr val="black"/>
              </a:solidFill>
            </a:endParaRPr>
          </a:p>
          <a:p>
            <a:pPr marL="0" lvl="0" indent="0" algn="justLow">
              <a:buClr>
                <a:srgbClr val="5BD078"/>
              </a:buClr>
              <a:buNone/>
            </a:pPr>
            <a:endParaRPr lang="en-US" sz="1600" dirty="0"/>
          </a:p>
        </p:txBody>
      </p:sp>
    </p:spTree>
    <p:extLst>
      <p:ext uri="{BB962C8B-B14F-4D97-AF65-F5344CB8AC3E}">
        <p14:creationId xmlns:p14="http://schemas.microsoft.com/office/powerpoint/2010/main" val="973892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contour with foam @ 0.5 Lpm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5" y="1448941"/>
            <a:ext cx="88328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892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6632"/>
            <a:ext cx="8568952" cy="6480720"/>
          </a:xfrm>
        </p:spPr>
        <p:txBody>
          <a:bodyPr>
            <a:noAutofit/>
          </a:bodyPr>
          <a:lstStyle/>
          <a:p>
            <a:r>
              <a:rPr lang="en-US" sz="2400" b="1" dirty="0" smtClean="0"/>
              <a:t>INTRODUCTION</a:t>
            </a:r>
            <a:r>
              <a:rPr lang="en-US" sz="2800" dirty="0"/>
              <a:t/>
            </a:r>
            <a:br>
              <a:rPr lang="en-US" sz="2800" dirty="0"/>
            </a:br>
            <a:endParaRPr lang="en-US" sz="1800" dirty="0"/>
          </a:p>
          <a:p>
            <a:pPr algn="just"/>
            <a:r>
              <a:rPr lang="en-US" sz="2800" dirty="0"/>
              <a:t>Solar energy is the most abundantly available form of energy on earth. </a:t>
            </a:r>
            <a:endParaRPr lang="en-US" sz="2800" dirty="0" smtClean="0"/>
          </a:p>
          <a:p>
            <a:pPr algn="just"/>
            <a:r>
              <a:rPr lang="en-US" sz="2800" dirty="0" smtClean="0"/>
              <a:t>It </a:t>
            </a:r>
            <a:r>
              <a:rPr lang="en-US" sz="2800" dirty="0"/>
              <a:t>is free, clean, and renewable and can be converted into more useful forms of energy, such as electricity, by using appropriate </a:t>
            </a:r>
            <a:r>
              <a:rPr lang="en-US" sz="2800" dirty="0" smtClean="0"/>
              <a:t>technologies.</a:t>
            </a:r>
          </a:p>
          <a:p>
            <a:pPr algn="just"/>
            <a:r>
              <a:rPr lang="en-US" sz="2800" dirty="0" smtClean="0"/>
              <a:t>Parabolic </a:t>
            </a:r>
            <a:r>
              <a:rPr lang="en-US" sz="2800" dirty="0"/>
              <a:t>trough-based solar energy conversion systems have shown promising results when integrated with steam power </a:t>
            </a:r>
            <a:r>
              <a:rPr lang="en-US" sz="2800" dirty="0" smtClean="0"/>
              <a:t>plants.</a:t>
            </a:r>
          </a:p>
          <a:p>
            <a:pPr algn="just"/>
            <a:r>
              <a:rPr lang="en-US" sz="2800" dirty="0" smtClean="0"/>
              <a:t>A single </a:t>
            </a:r>
            <a:r>
              <a:rPr lang="en-US" sz="2800" dirty="0"/>
              <a:t>PTC consists of a </a:t>
            </a:r>
            <a:r>
              <a:rPr lang="en-US" sz="2800" dirty="0" smtClean="0"/>
              <a:t>parabolic shaped </a:t>
            </a:r>
            <a:r>
              <a:rPr lang="en-US" sz="2800" dirty="0"/>
              <a:t>reflecting concentrator, which collects incoming direct solar radiation via its large aperture, as shown in Figure 1. </a:t>
            </a:r>
          </a:p>
        </p:txBody>
      </p:sp>
    </p:spTree>
    <p:extLst>
      <p:ext uri="{BB962C8B-B14F-4D97-AF65-F5344CB8AC3E}">
        <p14:creationId xmlns:p14="http://schemas.microsoft.com/office/powerpoint/2010/main" val="2981576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contour without foam @ 0.5 Lpm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558925"/>
            <a:ext cx="878840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158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distribution along the pipe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 foam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889000"/>
            <a:ext cx="5708352" cy="570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279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distribution along the pipe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without foam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738" y="1037779"/>
            <a:ext cx="5415557" cy="541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938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contour at the outlet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 foam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908720"/>
            <a:ext cx="8851900" cy="54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279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Temp. contour at the outlet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without foam</a:t>
            </a:r>
          </a:p>
          <a:p>
            <a:pPr marL="0" indent="0" algn="justLow">
              <a:buClr>
                <a:srgbClr val="5BD078"/>
              </a:buClr>
              <a:buNone/>
            </a:pPr>
            <a:endParaRPr lang="en-US" sz="1600" dirty="0" smtClean="0"/>
          </a:p>
          <a:p>
            <a:pPr marL="0" indent="0" algn="justLow">
              <a:buClr>
                <a:srgbClr val="5BD078"/>
              </a:buClr>
              <a:buNone/>
            </a:pPr>
            <a:endParaRPr lang="en-US" sz="2400"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836712"/>
            <a:ext cx="8851900" cy="54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537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Pressure stream line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 foam</a:t>
            </a:r>
            <a:endParaRPr lang="en-US" sz="2800" dirty="0">
              <a:effectLst>
                <a:outerShdw blurRad="38100" dist="38100" dir="2700000" algn="tl">
                  <a:srgbClr val="000000">
                    <a:alpha val="43137"/>
                  </a:srgbClr>
                </a:outerShdw>
              </a:effectLst>
            </a:endParaRPr>
          </a:p>
          <a:p>
            <a:pPr marL="0" indent="0" algn="justLow">
              <a:buClr>
                <a:srgbClr val="5BD078"/>
              </a:buClr>
              <a:buNone/>
            </a:pPr>
            <a:endParaRPr lang="en-US" sz="400" dirty="0" smtClean="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1" b="27946"/>
          <a:stretch/>
        </p:blipFill>
        <p:spPr bwMode="auto">
          <a:xfrm>
            <a:off x="146050" y="942975"/>
            <a:ext cx="88519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279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smtClean="0">
                <a:effectLst>
                  <a:outerShdw blurRad="38100" dist="38100" dir="2700000" algn="tl">
                    <a:srgbClr val="000000">
                      <a:alpha val="43137"/>
                    </a:srgbClr>
                  </a:outerShdw>
                </a:effectLst>
              </a:rPr>
              <a:t>Pressure stream line – 0.5 </a:t>
            </a:r>
            <a:r>
              <a:rPr lang="en-US" sz="2800" dirty="0" err="1" smtClean="0">
                <a:effectLst>
                  <a:outerShdw blurRad="38100" dist="38100" dir="2700000" algn="tl">
                    <a:srgbClr val="000000">
                      <a:alpha val="43137"/>
                    </a:srgbClr>
                  </a:outerShdw>
                </a:effectLst>
              </a:rPr>
              <a:t>lpm</a:t>
            </a:r>
            <a:r>
              <a:rPr lang="en-US" sz="2800" dirty="0" smtClean="0">
                <a:effectLst>
                  <a:outerShdw blurRad="38100" dist="38100" dir="2700000" algn="tl">
                    <a:srgbClr val="000000">
                      <a:alpha val="43137"/>
                    </a:srgbClr>
                  </a:outerShdw>
                </a:effectLst>
              </a:rPr>
              <a:t> without foam</a:t>
            </a:r>
            <a:endParaRPr lang="en-US" sz="2800" dirty="0">
              <a:effectLst>
                <a:outerShdw blurRad="38100" dist="38100" dir="2700000" algn="tl">
                  <a:srgbClr val="000000">
                    <a:alpha val="43137"/>
                  </a:srgbClr>
                </a:outerShdw>
              </a:effectLst>
            </a:endParaRPr>
          </a:p>
          <a:p>
            <a:pPr marL="0" indent="0" algn="justLow">
              <a:buClr>
                <a:srgbClr val="5BD078"/>
              </a:buClr>
              <a:buNone/>
            </a:pPr>
            <a:endParaRPr lang="en-US" sz="4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51000"/>
            <a:ext cx="87376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64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endParaRPr lang="en-US" sz="400" dirty="0" smtClean="0"/>
          </a:p>
          <a:p>
            <a:pPr marL="0" indent="0" algn="justLow">
              <a:buClr>
                <a:srgbClr val="5BD078"/>
              </a:buClr>
              <a:buNone/>
            </a:pPr>
            <a:endParaRPr lang="en-US" sz="2400" dirty="0">
              <a:solidFill>
                <a:prstClr val="black"/>
              </a:solidFill>
            </a:endParaRPr>
          </a:p>
        </p:txBody>
      </p:sp>
      <p:graphicFrame>
        <p:nvGraphicFramePr>
          <p:cNvPr id="4" name="Chart 3"/>
          <p:cNvGraphicFramePr>
            <a:graphicFrameLocks/>
          </p:cNvGraphicFramePr>
          <p:nvPr>
            <p:extLst>
              <p:ext uri="{D42A27DB-BD31-4B8C-83A1-F6EECF244321}">
                <p14:modId xmlns:p14="http://schemas.microsoft.com/office/powerpoint/2010/main" val="1027756810"/>
              </p:ext>
            </p:extLst>
          </p:nvPr>
        </p:nvGraphicFramePr>
        <p:xfrm>
          <a:off x="179512" y="260648"/>
          <a:ext cx="5544616"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701109548"/>
              </p:ext>
            </p:extLst>
          </p:nvPr>
        </p:nvGraphicFramePr>
        <p:xfrm>
          <a:off x="2843808" y="3212976"/>
          <a:ext cx="6192688" cy="3596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135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r>
              <a:rPr lang="en-US" sz="2800" dirty="0">
                <a:effectLst>
                  <a:outerShdw blurRad="38100" dist="38100" dir="2700000" algn="tl">
                    <a:srgbClr val="000000">
                      <a:alpha val="43137"/>
                    </a:srgbClr>
                  </a:outerShdw>
                </a:effectLst>
              </a:rPr>
              <a:t>Metal Foam</a:t>
            </a:r>
          </a:p>
          <a:p>
            <a:pPr marL="0" indent="0" algn="justLow">
              <a:buClr>
                <a:srgbClr val="5BD078"/>
              </a:buClr>
              <a:buNone/>
            </a:pPr>
            <a:endParaRPr lang="en-US" sz="400" dirty="0" smtClean="0"/>
          </a:p>
          <a:p>
            <a:pPr algn="justLow">
              <a:buClr>
                <a:srgbClr val="5BD078"/>
              </a:buClr>
            </a:pPr>
            <a:r>
              <a:rPr lang="en-US" sz="2400" dirty="0" smtClean="0"/>
              <a:t>In </a:t>
            </a:r>
            <a:r>
              <a:rPr lang="en-US" sz="2400" dirty="0"/>
              <a:t>the present work, copper foam is used as a porous medium. A copper foam of 10 PPI and a fixed porosity of 0.903 will be used. The parameters of these copper foams are computed as explained below.</a:t>
            </a:r>
            <a:endParaRPr lang="en-US" sz="2400" dirty="0" smtClean="0"/>
          </a:p>
          <a:p>
            <a:pPr marL="0" indent="0" algn="justLow">
              <a:buClr>
                <a:srgbClr val="5BD078"/>
              </a:buClr>
              <a:buNone/>
            </a:pPr>
            <a:endParaRPr lang="en-US" sz="24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564904"/>
            <a:ext cx="797122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067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endParaRPr lang="en-US" sz="1600" dirty="0" smtClean="0"/>
          </a:p>
          <a:p>
            <a:pPr marL="0" indent="0" algn="justLow">
              <a:buClr>
                <a:srgbClr val="5BD078"/>
              </a:buClr>
              <a:buNone/>
            </a:pPr>
            <a:r>
              <a:rPr lang="en-US" sz="2400" dirty="0">
                <a:solidFill>
                  <a:prstClr val="black"/>
                </a:solidFill>
              </a:rPr>
              <a:t>We're still running numerical solutions on the shape of the metal foam inside the pipe to determine the best shape configuration to use in the experiments.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37" y="1772816"/>
            <a:ext cx="6423113" cy="43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83153" y="6165304"/>
            <a:ext cx="3378080" cy="461665"/>
          </a:xfrm>
          <a:prstGeom prst="rect">
            <a:avLst/>
          </a:prstGeom>
        </p:spPr>
        <p:txBody>
          <a:bodyPr wrap="square">
            <a:spAutoFit/>
          </a:bodyPr>
          <a:lstStyle/>
          <a:p>
            <a:r>
              <a:rPr lang="en-US" sz="2400" dirty="0" smtClean="0"/>
              <a:t>10 PPI </a:t>
            </a:r>
            <a:r>
              <a:rPr lang="en-US" sz="2400" dirty="0"/>
              <a:t>Copper Foam</a:t>
            </a:r>
          </a:p>
        </p:txBody>
      </p:sp>
    </p:spTree>
    <p:extLst>
      <p:ext uri="{BB962C8B-B14F-4D97-AF65-F5344CB8AC3E}">
        <p14:creationId xmlns:p14="http://schemas.microsoft.com/office/powerpoint/2010/main" val="2464279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6632"/>
            <a:ext cx="8568952" cy="6480720"/>
          </a:xfrm>
        </p:spPr>
        <p:txBody>
          <a:bodyPr>
            <a:noAutofit/>
          </a:bodyPr>
          <a:lstStyle/>
          <a:p>
            <a:r>
              <a:rPr lang="en-US" sz="2400" b="1" dirty="0" smtClean="0"/>
              <a:t>INTRODUCTION</a:t>
            </a:r>
            <a:r>
              <a:rPr lang="en-US" sz="2800" dirty="0" smtClean="0"/>
              <a:t/>
            </a:r>
            <a:br>
              <a:rPr lang="en-US" sz="2800" dirty="0" smtClean="0"/>
            </a:br>
            <a:endParaRPr lang="en-US" sz="1800" dirty="0" smtClean="0"/>
          </a:p>
        </p:txBody>
      </p:sp>
      <p:pic>
        <p:nvPicPr>
          <p:cNvPr id="4" name="Picture 3" descr="A close up of a logo&#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403648" y="188639"/>
            <a:ext cx="6552728" cy="5688633"/>
          </a:xfrm>
          <a:prstGeom prst="rect">
            <a:avLst/>
          </a:prstGeom>
        </p:spPr>
      </p:pic>
      <p:sp>
        <p:nvSpPr>
          <p:cNvPr id="2" name="Rectangle 1"/>
          <p:cNvSpPr/>
          <p:nvPr/>
        </p:nvSpPr>
        <p:spPr>
          <a:xfrm>
            <a:off x="899592" y="5949280"/>
            <a:ext cx="7056784" cy="461665"/>
          </a:xfrm>
          <a:prstGeom prst="rect">
            <a:avLst/>
          </a:prstGeom>
        </p:spPr>
        <p:txBody>
          <a:bodyPr wrap="square">
            <a:spAutoFit/>
          </a:bodyPr>
          <a:lstStyle/>
          <a:p>
            <a:r>
              <a:rPr lang="en-US" sz="2400" dirty="0"/>
              <a:t>Figure 1: A typical parabolic trough collector (PTC)</a:t>
            </a:r>
          </a:p>
        </p:txBody>
      </p:sp>
    </p:spTree>
    <p:extLst>
      <p:ext uri="{BB962C8B-B14F-4D97-AF65-F5344CB8AC3E}">
        <p14:creationId xmlns:p14="http://schemas.microsoft.com/office/powerpoint/2010/main" val="4134940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08712"/>
          </a:xfrm>
        </p:spPr>
        <p:txBody>
          <a:bodyPr>
            <a:normAutofit/>
          </a:bodyPr>
          <a:lstStyle/>
          <a:p>
            <a:pPr marL="0" indent="0" algn="justLow">
              <a:buClr>
                <a:srgbClr val="5BD078"/>
              </a:buClr>
              <a:buNone/>
            </a:pPr>
            <a:endParaRPr lang="en-US" sz="100" dirty="0" smtClean="0"/>
          </a:p>
          <a:p>
            <a:pPr marL="0" indent="0" algn="justLow">
              <a:buClr>
                <a:srgbClr val="5BD078"/>
              </a:buClr>
              <a:buNone/>
            </a:pPr>
            <a:r>
              <a:rPr lang="en-US" sz="2800" dirty="0">
                <a:solidFill>
                  <a:prstClr val="black"/>
                </a:solidFill>
                <a:effectLst>
                  <a:outerShdw blurRad="38100" dist="38100" dir="2700000" algn="tl">
                    <a:srgbClr val="000000">
                      <a:alpha val="43137"/>
                    </a:srgbClr>
                  </a:outerShdw>
                </a:effectLst>
              </a:rPr>
              <a:t>  Phase-change materials (PCMs)</a:t>
            </a:r>
          </a:p>
          <a:p>
            <a:pPr marL="0" indent="0" algn="justLow">
              <a:buClr>
                <a:srgbClr val="5BD078"/>
              </a:buClr>
              <a:buNone/>
            </a:pPr>
            <a:r>
              <a:rPr lang="en-US" sz="2400" dirty="0">
                <a:solidFill>
                  <a:prstClr val="black"/>
                </a:solidFill>
              </a:rPr>
              <a:t>An appropriate type will be used as a phase change material, depending on the melting temperature of the material to suit the application according to the theoretical results that we are still working on to reach the best material from PCMs</a:t>
            </a:r>
            <a:r>
              <a:rPr lang="en-US" sz="2400" dirty="0" smtClean="0">
                <a:solidFill>
                  <a:prstClr val="black"/>
                </a:solidFill>
              </a:rPr>
              <a:t>.</a:t>
            </a:r>
          </a:p>
          <a:p>
            <a:pPr marL="0" indent="0" algn="justLow">
              <a:buClr>
                <a:srgbClr val="5BD078"/>
              </a:buClr>
              <a:buNone/>
            </a:pPr>
            <a:r>
              <a:rPr lang="en-US" sz="2400" dirty="0" smtClean="0">
                <a:solidFill>
                  <a:prstClr val="black"/>
                </a:solidFill>
              </a:rPr>
              <a:t>Choice </a:t>
            </a:r>
            <a:r>
              <a:rPr lang="en-US" sz="2400" dirty="0">
                <a:solidFill>
                  <a:prstClr val="black"/>
                </a:solidFill>
              </a:rPr>
              <a:t>of a PCM </a:t>
            </a:r>
            <a:r>
              <a:rPr lang="en-US" sz="2400" dirty="0" smtClean="0">
                <a:solidFill>
                  <a:prstClr val="black"/>
                </a:solidFill>
              </a:rPr>
              <a:t>depends </a:t>
            </a:r>
            <a:r>
              <a:rPr lang="en-US" sz="2400" dirty="0">
                <a:solidFill>
                  <a:prstClr val="black"/>
                </a:solidFill>
              </a:rPr>
              <a:t>on several basic parameters such as: </a:t>
            </a:r>
          </a:p>
          <a:p>
            <a:pPr algn="justLow">
              <a:buClr>
                <a:srgbClr val="5BD078"/>
              </a:buClr>
            </a:pPr>
            <a:r>
              <a:rPr lang="en-US" sz="2400" dirty="0">
                <a:solidFill>
                  <a:prstClr val="black"/>
                </a:solidFill>
              </a:rPr>
              <a:t>melting temperature, </a:t>
            </a:r>
          </a:p>
          <a:p>
            <a:pPr algn="justLow">
              <a:buClr>
                <a:srgbClr val="5BD078"/>
              </a:buClr>
            </a:pPr>
            <a:r>
              <a:rPr lang="en-US" sz="2400" dirty="0">
                <a:solidFill>
                  <a:prstClr val="black"/>
                </a:solidFill>
              </a:rPr>
              <a:t>specific heat capacity, </a:t>
            </a:r>
          </a:p>
          <a:p>
            <a:pPr algn="justLow">
              <a:buClr>
                <a:srgbClr val="5BD078"/>
              </a:buClr>
            </a:pPr>
            <a:r>
              <a:rPr lang="en-US" sz="2400" dirty="0">
                <a:solidFill>
                  <a:prstClr val="black"/>
                </a:solidFill>
              </a:rPr>
              <a:t>thermal conductivity, </a:t>
            </a:r>
          </a:p>
          <a:p>
            <a:pPr algn="justLow">
              <a:buClr>
                <a:srgbClr val="5BD078"/>
              </a:buClr>
            </a:pPr>
            <a:r>
              <a:rPr lang="en-US" sz="2400" dirty="0">
                <a:solidFill>
                  <a:prstClr val="black"/>
                </a:solidFill>
              </a:rPr>
              <a:t>fusion heat,</a:t>
            </a:r>
          </a:p>
          <a:p>
            <a:pPr algn="justLow">
              <a:buClr>
                <a:srgbClr val="5BD078"/>
              </a:buClr>
            </a:pPr>
            <a:r>
              <a:rPr lang="en-US" sz="2400" dirty="0">
                <a:solidFill>
                  <a:prstClr val="black"/>
                </a:solidFill>
              </a:rPr>
              <a:t>density, </a:t>
            </a:r>
          </a:p>
          <a:p>
            <a:pPr algn="justLow">
              <a:buClr>
                <a:srgbClr val="5BD078"/>
              </a:buClr>
            </a:pPr>
            <a:r>
              <a:rPr lang="en-US" sz="2400" dirty="0">
                <a:solidFill>
                  <a:prstClr val="black"/>
                </a:solidFill>
              </a:rPr>
              <a:t>volume change, </a:t>
            </a:r>
          </a:p>
          <a:p>
            <a:pPr algn="justLow">
              <a:buClr>
                <a:srgbClr val="5BD078"/>
              </a:buClr>
            </a:pPr>
            <a:r>
              <a:rPr lang="en-US" sz="2400" dirty="0">
                <a:solidFill>
                  <a:prstClr val="black"/>
                </a:solidFill>
              </a:rPr>
              <a:t>chemical stability, and compatibility with construction materials </a:t>
            </a:r>
          </a:p>
        </p:txBody>
      </p:sp>
    </p:spTree>
    <p:extLst>
      <p:ext uri="{BB962C8B-B14F-4D97-AF65-F5344CB8AC3E}">
        <p14:creationId xmlns:p14="http://schemas.microsoft.com/office/powerpoint/2010/main" val="14439747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572784"/>
          </a:xfrm>
        </p:spPr>
        <p:txBody>
          <a:bodyPr>
            <a:normAutofit/>
          </a:bodyPr>
          <a:lstStyle/>
          <a:p>
            <a:pPr algn="ctr"/>
            <a:r>
              <a:rPr lang="en-US" sz="8000" dirty="0" smtClean="0">
                <a:solidFill>
                  <a:srgbClr val="002060"/>
                </a:solidFill>
              </a:rPr>
              <a:t>Thanks </a:t>
            </a:r>
            <a:r>
              <a:rPr lang="en-US" sz="8000" dirty="0">
                <a:solidFill>
                  <a:srgbClr val="002060"/>
                </a:solidFill>
              </a:rPr>
              <a:t>for listening</a:t>
            </a:r>
          </a:p>
        </p:txBody>
      </p:sp>
    </p:spTree>
    <p:extLst>
      <p:ext uri="{BB962C8B-B14F-4D97-AF65-F5344CB8AC3E}">
        <p14:creationId xmlns:p14="http://schemas.microsoft.com/office/powerpoint/2010/main" val="2634633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1520" y="332656"/>
                <a:ext cx="8640960" cy="6192688"/>
              </a:xfrm>
            </p:spPr>
            <p:txBody>
              <a:bodyPr>
                <a:normAutofit/>
              </a:bodyPr>
              <a:lstStyle/>
              <a:p>
                <a:pPr marL="0" algn="just">
                  <a:spcBef>
                    <a:spcPts val="500"/>
                  </a:spcBef>
                  <a:spcAft>
                    <a:spcPts val="500"/>
                  </a:spcAft>
                </a:pPr>
                <a:endParaRPr lang="en-US" sz="2400" dirty="0" smtClean="0">
                  <a:ea typeface="Calibri"/>
                  <a:cs typeface="Arial"/>
                </a:endParaRPr>
              </a:p>
              <a:p>
                <a:pPr marL="0" algn="just">
                  <a:spcBef>
                    <a:spcPts val="500"/>
                  </a:spcBef>
                  <a:spcAft>
                    <a:spcPts val="500"/>
                  </a:spcAft>
                </a:pPr>
                <a:r>
                  <a:rPr lang="en-US" sz="2400" dirty="0" smtClean="0">
                    <a:ea typeface="Calibri"/>
                    <a:cs typeface="Arial"/>
                  </a:rPr>
                  <a:t>In </a:t>
                </a:r>
                <a:r>
                  <a:rPr lang="en-US" sz="2400" dirty="0">
                    <a:ea typeface="Calibri"/>
                    <a:cs typeface="Arial"/>
                  </a:rPr>
                  <a:t>general, the geometric design of a PTC is characterized by three </a:t>
                </a:r>
                <a:r>
                  <a:rPr lang="en-US" sz="2400" dirty="0" smtClean="0">
                    <a:ea typeface="Calibri"/>
                    <a:cs typeface="Arial"/>
                  </a:rPr>
                  <a:t>dimensions </a:t>
                </a:r>
                <a:r>
                  <a:rPr lang="en-US" sz="2400" dirty="0">
                    <a:ea typeface="Calibri"/>
                    <a:cs typeface="Arial"/>
                  </a:rPr>
                  <a:t>as shown in </a:t>
                </a:r>
                <a:r>
                  <a:rPr lang="en-NZ" sz="2400" dirty="0">
                    <a:ea typeface="Calibri"/>
                    <a:cs typeface="Arial"/>
                  </a:rPr>
                  <a:t>Figure 2</a:t>
                </a:r>
                <a:r>
                  <a:rPr lang="en-US" sz="2400" dirty="0">
                    <a:ea typeface="Calibri"/>
                    <a:cs typeface="Arial"/>
                  </a:rPr>
                  <a:t>. Given these parameters, </a:t>
                </a:r>
                <a:r>
                  <a:rPr lang="en-US" sz="2400" dirty="0" smtClean="0">
                    <a:ea typeface="Calibri"/>
                    <a:cs typeface="Arial"/>
                  </a:rPr>
                  <a:t> </a:t>
                </a:r>
                <a:endParaRPr lang="en-US" sz="2400" dirty="0">
                  <a:ea typeface="Calibri"/>
                  <a:cs typeface="Arial"/>
                </a:endParaRPr>
              </a:p>
              <a:p>
                <a:pPr marL="0" marR="0" algn="just">
                  <a:spcBef>
                    <a:spcPts val="500"/>
                  </a:spcBef>
                  <a:spcAft>
                    <a:spcPts val="500"/>
                  </a:spcAft>
                </a:pPr>
                <a:r>
                  <a:rPr lang="en-US" sz="2400" dirty="0">
                    <a:effectLst/>
                    <a:ea typeface="Calibri"/>
                    <a:cs typeface="Arial"/>
                  </a:rPr>
                  <a:t>The aperture width of the concentrator (</a:t>
                </a:r>
                <a14:m>
                  <m:oMath xmlns:m="http://schemas.openxmlformats.org/officeDocument/2006/math">
                    <m:r>
                      <a:rPr lang="en-US" sz="2400" i="1">
                        <a:effectLst/>
                        <a:latin typeface="Cambria Math"/>
                        <a:ea typeface="Calibri"/>
                        <a:cs typeface="Arial"/>
                      </a:rPr>
                      <m:t>𝐷</m:t>
                    </m:r>
                  </m:oMath>
                </a14:m>
                <a:r>
                  <a:rPr lang="en-US" sz="2400" dirty="0">
                    <a:effectLst/>
                    <a:ea typeface="Calibri"/>
                    <a:cs typeface="Arial"/>
                  </a:rPr>
                  <a:t>), </a:t>
                </a:r>
              </a:p>
              <a:p>
                <a:pPr marL="0" marR="0" algn="just">
                  <a:spcBef>
                    <a:spcPts val="500"/>
                  </a:spcBef>
                  <a:spcAft>
                    <a:spcPts val="500"/>
                  </a:spcAft>
                </a:pPr>
                <a:r>
                  <a:rPr lang="en-US" sz="2400" dirty="0">
                    <a:effectLst/>
                    <a:ea typeface="Calibri"/>
                    <a:cs typeface="Arial"/>
                  </a:rPr>
                  <a:t>the diameter of the receiver (</a:t>
                </a:r>
                <a14:m>
                  <m:oMath xmlns:m="http://schemas.openxmlformats.org/officeDocument/2006/math">
                    <m:r>
                      <a:rPr lang="en-US" sz="2400" i="1">
                        <a:effectLst/>
                        <a:latin typeface="Cambria Math"/>
                        <a:ea typeface="Calibri"/>
                        <a:cs typeface="Arial"/>
                      </a:rPr>
                      <m:t>𝑑</m:t>
                    </m:r>
                  </m:oMath>
                </a14:m>
                <a:r>
                  <a:rPr lang="en-US" sz="2400" dirty="0">
                    <a:effectLst/>
                    <a:ea typeface="Calibri"/>
                    <a:cs typeface="Arial"/>
                  </a:rPr>
                  <a:t>) </a:t>
                </a:r>
              </a:p>
              <a:p>
                <a:pPr marL="0" marR="0" algn="just">
                  <a:spcBef>
                    <a:spcPts val="500"/>
                  </a:spcBef>
                  <a:spcAft>
                    <a:spcPts val="500"/>
                  </a:spcAft>
                </a:pPr>
                <a:r>
                  <a:rPr lang="en-US" sz="2400" dirty="0">
                    <a:effectLst/>
                    <a:ea typeface="Calibri"/>
                    <a:cs typeface="Arial"/>
                  </a:rPr>
                  <a:t>and the rim angle (</a:t>
                </a:r>
                <a14:m>
                  <m:oMath xmlns:m="http://schemas.openxmlformats.org/officeDocument/2006/math">
                    <m:r>
                      <a:rPr lang="en-US" sz="2400" i="1">
                        <a:effectLst/>
                        <a:latin typeface="Cambria Math"/>
                        <a:ea typeface="Calibri"/>
                        <a:cs typeface="Arial"/>
                      </a:rPr>
                      <m:t>𝜓</m:t>
                    </m:r>
                  </m:oMath>
                </a14:m>
                <a:r>
                  <a:rPr lang="en-US" sz="2400" dirty="0">
                    <a:effectLst/>
                    <a:ea typeface="Calibri"/>
                    <a:cs typeface="Arial"/>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1520" y="332656"/>
                <a:ext cx="8640960" cy="6192688"/>
              </a:xfrm>
              <a:blipFill rotWithShape="1">
                <a:blip r:embed="rId2"/>
                <a:stretch>
                  <a:fillRect l="-1058" r="-1058"/>
                </a:stretch>
              </a:blipFill>
            </p:spPr>
            <p:txBody>
              <a:bodyPr/>
              <a:lstStyle/>
              <a:p>
                <a:r>
                  <a:rPr lang="en-US">
                    <a:noFill/>
                  </a:rPr>
                  <a:t> </a:t>
                </a:r>
              </a:p>
            </p:txBody>
          </p:sp>
        </mc:Fallback>
      </mc:AlternateContent>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391472" y="2404889"/>
            <a:ext cx="4752528" cy="4414986"/>
          </a:xfrm>
          <a:prstGeom prst="rect">
            <a:avLst/>
          </a:prstGeom>
        </p:spPr>
      </p:pic>
      <p:sp>
        <p:nvSpPr>
          <p:cNvPr id="2" name="Rectangle 1"/>
          <p:cNvSpPr/>
          <p:nvPr/>
        </p:nvSpPr>
        <p:spPr>
          <a:xfrm>
            <a:off x="323528" y="5157192"/>
            <a:ext cx="3600400" cy="707886"/>
          </a:xfrm>
          <a:prstGeom prst="rect">
            <a:avLst/>
          </a:prstGeom>
        </p:spPr>
        <p:txBody>
          <a:bodyPr wrap="square">
            <a:spAutoFit/>
          </a:bodyPr>
          <a:lstStyle/>
          <a:p>
            <a:pPr algn="ctr"/>
            <a:r>
              <a:rPr lang="en-NZ" sz="2000" dirty="0"/>
              <a:t>Figure 2: The characteristic dimensions of a PTC</a:t>
            </a:r>
            <a:endParaRPr lang="en-US" sz="2000" dirty="0"/>
          </a:p>
        </p:txBody>
      </p:sp>
    </p:spTree>
    <p:extLst>
      <p:ext uri="{BB962C8B-B14F-4D97-AF65-F5344CB8AC3E}">
        <p14:creationId xmlns:p14="http://schemas.microsoft.com/office/powerpoint/2010/main" val="454173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r>
              <a:rPr lang="en-US" b="1" dirty="0">
                <a:solidFill>
                  <a:prstClr val="black"/>
                </a:solidFill>
              </a:rPr>
              <a:t>INTRODUCTION</a:t>
            </a:r>
            <a:r>
              <a:rPr lang="en-US" dirty="0"/>
              <a:t/>
            </a:r>
            <a:br>
              <a:rPr lang="en-US" dirty="0"/>
            </a:br>
            <a:endParaRPr lang="en-US" sz="2000" dirty="0" smtClean="0"/>
          </a:p>
          <a:p>
            <a:pPr algn="justLow"/>
            <a:endParaRPr lang="en-US" dirty="0" smtClean="0"/>
          </a:p>
          <a:p>
            <a:pPr algn="just"/>
            <a:r>
              <a:rPr lang="en-US" dirty="0"/>
              <a:t>As of 2014, the largest solar thermal power systems using </a:t>
            </a:r>
            <a:r>
              <a:rPr lang="en-US" u="sng" dirty="0"/>
              <a:t>parabolic trough technology </a:t>
            </a:r>
            <a:r>
              <a:rPr lang="en-US" dirty="0"/>
              <a:t>include </a:t>
            </a:r>
            <a:r>
              <a:rPr lang="en-US" dirty="0" smtClean="0"/>
              <a:t>the</a:t>
            </a:r>
          </a:p>
          <a:p>
            <a:pPr algn="just"/>
            <a:r>
              <a:rPr lang="en-US" dirty="0" smtClean="0"/>
              <a:t>354 </a:t>
            </a:r>
            <a:r>
              <a:rPr lang="en-US" dirty="0"/>
              <a:t>MW SEGS plants in </a:t>
            </a:r>
            <a:r>
              <a:rPr lang="en-US" dirty="0" smtClean="0"/>
              <a:t>California,</a:t>
            </a:r>
          </a:p>
          <a:p>
            <a:pPr algn="just"/>
            <a:r>
              <a:rPr lang="en-US" dirty="0" smtClean="0"/>
              <a:t>the </a:t>
            </a:r>
            <a:r>
              <a:rPr lang="en-US" dirty="0"/>
              <a:t>280 MW Solana Generating Station with molten salt heat </a:t>
            </a:r>
            <a:r>
              <a:rPr lang="en-US" dirty="0" smtClean="0"/>
              <a:t>storage,</a:t>
            </a:r>
          </a:p>
          <a:p>
            <a:pPr algn="just"/>
            <a:r>
              <a:rPr lang="en-US" dirty="0" smtClean="0"/>
              <a:t>the </a:t>
            </a:r>
            <a:r>
              <a:rPr lang="en-US" dirty="0"/>
              <a:t>250 MW Genesis Solar Energy </a:t>
            </a:r>
            <a:r>
              <a:rPr lang="en-US" dirty="0" smtClean="0"/>
              <a:t>Project,</a:t>
            </a:r>
          </a:p>
          <a:p>
            <a:pPr algn="just"/>
            <a:r>
              <a:rPr lang="en-US" dirty="0" smtClean="0"/>
              <a:t>the </a:t>
            </a:r>
            <a:r>
              <a:rPr lang="en-US" dirty="0"/>
              <a:t>Spanish 200 MW </a:t>
            </a:r>
            <a:r>
              <a:rPr lang="en-US" dirty="0" err="1"/>
              <a:t>Solaben</a:t>
            </a:r>
            <a:r>
              <a:rPr lang="en-US" dirty="0"/>
              <a:t> Solar Power </a:t>
            </a:r>
            <a:r>
              <a:rPr lang="en-US" dirty="0" smtClean="0"/>
              <a:t>Station,</a:t>
            </a:r>
          </a:p>
          <a:p>
            <a:pPr algn="just"/>
            <a:r>
              <a:rPr lang="en-US" dirty="0" smtClean="0"/>
              <a:t>and </a:t>
            </a:r>
            <a:r>
              <a:rPr lang="en-US" dirty="0"/>
              <a:t>the </a:t>
            </a:r>
            <a:r>
              <a:rPr lang="en-US" dirty="0" err="1"/>
              <a:t>Andasol</a:t>
            </a:r>
            <a:r>
              <a:rPr lang="en-US" dirty="0"/>
              <a:t> 1 solar power station.</a:t>
            </a:r>
          </a:p>
        </p:txBody>
      </p:sp>
    </p:spTree>
    <p:extLst>
      <p:ext uri="{BB962C8B-B14F-4D97-AF65-F5344CB8AC3E}">
        <p14:creationId xmlns:p14="http://schemas.microsoft.com/office/powerpoint/2010/main" val="694092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algn="justLow"/>
            <a:r>
              <a:rPr lang="en-US" sz="2800" dirty="0">
                <a:effectLst>
                  <a:outerShdw blurRad="38100" dist="38100" dir="2700000" algn="tl">
                    <a:srgbClr val="000000">
                      <a:alpha val="43137"/>
                    </a:srgbClr>
                  </a:outerShdw>
                </a:effectLst>
              </a:rPr>
              <a:t>Literature </a:t>
            </a:r>
            <a:r>
              <a:rPr lang="en-US" sz="2800" dirty="0" smtClean="0">
                <a:effectLst>
                  <a:outerShdw blurRad="38100" dist="38100" dir="2700000" algn="tl">
                    <a:srgbClr val="000000">
                      <a:alpha val="43137"/>
                    </a:srgbClr>
                  </a:outerShdw>
                </a:effectLst>
              </a:rPr>
              <a:t>Review</a:t>
            </a:r>
          </a:p>
          <a:p>
            <a:pPr marL="0" indent="0" algn="justLow">
              <a:buNone/>
            </a:pPr>
            <a:endParaRPr lang="en-US" sz="1050" dirty="0" smtClean="0">
              <a:effectLst>
                <a:outerShdw blurRad="38100" dist="38100" dir="2700000" algn="tl">
                  <a:srgbClr val="000000">
                    <a:alpha val="43137"/>
                  </a:srgbClr>
                </a:outerShdw>
              </a:effectLst>
            </a:endParaRPr>
          </a:p>
          <a:p>
            <a:pPr algn="justLow">
              <a:spcBef>
                <a:spcPts val="1200"/>
              </a:spcBef>
              <a:spcAft>
                <a:spcPts val="1200"/>
              </a:spcAft>
            </a:pPr>
            <a:r>
              <a:rPr lang="en-US" sz="2400" b="1" dirty="0">
                <a:ea typeface="Calibri"/>
              </a:rPr>
              <a:t> (H. </a:t>
            </a:r>
            <a:r>
              <a:rPr lang="en-US" sz="2400" b="1" dirty="0" err="1">
                <a:ea typeface="Calibri"/>
              </a:rPr>
              <a:t>Peng</a:t>
            </a:r>
            <a:r>
              <a:rPr lang="en-US" sz="2400" b="1" dirty="0">
                <a:ea typeface="Calibri"/>
              </a:rPr>
              <a:t> et al. 2021)</a:t>
            </a:r>
            <a:r>
              <a:rPr lang="en-US" sz="2400" dirty="0">
                <a:ea typeface="Calibri"/>
              </a:rPr>
              <a:t> </a:t>
            </a:r>
            <a:r>
              <a:rPr lang="en-US" sz="2400" dirty="0" smtClean="0">
                <a:ea typeface="Calibri"/>
                <a:cs typeface="Arial"/>
              </a:rPr>
              <a:t>investigated </a:t>
            </a:r>
            <a:r>
              <a:rPr lang="en-US" sz="2400" dirty="0">
                <a:ea typeface="Calibri"/>
                <a:cs typeface="Arial"/>
              </a:rPr>
              <a:t>experimentally and numerically the effect of a semi-annular and fin-shaped metal foam (SAFM) </a:t>
            </a:r>
            <a:r>
              <a:rPr lang="en-US" sz="2400" dirty="0" smtClean="0">
                <a:ea typeface="Calibri"/>
                <a:cs typeface="Arial"/>
              </a:rPr>
              <a:t>in </a:t>
            </a:r>
            <a:r>
              <a:rPr lang="en-US" sz="2400" dirty="0">
                <a:ea typeface="Calibri"/>
                <a:cs typeface="Arial"/>
              </a:rPr>
              <a:t>a parabolic trough collector (PTC). </a:t>
            </a:r>
          </a:p>
          <a:p>
            <a:pPr algn="justLow">
              <a:spcBef>
                <a:spcPts val="1200"/>
              </a:spcBef>
              <a:spcAft>
                <a:spcPts val="1200"/>
              </a:spcAft>
            </a:pPr>
            <a:r>
              <a:rPr lang="en-US" sz="2400" dirty="0" smtClean="0">
                <a:ea typeface="Calibri"/>
                <a:cs typeface="Arial"/>
              </a:rPr>
              <a:t>Monte </a:t>
            </a:r>
            <a:r>
              <a:rPr lang="en-US" sz="2400" dirty="0">
                <a:ea typeface="Calibri"/>
                <a:cs typeface="Arial"/>
              </a:rPr>
              <a:t>Carlo Ray-Trace Method is used to determine the non-uniform heat flux on the absorber tube wall. </a:t>
            </a:r>
          </a:p>
          <a:p>
            <a:pPr algn="justLow">
              <a:spcBef>
                <a:spcPts val="1200"/>
              </a:spcBef>
              <a:spcAft>
                <a:spcPts val="1200"/>
              </a:spcAft>
            </a:pPr>
            <a:r>
              <a:rPr lang="en-US" sz="2400" dirty="0" smtClean="0">
                <a:ea typeface="Calibri"/>
                <a:cs typeface="Arial"/>
              </a:rPr>
              <a:t>The </a:t>
            </a:r>
            <a:r>
              <a:rPr lang="en-US" sz="2400" dirty="0">
                <a:ea typeface="Calibri"/>
                <a:cs typeface="Arial"/>
              </a:rPr>
              <a:t>results show that the insertion of SAFM improves the thermohydraulic and thermodynamic performance of the absorber tube; compared with a smooth tube</a:t>
            </a:r>
            <a:r>
              <a:rPr lang="en-US" sz="2400" dirty="0" smtClean="0">
                <a:ea typeface="Calibri"/>
                <a:cs typeface="Arial"/>
              </a:rPr>
              <a:t>,</a:t>
            </a:r>
          </a:p>
        </p:txBody>
      </p:sp>
    </p:spTree>
    <p:extLst>
      <p:ext uri="{BB962C8B-B14F-4D97-AF65-F5344CB8AC3E}">
        <p14:creationId xmlns:p14="http://schemas.microsoft.com/office/powerpoint/2010/main" val="763972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algn="justLow"/>
            <a:r>
              <a:rPr lang="en-US" sz="2800" dirty="0" smtClean="0">
                <a:effectLst>
                  <a:outerShdw blurRad="38100" dist="38100" dir="2700000" algn="tl">
                    <a:srgbClr val="000000">
                      <a:alpha val="43137"/>
                    </a:srgbClr>
                  </a:outerShdw>
                </a:effectLst>
              </a:rPr>
              <a:t>Literature Review</a:t>
            </a:r>
          </a:p>
          <a:p>
            <a:pPr algn="justLow"/>
            <a:endParaRPr lang="en-US" sz="1400" dirty="0" smtClean="0">
              <a:effectLst>
                <a:outerShdw blurRad="38100" dist="38100" dir="2700000" algn="tl">
                  <a:srgbClr val="000000">
                    <a:alpha val="43137"/>
                  </a:srgbClr>
                </a:outerShdw>
              </a:effectLst>
            </a:endParaRPr>
          </a:p>
          <a:p>
            <a:pPr algn="justLow"/>
            <a:r>
              <a:rPr lang="en-US" sz="2400" b="1" dirty="0"/>
              <a:t>(</a:t>
            </a:r>
            <a:r>
              <a:rPr lang="en-US" sz="2400" b="1" dirty="0" err="1"/>
              <a:t>Guerraiche</a:t>
            </a:r>
            <a:r>
              <a:rPr lang="en-US" sz="2400" b="1" dirty="0"/>
              <a:t>, et al. 2020),</a:t>
            </a:r>
            <a:r>
              <a:rPr lang="en-US" sz="1050" b="1" dirty="0"/>
              <a:t> </a:t>
            </a:r>
            <a:r>
              <a:rPr lang="en-US" sz="2400" dirty="0"/>
              <a:t>The present work </a:t>
            </a:r>
            <a:r>
              <a:rPr lang="en-US" sz="2400" dirty="0" smtClean="0"/>
              <a:t>presents numerical </a:t>
            </a:r>
            <a:r>
              <a:rPr lang="en-US" sz="2400" dirty="0"/>
              <a:t>and experimental investigations to study a thermal energy storage system. </a:t>
            </a:r>
          </a:p>
          <a:p>
            <a:pPr algn="justLow"/>
            <a:r>
              <a:rPr lang="en-US" sz="2400" dirty="0"/>
              <a:t>The results showed that the use of a PTC with PCM in the receiver periphery can improve the thermal performance of the presented system in the absence of intense radiation. </a:t>
            </a:r>
          </a:p>
          <a:p>
            <a:pPr algn="justLow"/>
            <a:r>
              <a:rPr lang="en-US" sz="2400" dirty="0"/>
              <a:t>The maximum outlet water temperature achieved using phase change material in the receiver tube is about 16.80% and 14.86% higher than the simple tube for July 21 and October 21, respectively. </a:t>
            </a:r>
          </a:p>
          <a:p>
            <a:pPr marL="0" indent="0" algn="justLow">
              <a:buNone/>
            </a:pPr>
            <a:endParaRPr lang="en-US" sz="2400" dirty="0" smtClean="0"/>
          </a:p>
        </p:txBody>
      </p:sp>
    </p:spTree>
    <p:extLst>
      <p:ext uri="{BB962C8B-B14F-4D97-AF65-F5344CB8AC3E}">
        <p14:creationId xmlns:p14="http://schemas.microsoft.com/office/powerpoint/2010/main" val="1604996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algn="justLow"/>
            <a:r>
              <a:rPr lang="en-US" sz="2800" dirty="0">
                <a:effectLst>
                  <a:outerShdw blurRad="38100" dist="38100" dir="2700000" algn="tl">
                    <a:srgbClr val="000000">
                      <a:alpha val="43137"/>
                    </a:srgbClr>
                  </a:outerShdw>
                </a:effectLst>
              </a:rPr>
              <a:t>CFD </a:t>
            </a:r>
            <a:r>
              <a:rPr lang="en-US" sz="2800" dirty="0" smtClean="0">
                <a:effectLst>
                  <a:outerShdw blurRad="38100" dist="38100" dir="2700000" algn="tl">
                    <a:srgbClr val="000000">
                      <a:alpha val="43137"/>
                    </a:srgbClr>
                  </a:outerShdw>
                </a:effectLst>
              </a:rPr>
              <a:t>modeling</a:t>
            </a:r>
          </a:p>
          <a:p>
            <a:pPr algn="justLow"/>
            <a:endParaRPr lang="en-US" sz="1400" dirty="0" smtClean="0">
              <a:effectLst>
                <a:outerShdw blurRad="38100" dist="38100" dir="2700000" algn="tl">
                  <a:srgbClr val="000000">
                    <a:alpha val="43137"/>
                  </a:srgbClr>
                </a:outerShdw>
              </a:effectLst>
            </a:endParaRPr>
          </a:p>
          <a:p>
            <a:pPr algn="justLow"/>
            <a:r>
              <a:rPr lang="en-US" sz="2400" dirty="0"/>
              <a:t>A computational fluid dynamics (CFD) software tool was used to study the thermal performance of the concentric receiver with a metal foam &amp; PCM. </a:t>
            </a:r>
          </a:p>
          <a:p>
            <a:pPr algn="justLow"/>
            <a:r>
              <a:rPr lang="en-US" sz="2400" dirty="0"/>
              <a:t>The computational domain is discretized using hexahedral and quadrilateral elements. Dense grids were generated near the bellows where a large temperature gradient exists as Figure below.</a:t>
            </a:r>
          </a:p>
          <a:p>
            <a:pPr algn="justLow"/>
            <a:r>
              <a:rPr lang="en-US" sz="2400" dirty="0"/>
              <a:t>The SIMPLE algorithm was used for coupling pressure and velocity. The complete receiver of the PTC was modeled. </a:t>
            </a:r>
          </a:p>
          <a:p>
            <a:pPr algn="justLow"/>
            <a:r>
              <a:rPr lang="en-US" sz="2400" dirty="0"/>
              <a:t>The energy equation solves the heat transfer equation in conjunction with the standard k-ε turbulence model with the solidification and melting model. </a:t>
            </a:r>
          </a:p>
        </p:txBody>
      </p:sp>
    </p:spTree>
    <p:extLst>
      <p:ext uri="{BB962C8B-B14F-4D97-AF65-F5344CB8AC3E}">
        <p14:creationId xmlns:p14="http://schemas.microsoft.com/office/powerpoint/2010/main" val="1247300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192688"/>
          </a:xfrm>
        </p:spPr>
        <p:txBody>
          <a:bodyPr>
            <a:normAutofit/>
          </a:bodyPr>
          <a:lstStyle/>
          <a:p>
            <a:pPr algn="justLow"/>
            <a:r>
              <a:rPr lang="en-US" sz="2800" dirty="0">
                <a:effectLst>
                  <a:outerShdw blurRad="38100" dist="38100" dir="2700000" algn="tl">
                    <a:srgbClr val="000000">
                      <a:alpha val="43137"/>
                    </a:srgbClr>
                  </a:outerShdw>
                </a:effectLst>
              </a:rPr>
              <a:t>CFD </a:t>
            </a:r>
            <a:r>
              <a:rPr lang="en-US" sz="2800" dirty="0" smtClean="0">
                <a:effectLst>
                  <a:outerShdw blurRad="38100" dist="38100" dir="2700000" algn="tl">
                    <a:srgbClr val="000000">
                      <a:alpha val="43137"/>
                    </a:srgbClr>
                  </a:outerShdw>
                </a:effectLst>
              </a:rPr>
              <a:t>modeling</a:t>
            </a:r>
          </a:p>
          <a:p>
            <a:pPr algn="justLow"/>
            <a:endParaRPr lang="en-US" sz="1400" dirty="0" smtClean="0">
              <a:effectLst>
                <a:outerShdw blurRad="38100" dist="38100" dir="2700000" algn="tl">
                  <a:srgbClr val="000000">
                    <a:alpha val="43137"/>
                  </a:srgbClr>
                </a:outerShdw>
              </a:effectLst>
            </a:endParaRPr>
          </a:p>
          <a:p>
            <a:pPr algn="justLow"/>
            <a:r>
              <a:rPr lang="en-US" sz="2400" dirty="0"/>
              <a:t>The boundary conditions for the geometry are defined for inlet, outlet, and outer wall of. The boundary conditions of the non-uniform heat flux on the absorber tube's outer wall was obtained using the Monte Carlo ray tracing in </a:t>
            </a:r>
            <a:r>
              <a:rPr lang="en-US" sz="2400" dirty="0" smtClean="0"/>
              <a:t>Sol Trace</a:t>
            </a:r>
            <a:r>
              <a:rPr lang="en-US" sz="2400" dirty="0"/>
              <a:t>. </a:t>
            </a:r>
          </a:p>
          <a:p>
            <a:pPr algn="justLow"/>
            <a:r>
              <a:rPr lang="en-US" sz="2400" dirty="0"/>
              <a:t>The solution of the ray tracing is coupled to the CFD model by means of interpreted user defined functions. </a:t>
            </a:r>
          </a:p>
          <a:p>
            <a:pPr algn="justLow"/>
            <a:r>
              <a:rPr lang="en-US" sz="2400" dirty="0"/>
              <a:t>To guarantee that the computed results were accurate and reliable, a grid independence study was conducted. Simulations with three grids (500,000, 800,000, 1,000,000 elements) were performed in Fluent™ to determine the frictional pressure drop and temperature increase within one PTR. A comparison of the results showed that there are less than 2% differences in pressure drop and temperature. </a:t>
            </a:r>
            <a:r>
              <a:rPr lang="en-US" sz="2400" dirty="0" smtClean="0"/>
              <a:t> </a:t>
            </a:r>
            <a:endParaRPr lang="en-US" sz="2400" dirty="0"/>
          </a:p>
        </p:txBody>
      </p:sp>
    </p:spTree>
    <p:extLst>
      <p:ext uri="{BB962C8B-B14F-4D97-AF65-F5344CB8AC3E}">
        <p14:creationId xmlns:p14="http://schemas.microsoft.com/office/powerpoint/2010/main" val="31794322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2661</TotalTime>
  <Words>1112</Words>
  <Application>Microsoft Office PowerPoint</Application>
  <PresentationFormat>On-screen Show (4:3)</PresentationFormat>
  <Paragraphs>109</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Flow</vt:lpstr>
      <vt:lpstr>Evaluation of Parabolic Trough Solar Collector Performance Provided with Metal Foam Inserts and PCM Heat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analysis of absorber tube in parabolic trough solar collector inserted with semi-annular and fin shape metal foam hybrid structure</dc:title>
  <dc:creator>sww</dc:creator>
  <cp:lastModifiedBy>Maher</cp:lastModifiedBy>
  <cp:revision>80</cp:revision>
  <dcterms:created xsi:type="dcterms:W3CDTF">2022-01-15T11:02:30Z</dcterms:created>
  <dcterms:modified xsi:type="dcterms:W3CDTF">2023-01-17T05:42:58Z</dcterms:modified>
</cp:coreProperties>
</file>