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60" r:id="rId3"/>
    <p:sldId id="257" r:id="rId4"/>
    <p:sldId id="261" r:id="rId5"/>
    <p:sldId id="294" r:id="rId6"/>
    <p:sldId id="277" r:id="rId7"/>
    <p:sldId id="307" r:id="rId8"/>
    <p:sldId id="308" r:id="rId9"/>
    <p:sldId id="320" r:id="rId10"/>
    <p:sldId id="317" r:id="rId11"/>
    <p:sldId id="319" r:id="rId12"/>
    <p:sldId id="318" r:id="rId13"/>
    <p:sldId id="295" r:id="rId14"/>
    <p:sldId id="315" r:id="rId15"/>
    <p:sldId id="316" r:id="rId16"/>
    <p:sldId id="297" r:id="rId17"/>
    <p:sldId id="298" r:id="rId18"/>
    <p:sldId id="300" r:id="rId19"/>
    <p:sldId id="301" r:id="rId20"/>
    <p:sldId id="302" r:id="rId21"/>
    <p:sldId id="299" r:id="rId22"/>
    <p:sldId id="304" r:id="rId23"/>
    <p:sldId id="305" r:id="rId24"/>
    <p:sldId id="303" r:id="rId25"/>
    <p:sldId id="306" r:id="rId26"/>
    <p:sldId id="290" r:id="rId27"/>
    <p:sldId id="291" r:id="rId28"/>
    <p:sldId id="310"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803" autoAdjust="0"/>
  </p:normalViewPr>
  <p:slideViewPr>
    <p:cSldViewPr>
      <p:cViewPr varScale="1">
        <p:scale>
          <a:sx n="86" d="100"/>
          <a:sy n="86" d="100"/>
        </p:scale>
        <p:origin x="13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6F59-E636-4E38-A4C1-C2A32BF212B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28B4C3-93E6-494C-9100-EF7305C2F55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E169DA-7ED7-47E8-817A-7C522FE00DED}"/>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8B61C4B9-195E-4F20-A08A-D2CAC7B6AF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3CF83-46AD-41A2-8567-EDA991E14B2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6044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E91-DFD2-4457-BDA2-7067924B4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BBF76-54EF-4D61-A1B8-1099F888C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86EE6-D033-4218-876F-9B1F98DA8E9E}"/>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51EA42FA-5758-4DC7-B90A-504578D4A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AC3C62-56CC-4731-964F-EF4A7C8CD3C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620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317A0-020B-479C-8D9A-B6690607827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B6147E-0DD3-4CAE-961E-60D6FA65E0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6CDCC-B60A-4844-82D1-3B54B101CB05}"/>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3D7D9274-A7D0-4541-81C5-F9C9FC28C2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64903-067B-4D43-9191-9756E3006B03}"/>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0355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27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4D99-A33B-4691-AD1C-8129E9F59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135A0-DA2B-4E51-9FB6-C5DBE4E35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50075-5475-4D1A-B424-B93A71A1D57F}"/>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97A175B5-43DF-4BAB-8613-9716F3D5E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1242A-2FC4-40F2-93C9-2C785862DB9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327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7516-1C3B-4EDD-906A-5A6FF452986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A189A7E-2A48-4209-9788-688987E704A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01370-3200-4A72-8420-FBA0A53E06D0}"/>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CABE9E88-8B21-4A3B-B079-D819DC8515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A3F21-8233-4BCB-93AA-AA1B129B3153}"/>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4586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E1DB-1458-4574-99DD-77A9BDCB2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EC9BF-72B5-4270-8912-6D7A75B9CFC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60598-4FDA-4EC4-A79D-3560BCEFB98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167C0-4A45-4B28-A5C4-C8AADB748D09}"/>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6" name="Footer Placeholder 5">
            <a:extLst>
              <a:ext uri="{FF2B5EF4-FFF2-40B4-BE49-F238E27FC236}">
                <a16:creationId xmlns:a16="http://schemas.microsoft.com/office/drawing/2014/main" id="{E01B1F37-387F-48C2-85AB-1FE2BD37DB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AD03B0-A849-427A-8A1A-86A50E43D5C4}"/>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767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F9FF-C639-4E29-9AF8-1C252BF50C9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FFCBBC-A4E2-4E4D-8AD3-16E0FD32E4F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82955-C46E-422D-B59E-D044A66E8B5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C6615F-561F-4F28-920D-F2AE866553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58C53-2D8A-4DB2-98CF-FF80022CCD4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4D541-D044-4A55-87F2-D386BBD07AAD}"/>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8" name="Footer Placeholder 7">
            <a:extLst>
              <a:ext uri="{FF2B5EF4-FFF2-40B4-BE49-F238E27FC236}">
                <a16:creationId xmlns:a16="http://schemas.microsoft.com/office/drawing/2014/main" id="{4F746FCD-EE68-4691-9A4F-034B54676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13CE83-2D47-4A35-986E-448A7483800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6015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BA81-2A75-4583-A977-374C31028A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86AF2-5B2B-43EF-8855-84F3996C07B5}"/>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4" name="Footer Placeholder 3">
            <a:extLst>
              <a:ext uri="{FF2B5EF4-FFF2-40B4-BE49-F238E27FC236}">
                <a16:creationId xmlns:a16="http://schemas.microsoft.com/office/drawing/2014/main" id="{8AD910DD-9E4B-486F-8979-969CEC0B96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B8CC75-91F7-43A2-A687-D75F7EFAD802}"/>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5060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FF5C7-ACBF-43C9-B936-DF5E51886B95}"/>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3" name="Footer Placeholder 2">
            <a:extLst>
              <a:ext uri="{FF2B5EF4-FFF2-40B4-BE49-F238E27FC236}">
                <a16:creationId xmlns:a16="http://schemas.microsoft.com/office/drawing/2014/main" id="{4122C04E-C27F-4892-BF63-260AE7ECBC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1857B3-3FC4-4C48-A389-6EC17990A9D4}"/>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7334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1CC3-62CA-4B5A-9A30-64590A7226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F7D1F46-E496-417E-9264-23F8877141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3024B8-5240-4B0A-A95E-074BEB5FED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F62747-55E6-4872-9014-FD6F285B9585}"/>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6" name="Footer Placeholder 5">
            <a:extLst>
              <a:ext uri="{FF2B5EF4-FFF2-40B4-BE49-F238E27FC236}">
                <a16:creationId xmlns:a16="http://schemas.microsoft.com/office/drawing/2014/main" id="{E0BDC9E0-2669-4D1C-B0DD-46751A69AE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6067D9-AC26-45E9-B98C-79761A86515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45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3821-D555-4524-AC34-6B37397BBE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223827-53CB-4E16-8A8B-8FB9F16C06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296475-0A23-4AE3-A236-5EB231FAB8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81913C-072A-4519-BE2D-361AC441186C}"/>
              </a:ext>
            </a:extLst>
          </p:cNvPr>
          <p:cNvSpPr>
            <a:spLocks noGrp="1"/>
          </p:cNvSpPr>
          <p:nvPr>
            <p:ph type="dt" sz="half" idx="10"/>
          </p:nvPr>
        </p:nvSpPr>
        <p:spPr/>
        <p:txBody>
          <a:bodyPr/>
          <a:lstStyle/>
          <a:p>
            <a:fld id="{1D8BD707-D9CF-40AE-B4C6-C98DA3205C09}" type="datetimeFigureOut">
              <a:rPr lang="en-US" smtClean="0"/>
              <a:pPr/>
              <a:t>1/16/2023</a:t>
            </a:fld>
            <a:endParaRPr lang="en-US" dirty="0"/>
          </a:p>
        </p:txBody>
      </p:sp>
      <p:sp>
        <p:nvSpPr>
          <p:cNvPr id="6" name="Footer Placeholder 5">
            <a:extLst>
              <a:ext uri="{FF2B5EF4-FFF2-40B4-BE49-F238E27FC236}">
                <a16:creationId xmlns:a16="http://schemas.microsoft.com/office/drawing/2014/main" id="{B9525069-3B90-4405-8441-C806221B1F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BA8B5C-1962-4974-BB8B-98D1A7DF92A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977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E2D9DD-9C44-4004-B2EE-01EA91EAF8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925CE-B8E9-4062-A6F8-B1AB21F82A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A44FB-E10E-4E7A-944E-335C50E474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1/16/2023</a:t>
            </a:fld>
            <a:endParaRPr lang="en-US" dirty="0"/>
          </a:p>
        </p:txBody>
      </p:sp>
      <p:sp>
        <p:nvSpPr>
          <p:cNvPr id="5" name="Footer Placeholder 4">
            <a:extLst>
              <a:ext uri="{FF2B5EF4-FFF2-40B4-BE49-F238E27FC236}">
                <a16:creationId xmlns:a16="http://schemas.microsoft.com/office/drawing/2014/main" id="{6C4D99BD-94DB-4FC4-A4B1-0885488212E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D248DC4-8D18-461E-9E27-7D95CE3589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3454919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hdl.handle.net/10012/4082" TargetMode="External"/><Relationship Id="rId2" Type="http://schemas.openxmlformats.org/officeDocument/2006/relationships/hyperlink" Target="http://dx.doi.org/10.1007/978-3-642-03016-1" TargetMode="External"/><Relationship Id="rId1" Type="http://schemas.openxmlformats.org/officeDocument/2006/relationships/slideLayout" Target="../slideLayouts/slideLayout2.xml"/><Relationship Id="rId4" Type="http://schemas.openxmlformats.org/officeDocument/2006/relationships/hyperlink" Target="https://shop.ottobock.us/Prosthetics/Lower-Limb-Prosthetics/Knees---Mechanical/c/1300"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physio-pedia.com/Prosthetic_Kne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905000"/>
          </a:xfrm>
        </p:spPr>
        <p:txBody>
          <a:bodyPr>
            <a:noAutofit/>
          </a:bodyPr>
          <a:lstStyle/>
          <a:p>
            <a:r>
              <a:rPr lang="en-US" b="1" dirty="0">
                <a:solidFill>
                  <a:srgbClr val="C00000"/>
                </a:solidFill>
                <a:latin typeface="Times New Roman" panose="02020603050405020304" pitchFamily="18" charset="0"/>
                <a:cs typeface="Times New Roman" panose="02020603050405020304" pitchFamily="18" charset="0"/>
              </a:rPr>
              <a:t>Manufacturing and Evaluation of a Robotic Knee Prosthesis for Trans Femoral Amputees</a:t>
            </a:r>
          </a:p>
        </p:txBody>
      </p:sp>
      <p:sp>
        <p:nvSpPr>
          <p:cNvPr id="3" name="Subtitle 2"/>
          <p:cNvSpPr>
            <a:spLocks noGrp="1"/>
          </p:cNvSpPr>
          <p:nvPr>
            <p:ph type="subTitle" idx="1"/>
          </p:nvPr>
        </p:nvSpPr>
        <p:spPr>
          <a:xfrm>
            <a:off x="457200" y="2819400"/>
            <a:ext cx="8077200" cy="2514600"/>
          </a:xfrm>
        </p:spPr>
        <p:txBody>
          <a:bodyPr>
            <a:normAutofit fontScale="92500" lnSpcReduction="20000"/>
          </a:bodyPr>
          <a:lstStyle/>
          <a:p>
            <a:pPr marL="0" indent="0" algn="ctr">
              <a:buNone/>
            </a:pPr>
            <a:r>
              <a:rPr lang="en-US" sz="4000" b="1" dirty="0">
                <a:latin typeface="Times New Roman" panose="02020603050405020304" pitchFamily="18" charset="0"/>
                <a:cs typeface="Times New Roman" panose="02020603050405020304" pitchFamily="18" charset="0"/>
              </a:rPr>
              <a:t>Supervised by</a:t>
            </a:r>
          </a:p>
          <a:p>
            <a:pPr marL="0" indent="0" algn="ctr">
              <a:buNone/>
            </a:pPr>
            <a:r>
              <a:rPr lang="en-US" sz="4000" b="1" dirty="0">
                <a:latin typeface="Times New Roman" panose="02020603050405020304" pitchFamily="18" charset="0"/>
                <a:cs typeface="Times New Roman" panose="02020603050405020304" pitchFamily="18" charset="0"/>
              </a:rPr>
              <a:t>Dr. Ahmed Abdul Hussein</a:t>
            </a:r>
          </a:p>
          <a:p>
            <a:pPr marL="0" indent="0" algn="ctr">
              <a:buNone/>
            </a:pPr>
            <a:endParaRPr lang="ar-IQ" sz="4000" b="1"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PhD. Student</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Marwa Qassim </a:t>
            </a:r>
            <a:r>
              <a:rPr lang="en-US" sz="4000" b="1" dirty="0" err="1">
                <a:latin typeface="Times New Roman" panose="02020603050405020304" pitchFamily="18" charset="0"/>
                <a:cs typeface="Times New Roman" panose="02020603050405020304" pitchFamily="18" charset="0"/>
              </a:rPr>
              <a:t>Ibraheem</a:t>
            </a:r>
            <a:endParaRPr lang="ar-IQ" sz="4000" b="1" dirty="0">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3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058150" cy="1082674"/>
          </a:xfrm>
        </p:spPr>
        <p:txBody>
          <a:bodyPr/>
          <a:lstStyle/>
          <a:p>
            <a:r>
              <a:rPr lang="en-US" b="1" dirty="0">
                <a:solidFill>
                  <a:srgbClr val="C00000"/>
                </a:solidFill>
                <a:latin typeface="Times New Roman" panose="02020603050405020304" pitchFamily="18" charset="0"/>
                <a:cs typeface="Times New Roman" panose="02020603050405020304" pitchFamily="18" charset="0"/>
              </a:rPr>
              <a:t>Mathematical Model</a:t>
            </a:r>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92973"/>
            <a:ext cx="8458200" cy="487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74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058150" cy="625473"/>
          </a:xfrm>
        </p:spPr>
        <p:txBody>
          <a:bodyPr/>
          <a:lstStyle/>
          <a:p>
            <a:r>
              <a:rPr lang="en-US" b="1" dirty="0">
                <a:solidFill>
                  <a:srgbClr val="C00000"/>
                </a:solidFill>
                <a:latin typeface="Times New Roman" panose="02020603050405020304" pitchFamily="18" charset="0"/>
                <a:cs typeface="Times New Roman" panose="02020603050405020304" pitchFamily="18" charset="0"/>
              </a:rPr>
              <a:t>Mathematical Model</a:t>
            </a:r>
            <a:endParaRPr lang="ar-IQ" dirty="0"/>
          </a:p>
        </p:txBody>
      </p:sp>
      <p:pic>
        <p:nvPicPr>
          <p:cNvPr id="4" name="Picture 3">
            <a:extLst>
              <a:ext uri="{FF2B5EF4-FFF2-40B4-BE49-F238E27FC236}">
                <a16:creationId xmlns:a16="http://schemas.microsoft.com/office/drawing/2014/main" id="{9FCF3989-21D8-4602-A9C7-680ECADBD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0"/>
            <a:ext cx="7996758" cy="2438399"/>
          </a:xfrm>
          <a:prstGeom prst="rect">
            <a:avLst/>
          </a:prstGeom>
        </p:spPr>
      </p:pic>
      <p:pic>
        <p:nvPicPr>
          <p:cNvPr id="6" name="Picture 5">
            <a:extLst>
              <a:ext uri="{FF2B5EF4-FFF2-40B4-BE49-F238E27FC236}">
                <a16:creationId xmlns:a16="http://schemas.microsoft.com/office/drawing/2014/main" id="{C73F00B7-E535-4728-8397-459116733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33800"/>
            <a:ext cx="7696200" cy="2759073"/>
          </a:xfrm>
          <a:prstGeom prst="rect">
            <a:avLst/>
          </a:prstGeom>
        </p:spPr>
      </p:pic>
    </p:spTree>
    <p:extLst>
      <p:ext uri="{BB962C8B-B14F-4D97-AF65-F5344CB8AC3E}">
        <p14:creationId xmlns:p14="http://schemas.microsoft.com/office/powerpoint/2010/main" val="168086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058150" cy="1006474"/>
          </a:xfrm>
        </p:spPr>
        <p:txBody>
          <a:bodyPr/>
          <a:lstStyle/>
          <a:p>
            <a:r>
              <a:rPr lang="en-US" b="1" dirty="0">
                <a:solidFill>
                  <a:srgbClr val="C00000"/>
                </a:solidFill>
                <a:latin typeface="Times New Roman" panose="02020603050405020304" pitchFamily="18" charset="0"/>
                <a:cs typeface="Times New Roman" panose="02020603050405020304" pitchFamily="18" charset="0"/>
              </a:rPr>
              <a:t>Mathematical Model</a:t>
            </a:r>
            <a:endParaRPr lang="ar-IQ" dirty="0"/>
          </a:p>
        </p:txBody>
      </p:sp>
      <p:pic>
        <p:nvPicPr>
          <p:cNvPr id="3074" name="Picture 2" descr="C:\Users\x55\Desktop\photo_٢٠٢٣-٠١-١٠_١٤-٢٤-٢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8941"/>
            <a:ext cx="8153400" cy="535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6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91400" cy="990600"/>
          </a:xfrm>
        </p:spPr>
        <p:txBody>
          <a:bodyPr>
            <a:normAutofit fontScale="90000"/>
          </a:bodyPr>
          <a:lstStyle/>
          <a:p>
            <a:br>
              <a:rPr lang="en-US" b="1" dirty="0">
                <a:solidFill>
                  <a:schemeClr val="tx1"/>
                </a:solidFill>
                <a:latin typeface="Times New Roman" panose="02020603050405020304" pitchFamily="18" charset="0"/>
                <a:cs typeface="Times New Roman" panose="02020603050405020304" pitchFamily="18" charset="0"/>
              </a:rPr>
            </a:br>
            <a:r>
              <a:rPr lang="de-DE" sz="3600" b="1" dirty="0">
                <a:solidFill>
                  <a:srgbClr val="C00000"/>
                </a:solidFill>
                <a:latin typeface="Times New Roman" panose="02020603050405020304" pitchFamily="18" charset="0"/>
                <a:cs typeface="Times New Roman" panose="02020603050405020304" pitchFamily="18" charset="0"/>
              </a:rPr>
              <a:t>P</a:t>
            </a:r>
            <a:r>
              <a:rPr lang="de-DE" sz="3600" b="1" dirty="0">
                <a:solidFill>
                  <a:srgbClr val="C00000"/>
                </a:solidFill>
                <a:effectLst/>
                <a:latin typeface="Times New Roman" panose="02020603050405020304" pitchFamily="18" charset="0"/>
                <a:ea typeface="Times New Roman" panose="02020603050405020304" pitchFamily="18" charset="0"/>
              </a:rPr>
              <a:t>roposed</a:t>
            </a:r>
            <a:r>
              <a:rPr lang="en-US" sz="3600" b="1" dirty="0">
                <a:solidFill>
                  <a:srgbClr val="C00000"/>
                </a:solidFill>
                <a:latin typeface="Times New Roman" panose="02020603050405020304" pitchFamily="18" charset="0"/>
                <a:cs typeface="Times New Roman" panose="02020603050405020304" pitchFamily="18" charset="0"/>
              </a:rPr>
              <a:t> design for prosthetic knee joint</a:t>
            </a:r>
            <a:endParaRPr lang="ar-IQ" sz="3600" dirty="0">
              <a:solidFill>
                <a:srgbClr val="C00000"/>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4036"/>
            <a:ext cx="4648200" cy="4572001"/>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71673"/>
            <a:ext cx="32766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35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55\Desktop\photo_2023-01-16_11-5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
            <a:ext cx="8758237"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7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8BA1C6-EA23-442E-934F-08AAF7AD0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042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7687233" cy="796771"/>
          </a:xfrm>
        </p:spPr>
        <p:txBody>
          <a:bodyPr>
            <a:normAutofit fontScale="90000"/>
          </a:bodyPr>
          <a:lstStyle/>
          <a:p>
            <a:r>
              <a:rPr lang="de-DE" sz="3200" b="1" dirty="0">
                <a:solidFill>
                  <a:srgbClr val="C00000"/>
                </a:solidFill>
                <a:latin typeface="Times New Roman" pitchFamily="18" charset="0"/>
                <a:cs typeface="Times New Roman" pitchFamily="18" charset="0"/>
              </a:rPr>
              <a:t>Boundary Condition and Finite Element Analysis </a:t>
            </a:r>
            <a:endParaRPr lang="ar-IQ"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1" y="1371600"/>
            <a:ext cx="5714999" cy="4461029"/>
          </a:xfrm>
        </p:spPr>
        <p:txBody>
          <a:bodyPr>
            <a:normAutofit/>
          </a:bodyPr>
          <a:lstStyle/>
          <a:p>
            <a:pPr algn="just"/>
            <a:r>
              <a:rPr lang="de-DE" sz="1800" b="1" dirty="0">
                <a:solidFill>
                  <a:srgbClr val="C00000"/>
                </a:solidFill>
                <a:latin typeface="Times New Roman" pitchFamily="18" charset="0"/>
                <a:cs typeface="Times New Roman" pitchFamily="18" charset="0"/>
              </a:rPr>
              <a:t>Boundary condition for knee joint model analysis</a:t>
            </a:r>
            <a:r>
              <a:rPr lang="de-DE" sz="1800" b="1" dirty="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The analysis evaluation for knee joint model of von mises stress and deformation with safety factor done by applying </a:t>
            </a:r>
            <a:r>
              <a:rPr lang="en-US" sz="1800" b="1" dirty="0">
                <a:solidFill>
                  <a:schemeClr val="tx1"/>
                </a:solidFill>
                <a:latin typeface="Times New Roman" pitchFamily="18" charset="0"/>
                <a:cs typeface="Times New Roman" pitchFamily="18" charset="0"/>
              </a:rPr>
              <a:t>load 1200N </a:t>
            </a:r>
            <a:r>
              <a:rPr lang="en-US" sz="1800" dirty="0">
                <a:solidFill>
                  <a:schemeClr val="tx1"/>
                </a:solidFill>
                <a:latin typeface="Times New Roman" pitchFamily="18" charset="0"/>
                <a:cs typeface="Times New Roman" pitchFamily="18" charset="0"/>
              </a:rPr>
              <a:t>at position (A ) tip of upper part of the hinged and  fixed support at position (B) on the surface of the lower part .</a:t>
            </a:r>
          </a:p>
          <a:p>
            <a:pPr algn="just"/>
            <a:r>
              <a:rPr lang="de-DE" sz="1800" b="1" dirty="0">
                <a:solidFill>
                  <a:srgbClr val="C00000"/>
                </a:solidFill>
                <a:latin typeface="Times New Roman" pitchFamily="18" charset="0"/>
                <a:cs typeface="Times New Roman" pitchFamily="18" charset="0"/>
              </a:rPr>
              <a:t>Finite Element Analysis</a:t>
            </a:r>
            <a:r>
              <a:rPr lang="de-DE" sz="1800" b="1" dirty="0">
                <a:solidFill>
                  <a:schemeClr val="tx1"/>
                </a:solidFill>
                <a:latin typeface="Times New Roman" pitchFamily="18" charset="0"/>
                <a:cs typeface="Times New Roman" pitchFamily="18" charset="0"/>
              </a:rPr>
              <a:t> </a:t>
            </a:r>
            <a:r>
              <a:rPr lang="de-DE" sz="1800" dirty="0">
                <a:solidFill>
                  <a:schemeClr val="tx1"/>
                </a:solidFill>
                <a:latin typeface="Times New Roman" pitchFamily="18" charset="0"/>
                <a:cs typeface="Times New Roman" pitchFamily="18" charset="0"/>
              </a:rPr>
              <a:t>In this work selected three kinds of materials. They are </a:t>
            </a:r>
            <a:r>
              <a:rPr lang="de-DE" sz="1800" b="1" dirty="0">
                <a:solidFill>
                  <a:schemeClr val="tx1"/>
                </a:solidFill>
                <a:latin typeface="Times New Roman" pitchFamily="18" charset="0"/>
                <a:cs typeface="Times New Roman" pitchFamily="18" charset="0"/>
              </a:rPr>
              <a:t>Aluminum Alloy 6061 T6 </a:t>
            </a:r>
            <a:r>
              <a:rPr lang="de-DE" sz="1800" dirty="0">
                <a:solidFill>
                  <a:schemeClr val="tx1"/>
                </a:solidFill>
                <a:latin typeface="Times New Roman" pitchFamily="18" charset="0"/>
                <a:cs typeface="Times New Roman" pitchFamily="18" charset="0"/>
              </a:rPr>
              <a:t>, </a:t>
            </a:r>
            <a:r>
              <a:rPr lang="de-DE" sz="1800" b="1" dirty="0">
                <a:solidFill>
                  <a:schemeClr val="tx1"/>
                </a:solidFill>
                <a:latin typeface="Times New Roman" pitchFamily="18" charset="0"/>
                <a:cs typeface="Times New Roman" pitchFamily="18" charset="0"/>
              </a:rPr>
              <a:t>Aluminum alloy 2024</a:t>
            </a:r>
            <a:r>
              <a:rPr lang="de-DE" sz="1800" dirty="0">
                <a:solidFill>
                  <a:schemeClr val="tx1"/>
                </a:solidFill>
                <a:latin typeface="Times New Roman" pitchFamily="18" charset="0"/>
                <a:cs typeface="Times New Roman" pitchFamily="18" charset="0"/>
              </a:rPr>
              <a:t> and </a:t>
            </a:r>
            <a:r>
              <a:rPr lang="de-DE" sz="1800" b="1" dirty="0">
                <a:solidFill>
                  <a:schemeClr val="tx1"/>
                </a:solidFill>
                <a:latin typeface="Times New Roman" pitchFamily="18" charset="0"/>
                <a:cs typeface="Times New Roman" pitchFamily="18" charset="0"/>
              </a:rPr>
              <a:t>AISI4130 Stainless Steel</a:t>
            </a:r>
            <a:r>
              <a:rPr lang="de-DE" sz="1800" dirty="0">
                <a:solidFill>
                  <a:schemeClr val="tx1"/>
                </a:solidFill>
                <a:latin typeface="Times New Roman" pitchFamily="18" charset="0"/>
                <a:cs typeface="Times New Roman" pitchFamily="18" charset="0"/>
              </a:rPr>
              <a:t>. The simulation executed by using ANSYS2020R2  program, and according to the results, one material was selected.Three kinds of analyses were performed.</a:t>
            </a:r>
            <a:r>
              <a:rPr lang="de-DE" sz="1800" b="1" dirty="0">
                <a:solidFill>
                  <a:schemeClr val="tx1"/>
                </a:solidFill>
                <a:latin typeface="Times New Roman" pitchFamily="18" charset="0"/>
                <a:cs typeface="Times New Roman" pitchFamily="18" charset="0"/>
              </a:rPr>
              <a:t>Von mises stress,</a:t>
            </a:r>
            <a:r>
              <a:rPr lang="de-DE" sz="1800" dirty="0">
                <a:solidFill>
                  <a:schemeClr val="tx1"/>
                </a:solidFill>
                <a:latin typeface="Times New Roman" pitchFamily="18" charset="0"/>
                <a:cs typeface="Times New Roman" pitchFamily="18" charset="0"/>
              </a:rPr>
              <a:t> </a:t>
            </a:r>
            <a:r>
              <a:rPr lang="de-DE" sz="1800" b="1" dirty="0">
                <a:solidFill>
                  <a:schemeClr val="tx1"/>
                </a:solidFill>
                <a:latin typeface="Times New Roman" pitchFamily="18" charset="0"/>
                <a:cs typeface="Times New Roman" pitchFamily="18" charset="0"/>
              </a:rPr>
              <a:t>displacement</a:t>
            </a:r>
            <a:r>
              <a:rPr lang="de-DE" sz="1800" dirty="0">
                <a:solidFill>
                  <a:schemeClr val="tx1"/>
                </a:solidFill>
                <a:latin typeface="Times New Roman" pitchFamily="18" charset="0"/>
                <a:cs typeface="Times New Roman" pitchFamily="18" charset="0"/>
              </a:rPr>
              <a:t> and </a:t>
            </a:r>
            <a:r>
              <a:rPr lang="de-DE" sz="1800" b="1" dirty="0">
                <a:solidFill>
                  <a:schemeClr val="tx1"/>
                </a:solidFill>
                <a:latin typeface="Times New Roman" pitchFamily="18" charset="0"/>
                <a:cs typeface="Times New Roman" pitchFamily="18" charset="0"/>
              </a:rPr>
              <a:t>safety factor </a:t>
            </a:r>
            <a:r>
              <a:rPr lang="de-DE" sz="1800" dirty="0">
                <a:solidFill>
                  <a:schemeClr val="tx1"/>
                </a:solidFill>
                <a:latin typeface="Times New Roman" pitchFamily="18" charset="0"/>
                <a:cs typeface="Times New Roman" pitchFamily="18" charset="0"/>
              </a:rPr>
              <a:t>analysis that display in next figures Synopsis of this results was tabulated in </a:t>
            </a:r>
            <a:r>
              <a:rPr lang="de-DE" sz="1800" b="1" dirty="0">
                <a:solidFill>
                  <a:schemeClr val="tx1"/>
                </a:solidFill>
                <a:latin typeface="Times New Roman" pitchFamily="18" charset="0"/>
                <a:cs typeface="Times New Roman" pitchFamily="18" charset="0"/>
              </a:rPr>
              <a:t>Table 1.</a:t>
            </a:r>
            <a:endParaRPr lang="en-US" sz="1800" b="1" dirty="0">
              <a:solidFill>
                <a:schemeClr val="tx1"/>
              </a:solidFill>
              <a:latin typeface="Times New Roman" pitchFamily="18" charset="0"/>
              <a:cs typeface="Times New Roman" pitchFamily="18" charset="0"/>
            </a:endParaRPr>
          </a:p>
          <a:p>
            <a:endParaRPr lang="ar-IQ" sz="1800"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E59422F2-1C2D-4D48-AB6F-38286CBE2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24000"/>
            <a:ext cx="2666999" cy="3352800"/>
          </a:xfrm>
          <a:prstGeom prst="rect">
            <a:avLst/>
          </a:prstGeom>
        </p:spPr>
      </p:pic>
    </p:spTree>
    <p:extLst>
      <p:ext uri="{BB962C8B-B14F-4D97-AF65-F5344CB8AC3E}">
        <p14:creationId xmlns:p14="http://schemas.microsoft.com/office/powerpoint/2010/main" val="39705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533400"/>
          </a:xfrm>
        </p:spPr>
        <p:txBody>
          <a:bodyPr>
            <a:noAutofit/>
          </a:bodyPr>
          <a:lstStyle/>
          <a:p>
            <a:r>
              <a:rPr lang="de-DE" sz="2800" b="1" dirty="0">
                <a:solidFill>
                  <a:srgbClr val="C00000"/>
                </a:solidFill>
                <a:latin typeface="Times New Roman" pitchFamily="18" charset="0"/>
                <a:cs typeface="Times New Roman" pitchFamily="18" charset="0"/>
              </a:rPr>
              <a:t>Boundary Condition and Finite Element Analysis </a:t>
            </a:r>
            <a:endParaRPr lang="ar-IQ" sz="2800" dirty="0">
              <a:solidFill>
                <a:srgbClr val="C00000"/>
              </a:solidFill>
            </a:endParaRPr>
          </a:p>
        </p:txBody>
      </p:sp>
      <p:pic>
        <p:nvPicPr>
          <p:cNvPr id="4" name="Picture 2" descr="C:\Users\x55\Desktop\photo_٢٠٢٢-١٢-٠٦_١٧-٣١-١٠.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09700"/>
            <a:ext cx="4114799" cy="5105400"/>
          </a:xfrm>
          <a:prstGeom prst="rect">
            <a:avLst/>
          </a:prstGeom>
          <a:ln>
            <a:noFill/>
          </a:ln>
          <a:effectLst>
            <a:outerShdw blurRad="292100" dist="139700" dir="2700000" algn="tl" rotWithShape="0">
              <a:srgbClr val="333333">
                <a:alpha val="65000"/>
              </a:srgbClr>
            </a:outerShdw>
          </a:effectLst>
        </p:spPr>
      </p:pic>
      <p:pic>
        <p:nvPicPr>
          <p:cNvPr id="5" name="Picture 2" descr="C:\Users\x55\Desktop\photo_٢٠٢٢-١٢-٠٦_١٧-٢٩-٤٦.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1" y="1397000"/>
            <a:ext cx="3733799" cy="510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603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2" y="533399"/>
            <a:ext cx="7848600" cy="609602"/>
          </a:xfrm>
        </p:spPr>
        <p:txBody>
          <a:bodyPr>
            <a:noAutofit/>
          </a:bodyPr>
          <a:lstStyle/>
          <a:p>
            <a:r>
              <a:rPr lang="de-DE" sz="3200" b="1" dirty="0">
                <a:solidFill>
                  <a:srgbClr val="C00000"/>
                </a:solidFill>
                <a:latin typeface="Times New Roman" pitchFamily="18" charset="0"/>
                <a:cs typeface="Times New Roman" pitchFamily="18" charset="0"/>
              </a:rPr>
              <a:t>Von Mises Stress Analysis </a:t>
            </a:r>
            <a:endParaRPr lang="ar-IQ" sz="3200" dirty="0">
              <a:solidFill>
                <a:srgbClr val="C00000"/>
              </a:solidFill>
              <a:latin typeface="Times New Roman" pitchFamily="18" charset="0"/>
              <a:cs typeface="Times New Roman" pitchFamily="18" charset="0"/>
            </a:endParaRPr>
          </a:p>
        </p:txBody>
      </p:sp>
      <p:pic>
        <p:nvPicPr>
          <p:cNvPr id="5122" name="Picture 2" descr="C:\Users\x55\Desktop\photo_٢٠٢٢-١٢-٠٦_١٧-٢٩-٤٦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193802"/>
            <a:ext cx="3619499"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x55\Desktop\photo_٢٠٢٢-١٢-٠٦_١٧-٣٠-٣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193802"/>
            <a:ext cx="4102100" cy="2628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x55\Desktop\photo_٢٠٢٢-١٢-٠٦_١٧-٣١-٠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4038600"/>
            <a:ext cx="4724400" cy="2362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0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153834" cy="381000"/>
          </a:xfrm>
        </p:spPr>
        <p:txBody>
          <a:bodyPr>
            <a:normAutofit fontScale="90000"/>
          </a:bodyPr>
          <a:lstStyle/>
          <a:p>
            <a:r>
              <a:rPr lang="de-DE" sz="3600" b="1" dirty="0">
                <a:solidFill>
                  <a:srgbClr val="C00000"/>
                </a:solidFill>
                <a:latin typeface="Times New Roman" pitchFamily="18" charset="0"/>
                <a:cs typeface="Times New Roman" pitchFamily="18" charset="0"/>
              </a:rPr>
              <a:t>Displacement Analysis </a:t>
            </a:r>
            <a:endParaRPr lang="ar-IQ" sz="3600" dirty="0">
              <a:solidFill>
                <a:srgbClr val="C00000"/>
              </a:solidFill>
              <a:latin typeface="Times New Roman" pitchFamily="18" charset="0"/>
              <a:cs typeface="Times New Roman" pitchFamily="18" charset="0"/>
            </a:endParaRPr>
          </a:p>
        </p:txBody>
      </p:sp>
      <p:pic>
        <p:nvPicPr>
          <p:cNvPr id="6147" name="Picture 3" descr="C:\Users\x55\Desktop\photo_٢٠٢٢-١٢-٠٦_١٧-٢٩-٤٦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926285"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x55\Desktop\photo_2022-12-06_18-47-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3881438"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x55\Desktop\photo_2022-12-06_18-49-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569" y="4038600"/>
            <a:ext cx="464423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5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609600"/>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Research goal</a:t>
            </a:r>
          </a:p>
        </p:txBody>
      </p:sp>
      <p:sp>
        <p:nvSpPr>
          <p:cNvPr id="3" name="Content Placeholder 2"/>
          <p:cNvSpPr>
            <a:spLocks noGrp="1"/>
          </p:cNvSpPr>
          <p:nvPr>
            <p:ph idx="1"/>
          </p:nvPr>
        </p:nvSpPr>
        <p:spPr>
          <a:xfrm>
            <a:off x="838200" y="1407886"/>
            <a:ext cx="7543800" cy="4916714"/>
          </a:xfrm>
        </p:spPr>
        <p:txBody>
          <a:bodyPr>
            <a:normAutofit/>
          </a:bodyPr>
          <a:lstStyle/>
          <a:p>
            <a:pPr algn="just"/>
            <a:r>
              <a:rPr lang="de-DE" sz="2000" dirty="0">
                <a:solidFill>
                  <a:schemeClr val="tx1"/>
                </a:solidFill>
                <a:latin typeface="Times New Roman" pitchFamily="18" charset="0"/>
                <a:cs typeface="Times New Roman" pitchFamily="18" charset="0"/>
              </a:rPr>
              <a:t>The purpose of this work is to boost the passive prosthesis to a microcontroller-based prosthesis to provide a rotational speed that suits the function for which it is used</a:t>
            </a:r>
            <a:r>
              <a:rPr lang="en-AU"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with characteristics that facilitate turning, walking on irregular grounds, and reducing secondary injuries on above knee amputees.</a:t>
            </a:r>
          </a:p>
          <a:p>
            <a:pPr marL="0" indent="0" algn="just">
              <a:buNone/>
            </a:pPr>
            <a:endParaRPr lang="en-AU" sz="2000" dirty="0">
              <a:solidFill>
                <a:schemeClr val="tx1"/>
              </a:solidFill>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boost focuses on providing a knee mechanism design by using Maxon EC motor, a socket and foot that can be obtained from previous designs.</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de-DE" sz="2000" dirty="0">
                <a:solidFill>
                  <a:schemeClr val="tx1"/>
                </a:solidFill>
                <a:latin typeface="Times New Roman" pitchFamily="18" charset="0"/>
                <a:cs typeface="Times New Roman" pitchFamily="18" charset="0"/>
              </a:rPr>
              <a:t>The study required to be achieved some of the basic criteria, as the proposed knee joint must have sufficient strength to bear up the weight of the amputee’s body and also have the ability to flex the knee to 115⁰</a:t>
            </a:r>
          </a:p>
        </p:txBody>
      </p:sp>
    </p:spTree>
    <p:extLst>
      <p:ext uri="{BB962C8B-B14F-4D97-AF65-F5344CB8AC3E}">
        <p14:creationId xmlns:p14="http://schemas.microsoft.com/office/powerpoint/2010/main" val="161127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382434" cy="635001"/>
          </a:xfrm>
        </p:spPr>
        <p:txBody>
          <a:bodyPr>
            <a:noAutofit/>
          </a:bodyPr>
          <a:lstStyle/>
          <a:p>
            <a:r>
              <a:rPr lang="de-DE" sz="3600" b="1" dirty="0">
                <a:solidFill>
                  <a:srgbClr val="C00000"/>
                </a:solidFill>
                <a:latin typeface="Times New Roman" pitchFamily="18" charset="0"/>
                <a:cs typeface="Times New Roman" pitchFamily="18" charset="0"/>
              </a:rPr>
              <a:t>Safety Factor Analysis</a:t>
            </a:r>
            <a:endParaRPr lang="ar-IQ" sz="3600" b="1" dirty="0">
              <a:solidFill>
                <a:srgbClr val="C00000"/>
              </a:solidFill>
              <a:latin typeface="Times New Roman" pitchFamily="18" charset="0"/>
              <a:cs typeface="Times New Roman" pitchFamily="18" charset="0"/>
            </a:endParaRPr>
          </a:p>
        </p:txBody>
      </p:sp>
      <p:pic>
        <p:nvPicPr>
          <p:cNvPr id="8194" name="Picture 2" descr="C:\Users\x55\Desktop\photo_2022-12-06_18-55-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927101"/>
            <a:ext cx="3962399" cy="2806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descr="C:\Users\x55\Desktop\photo_٢٠٢٢-١٢-٠٦_١٧-٣٠-٣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27101"/>
            <a:ext cx="3962400" cy="2806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C:\Users\x55\Desktop\photo_٢٠٢٢-١٢-٠٦_١٧-٣١-١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3873500"/>
            <a:ext cx="4864099" cy="245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normAutofit/>
          </a:bodyPr>
          <a:lstStyle/>
          <a:p>
            <a:r>
              <a:rPr lang="en-AU" sz="3200" b="1" dirty="0">
                <a:solidFill>
                  <a:srgbClr val="C00000"/>
                </a:solidFill>
                <a:latin typeface="Times New Roman" panose="02020603050405020304" pitchFamily="18" charset="0"/>
                <a:cs typeface="Times New Roman" panose="02020603050405020304" pitchFamily="18" charset="0"/>
              </a:rPr>
              <a:t>RESULT </a:t>
            </a:r>
            <a:endParaRPr lang="ar-IQ" sz="3200" b="1"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0009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67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10544" cy="762000"/>
          </a:xfrm>
        </p:spPr>
        <p:txBody>
          <a:bodyPr>
            <a:normAutofit fontScale="90000"/>
          </a:bodyPr>
          <a:lstStyle/>
          <a:p>
            <a:r>
              <a:rPr lang="de-DE" sz="3200" b="1" dirty="0">
                <a:solidFill>
                  <a:srgbClr val="C00000"/>
                </a:solidFill>
                <a:latin typeface="Times New Roman" pitchFamily="18" charset="0"/>
                <a:cs typeface="Times New Roman" pitchFamily="18" charset="0"/>
              </a:rPr>
              <a:t>Dynamic Analysis</a:t>
            </a:r>
            <a:br>
              <a:rPr lang="en-US" sz="3200" b="1" dirty="0">
                <a:solidFill>
                  <a:srgbClr val="C00000"/>
                </a:solidFill>
                <a:latin typeface="Times New Roman" pitchFamily="18" charset="0"/>
                <a:cs typeface="Times New Roman" pitchFamily="18" charset="0"/>
              </a:rPr>
            </a:br>
            <a:endParaRPr lang="ar-IQ"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838201"/>
            <a:ext cx="7135009" cy="1905000"/>
          </a:xfrm>
        </p:spPr>
        <p:txBody>
          <a:bodyPr>
            <a:normAutofit/>
          </a:bodyPr>
          <a:lstStyle/>
          <a:p>
            <a:pPr marL="68580" indent="0" algn="just">
              <a:buNone/>
            </a:pPr>
            <a:r>
              <a:rPr lang="de-DE" sz="1800" dirty="0">
                <a:solidFill>
                  <a:schemeClr val="tx1"/>
                </a:solidFill>
                <a:latin typeface="Times New Roman" pitchFamily="18" charset="0"/>
                <a:cs typeface="Times New Roman" pitchFamily="18" charset="0"/>
              </a:rPr>
              <a:t>Dynamic loads are taken into account during the ascending and descending of stairs, assuming that the applied force becomes double since impact load rises the effect of load to twice its static effect in a sense similar to the effect of a step function on a dynamic system. In order to further understand its impact on the outcomes, a 2400N force was applied</a:t>
            </a:r>
            <a:endParaRPr lang="ar-IQ" sz="1800" dirty="0">
              <a:solidFill>
                <a:schemeClr val="tx1"/>
              </a:solidFill>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76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458634" cy="381000"/>
          </a:xfrm>
        </p:spPr>
        <p:txBody>
          <a:bodyPr>
            <a:noAutofit/>
          </a:bodyPr>
          <a:lstStyle/>
          <a:p>
            <a:r>
              <a:rPr lang="de-DE" sz="3200" b="1" dirty="0">
                <a:solidFill>
                  <a:srgbClr val="C00000"/>
                </a:solidFill>
                <a:latin typeface="Times New Roman" pitchFamily="18" charset="0"/>
                <a:cs typeface="Times New Roman" pitchFamily="18" charset="0"/>
              </a:rPr>
              <a:t>Von Mises Stress Analysis </a:t>
            </a:r>
            <a:endParaRPr lang="ar-IQ" sz="3200" dirty="0">
              <a:solidFill>
                <a:srgbClr val="C00000"/>
              </a:solidFill>
            </a:endParaRPr>
          </a:p>
        </p:txBody>
      </p:sp>
      <p:pic>
        <p:nvPicPr>
          <p:cNvPr id="10242" name="Picture 2" descr="C:\Users\x55\Desktop\photo_٢٠٢٢-١٢-٠٦_١٧-٢٩-٤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1066799"/>
            <a:ext cx="3962399" cy="289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3" name="Picture 3" descr="C:\Users\x55\Desktop\photo_٢٠٢٢-١٢-٠٦_١٧-٣٠-٣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1066798"/>
            <a:ext cx="3941764" cy="289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x55\Desktop\photo_٢٠٢٢-١٢-٠٦_١٧-٣١-١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038600"/>
            <a:ext cx="5021263"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6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924800" cy="457200"/>
          </a:xfrm>
        </p:spPr>
        <p:txBody>
          <a:bodyPr>
            <a:noAutofit/>
          </a:bodyPr>
          <a:lstStyle/>
          <a:p>
            <a:r>
              <a:rPr lang="de-DE" sz="3200" b="1" dirty="0">
                <a:solidFill>
                  <a:srgbClr val="C00000"/>
                </a:solidFill>
                <a:latin typeface="Times New Roman" pitchFamily="18" charset="0"/>
                <a:cs typeface="Times New Roman" pitchFamily="18" charset="0"/>
              </a:rPr>
              <a:t>Displacement Analysis </a:t>
            </a:r>
            <a:endParaRPr lang="ar-IQ" sz="3200" dirty="0">
              <a:solidFill>
                <a:srgbClr val="C00000"/>
              </a:solidFill>
            </a:endParaRPr>
          </a:p>
        </p:txBody>
      </p:sp>
      <p:pic>
        <p:nvPicPr>
          <p:cNvPr id="7171" name="Picture 3" descr="C:\Users\x55\Desktop\photo_2022-12-06_19-29-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990600"/>
            <a:ext cx="39624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C:\Users\x55\Desktop\photo_٢٠٢٢-١٢-٠٦_١٧-٣٠-٣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990601"/>
            <a:ext cx="39243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3" name="Picture 5" descr="C:\Users\x55\Desktop\photo_٢٠٢٢-١٢-٠٦_١٧-٣١-١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62400"/>
            <a:ext cx="52578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6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458634" cy="609600"/>
          </a:xfrm>
        </p:spPr>
        <p:txBody>
          <a:bodyPr>
            <a:normAutofit/>
          </a:bodyPr>
          <a:lstStyle/>
          <a:p>
            <a:r>
              <a:rPr lang="de-DE" sz="3200" b="1" dirty="0">
                <a:solidFill>
                  <a:srgbClr val="C00000"/>
                </a:solidFill>
                <a:latin typeface="Times New Roman" pitchFamily="18" charset="0"/>
                <a:cs typeface="Times New Roman" pitchFamily="18" charset="0"/>
              </a:rPr>
              <a:t>Safety Factor Analysis</a:t>
            </a:r>
            <a:endParaRPr lang="ar-IQ" sz="3200" dirty="0">
              <a:solidFill>
                <a:srgbClr val="C00000"/>
              </a:solidFill>
            </a:endParaRPr>
          </a:p>
        </p:txBody>
      </p:sp>
      <p:pic>
        <p:nvPicPr>
          <p:cNvPr id="11266" name="Picture 2" descr="C:\Users\x55\Desktop\photo_٢٠٢٢-١٢-٠٦_١٧-٢٩-٤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1" y="850900"/>
            <a:ext cx="3882230" cy="289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7" name="Picture 3" descr="C:\Users\x55\Desktop\photo_٢٠٢٢-١٢-٠٦_١٧-٣٠-٤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876300"/>
            <a:ext cx="4089400" cy="2908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C:\Users\x55\Desktop\photo_٢٠٢٢-١٢-٠٦_١٧-٣١-١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3886200"/>
            <a:ext cx="5021263"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0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09600"/>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Conclusions</a:t>
            </a:r>
          </a:p>
        </p:txBody>
      </p:sp>
      <p:sp>
        <p:nvSpPr>
          <p:cNvPr id="3" name="Content Placeholder 2"/>
          <p:cNvSpPr>
            <a:spLocks noGrp="1"/>
          </p:cNvSpPr>
          <p:nvPr>
            <p:ph idx="1"/>
          </p:nvPr>
        </p:nvSpPr>
        <p:spPr>
          <a:xfrm>
            <a:off x="609600" y="1371600"/>
            <a:ext cx="7772400" cy="4461029"/>
          </a:xfrm>
        </p:spPr>
        <p:txBody>
          <a:bodyPr>
            <a:normAutofit/>
          </a:bodyPr>
          <a:lstStyle/>
          <a:p>
            <a:pPr marL="68580" indent="0" algn="just">
              <a:buNone/>
            </a:pPr>
            <a:r>
              <a:rPr lang="de-DE" sz="2000" dirty="0">
                <a:solidFill>
                  <a:schemeClr val="tx1"/>
                </a:solidFill>
                <a:latin typeface="Times New Roman" pitchFamily="18" charset="0"/>
                <a:cs typeface="Times New Roman" pitchFamily="18" charset="0"/>
              </a:rPr>
              <a:t>Due to the Aluminum Alloy 6061 light weight, acceptable safety and low cost, it has been selected and considered the best for use in prosthetic knee joints, which gives more comfort and stability for amputees.</a:t>
            </a:r>
            <a:r>
              <a:rPr lang="de-DE" sz="2000" dirty="0">
                <a:latin typeface="Times New Roman" pitchFamily="18" charset="0"/>
                <a:cs typeface="Times New Roman" pitchFamily="18" charset="0"/>
              </a:rPr>
              <a:t> </a:t>
            </a:r>
            <a:endParaRPr lang="en-US" sz="1800" b="1" dirty="0">
              <a:solidFill>
                <a:schemeClr val="tx1"/>
              </a:solidFill>
              <a:latin typeface="Times New Roman" pitchFamily="18" charset="0"/>
              <a:cs typeface="Times New Roman" pitchFamily="18" charset="0"/>
            </a:endParaRPr>
          </a:p>
          <a:p>
            <a:pPr marL="411480" indent="-342900" algn="just">
              <a:buFont typeface="+mj-lt"/>
              <a:buAutoNum type="arabicPeriod"/>
            </a:pPr>
            <a:r>
              <a:rPr lang="en-US" sz="1800" b="1" dirty="0">
                <a:solidFill>
                  <a:schemeClr val="tx1"/>
                </a:solidFill>
                <a:latin typeface="Times New Roman" pitchFamily="18" charset="0"/>
                <a:cs typeface="Times New Roman" pitchFamily="18" charset="0"/>
              </a:rPr>
              <a:t>AISI 4130 Steel showed highest von mises stress value which was (27.219 Map)</a:t>
            </a:r>
          </a:p>
          <a:p>
            <a:pPr marL="411480" lvl="0" indent="-342900" algn="just">
              <a:buFont typeface="+mj-lt"/>
              <a:buAutoNum type="arabicPeriod"/>
            </a:pPr>
            <a:r>
              <a:rPr lang="en-US" sz="1800" b="1" dirty="0">
                <a:solidFill>
                  <a:schemeClr val="tx1"/>
                </a:solidFill>
                <a:latin typeface="Times New Roman" pitchFamily="18" charset="0"/>
                <a:cs typeface="Times New Roman" pitchFamily="18" charset="0"/>
              </a:rPr>
              <a:t>All three materials recorded the highest value for the safety factor, with value of (15)</a:t>
            </a:r>
          </a:p>
          <a:p>
            <a:pPr marL="411480" indent="-342900" algn="just">
              <a:buFont typeface="+mj-lt"/>
              <a:buAutoNum type="arabicPeriod"/>
            </a:pPr>
            <a:r>
              <a:rPr lang="de-DE" sz="1800" b="1" dirty="0">
                <a:solidFill>
                  <a:schemeClr val="tx1"/>
                </a:solidFill>
                <a:latin typeface="Times New Roman" pitchFamily="18" charset="0"/>
                <a:cs typeface="Times New Roman" pitchFamily="18" charset="0"/>
              </a:rPr>
              <a:t>Aluminum Alloy 6061 recorded the highest value of deformation which was (0.013163mm) with </a:t>
            </a:r>
            <a:r>
              <a:rPr lang="en-US" sz="1800" b="1" dirty="0">
                <a:solidFill>
                  <a:schemeClr val="tx1"/>
                </a:solidFill>
                <a:latin typeface="Times New Roman" pitchFamily="18" charset="0"/>
                <a:cs typeface="Times New Roman" pitchFamily="18" charset="0"/>
              </a:rPr>
              <a:t>lightest weight at a value (0.05778 Kg), and it represented the most appropriate choice for the design</a:t>
            </a:r>
          </a:p>
          <a:p>
            <a:pPr lvl="0"/>
            <a:endParaRPr lang="de-DE" sz="1600" dirty="0">
              <a:solidFill>
                <a:schemeClr val="tx1"/>
              </a:solidFill>
              <a:latin typeface="Times New Roman" pitchFamily="18" charset="0"/>
              <a:cs typeface="Times New Roman" pitchFamily="18" charset="0"/>
            </a:endParaRPr>
          </a:p>
          <a:p>
            <a:pPr marL="68580" lvl="0" indent="0">
              <a:buNone/>
            </a:pPr>
            <a:endParaRPr lang="en-AU" sz="1600" b="1" dirty="0">
              <a:solidFill>
                <a:schemeClr val="tx1"/>
              </a:solidFill>
              <a:latin typeface="Times New Roman" panose="02020603050405020304" pitchFamily="18" charset="0"/>
              <a:cs typeface="Times New Roman" panose="02020603050405020304" pitchFamily="18" charset="0"/>
            </a:endParaRPr>
          </a:p>
          <a:p>
            <a:pPr lvl="0"/>
            <a:endParaRPr lang="en-US" sz="1600" b="1" dirty="0">
              <a:solidFill>
                <a:schemeClr val="tx1"/>
              </a:solidFill>
              <a:latin typeface="Times New Roman" panose="02020603050405020304" pitchFamily="18" charset="0"/>
              <a:cs typeface="Times New Roman" panose="02020603050405020304" pitchFamily="18" charset="0"/>
            </a:endParaRPr>
          </a:p>
          <a:p>
            <a:endParaRPr lang="en-US" sz="1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762000"/>
          </a:xfrm>
        </p:spPr>
        <p:txBody>
          <a:bodyPr>
            <a:normAutofit fontScale="90000"/>
          </a:bodyPr>
          <a:lstStyle/>
          <a:p>
            <a:br>
              <a:rPr lang="en-US" dirty="0"/>
            </a:br>
            <a:r>
              <a:rPr lang="en-US" sz="3600" b="1" cap="small" dirty="0">
                <a:solidFill>
                  <a:srgbClr val="C00000"/>
                </a:solidFill>
                <a:latin typeface="Times New Roman" panose="02020603050405020304" pitchFamily="18" charset="0"/>
                <a:cs typeface="Times New Roman" panose="02020603050405020304" pitchFamily="18" charset="0"/>
              </a:rPr>
              <a:t>References</a:t>
            </a:r>
            <a:endParaRPr lang="en-US" sz="3600" dirty="0">
              <a:solidFill>
                <a:srgbClr val="C00000"/>
              </a:solidFill>
            </a:endParaRPr>
          </a:p>
        </p:txBody>
      </p:sp>
      <p:sp>
        <p:nvSpPr>
          <p:cNvPr id="3" name="Content Placeholder 2"/>
          <p:cNvSpPr>
            <a:spLocks noGrp="1"/>
          </p:cNvSpPr>
          <p:nvPr>
            <p:ph idx="1"/>
          </p:nvPr>
        </p:nvSpPr>
        <p:spPr>
          <a:xfrm>
            <a:off x="457200" y="1219200"/>
            <a:ext cx="8229600" cy="5257800"/>
          </a:xfrm>
        </p:spPr>
        <p:txBody>
          <a:bodyPr>
            <a:noAutofit/>
          </a:bodyPr>
          <a:lstStyle/>
          <a:p>
            <a:pPr marL="68580" indent="0" algn="just">
              <a:buNone/>
            </a:pPr>
            <a:r>
              <a:rPr lang="en-US" sz="1800" dirty="0">
                <a:solidFill>
                  <a:schemeClr val="tx1"/>
                </a:solidFill>
                <a:latin typeface="Times New Roman" pitchFamily="18" charset="0"/>
                <a:cs typeface="Times New Roman" pitchFamily="18" charset="0"/>
              </a:rPr>
              <a:t>[1] </a:t>
            </a:r>
            <a:r>
              <a:rPr lang="en-US" sz="1800" dirty="0" err="1">
                <a:solidFill>
                  <a:schemeClr val="tx1"/>
                </a:solidFill>
                <a:latin typeface="Times New Roman" pitchFamily="18" charset="0"/>
                <a:cs typeface="Times New Roman" pitchFamily="18" charset="0"/>
              </a:rPr>
              <a:t>Gailey</a:t>
            </a:r>
            <a:r>
              <a:rPr lang="en-US" sz="1800" dirty="0">
                <a:solidFill>
                  <a:schemeClr val="tx1"/>
                </a:solidFill>
                <a:latin typeface="Times New Roman" pitchFamily="18" charset="0"/>
                <a:cs typeface="Times New Roman" pitchFamily="18" charset="0"/>
              </a:rPr>
              <a:t> R S, Roach K E, Applegate E B, Cho B., </a:t>
            </a:r>
            <a:r>
              <a:rPr lang="en-US" sz="1800" dirty="0" err="1">
                <a:solidFill>
                  <a:schemeClr val="tx1"/>
                </a:solidFill>
                <a:latin typeface="Times New Roman" pitchFamily="18" charset="0"/>
                <a:cs typeface="Times New Roman" pitchFamily="18" charset="0"/>
              </a:rPr>
              <a:t>Cunniffe</a:t>
            </a:r>
            <a:r>
              <a:rPr lang="en-US" sz="1800" dirty="0">
                <a:solidFill>
                  <a:schemeClr val="tx1"/>
                </a:solidFill>
                <a:latin typeface="Times New Roman" pitchFamily="18" charset="0"/>
                <a:cs typeface="Times New Roman" pitchFamily="18" charset="0"/>
              </a:rPr>
              <a:t> B, </a:t>
            </a:r>
            <a:r>
              <a:rPr lang="en-US" sz="1800" dirty="0" err="1">
                <a:solidFill>
                  <a:schemeClr val="tx1"/>
                </a:solidFill>
                <a:latin typeface="Times New Roman" pitchFamily="18" charset="0"/>
                <a:cs typeface="Times New Roman" pitchFamily="18" charset="0"/>
              </a:rPr>
              <a:t>Licht</a:t>
            </a:r>
            <a:r>
              <a:rPr lang="en-US" sz="1800" dirty="0">
                <a:solidFill>
                  <a:schemeClr val="tx1"/>
                </a:solidFill>
                <a:latin typeface="Times New Roman" pitchFamily="18" charset="0"/>
                <a:cs typeface="Times New Roman" pitchFamily="18" charset="0"/>
              </a:rPr>
              <a:t> S, Maguire M and Nash M S., 2002 The Amputee Mobility Predictor: An instrument to assess determinants of the lower-limb amputee’s ability to ambulate, Arch. Phys. Med. </a:t>
            </a:r>
            <a:r>
              <a:rPr lang="en-US" sz="1800" dirty="0" err="1">
                <a:solidFill>
                  <a:schemeClr val="tx1"/>
                </a:solidFill>
                <a:latin typeface="Times New Roman" pitchFamily="18" charset="0"/>
                <a:cs typeface="Times New Roman" pitchFamily="18" charset="0"/>
              </a:rPr>
              <a:t>Rehabil</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vol</a:t>
            </a:r>
            <a:r>
              <a:rPr lang="en-US" sz="1800" dirty="0">
                <a:solidFill>
                  <a:schemeClr val="tx1"/>
                </a:solidFill>
                <a:latin typeface="Times New Roman" pitchFamily="18" charset="0"/>
                <a:cs typeface="Times New Roman" pitchFamily="18" charset="0"/>
              </a:rPr>
              <a:t> .83(5), pp. 613– 627.</a:t>
            </a:r>
          </a:p>
          <a:p>
            <a:pPr marL="68580" indent="0" algn="just">
              <a:buNone/>
            </a:pPr>
            <a:r>
              <a:rPr lang="en-US" sz="1800" dirty="0">
                <a:solidFill>
                  <a:schemeClr val="tx1"/>
                </a:solidFill>
                <a:latin typeface="Times New Roman" pitchFamily="18" charset="0"/>
                <a:cs typeface="Times New Roman" pitchFamily="18" charset="0"/>
              </a:rPr>
              <a:t>[2] Pitkin, M. R., 2010 Biomechanics of Lower Limb Prosthetics, Springer Berlin Heidelberg, Berlin, Heidelberg DOI:</a:t>
            </a:r>
            <a:r>
              <a:rPr lang="en-US" sz="1800" u="sng" dirty="0">
                <a:solidFill>
                  <a:schemeClr val="tx1"/>
                </a:solidFill>
                <a:latin typeface="Times New Roman" pitchFamily="18" charset="0"/>
                <a:cs typeface="Times New Roman" pitchFamily="18" charset="0"/>
                <a:hlinkClick r:id="rId2"/>
              </a:rPr>
              <a:t>10.1007/978-3-642-03016-1</a:t>
            </a:r>
            <a:r>
              <a:rPr lang="en-US" sz="1800" dirty="0">
                <a:solidFill>
                  <a:schemeClr val="tx1"/>
                </a:solidFill>
                <a:latin typeface="Times New Roman" pitchFamily="18" charset="0"/>
                <a:cs typeface="Times New Roman" pitchFamily="18" charset="0"/>
              </a:rPr>
              <a:t> ISBN: 978-3-642-03015-4.</a:t>
            </a:r>
          </a:p>
          <a:p>
            <a:pPr marL="68580" indent="0" algn="just">
              <a:buNone/>
            </a:pPr>
            <a:r>
              <a:rPr lang="en-US" sz="1800" dirty="0">
                <a:solidFill>
                  <a:schemeClr val="tx1"/>
                </a:solidFill>
                <a:latin typeface="Times New Roman" pitchFamily="18" charset="0"/>
                <a:cs typeface="Times New Roman" pitchFamily="18" charset="0"/>
              </a:rPr>
              <a:t>[3] </a:t>
            </a:r>
            <a:r>
              <a:rPr lang="en-US" sz="1800" dirty="0" err="1">
                <a:solidFill>
                  <a:schemeClr val="tx1"/>
                </a:solidFill>
                <a:latin typeface="Times New Roman" pitchFamily="18" charset="0"/>
                <a:cs typeface="Times New Roman" pitchFamily="18" charset="0"/>
              </a:rPr>
              <a:t>Roozbeh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Borjian</a:t>
            </a:r>
            <a:r>
              <a:rPr lang="en-US" sz="1800" dirty="0">
                <a:solidFill>
                  <a:schemeClr val="tx1"/>
                </a:solidFill>
                <a:latin typeface="Times New Roman" pitchFamily="18" charset="0"/>
                <a:cs typeface="Times New Roman" pitchFamily="18" charset="0"/>
              </a:rPr>
              <a:t>, (2008) Design, Modeling, and Control of an Active Prosthetic Knee University of Waterloo, degree of Master of Applied Science in Mechanical Engineering</a:t>
            </a:r>
            <a:r>
              <a:rPr lang="de-DE" sz="1800" dirty="0">
                <a:solidFill>
                  <a:schemeClr val="tx1"/>
                </a:solidFill>
                <a:latin typeface="Times New Roman" pitchFamily="18" charset="0"/>
                <a:cs typeface="Times New Roman" pitchFamily="18" charset="0"/>
              </a:rPr>
              <a:t>.  </a:t>
            </a:r>
            <a:r>
              <a:rPr lang="de-DE" sz="1800" u="sng" dirty="0">
                <a:solidFill>
                  <a:schemeClr val="tx1"/>
                </a:solidFill>
                <a:latin typeface="Times New Roman" pitchFamily="18" charset="0"/>
                <a:cs typeface="Times New Roman" pitchFamily="18" charset="0"/>
                <a:hlinkClick r:id="rId3"/>
              </a:rPr>
              <a:t>http://hdl.handle.net/10012/4082</a:t>
            </a:r>
            <a:r>
              <a:rPr lang="de-DE" sz="1800" dirty="0">
                <a:solidFill>
                  <a:schemeClr val="tx1"/>
                </a:solidFill>
                <a:latin typeface="Times New Roman" pitchFamily="18" charset="0"/>
                <a:cs typeface="Times New Roman" pitchFamily="18" charset="0"/>
              </a:rPr>
              <a:t> .</a:t>
            </a:r>
            <a:endParaRPr lang="en-US" sz="1800" dirty="0">
              <a:solidFill>
                <a:schemeClr val="tx1"/>
              </a:solidFill>
              <a:latin typeface="Times New Roman" pitchFamily="18" charset="0"/>
              <a:cs typeface="Times New Roman" pitchFamily="18" charset="0"/>
            </a:endParaRPr>
          </a:p>
          <a:p>
            <a:pPr marL="68580" indent="0" algn="just">
              <a:buNone/>
            </a:pPr>
            <a:r>
              <a:rPr lang="en-US" sz="1800" dirty="0">
                <a:solidFill>
                  <a:schemeClr val="tx1"/>
                </a:solidFill>
                <a:latin typeface="Times New Roman" pitchFamily="18" charset="0"/>
                <a:cs typeface="Times New Roman" pitchFamily="18" charset="0"/>
              </a:rPr>
              <a:t>[4] </a:t>
            </a:r>
            <a:r>
              <a:rPr lang="en-US" sz="1800" dirty="0" err="1">
                <a:solidFill>
                  <a:schemeClr val="tx1"/>
                </a:solidFill>
                <a:latin typeface="Times New Roman" pitchFamily="18" charset="0"/>
                <a:cs typeface="Times New Roman" pitchFamily="18" charset="0"/>
              </a:rPr>
              <a:t>Lambrecht</a:t>
            </a:r>
            <a:r>
              <a:rPr lang="en-US" sz="1800" dirty="0">
                <a:solidFill>
                  <a:schemeClr val="tx1"/>
                </a:solidFill>
                <a:latin typeface="Times New Roman" pitchFamily="18" charset="0"/>
                <a:cs typeface="Times New Roman" pitchFamily="18" charset="0"/>
              </a:rPr>
              <a:t>, B. G. A, 2008, Design of a </a:t>
            </a:r>
            <a:r>
              <a:rPr lang="en-US" sz="1800" dirty="0" err="1">
                <a:solidFill>
                  <a:schemeClr val="tx1"/>
                </a:solidFill>
                <a:latin typeface="Times New Roman" pitchFamily="18" charset="0"/>
                <a:cs typeface="Times New Roman" pitchFamily="18" charset="0"/>
              </a:rPr>
              <a:t>hydbrid</a:t>
            </a:r>
            <a:r>
              <a:rPr lang="en-US" sz="1800" dirty="0">
                <a:solidFill>
                  <a:schemeClr val="tx1"/>
                </a:solidFill>
                <a:latin typeface="Times New Roman" pitchFamily="18" charset="0"/>
                <a:cs typeface="Times New Roman" pitchFamily="18" charset="0"/>
              </a:rPr>
              <a:t> passive-active prosthesis for above knee amputees" University of California, Berkeley, Unpublished doctoral dissertation.</a:t>
            </a:r>
          </a:p>
          <a:p>
            <a:pPr marL="68580" indent="0" algn="just">
              <a:buNone/>
            </a:pPr>
            <a:r>
              <a:rPr lang="de-DE" sz="1800" dirty="0">
                <a:solidFill>
                  <a:schemeClr val="tx1"/>
                </a:solidFill>
                <a:latin typeface="Times New Roman" pitchFamily="18" charset="0"/>
                <a:cs typeface="Times New Roman" pitchFamily="18" charset="0"/>
              </a:rPr>
              <a:t>[5]</a:t>
            </a:r>
            <a:r>
              <a:rPr lang="de-DE" sz="1800" u="sng" dirty="0">
                <a:solidFill>
                  <a:schemeClr val="tx1"/>
                </a:solidFill>
                <a:latin typeface="Times New Roman" pitchFamily="18" charset="0"/>
                <a:cs typeface="Times New Roman" pitchFamily="18" charset="0"/>
                <a:hlinkClick r:id="rId4"/>
              </a:rPr>
              <a:t>https://shop.ottobock.us/Prosthetics/Lower-Limb-Prosthetics/Knees---Mechanical/c/1300</a:t>
            </a:r>
            <a:r>
              <a:rPr lang="de-DE" sz="1800" dirty="0">
                <a:solidFill>
                  <a:schemeClr val="tx1"/>
                </a:solidFill>
                <a:latin typeface="Times New Roman" pitchFamily="18" charset="0"/>
                <a:cs typeface="Times New Roman" pitchFamily="18" charset="0"/>
              </a:rPr>
              <a:t> .</a:t>
            </a:r>
            <a:endParaRPr lang="en-US"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9552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61D0-4C5E-478A-8CE3-873A63008AD0}"/>
              </a:ext>
            </a:extLst>
          </p:cNvPr>
          <p:cNvSpPr>
            <a:spLocks noGrp="1"/>
          </p:cNvSpPr>
          <p:nvPr>
            <p:ph type="title"/>
          </p:nvPr>
        </p:nvSpPr>
        <p:spPr>
          <a:xfrm>
            <a:off x="628650" y="365127"/>
            <a:ext cx="7886700" cy="1006474"/>
          </a:xfrm>
        </p:spPr>
        <p:txBody>
          <a:bodyPr/>
          <a:lstStyle/>
          <a:p>
            <a:r>
              <a:rPr lang="en-US" b="1" cap="small" dirty="0">
                <a:solidFill>
                  <a:srgbClr val="C00000"/>
                </a:solidFill>
                <a:latin typeface="Times New Roman" panose="02020603050405020304" pitchFamily="18" charset="0"/>
                <a:cs typeface="Times New Roman" panose="02020603050405020304" pitchFamily="18" charset="0"/>
              </a:rPr>
              <a:t>References</a:t>
            </a:r>
            <a:endParaRPr lang="en-US" dirty="0"/>
          </a:p>
        </p:txBody>
      </p:sp>
      <p:sp>
        <p:nvSpPr>
          <p:cNvPr id="3" name="Content Placeholder 2">
            <a:extLst>
              <a:ext uri="{FF2B5EF4-FFF2-40B4-BE49-F238E27FC236}">
                <a16:creationId xmlns:a16="http://schemas.microsoft.com/office/drawing/2014/main" id="{A43F858B-CDCD-4057-9EE0-CFEA295353D3}"/>
              </a:ext>
            </a:extLst>
          </p:cNvPr>
          <p:cNvSpPr>
            <a:spLocks noGrp="1"/>
          </p:cNvSpPr>
          <p:nvPr>
            <p:ph idx="1"/>
          </p:nvPr>
        </p:nvSpPr>
        <p:spPr>
          <a:xfrm>
            <a:off x="628650" y="1295400"/>
            <a:ext cx="7886700" cy="4881563"/>
          </a:xfrm>
        </p:spPr>
        <p:txBody>
          <a:bodyPr>
            <a:normAutofit/>
          </a:bodyPr>
          <a:lstStyle/>
          <a:p>
            <a:pPr marL="0" indent="0">
              <a:buNone/>
            </a:pPr>
            <a:r>
              <a:rPr lang="de-DE" sz="1800" dirty="0">
                <a:solidFill>
                  <a:schemeClr val="tx1"/>
                </a:solidFill>
                <a:latin typeface="Times New Roman" pitchFamily="18" charset="0"/>
                <a:cs typeface="Times New Roman" pitchFamily="18" charset="0"/>
              </a:rPr>
              <a:t>[6] </a:t>
            </a:r>
            <a:r>
              <a:rPr lang="de-DE" sz="1800" u="sng" dirty="0">
                <a:solidFill>
                  <a:schemeClr val="tx1"/>
                </a:solidFill>
                <a:latin typeface="Times New Roman" pitchFamily="18" charset="0"/>
                <a:cs typeface="Times New Roman" pitchFamily="18" charset="0"/>
                <a:hlinkClick r:id="rId2"/>
              </a:rPr>
              <a:t>https://www.physio-pedia.com/Prosthetic_Knees</a:t>
            </a:r>
            <a:r>
              <a:rPr lang="de-DE" sz="1800" u="sng" dirty="0">
                <a:solidFill>
                  <a:schemeClr val="tx1"/>
                </a:solidFill>
                <a:latin typeface="Times New Roman" pitchFamily="18" charset="0"/>
                <a:cs typeface="Times New Roman"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Andrysek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Michelini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Eshraghi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Kheng, 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Thor, P. Gait Performance of Friction-Based Prosthetic Knee Joint Swing-Phase Controllers in Under-Resourced Settings. Prosthesis 2022, 4, 125–135. https://doi.org/ 10.3390/prosthesis4010013</a:t>
            </a: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Galey, L.; Gonzalez, R.V. Design and Initial Evaluation of a Low-Cost Microprocessor-Controlled Above-Knee Prosthesis: A Case Report of 2 Patients. Prosthesis 2022, 4, 60–72. https://doi.org/10.3390/ prosthesis4010007</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Murabayashi, 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Mitani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Inoue, K. Development and Evaluation of a Passive Mechanism for a Transfemoral Prosthetic Knee That Prevents Falls during Running Stance. Prosthesis 2022, 4, 172–183. https://doi.org/10.3390/ prosthesis4020018</a:t>
            </a:r>
          </a:p>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 Zhang, Z.; Yu, H.; Cao, W.; Wang, X.; Meng, Q.; Chen, C. Design of a Semi-Active Prosthetic Knee for Transfemoral Amputees: Gait Symmetry Research by Simulation. Appl. Sci. 2021, 11, 5328. https://doi.org/10.3390/app11125328</a:t>
            </a: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0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6777317" cy="4724400"/>
          </a:xfrm>
        </p:spPr>
        <p:txBody>
          <a:bodyPr/>
          <a:lstStyle/>
          <a:p>
            <a:pPr marL="68580" indent="0">
              <a:buNone/>
            </a:pPr>
            <a:endParaRPr lang="en-US" dirty="0"/>
          </a:p>
          <a:p>
            <a:pPr marL="68580" indent="0">
              <a:buNone/>
            </a:pPr>
            <a:endParaRPr lang="en-US" dirty="0"/>
          </a:p>
          <a:p>
            <a:pPr marL="68580" indent="0">
              <a:buNone/>
            </a:pPr>
            <a:endParaRPr lang="en-US" dirty="0"/>
          </a:p>
          <a:p>
            <a:pPr marL="68580" indent="0" algn="ctr">
              <a:buNone/>
            </a:pPr>
            <a:r>
              <a:rPr lang="en-US" sz="9600" b="1" dirty="0">
                <a:solidFill>
                  <a:srgbClr val="C00000"/>
                </a:solidFill>
                <a:latin typeface="Times New Roman" pitchFamily="18" charset="0"/>
                <a:cs typeface="Times New Roman" pitchFamily="18" charset="0"/>
              </a:rPr>
              <a:t>Thanks</a:t>
            </a:r>
            <a:endParaRPr lang="ar-IQ" sz="9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477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762000"/>
          </a:xfrm>
        </p:spPr>
        <p:txBody>
          <a:bodyPr>
            <a:normAutofit fontScale="90000"/>
          </a:bodyPr>
          <a:lstStyle/>
          <a:p>
            <a:pPr algn="l"/>
            <a:r>
              <a:rPr lang="en-US" b="1" cap="small" dirty="0">
                <a:solidFill>
                  <a:srgbClr val="C00000"/>
                </a:solidFill>
                <a:latin typeface="Times New Roman" panose="02020603050405020304" pitchFamily="18" charset="0"/>
                <a:cs typeface="Times New Roman" panose="02020603050405020304" pitchFamily="18" charset="0"/>
              </a:rPr>
              <a:t>Introduction</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7620000" cy="5181600"/>
          </a:xfrm>
        </p:spPr>
        <p:txBody>
          <a:bodyPr>
            <a:normAutofit fontScale="25000" lnSpcReduction="20000"/>
          </a:bodyPr>
          <a:lstStyle/>
          <a:p>
            <a:pPr marL="68580" indent="0" algn="just">
              <a:lnSpc>
                <a:spcPct val="110000"/>
              </a:lnSpc>
              <a:buNone/>
            </a:pPr>
            <a:r>
              <a:rPr lang="en-US" sz="6400" b="1" dirty="0">
                <a:solidFill>
                  <a:schemeClr val="tx1"/>
                </a:solidFill>
                <a:latin typeface="Times New Roman" pitchFamily="18" charset="0"/>
                <a:cs typeface="Times New Roman" panose="02020603050405020304" pitchFamily="18" charset="0"/>
              </a:rPr>
              <a:t>Thousands of people lose their lower limbs due to circulatory and vascular problems, diabetes complications, cancer, or trauma every year. Among them, some people lost part or all of their lower limbs and the ability to walk need to be restored by lower limb many physical and psychological challenges face patients with lower limb amputations which harm their health and mobility, </a:t>
            </a:r>
            <a:r>
              <a:rPr lang="en-US" sz="6400" b="1" dirty="0">
                <a:solidFill>
                  <a:srgbClr val="C00000"/>
                </a:solidFill>
                <a:latin typeface="Times New Roman" pitchFamily="18" charset="0"/>
                <a:cs typeface="Times New Roman" panose="02020603050405020304" pitchFamily="18" charset="0"/>
              </a:rPr>
              <a:t>modern prosthetic designs </a:t>
            </a:r>
            <a:r>
              <a:rPr lang="en-US" sz="6400" b="1" dirty="0">
                <a:solidFill>
                  <a:schemeClr val="tx1"/>
                </a:solidFill>
                <a:latin typeface="Times New Roman" pitchFamily="18" charset="0"/>
                <a:cs typeface="Times New Roman" panose="02020603050405020304" pitchFamily="18" charset="0"/>
              </a:rPr>
              <a:t>aim to retrieve a natural and effective gait by optimizing active and passive components to resemble the properties of the healthy limb</a:t>
            </a:r>
            <a:endParaRPr lang="en-US" sz="4900" b="1" dirty="0">
              <a:solidFill>
                <a:schemeClr val="tx1"/>
              </a:solidFill>
              <a:latin typeface="Times New Roman" panose="02020603050405020304" pitchFamily="18" charset="0"/>
              <a:cs typeface="Times New Roman" panose="02020603050405020304" pitchFamily="18" charset="0"/>
            </a:endParaRPr>
          </a:p>
          <a:p>
            <a:pPr marL="68580" indent="0">
              <a:lnSpc>
                <a:spcPct val="110000"/>
              </a:lnSpc>
              <a:buNone/>
            </a:pPr>
            <a:r>
              <a:rPr lang="en-US" sz="7200" b="1" dirty="0">
                <a:solidFill>
                  <a:srgbClr val="C00000"/>
                </a:solidFill>
                <a:latin typeface="Times New Roman" pitchFamily="18" charset="0"/>
                <a:cs typeface="Times New Roman" pitchFamily="18" charset="0"/>
              </a:rPr>
              <a:t>Types of knee prosthetic's</a:t>
            </a:r>
          </a:p>
          <a:p>
            <a:pPr marL="525780" indent="-457200" algn="just">
              <a:lnSpc>
                <a:spcPct val="110000"/>
              </a:lnSpc>
              <a:buFont typeface="+mj-lt"/>
              <a:buAutoNum type="arabicPeriod"/>
            </a:pPr>
            <a:r>
              <a:rPr lang="en-US" sz="6400" b="1" dirty="0">
                <a:solidFill>
                  <a:schemeClr val="tx1"/>
                </a:solidFill>
                <a:latin typeface="Times New Roman" pitchFamily="18" charset="0"/>
                <a:cs typeface="Times New Roman" pitchFamily="18" charset="0"/>
              </a:rPr>
              <a:t>the passive knee prosthesis</a:t>
            </a:r>
          </a:p>
          <a:p>
            <a:pPr marL="525780" indent="-457200" algn="just">
              <a:lnSpc>
                <a:spcPct val="110000"/>
              </a:lnSpc>
              <a:buFont typeface="+mj-lt"/>
              <a:buAutoNum type="arabicPeriod"/>
            </a:pPr>
            <a:r>
              <a:rPr lang="en-US" sz="6400" b="1" dirty="0">
                <a:solidFill>
                  <a:schemeClr val="tx1"/>
                </a:solidFill>
                <a:latin typeface="Times New Roman" pitchFamily="18" charset="0"/>
                <a:cs typeface="Times New Roman" pitchFamily="18" charset="0"/>
              </a:rPr>
              <a:t>the semi-active knee prosthesis</a:t>
            </a:r>
          </a:p>
          <a:p>
            <a:pPr marL="525780" indent="-457200" algn="just">
              <a:lnSpc>
                <a:spcPct val="110000"/>
              </a:lnSpc>
              <a:buFont typeface="+mj-lt"/>
              <a:buAutoNum type="arabicPeriod"/>
            </a:pPr>
            <a:r>
              <a:rPr lang="en-US" sz="6400" b="1" dirty="0">
                <a:solidFill>
                  <a:schemeClr val="tx1"/>
                </a:solidFill>
                <a:latin typeface="Times New Roman" pitchFamily="18" charset="0"/>
                <a:cs typeface="Times New Roman" pitchFamily="18" charset="0"/>
              </a:rPr>
              <a:t>the active knee prosthesis</a:t>
            </a:r>
          </a:p>
          <a:p>
            <a:pPr marL="68580" indent="0">
              <a:lnSpc>
                <a:spcPct val="110000"/>
              </a:lnSpc>
              <a:buNone/>
            </a:pPr>
            <a:r>
              <a:rPr lang="en-US" sz="6400" b="1" dirty="0">
                <a:solidFill>
                  <a:srgbClr val="C00000"/>
                </a:solidFill>
                <a:latin typeface="Times New Roman" pitchFamily="18" charset="0"/>
                <a:cs typeface="Times New Roman" pitchFamily="18" charset="0"/>
              </a:rPr>
              <a:t>Prosthetic knees can be divided into Mechanical or Computerized</a:t>
            </a:r>
          </a:p>
          <a:p>
            <a:pPr marL="525780" indent="-457200">
              <a:lnSpc>
                <a:spcPct val="110000"/>
              </a:lnSpc>
              <a:buFont typeface="+mj-lt"/>
              <a:buAutoNum type="arabicPeriod"/>
            </a:pPr>
            <a:r>
              <a:rPr lang="en-US" sz="6400" b="1" dirty="0">
                <a:solidFill>
                  <a:schemeClr val="tx1"/>
                </a:solidFill>
                <a:latin typeface="Times New Roman" pitchFamily="18" charset="0"/>
                <a:cs typeface="Times New Roman" pitchFamily="18" charset="0"/>
              </a:rPr>
              <a:t>Single-Axis Knees</a:t>
            </a:r>
          </a:p>
          <a:p>
            <a:pPr marL="525780" indent="-457200">
              <a:lnSpc>
                <a:spcPct val="110000"/>
              </a:lnSpc>
              <a:buFont typeface="+mj-lt"/>
              <a:buAutoNum type="arabicPeriod"/>
            </a:pPr>
            <a:r>
              <a:rPr lang="en-US" sz="6400" b="1" dirty="0">
                <a:solidFill>
                  <a:schemeClr val="tx1"/>
                </a:solidFill>
                <a:latin typeface="Times New Roman" pitchFamily="18" charset="0"/>
                <a:cs typeface="Times New Roman" pitchFamily="18" charset="0"/>
              </a:rPr>
              <a:t> Polycentric Knees</a:t>
            </a:r>
          </a:p>
          <a:p>
            <a:pPr marL="525780" indent="-457200">
              <a:lnSpc>
                <a:spcPct val="110000"/>
              </a:lnSpc>
              <a:buFont typeface="+mj-lt"/>
              <a:buAutoNum type="arabicPeriod"/>
            </a:pPr>
            <a:r>
              <a:rPr lang="en-US" sz="6400" b="1" dirty="0">
                <a:solidFill>
                  <a:schemeClr val="tx1"/>
                </a:solidFill>
                <a:latin typeface="Times New Roman" pitchFamily="18" charset="0"/>
                <a:cs typeface="Times New Roman" pitchFamily="18" charset="0"/>
              </a:rPr>
              <a:t>Pneumatic or Hydraulic Knees</a:t>
            </a:r>
          </a:p>
          <a:p>
            <a:pPr marL="525780" indent="-457200">
              <a:lnSpc>
                <a:spcPct val="110000"/>
              </a:lnSpc>
              <a:buFont typeface="+mj-lt"/>
              <a:buAutoNum type="arabicPeriod"/>
            </a:pPr>
            <a:r>
              <a:rPr lang="en-US" sz="6400" b="1" dirty="0">
                <a:solidFill>
                  <a:schemeClr val="tx1"/>
                </a:solidFill>
                <a:latin typeface="Times New Roman" pitchFamily="18" charset="0"/>
                <a:cs typeface="Times New Roman" pitchFamily="18" charset="0"/>
              </a:rPr>
              <a:t>Computerized Knees</a:t>
            </a:r>
          </a:p>
          <a:p>
            <a:pPr marL="525780" indent="-457200">
              <a:lnSpc>
                <a:spcPct val="110000"/>
              </a:lnSpc>
              <a:buFont typeface="+mj-lt"/>
              <a:buAutoNum type="arabicPeriod"/>
            </a:pPr>
            <a:endParaRPr lang="en-US" sz="2000" b="1" dirty="0">
              <a:solidFill>
                <a:schemeClr val="tx1"/>
              </a:solidFill>
              <a:latin typeface="Times New Roman" pitchFamily="18" charset="0"/>
              <a:cs typeface="Times New Roman" pitchFamily="18" charset="0"/>
            </a:endParaRPr>
          </a:p>
          <a:p>
            <a:pPr marL="68580" indent="0">
              <a:lnSpc>
                <a:spcPct val="110000"/>
              </a:lnSpc>
              <a:buNone/>
            </a:pPr>
            <a:endParaRPr lang="en-US" sz="2100" b="1" dirty="0">
              <a:solidFill>
                <a:schemeClr val="tx1"/>
              </a:solidFill>
              <a:latin typeface="Times New Roman" pitchFamily="18" charset="0"/>
              <a:cs typeface="Times New Roman" pitchFamily="18" charset="0"/>
            </a:endParaRPr>
          </a:p>
          <a:p>
            <a:pPr marL="68580" indent="0">
              <a:lnSpc>
                <a:spcPct val="110000"/>
              </a:lnSpc>
              <a:buNone/>
            </a:pPr>
            <a:endParaRPr lang="en-US" sz="1900" b="1" dirty="0">
              <a:latin typeface="Times New Roman" pitchFamily="18" charset="0"/>
              <a:cs typeface="Times New Roman" pitchFamily="18" charset="0"/>
            </a:endParaRPr>
          </a:p>
          <a:p>
            <a:pPr marL="525780" indent="-457200">
              <a:lnSpc>
                <a:spcPct val="110000"/>
              </a:lnSpc>
              <a:buFont typeface="+mj-lt"/>
              <a:buAutoNum type="arabicPeriod"/>
            </a:pPr>
            <a:endParaRPr lang="en-US" sz="1600" b="1" dirty="0">
              <a:solidFill>
                <a:schemeClr val="tx1"/>
              </a:solidFill>
              <a:latin typeface="Times New Roman" pitchFamily="18" charset="0"/>
              <a:cs typeface="Times New Roman" pitchFamily="18" charset="0"/>
            </a:endParaRPr>
          </a:p>
          <a:p>
            <a:pPr>
              <a:lnSpc>
                <a:spcPct val="110000"/>
              </a:lnSpc>
            </a:pPr>
            <a:r>
              <a:rPr lang="en-US" sz="2000" b="1" dirty="0">
                <a:latin typeface="Times New Roman" panose="02020603050405020304" pitchFamily="18" charset="0"/>
                <a:cs typeface="Times New Roman" panose="02020603050405020304" pitchFamily="18" charset="0"/>
              </a:rPr>
              <a:t> </a:t>
            </a:r>
          </a:p>
          <a:p>
            <a:pPr>
              <a:lnSpc>
                <a:spcPct val="110000"/>
              </a:lnSpc>
            </a:pP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04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3495"/>
            <a:ext cx="7024744" cy="989506"/>
          </a:xfrm>
        </p:spPr>
        <p:txBody>
          <a:bodyPr>
            <a:normAutofit fontScale="90000"/>
          </a:bodyPr>
          <a:lstStyle/>
          <a:p>
            <a:r>
              <a:rPr lang="en-US" b="1" dirty="0">
                <a:solidFill>
                  <a:srgbClr val="C00000"/>
                </a:solidFill>
                <a:latin typeface="Times New Roman" pitchFamily="18" charset="0"/>
                <a:cs typeface="Times New Roman" pitchFamily="18" charset="0"/>
              </a:rPr>
              <a:t>Types of knee prosthetic's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5907" y="1511300"/>
            <a:ext cx="2704407" cy="1917700"/>
          </a:xfrm>
          <a:prstGeom prst="rect">
            <a:avLst/>
          </a:prstGeom>
          <a:ln>
            <a:noFill/>
          </a:ln>
          <a:effectLst>
            <a:softEdge rad="112500"/>
          </a:effec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3883" y="1600200"/>
            <a:ext cx="1905000" cy="4495800"/>
          </a:xfrm>
          <a:prstGeom prst="rect">
            <a:avLst/>
          </a:prstGeom>
          <a:ln>
            <a:noFill/>
          </a:ln>
          <a:effectLst>
            <a:softEdge rad="112500"/>
          </a:effec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94100"/>
            <a:ext cx="5029199" cy="27294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6081621" y="1415680"/>
            <a:ext cx="2019300" cy="201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8151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024744" cy="914400"/>
          </a:xfrm>
        </p:spPr>
        <p:txBody>
          <a:bodyPr>
            <a:normAutofit fontScale="90000"/>
          </a:bodyPr>
          <a:lstStyle/>
          <a:p>
            <a:r>
              <a:rPr lang="en-US" sz="3200" b="1" dirty="0">
                <a:solidFill>
                  <a:srgbClr val="C00000"/>
                </a:solidFill>
                <a:latin typeface="Times New Roman" pitchFamily="18" charset="0"/>
                <a:cs typeface="Times New Roman" pitchFamily="18" charset="0"/>
              </a:rPr>
              <a:t>Types of knee prosthetic's</a:t>
            </a:r>
            <a:br>
              <a:rPr lang="en-US" sz="3200" b="1" dirty="0">
                <a:solidFill>
                  <a:schemeClr val="tx2"/>
                </a:solidFill>
                <a:latin typeface="Times New Roman" pitchFamily="18" charset="0"/>
                <a:cs typeface="Times New Roman" pitchFamily="18" charset="0"/>
              </a:rPr>
            </a:br>
            <a:endParaRPr lang="ar-IQ" sz="3200" dirty="0">
              <a:solidFill>
                <a:schemeClr val="tx2"/>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62100"/>
            <a:ext cx="3505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495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09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457200"/>
          </a:xfrm>
        </p:spPr>
        <p:txBody>
          <a:bodyPr>
            <a:noAutofit/>
          </a:bodyPr>
          <a:lstStyle/>
          <a:p>
            <a:pPr lvl="0"/>
            <a:r>
              <a:rPr lang="en-US" sz="3600" b="1" dirty="0">
                <a:solidFill>
                  <a:srgbClr val="C00000"/>
                </a:solidFill>
                <a:latin typeface="Times New Roman" pitchFamily="18" charset="0"/>
                <a:cs typeface="Times New Roman" pitchFamily="18" charset="0"/>
              </a:rPr>
              <a:t>level of amputations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1"/>
            <a:ext cx="73914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393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ACC3-F965-4379-B742-3A31114D8411}"/>
              </a:ext>
            </a:extLst>
          </p:cNvPr>
          <p:cNvSpPr>
            <a:spLocks noGrp="1"/>
          </p:cNvSpPr>
          <p:nvPr>
            <p:ph type="title"/>
          </p:nvPr>
        </p:nvSpPr>
        <p:spPr>
          <a:xfrm>
            <a:off x="381000" y="365127"/>
            <a:ext cx="8210550" cy="686433"/>
          </a:xfrm>
        </p:spPr>
        <p:txBody>
          <a:bodyPr>
            <a:noAutofit/>
          </a:bodyPr>
          <a:lstStyle/>
          <a:p>
            <a:r>
              <a:rPr lang="en-US" sz="2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Literature Survey</a:t>
            </a:r>
            <a:br>
              <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br>
            <a:endParaRPr lang="en-US" sz="2800" dirty="0">
              <a:solidFill>
                <a:srgbClr val="C00000"/>
              </a:solidFill>
            </a:endParaRPr>
          </a:p>
        </p:txBody>
      </p:sp>
      <p:sp>
        <p:nvSpPr>
          <p:cNvPr id="3" name="Content Placeholder 2">
            <a:extLst>
              <a:ext uri="{FF2B5EF4-FFF2-40B4-BE49-F238E27FC236}">
                <a16:creationId xmlns:a16="http://schemas.microsoft.com/office/drawing/2014/main" id="{E604E161-4FF3-4639-9C26-3EEB149701BD}"/>
              </a:ext>
            </a:extLst>
          </p:cNvPr>
          <p:cNvSpPr>
            <a:spLocks noGrp="1"/>
          </p:cNvSpPr>
          <p:nvPr>
            <p:ph sz="quarter" idx="13"/>
          </p:nvPr>
        </p:nvSpPr>
        <p:spPr>
          <a:xfrm>
            <a:off x="228600" y="1143000"/>
            <a:ext cx="8458200" cy="4663440"/>
          </a:xfrm>
        </p:spPr>
        <p:txBody>
          <a:bodyPr>
            <a:normAutofit/>
          </a:bodyPr>
          <a:lstStyle/>
          <a:p>
            <a:pPr algn="just"/>
            <a:r>
              <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Jan </a:t>
            </a:r>
            <a:r>
              <a:rPr lang="en-US" sz="1800" b="1" dirty="0" err="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Andrysek</a:t>
            </a:r>
            <a:r>
              <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Compared kinematic gait parameters for two common types of friction-based swing-phase controlled prosthetic knee joints. Two-dimensional optical gait analysis was conducted as part of a cross-over study design involving 17 individuals with unilateral trans femoral amputations. Two prosthetic knee joints were compared. One utilized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constant-friction (CF) </a:t>
            </a:r>
            <a:r>
              <a:rPr lang="en-US" sz="1800" dirty="0">
                <a:effectLst/>
                <a:latin typeface="Times New Roman" panose="02020603050405020304" pitchFamily="18" charset="0"/>
                <a:ea typeface="Calibri" panose="020F0502020204030204" pitchFamily="34" charset="0"/>
                <a:cs typeface="Arial" panose="020B0604020202020204" pitchFamily="34" charset="0"/>
              </a:rPr>
              <a:t>and the other a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variable cadence controller (VCC) </a:t>
            </a:r>
            <a:r>
              <a:rPr lang="en-US" sz="1800" dirty="0">
                <a:effectLst/>
                <a:latin typeface="Times New Roman" panose="02020603050405020304" pitchFamily="18" charset="0"/>
                <a:ea typeface="Calibri" panose="020F0502020204030204" pitchFamily="34" charset="0"/>
                <a:cs typeface="Arial" panose="020B0604020202020204" pitchFamily="34" charset="0"/>
              </a:rPr>
              <a:t>for swing-phase control. Gait was analyzed at normal and fast walking speeds. Primary gait parameters included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swing-phase time</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step length</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knee flexion</a:t>
            </a:r>
            <a:r>
              <a:rPr lang="en-US" sz="1800" dirty="0">
                <a:effectLst/>
                <a:latin typeface="Times New Roman" panose="02020603050405020304" pitchFamily="18" charset="0"/>
                <a:ea typeface="Calibri" panose="020F0502020204030204" pitchFamily="34" charset="0"/>
                <a:cs typeface="Arial" panose="020B0604020202020204" pitchFamily="34" charset="0"/>
              </a:rPr>
              <a:t>. Swing-phase time and peak knee flexion angles, as well as their related symmetry indices, were lower for the VCC compared to the CF (p &lt; 0.01), The VCC resulted in faster walking speeds by approximately 15% compared to the CF (p = 0.002)</a:t>
            </a:r>
          </a:p>
          <a:p>
            <a:r>
              <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Lucas Galey</a:t>
            </a:r>
            <a:r>
              <a:rPr lang="en-US" sz="18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Compare three knee joint (a simple passive knee M3, the prototype E-Knee, and a high-end knee C-leg). Use </a:t>
            </a:r>
            <a:r>
              <a:rPr lang="en-US" sz="1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 microprocessor locking test </a:t>
            </a:r>
            <a:r>
              <a:rPr lang="en-US" sz="1800" dirty="0">
                <a:effectLst/>
                <a:latin typeface="Times New Roman" panose="02020603050405020304" pitchFamily="18" charset="0"/>
                <a:ea typeface="Calibri" panose="020F0502020204030204" pitchFamily="34" charset="0"/>
                <a:cs typeface="Arial" panose="020B0604020202020204" pitchFamily="34" charset="0"/>
              </a:rPr>
              <a:t>to evaluate the prototype’s ability to prevent falls, the E-Knee added sensing, computing, and controlling. Initial data from </a:t>
            </a:r>
            <a:r>
              <a:rPr lang="en-US" sz="1800" dirty="0">
                <a:latin typeface="Times New Roman" panose="02020603050405020304" pitchFamily="18" charset="0"/>
                <a:ea typeface="Calibri" panose="020F0502020204030204" pitchFamily="34" charset="0"/>
                <a:cs typeface="Arial" panose="020B0604020202020204" pitchFamily="34" charset="0"/>
              </a:rPr>
              <a:t>two types (E-Knee ,C-Leg )</a:t>
            </a:r>
            <a:r>
              <a:rPr lang="en-US" sz="1800" dirty="0">
                <a:effectLst/>
                <a:latin typeface="Times New Roman" panose="02020603050405020304" pitchFamily="18" charset="0"/>
                <a:ea typeface="Calibri" panose="020F0502020204030204" pitchFamily="34" charset="0"/>
                <a:cs typeface="Arial" panose="020B0604020202020204" pitchFamily="34" charset="0"/>
              </a:rPr>
              <a:t>found that it improved gait by providing more stability than the M3. Patients reported no perceived differences in stability between the E-Knee and the C-Leg. Patient trials supported that the E-Knee prototype behaved more naturally than M3.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7015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F1F7-1338-42D8-98C3-A052D2E6460F}"/>
              </a:ext>
            </a:extLst>
          </p:cNvPr>
          <p:cNvSpPr>
            <a:spLocks noGrp="1"/>
          </p:cNvSpPr>
          <p:nvPr>
            <p:ph type="title"/>
          </p:nvPr>
        </p:nvSpPr>
        <p:spPr>
          <a:xfrm>
            <a:off x="628650" y="365127"/>
            <a:ext cx="7886700" cy="549274"/>
          </a:xfrm>
        </p:spPr>
        <p:txBody>
          <a:bodyPr>
            <a:normAutofit fontScale="90000"/>
          </a:bodyPr>
          <a:lstStyle/>
          <a:p>
            <a:r>
              <a:rPr lang="en-US" sz="36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Literature Survey</a:t>
            </a:r>
            <a:endParaRPr lang="en-US" dirty="0"/>
          </a:p>
        </p:txBody>
      </p:sp>
      <p:sp>
        <p:nvSpPr>
          <p:cNvPr id="3" name="Content Placeholder 2">
            <a:extLst>
              <a:ext uri="{FF2B5EF4-FFF2-40B4-BE49-F238E27FC236}">
                <a16:creationId xmlns:a16="http://schemas.microsoft.com/office/drawing/2014/main" id="{9D2A5D5A-4E40-4F9B-B446-39D4693D085A}"/>
              </a:ext>
            </a:extLst>
          </p:cNvPr>
          <p:cNvSpPr>
            <a:spLocks noGrp="1"/>
          </p:cNvSpPr>
          <p:nvPr>
            <p:ph sz="quarter" idx="13"/>
          </p:nvPr>
        </p:nvSpPr>
        <p:spPr>
          <a:xfrm>
            <a:off x="533400" y="1143000"/>
            <a:ext cx="8077200" cy="4663440"/>
          </a:xfrm>
        </p:spPr>
        <p:txBody>
          <a:bodyPr>
            <a:normAutofit lnSpcReduction="10000"/>
          </a:bodyPr>
          <a:lstStyle/>
          <a:p>
            <a:endParaRPr lang="en-US" sz="18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r>
              <a:rPr lang="en-US" sz="22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Mai Murabayashi</a:t>
            </a:r>
            <a:r>
              <a:rPr lang="en-US" sz="2200"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200" dirty="0">
                <a:effectLst/>
                <a:latin typeface="Times New Roman" panose="02020603050405020304" pitchFamily="18" charset="0"/>
                <a:ea typeface="Calibri" panose="020F0502020204030204" pitchFamily="34" charset="0"/>
                <a:cs typeface="Arial" panose="020B0604020202020204" pitchFamily="34" charset="0"/>
              </a:rPr>
              <a:t>Develop a passive prosthetic knee for a trans femoral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amputee</a:t>
            </a:r>
            <a:r>
              <a:rPr lang="en-US" sz="2200" dirty="0">
                <a:latin typeface="Times New Roman" panose="02020603050405020304" pitchFamily="18" charset="0"/>
                <a:cs typeface="Times New Roman" panose="02020603050405020304" pitchFamily="18" charset="0"/>
              </a:rPr>
              <a:t> </a:t>
            </a:r>
            <a:r>
              <a:rPr lang="en-US" sz="22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to prevent prosthetic knee flexion </a:t>
            </a:r>
            <a:r>
              <a:rPr lang="en-US" sz="2200" dirty="0">
                <a:effectLst/>
                <a:latin typeface="Times New Roman" panose="02020603050405020304" pitchFamily="18" charset="0"/>
                <a:ea typeface="Calibri" panose="020F0502020204030204" pitchFamily="34" charset="0"/>
                <a:cs typeface="Arial" panose="020B0604020202020204" pitchFamily="34" charset="0"/>
              </a:rPr>
              <a:t>during the stance phase. Proposed mechanism restricts only flexion during the prosthetic stance phase with a load on the prosthetic knee regardless of the joint angle of the prosthetic knee. The load on the prosthetic knee required to maintain locked flexion was analyzed. The results of level walking showed that the proposed mechanism limits knee flexion ,as designed.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just"/>
            <a:r>
              <a:rPr lang="en-US"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Zhang, </a:t>
            </a:r>
            <a:r>
              <a:rPr lang="en-US" sz="2000" dirty="0">
                <a:effectLst/>
                <a:latin typeface="Times New Roman" panose="02020603050405020304" pitchFamily="18" charset="0"/>
                <a:ea typeface="Calibri" panose="020F0502020204030204" pitchFamily="34" charset="0"/>
                <a:cs typeface="Arial" panose="020B0604020202020204" pitchFamily="34" charset="0"/>
              </a:rPr>
              <a:t>propose semi-active model with ball-screw driven by the motor and the passive hydraulic damping cylinder. The mathematical models of hydraulic cylinder damping and active torque were established </a:t>
            </a:r>
            <a:r>
              <a:rPr lang="en-US" sz="2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to simulate the knee torque and angle</a:t>
            </a:r>
            <a:r>
              <a:rPr lang="en-US" sz="2000" dirty="0">
                <a:effectLst/>
                <a:latin typeface="Times New Roman" panose="02020603050405020304" pitchFamily="18" charset="0"/>
                <a:ea typeface="Calibri" panose="020F0502020204030204" pitchFamily="34" charset="0"/>
                <a:cs typeface="Arial" panose="020B0604020202020204" pitchFamily="34" charset="0"/>
              </a:rPr>
              <a:t>. The results show that the knee torque is smaller than 10% in the whole gait. The knee angle value is 34.7% in stance phase and 11.5% in swing phase. The angle in swing phase is closer to the intact knee. The semi-active prosthetic knee could provide similar torque and angle of the biological knee.</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3200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5473"/>
          </a:xfrm>
        </p:spPr>
        <p:txBody>
          <a:bodyPr/>
          <a:lstStyle/>
          <a:p>
            <a:r>
              <a:rPr lang="en-US" b="1" dirty="0">
                <a:solidFill>
                  <a:srgbClr val="C00000"/>
                </a:solidFill>
                <a:latin typeface="Times New Roman" panose="02020603050405020304" pitchFamily="18" charset="0"/>
                <a:cs typeface="Times New Roman" panose="02020603050405020304" pitchFamily="18" charset="0"/>
              </a:rPr>
              <a:t>Mathematical Model</a:t>
            </a:r>
            <a:endParaRPr lang="ar-IQ" dirty="0"/>
          </a:p>
        </p:txBody>
      </p:sp>
      <p:pic>
        <p:nvPicPr>
          <p:cNvPr id="1026" name="Picture 2" descr="C:\Users\x55\Desktop\photo_٢٠٢٣-٠١-١٦_١١-٥٨-٠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24725"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424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1742</TotalTime>
  <Words>1499</Words>
  <Application>Microsoft Office PowerPoint</Application>
  <PresentationFormat>On-screen Show (4:3)</PresentationFormat>
  <Paragraphs>78</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Manufacturing and Evaluation of a Robotic Knee Prosthesis for Trans Femoral Amputees</vt:lpstr>
      <vt:lpstr>Research goal</vt:lpstr>
      <vt:lpstr>Introduction </vt:lpstr>
      <vt:lpstr>Types of knee prosthetic's </vt:lpstr>
      <vt:lpstr>Types of knee prosthetic's </vt:lpstr>
      <vt:lpstr>level of amputations </vt:lpstr>
      <vt:lpstr>Literature Survey </vt:lpstr>
      <vt:lpstr>Literature Survey</vt:lpstr>
      <vt:lpstr>Mathematical Model</vt:lpstr>
      <vt:lpstr>Mathematical Model</vt:lpstr>
      <vt:lpstr>Mathematical Model</vt:lpstr>
      <vt:lpstr>Mathematical Model</vt:lpstr>
      <vt:lpstr> Proposed design for prosthetic knee joint</vt:lpstr>
      <vt:lpstr>PowerPoint Presentation</vt:lpstr>
      <vt:lpstr>PowerPoint Presentation</vt:lpstr>
      <vt:lpstr>Boundary Condition and Finite Element Analysis </vt:lpstr>
      <vt:lpstr>Boundary Condition and Finite Element Analysis </vt:lpstr>
      <vt:lpstr>Von Mises Stress Analysis </vt:lpstr>
      <vt:lpstr>Displacement Analysis </vt:lpstr>
      <vt:lpstr>Safety Factor Analysis</vt:lpstr>
      <vt:lpstr>RESULT </vt:lpstr>
      <vt:lpstr>Dynamic Analysis </vt:lpstr>
      <vt:lpstr>Von Mises Stress Analysis </vt:lpstr>
      <vt:lpstr>Displacement Analysis </vt:lpstr>
      <vt:lpstr>Safety Factor Analysis</vt:lpstr>
      <vt:lpstr>Conclusions</vt:lpstr>
      <vt:lpstr> 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 the Best Variants of Cutting in Turning Process Using Genetic Algorithm Technique</dc:title>
  <dc:creator>User</dc:creator>
  <cp:lastModifiedBy>eng</cp:lastModifiedBy>
  <cp:revision>139</cp:revision>
  <dcterms:created xsi:type="dcterms:W3CDTF">2006-08-16T00:00:00Z</dcterms:created>
  <dcterms:modified xsi:type="dcterms:W3CDTF">2023-01-16T18:05:06Z</dcterms:modified>
</cp:coreProperties>
</file>