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sldIdLst>
    <p:sldId id="256" r:id="rId2"/>
    <p:sldId id="259" r:id="rId3"/>
    <p:sldId id="266" r:id="rId4"/>
    <p:sldId id="294" r:id="rId5"/>
    <p:sldId id="272" r:id="rId6"/>
    <p:sldId id="273" r:id="rId7"/>
    <p:sldId id="282" r:id="rId8"/>
    <p:sldId id="267" r:id="rId9"/>
    <p:sldId id="262" r:id="rId10"/>
    <p:sldId id="286" r:id="rId11"/>
    <p:sldId id="287" r:id="rId12"/>
    <p:sldId id="288" r:id="rId13"/>
    <p:sldId id="289" r:id="rId14"/>
    <p:sldId id="290" r:id="rId15"/>
    <p:sldId id="291" r:id="rId16"/>
    <p:sldId id="292" r:id="rId17"/>
    <p:sldId id="293" r:id="rId18"/>
    <p:sldId id="300" r:id="rId19"/>
    <p:sldId id="265" r:id="rId20"/>
    <p:sldId id="269" r:id="rId21"/>
    <p:sldId id="277" r:id="rId22"/>
    <p:sldId id="278" r:id="rId23"/>
    <p:sldId id="279" r:id="rId24"/>
    <p:sldId id="280" r:id="rId25"/>
    <p:sldId id="283" r:id="rId26"/>
    <p:sldId id="284" r:id="rId27"/>
    <p:sldId id="298" r:id="rId28"/>
    <p:sldId id="299" r:id="rId29"/>
    <p:sldId id="29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p:scale>
          <a:sx n="70" d="100"/>
          <a:sy n="70" d="100"/>
        </p:scale>
        <p:origin x="-73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508000" y="4853412"/>
            <a:ext cx="112776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2" name="عنصر نائب للتذييل 1"/>
          <p:cNvSpPr>
            <a:spLocks noGrp="1"/>
          </p:cNvSpPr>
          <p:nvPr>
            <p:ph type="ftr" sz="quarter" idx="11"/>
          </p:nvPr>
        </p:nvSpPr>
        <p:spPr/>
        <p:txBody>
          <a:bodyPr/>
          <a:lstStyle/>
          <a:p>
            <a:endParaRPr lang="ar-IQ" dirty="0"/>
          </a:p>
        </p:txBody>
      </p:sp>
      <p:sp>
        <p:nvSpPr>
          <p:cNvPr id="15" name="عنصر نائب لرقم الشريحة 14"/>
          <p:cNvSpPr>
            <a:spLocks noGrp="1"/>
          </p:cNvSpPr>
          <p:nvPr>
            <p:ph type="sldNum" sz="quarter" idx="12"/>
          </p:nvPr>
        </p:nvSpPr>
        <p:spPr>
          <a:xfrm>
            <a:off x="10972800" y="6473952"/>
            <a:ext cx="1011936" cy="246888"/>
          </a:xfrm>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144000" y="549277"/>
            <a:ext cx="2438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549277"/>
            <a:ext cx="83312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19" name="عنصر نائب للتذييل 18"/>
          <p:cNvSpPr>
            <a:spLocks noGrp="1"/>
          </p:cNvSpPr>
          <p:nvPr>
            <p:ph type="ftr" sz="quarter" idx="11"/>
          </p:nvPr>
        </p:nvSpPr>
        <p:spPr>
          <a:xfrm>
            <a:off x="4775200" y="76201"/>
            <a:ext cx="3860800" cy="288925"/>
          </a:xfrm>
        </p:spPr>
        <p:txBody>
          <a:bodyPr/>
          <a:lstStyle/>
          <a:p>
            <a:endParaRPr lang="ar-IQ" dirty="0"/>
          </a:p>
        </p:txBody>
      </p:sp>
      <p:sp>
        <p:nvSpPr>
          <p:cNvPr id="16" name="عنصر نائب لرقم الشريحة 15"/>
          <p:cNvSpPr>
            <a:spLocks noGrp="1"/>
          </p:cNvSpPr>
          <p:nvPr>
            <p:ph type="sldNum" sz="quarter" idx="12"/>
          </p:nvPr>
        </p:nvSpPr>
        <p:spPr>
          <a:xfrm>
            <a:off x="10972800" y="6473952"/>
            <a:ext cx="1011936" cy="246888"/>
          </a:xfrm>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11" name="عنصر نائب للتذييل 10"/>
          <p:cNvSpPr>
            <a:spLocks noGrp="1"/>
          </p:cNvSpPr>
          <p:nvPr>
            <p:ph type="ftr" sz="quarter" idx="11"/>
          </p:nvPr>
        </p:nvSpPr>
        <p:spPr/>
        <p:txBody>
          <a:bodyPr/>
          <a:lstStyle/>
          <a:p>
            <a:endParaRPr lang="ar-IQ" dirty="0"/>
          </a:p>
        </p:txBody>
      </p:sp>
      <p:sp>
        <p:nvSpPr>
          <p:cNvPr id="16" name="عنصر نائب لرقم الشريحة 15"/>
          <p:cNvSpPr>
            <a:spLocks noGrp="1"/>
          </p:cNvSpPr>
          <p:nvPr>
            <p:ph type="sldNum" sz="quarter" idx="12"/>
          </p:nvPr>
        </p:nvSpPr>
        <p:spPr/>
        <p:txBody>
          <a:bodyPr/>
          <a:lstStyle/>
          <a:p>
            <a:fld id="{5A5EBBCA-82E8-4063-8BD0-396EA7F1600E}" type="slidenum">
              <a:rPr lang="ar-IQ" smtClean="0"/>
              <a:t>‹#›</a:t>
            </a:fld>
            <a:endParaRPr lang="ar-IQ" dirty="0"/>
          </a:p>
        </p:txBody>
      </p:sp>
      <p:sp>
        <p:nvSpPr>
          <p:cNvPr id="8" name="عنوان 7"/>
          <p:cNvSpPr>
            <a:spLocks noGrp="1"/>
          </p:cNvSpPr>
          <p:nvPr>
            <p:ph type="title"/>
          </p:nvPr>
        </p:nvSpPr>
        <p:spPr>
          <a:xfrm>
            <a:off x="240633" y="2947086"/>
            <a:ext cx="115824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402336" y="457200"/>
            <a:ext cx="115824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10" name="عنصر نائب للتذييل 9"/>
          <p:cNvSpPr>
            <a:spLocks noGrp="1"/>
          </p:cNvSpPr>
          <p:nvPr>
            <p:ph type="ftr" sz="quarter" idx="11"/>
          </p:nvPr>
        </p:nvSpPr>
        <p:spPr/>
        <p:txBody>
          <a:bodyPr/>
          <a:lstStyle/>
          <a:p>
            <a:endParaRPr lang="ar-IQ" dirty="0"/>
          </a:p>
        </p:txBody>
      </p:sp>
      <p:sp>
        <p:nvSpPr>
          <p:cNvPr id="31" name="عنصر نائب لرقم الشريحة 30"/>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406400" y="5410200"/>
            <a:ext cx="114808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10972800" y="6477000"/>
            <a:ext cx="1016000" cy="246888"/>
          </a:xfrm>
        </p:spPr>
        <p:txBody>
          <a:bodyPr/>
          <a:lstStyle/>
          <a:p>
            <a:fld id="{5A5EBBCA-82E8-4063-8BD0-396EA7F1600E}" type="slidenum">
              <a:rPr lang="ar-IQ" smtClean="0"/>
              <a:t>‹#›</a:t>
            </a:fld>
            <a:endParaRPr lang="ar-IQ" dirty="0"/>
          </a:p>
        </p:txBody>
      </p:sp>
      <p:sp>
        <p:nvSpPr>
          <p:cNvPr id="11" name="رابط مستقيم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402336" y="457200"/>
            <a:ext cx="115824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21" name="عنصر نائب للتذييل 20"/>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24" name="عنصر نائب للتذييل 23"/>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609600" y="5486400"/>
            <a:ext cx="112776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29" name="عنصر نائب للتذييل 28"/>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5A5EBBCA-82E8-4063-8BD0-396EA7F1600E}" type="slidenum">
              <a:rPr lang="ar-IQ" smtClean="0"/>
              <a:t>‹#›</a:t>
            </a:fld>
            <a:endParaRPr lang="ar-IQ" dirty="0"/>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7" name="عنصر نائب للتاريخ 6"/>
          <p:cNvSpPr>
            <a:spLocks noGrp="1"/>
          </p:cNvSpPr>
          <p:nvPr>
            <p:ph type="dt" sz="half" idx="10"/>
          </p:nvPr>
        </p:nvSpPr>
        <p:spPr/>
        <p:txBody>
          <a:bodyPr/>
          <a:lstStyle/>
          <a:p>
            <a:fld id="{B8A6C163-2939-410C-9208-55C3B249CCE1}" type="datetimeFigureOut">
              <a:rPr lang="ar-IQ" smtClean="0"/>
              <a:t>23/06/1444</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31" name="عنصر نائب لرقم الشريحة 30"/>
          <p:cNvSpPr>
            <a:spLocks noGrp="1"/>
          </p:cNvSpPr>
          <p:nvPr>
            <p:ph type="sldNum" sz="quarter" idx="12"/>
          </p:nvPr>
        </p:nvSpPr>
        <p:spPr/>
        <p:txBody>
          <a:bodyPr/>
          <a:lstStyle/>
          <a:p>
            <a:fld id="{5A5EBBCA-82E8-4063-8BD0-396EA7F1600E}" type="slidenum">
              <a:rPr lang="ar-IQ" smtClean="0"/>
              <a:t>‹#›</a:t>
            </a:fld>
            <a:endParaRPr lang="ar-IQ" dirty="0"/>
          </a:p>
        </p:txBody>
      </p:sp>
      <p:sp>
        <p:nvSpPr>
          <p:cNvPr id="17" name="عنوان 16"/>
          <p:cNvSpPr>
            <a:spLocks noGrp="1"/>
          </p:cNvSpPr>
          <p:nvPr>
            <p:ph type="title"/>
          </p:nvPr>
        </p:nvSpPr>
        <p:spPr>
          <a:xfrm>
            <a:off x="508000" y="4993760"/>
            <a:ext cx="78232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B8A6C163-2939-410C-9208-55C3B249CCE1}" type="datetimeFigureOut">
              <a:rPr lang="ar-IQ" smtClean="0"/>
              <a:t>23/06/1444</a:t>
            </a:fld>
            <a:endParaRPr lang="ar-IQ" dirty="0"/>
          </a:p>
        </p:txBody>
      </p:sp>
      <p:sp>
        <p:nvSpPr>
          <p:cNvPr id="28" name="عنصر نائب للتذييل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IQ" dirty="0"/>
          </a:p>
        </p:txBody>
      </p:sp>
      <p:sp>
        <p:nvSpPr>
          <p:cNvPr id="5" name="عنصر نائب لرقم الشريحة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A5EBBCA-82E8-4063-8BD0-396EA7F1600E}" type="slidenum">
              <a:rPr lang="ar-IQ" smtClean="0"/>
              <a:t>‹#›</a:t>
            </a:fld>
            <a:endParaRPr lang="ar-IQ" dirty="0"/>
          </a:p>
        </p:txBody>
      </p:sp>
      <p:sp>
        <p:nvSpPr>
          <p:cNvPr id="10" name="عنصر نائب للعنوان 9"/>
          <p:cNvSpPr>
            <a:spLocks noGrp="1"/>
          </p:cNvSpPr>
          <p:nvPr>
            <p:ph type="title"/>
          </p:nvPr>
        </p:nvSpPr>
        <p:spPr>
          <a:xfrm>
            <a:off x="406400" y="457200"/>
            <a:ext cx="115824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588B5A9-0E63-426A-BD5A-6E1FC7275A57}"/>
              </a:ext>
            </a:extLst>
          </p:cNvPr>
          <p:cNvSpPr txBox="1"/>
          <p:nvPr/>
        </p:nvSpPr>
        <p:spPr>
          <a:xfrm>
            <a:off x="-58231" y="0"/>
            <a:ext cx="6154231" cy="1384995"/>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Bahnschrift SemiBold SemiConden" panose="020B0502040204020203" pitchFamily="34" charset="0"/>
                <a:cs typeface="Times New Roman" panose="02020603050405020304" pitchFamily="18" charset="0"/>
              </a:rPr>
              <a:t>                </a:t>
            </a:r>
            <a:r>
              <a:rPr lang="en-US" sz="2800" b="1" dirty="0">
                <a:ln w="13462">
                  <a:solidFill>
                    <a:schemeClr val="bg1"/>
                  </a:solidFill>
                  <a:prstDash val="solid"/>
                </a:ln>
                <a:effectLst>
                  <a:outerShdw blurRad="38100" dist="38100" dir="2700000" algn="tl" rotWithShape="0">
                    <a:srgbClr val="000000">
                      <a:alpha val="43137"/>
                    </a:srgbClr>
                  </a:outerShdw>
                </a:effectLst>
                <a:latin typeface="Bahnschrift SemiBold SemiConden" panose="020B0502040204020203" pitchFamily="34" charset="0"/>
                <a:cs typeface="Times New Roman" panose="02020603050405020304" pitchFamily="18" charset="0"/>
              </a:rPr>
              <a:t>University of Baghdad</a:t>
            </a:r>
          </a:p>
          <a:p>
            <a:r>
              <a:rPr lang="en-US" sz="2800" b="1" dirty="0">
                <a:ln w="13462">
                  <a:solidFill>
                    <a:schemeClr val="bg1"/>
                  </a:solidFill>
                  <a:prstDash val="solid"/>
                </a:ln>
                <a:effectLst>
                  <a:outerShdw blurRad="38100" dist="38100" dir="2700000" algn="tl" rotWithShape="0">
                    <a:srgbClr val="000000">
                      <a:alpha val="43137"/>
                    </a:srgbClr>
                  </a:outerShdw>
                </a:effectLst>
                <a:latin typeface="Bahnschrift SemiBold SemiConden" panose="020B0502040204020203" pitchFamily="34" charset="0"/>
                <a:cs typeface="Times New Roman" panose="02020603050405020304" pitchFamily="18" charset="0"/>
              </a:rPr>
              <a:t>           College of </a:t>
            </a:r>
            <a:r>
              <a:rPr lang="en-US" sz="2800" b="1" dirty="0">
                <a:ln w="13462">
                  <a:solidFill>
                    <a:schemeClr val="bg1"/>
                  </a:solidFill>
                  <a:prstDash val="solid"/>
                </a:ln>
                <a:effectLst>
                  <a:outerShdw blurRad="38100" dist="38100" dir="2700000" algn="tl">
                    <a:srgbClr val="000000">
                      <a:alpha val="43137"/>
                    </a:srgbClr>
                  </a:outerShdw>
                </a:effectLst>
                <a:latin typeface="Bahnschrift SemiBold SemiConden" panose="020B0502040204020203" pitchFamily="34" charset="0"/>
                <a:cs typeface="Times New Roman" panose="02020603050405020304" pitchFamily="18" charset="0"/>
              </a:rPr>
              <a:t>Engineering</a:t>
            </a:r>
          </a:p>
          <a:p>
            <a:r>
              <a:rPr lang="en-US" sz="2800" b="1" dirty="0">
                <a:ln w="13462">
                  <a:solidFill>
                    <a:schemeClr val="bg1"/>
                  </a:solidFill>
                  <a:prstDash val="solid"/>
                </a:ln>
                <a:effectLst>
                  <a:outerShdw blurRad="38100" dist="38100" dir="2700000" algn="tl" rotWithShape="0">
                    <a:srgbClr val="000000">
                      <a:alpha val="43137"/>
                    </a:srgbClr>
                  </a:outerShdw>
                </a:effectLst>
                <a:latin typeface="Bahnschrift SemiBold SemiConden" panose="020B0502040204020203" pitchFamily="34" charset="0"/>
                <a:cs typeface="Times New Roman" panose="02020603050405020304" pitchFamily="18" charset="0"/>
              </a:rPr>
              <a:t>Mechanical Engineering Department</a:t>
            </a:r>
          </a:p>
        </p:txBody>
      </p:sp>
      <p:pic>
        <p:nvPicPr>
          <p:cNvPr id="5" name="Picture 4">
            <a:extLst>
              <a:ext uri="{FF2B5EF4-FFF2-40B4-BE49-F238E27FC236}">
                <a16:creationId xmlns:a16="http://schemas.microsoft.com/office/drawing/2014/main" xmlns="" id="{3EECAE53-2CD0-4A60-B133-796558AEF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702" y="132594"/>
            <a:ext cx="2098838" cy="2103120"/>
          </a:xfrm>
          <a:prstGeom prst="rect">
            <a:avLst/>
          </a:prstGeom>
        </p:spPr>
      </p:pic>
      <p:sp>
        <p:nvSpPr>
          <p:cNvPr id="6" name="TextBox 5">
            <a:extLst>
              <a:ext uri="{FF2B5EF4-FFF2-40B4-BE49-F238E27FC236}">
                <a16:creationId xmlns:a16="http://schemas.microsoft.com/office/drawing/2014/main" xmlns="" id="{03092B65-22B5-438B-A768-C354CD177B41}"/>
              </a:ext>
            </a:extLst>
          </p:cNvPr>
          <p:cNvSpPr txBox="1"/>
          <p:nvPr/>
        </p:nvSpPr>
        <p:spPr>
          <a:xfrm>
            <a:off x="3258375" y="4803448"/>
            <a:ext cx="5920914" cy="830997"/>
          </a:xfrm>
          <a:prstGeom prst="rect">
            <a:avLst/>
          </a:prstGeom>
          <a:noFill/>
        </p:spPr>
        <p:txBody>
          <a:bodyPr wrap="square" rtlCol="0">
            <a:spAutoFit/>
          </a:bodyPr>
          <a:lstStyle/>
          <a:p>
            <a:pPr algn="ctr"/>
            <a:r>
              <a:rPr lang="en-US" sz="2400" b="1" dirty="0" smtClean="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a:t>
            </a:r>
            <a:endPar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Hayder Sami Abdulameer</a:t>
            </a:r>
            <a:endPar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561125E-5CD3-4CF6-A1BF-CA3B59BC93DB}"/>
              </a:ext>
            </a:extLst>
          </p:cNvPr>
          <p:cNvSpPr txBox="1"/>
          <p:nvPr/>
        </p:nvSpPr>
        <p:spPr>
          <a:xfrm>
            <a:off x="3049107" y="5581926"/>
            <a:ext cx="6281522" cy="830997"/>
          </a:xfrm>
          <a:prstGeom prst="rect">
            <a:avLst/>
          </a:prstGeom>
          <a:noFill/>
        </p:spPr>
        <p:txBody>
          <a:bodyPr wrap="square" rtlCol="0">
            <a:spAutoFit/>
          </a:bodyPr>
          <a:lstStyle/>
          <a:p>
            <a:pPr algn="ctr"/>
            <a:r>
              <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By Supervisor</a:t>
            </a:r>
            <a:br>
              <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400" b="1" dirty="0" smtClean="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Prof.Dr.Fathi Abdulsaheeb Alshamaa</a:t>
            </a:r>
            <a:endPar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مستطيل 8"/>
          <p:cNvSpPr/>
          <p:nvPr/>
        </p:nvSpPr>
        <p:spPr>
          <a:xfrm>
            <a:off x="750627" y="2476007"/>
            <a:ext cx="10247493" cy="954107"/>
          </a:xfrm>
          <a:prstGeom prst="rect">
            <a:avLst/>
          </a:prstGeom>
        </p:spPr>
        <p:txBody>
          <a:bodyPr wrap="square">
            <a:spAutoFit/>
          </a:bodyPr>
          <a:lstStyle/>
          <a:p>
            <a:r>
              <a:rPr lang="en-GB"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Dynamic crack propagation for composite thin plates reinforced with carbon nanotubes under multi axial cycling loading</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141246"/>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3829" y="535165"/>
            <a:ext cx="11611429" cy="5586145"/>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GB" sz="2200" dirty="0">
                <a:solidFill>
                  <a:srgbClr val="000000"/>
                </a:solidFill>
                <a:latin typeface="Times New Roman" panose="02020603050405020304" pitchFamily="18" charset="0"/>
                <a:cs typeface="Times New Roman" panose="02020603050405020304" pitchFamily="18" charset="0"/>
              </a:rPr>
              <a:t>In our work, an American-made </a:t>
            </a:r>
            <a:r>
              <a:rPr lang="en-GB" sz="2200" dirty="0" smtClean="0">
                <a:solidFill>
                  <a:srgbClr val="000000"/>
                </a:solidFill>
                <a:latin typeface="Times New Roman" panose="02020603050405020304" pitchFamily="18" charset="0"/>
                <a:cs typeface="Times New Roman" panose="02020603050405020304" pitchFamily="18" charset="0"/>
              </a:rPr>
              <a:t>2024</a:t>
            </a:r>
            <a:r>
              <a:rPr lang="ar-IQ" sz="2200" dirty="0" smtClean="0">
                <a:solidFill>
                  <a:srgbClr val="000000"/>
                </a:solidFill>
                <a:latin typeface="Times New Roman" panose="02020603050405020304" pitchFamily="18" charset="0"/>
                <a:cs typeface="Times New Roman" panose="02020603050405020304" pitchFamily="18" charset="0"/>
              </a:rPr>
              <a:t> </a:t>
            </a:r>
            <a:r>
              <a:rPr lang="en-GB" sz="2200" dirty="0" smtClean="0">
                <a:solidFill>
                  <a:srgbClr val="000000"/>
                </a:solidFill>
                <a:latin typeface="Times New Roman" panose="02020603050405020304" pitchFamily="18" charset="0"/>
                <a:cs typeface="Times New Roman" panose="02020603050405020304" pitchFamily="18" charset="0"/>
              </a:rPr>
              <a:t>T3 aluminium </a:t>
            </a:r>
            <a:r>
              <a:rPr lang="en-GB" sz="2200" dirty="0">
                <a:solidFill>
                  <a:srgbClr val="000000"/>
                </a:solidFill>
                <a:latin typeface="Times New Roman" panose="02020603050405020304" pitchFamily="18" charset="0"/>
                <a:cs typeface="Times New Roman" panose="02020603050405020304" pitchFamily="18" charset="0"/>
              </a:rPr>
              <a:t>alloy was used after purchasing it from the global markets, and a </a:t>
            </a:r>
            <a:r>
              <a:rPr lang="en-GB" sz="2200" dirty="0" smtClean="0">
                <a:solidFill>
                  <a:srgbClr val="000000"/>
                </a:solidFill>
                <a:latin typeface="Times New Roman" panose="02020603050405020304" pitchFamily="18" charset="0"/>
                <a:cs typeface="Times New Roman" panose="02020603050405020304" pitchFamily="18" charset="0"/>
              </a:rPr>
              <a:t>chemical composition test </a:t>
            </a:r>
            <a:r>
              <a:rPr lang="en-GB" sz="2200" dirty="0">
                <a:solidFill>
                  <a:srgbClr val="000000"/>
                </a:solidFill>
                <a:latin typeface="Times New Roman" panose="02020603050405020304" pitchFamily="18" charset="0"/>
                <a:cs typeface="Times New Roman" panose="02020603050405020304" pitchFamily="18" charset="0"/>
              </a:rPr>
              <a:t>was conducted for it to verify its type. In addition, a tensile test was performed and compared with the </a:t>
            </a:r>
            <a:r>
              <a:rPr lang="en-GB" sz="2200" dirty="0" smtClean="0">
                <a:solidFill>
                  <a:srgbClr val="000000"/>
                </a:solidFill>
                <a:latin typeface="Times New Roman" panose="02020603050405020304" pitchFamily="18" charset="0"/>
                <a:cs typeface="Times New Roman" panose="02020603050405020304" pitchFamily="18" charset="0"/>
              </a:rPr>
              <a:t>standard </a:t>
            </a:r>
            <a:r>
              <a:rPr lang="en-GB" sz="2200" dirty="0">
                <a:solidFill>
                  <a:srgbClr val="000000"/>
                </a:solidFill>
                <a:latin typeface="Times New Roman" panose="02020603050405020304" pitchFamily="18" charset="0"/>
                <a:cs typeface="Times New Roman" panose="02020603050405020304" pitchFamily="18" charset="0"/>
              </a:rPr>
              <a:t>to know its grade. This type of </a:t>
            </a:r>
            <a:r>
              <a:rPr lang="en-GB" sz="2200" dirty="0" smtClean="0">
                <a:solidFill>
                  <a:srgbClr val="000000"/>
                </a:solidFill>
                <a:latin typeface="Times New Roman" panose="02020603050405020304" pitchFamily="18" charset="0"/>
                <a:cs typeface="Times New Roman" panose="02020603050405020304" pitchFamily="18" charset="0"/>
              </a:rPr>
              <a:t>aluminium </a:t>
            </a:r>
            <a:r>
              <a:rPr lang="en-GB" sz="2200" dirty="0">
                <a:solidFill>
                  <a:srgbClr val="000000"/>
                </a:solidFill>
                <a:latin typeface="Times New Roman" panose="02020603050405020304" pitchFamily="18" charset="0"/>
                <a:cs typeface="Times New Roman" panose="02020603050405020304" pitchFamily="18" charset="0"/>
              </a:rPr>
              <a:t>was chosen because it is the most widely used in the manufacture of aircraft parts and because the practical application of my thesis is to study the effect of </a:t>
            </a:r>
            <a:r>
              <a:rPr lang="en-GB" sz="2200" dirty="0" smtClean="0">
                <a:solidFill>
                  <a:srgbClr val="000000"/>
                </a:solidFill>
                <a:latin typeface="Times New Roman" panose="02020603050405020304" pitchFamily="18" charset="0"/>
                <a:cs typeface="Times New Roman" panose="02020603050405020304" pitchFamily="18" charset="0"/>
              </a:rPr>
              <a:t>multi axial </a:t>
            </a:r>
            <a:r>
              <a:rPr lang="en-GB" sz="2200" dirty="0">
                <a:solidFill>
                  <a:srgbClr val="000000"/>
                </a:solidFill>
                <a:latin typeface="Times New Roman" panose="02020603050405020304" pitchFamily="18" charset="0"/>
                <a:cs typeface="Times New Roman" panose="02020603050405020304" pitchFamily="18" charset="0"/>
              </a:rPr>
              <a:t>fatigue on the aircraft </a:t>
            </a:r>
            <a:r>
              <a:rPr lang="en-GB" sz="2200" dirty="0" smtClean="0">
                <a:solidFill>
                  <a:srgbClr val="000000"/>
                </a:solidFill>
                <a:latin typeface="Times New Roman" panose="02020603050405020304" pitchFamily="18" charset="0"/>
                <a:cs typeface="Times New Roman" panose="02020603050405020304" pitchFamily="18" charset="0"/>
              </a:rPr>
              <a:t>wing.</a:t>
            </a:r>
          </a:p>
          <a:p>
            <a:pPr algn="just">
              <a:lnSpc>
                <a:spcPct val="150000"/>
              </a:lnSpc>
            </a:pPr>
            <a:r>
              <a:rPr lang="en-GB" sz="2400" dirty="0">
                <a:solidFill>
                  <a:srgbClr val="000000"/>
                </a:solidFill>
                <a:latin typeface="Times New Roman" panose="02020603050405020304" pitchFamily="18" charset="0"/>
                <a:cs typeface="Times New Roman" panose="02020603050405020304" pitchFamily="18" charset="0"/>
              </a:rPr>
              <a:t>Two coating processes were carried out on a thin </a:t>
            </a:r>
            <a:r>
              <a:rPr lang="en-GB" sz="2400" dirty="0" smtClean="0">
                <a:solidFill>
                  <a:srgbClr val="000000"/>
                </a:solidFill>
                <a:latin typeface="Times New Roman" panose="02020603050405020304" pitchFamily="18" charset="0"/>
                <a:cs typeface="Times New Roman" panose="02020603050405020304" pitchFamily="18" charset="0"/>
              </a:rPr>
              <a:t>aluminium plate by add 2 g\l pure (MWCNT) on the Ni-CNT </a:t>
            </a:r>
            <a:r>
              <a:rPr lang="ar-IQ" sz="2400" dirty="0" smtClean="0">
                <a:solidFill>
                  <a:srgbClr val="000000"/>
                </a:solidFill>
                <a:latin typeface="Times New Roman" panose="02020603050405020304" pitchFamily="18" charset="0"/>
                <a:cs typeface="Times New Roman" panose="02020603050405020304" pitchFamily="18" charset="0"/>
              </a:rPr>
              <a:t> ) </a:t>
            </a:r>
            <a:r>
              <a:rPr lang="en-GB" sz="2400" dirty="0" smtClean="0">
                <a:solidFill>
                  <a:srgbClr val="000000"/>
                </a:solidFill>
                <a:latin typeface="Times New Roman" panose="02020603050405020304" pitchFamily="18" charset="0"/>
                <a:cs typeface="Times New Roman" panose="02020603050405020304" pitchFamily="18" charset="0"/>
              </a:rPr>
              <a:t>Electroplating &amp;Electroless plating) and compare the results with the specimen heat treated only to show the effect of CNT on the properties of  aluminium alloy.</a:t>
            </a:r>
            <a:endParaRPr lang="en-US" sz="22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320212"/>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8237" y="84781"/>
                <a:ext cx="11754189" cy="5904180"/>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GB" sz="2200" dirty="0">
                    <a:solidFill>
                      <a:srgbClr val="000000"/>
                    </a:solidFill>
                    <a:latin typeface="Times New Roman" panose="02020603050405020304" pitchFamily="18" charset="0"/>
                    <a:cs typeface="Times New Roman" panose="02020603050405020304" pitchFamily="18" charset="0"/>
                  </a:rPr>
                  <a:t>One of the main objectives of our research is to study the effect of coating with nanomaterials on the mechanical and structural properties of </a:t>
                </a:r>
                <a:r>
                  <a:rPr lang="en-GB" sz="2200" dirty="0" smtClean="0">
                    <a:solidFill>
                      <a:srgbClr val="000000"/>
                    </a:solidFill>
                    <a:latin typeface="Times New Roman" panose="02020603050405020304" pitchFamily="18" charset="0"/>
                    <a:cs typeface="Times New Roman" panose="02020603050405020304" pitchFamily="18" charset="0"/>
                  </a:rPr>
                  <a:t>aluminium </a:t>
                </a:r>
                <a:r>
                  <a:rPr lang="en-GB" sz="2200" dirty="0">
                    <a:solidFill>
                      <a:srgbClr val="000000"/>
                    </a:solidFill>
                    <a:latin typeface="Times New Roman" panose="02020603050405020304" pitchFamily="18" charset="0"/>
                    <a:cs typeface="Times New Roman" panose="02020603050405020304" pitchFamily="18" charset="0"/>
                  </a:rPr>
                  <a:t>alloy. For this, the electroplating process was carried out, which includes the following steps</a:t>
                </a:r>
                <a:endParaRPr lang="en-US" sz="2200" dirty="0" smtClean="0">
                  <a:solidFill>
                    <a:srgbClr val="C00000"/>
                  </a:solidFill>
                  <a:latin typeface="Times New Roman" panose="02020603050405020304" pitchFamily="18" charset="0"/>
                  <a:cs typeface="Times New Roman" panose="02020603050405020304" pitchFamily="18" charset="0"/>
                </a:endParaRPr>
              </a:p>
              <a:p>
                <a:pPr algn="just">
                  <a:lnSpc>
                    <a:spcPct val="150000"/>
                  </a:lnSpc>
                  <a:spcAft>
                    <a:spcPts val="1000"/>
                  </a:spcAft>
                  <a:tabLst>
                    <a:tab pos="2095500" algn="l"/>
                  </a:tabLst>
                </a:pPr>
                <a:r>
                  <a:rPr lang="en-US" sz="2200" b="1" dirty="0">
                    <a:latin typeface="Times New Roman" panose="02020603050405020304" pitchFamily="18" charset="0"/>
                    <a:ea typeface="Calibri"/>
                    <a:cs typeface="Times New Roman" panose="02020603050405020304" pitchFamily="18" charset="0"/>
                  </a:rPr>
                  <a:t>First Step:</a:t>
                </a:r>
                <a:r>
                  <a:rPr lang="en-US" sz="2200" dirty="0">
                    <a:effectLst/>
                    <a:latin typeface="Times New Roman" panose="02020603050405020304" pitchFamily="18" charset="0"/>
                    <a:ea typeface="Calibri"/>
                    <a:cs typeface="Times New Roman" panose="02020603050405020304" pitchFamily="18" charset="0"/>
                  </a:rPr>
                  <a:t> Conducting the process of polishing and cleaning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using smoothing paper and cleaning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using ethanol solution to remove the accumulated dirt on the outer surface of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then cleaning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with a base</a:t>
                </a:r>
                <a:r>
                  <a:rPr lang="en-GB" sz="2200" dirty="0">
                    <a:effectLst/>
                    <a:latin typeface="Times New Roman" panose="02020603050405020304" pitchFamily="18" charset="0"/>
                    <a:ea typeface="Calibri"/>
                    <a:cs typeface="Times New Roman" panose="02020603050405020304" pitchFamily="18" charset="0"/>
                  </a:rPr>
                  <a:t>l</a:t>
                </a:r>
                <a:r>
                  <a:rPr lang="en-US" sz="2200" dirty="0">
                    <a:effectLst/>
                    <a:latin typeface="Times New Roman" panose="02020603050405020304" pitchFamily="18" charset="0"/>
                    <a:ea typeface="Calibri"/>
                    <a:cs typeface="Times New Roman" panose="02020603050405020304" pitchFamily="18" charset="0"/>
                  </a:rPr>
                  <a:t> cleaning solution where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are immersed for a period of time ranging from (1-3) minutes and at a temperature ranging from (70-80) C  as shown in the figure (4-6) and the solution consists of</a:t>
                </a:r>
                <a:r>
                  <a:rPr lang="en-US" sz="2200" dirty="0" smtClean="0">
                    <a:effectLst/>
                    <a:latin typeface="Times New Roman" panose="02020603050405020304" pitchFamily="18" charset="0"/>
                    <a:ea typeface="Calibri"/>
                    <a:cs typeface="Times New Roman" panose="02020603050405020304" pitchFamily="18" charset="0"/>
                  </a:rPr>
                  <a:t>:</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23 g\l N</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a</m:t>
                        </m:r>
                      </m:e>
                      <m:sub>
                        <m:r>
                          <a:rPr lang="en-GB" sz="2200">
                            <a:effectLst/>
                            <a:latin typeface="Cambria Math"/>
                            <a:ea typeface="Calibri"/>
                            <a:cs typeface="Times New Roman"/>
                          </a:rPr>
                          <m:t>3</m:t>
                        </m:r>
                      </m:sub>
                    </m:sSub>
                    <m:r>
                      <m:rPr>
                        <m:sty m:val="p"/>
                      </m:rPr>
                      <a:rPr lang="en-GB" sz="2200">
                        <a:effectLst/>
                        <a:latin typeface="Cambria Math"/>
                        <a:ea typeface="Calibri"/>
                        <a:cs typeface="Times New Roman"/>
                      </a:rPr>
                      <m:t>P</m:t>
                    </m:r>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o</m:t>
                        </m:r>
                      </m:e>
                      <m:sub>
                        <m:r>
                          <a:rPr lang="en-GB" sz="2200">
                            <a:effectLst/>
                            <a:latin typeface="Cambria Math"/>
                            <a:ea typeface="Calibri"/>
                            <a:cs typeface="Times New Roman"/>
                          </a:rPr>
                          <m:t>4</m:t>
                        </m:r>
                      </m:sub>
                    </m:sSub>
                  </m:oMath>
                </a14:m>
                <a:endParaRPr lang="en-US" sz="2200" dirty="0">
                  <a:effectLst/>
                  <a:latin typeface="Times New Roman" panose="02020603050405020304" pitchFamily="18" charset="0"/>
                  <a:ea typeface="Calibri"/>
                  <a:cs typeface="Times New Roman" panose="02020603050405020304" pitchFamily="18" charset="0"/>
                </a:endParaRPr>
              </a:p>
              <a:p>
                <a:r>
                  <a:rPr lang="en-GB" sz="2200" dirty="0">
                    <a:effectLst/>
                    <a:latin typeface="Times New Roman" panose="02020603050405020304" pitchFamily="18" charset="0"/>
                    <a:ea typeface="Calibri"/>
                    <a:cs typeface="Times New Roman" panose="02020603050405020304" pitchFamily="18" charset="0"/>
                  </a:rPr>
                  <a:t>23 g\l N</a:t>
                </a:r>
                <a14:m>
                  <m:oMath xmlns:m="http://schemas.openxmlformats.org/officeDocument/2006/math">
                    <m:sSub>
                      <m:sSubPr>
                        <m:ctrlPr>
                          <a:rPr lang="en-US" sz="2200" i="1">
                            <a:effectLst/>
                            <a:latin typeface="Cambria Math"/>
                            <a:cs typeface="Times New Roman"/>
                          </a:rPr>
                        </m:ctrlPr>
                      </m:sSubPr>
                      <m:e>
                        <m:r>
                          <m:rPr>
                            <m:sty m:val="p"/>
                          </m:rPr>
                          <a:rPr lang="en-GB" sz="2200">
                            <a:effectLst/>
                            <a:latin typeface="Cambria Math"/>
                            <a:ea typeface="Calibri"/>
                            <a:cs typeface="Times New Roman"/>
                          </a:rPr>
                          <m:t>a</m:t>
                        </m:r>
                      </m:e>
                      <m:sub>
                        <m:r>
                          <a:rPr lang="en-GB" sz="2200">
                            <a:effectLst/>
                            <a:latin typeface="Cambria Math"/>
                            <a:ea typeface="Calibri"/>
                            <a:cs typeface="Times New Roman"/>
                          </a:rPr>
                          <m:t>2</m:t>
                        </m:r>
                      </m:sub>
                    </m:sSub>
                    <m:r>
                      <m:rPr>
                        <m:sty m:val="p"/>
                      </m:rPr>
                      <a:rPr lang="en-GB" sz="2200">
                        <a:effectLst/>
                        <a:latin typeface="Cambria Math"/>
                        <a:ea typeface="Calibri"/>
                        <a:cs typeface="Times New Roman"/>
                      </a:rPr>
                      <m:t>C</m:t>
                    </m:r>
                    <m:sSub>
                      <m:sSubPr>
                        <m:ctrlPr>
                          <a:rPr lang="en-US" sz="2200" i="1">
                            <a:effectLst/>
                            <a:latin typeface="Cambria Math"/>
                            <a:cs typeface="Times New Roman"/>
                          </a:rPr>
                        </m:ctrlPr>
                      </m:sSubPr>
                      <m:e>
                        <m:r>
                          <m:rPr>
                            <m:sty m:val="p"/>
                          </m:rPr>
                          <a:rPr lang="en-GB" sz="2200">
                            <a:effectLst/>
                            <a:latin typeface="Cambria Math"/>
                            <a:ea typeface="Calibri"/>
                            <a:cs typeface="Times New Roman"/>
                          </a:rPr>
                          <m:t>o</m:t>
                        </m:r>
                      </m:e>
                      <m:sub>
                        <m:r>
                          <a:rPr lang="en-GB" sz="2200">
                            <a:effectLst/>
                            <a:latin typeface="Cambria Math"/>
                            <a:ea typeface="Calibri"/>
                            <a:cs typeface="Times New Roman"/>
                          </a:rPr>
                          <m:t>3</m:t>
                        </m:r>
                      </m:sub>
                    </m:sSub>
                  </m:oMath>
                </a14:m>
                <a:endParaRPr lang="ar-IQ" sz="22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68237" y="84781"/>
                <a:ext cx="11754189" cy="5904180"/>
              </a:xfrm>
              <a:prstGeom prst="rect">
                <a:avLst/>
              </a:prstGeom>
              <a:blipFill rotWithShape="1">
                <a:blip r:embed="rId2"/>
                <a:stretch>
                  <a:fillRect l="-1089" r="-726" b="-1136"/>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131" y="4345317"/>
            <a:ext cx="4698295" cy="2280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196233"/>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8237" y="84781"/>
                <a:ext cx="11754189" cy="7520007"/>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GB" sz="2200" b="1" dirty="0">
                    <a:latin typeface="Times New Roman"/>
                    <a:ea typeface="Calibri"/>
                  </a:rPr>
                  <a:t>S</a:t>
                </a:r>
                <a:r>
                  <a:rPr lang="en-US" sz="2200" b="1" dirty="0">
                    <a:latin typeface="Times New Roman"/>
                    <a:ea typeface="Calibri"/>
                  </a:rPr>
                  <a:t>econd Step:</a:t>
                </a:r>
                <a:r>
                  <a:rPr lang="en-US" sz="2200" dirty="0">
                    <a:latin typeface="Times New Roman"/>
                    <a:ea typeface="Calibri"/>
                  </a:rPr>
                  <a:t> washing the </a:t>
                </a:r>
                <a:r>
                  <a:rPr lang="en-GB" sz="2200" dirty="0">
                    <a:latin typeface="Times New Roman"/>
                    <a:ea typeface="Calibri"/>
                  </a:rPr>
                  <a:t>specimen</a:t>
                </a:r>
                <a:r>
                  <a:rPr lang="en-US" sz="2200" dirty="0">
                    <a:latin typeface="Times New Roman"/>
                    <a:ea typeface="Calibri"/>
                  </a:rPr>
                  <a:t>s with water and then immersing them in a 50% nitric acid </a:t>
                </a:r>
                <a:r>
                  <a:rPr lang="en-US" sz="2200" dirty="0" smtClean="0">
                    <a:latin typeface="Times New Roman"/>
                    <a:ea typeface="Calibri"/>
                  </a:rPr>
                  <a:t>solution</a:t>
                </a:r>
                <a:r>
                  <a:rPr lang="ar-IQ" sz="2200" dirty="0">
                    <a:latin typeface="Times New Roman"/>
                    <a:ea typeface="Calibri"/>
                  </a:rPr>
                  <a:t>.</a:t>
                </a:r>
                <a:r>
                  <a:rPr lang="en-US" sz="2200" dirty="0" smtClean="0">
                    <a:latin typeface="Times New Roman"/>
                    <a:ea typeface="Calibri"/>
                  </a:rPr>
                  <a:t> </a:t>
                </a:r>
              </a:p>
              <a:p>
                <a:pPr algn="just">
                  <a:lnSpc>
                    <a:spcPct val="150000"/>
                  </a:lnSpc>
                </a:pPr>
                <a:endParaRPr lang="en-GB" sz="2200" dirty="0">
                  <a:latin typeface="Times New Roman"/>
                  <a:ea typeface="Calibri"/>
                </a:endParaRPr>
              </a:p>
              <a:p>
                <a:pPr algn="just">
                  <a:lnSpc>
                    <a:spcPct val="150000"/>
                  </a:lnSpc>
                </a:pP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spcAft>
                    <a:spcPts val="1000"/>
                  </a:spcAft>
                  <a:tabLst>
                    <a:tab pos="2095500" algn="l"/>
                  </a:tabLst>
                </a:pPr>
                <a:r>
                  <a:rPr lang="en-GB" sz="2200" b="1" dirty="0">
                    <a:latin typeface="Times New Roman" panose="02020603050405020304" pitchFamily="18" charset="0"/>
                    <a:ea typeface="Calibri"/>
                    <a:cs typeface="Times New Roman" panose="02020603050405020304" pitchFamily="18" charset="0"/>
                  </a:rPr>
                  <a:t>T</a:t>
                </a:r>
                <a:r>
                  <a:rPr lang="en-US" sz="2200" b="1" dirty="0">
                    <a:effectLst/>
                    <a:latin typeface="Times New Roman" panose="02020603050405020304" pitchFamily="18" charset="0"/>
                    <a:ea typeface="Calibri"/>
                    <a:cs typeface="Times New Roman" panose="02020603050405020304" pitchFamily="18" charset="0"/>
                  </a:rPr>
                  <a:t>hird Step:</a:t>
                </a:r>
                <a:r>
                  <a:rPr lang="en-US" sz="2200" dirty="0">
                    <a:effectLst/>
                    <a:latin typeface="Times New Roman" panose="02020603050405020304" pitchFamily="18" charset="0"/>
                    <a:ea typeface="Calibri"/>
                    <a:cs typeface="Times New Roman" panose="02020603050405020304" pitchFamily="18" charset="0"/>
                  </a:rPr>
                  <a:t> Coating the </a:t>
                </a:r>
                <a:r>
                  <a:rPr lang="en-GB" sz="2200" dirty="0">
                    <a:effectLst/>
                    <a:latin typeface="Times New Roman" panose="02020603050405020304" pitchFamily="18" charset="0"/>
                    <a:ea typeface="Calibri"/>
                    <a:cs typeface="Times New Roman" panose="02020603050405020304" pitchFamily="18" charset="0"/>
                  </a:rPr>
                  <a:t>specimen</a:t>
                </a:r>
                <a:r>
                  <a:rPr lang="en-US" sz="2200" dirty="0">
                    <a:effectLst/>
                    <a:latin typeface="Times New Roman" panose="02020603050405020304" pitchFamily="18" charset="0"/>
                    <a:ea typeface="Calibri"/>
                    <a:cs typeface="Times New Roman" panose="02020603050405020304" pitchFamily="18" charset="0"/>
                  </a:rPr>
                  <a:t>s with zinc, using zincate solution, for a period of up to one minute, at room </a:t>
                </a:r>
                <a:r>
                  <a:rPr lang="en-US" sz="2200" dirty="0" smtClean="0">
                    <a:effectLst/>
                    <a:latin typeface="Times New Roman" panose="02020603050405020304" pitchFamily="18" charset="0"/>
                    <a:ea typeface="Calibri"/>
                    <a:cs typeface="Times New Roman" panose="02020603050405020304" pitchFamily="18" charset="0"/>
                  </a:rPr>
                  <a:t>temperature</a:t>
                </a:r>
                <a:r>
                  <a:rPr lang="en-GB" sz="2200" dirty="0">
                    <a:latin typeface="Times New Roman" panose="02020603050405020304" pitchFamily="18" charset="0"/>
                    <a:ea typeface="Calibri"/>
                    <a:cs typeface="Times New Roman" panose="02020603050405020304" pitchFamily="18" charset="0"/>
                  </a:rPr>
                  <a:t> </a:t>
                </a:r>
                <a:r>
                  <a:rPr lang="en-GB" sz="2200" dirty="0" smtClean="0">
                    <a:effectLst/>
                    <a:latin typeface="Times New Roman" panose="02020603050405020304" pitchFamily="18" charset="0"/>
                    <a:ea typeface="Calibri"/>
                    <a:cs typeface="Times New Roman" panose="02020603050405020304" pitchFamily="18" charset="0"/>
                  </a:rPr>
                  <a:t>and </a:t>
                </a:r>
                <a:r>
                  <a:rPr lang="en-US" sz="2200" dirty="0" smtClean="0">
                    <a:effectLst/>
                    <a:latin typeface="Times New Roman" panose="02020603050405020304" pitchFamily="18" charset="0"/>
                    <a:ea typeface="Calibri"/>
                    <a:cs typeface="Times New Roman" panose="02020603050405020304" pitchFamily="18" charset="0"/>
                  </a:rPr>
                  <a:t>coating </a:t>
                </a:r>
                <a:r>
                  <a:rPr lang="en-US" sz="2200" dirty="0">
                    <a:effectLst/>
                    <a:latin typeface="Times New Roman" panose="02020603050405020304" pitchFamily="18" charset="0"/>
                    <a:ea typeface="Calibri"/>
                    <a:cs typeface="Times New Roman" panose="02020603050405020304" pitchFamily="18" charset="0"/>
                  </a:rPr>
                  <a:t>solution consists of </a:t>
                </a:r>
                <a:r>
                  <a:rPr lang="en-US" sz="2200" dirty="0" smtClean="0">
                    <a:effectLst/>
                    <a:latin typeface="Times New Roman" panose="02020603050405020304" pitchFamily="18" charset="0"/>
                    <a:ea typeface="Calibri"/>
                    <a:cs typeface="Times New Roman" panose="02020603050405020304" pitchFamily="18" charset="0"/>
                  </a:rPr>
                  <a:t>:</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ar-SA" sz="2200" dirty="0">
                    <a:effectLst/>
                    <a:latin typeface="Times New Roman" panose="02020603050405020304" pitchFamily="18" charset="0"/>
                    <a:ea typeface="Calibri"/>
                    <a:cs typeface="Times New Roman" panose="02020603050405020304" pitchFamily="18" charset="0"/>
                  </a:rPr>
                  <a:t>525 </a:t>
                </a:r>
                <a:r>
                  <a:rPr lang="en-GB" sz="2200" dirty="0">
                    <a:effectLst/>
                    <a:latin typeface="Times New Roman" panose="02020603050405020304" pitchFamily="18" charset="0"/>
                    <a:ea typeface="Calibri"/>
                    <a:cs typeface="Times New Roman" panose="02020603050405020304" pitchFamily="18" charset="0"/>
                  </a:rPr>
                  <a:t>g\l NaoH</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100g\l  ZnO</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1 g\l Fec</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l</m:t>
                        </m:r>
                      </m:e>
                      <m:sub>
                        <m:r>
                          <a:rPr lang="en-GB" sz="2200">
                            <a:effectLst/>
                            <a:latin typeface="Cambria Math"/>
                            <a:ea typeface="Calibri"/>
                            <a:cs typeface="Times New Roman"/>
                          </a:rPr>
                          <m:t>3</m:t>
                        </m:r>
                      </m:sub>
                    </m:sSub>
                  </m:oMath>
                </a14:m>
                <a:r>
                  <a:rPr lang="en-GB" sz="2200" dirty="0">
                    <a:effectLst/>
                    <a:latin typeface="Times New Roman" panose="02020603050405020304" pitchFamily="18" charset="0"/>
                    <a:ea typeface="Calibri"/>
                    <a:cs typeface="Times New Roman" panose="02020603050405020304" pitchFamily="18" charset="0"/>
                  </a:rPr>
                  <a:t> ,6 </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H</m:t>
                        </m:r>
                      </m:e>
                      <m:sub>
                        <m:r>
                          <a:rPr lang="en-GB" sz="2200">
                            <a:effectLst/>
                            <a:latin typeface="Cambria Math"/>
                            <a:ea typeface="Calibri"/>
                            <a:cs typeface="Times New Roman"/>
                          </a:rPr>
                          <m:t>2</m:t>
                        </m:r>
                      </m:sub>
                    </m:sSub>
                    <m:r>
                      <m:rPr>
                        <m:sty m:val="p"/>
                      </m:rPr>
                      <a:rPr lang="en-GB" sz="2200">
                        <a:effectLst/>
                        <a:latin typeface="Cambria Math"/>
                        <a:ea typeface="Calibri"/>
                        <a:cs typeface="Times New Roman"/>
                      </a:rPr>
                      <m:t>O</m:t>
                    </m:r>
                  </m:oMath>
                </a14:m>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10g\l potassium sodium tartrate </a:t>
                </a:r>
                <a:r>
                  <a:rPr lang="en-GB" sz="2400" dirty="0">
                    <a:effectLst/>
                    <a:latin typeface="Times New Roman"/>
                    <a:ea typeface="Calibri"/>
                    <a:cs typeface="Arial"/>
                  </a:rPr>
                  <a:t>.</a:t>
                </a:r>
                <a:endParaRPr lang="en-US" sz="2400" dirty="0">
                  <a:effectLst/>
                  <a:latin typeface="Calibri"/>
                  <a:ea typeface="Calibri"/>
                  <a:cs typeface="Arial"/>
                </a:endParaRPr>
              </a:p>
              <a:p>
                <a:pPr algn="just">
                  <a:lnSpc>
                    <a:spcPct val="150000"/>
                  </a:lnSpc>
                </a:pPr>
                <a:endParaRPr lang="ar-IQ" sz="22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68237" y="84781"/>
                <a:ext cx="11754189" cy="7520007"/>
              </a:xfrm>
              <a:prstGeom prst="rect">
                <a:avLst/>
              </a:prstGeom>
              <a:blipFill rotWithShape="1">
                <a:blip r:embed="rId2"/>
                <a:stretch>
                  <a:fillRect l="-1089" r="-726"/>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90" y="1246782"/>
            <a:ext cx="5177050" cy="21105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9290" y="4153466"/>
            <a:ext cx="5177050" cy="2342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65221"/>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8237" y="398685"/>
                <a:ext cx="11754189" cy="7094250"/>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2095500" algn="l"/>
                  </a:tabLst>
                </a:pPr>
                <a:r>
                  <a:rPr lang="en-GB" sz="2200" b="1" dirty="0">
                    <a:latin typeface="Times New Roman"/>
                    <a:ea typeface="Calibri"/>
                    <a:cs typeface="Arial"/>
                  </a:rPr>
                  <a:t>F</a:t>
                </a:r>
                <a:r>
                  <a:rPr lang="en-US" sz="2200" b="1" dirty="0">
                    <a:effectLst/>
                    <a:latin typeface="Times New Roman"/>
                    <a:ea typeface="Calibri"/>
                    <a:cs typeface="Arial"/>
                  </a:rPr>
                  <a:t>ourth Step:</a:t>
                </a:r>
                <a:r>
                  <a:rPr lang="en-US" sz="2200" dirty="0">
                    <a:effectLst/>
                    <a:latin typeface="Times New Roman"/>
                    <a:ea typeface="Calibri"/>
                    <a:cs typeface="Arial"/>
                  </a:rPr>
                  <a:t> Electroplating copper, where the </a:t>
                </a:r>
                <a:r>
                  <a:rPr lang="en-GB" sz="2200" dirty="0">
                    <a:effectLst/>
                    <a:latin typeface="Times New Roman"/>
                    <a:ea typeface="Calibri"/>
                    <a:cs typeface="Arial"/>
                  </a:rPr>
                  <a:t>specimen</a:t>
                </a:r>
                <a:r>
                  <a:rPr lang="en-US" sz="2200" dirty="0">
                    <a:effectLst/>
                    <a:latin typeface="Times New Roman"/>
                    <a:ea typeface="Calibri"/>
                    <a:cs typeface="Arial"/>
                  </a:rPr>
                  <a:t>s were coated at a temperature of 50 °C and a voltage of 3 volts for one </a:t>
                </a:r>
                <a:r>
                  <a:rPr lang="en-US" sz="2200" dirty="0" smtClean="0">
                    <a:effectLst/>
                    <a:latin typeface="Times New Roman"/>
                    <a:ea typeface="Calibri"/>
                    <a:cs typeface="Arial"/>
                  </a:rPr>
                  <a:t>minute and the </a:t>
                </a:r>
                <a:r>
                  <a:rPr lang="en-US" sz="2200" dirty="0">
                    <a:effectLst/>
                    <a:latin typeface="Times New Roman"/>
                    <a:ea typeface="Calibri"/>
                    <a:cs typeface="Arial"/>
                  </a:rPr>
                  <a:t>solution consisted of </a:t>
                </a:r>
                <a:r>
                  <a:rPr lang="en-US" sz="2200" dirty="0" smtClean="0">
                    <a:effectLst/>
                    <a:latin typeface="Times New Roman"/>
                    <a:ea typeface="Calibri"/>
                    <a:cs typeface="Arial"/>
                  </a:rPr>
                  <a:t>:</a:t>
                </a:r>
                <a:endParaRPr lang="en-US" sz="2200" dirty="0">
                  <a:effectLst/>
                  <a:latin typeface="Calibri"/>
                  <a:ea typeface="Calibri"/>
                  <a:cs typeface="Arial"/>
                </a:endParaRPr>
              </a:p>
              <a:p>
                <a:pPr algn="just">
                  <a:lnSpc>
                    <a:spcPct val="150000"/>
                  </a:lnSpc>
                  <a:spcAft>
                    <a:spcPts val="1000"/>
                  </a:spcAft>
                  <a:tabLst>
                    <a:tab pos="2095500" algn="l"/>
                  </a:tabLst>
                </a:pPr>
                <a:r>
                  <a:rPr lang="en-GB" sz="2200" dirty="0">
                    <a:effectLst/>
                    <a:latin typeface="Times New Roman"/>
                    <a:ea typeface="Calibri"/>
                    <a:cs typeface="Arial"/>
                  </a:rPr>
                  <a:t>41.3 g\l CuCN</a:t>
                </a:r>
                <a:endParaRPr lang="en-US" sz="2200" dirty="0">
                  <a:effectLst/>
                  <a:latin typeface="Calibri"/>
                  <a:ea typeface="Calibri"/>
                  <a:cs typeface="Arial"/>
                </a:endParaRPr>
              </a:p>
              <a:p>
                <a:pPr algn="just">
                  <a:lnSpc>
                    <a:spcPct val="150000"/>
                  </a:lnSpc>
                  <a:spcAft>
                    <a:spcPts val="1000"/>
                  </a:spcAft>
                  <a:tabLst>
                    <a:tab pos="2095500" algn="l"/>
                  </a:tabLst>
                </a:pPr>
                <a:r>
                  <a:rPr lang="en-GB" sz="2200" dirty="0">
                    <a:effectLst/>
                    <a:latin typeface="Times New Roman"/>
                    <a:ea typeface="Calibri"/>
                    <a:cs typeface="Arial"/>
                  </a:rPr>
                  <a:t>48.8 g\l NaCN</a:t>
                </a:r>
                <a:endParaRPr lang="en-US" sz="2200" dirty="0">
                  <a:effectLst/>
                  <a:latin typeface="Calibri"/>
                  <a:ea typeface="Calibri"/>
                  <a:cs typeface="Arial"/>
                </a:endParaRPr>
              </a:p>
              <a:p>
                <a:pPr algn="just">
                  <a:lnSpc>
                    <a:spcPct val="150000"/>
                  </a:lnSpc>
                  <a:spcAft>
                    <a:spcPts val="1000"/>
                  </a:spcAft>
                  <a:tabLst>
                    <a:tab pos="2095500" algn="l"/>
                  </a:tabLst>
                </a:pPr>
                <a:r>
                  <a:rPr lang="en-GB" sz="2200" dirty="0">
                    <a:effectLst/>
                    <a:latin typeface="Times New Roman"/>
                    <a:ea typeface="Calibri"/>
                    <a:cs typeface="Arial"/>
                  </a:rPr>
                  <a:t>30 g\l N</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a</m:t>
                        </m:r>
                      </m:e>
                      <m:sub>
                        <m:r>
                          <a:rPr lang="en-GB" sz="2200">
                            <a:effectLst/>
                            <a:latin typeface="Cambria Math"/>
                            <a:ea typeface="Calibri"/>
                            <a:cs typeface="Times New Roman"/>
                          </a:rPr>
                          <m:t>2</m:t>
                        </m:r>
                      </m:sub>
                    </m:sSub>
                    <m:r>
                      <m:rPr>
                        <m:sty m:val="p"/>
                      </m:rPr>
                      <a:rPr lang="en-GB" sz="2200">
                        <a:effectLst/>
                        <a:latin typeface="Cambria Math"/>
                        <a:ea typeface="Calibri"/>
                        <a:cs typeface="Times New Roman"/>
                      </a:rPr>
                      <m:t>C</m:t>
                    </m:r>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o</m:t>
                        </m:r>
                      </m:e>
                      <m:sub>
                        <m:r>
                          <a:rPr lang="en-GB" sz="2200">
                            <a:effectLst/>
                            <a:latin typeface="Cambria Math"/>
                            <a:ea typeface="Calibri"/>
                            <a:cs typeface="Times New Roman"/>
                          </a:rPr>
                          <m:t>3</m:t>
                        </m:r>
                      </m:sub>
                    </m:sSub>
                  </m:oMath>
                </a14:m>
                <a:endParaRPr lang="en-US" sz="2200" dirty="0">
                  <a:effectLst/>
                  <a:latin typeface="Calibri"/>
                  <a:ea typeface="Calibri"/>
                  <a:cs typeface="Arial"/>
                </a:endParaRPr>
              </a:p>
              <a:p>
                <a:pPr algn="just">
                  <a:lnSpc>
                    <a:spcPct val="150000"/>
                  </a:lnSpc>
                  <a:spcAft>
                    <a:spcPts val="1000"/>
                  </a:spcAft>
                  <a:tabLst>
                    <a:tab pos="2095500" algn="l"/>
                  </a:tabLst>
                </a:pPr>
                <a:r>
                  <a:rPr lang="en-GB" sz="2200" dirty="0">
                    <a:effectLst/>
                    <a:latin typeface="Times New Roman"/>
                    <a:ea typeface="Calibri"/>
                    <a:cs typeface="Arial"/>
                  </a:rPr>
                  <a:t>60 g\l potassium sodium tartrate</a:t>
                </a:r>
                <a:r>
                  <a:rPr lang="en-GB" sz="2200" dirty="0" smtClean="0">
                    <a:effectLst/>
                    <a:latin typeface="Times New Roman"/>
                    <a:ea typeface="Calibri"/>
                    <a:cs typeface="Arial"/>
                  </a:rPr>
                  <a:t>.</a:t>
                </a:r>
              </a:p>
              <a:p>
                <a:pPr algn="just">
                  <a:lnSpc>
                    <a:spcPct val="150000"/>
                  </a:lnSpc>
                  <a:spcAft>
                    <a:spcPts val="1000"/>
                  </a:spcAft>
                  <a:tabLst>
                    <a:tab pos="2095500" algn="l"/>
                  </a:tabLst>
                </a:pPr>
                <a:endParaRPr lang="en-US" sz="2200" dirty="0">
                  <a:effectLst/>
                  <a:latin typeface="Calibri"/>
                  <a:ea typeface="Calibri"/>
                  <a:cs typeface="Arial"/>
                </a:endParaRPr>
              </a:p>
              <a:p>
                <a:pPr algn="just">
                  <a:lnSpc>
                    <a:spcPct val="150000"/>
                  </a:lnSpc>
                </a:pPr>
                <a:endParaRPr lang="en-GB" sz="2200" dirty="0">
                  <a:latin typeface="Times New Roman"/>
                  <a:ea typeface="Calibri"/>
                </a:endParaRPr>
              </a:p>
              <a:p>
                <a:pPr algn="just">
                  <a:lnSpc>
                    <a:spcPct val="150000"/>
                  </a:lnSpc>
                </a:pP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pPr>
                <a:endParaRPr lang="ar-IQ" sz="22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68237" y="398685"/>
                <a:ext cx="11754189" cy="7094250"/>
              </a:xfrm>
              <a:prstGeom prst="rect">
                <a:avLst/>
              </a:prstGeom>
              <a:blipFill rotWithShape="1">
                <a:blip r:embed="rId2"/>
                <a:stretch>
                  <a:fillRect l="-1089" r="-726"/>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61" y="2161521"/>
            <a:ext cx="4278597" cy="23831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107259"/>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8237" y="507869"/>
                <a:ext cx="11754189" cy="7402347"/>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2095500" algn="l"/>
                  </a:tabLst>
                </a:pPr>
                <a:r>
                  <a:rPr lang="en-GB" sz="2200" b="1" dirty="0">
                    <a:latin typeface="Times New Roman" panose="02020603050405020304" pitchFamily="18" charset="0"/>
                    <a:ea typeface="Calibri"/>
                    <a:cs typeface="Times New Roman" panose="02020603050405020304" pitchFamily="18" charset="0"/>
                  </a:rPr>
                  <a:t>F</a:t>
                </a:r>
                <a:r>
                  <a:rPr lang="en-US" sz="2200" b="1" dirty="0">
                    <a:effectLst/>
                    <a:latin typeface="Times New Roman" panose="02020603050405020304" pitchFamily="18" charset="0"/>
                    <a:ea typeface="Calibri"/>
                    <a:cs typeface="Times New Roman" panose="02020603050405020304" pitchFamily="18" charset="0"/>
                  </a:rPr>
                  <a:t>ifth Step:</a:t>
                </a:r>
                <a:r>
                  <a:rPr lang="en-US" sz="2200" dirty="0">
                    <a:effectLst/>
                    <a:latin typeface="Times New Roman" panose="02020603050405020304" pitchFamily="18" charset="0"/>
                    <a:ea typeface="Calibri"/>
                    <a:cs typeface="Times New Roman" panose="02020603050405020304" pitchFamily="18" charset="0"/>
                  </a:rPr>
                  <a:t> Electroplating nickel. This step is considered the main one in the coating process, in which MWCNT nanomaterials are added, where the coating is done at a temperature of 50 °C, a voltage of 2 volts, a current of 3.5 </a:t>
                </a:r>
                <a14:m>
                  <m:oMath xmlns:m="http://schemas.openxmlformats.org/officeDocument/2006/math">
                    <m:f>
                      <m:fPr>
                        <m:ctrlPr>
                          <a:rPr lang="en-US" sz="2200" i="1">
                            <a:effectLst/>
                            <a:latin typeface="Cambria Math"/>
                            <a:ea typeface="Calibri"/>
                            <a:cs typeface="Times New Roman"/>
                          </a:rPr>
                        </m:ctrlPr>
                      </m:fPr>
                      <m:num>
                        <m:r>
                          <m:rPr>
                            <m:sty m:val="p"/>
                          </m:rPr>
                          <a:rPr lang="en-US" sz="2200">
                            <a:effectLst/>
                            <a:latin typeface="Cambria Math"/>
                            <a:ea typeface="Calibri"/>
                            <a:cs typeface="Times New Roman"/>
                          </a:rPr>
                          <m:t>A</m:t>
                        </m:r>
                      </m:num>
                      <m:den>
                        <m:sSup>
                          <m:sSupPr>
                            <m:ctrlPr>
                              <a:rPr lang="en-US" sz="2200" i="1">
                                <a:effectLst/>
                                <a:latin typeface="Cambria Math"/>
                                <a:ea typeface="Calibri"/>
                                <a:cs typeface="Times New Roman"/>
                              </a:rPr>
                            </m:ctrlPr>
                          </m:sSupPr>
                          <m:e>
                            <m:r>
                              <m:rPr>
                                <m:sty m:val="p"/>
                              </m:rPr>
                              <a:rPr lang="en-US" sz="2200">
                                <a:effectLst/>
                                <a:latin typeface="Cambria Math"/>
                                <a:ea typeface="Calibri"/>
                                <a:cs typeface="Times New Roman"/>
                              </a:rPr>
                              <m:t>dim</m:t>
                            </m:r>
                          </m:e>
                          <m:sup>
                            <m:r>
                              <a:rPr lang="en-US" sz="2200">
                                <a:effectLst/>
                                <a:latin typeface="Cambria Math"/>
                                <a:ea typeface="Calibri"/>
                                <a:cs typeface="Times New Roman"/>
                              </a:rPr>
                              <m:t>2</m:t>
                            </m:r>
                          </m:sup>
                        </m:sSup>
                      </m:den>
                    </m:f>
                  </m:oMath>
                </a14:m>
                <a:r>
                  <a:rPr lang="en-US" sz="2200" dirty="0">
                    <a:effectLst/>
                    <a:latin typeface="Times New Roman" panose="02020603050405020304" pitchFamily="18" charset="0"/>
                    <a:ea typeface="Calibri"/>
                    <a:cs typeface="Times New Roman" panose="02020603050405020304" pitchFamily="18" charset="0"/>
                  </a:rPr>
                  <a:t>, and a mixing speed of up to 1000 rpm  for 10 minutes </a:t>
                </a:r>
                <a:r>
                  <a:rPr lang="en-US" sz="2200" dirty="0" smtClean="0">
                    <a:effectLst/>
                    <a:latin typeface="Times New Roman" panose="02020603050405020304" pitchFamily="18" charset="0"/>
                    <a:ea typeface="Calibri"/>
                    <a:cs typeface="Times New Roman" panose="02020603050405020304" pitchFamily="18" charset="0"/>
                  </a:rPr>
                  <a:t>and solution </a:t>
                </a:r>
                <a:r>
                  <a:rPr lang="en-US" sz="2200" dirty="0">
                    <a:effectLst/>
                    <a:latin typeface="Times New Roman" panose="02020603050405020304" pitchFamily="18" charset="0"/>
                    <a:ea typeface="Calibri"/>
                    <a:cs typeface="Times New Roman" panose="02020603050405020304" pitchFamily="18" charset="0"/>
                  </a:rPr>
                  <a:t>consists of </a:t>
                </a:r>
                <a:r>
                  <a:rPr lang="en-US" sz="2200" dirty="0" smtClean="0">
                    <a:effectLst/>
                    <a:latin typeface="Times New Roman" panose="02020603050405020304" pitchFamily="18" charset="0"/>
                    <a:ea typeface="Calibri"/>
                    <a:cs typeface="Times New Roman" panose="02020603050405020304" pitchFamily="18" charset="0"/>
                  </a:rPr>
                  <a:t>:      </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300 g\l  NiS</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o</m:t>
                        </m:r>
                      </m:e>
                      <m:sub>
                        <m:r>
                          <a:rPr lang="en-GB" sz="2200">
                            <a:effectLst/>
                            <a:latin typeface="Cambria Math"/>
                            <a:ea typeface="Calibri"/>
                            <a:cs typeface="Times New Roman"/>
                          </a:rPr>
                          <m:t>4</m:t>
                        </m:r>
                      </m:sub>
                    </m:sSub>
                  </m:oMath>
                </a14:m>
                <a:r>
                  <a:rPr lang="en-GB" sz="2200" dirty="0">
                    <a:effectLst/>
                    <a:latin typeface="Times New Roman" panose="02020603050405020304" pitchFamily="18" charset="0"/>
                    <a:ea typeface="Calibri"/>
                    <a:cs typeface="Times New Roman" panose="02020603050405020304" pitchFamily="18" charset="0"/>
                  </a:rPr>
                  <a:t>.7</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H</m:t>
                        </m:r>
                      </m:e>
                      <m:sub>
                        <m:r>
                          <a:rPr lang="en-GB" sz="2200">
                            <a:effectLst/>
                            <a:latin typeface="Cambria Math"/>
                            <a:ea typeface="Calibri"/>
                            <a:cs typeface="Times New Roman"/>
                          </a:rPr>
                          <m:t>2</m:t>
                        </m:r>
                      </m:sub>
                    </m:sSub>
                    <m:r>
                      <m:rPr>
                        <m:sty m:val="p"/>
                      </m:rPr>
                      <a:rPr lang="en-GB" sz="2200">
                        <a:effectLst/>
                        <a:latin typeface="Cambria Math"/>
                        <a:ea typeface="Calibri"/>
                        <a:cs typeface="Times New Roman"/>
                      </a:rPr>
                      <m:t>O</m:t>
                    </m:r>
                  </m:oMath>
                </a14:m>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45 g\l  NiC</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l</m:t>
                        </m:r>
                      </m:e>
                      <m:sub>
                        <m:r>
                          <a:rPr lang="en-GB" sz="2200">
                            <a:effectLst/>
                            <a:latin typeface="Cambria Math"/>
                            <a:ea typeface="Calibri"/>
                            <a:cs typeface="Times New Roman"/>
                          </a:rPr>
                          <m:t>2</m:t>
                        </m:r>
                      </m:sub>
                    </m:sSub>
                  </m:oMath>
                </a14:m>
                <a:r>
                  <a:rPr lang="en-GB" sz="2200" dirty="0">
                    <a:effectLst/>
                    <a:latin typeface="Times New Roman" panose="02020603050405020304" pitchFamily="18" charset="0"/>
                    <a:ea typeface="Calibri"/>
                    <a:cs typeface="Times New Roman" panose="02020603050405020304" pitchFamily="18" charset="0"/>
                  </a:rPr>
                  <a:t>.7</a:t>
                </a:r>
                <a14:m>
                  <m:oMath xmlns:m="http://schemas.openxmlformats.org/officeDocument/2006/math">
                    <m:sSub>
                      <m:sSubPr>
                        <m:ctrlPr>
                          <a:rPr lang="en-US" sz="2200" i="1">
                            <a:effectLst/>
                            <a:latin typeface="Cambria Math"/>
                            <a:ea typeface="Calibri"/>
                            <a:cs typeface="Times New Roman"/>
                          </a:rPr>
                        </m:ctrlPr>
                      </m:sSubPr>
                      <m:e>
                        <m:r>
                          <m:rPr>
                            <m:sty m:val="p"/>
                          </m:rPr>
                          <a:rPr lang="en-GB" sz="2200">
                            <a:effectLst/>
                            <a:latin typeface="Cambria Math"/>
                            <a:ea typeface="Calibri"/>
                            <a:cs typeface="Times New Roman"/>
                          </a:rPr>
                          <m:t>H</m:t>
                        </m:r>
                      </m:e>
                      <m:sub>
                        <m:r>
                          <a:rPr lang="en-GB" sz="2200">
                            <a:effectLst/>
                            <a:latin typeface="Cambria Math"/>
                            <a:ea typeface="Calibri"/>
                            <a:cs typeface="Times New Roman"/>
                          </a:rPr>
                          <m:t>2</m:t>
                        </m:r>
                      </m:sub>
                    </m:sSub>
                    <m:r>
                      <m:rPr>
                        <m:sty m:val="p"/>
                      </m:rPr>
                      <a:rPr lang="en-GB" sz="2200">
                        <a:effectLst/>
                        <a:latin typeface="Cambria Math"/>
                        <a:ea typeface="Calibri"/>
                        <a:cs typeface="Times New Roman"/>
                      </a:rPr>
                      <m:t>O</m:t>
                    </m:r>
                  </m:oMath>
                </a14:m>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spcAft>
                    <a:spcPts val="1000"/>
                  </a:spcAft>
                  <a:tabLst>
                    <a:tab pos="2095500" algn="l"/>
                  </a:tabLst>
                </a:pPr>
                <a:r>
                  <a:rPr lang="en-GB" sz="2200" dirty="0">
                    <a:effectLst/>
                    <a:latin typeface="Times New Roman" panose="02020603050405020304" pitchFamily="18" charset="0"/>
                    <a:ea typeface="Calibri"/>
                    <a:cs typeface="Times New Roman" panose="02020603050405020304" pitchFamily="18" charset="0"/>
                  </a:rPr>
                  <a:t>38 g\l  Boric acid </a:t>
                </a:r>
                <a:endParaRPr lang="en-US" sz="2200" dirty="0">
                  <a:effectLst/>
                  <a:latin typeface="Times New Roman" panose="02020603050405020304" pitchFamily="18" charset="0"/>
                  <a:ea typeface="Calibri"/>
                  <a:cs typeface="Times New Roman" panose="02020603050405020304" pitchFamily="18" charset="0"/>
                </a:endParaRPr>
              </a:p>
              <a:p>
                <a:r>
                  <a:rPr lang="en-GB" sz="2200" dirty="0">
                    <a:effectLst/>
                    <a:latin typeface="Times New Roman" panose="02020603050405020304" pitchFamily="18" charset="0"/>
                    <a:ea typeface="Calibri"/>
                    <a:cs typeface="Times New Roman" panose="02020603050405020304" pitchFamily="18" charset="0"/>
                  </a:rPr>
                  <a:t>2 g\l  MWCNTs </a:t>
                </a:r>
                <a:endParaRPr lang="en-US" sz="2200" dirty="0">
                  <a:effectLst/>
                  <a:latin typeface="Times New Roman" panose="02020603050405020304" pitchFamily="18" charset="0"/>
                  <a:ea typeface="Calibri"/>
                  <a:cs typeface="Times New Roman" panose="02020603050405020304" pitchFamily="18" charset="0"/>
                </a:endParaRPr>
              </a:p>
              <a:p>
                <a:pPr algn="just">
                  <a:lnSpc>
                    <a:spcPct val="150000"/>
                  </a:lnSpc>
                </a:pPr>
                <a:endParaRPr lang="en-GB" sz="2200" dirty="0">
                  <a:latin typeface="Times New Roman"/>
                  <a:ea typeface="Calibri"/>
                </a:endParaRPr>
              </a:p>
              <a:p>
                <a:pPr algn="just">
                  <a:lnSpc>
                    <a:spcPct val="150000"/>
                  </a:lnSpc>
                </a:pP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pPr>
                <a:endParaRPr lang="ar-IQ" sz="22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68237" y="507869"/>
                <a:ext cx="11754189" cy="7402347"/>
              </a:xfrm>
              <a:prstGeom prst="rect">
                <a:avLst/>
              </a:prstGeom>
              <a:blipFill rotWithShape="1">
                <a:blip r:embed="rId2"/>
                <a:stretch>
                  <a:fillRect l="-1089" r="-726"/>
                </a:stretch>
              </a:blipFill>
            </p:spPr>
            <p:txBody>
              <a:bodyPr/>
              <a:lstStyle/>
              <a:p>
                <a:r>
                  <a:rPr lang="en-US">
                    <a:noFill/>
                  </a:rPr>
                  <a:t> </a:t>
                </a:r>
              </a:p>
            </p:txBody>
          </p:sp>
        </mc:Fallback>
      </mc:AlternateContent>
      <p:pic>
        <p:nvPicPr>
          <p:cNvPr id="4" name="صورة 3" descr="E:\desktop\new thesis\pictures\photo_2022-12-24_20-07-32.jpg"/>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954248"/>
            <a:ext cx="3409950" cy="3324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8877307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237" y="507869"/>
            <a:ext cx="11754189" cy="3960058"/>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2095500" algn="l"/>
              </a:tabLst>
            </a:pPr>
            <a:r>
              <a:rPr lang="en-GB" sz="2200" b="1" dirty="0">
                <a:latin typeface="Times New Roman" panose="02020603050405020304" pitchFamily="18" charset="0"/>
                <a:cs typeface="Times New Roman" panose="02020603050405020304" pitchFamily="18" charset="0"/>
              </a:rPr>
              <a:t>Sixth Step: </a:t>
            </a:r>
            <a:r>
              <a:rPr lang="en-US" sz="2200" dirty="0">
                <a:latin typeface="Times New Roman" panose="02020603050405020304" pitchFamily="18" charset="0"/>
                <a:cs typeface="Times New Roman" panose="02020603050405020304" pitchFamily="18" charset="0"/>
              </a:rPr>
              <a:t>Annealing heat treatment process, in this process will placing the specimens in the oven after its temperature becomes 420 °C for three hours and leaving the samples to cool inside the oven without coming out </a:t>
            </a:r>
            <a:endParaRPr lang="en-GB" sz="2200" dirty="0">
              <a:latin typeface="Times New Roman" panose="02020603050405020304" pitchFamily="18" charset="0"/>
              <a:ea typeface="Calibri"/>
              <a:cs typeface="Times New Roman" panose="02020603050405020304" pitchFamily="18" charset="0"/>
            </a:endParaRPr>
          </a:p>
          <a:p>
            <a:pPr algn="just">
              <a:lnSpc>
                <a:spcPct val="150000"/>
              </a:lnSpc>
            </a:pP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pPr>
            <a:endParaRPr lang="ar-IQ" sz="2200" dirty="0" smtClean="0">
              <a:solidFill>
                <a:srgbClr val="C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222" y="2298678"/>
            <a:ext cx="4782996" cy="324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4704402"/>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68237" y="112077"/>
                <a:ext cx="11887202" cy="8546699"/>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spcAft>
                    <a:spcPts val="1000"/>
                  </a:spcAft>
                  <a:tabLst>
                    <a:tab pos="2095500" algn="l"/>
                  </a:tabLst>
                </a:pPr>
                <a:r>
                  <a:rPr lang="en-US" sz="2200" dirty="0">
                    <a:latin typeface="Times New Roman"/>
                    <a:ea typeface="Calibri"/>
                    <a:cs typeface="Arial"/>
                  </a:rPr>
                  <a:t>After completing the electroplating process, the electro</a:t>
                </a:r>
                <a:r>
                  <a:rPr lang="en-GB" sz="2200" dirty="0">
                    <a:effectLst/>
                    <a:latin typeface="Times New Roman"/>
                    <a:ea typeface="Calibri"/>
                    <a:cs typeface="Arial"/>
                  </a:rPr>
                  <a:t>less </a:t>
                </a:r>
                <a:r>
                  <a:rPr lang="en-US" sz="2200" dirty="0">
                    <a:effectLst/>
                    <a:latin typeface="Times New Roman"/>
                    <a:ea typeface="Calibri"/>
                    <a:cs typeface="Arial"/>
                  </a:rPr>
                  <a:t>plating process will now be explained as follows: The same previous preliminary steps used in the electroplating process are performed, but the difference is in the fifth step (nickel plating), where electroless nickel plating is performed here, and the plating is at a temperature of 85 ° C, a mixing speed of 1000 rpm, and a time period of up to 1 hour</a:t>
                </a:r>
                <a:r>
                  <a:rPr lang="en-US" sz="2200" dirty="0" smtClean="0">
                    <a:effectLst/>
                    <a:latin typeface="Times New Roman"/>
                    <a:ea typeface="Calibri"/>
                    <a:cs typeface="Arial"/>
                  </a:rPr>
                  <a:t>, </a:t>
                </a:r>
                <a:r>
                  <a:rPr lang="en-US" sz="2200" dirty="0">
                    <a:effectLst/>
                    <a:latin typeface="Times New Roman"/>
                    <a:ea typeface="Calibri"/>
                    <a:cs typeface="Arial"/>
                  </a:rPr>
                  <a:t>the coating solution consists of:</a:t>
                </a:r>
                <a:endParaRPr lang="en-US" sz="2200" dirty="0">
                  <a:effectLst/>
                  <a:latin typeface="Calibri"/>
                  <a:ea typeface="Calibri"/>
                  <a:cs typeface="Arial"/>
                </a:endParaRPr>
              </a:p>
              <a:p>
                <a:pPr>
                  <a:lnSpc>
                    <a:spcPct val="150000"/>
                  </a:lnSpc>
                  <a:spcAft>
                    <a:spcPts val="1000"/>
                  </a:spcAft>
                  <a:tabLst>
                    <a:tab pos="2095500" algn="l"/>
                  </a:tabLst>
                </a:pPr>
                <a:r>
                  <a:rPr lang="ar-IQ" sz="2000" dirty="0">
                    <a:effectLst/>
                    <a:latin typeface="Calibri"/>
                    <a:ea typeface="Calibri"/>
                    <a:cs typeface="Times New Roman"/>
                  </a:rPr>
                  <a:t>35</a:t>
                </a:r>
                <a:r>
                  <a:rPr lang="en-GB" sz="2000" dirty="0">
                    <a:effectLst/>
                    <a:latin typeface="Times New Roman"/>
                    <a:ea typeface="Calibri"/>
                    <a:cs typeface="Arial"/>
                  </a:rPr>
                  <a:t> g\l  NiS</a:t>
                </a:r>
                <a14:m>
                  <m:oMath xmlns:m="http://schemas.openxmlformats.org/officeDocument/2006/math">
                    <m:sSub>
                      <m:sSubPr>
                        <m:ctrlPr>
                          <a:rPr lang="en-US" sz="2000" i="1">
                            <a:effectLst/>
                            <a:latin typeface="Cambria Math"/>
                            <a:ea typeface="Calibri"/>
                            <a:cs typeface="Times New Roman"/>
                          </a:rPr>
                        </m:ctrlPr>
                      </m:sSubPr>
                      <m:e>
                        <m:r>
                          <m:rPr>
                            <m:sty m:val="p"/>
                          </m:rPr>
                          <a:rPr lang="en-GB" sz="2000">
                            <a:effectLst/>
                            <a:latin typeface="Cambria Math"/>
                            <a:ea typeface="Calibri"/>
                            <a:cs typeface="Times New Roman"/>
                          </a:rPr>
                          <m:t>o</m:t>
                        </m:r>
                      </m:e>
                      <m:sub>
                        <m:r>
                          <a:rPr lang="en-GB" sz="2000">
                            <a:effectLst/>
                            <a:latin typeface="Cambria Math"/>
                            <a:ea typeface="Calibri"/>
                            <a:cs typeface="Times New Roman"/>
                          </a:rPr>
                          <m:t>4</m:t>
                        </m:r>
                      </m:sub>
                    </m:sSub>
                  </m:oMath>
                </a14:m>
                <a:r>
                  <a:rPr lang="en-GB" sz="2000" dirty="0">
                    <a:effectLst/>
                    <a:latin typeface="Times New Roman"/>
                    <a:ea typeface="Calibri"/>
                    <a:cs typeface="Arial"/>
                  </a:rPr>
                  <a:t>.7</a:t>
                </a:r>
                <a14:m>
                  <m:oMath xmlns:m="http://schemas.openxmlformats.org/officeDocument/2006/math">
                    <m:sSub>
                      <m:sSubPr>
                        <m:ctrlPr>
                          <a:rPr lang="en-US" sz="2000" i="1">
                            <a:effectLst/>
                            <a:latin typeface="Cambria Math"/>
                            <a:ea typeface="Calibri"/>
                            <a:cs typeface="Times New Roman"/>
                          </a:rPr>
                        </m:ctrlPr>
                      </m:sSubPr>
                      <m:e>
                        <m:r>
                          <m:rPr>
                            <m:sty m:val="p"/>
                          </m:rPr>
                          <a:rPr lang="en-GB" sz="2000">
                            <a:effectLst/>
                            <a:latin typeface="Cambria Math"/>
                            <a:ea typeface="Calibri"/>
                            <a:cs typeface="Times New Roman"/>
                          </a:rPr>
                          <m:t>H</m:t>
                        </m:r>
                      </m:e>
                      <m:sub>
                        <m:r>
                          <a:rPr lang="en-GB" sz="2000">
                            <a:effectLst/>
                            <a:latin typeface="Cambria Math"/>
                            <a:ea typeface="Calibri"/>
                            <a:cs typeface="Times New Roman"/>
                          </a:rPr>
                          <m:t>2</m:t>
                        </m:r>
                      </m:sub>
                    </m:sSub>
                    <m:r>
                      <m:rPr>
                        <m:sty m:val="p"/>
                      </m:rPr>
                      <a:rPr lang="en-GB" sz="2000">
                        <a:effectLst/>
                        <a:latin typeface="Cambria Math"/>
                        <a:ea typeface="Calibri"/>
                        <a:cs typeface="Times New Roman"/>
                      </a:rPr>
                      <m:t>O</m:t>
                    </m:r>
                  </m:oMath>
                </a14:m>
                <a:endParaRPr lang="en-US" sz="2000" dirty="0">
                  <a:effectLst/>
                  <a:latin typeface="Calibri"/>
                  <a:ea typeface="Calibri"/>
                  <a:cs typeface="Arial"/>
                </a:endParaRPr>
              </a:p>
              <a:p>
                <a:pPr>
                  <a:lnSpc>
                    <a:spcPct val="150000"/>
                  </a:lnSpc>
                  <a:spcAft>
                    <a:spcPts val="1000"/>
                  </a:spcAft>
                  <a:tabLst>
                    <a:tab pos="2095500" algn="l"/>
                  </a:tabLst>
                </a:pPr>
                <a:r>
                  <a:rPr lang="en-GB" sz="2000" dirty="0">
                    <a:effectLst/>
                    <a:latin typeface="Times New Roman"/>
                    <a:ea typeface="Calibri"/>
                    <a:cs typeface="Arial"/>
                  </a:rPr>
                  <a:t>50 g\l  N</a:t>
                </a:r>
                <a14:m>
                  <m:oMath xmlns:m="http://schemas.openxmlformats.org/officeDocument/2006/math">
                    <m:sSub>
                      <m:sSubPr>
                        <m:ctrlPr>
                          <a:rPr lang="en-US" sz="2000" i="1">
                            <a:effectLst/>
                            <a:latin typeface="Cambria Math"/>
                            <a:ea typeface="Calibri"/>
                            <a:cs typeface="Times New Roman"/>
                          </a:rPr>
                        </m:ctrlPr>
                      </m:sSubPr>
                      <m:e>
                        <m:r>
                          <m:rPr>
                            <m:sty m:val="p"/>
                          </m:rPr>
                          <a:rPr lang="en-GB" sz="2000">
                            <a:effectLst/>
                            <a:latin typeface="Cambria Math"/>
                            <a:ea typeface="Calibri"/>
                            <a:cs typeface="Times New Roman"/>
                          </a:rPr>
                          <m:t>H</m:t>
                        </m:r>
                      </m:e>
                      <m:sub>
                        <m:r>
                          <a:rPr lang="en-GB" sz="2000">
                            <a:effectLst/>
                            <a:latin typeface="Cambria Math"/>
                            <a:ea typeface="Calibri"/>
                            <a:cs typeface="Times New Roman"/>
                          </a:rPr>
                          <m:t>4</m:t>
                        </m:r>
                      </m:sub>
                    </m:sSub>
                  </m:oMath>
                </a14:m>
                <a:r>
                  <a:rPr lang="en-GB" sz="2000" dirty="0">
                    <a:effectLst/>
                    <a:latin typeface="Times New Roman"/>
                    <a:ea typeface="Calibri"/>
                    <a:cs typeface="Arial"/>
                  </a:rPr>
                  <a:t>Cl</a:t>
                </a:r>
                <a:endParaRPr lang="en-US" sz="2000" dirty="0">
                  <a:effectLst/>
                  <a:latin typeface="Calibri"/>
                  <a:ea typeface="Calibri"/>
                  <a:cs typeface="Arial"/>
                </a:endParaRPr>
              </a:p>
              <a:p>
                <a:pPr>
                  <a:lnSpc>
                    <a:spcPct val="150000"/>
                  </a:lnSpc>
                  <a:spcAft>
                    <a:spcPts val="1000"/>
                  </a:spcAft>
                  <a:tabLst>
                    <a:tab pos="2095500" algn="l"/>
                  </a:tabLst>
                </a:pPr>
                <a:r>
                  <a:rPr lang="en-GB" sz="2000" dirty="0">
                    <a:effectLst/>
                    <a:latin typeface="Times New Roman"/>
                    <a:ea typeface="Calibri"/>
                    <a:cs typeface="Arial"/>
                  </a:rPr>
                  <a:t>85 g\l  sodium citrate</a:t>
                </a:r>
                <a:endParaRPr lang="en-US" sz="2000" dirty="0">
                  <a:effectLst/>
                  <a:latin typeface="Calibri"/>
                  <a:ea typeface="Calibri"/>
                  <a:cs typeface="Arial"/>
                </a:endParaRPr>
              </a:p>
              <a:p>
                <a:pPr>
                  <a:lnSpc>
                    <a:spcPct val="150000"/>
                  </a:lnSpc>
                  <a:spcAft>
                    <a:spcPts val="1000"/>
                  </a:spcAft>
                  <a:tabLst>
                    <a:tab pos="2095500" algn="l"/>
                  </a:tabLst>
                </a:pPr>
                <a:r>
                  <a:rPr lang="en-GB" sz="2000" dirty="0">
                    <a:effectLst/>
                    <a:latin typeface="Times New Roman"/>
                    <a:ea typeface="Calibri"/>
                    <a:cs typeface="Arial"/>
                  </a:rPr>
                  <a:t>20 g\l   NaHP</a:t>
                </a:r>
                <a14:m>
                  <m:oMath xmlns:m="http://schemas.openxmlformats.org/officeDocument/2006/math">
                    <m:sSub>
                      <m:sSubPr>
                        <m:ctrlPr>
                          <a:rPr lang="en-US" sz="2000" i="1">
                            <a:effectLst/>
                            <a:latin typeface="Cambria Math"/>
                            <a:ea typeface="Calibri"/>
                            <a:cs typeface="Times New Roman"/>
                          </a:rPr>
                        </m:ctrlPr>
                      </m:sSubPr>
                      <m:e>
                        <m:r>
                          <m:rPr>
                            <m:sty m:val="p"/>
                          </m:rPr>
                          <a:rPr lang="en-GB" sz="2000">
                            <a:effectLst/>
                            <a:latin typeface="Cambria Math"/>
                            <a:ea typeface="Calibri"/>
                            <a:cs typeface="Times New Roman"/>
                          </a:rPr>
                          <m:t>O</m:t>
                        </m:r>
                      </m:e>
                      <m:sub>
                        <m:r>
                          <a:rPr lang="en-GB" sz="2000">
                            <a:effectLst/>
                            <a:latin typeface="Cambria Math"/>
                            <a:ea typeface="Calibri"/>
                            <a:cs typeface="Times New Roman"/>
                          </a:rPr>
                          <m:t>2</m:t>
                        </m:r>
                      </m:sub>
                    </m:sSub>
                  </m:oMath>
                </a14:m>
                <a:endParaRPr lang="en-US" sz="2000" dirty="0">
                  <a:effectLst/>
                  <a:latin typeface="Calibri"/>
                  <a:ea typeface="Calibri"/>
                  <a:cs typeface="Arial"/>
                </a:endParaRPr>
              </a:p>
              <a:p>
                <a:pPr>
                  <a:lnSpc>
                    <a:spcPct val="150000"/>
                  </a:lnSpc>
                  <a:spcAft>
                    <a:spcPts val="1000"/>
                  </a:spcAft>
                  <a:tabLst>
                    <a:tab pos="2095500" algn="l"/>
                  </a:tabLst>
                </a:pPr>
                <a:r>
                  <a:rPr lang="en-GB" sz="2000" dirty="0">
                    <a:effectLst/>
                    <a:latin typeface="Times New Roman"/>
                    <a:ea typeface="Calibri"/>
                    <a:cs typeface="Arial"/>
                  </a:rPr>
                  <a:t>2 g\l  MWCNTs </a:t>
                </a:r>
                <a:endParaRPr lang="en-US" sz="2000" dirty="0">
                  <a:effectLst/>
                  <a:latin typeface="Calibri"/>
                  <a:ea typeface="Calibri"/>
                  <a:cs typeface="Arial"/>
                </a:endParaRPr>
              </a:p>
              <a:p>
                <a:pPr>
                  <a:lnSpc>
                    <a:spcPct val="150000"/>
                  </a:lnSpc>
                  <a:spcAft>
                    <a:spcPts val="1000"/>
                  </a:spcAft>
                  <a:tabLst>
                    <a:tab pos="2095500" algn="l"/>
                  </a:tabLst>
                </a:pPr>
                <a:r>
                  <a:rPr lang="en-GB" sz="2000" dirty="0">
                    <a:effectLst/>
                    <a:latin typeface="Times New Roman"/>
                    <a:ea typeface="Calibri"/>
                    <a:cs typeface="Arial"/>
                  </a:rPr>
                  <a:t> PH 10.5</a:t>
                </a:r>
                <a:endParaRPr lang="en-US" sz="2000" dirty="0">
                  <a:effectLst/>
                  <a:latin typeface="Calibri"/>
                  <a:ea typeface="Calibri"/>
                  <a:cs typeface="Arial"/>
                </a:endParaRPr>
              </a:p>
              <a:p>
                <a:pPr algn="just">
                  <a:lnSpc>
                    <a:spcPct val="150000"/>
                  </a:lnSpc>
                </a:pP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pPr>
                <a:endParaRPr lang="ar-IQ" sz="2200" dirty="0" smtClean="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مستطيل 1"/>
              <p:cNvSpPr>
                <a:spLocks noRot="1" noChangeAspect="1" noMove="1" noResize="1" noEditPoints="1" noAdjustHandles="1" noChangeArrowheads="1" noChangeShapeType="1" noTextEdit="1"/>
              </p:cNvSpPr>
              <p:nvPr/>
            </p:nvSpPr>
            <p:spPr>
              <a:xfrm>
                <a:off x="68237" y="112077"/>
                <a:ext cx="11887202" cy="8546699"/>
              </a:xfrm>
              <a:prstGeom prst="rect">
                <a:avLst/>
              </a:prstGeom>
              <a:blipFill rotWithShape="1">
                <a:blip r:embed="rId2"/>
                <a:stretch>
                  <a:fillRect l="-1077" r="-718"/>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484" y="2937492"/>
            <a:ext cx="4722078" cy="3558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02896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237" y="234909"/>
            <a:ext cx="11887202" cy="6417141"/>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a:ea typeface="Calibri"/>
              </a:rPr>
              <a:t>After completing the coating process with all its steps for both types of coatings that were used, an EDXRF analysis was conducted for the resulting specimens to know the quality of the coating and the distribution of the coating on the surface of the coated specimens, </a:t>
            </a:r>
            <a:endParaRPr lang="en-GB" sz="2200" dirty="0" smtClean="0">
              <a:latin typeface="Times New Roman"/>
              <a:ea typeface="Calibri"/>
            </a:endParaRPr>
          </a:p>
          <a:p>
            <a:pPr algn="just">
              <a:lnSpc>
                <a:spcPct val="150000"/>
              </a:lnSpc>
            </a:pPr>
            <a:endParaRPr lang="ar-IQ" sz="2200" dirty="0" smtClean="0">
              <a:latin typeface="Times New Roman"/>
              <a:ea typeface="Calibri"/>
            </a:endParaRPr>
          </a:p>
          <a:p>
            <a:pPr algn="just">
              <a:lnSpc>
                <a:spcPct val="150000"/>
              </a:lnSpc>
            </a:pPr>
            <a:r>
              <a:rPr lang="en-US" sz="2200" dirty="0"/>
              <a:t>Map data for </a:t>
            </a:r>
            <a:r>
              <a:rPr lang="en-US" sz="2200" dirty="0" smtClean="0"/>
              <a:t>only H.T</a:t>
            </a:r>
            <a:endParaRPr lang="en-GB" sz="2200" dirty="0">
              <a:solidFill>
                <a:srgbClr val="C00000"/>
              </a:solidFill>
              <a:latin typeface="Times New Roman"/>
              <a:cs typeface="Times New Roman" panose="02020603050405020304" pitchFamily="18" charset="0"/>
            </a:endParaRPr>
          </a:p>
          <a:p>
            <a:pPr algn="just">
              <a:lnSpc>
                <a:spcPct val="150000"/>
              </a:lnSpc>
            </a:pPr>
            <a:endParaRPr lang="en-GB" sz="2200" dirty="0" smtClean="0"/>
          </a:p>
          <a:p>
            <a:pPr algn="just">
              <a:lnSpc>
                <a:spcPct val="150000"/>
              </a:lnSpc>
            </a:pPr>
            <a:endParaRPr lang="en-US" sz="2200" dirty="0" smtClean="0"/>
          </a:p>
          <a:p>
            <a:pPr algn="just">
              <a:lnSpc>
                <a:spcPct val="150000"/>
              </a:lnSpc>
            </a:pPr>
            <a:r>
              <a:rPr lang="en-US" sz="2200" dirty="0" smtClean="0"/>
              <a:t>Map </a:t>
            </a:r>
            <a:r>
              <a:rPr lang="en-US" sz="2200" dirty="0"/>
              <a:t>data for </a:t>
            </a:r>
            <a:r>
              <a:rPr lang="en-US" sz="2200" dirty="0" smtClean="0"/>
              <a:t>electroplated </a:t>
            </a:r>
            <a:endParaRPr lang="en-GB" sz="2200" dirty="0">
              <a:solidFill>
                <a:srgbClr val="C00000"/>
              </a:solidFill>
              <a:latin typeface="Times New Roman"/>
              <a:cs typeface="Times New Roman" panose="02020603050405020304" pitchFamily="18" charset="0"/>
            </a:endParaRPr>
          </a:p>
          <a:p>
            <a:pPr algn="just">
              <a:lnSpc>
                <a:spcPct val="150000"/>
              </a:lnSpc>
            </a:pPr>
            <a:endParaRPr lang="en-GB" sz="2200" dirty="0" smtClean="0">
              <a:solidFill>
                <a:srgbClr val="C00000"/>
              </a:solidFill>
              <a:latin typeface="Times New Roman"/>
              <a:cs typeface="Times New Roman" panose="02020603050405020304" pitchFamily="18" charset="0"/>
            </a:endParaRPr>
          </a:p>
          <a:p>
            <a:pPr algn="just">
              <a:lnSpc>
                <a:spcPct val="150000"/>
              </a:lnSpc>
            </a:pPr>
            <a:endParaRPr lang="en-GB" sz="2200" dirty="0">
              <a:solidFill>
                <a:srgbClr val="C00000"/>
              </a:solidFill>
              <a:latin typeface="Times New Roman"/>
              <a:cs typeface="Times New Roman" panose="02020603050405020304" pitchFamily="18" charset="0"/>
            </a:endParaRPr>
          </a:p>
          <a:p>
            <a:pPr algn="just">
              <a:lnSpc>
                <a:spcPct val="150000"/>
              </a:lnSpc>
            </a:pPr>
            <a:r>
              <a:rPr lang="en-US" sz="2200" dirty="0"/>
              <a:t>Map data for electroless </a:t>
            </a:r>
            <a:r>
              <a:rPr lang="en-US" sz="2200" dirty="0" smtClean="0"/>
              <a:t>plated</a:t>
            </a:r>
            <a:endParaRPr lang="ar-IQ" sz="2200" dirty="0" smtClean="0">
              <a:solidFill>
                <a:srgbClr val="C00000"/>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146" y="2373384"/>
            <a:ext cx="8065827" cy="135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146" y="3726102"/>
            <a:ext cx="8065827" cy="1350866"/>
          </a:xfrm>
          <a:prstGeom prst="rect">
            <a:avLst/>
          </a:prstGeom>
          <a:noFill/>
          <a:ln>
            <a:noFill/>
          </a:ln>
        </p:spPr>
      </p:pic>
      <p:pic>
        <p:nvPicPr>
          <p:cNvPr id="6" name="صورة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146" y="5076967"/>
            <a:ext cx="8065827" cy="1666875"/>
          </a:xfrm>
          <a:prstGeom prst="rect">
            <a:avLst/>
          </a:prstGeom>
          <a:noFill/>
          <a:ln>
            <a:noFill/>
          </a:ln>
        </p:spPr>
      </p:pic>
    </p:spTree>
    <p:extLst>
      <p:ext uri="{BB962C8B-B14F-4D97-AF65-F5344CB8AC3E}">
        <p14:creationId xmlns:p14="http://schemas.microsoft.com/office/powerpoint/2010/main" val="3645974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237" y="234909"/>
            <a:ext cx="11887202" cy="3970318"/>
          </a:xfrm>
          <a:prstGeom prst="rect">
            <a:avLst/>
          </a:prstGeom>
        </p:spPr>
        <p:txBody>
          <a:bodyPr wrap="square">
            <a:spAutoFit/>
          </a:bodyPr>
          <a:lstStyle/>
          <a:p>
            <a:pPr algn="just">
              <a:lnSpc>
                <a:spcPct val="150000"/>
              </a:lnSpc>
            </a:pPr>
            <a:r>
              <a:rPr lang="en-US" sz="20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Al 2024T3 with Two Types of Coating:</a:t>
            </a:r>
            <a:endParaRPr lang="ar-IQ" sz="20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150000"/>
              </a:lnSpc>
            </a:pPr>
            <a:r>
              <a:rPr lang="en-GB" sz="2000" dirty="0">
                <a:latin typeface="Times New Roman"/>
                <a:ea typeface="Calibri"/>
              </a:rPr>
              <a:t>The FESEM image showed the distribution of both types of coatings containing carbon nano tubes MWCNTs on the surface of </a:t>
            </a:r>
            <a:r>
              <a:rPr lang="en-GB" sz="2000" dirty="0" smtClean="0">
                <a:latin typeface="Times New Roman"/>
                <a:ea typeface="Calibri"/>
              </a:rPr>
              <a:t>aluminium </a:t>
            </a:r>
            <a:r>
              <a:rPr lang="en-GB" sz="2000" dirty="0">
                <a:latin typeface="Times New Roman"/>
                <a:ea typeface="Calibri"/>
              </a:rPr>
              <a:t>alloy 2024 T3 with a high imaging resolution of 100000 x. The distribution of MWCNTs on the surface of the alloy was uniform and good, and the thickness of the coating layer reached (625.8 nm) in the electroplating and in the electroless plating to (49.88 nm) and the results were compared with a photograph of the original sample without coating with heat treatment </a:t>
            </a:r>
            <a:r>
              <a:rPr lang="en-GB" sz="2000" dirty="0" smtClean="0">
                <a:latin typeface="Times New Roman"/>
                <a:ea typeface="Calibri"/>
              </a:rPr>
              <a:t>only</a:t>
            </a:r>
            <a:endParaRPr lang="en-GB" dirty="0" smtClean="0"/>
          </a:p>
          <a:p>
            <a:pPr algn="just">
              <a:lnSpc>
                <a:spcPct val="150000"/>
              </a:lnSpc>
            </a:pPr>
            <a:endParaRPr lang="en-US" sz="1600" dirty="0" smtClean="0"/>
          </a:p>
          <a:p>
            <a:pPr algn="just">
              <a:lnSpc>
                <a:spcPct val="150000"/>
              </a:lnSpc>
            </a:pPr>
            <a:endParaRPr lang="en-GB" sz="1600" dirty="0" smtClean="0">
              <a:solidFill>
                <a:srgbClr val="C00000"/>
              </a:solidFill>
              <a:latin typeface="Times New Roman"/>
              <a:cs typeface="Times New Roman" panose="02020603050405020304" pitchFamily="18" charset="0"/>
            </a:endParaRPr>
          </a:p>
          <a:p>
            <a:pPr algn="just">
              <a:lnSpc>
                <a:spcPct val="150000"/>
              </a:lnSpc>
            </a:pPr>
            <a:endParaRPr lang="en-GB" sz="1600" dirty="0">
              <a:solidFill>
                <a:srgbClr val="C00000"/>
              </a:solidFill>
              <a:latin typeface="Times New Roman"/>
              <a:cs typeface="Times New Roman" panose="02020603050405020304" pitchFamily="18" charset="0"/>
            </a:endParaRPr>
          </a:p>
        </p:txBody>
      </p:sp>
      <p:pic>
        <p:nvPicPr>
          <p:cNvPr id="7" name="صورة 6" descr="E:\desktop\new thesis\First Paper\Dec 05 2022\haider sami\rf\d_2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199580"/>
            <a:ext cx="4135273" cy="3658420"/>
          </a:xfrm>
          <a:prstGeom prst="rect">
            <a:avLst/>
          </a:prstGeom>
          <a:noFill/>
          <a:ln>
            <a:noFill/>
          </a:ln>
        </p:spPr>
      </p:pic>
      <p:pic>
        <p:nvPicPr>
          <p:cNvPr id="8" name="صورة 7" descr="E:\desktop\new thesis\First Paper\Dec 05 2022\haider sami\el\d_2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3498" y="3199580"/>
            <a:ext cx="3648502" cy="3658419"/>
          </a:xfrm>
          <a:prstGeom prst="rect">
            <a:avLst/>
          </a:prstGeom>
          <a:noFill/>
          <a:ln>
            <a:noFill/>
          </a:ln>
        </p:spPr>
      </p:pic>
      <p:pic>
        <p:nvPicPr>
          <p:cNvPr id="9" name="صورة 8" descr="E:\desktop\new thesis\First Paper\Dec 05 2022\haider sami\el.less\d_23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7975" y="3199580"/>
            <a:ext cx="4435523" cy="3670213"/>
          </a:xfrm>
          <a:prstGeom prst="rect">
            <a:avLst/>
          </a:prstGeom>
          <a:noFill/>
          <a:ln>
            <a:noFill/>
          </a:ln>
        </p:spPr>
      </p:pic>
    </p:spTree>
    <p:extLst>
      <p:ext uri="{BB962C8B-B14F-4D97-AF65-F5344CB8AC3E}">
        <p14:creationId xmlns:p14="http://schemas.microsoft.com/office/powerpoint/2010/main" val="1718875080"/>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75773" y="553354"/>
                <a:ext cx="11654971" cy="5451661"/>
              </a:xfrm>
            </p:spPr>
            <p:txBody>
              <a:bodyPr>
                <a:noAutofit/>
              </a:bodyPr>
              <a:lstStyle/>
              <a:p>
                <a:pPr marL="0" indent="0" algn="just">
                  <a:lnSpc>
                    <a:spcPct val="150000"/>
                  </a:lnSpc>
                  <a:buNone/>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MULTI-AXIAL FATIGUE: </a:t>
                </a:r>
              </a:p>
              <a:p>
                <a:pPr marL="0" indent="0" algn="just">
                  <a:lnSpc>
                    <a:spcPct val="150000"/>
                  </a:lnSpc>
                  <a:buNone/>
                </a:pP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During non-proportional loading,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stress and strain amplitudes vary (change) with time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so that the principal stress and stain ranges must be defined as maximum and minimum stress and strain.</a:t>
                </a: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It’s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very important to know the meaning of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proportional</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and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non-proportional</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loading</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and which one is more important for considerations. So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proportional loading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deals with the matter where the principal stresses were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kept constant directions and constant ratios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of their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values </a:t>
                </a:r>
                <a14:m>
                  <m:oMath xmlns:m="http://schemas.openxmlformats.org/officeDocument/2006/math">
                    <m:f>
                      <m:fPr>
                        <m:ctrlPr>
                          <a:rPr lang="en-US" sz="2200" i="1">
                            <a:solidFill>
                              <a:schemeClr val="tx1">
                                <a:lumMod val="95000"/>
                                <a:lumOff val="5000"/>
                              </a:schemeClr>
                            </a:solidFill>
                            <a:latin typeface="Cambria Math"/>
                          </a:rPr>
                        </m:ctrlPr>
                      </m:fPr>
                      <m:num>
                        <m:sSub>
                          <m:sSubPr>
                            <m:ctrlPr>
                              <a:rPr lang="en-US" sz="2200" i="1">
                                <a:solidFill>
                                  <a:schemeClr val="tx1">
                                    <a:lumMod val="95000"/>
                                    <a:lumOff val="5000"/>
                                  </a:schemeClr>
                                </a:solidFill>
                                <a:latin typeface="Cambria Math"/>
                              </a:rPr>
                            </m:ctrlPr>
                          </m:sSubPr>
                          <m:e>
                            <m:r>
                              <a:rPr lang="en-US" sz="2200" i="1">
                                <a:solidFill>
                                  <a:schemeClr val="tx1">
                                    <a:lumMod val="95000"/>
                                    <a:lumOff val="5000"/>
                                  </a:schemeClr>
                                </a:solidFill>
                                <a:latin typeface="Cambria Math"/>
                              </a:rPr>
                              <m:t>𝜎</m:t>
                            </m:r>
                          </m:e>
                          <m:sub>
                            <m:r>
                              <a:rPr lang="en-US" sz="2200" i="1">
                                <a:solidFill>
                                  <a:schemeClr val="tx1">
                                    <a:lumMod val="95000"/>
                                    <a:lumOff val="5000"/>
                                  </a:schemeClr>
                                </a:solidFill>
                                <a:latin typeface="Cambria Math"/>
                              </a:rPr>
                              <m:t>1</m:t>
                            </m:r>
                          </m:sub>
                        </m:sSub>
                      </m:num>
                      <m:den>
                        <m:sSub>
                          <m:sSubPr>
                            <m:ctrlPr>
                              <a:rPr lang="en-US" sz="2200" i="1">
                                <a:solidFill>
                                  <a:schemeClr val="tx1">
                                    <a:lumMod val="95000"/>
                                    <a:lumOff val="5000"/>
                                  </a:schemeClr>
                                </a:solidFill>
                                <a:latin typeface="Cambria Math"/>
                              </a:rPr>
                            </m:ctrlPr>
                          </m:sSubPr>
                          <m:e>
                            <m:r>
                              <a:rPr lang="en-US" sz="2200" i="1">
                                <a:solidFill>
                                  <a:schemeClr val="tx1">
                                    <a:lumMod val="95000"/>
                                    <a:lumOff val="5000"/>
                                  </a:schemeClr>
                                </a:solidFill>
                                <a:latin typeface="Cambria Math"/>
                              </a:rPr>
                              <m:t>𝜎</m:t>
                            </m:r>
                          </m:e>
                          <m:sub>
                            <m:r>
                              <a:rPr lang="en-US" sz="2200" i="1">
                                <a:solidFill>
                                  <a:schemeClr val="tx1">
                                    <a:lumMod val="95000"/>
                                    <a:lumOff val="5000"/>
                                  </a:schemeClr>
                                </a:solidFill>
                                <a:latin typeface="Cambria Math"/>
                              </a:rPr>
                              <m:t>2</m:t>
                            </m:r>
                          </m:sub>
                        </m:sSub>
                      </m:den>
                    </m:f>
                    <m:r>
                      <a:rPr lang="en-US" sz="2200" b="0" i="0" smtClean="0">
                        <a:solidFill>
                          <a:schemeClr val="tx1">
                            <a:lumMod val="95000"/>
                            <a:lumOff val="5000"/>
                          </a:schemeClr>
                        </a:solidFill>
                        <a:latin typeface="Cambria Math"/>
                      </a:rPr>
                      <m:t> </m:t>
                    </m:r>
                  </m:oMath>
                </a14:m>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constant ;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furthermore it is non-proportional.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Non-proportional loadings are very important in the design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and analysis of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automotive parts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such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as crankshafts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and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connecting rods</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The principal stresses are playing a very important role in predicting material failure under static and dynamic loads. </a:t>
                </a:r>
              </a:p>
              <a:p>
                <a:pPr marL="0" indent="0" algn="just">
                  <a:lnSpc>
                    <a:spcPct val="150000"/>
                  </a:lnSpc>
                  <a:buNone/>
                </a:pPr>
                <a:endPar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75773" y="553354"/>
                <a:ext cx="11654971" cy="5451661"/>
              </a:xfrm>
              <a:blipFill rotWithShape="1">
                <a:blip r:embed="rId2"/>
                <a:stretch>
                  <a:fillRect l="-1098" r="-732"/>
                </a:stretch>
              </a:blipFill>
            </p:spPr>
            <p:txBody>
              <a:bodyPr/>
              <a:lstStyle/>
              <a:p>
                <a:r>
                  <a:rPr lang="en-US">
                    <a:noFill/>
                  </a:rPr>
                  <a:t> </a:t>
                </a:r>
              </a:p>
            </p:txBody>
          </p:sp>
        </mc:Fallback>
      </mc:AlternateContent>
    </p:spTree>
    <p:extLst>
      <p:ext uri="{BB962C8B-B14F-4D97-AF65-F5344CB8AC3E}">
        <p14:creationId xmlns:p14="http://schemas.microsoft.com/office/powerpoint/2010/main" val="744067389"/>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8EC6BF1-501D-4BBE-A569-80D06934B115}"/>
              </a:ext>
            </a:extLst>
          </p:cNvPr>
          <p:cNvSpPr>
            <a:spLocks noGrp="1"/>
          </p:cNvSpPr>
          <p:nvPr>
            <p:ph type="subTitle" idx="1"/>
          </p:nvPr>
        </p:nvSpPr>
        <p:spPr>
          <a:xfrm>
            <a:off x="894520" y="285684"/>
            <a:ext cx="10190922" cy="681725"/>
          </a:xfrm>
        </p:spPr>
        <p:txBody>
          <a:bodyPr>
            <a:normAutofit fontScale="92500" lnSpcReduction="20000"/>
          </a:bodyPr>
          <a:lstStyle/>
          <a:p>
            <a:pPr algn="ctr"/>
            <a:r>
              <a:rPr lang="en-US" sz="5200" dirty="0">
                <a:ln w="13462">
                  <a:solidFill>
                    <a:schemeClr val="bg1"/>
                  </a:solidFill>
                  <a:prstDash val="solid"/>
                </a:ln>
                <a:solidFill>
                  <a:srgbClr val="C00000"/>
                </a:solidFill>
                <a:latin typeface="Times New Roman" panose="02020603050405020304" pitchFamily="18" charset="0"/>
                <a:cs typeface="Times New Roman" panose="02020603050405020304" pitchFamily="18" charset="0"/>
              </a:rPr>
              <a:t>THE PLAN OF STUDY</a:t>
            </a:r>
            <a:endParaRPr lang="ar-IQ" dirty="0">
              <a:solidFill>
                <a:srgbClr val="C00000"/>
              </a:solidFill>
            </a:endParaRPr>
          </a:p>
        </p:txBody>
      </p:sp>
      <p:grpSp>
        <p:nvGrpSpPr>
          <p:cNvPr id="29" name="Group 28">
            <a:extLst>
              <a:ext uri="{FF2B5EF4-FFF2-40B4-BE49-F238E27FC236}">
                <a16:creationId xmlns:a16="http://schemas.microsoft.com/office/drawing/2014/main" xmlns="" id="{3A332482-776F-4270-BDB4-FFB7E95EC1BC}"/>
              </a:ext>
            </a:extLst>
          </p:cNvPr>
          <p:cNvGrpSpPr/>
          <p:nvPr/>
        </p:nvGrpSpPr>
        <p:grpSpPr>
          <a:xfrm>
            <a:off x="1559930" y="990907"/>
            <a:ext cx="8374131" cy="1099930"/>
            <a:chOff x="1943531" y="967409"/>
            <a:chExt cx="7511601" cy="1099930"/>
          </a:xfrm>
        </p:grpSpPr>
        <p:cxnSp>
          <p:nvCxnSpPr>
            <p:cNvPr id="8" name="Straight Connector 7">
              <a:extLst>
                <a:ext uri="{FF2B5EF4-FFF2-40B4-BE49-F238E27FC236}">
                  <a16:creationId xmlns:a16="http://schemas.microsoft.com/office/drawing/2014/main" xmlns="" id="{E656ECB7-7043-4610-874F-1657DA721F89}"/>
                </a:ext>
              </a:extLst>
            </p:cNvPr>
            <p:cNvCxnSpPr/>
            <p:nvPr/>
          </p:nvCxnSpPr>
          <p:spPr>
            <a:xfrm>
              <a:off x="5842090" y="967409"/>
              <a:ext cx="13253" cy="569844"/>
            </a:xfrm>
            <a:prstGeom prst="line">
              <a:avLst/>
            </a:prstGeom>
            <a:ln w="6350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3541881-A605-4FB7-A4D1-4C45289309FA}"/>
                </a:ext>
              </a:extLst>
            </p:cNvPr>
            <p:cNvCxnSpPr/>
            <p:nvPr/>
          </p:nvCxnSpPr>
          <p:spPr>
            <a:xfrm flipH="1">
              <a:off x="1943531" y="1510748"/>
              <a:ext cx="4059704" cy="0"/>
            </a:xfrm>
            <a:prstGeom prst="line">
              <a:avLst/>
            </a:prstGeom>
            <a:ln w="6350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CD9648CD-7DB3-4A51-9D3B-37E35DCE77C0}"/>
                </a:ext>
              </a:extLst>
            </p:cNvPr>
            <p:cNvCxnSpPr/>
            <p:nvPr/>
          </p:nvCxnSpPr>
          <p:spPr>
            <a:xfrm>
              <a:off x="1968689" y="1496234"/>
              <a:ext cx="0" cy="543339"/>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BEC8A9B6-DF8F-49B7-8A68-E1ED66FF28C9}"/>
                </a:ext>
              </a:extLst>
            </p:cNvPr>
            <p:cNvCxnSpPr/>
            <p:nvPr/>
          </p:nvCxnSpPr>
          <p:spPr>
            <a:xfrm>
              <a:off x="5855340" y="1510748"/>
              <a:ext cx="0" cy="556591"/>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FAAECB85-A09E-4668-939C-209399AEB963}"/>
                </a:ext>
              </a:extLst>
            </p:cNvPr>
            <p:cNvCxnSpPr/>
            <p:nvPr/>
          </p:nvCxnSpPr>
          <p:spPr>
            <a:xfrm flipH="1">
              <a:off x="6003235" y="1510748"/>
              <a:ext cx="3451897" cy="0"/>
            </a:xfrm>
            <a:prstGeom prst="line">
              <a:avLst/>
            </a:prstGeom>
            <a:ln w="6350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9A1EE10A-53FA-48F7-B414-ED744D26B66E}"/>
                </a:ext>
              </a:extLst>
            </p:cNvPr>
            <p:cNvCxnSpPr/>
            <p:nvPr/>
          </p:nvCxnSpPr>
          <p:spPr>
            <a:xfrm>
              <a:off x="9429871" y="1496234"/>
              <a:ext cx="0" cy="556591"/>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xmlns="" id="{FEAEABCF-8E70-4217-811A-75CF21CB0B11}"/>
              </a:ext>
            </a:extLst>
          </p:cNvPr>
          <p:cNvSpPr txBox="1"/>
          <p:nvPr/>
        </p:nvSpPr>
        <p:spPr>
          <a:xfrm>
            <a:off x="670359" y="1922871"/>
            <a:ext cx="1694366" cy="461665"/>
          </a:xfrm>
          <a:prstGeom prst="rect">
            <a:avLst/>
          </a:prstGeom>
          <a:noFill/>
        </p:spPr>
        <p:txBody>
          <a:bodyPr wrap="square" rtlCol="0">
            <a:spAutoFit/>
          </a:bodyPr>
          <a:lstStyle/>
          <a:p>
            <a:pPr algn="ctr"/>
            <a:r>
              <a:rPr lang="en-GB" sz="2400" b="1" dirty="0" smtClean="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a:t>
            </a:r>
            <a:endParaRPr lang="en-US" sz="2400" b="1" dirty="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F902A958-47BE-4281-99EA-6903B09850B7}"/>
              </a:ext>
            </a:extLst>
          </p:cNvPr>
          <p:cNvSpPr txBox="1"/>
          <p:nvPr/>
        </p:nvSpPr>
        <p:spPr>
          <a:xfrm>
            <a:off x="4603675" y="1971549"/>
            <a:ext cx="2760643" cy="461665"/>
          </a:xfrm>
          <a:prstGeom prst="rect">
            <a:avLst/>
          </a:prstGeom>
          <a:noFill/>
        </p:spPr>
        <p:txBody>
          <a:bodyPr wrap="square" rtlCol="0">
            <a:spAutoFit/>
          </a:bodyPr>
          <a:lstStyle/>
          <a:p>
            <a:pPr algn="ctr"/>
            <a:r>
              <a:rPr lang="en-GB" sz="2400" b="1" dirty="0" smtClean="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Type of Crack</a:t>
            </a:r>
            <a:endParaRPr lang="en-US" sz="24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1A0C5585-722A-4BB3-BC00-BA99BBC188A9}"/>
              </a:ext>
            </a:extLst>
          </p:cNvPr>
          <p:cNvSpPr txBox="1"/>
          <p:nvPr/>
        </p:nvSpPr>
        <p:spPr>
          <a:xfrm>
            <a:off x="8244314" y="2006676"/>
            <a:ext cx="3581383" cy="461665"/>
          </a:xfrm>
          <a:prstGeom prst="rect">
            <a:avLst/>
          </a:prstGeom>
          <a:noFill/>
        </p:spPr>
        <p:txBody>
          <a:bodyPr wrap="square" rtlCol="0">
            <a:spAutoFit/>
          </a:bodyPr>
          <a:lstStyle/>
          <a:p>
            <a:pPr algn="ctr"/>
            <a:r>
              <a:rPr lang="en-GB" sz="2400" b="1" dirty="0" smtClean="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 Axial Fatigue</a:t>
            </a:r>
            <a:endParaRPr lang="en-US" sz="24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1569875" y="2341481"/>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98C5D8C-7884-452C-9F57-6A763C76D4EA}"/>
              </a:ext>
            </a:extLst>
          </p:cNvPr>
          <p:cNvCxnSpPr>
            <a:cxnSpLocks/>
          </p:cNvCxnSpPr>
          <p:nvPr/>
        </p:nvCxnSpPr>
        <p:spPr>
          <a:xfrm>
            <a:off x="23556025" y="2690831"/>
            <a:ext cx="0" cy="1055547"/>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A292649E-1E07-433B-AE71-43F2446E215C}"/>
              </a:ext>
            </a:extLst>
          </p:cNvPr>
          <p:cNvCxnSpPr>
            <a:cxnSpLocks/>
          </p:cNvCxnSpPr>
          <p:nvPr/>
        </p:nvCxnSpPr>
        <p:spPr>
          <a:xfrm>
            <a:off x="23556025" y="3796300"/>
            <a:ext cx="0" cy="1055547"/>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sp>
        <p:nvSpPr>
          <p:cNvPr id="52" name="TextBox 31">
            <a:extLst>
              <a:ext uri="{FF2B5EF4-FFF2-40B4-BE49-F238E27FC236}">
                <a16:creationId xmlns:a16="http://schemas.microsoft.com/office/drawing/2014/main" xmlns="" id="{FC553542-00C9-443A-83C4-9B7472EC18A2}"/>
              </a:ext>
            </a:extLst>
          </p:cNvPr>
          <p:cNvSpPr txBox="1"/>
          <p:nvPr/>
        </p:nvSpPr>
        <p:spPr>
          <a:xfrm>
            <a:off x="153127" y="2800689"/>
            <a:ext cx="3009617"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AL-Carbon nano tubes</a:t>
            </a:r>
            <a:endParaRPr lang="en-US" sz="2400" b="1" dirty="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n-US" sz="2400" dirty="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53"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1541399" y="3214983"/>
            <a:ext cx="4017" cy="759639"/>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41">
            <a:extLst>
              <a:ext uri="{FF2B5EF4-FFF2-40B4-BE49-F238E27FC236}">
                <a16:creationId xmlns:a16="http://schemas.microsoft.com/office/drawing/2014/main" xmlns="" id="{D1B522D0-AC92-4C72-8DF8-9B3418FCE4AE}"/>
              </a:ext>
            </a:extLst>
          </p:cNvPr>
          <p:cNvCxnSpPr>
            <a:cxnSpLocks/>
          </p:cNvCxnSpPr>
          <p:nvPr/>
        </p:nvCxnSpPr>
        <p:spPr>
          <a:xfrm flipH="1">
            <a:off x="511672" y="4000821"/>
            <a:ext cx="1997979" cy="17712"/>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2452479" y="3973008"/>
            <a:ext cx="4017" cy="759639"/>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539949" y="3989505"/>
            <a:ext cx="4017" cy="759639"/>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31">
            <a:extLst>
              <a:ext uri="{FF2B5EF4-FFF2-40B4-BE49-F238E27FC236}">
                <a16:creationId xmlns:a16="http://schemas.microsoft.com/office/drawing/2014/main" xmlns="" id="{FC553542-00C9-443A-83C4-9B7472EC18A2}"/>
              </a:ext>
            </a:extLst>
          </p:cNvPr>
          <p:cNvSpPr txBox="1"/>
          <p:nvPr/>
        </p:nvSpPr>
        <p:spPr>
          <a:xfrm>
            <a:off x="-179363" y="4779864"/>
            <a:ext cx="1490264" cy="830997"/>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Single Wall Carbon Nano Tubes </a:t>
            </a:r>
            <a:endParaRPr lang="en-US" sz="1600" b="1"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1" name="TextBox 31">
            <a:extLst>
              <a:ext uri="{FF2B5EF4-FFF2-40B4-BE49-F238E27FC236}">
                <a16:creationId xmlns:a16="http://schemas.microsoft.com/office/drawing/2014/main" xmlns="" id="{FC553542-00C9-443A-83C4-9B7472EC18A2}"/>
              </a:ext>
            </a:extLst>
          </p:cNvPr>
          <p:cNvSpPr txBox="1"/>
          <p:nvPr/>
        </p:nvSpPr>
        <p:spPr>
          <a:xfrm>
            <a:off x="1672481" y="4777889"/>
            <a:ext cx="1490264" cy="830997"/>
          </a:xfrm>
          <a:prstGeom prst="rect">
            <a:avLst/>
          </a:prstGeom>
          <a:noFill/>
        </p:spPr>
        <p:txBody>
          <a:bodyPr wrap="square" rtlCol="0">
            <a:spAutoFit/>
          </a:bodyPr>
          <a:lstStyle/>
          <a:p>
            <a:pPr algn="ctr"/>
            <a:r>
              <a:rPr lang="en-US"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 Wall </a:t>
            </a:r>
            <a:r>
              <a:rPr lang="en-US" sz="1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Carbon Nano Tubes </a:t>
            </a:r>
            <a:endParaRPr lang="en-US" sz="1600" b="1" dirty="0">
              <a:ln w="13462">
                <a:solidFill>
                  <a:schemeClr val="bg1"/>
                </a:solidFill>
                <a:prstDash val="soli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2"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5940097" y="2403482"/>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41">
            <a:extLst>
              <a:ext uri="{FF2B5EF4-FFF2-40B4-BE49-F238E27FC236}">
                <a16:creationId xmlns:a16="http://schemas.microsoft.com/office/drawing/2014/main" xmlns="" id="{D1B522D0-AC92-4C72-8DF8-9B3418FCE4AE}"/>
              </a:ext>
            </a:extLst>
          </p:cNvPr>
          <p:cNvCxnSpPr>
            <a:cxnSpLocks/>
          </p:cNvCxnSpPr>
          <p:nvPr/>
        </p:nvCxnSpPr>
        <p:spPr>
          <a:xfrm flipH="1">
            <a:off x="4310737" y="3070465"/>
            <a:ext cx="3178628" cy="10049"/>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4344228" y="3070465"/>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7458789" y="3044740"/>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31">
            <a:extLst>
              <a:ext uri="{FF2B5EF4-FFF2-40B4-BE49-F238E27FC236}">
                <a16:creationId xmlns:a16="http://schemas.microsoft.com/office/drawing/2014/main" xmlns="" id="{FC553542-00C9-443A-83C4-9B7472EC18A2}"/>
              </a:ext>
            </a:extLst>
          </p:cNvPr>
          <p:cNvSpPr txBox="1"/>
          <p:nvPr/>
        </p:nvSpPr>
        <p:spPr>
          <a:xfrm>
            <a:off x="6639536" y="3700210"/>
            <a:ext cx="1490264" cy="338554"/>
          </a:xfrm>
          <a:prstGeom prst="rect">
            <a:avLst/>
          </a:prstGeom>
          <a:noFill/>
        </p:spPr>
        <p:txBody>
          <a:bodyPr wrap="square" rtlCol="0">
            <a:spAutoFit/>
          </a:bodyPr>
          <a:lstStyle/>
          <a:p>
            <a:pPr algn="ctr"/>
            <a:r>
              <a:rPr lang="en-US"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 Crack </a:t>
            </a:r>
            <a:endParaRPr lang="en-US" sz="1600" b="1" dirty="0">
              <a:ln w="13462">
                <a:solidFill>
                  <a:schemeClr val="bg1"/>
                </a:solidFill>
                <a:prstDash val="soli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8" name="TextBox 31">
            <a:extLst>
              <a:ext uri="{FF2B5EF4-FFF2-40B4-BE49-F238E27FC236}">
                <a16:creationId xmlns:a16="http://schemas.microsoft.com/office/drawing/2014/main" xmlns="" id="{FC553542-00C9-443A-83C4-9B7472EC18A2}"/>
              </a:ext>
            </a:extLst>
          </p:cNvPr>
          <p:cNvSpPr txBox="1"/>
          <p:nvPr/>
        </p:nvSpPr>
        <p:spPr>
          <a:xfrm>
            <a:off x="3670112" y="3717073"/>
            <a:ext cx="146524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Edge Crack </a:t>
            </a:r>
            <a:endParaRPr lang="en-US" sz="1600" dirty="0">
              <a:ln w="13462">
                <a:solidFill>
                  <a:schemeClr val="bg1"/>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69"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9897565" y="2501632"/>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41">
            <a:extLst>
              <a:ext uri="{FF2B5EF4-FFF2-40B4-BE49-F238E27FC236}">
                <a16:creationId xmlns:a16="http://schemas.microsoft.com/office/drawing/2014/main" xmlns="" id="{D1B522D0-AC92-4C72-8DF8-9B3418FCE4AE}"/>
              </a:ext>
            </a:extLst>
          </p:cNvPr>
          <p:cNvCxnSpPr>
            <a:cxnSpLocks/>
          </p:cNvCxnSpPr>
          <p:nvPr/>
        </p:nvCxnSpPr>
        <p:spPr>
          <a:xfrm flipH="1">
            <a:off x="8880267" y="3114007"/>
            <a:ext cx="2094850" cy="10049"/>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10953528" y="3092765"/>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8900620" y="3124142"/>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31">
            <a:extLst>
              <a:ext uri="{FF2B5EF4-FFF2-40B4-BE49-F238E27FC236}">
                <a16:creationId xmlns:a16="http://schemas.microsoft.com/office/drawing/2014/main" xmlns="" id="{FC553542-00C9-443A-83C4-9B7472EC18A2}"/>
              </a:ext>
            </a:extLst>
          </p:cNvPr>
          <p:cNvSpPr txBox="1"/>
          <p:nvPr/>
        </p:nvSpPr>
        <p:spPr>
          <a:xfrm>
            <a:off x="9918591" y="3769057"/>
            <a:ext cx="1837976" cy="584775"/>
          </a:xfrm>
          <a:prstGeom prst="rect">
            <a:avLst/>
          </a:prstGeom>
          <a:noFill/>
        </p:spPr>
        <p:txBody>
          <a:bodyPr wrap="square" rtlCol="0">
            <a:spAutoFit/>
          </a:bodyPr>
          <a:lstStyle/>
          <a:p>
            <a:pPr algn="ctr"/>
            <a:r>
              <a:rPr lang="en-US" sz="1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Non-Proportional load </a:t>
            </a:r>
            <a:endParaRPr lang="en-US" sz="1600" b="1" dirty="0">
              <a:ln w="13462">
                <a:solidFill>
                  <a:schemeClr val="bg1"/>
                </a:solidFill>
                <a:prstDash val="solid"/>
              </a:ln>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4" name="TextBox 31">
            <a:extLst>
              <a:ext uri="{FF2B5EF4-FFF2-40B4-BE49-F238E27FC236}">
                <a16:creationId xmlns:a16="http://schemas.microsoft.com/office/drawing/2014/main" xmlns="" id="{FC553542-00C9-443A-83C4-9B7472EC18A2}"/>
              </a:ext>
            </a:extLst>
          </p:cNvPr>
          <p:cNvSpPr txBox="1"/>
          <p:nvPr/>
        </p:nvSpPr>
        <p:spPr>
          <a:xfrm>
            <a:off x="8066960" y="3783571"/>
            <a:ext cx="1465249"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Proportional Load </a:t>
            </a:r>
            <a:endParaRPr lang="en-US" sz="1600" b="1" dirty="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7"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5947357" y="3107414"/>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1">
            <a:extLst>
              <a:ext uri="{FF2B5EF4-FFF2-40B4-BE49-F238E27FC236}">
                <a16:creationId xmlns:a16="http://schemas.microsoft.com/office/drawing/2014/main" xmlns="" id="{FC553542-00C9-443A-83C4-9B7472EC18A2}"/>
              </a:ext>
            </a:extLst>
          </p:cNvPr>
          <p:cNvSpPr txBox="1"/>
          <p:nvPr/>
        </p:nvSpPr>
        <p:spPr>
          <a:xfrm>
            <a:off x="5195396" y="3736498"/>
            <a:ext cx="1490264"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Crack </a:t>
            </a:r>
            <a:endParaRPr lang="en-US" sz="1600" b="1" dirty="0">
              <a:ln w="13462">
                <a:solidFill>
                  <a:schemeClr val="bg1"/>
                </a:solidFill>
                <a:prstDash val="solid"/>
              </a:ln>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46"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8905103" y="4392643"/>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مستطيل 4"/>
              <p:cNvSpPr/>
              <p:nvPr/>
            </p:nvSpPr>
            <p:spPr>
              <a:xfrm>
                <a:off x="8274619" y="5085811"/>
                <a:ext cx="1379480" cy="490455"/>
              </a:xfrm>
              <a:prstGeom prst="rect">
                <a:avLst/>
              </a:prstGeom>
            </p:spPr>
            <p:txBody>
              <a:bodyPr wrap="none">
                <a:spAutoFit/>
              </a:bodyPr>
              <a:lstStyle/>
              <a:p>
                <a14:m>
                  <m:oMath xmlns:m="http://schemas.openxmlformats.org/officeDocument/2006/math">
                    <m:f>
                      <m:fPr>
                        <m:ctrlPr>
                          <a:rPr lang="en-US" i="1" smtClean="0">
                            <a:effectLst>
                              <a:outerShdw blurRad="38100" dist="38100" dir="2700000" algn="tl">
                                <a:srgbClr val="000000">
                                  <a:alpha val="43137"/>
                                </a:srgbClr>
                              </a:outerShdw>
                            </a:effectLst>
                            <a:latin typeface="Cambria Math"/>
                          </a:rPr>
                        </m:ctrlPr>
                      </m:fPr>
                      <m:num>
                        <m:sSub>
                          <m:sSubPr>
                            <m:ctrlPr>
                              <a:rPr lang="en-US" i="1">
                                <a:effectLst>
                                  <a:outerShdw blurRad="38100" dist="38100" dir="2700000" algn="tl">
                                    <a:srgbClr val="000000">
                                      <a:alpha val="43137"/>
                                    </a:srgbClr>
                                  </a:outerShdw>
                                </a:effectLst>
                                <a:latin typeface="Cambria Math"/>
                              </a:rPr>
                            </m:ctrlPr>
                          </m:sSubPr>
                          <m:e>
                            <m:r>
                              <a:rPr lang="en-US" b="0" i="1">
                                <a:effectLst>
                                  <a:outerShdw blurRad="38100" dist="38100" dir="2700000" algn="tl">
                                    <a:srgbClr val="000000">
                                      <a:alpha val="43137"/>
                                    </a:srgbClr>
                                  </a:outerShdw>
                                </a:effectLst>
                                <a:latin typeface="Cambria Math"/>
                              </a:rPr>
                              <m:t>𝜎</m:t>
                            </m:r>
                          </m:e>
                          <m:sub>
                            <m:r>
                              <a:rPr lang="en-US" b="0" i="1">
                                <a:effectLst>
                                  <a:outerShdw blurRad="38100" dist="38100" dir="2700000" algn="tl">
                                    <a:srgbClr val="000000">
                                      <a:alpha val="43137"/>
                                    </a:srgbClr>
                                  </a:outerShdw>
                                </a:effectLst>
                                <a:latin typeface="Cambria Math"/>
                              </a:rPr>
                              <m:t>1</m:t>
                            </m:r>
                          </m:sub>
                        </m:sSub>
                      </m:num>
                      <m:den>
                        <m:sSub>
                          <m:sSubPr>
                            <m:ctrlPr>
                              <a:rPr lang="en-US" i="1">
                                <a:effectLst>
                                  <a:outerShdw blurRad="38100" dist="38100" dir="2700000" algn="tl">
                                    <a:srgbClr val="000000">
                                      <a:alpha val="43137"/>
                                    </a:srgbClr>
                                  </a:outerShdw>
                                </a:effectLst>
                                <a:latin typeface="Cambria Math"/>
                              </a:rPr>
                            </m:ctrlPr>
                          </m:sSubPr>
                          <m:e>
                            <m:r>
                              <a:rPr lang="en-US" b="0" i="1">
                                <a:effectLst>
                                  <a:outerShdw blurRad="38100" dist="38100" dir="2700000" algn="tl">
                                    <a:srgbClr val="000000">
                                      <a:alpha val="43137"/>
                                    </a:srgbClr>
                                  </a:outerShdw>
                                </a:effectLst>
                                <a:latin typeface="Cambria Math"/>
                              </a:rPr>
                              <m:t>𝜎</m:t>
                            </m:r>
                          </m:e>
                          <m:sub>
                            <m:r>
                              <a:rPr lang="en-US" b="0" i="1">
                                <a:effectLst>
                                  <a:outerShdw blurRad="38100" dist="38100" dir="2700000" algn="tl">
                                    <a:srgbClr val="000000">
                                      <a:alpha val="43137"/>
                                    </a:srgbClr>
                                  </a:outerShdw>
                                </a:effectLst>
                                <a:latin typeface="Cambria Math"/>
                              </a:rPr>
                              <m:t>2</m:t>
                            </m:r>
                          </m:sub>
                        </m:sSub>
                      </m:den>
                    </m:f>
                    <m:r>
                      <a:rPr lang="en-US" b="0" i="1" smtClean="0">
                        <a:effectLst>
                          <a:outerShdw blurRad="38100" dist="38100" dir="2700000" algn="tl">
                            <a:srgbClr val="000000">
                              <a:alpha val="43137"/>
                            </a:srgbClr>
                          </a:outerShdw>
                        </a:effectLst>
                        <a:latin typeface="Cambria Math"/>
                      </a:rPr>
                      <m:t> </m:t>
                    </m:r>
                  </m:oMath>
                </a14:m>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constant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5" name="مستطيل 4"/>
              <p:cNvSpPr>
                <a:spLocks noRot="1" noChangeAspect="1" noMove="1" noResize="1" noEditPoints="1" noAdjustHandles="1" noChangeArrowheads="1" noChangeShapeType="1" noTextEdit="1"/>
              </p:cNvSpPr>
              <p:nvPr/>
            </p:nvSpPr>
            <p:spPr>
              <a:xfrm>
                <a:off x="8274619" y="5085811"/>
                <a:ext cx="1379480" cy="490455"/>
              </a:xfrm>
              <a:prstGeom prst="rect">
                <a:avLst/>
              </a:prstGeom>
              <a:blipFill rotWithShape="1">
                <a:blip r:embed="rId2"/>
                <a:stretch>
                  <a:fillRect t="-2469" r="-5286"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مستطيل 48"/>
              <p:cNvSpPr/>
              <p:nvPr/>
            </p:nvSpPr>
            <p:spPr>
              <a:xfrm>
                <a:off x="10215470" y="5076847"/>
                <a:ext cx="1595886" cy="490455"/>
              </a:xfrm>
              <a:prstGeom prst="rect">
                <a:avLst/>
              </a:prstGeom>
            </p:spPr>
            <p:txBody>
              <a:bodyPr wrap="none">
                <a:spAutoFit/>
              </a:bodyPr>
              <a:lstStyle/>
              <a:p>
                <a14:m>
                  <m:oMath xmlns:m="http://schemas.openxmlformats.org/officeDocument/2006/math">
                    <m:f>
                      <m:fPr>
                        <m:ctrlPr>
                          <a:rPr lang="en-US" i="1" smtClean="0">
                            <a:effectLst>
                              <a:outerShdw blurRad="38100" dist="38100" dir="2700000" algn="tl">
                                <a:srgbClr val="000000">
                                  <a:alpha val="43137"/>
                                </a:srgbClr>
                              </a:outerShdw>
                            </a:effectLst>
                            <a:latin typeface="Cambria Math"/>
                          </a:rPr>
                        </m:ctrlPr>
                      </m:fPr>
                      <m:num>
                        <m:sSub>
                          <m:sSubPr>
                            <m:ctrlPr>
                              <a:rPr lang="en-US" i="1">
                                <a:effectLst>
                                  <a:outerShdw blurRad="38100" dist="38100" dir="2700000" algn="tl">
                                    <a:srgbClr val="000000">
                                      <a:alpha val="43137"/>
                                    </a:srgbClr>
                                  </a:outerShdw>
                                </a:effectLst>
                                <a:latin typeface="Cambria Math"/>
                              </a:rPr>
                            </m:ctrlPr>
                          </m:sSubPr>
                          <m:e>
                            <m:r>
                              <a:rPr lang="en-US" b="0" i="1">
                                <a:effectLst>
                                  <a:outerShdw blurRad="38100" dist="38100" dir="2700000" algn="tl">
                                    <a:srgbClr val="000000">
                                      <a:alpha val="43137"/>
                                    </a:srgbClr>
                                  </a:outerShdw>
                                </a:effectLst>
                                <a:latin typeface="Cambria Math"/>
                              </a:rPr>
                              <m:t>𝜎</m:t>
                            </m:r>
                          </m:e>
                          <m:sub>
                            <m:r>
                              <a:rPr lang="en-US" b="0" i="1">
                                <a:effectLst>
                                  <a:outerShdw blurRad="38100" dist="38100" dir="2700000" algn="tl">
                                    <a:srgbClr val="000000">
                                      <a:alpha val="43137"/>
                                    </a:srgbClr>
                                  </a:outerShdw>
                                </a:effectLst>
                                <a:latin typeface="Cambria Math"/>
                              </a:rPr>
                              <m:t>1</m:t>
                            </m:r>
                          </m:sub>
                        </m:sSub>
                      </m:num>
                      <m:den>
                        <m:sSub>
                          <m:sSubPr>
                            <m:ctrlPr>
                              <a:rPr lang="en-US" i="1">
                                <a:effectLst>
                                  <a:outerShdw blurRad="38100" dist="38100" dir="2700000" algn="tl">
                                    <a:srgbClr val="000000">
                                      <a:alpha val="43137"/>
                                    </a:srgbClr>
                                  </a:outerShdw>
                                </a:effectLst>
                                <a:latin typeface="Cambria Math"/>
                              </a:rPr>
                            </m:ctrlPr>
                          </m:sSubPr>
                          <m:e>
                            <m:r>
                              <a:rPr lang="en-US" b="0" i="1">
                                <a:effectLst>
                                  <a:outerShdw blurRad="38100" dist="38100" dir="2700000" algn="tl">
                                    <a:srgbClr val="000000">
                                      <a:alpha val="43137"/>
                                    </a:srgbClr>
                                  </a:outerShdw>
                                </a:effectLst>
                                <a:latin typeface="Cambria Math"/>
                              </a:rPr>
                              <m:t>𝜎</m:t>
                            </m:r>
                          </m:e>
                          <m:sub>
                            <m:r>
                              <a:rPr lang="en-US" b="0" i="1">
                                <a:effectLst>
                                  <a:outerShdw blurRad="38100" dist="38100" dir="2700000" algn="tl">
                                    <a:srgbClr val="000000">
                                      <a:alpha val="43137"/>
                                    </a:srgbClr>
                                  </a:outerShdw>
                                </a:effectLst>
                                <a:latin typeface="Cambria Math"/>
                              </a:rPr>
                              <m:t>2</m:t>
                            </m:r>
                          </m:sub>
                        </m:sSub>
                      </m:den>
                    </m:f>
                    <m:r>
                      <a:rPr lang="en-US" b="0" i="1" smtClean="0">
                        <a:effectLst>
                          <a:outerShdw blurRad="38100" dist="38100" dir="2700000" algn="tl">
                            <a:srgbClr val="000000">
                              <a:alpha val="43137"/>
                            </a:srgbClr>
                          </a:outerShdw>
                        </a:effectLst>
                        <a:latin typeface="Cambria Math"/>
                      </a:rPr>
                      <m:t> </m:t>
                    </m:r>
                    <m:r>
                      <a:rPr lang="en-US" b="0" i="0" smtClean="0">
                        <a:effectLst>
                          <a:outerShdw blurRad="38100" dist="38100" dir="2700000" algn="tl">
                            <a:srgbClr val="000000">
                              <a:alpha val="43137"/>
                            </a:srgbClr>
                          </a:outerShdw>
                        </a:effectLst>
                        <a:latin typeface="Cambria Math"/>
                      </a:rPr>
                      <m:t> </m:t>
                    </m:r>
                  </m:oMath>
                </a14:m>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constant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49" name="مستطيل 48"/>
              <p:cNvSpPr>
                <a:spLocks noRot="1" noChangeAspect="1" noMove="1" noResize="1" noEditPoints="1" noAdjustHandles="1" noChangeArrowheads="1" noChangeShapeType="1" noTextEdit="1"/>
              </p:cNvSpPr>
              <p:nvPr/>
            </p:nvSpPr>
            <p:spPr>
              <a:xfrm>
                <a:off x="10215470" y="5076847"/>
                <a:ext cx="1595886" cy="490455"/>
              </a:xfrm>
              <a:prstGeom prst="rect">
                <a:avLst/>
              </a:prstGeom>
              <a:blipFill rotWithShape="1">
                <a:blip r:embed="rId3"/>
                <a:stretch>
                  <a:fillRect t="-2500" r="-4198" b="-6250"/>
                </a:stretch>
              </a:blipFill>
            </p:spPr>
            <p:txBody>
              <a:bodyPr/>
              <a:lstStyle/>
              <a:p>
                <a:r>
                  <a:rPr lang="en-US">
                    <a:noFill/>
                  </a:rPr>
                  <a:t> </a:t>
                </a:r>
              </a:p>
            </p:txBody>
          </p:sp>
        </mc:Fallback>
      </mc:AlternateContent>
      <p:cxnSp>
        <p:nvCxnSpPr>
          <p:cNvPr id="50" name="Straight Arrow Connector 35">
            <a:extLst>
              <a:ext uri="{FF2B5EF4-FFF2-40B4-BE49-F238E27FC236}">
                <a16:creationId xmlns:a16="http://schemas.microsoft.com/office/drawing/2014/main" xmlns="" id="{BD80A6BC-A170-4406-B2E3-706CF7702D87}"/>
              </a:ext>
            </a:extLst>
          </p:cNvPr>
          <p:cNvCxnSpPr>
            <a:cxnSpLocks/>
          </p:cNvCxnSpPr>
          <p:nvPr/>
        </p:nvCxnSpPr>
        <p:spPr>
          <a:xfrm flipH="1">
            <a:off x="10872848" y="4316444"/>
            <a:ext cx="3322" cy="628164"/>
          </a:xfrm>
          <a:prstGeom prst="straightConnector1">
            <a:avLst/>
          </a:prstGeom>
          <a:ln w="63500" cmpd="dbl">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66859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circle(in)">
                                      <p:cBhvr>
                                        <p:cTn id="26" dur="2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circle(in)">
                                      <p:cBhvr>
                                        <p:cTn id="31" dur="2000"/>
                                        <p:tgtEl>
                                          <p:spTgt spid="53"/>
                                        </p:tgtEl>
                                      </p:cBhvr>
                                    </p:animEffect>
                                  </p:childTnLst>
                                </p:cTn>
                              </p:par>
                              <p:par>
                                <p:cTn id="32" presetID="6" presetClass="entr" presetSubtype="16" fill="hold"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circle(in)">
                                      <p:cBhvr>
                                        <p:cTn id="34" dur="2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circle(in)">
                                      <p:cBhvr>
                                        <p:cTn id="39" dur="2000"/>
                                        <p:tgtEl>
                                          <p:spTgt spid="5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circle(in)">
                                      <p:cBhvr>
                                        <p:cTn id="44" dur="2000"/>
                                        <p:tgtEl>
                                          <p:spTgt spid="5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circle(in)">
                                      <p:cBhvr>
                                        <p:cTn id="47" dur="2000"/>
                                        <p:tgtEl>
                                          <p:spTgt spid="58"/>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circle(in)">
                                      <p:cBhvr>
                                        <p:cTn id="50" dur="20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circle(in)">
                                      <p:cBhvr>
                                        <p:cTn id="55" dur="2000"/>
                                        <p:tgtEl>
                                          <p:spTgt spid="62"/>
                                        </p:tgtEl>
                                      </p:cBhvr>
                                    </p:animEffect>
                                  </p:childTnLst>
                                </p:cTn>
                              </p:par>
                              <p:par>
                                <p:cTn id="56" presetID="6" presetClass="entr" presetSubtype="16"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circle(in)">
                                      <p:cBhvr>
                                        <p:cTn id="58" dur="20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circle(in)">
                                      <p:cBhvr>
                                        <p:cTn id="63" dur="20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circle(in)">
                                      <p:cBhvr>
                                        <p:cTn id="68" dur="2000"/>
                                        <p:tgtEl>
                                          <p:spTgt spid="65"/>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circle(in)">
                                      <p:cBhvr>
                                        <p:cTn id="71" dur="2000"/>
                                        <p:tgtEl>
                                          <p:spTgt spid="66"/>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circle(in)">
                                      <p:cBhvr>
                                        <p:cTn id="74" dur="2000"/>
                                        <p:tgtEl>
                                          <p:spTgt spid="6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circle(in)">
                                      <p:cBhvr>
                                        <p:cTn id="79" dur="2000"/>
                                        <p:tgtEl>
                                          <p:spTgt spid="69"/>
                                        </p:tgtEl>
                                      </p:cBhvr>
                                    </p:animEffect>
                                  </p:childTnLst>
                                </p:cTn>
                              </p:par>
                              <p:par>
                                <p:cTn id="80" presetID="6" presetClass="entr" presetSubtype="16"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circle(in)">
                                      <p:cBhvr>
                                        <p:cTn id="82" dur="2000"/>
                                        <p:tgtEl>
                                          <p:spTgt spid="70"/>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circle(in)">
                                      <p:cBhvr>
                                        <p:cTn id="87" dur="20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circle(in)">
                                      <p:cBhvr>
                                        <p:cTn id="92" dur="2000"/>
                                        <p:tgtEl>
                                          <p:spTgt spid="72"/>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circle(in)">
                                      <p:cBhvr>
                                        <p:cTn id="95" dur="2000"/>
                                        <p:tgtEl>
                                          <p:spTgt spid="73"/>
                                        </p:tgtEl>
                                      </p:cBhvr>
                                    </p:animEffect>
                                  </p:childTnLst>
                                </p:cTn>
                              </p:par>
                              <p:par>
                                <p:cTn id="96" presetID="6" presetClass="entr" presetSubtype="16"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circle(in)">
                                      <p:cBhvr>
                                        <p:cTn id="98" dur="2000"/>
                                        <p:tgtEl>
                                          <p:spTgt spid="74"/>
                                        </p:tgtEl>
                                      </p:cBhvr>
                                    </p:animEffec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nodeType="click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circle(in)">
                                      <p:cBhvr>
                                        <p:cTn id="103" dur="2000"/>
                                        <p:tgtEl>
                                          <p:spTgt spid="37"/>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circle(in)">
                                      <p:cBhvr>
                                        <p:cTn id="106" dur="20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circle(in)">
                                      <p:cBhvr>
                                        <p:cTn id="111" dur="20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circle(in)">
                                      <p:cBhvr>
                                        <p:cTn id="116"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52" grpId="0"/>
      <p:bldP spid="58" grpId="0"/>
      <p:bldP spid="61" grpId="0"/>
      <p:bldP spid="66" grpId="0"/>
      <p:bldP spid="68" grpId="0"/>
      <p:bldP spid="73" grpId="0"/>
      <p:bldP spid="74"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5773" y="962025"/>
            <a:ext cx="11654971" cy="5451661"/>
          </a:xfrm>
        </p:spPr>
        <p:txBody>
          <a:bodyPr>
            <a:noAutofit/>
          </a:bodyPr>
          <a:lstStyle/>
          <a:p>
            <a:pPr marL="0" indent="0" algn="just">
              <a:lnSpc>
                <a:spcPct val="150000"/>
              </a:lnSpc>
              <a:buNone/>
            </a:pP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Mohr’s circle is an invaluable tool in its ability to determine the principal stresses and the associated principal directions.</a:t>
            </a:r>
          </a:p>
          <a:p>
            <a:pPr marL="0" indent="0" algn="just">
              <a:lnSpc>
                <a:spcPct val="150000"/>
              </a:lnSpc>
              <a:buNone/>
            </a:pP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In our study we will use rectangular thin plate subjected to multi-axial cyclic load (non-proportional</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lgn="just">
              <a:lnSpc>
                <a:spcPct val="150000"/>
              </a:lnSpc>
              <a:buNone/>
            </a:pP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1" u="sng"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50000"/>
              </a:lnSpc>
              <a:buNone/>
            </a:pPr>
            <a:endPar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GB" sz="2200" b="1" u="sng"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lnSpc>
                <a:spcPct val="150000"/>
              </a:lnSpc>
              <a:buNone/>
            </a:pP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    Proportional </a:t>
            </a: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malti-axial loading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                               Non-Proportional </a:t>
            </a: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malti-axial loading</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81" y="2925480"/>
            <a:ext cx="3867690" cy="2324425"/>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610" y="2925479"/>
            <a:ext cx="3791479" cy="2324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250334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5773" y="527595"/>
            <a:ext cx="11654971" cy="6530031"/>
          </a:xfrm>
        </p:spPr>
        <p:txBody>
          <a:bodyPr>
            <a:noAutofit/>
          </a:bodyPr>
          <a:lstStyle/>
          <a:p>
            <a:pPr marL="0" indent="0" algn="just">
              <a:lnSpc>
                <a:spcPct val="150000"/>
              </a:lnSpc>
              <a:buNone/>
            </a:pP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Experimentally:</a:t>
            </a:r>
          </a:p>
          <a:p>
            <a:pPr marL="0" indent="0" algn="just">
              <a:lnSpc>
                <a:spcPct val="150000"/>
              </a:lnSpc>
              <a:buNone/>
            </a:pP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The</a:t>
            </a:r>
            <a:r>
              <a:rPr lang="ar-IQ"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expected</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new mechanism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will contain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a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three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phase motor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w</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ith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power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and number of specific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cycles (r.p.m)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with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AC drive t</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o control the speed of the motor and its input is  Single  Phase and its output power is three phase, the motor was connected to the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crank  shaft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by belt (V) type then the crank joined with slot link that connected to shear’s gripper that connected with slot slide from the down to make the movement on one direction only and connected to a dial gauge at its end , the other side gripper is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fixed. For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constant tension load was used a </a:t>
            </a: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manual hydraulic pressing machine </a:t>
            </a: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that press the oil into a hydraulic Jack, the piston of the jack is connected to the tension’s Gripper and the other gripper is fixed on the sliding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base.</a:t>
            </a:r>
            <a:endParaRPr lang="en-US" sz="2200"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833125"/>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75773" y="553354"/>
                <a:ext cx="11654971" cy="5983924"/>
              </a:xfrm>
            </p:spPr>
            <p:txBody>
              <a:bodyPr>
                <a:noAutofit/>
              </a:bodyPr>
              <a:lstStyle/>
              <a:p>
                <a:pPr marL="0" indent="0" algn="just">
                  <a:lnSpc>
                    <a:spcPct val="150000"/>
                  </a:lnSpc>
                  <a:buNone/>
                </a:pPr>
                <a:r>
                  <a:rPr lang="en-GB" sz="2800" b="1" u="sng"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Analtical</a:t>
                </a: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marL="0" indent="0" algn="just">
                  <a:lnSpc>
                    <a:spcPct val="150000"/>
                  </a:lnSpc>
                  <a:buNone/>
                </a:pPr>
                <a:r>
                  <a:rPr lang="en-US" sz="2200" dirty="0" smtClean="0">
                    <a:solidFill>
                      <a:schemeClr val="tx1"/>
                    </a:solidFill>
                    <a:latin typeface="Times New Roman" panose="02020603050405020304" pitchFamily="18" charset="0"/>
                    <a:cs typeface="Times New Roman" panose="02020603050405020304" pitchFamily="18" charset="0"/>
                  </a:rPr>
                  <a:t>The </a:t>
                </a:r>
                <a:r>
                  <a:rPr lang="en-US" sz="2200" b="1" dirty="0" smtClean="0">
                    <a:solidFill>
                      <a:schemeClr val="tx1"/>
                    </a:solidFill>
                    <a:latin typeface="Times New Roman" panose="02020603050405020304" pitchFamily="18" charset="0"/>
                    <a:cs typeface="Times New Roman" panose="02020603050405020304" pitchFamily="18" charset="0"/>
                  </a:rPr>
                  <a:t>strain energy stored </a:t>
                </a:r>
                <a:r>
                  <a:rPr lang="en-US" sz="2200" dirty="0" smtClean="0">
                    <a:solidFill>
                      <a:schemeClr val="tx1"/>
                    </a:solidFill>
                    <a:latin typeface="Times New Roman" panose="02020603050405020304" pitchFamily="18" charset="0"/>
                    <a:cs typeface="Times New Roman" panose="02020603050405020304" pitchFamily="18" charset="0"/>
                  </a:rPr>
                  <a:t>per unit volume due to a uniformly applied stress σ with </a:t>
                </a:r>
                <a:r>
                  <a:rPr lang="en-US" sz="2200" b="1" dirty="0" smtClean="0">
                    <a:solidFill>
                      <a:schemeClr val="tx1"/>
                    </a:solidFill>
                    <a:latin typeface="Times New Roman" panose="02020603050405020304" pitchFamily="18" charset="0"/>
                    <a:cs typeface="Times New Roman" panose="02020603050405020304" pitchFamily="18" charset="0"/>
                  </a:rPr>
                  <a:t>cycling shear </a:t>
                </a:r>
                <a:r>
                  <a:rPr lang="en-US" sz="2200" dirty="0" smtClean="0">
                    <a:solidFill>
                      <a:schemeClr val="tx1"/>
                    </a:solidFill>
                    <a:latin typeface="Times New Roman" panose="02020603050405020304" pitchFamily="18" charset="0"/>
                    <a:cs typeface="Times New Roman" panose="02020603050405020304" pitchFamily="18" charset="0"/>
                  </a:rPr>
                  <a:t>stresses </a:t>
                </a:r>
                <a14:m>
                  <m:oMath xmlns:m="http://schemas.openxmlformats.org/officeDocument/2006/math">
                    <m:r>
                      <m:rPr>
                        <m:sty m:val="p"/>
                      </m:rPr>
                      <a:rPr lang="en-US" sz="2200" i="0">
                        <a:solidFill>
                          <a:schemeClr val="tx1"/>
                        </a:solidFill>
                        <a:latin typeface="Cambria Math"/>
                      </a:rPr>
                      <m:t>τ</m:t>
                    </m:r>
                  </m:oMath>
                </a14:m>
                <a:r>
                  <a:rPr lang="en-US" sz="2200" dirty="0">
                    <a:solidFill>
                      <a:schemeClr val="tx1"/>
                    </a:solidFill>
                    <a:latin typeface="Times New Roman" panose="02020603050405020304" pitchFamily="18" charset="0"/>
                    <a:cs typeface="Times New Roman" panose="02020603050405020304" pitchFamily="18" charset="0"/>
                  </a:rPr>
                  <a:t> is given </a:t>
                </a:r>
                <a:r>
                  <a:rPr lang="en-US" sz="2200" dirty="0" smtClean="0">
                    <a:solidFill>
                      <a:schemeClr val="tx1"/>
                    </a:solidFill>
                    <a:latin typeface="Times New Roman" panose="02020603050405020304" pitchFamily="18" charset="0"/>
                    <a:cs typeface="Times New Roman" panose="02020603050405020304" pitchFamily="18" charset="0"/>
                  </a:rPr>
                  <a:t>by</a:t>
                </a:r>
              </a:p>
              <a:p>
                <a:pPr marL="0" indent="0" algn="just">
                  <a:lnSpc>
                    <a:spcPct val="150000"/>
                  </a:lnSpc>
                  <a:buNone/>
                </a:pPr>
                <a14:m>
                  <m:oMath xmlns:m="http://schemas.openxmlformats.org/officeDocument/2006/math">
                    <m:sSub>
                      <m:sSubPr>
                        <m:ctrlPr>
                          <a:rPr lang="en-US" sz="2200" i="1">
                            <a:solidFill>
                              <a:schemeClr val="tx1"/>
                            </a:solidFill>
                            <a:latin typeface="Cambria Math"/>
                          </a:rPr>
                        </m:ctrlPr>
                      </m:sSubPr>
                      <m:e>
                        <m:r>
                          <m:rPr>
                            <m:sty m:val="p"/>
                          </m:rPr>
                          <a:rPr lang="en-US" sz="2200" i="0">
                            <a:solidFill>
                              <a:schemeClr val="tx1"/>
                            </a:solidFill>
                            <a:latin typeface="Cambria Math"/>
                          </a:rPr>
                          <m:t>U</m:t>
                        </m:r>
                      </m:e>
                      <m:sub>
                        <m:r>
                          <a:rPr lang="en-US" sz="2200" i="0">
                            <a:solidFill>
                              <a:schemeClr val="tx1"/>
                            </a:solidFill>
                            <a:latin typeface="Cambria Math"/>
                          </a:rPr>
                          <m:t>0</m:t>
                        </m:r>
                      </m:sub>
                    </m:sSub>
                    <m:r>
                      <a:rPr lang="en-US" sz="2200" i="0">
                        <a:solidFill>
                          <a:schemeClr val="tx1"/>
                        </a:solidFill>
                        <a:latin typeface="Cambria Math"/>
                      </a:rPr>
                      <m:t>=</m:t>
                    </m:r>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r>
                          <a:rPr lang="en-US" sz="2200" i="0">
                            <a:solidFill>
                              <a:schemeClr val="tx1"/>
                            </a:solidFill>
                            <a:latin typeface="Cambria Math"/>
                          </a:rPr>
                          <m:t>(</m:t>
                        </m:r>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r>
                          <a:rPr lang="en-US" sz="2200" i="0">
                            <a:solidFill>
                              <a:schemeClr val="tx1"/>
                            </a:solidFill>
                            <a:latin typeface="Cambria Math"/>
                          </a:rPr>
                          <m:t>)</m:t>
                        </m:r>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oMath>
                </a14:m>
                <a:r>
                  <a:rPr lang="en-US" sz="2200" dirty="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The </a:t>
                </a:r>
                <a:r>
                  <a:rPr lang="en-US" sz="2200" b="1" dirty="0">
                    <a:solidFill>
                      <a:schemeClr val="tx1"/>
                    </a:solidFill>
                    <a:latin typeface="Times New Roman" panose="02020603050405020304" pitchFamily="18" charset="0"/>
                    <a:cs typeface="Times New Roman" panose="02020603050405020304" pitchFamily="18" charset="0"/>
                  </a:rPr>
                  <a:t>energy released </a:t>
                </a:r>
                <a:r>
                  <a:rPr lang="en-US" sz="2200" dirty="0">
                    <a:solidFill>
                      <a:schemeClr val="tx1"/>
                    </a:solidFill>
                    <a:latin typeface="Times New Roman" panose="02020603050405020304" pitchFamily="18" charset="0"/>
                    <a:cs typeface="Times New Roman" panose="02020603050405020304" pitchFamily="18" charset="0"/>
                  </a:rPr>
                  <a:t>per unit thickness is given by:-</a:t>
                </a:r>
              </a:p>
              <a:p>
                <a14:m>
                  <m:oMath xmlns:m="http://schemas.openxmlformats.org/officeDocument/2006/math">
                    <m:r>
                      <m:rPr>
                        <m:sty m:val="p"/>
                      </m:rPr>
                      <a:rPr lang="en-US" sz="2200" i="0">
                        <a:solidFill>
                          <a:schemeClr val="tx1"/>
                        </a:solidFill>
                        <a:latin typeface="Cambria Math"/>
                      </a:rPr>
                      <m:t>U</m:t>
                    </m:r>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d>
                      <m:dPr>
                        <m:ctrlPr>
                          <a:rPr lang="en-US" sz="2200" i="1">
                            <a:solidFill>
                              <a:schemeClr val="tx1"/>
                            </a:solidFill>
                            <a:latin typeface="Cambria Math"/>
                          </a:rPr>
                        </m:ctrlPr>
                      </m:dPr>
                      <m:e>
                        <m:r>
                          <m:rPr>
                            <m:sty m:val="p"/>
                          </m:rPr>
                          <a:rPr lang="en-US" sz="2200" i="0">
                            <a:solidFill>
                              <a:schemeClr val="tx1"/>
                            </a:solidFill>
                            <a:latin typeface="Cambria Math"/>
                          </a:rPr>
                          <m:t>π</m:t>
                        </m:r>
                        <m:sSup>
                          <m:sSupPr>
                            <m:ctrlPr>
                              <a:rPr lang="en-US" sz="2200" i="1">
                                <a:solidFill>
                                  <a:schemeClr val="tx1"/>
                                </a:solidFill>
                                <a:latin typeface="Cambria Math"/>
                              </a:rPr>
                            </m:ctrlPr>
                          </m:sSupPr>
                          <m:e>
                            <m:r>
                              <m:rPr>
                                <m:sty m:val="p"/>
                              </m:rPr>
                              <a:rPr lang="en-US" sz="2200" i="0">
                                <a:solidFill>
                                  <a:schemeClr val="tx1"/>
                                </a:solidFill>
                                <a:latin typeface="Cambria Math"/>
                              </a:rPr>
                              <m:t>a</m:t>
                            </m:r>
                          </m:e>
                          <m:sup>
                            <m:r>
                              <a:rPr lang="en-US" sz="2200" i="0">
                                <a:solidFill>
                                  <a:schemeClr val="tx1"/>
                                </a:solidFill>
                                <a:latin typeface="Cambria Math"/>
                              </a:rPr>
                              <m:t>2</m:t>
                            </m:r>
                          </m:sup>
                        </m:sSup>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h</m:t>
                            </m:r>
                          </m:num>
                          <m:den>
                            <m:r>
                              <m:rPr>
                                <m:sty m:val="p"/>
                              </m:rPr>
                              <a:rPr lang="en-US" sz="2200" i="0">
                                <a:solidFill>
                                  <a:schemeClr val="tx1"/>
                                </a:solidFill>
                                <a:latin typeface="Cambria Math"/>
                              </a:rPr>
                              <m:t>h</m:t>
                            </m:r>
                          </m:den>
                        </m:f>
                      </m:e>
                    </m:d>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a:rPr lang="en-US" sz="2200" i="0">
                                    <a:solidFill>
                                      <a:schemeClr val="tx1"/>
                                    </a:solidFill>
                                    <a:latin typeface="Cambria Math"/>
                                  </a:rPr>
                                  <m:t>(</m:t>
                                </m:r>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r>
                      <m:rPr>
                        <m:sty m:val="p"/>
                      </m:rPr>
                      <a:rPr lang="en-US" sz="2200" i="0">
                        <a:solidFill>
                          <a:schemeClr val="tx1"/>
                        </a:solidFill>
                        <a:latin typeface="Cambria Math"/>
                      </a:rPr>
                      <m:t>π</m:t>
                    </m:r>
                    <m:sSup>
                      <m:sSupPr>
                        <m:ctrlPr>
                          <a:rPr lang="en-US" sz="2200" i="1">
                            <a:solidFill>
                              <a:schemeClr val="tx1"/>
                            </a:solidFill>
                            <a:latin typeface="Cambria Math"/>
                          </a:rPr>
                        </m:ctrlPr>
                      </m:sSupPr>
                      <m:e>
                        <m:r>
                          <m:rPr>
                            <m:sty m:val="p"/>
                          </m:rPr>
                          <a:rPr lang="en-US" sz="2200" i="0">
                            <a:solidFill>
                              <a:schemeClr val="tx1"/>
                            </a:solidFill>
                            <a:latin typeface="Cambria Math"/>
                          </a:rPr>
                          <m:t>a</m:t>
                        </m:r>
                      </m:e>
                      <m:sup>
                        <m:r>
                          <a:rPr lang="en-US" sz="2200" i="0">
                            <a:solidFill>
                              <a:schemeClr val="tx1"/>
                            </a:solidFill>
                            <a:latin typeface="Cambria Math"/>
                          </a:rPr>
                          <m:t>2</m:t>
                        </m:r>
                      </m:sup>
                    </m:sSup>
                    <m:r>
                      <a:rPr lang="en-US" sz="2200" i="0">
                        <a:solidFill>
                          <a:schemeClr val="tx1"/>
                        </a:solidFill>
                        <a:latin typeface="Cambria Math"/>
                      </a:rPr>
                      <m:t>   </m:t>
                    </m:r>
                  </m:oMath>
                </a14:m>
                <a:r>
                  <a:rPr lang="en-US" sz="2200" dirty="0">
                    <a:solidFill>
                      <a:schemeClr val="tx1"/>
                    </a:solidFill>
                    <a:latin typeface="Times New Roman" panose="02020603050405020304" pitchFamily="18" charset="0"/>
                    <a:cs typeface="Times New Roman" panose="02020603050405020304" pitchFamily="18" charset="0"/>
                  </a:rPr>
                  <a:t> For Plane </a:t>
                </a:r>
                <a:r>
                  <a:rPr lang="en-US" sz="2200" dirty="0" smtClean="0">
                    <a:solidFill>
                      <a:schemeClr val="tx1"/>
                    </a:solidFill>
                    <a:latin typeface="Times New Roman" panose="02020603050405020304" pitchFamily="18" charset="0"/>
                    <a:cs typeface="Times New Roman" panose="02020603050405020304" pitchFamily="18" charset="0"/>
                  </a:rPr>
                  <a:t>Stress</a:t>
                </a:r>
              </a:p>
              <a:p>
                <a:r>
                  <a:rPr lang="en-US" sz="2200" dirty="0">
                    <a:solidFill>
                      <a:schemeClr val="tx1"/>
                    </a:solidFill>
                    <a:latin typeface="Times New Roman" panose="02020603050405020304" pitchFamily="18" charset="0"/>
                    <a:cs typeface="Times New Roman" panose="02020603050405020304" pitchFamily="18" charset="0"/>
                  </a:rPr>
                  <a:t>For critical point of fracture is at </a:t>
                </a:r>
                <a:r>
                  <a:rPr lang="en-US" sz="2200" b="1" dirty="0">
                    <a:solidFill>
                      <a:schemeClr val="tx1"/>
                    </a:solidFill>
                    <a:latin typeface="Times New Roman" panose="02020603050405020304" pitchFamily="18" charset="0"/>
                    <a:cs typeface="Times New Roman" panose="02020603050405020304" pitchFamily="18" charset="0"/>
                  </a:rPr>
                  <a:t>max value of energy release </a:t>
                </a:r>
                <a:r>
                  <a:rPr lang="en-US"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m:rPr>
                        <m:sty m:val="p"/>
                      </m:rPr>
                      <a:rPr lang="en-US" sz="2200" i="0">
                        <a:solidFill>
                          <a:schemeClr val="tx1"/>
                        </a:solidFill>
                        <a:latin typeface="Cambria Math"/>
                      </a:rPr>
                      <m:t>G</m:t>
                    </m:r>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m:t>
                        </m:r>
                        <m:r>
                          <m:rPr>
                            <m:sty m:val="p"/>
                          </m:rPr>
                          <a:rPr lang="en-US" sz="2200" i="0">
                            <a:solidFill>
                              <a:schemeClr val="tx1"/>
                            </a:solidFill>
                            <a:latin typeface="Cambria Math"/>
                          </a:rPr>
                          <m:t>U</m:t>
                        </m:r>
                      </m:num>
                      <m:den>
                        <m:r>
                          <a:rPr lang="en-US" sz="2200" i="0">
                            <a:solidFill>
                              <a:schemeClr val="tx1"/>
                            </a:solidFill>
                            <a:latin typeface="Cambria Math"/>
                          </a:rPr>
                          <m:t>𝜕</m:t>
                        </m:r>
                        <m:r>
                          <m:rPr>
                            <m:sty m:val="p"/>
                          </m:rPr>
                          <a:rPr lang="en-US" sz="2200" i="0">
                            <a:solidFill>
                              <a:schemeClr val="tx1"/>
                            </a:solidFill>
                            <a:latin typeface="Cambria Math"/>
                          </a:rPr>
                          <m:t>a</m:t>
                        </m:r>
                      </m:den>
                    </m:f>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a:rPr lang="en-US" sz="2200" i="0">
                                    <a:solidFill>
                                      <a:schemeClr val="tx1"/>
                                    </a:solidFill>
                                    <a:latin typeface="Cambria Math"/>
                                  </a:rPr>
                                  <m:t>(</m:t>
                                </m:r>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r>
                      <m:rPr>
                        <m:sty m:val="p"/>
                      </m:rPr>
                      <a:rPr lang="en-US" sz="2200" i="0">
                        <a:solidFill>
                          <a:schemeClr val="tx1"/>
                        </a:solidFill>
                        <a:latin typeface="Cambria Math"/>
                      </a:rPr>
                      <m:t>πa</m:t>
                    </m:r>
                    <m:r>
                      <a:rPr lang="en-US" sz="2200" i="0">
                        <a:solidFill>
                          <a:schemeClr val="tx1"/>
                        </a:solidFill>
                        <a:latin typeface="Cambria Math"/>
                      </a:rPr>
                      <m:t>/</m:t>
                    </m:r>
                    <m:r>
                      <a:rPr lang="en-US" sz="2200" i="0">
                        <a:solidFill>
                          <a:schemeClr val="tx1"/>
                        </a:solidFill>
                        <a:latin typeface="Cambria Math"/>
                      </a:rPr>
                      <m:t>2</m:t>
                    </m:r>
                  </m:oMath>
                </a14:m>
                <a:r>
                  <a:rPr lang="en-US" sz="2200" dirty="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400" dirty="0"/>
                  <a:t> </a:t>
                </a:r>
                <a:r>
                  <a:rPr lang="en-US" sz="2200" dirty="0" smtClean="0">
                    <a:solidFill>
                      <a:schemeClr val="tx1"/>
                    </a:solidFill>
                    <a:latin typeface="Times New Roman" panose="02020603050405020304" pitchFamily="18" charset="0"/>
                    <a:cs typeface="Times New Roman" panose="02020603050405020304" pitchFamily="18" charset="0"/>
                  </a:rPr>
                  <a:t>The </a:t>
                </a:r>
                <a:r>
                  <a:rPr lang="en-US" sz="2200" b="1" dirty="0" smtClean="0">
                    <a:solidFill>
                      <a:schemeClr val="tx1"/>
                    </a:solidFill>
                    <a:latin typeface="Times New Roman" panose="02020603050405020304" pitchFamily="18" charset="0"/>
                    <a:cs typeface="Times New Roman" panose="02020603050405020304" pitchFamily="18" charset="0"/>
                  </a:rPr>
                  <a:t>excess energy </a:t>
                </a:r>
                <a:r>
                  <a:rPr lang="en-US" sz="2200" dirty="0" smtClean="0">
                    <a:solidFill>
                      <a:schemeClr val="tx1"/>
                    </a:solidFill>
                    <a:latin typeface="Times New Roman" panose="02020603050405020304" pitchFamily="18" charset="0"/>
                    <a:cs typeface="Times New Roman" panose="02020603050405020304" pitchFamily="18" charset="0"/>
                  </a:rPr>
                  <a:t>due to unstable fracture can expressed as:</a:t>
                </a:r>
              </a:p>
              <a:p>
                <a14:m>
                  <m:oMath xmlns:m="http://schemas.openxmlformats.org/officeDocument/2006/math">
                    <m:sSub>
                      <m:sSubPr>
                        <m:ctrlPr>
                          <a:rPr lang="en-US" sz="2200" i="1">
                            <a:solidFill>
                              <a:schemeClr val="tx1"/>
                            </a:solidFill>
                            <a:latin typeface="Cambria Math"/>
                          </a:rPr>
                        </m:ctrlPr>
                      </m:sSubPr>
                      <m:e>
                        <m:r>
                          <m:rPr>
                            <m:sty m:val="p"/>
                          </m:rPr>
                          <a:rPr lang="en-US" sz="2200" i="0">
                            <a:solidFill>
                              <a:schemeClr val="tx1"/>
                            </a:solidFill>
                            <a:latin typeface="Cambria Math"/>
                          </a:rPr>
                          <m:t>U</m:t>
                        </m:r>
                      </m:e>
                      <m:sub>
                        <m:r>
                          <m:rPr>
                            <m:sty m:val="p"/>
                          </m:rPr>
                          <a:rPr lang="en-US" sz="2200" i="0">
                            <a:solidFill>
                              <a:schemeClr val="tx1"/>
                            </a:solidFill>
                            <a:latin typeface="Cambria Math"/>
                          </a:rPr>
                          <m:t>a</m:t>
                        </m:r>
                      </m:sub>
                    </m:sSub>
                    <m:r>
                      <a:rPr lang="en-US" sz="2200" i="0">
                        <a:solidFill>
                          <a:schemeClr val="tx1"/>
                        </a:solidFill>
                        <a:latin typeface="Cambria Math"/>
                      </a:rPr>
                      <m:t>=</m:t>
                    </m:r>
                    <m:nary>
                      <m:naryPr>
                        <m:limLoc m:val="undOvr"/>
                        <m:ctrlPr>
                          <a:rPr lang="en-US" sz="2200" i="1">
                            <a:solidFill>
                              <a:schemeClr val="tx1"/>
                            </a:solidFill>
                            <a:latin typeface="Cambria Math"/>
                          </a:rPr>
                        </m:ctrlPr>
                      </m:naryPr>
                      <m:sub>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sub>
                      <m:sup>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sup>
                      <m:e>
                        <m:r>
                          <a:rPr lang="en-US" sz="2200" i="0">
                            <a:solidFill>
                              <a:schemeClr val="tx1"/>
                            </a:solidFill>
                            <a:latin typeface="Cambria Math"/>
                          </a:rPr>
                          <m:t>(</m:t>
                        </m:r>
                        <m:r>
                          <m:rPr>
                            <m:sty m:val="p"/>
                          </m:rPr>
                          <a:rPr lang="en-US" sz="2200" i="0">
                            <a:solidFill>
                              <a:schemeClr val="tx1"/>
                            </a:solidFill>
                            <a:latin typeface="Cambria Math"/>
                          </a:rPr>
                          <m:t>G</m:t>
                        </m:r>
                        <m:r>
                          <a:rPr lang="en-US" sz="2200" i="0">
                            <a:solidFill>
                              <a:schemeClr val="tx1"/>
                            </a:solidFill>
                            <a:latin typeface="Cambria Math"/>
                          </a:rPr>
                          <m:t>−</m:t>
                        </m:r>
                        <m:r>
                          <m:rPr>
                            <m:sty m:val="p"/>
                          </m:rPr>
                          <a:rPr lang="en-US" sz="2200" i="0">
                            <a:solidFill>
                              <a:schemeClr val="tx1"/>
                            </a:solidFill>
                            <a:latin typeface="Cambria Math"/>
                          </a:rPr>
                          <m:t>R</m:t>
                        </m:r>
                        <m:r>
                          <a:rPr lang="en-US" sz="2200" i="0">
                            <a:solidFill>
                              <a:schemeClr val="tx1"/>
                            </a:solidFill>
                            <a:latin typeface="Cambria Math"/>
                          </a:rPr>
                          <m:t>)</m:t>
                        </m:r>
                      </m:e>
                    </m:nary>
                    <m:r>
                      <m:rPr>
                        <m:sty m:val="p"/>
                      </m:rPr>
                      <a:rPr lang="en-US" sz="2200" i="0">
                        <a:solidFill>
                          <a:schemeClr val="tx1"/>
                        </a:solidFill>
                        <a:latin typeface="Cambria Math"/>
                      </a:rPr>
                      <m:t>da</m:t>
                    </m:r>
                    <m:r>
                      <a:rPr lang="en-US" sz="2200" i="0">
                        <a:solidFill>
                          <a:schemeClr val="tx1"/>
                        </a:solidFill>
                        <a:latin typeface="Cambria Math"/>
                      </a:rPr>
                      <m:t>=−</m:t>
                    </m:r>
                    <m:r>
                      <m:rPr>
                        <m:sty m:val="p"/>
                      </m:rPr>
                      <a:rPr lang="en-US" sz="2200" i="0">
                        <a:solidFill>
                          <a:schemeClr val="tx1"/>
                        </a:solidFill>
                        <a:latin typeface="Cambria Math"/>
                      </a:rPr>
                      <m:t>R</m:t>
                    </m:r>
                    <m:d>
                      <m:dPr>
                        <m:ctrlPr>
                          <a:rPr lang="en-US" sz="2200" i="1">
                            <a:solidFill>
                              <a:schemeClr val="tx1"/>
                            </a:solidFill>
                            <a:latin typeface="Cambria Math"/>
                          </a:rPr>
                        </m:ctrlPr>
                      </m:dPr>
                      <m:e>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e>
                    </m:d>
                    <m:r>
                      <a:rPr lang="en-US" sz="2200" i="0">
                        <a:solidFill>
                          <a:schemeClr val="tx1"/>
                        </a:solidFill>
                        <a:latin typeface="Cambria Math"/>
                      </a:rPr>
                      <m:t>+</m:t>
                    </m:r>
                    <m:nary>
                      <m:naryPr>
                        <m:limLoc m:val="undOvr"/>
                        <m:ctrlPr>
                          <a:rPr lang="en-US" sz="2200" i="1">
                            <a:solidFill>
                              <a:schemeClr val="tx1"/>
                            </a:solidFill>
                            <a:latin typeface="Cambria Math"/>
                          </a:rPr>
                        </m:ctrlPr>
                      </m:naryPr>
                      <m:sub>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sub>
                      <m:sup>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sup>
                      <m:e>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r>
                          <m:rPr>
                            <m:sty m:val="p"/>
                          </m:rPr>
                          <a:rPr lang="en-US" sz="2200" i="0">
                            <a:solidFill>
                              <a:schemeClr val="tx1"/>
                            </a:solidFill>
                            <a:latin typeface="Cambria Math"/>
                          </a:rPr>
                          <m:t>πa</m:t>
                        </m:r>
                        <m:r>
                          <a:rPr lang="en-US" sz="2200" i="0">
                            <a:solidFill>
                              <a:schemeClr val="tx1"/>
                            </a:solidFill>
                            <a:latin typeface="Cambria Math"/>
                          </a:rPr>
                          <m:t>/</m:t>
                        </m:r>
                        <m:r>
                          <a:rPr lang="en-US" sz="2200" i="0">
                            <a:solidFill>
                              <a:schemeClr val="tx1"/>
                            </a:solidFill>
                            <a:latin typeface="Cambria Math"/>
                          </a:rPr>
                          <m:t>2</m:t>
                        </m:r>
                        <m:r>
                          <m:rPr>
                            <m:sty m:val="p"/>
                          </m:rPr>
                          <a:rPr lang="en-US" sz="2200" i="0">
                            <a:solidFill>
                              <a:schemeClr val="tx1"/>
                            </a:solidFill>
                            <a:latin typeface="Cambria Math"/>
                          </a:rPr>
                          <m:t>da</m:t>
                        </m:r>
                      </m:e>
                    </m:nary>
                  </m:oMath>
                </a14:m>
                <a:r>
                  <a:rPr lang="en-US" sz="2200" dirty="0">
                    <a:solidFill>
                      <a:schemeClr val="tx1"/>
                    </a:solidFill>
                    <a:latin typeface="Times New Roman" panose="02020603050405020304" pitchFamily="18" charset="0"/>
                    <a:cs typeface="Times New Roman" panose="02020603050405020304" pitchFamily="18" charset="0"/>
                  </a:rPr>
                  <a:t> </a:t>
                </a:r>
                <a:endParaRPr lang="en-US" sz="2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75773" y="553354"/>
                <a:ext cx="11654971" cy="5983924"/>
              </a:xfrm>
              <a:blipFill rotWithShape="1">
                <a:blip r:embed="rId2"/>
                <a:stretch>
                  <a:fillRect l="-1098" r="-732"/>
                </a:stretch>
              </a:blipFill>
            </p:spPr>
            <p:txBody>
              <a:bodyPr/>
              <a:lstStyle/>
              <a:p>
                <a:r>
                  <a:rPr lang="en-US">
                    <a:noFill/>
                  </a:rPr>
                  <a:t> </a:t>
                </a:r>
              </a:p>
            </p:txBody>
          </p:sp>
        </mc:Fallback>
      </mc:AlternateContent>
    </p:spTree>
    <p:extLst>
      <p:ext uri="{BB962C8B-B14F-4D97-AF65-F5344CB8AC3E}">
        <p14:creationId xmlns:p14="http://schemas.microsoft.com/office/powerpoint/2010/main" val="3788570650"/>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75773" y="553354"/>
                <a:ext cx="11654971" cy="5983924"/>
              </a:xfrm>
            </p:spPr>
            <p:txBody>
              <a:bodyPr>
                <a:noAutofit/>
              </a:bodyPr>
              <a:lstStyle/>
              <a:p>
                <a:pPr marL="0" indent="0" algn="just">
                  <a:lnSpc>
                    <a:spcPct val="150000"/>
                  </a:lnSpc>
                  <a:buNone/>
                </a:pPr>
                <a:r>
                  <a:rPr lang="en-GB" sz="2800" b="1" u="sng"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Analtical</a:t>
                </a: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Solution:</a:t>
                </a:r>
              </a:p>
              <a:p>
                <a:pPr marL="0" indent="0" algn="just">
                  <a:lnSpc>
                    <a:spcPct val="150000"/>
                  </a:lnSpc>
                  <a:buNone/>
                </a:pPr>
                <a:r>
                  <a:rPr lang="en-US" sz="2200" dirty="0" smtClean="0">
                    <a:solidFill>
                      <a:schemeClr val="tx1"/>
                    </a:solidFill>
                    <a:latin typeface="Times New Roman" panose="02020603050405020304" pitchFamily="18" charset="0"/>
                    <a:ea typeface="Calibri"/>
                    <a:cs typeface="Times New Roman" panose="02020603050405020304" pitchFamily="18" charset="0"/>
                  </a:rPr>
                  <a:t>For   </a:t>
                </a:r>
                <a14:m>
                  <m:oMath xmlns:m="http://schemas.openxmlformats.org/officeDocument/2006/math">
                    <m:r>
                      <a:rPr lang="en-US" sz="2200" b="1" i="0">
                        <a:solidFill>
                          <a:schemeClr val="tx1"/>
                        </a:solidFill>
                        <a:effectLst/>
                        <a:latin typeface="Cambria Math"/>
                        <a:ea typeface="Calibri"/>
                        <a:cs typeface="Times New Roman"/>
                      </a:rPr>
                      <m:t>𝐑</m:t>
                    </m:r>
                    <m:r>
                      <a:rPr lang="en-US" sz="2200" i="0">
                        <a:solidFill>
                          <a:schemeClr val="tx1"/>
                        </a:solidFill>
                        <a:effectLst/>
                        <a:latin typeface="Cambria Math"/>
                        <a:ea typeface="Calibri"/>
                        <a:cs typeface="Times New Roman"/>
                      </a:rPr>
                      <m:t>=</m:t>
                    </m:r>
                    <m:d>
                      <m:dPr>
                        <m:ctrlPr>
                          <a:rPr lang="en-US" sz="2200" i="1">
                            <a:solidFill>
                              <a:schemeClr val="tx1"/>
                            </a:solidFill>
                            <a:effectLst/>
                            <a:latin typeface="Cambria Math"/>
                            <a:cs typeface="Times New Roman"/>
                          </a:rPr>
                        </m:ctrlPr>
                      </m:dPr>
                      <m:e>
                        <m:f>
                          <m:fPr>
                            <m:ctrlPr>
                              <a:rPr lang="en-US" sz="2200" i="1">
                                <a:solidFill>
                                  <a:schemeClr val="tx1"/>
                                </a:solidFill>
                                <a:effectLst/>
                                <a:latin typeface="Cambria Math"/>
                                <a:cs typeface="Times New Roman"/>
                              </a:rPr>
                            </m:ctrlPr>
                          </m:fPr>
                          <m:num>
                            <m:sSup>
                              <m:sSupPr>
                                <m:ctrlPr>
                                  <a:rPr lang="en-US" sz="2200" i="1">
                                    <a:solidFill>
                                      <a:schemeClr val="tx1"/>
                                    </a:solidFill>
                                    <a:effectLst/>
                                    <a:latin typeface="Cambria Math"/>
                                    <a:cs typeface="Times New Roman"/>
                                  </a:rPr>
                                </m:ctrlPr>
                              </m:sSupPr>
                              <m:e>
                                <m:r>
                                  <m:rPr>
                                    <m:sty m:val="p"/>
                                  </m:rPr>
                                  <a:rPr lang="en-US" sz="2200" i="0">
                                    <a:solidFill>
                                      <a:schemeClr val="tx1"/>
                                    </a:solidFill>
                                    <a:effectLst/>
                                    <a:latin typeface="Cambria Math"/>
                                    <a:ea typeface="Calibri"/>
                                    <a:cs typeface="Times New Roman"/>
                                  </a:rPr>
                                  <m:t>σ</m:t>
                                </m:r>
                              </m:e>
                              <m:sup>
                                <m:r>
                                  <a:rPr lang="en-US" sz="2200" i="0">
                                    <a:solidFill>
                                      <a:schemeClr val="tx1"/>
                                    </a:solidFill>
                                    <a:effectLst/>
                                    <a:latin typeface="Cambria Math"/>
                                    <a:ea typeface="Calibri"/>
                                    <a:cs typeface="Times New Roman"/>
                                  </a:rPr>
                                  <m:t>2</m:t>
                                </m:r>
                              </m:sup>
                            </m:sSup>
                          </m:num>
                          <m:den>
                            <m:r>
                              <a:rPr lang="en-US" sz="2200" i="0">
                                <a:solidFill>
                                  <a:schemeClr val="tx1"/>
                                </a:solidFill>
                                <a:effectLst/>
                                <a:latin typeface="Cambria Math"/>
                                <a:ea typeface="Calibri"/>
                                <a:cs typeface="Times New Roman"/>
                              </a:rPr>
                              <m:t>2</m:t>
                            </m:r>
                            <m:r>
                              <m:rPr>
                                <m:sty m:val="p"/>
                              </m:rPr>
                              <a:rPr lang="en-US" sz="2200" i="0">
                                <a:solidFill>
                                  <a:schemeClr val="tx1"/>
                                </a:solidFill>
                                <a:effectLst/>
                                <a:latin typeface="Cambria Math"/>
                                <a:ea typeface="Calibri"/>
                                <a:cs typeface="Times New Roman"/>
                              </a:rPr>
                              <m:t>E</m:t>
                            </m:r>
                          </m:den>
                        </m:f>
                        <m:r>
                          <a:rPr lang="en-US" sz="2200" i="0">
                            <a:solidFill>
                              <a:schemeClr val="tx1"/>
                            </a:solidFill>
                            <a:effectLst/>
                            <a:latin typeface="Cambria Math"/>
                            <a:ea typeface="Calibri"/>
                            <a:cs typeface="Times New Roman"/>
                          </a:rPr>
                          <m:t>+</m:t>
                        </m:r>
                        <m:f>
                          <m:fPr>
                            <m:ctrlPr>
                              <a:rPr lang="en-US" sz="2200" i="1">
                                <a:solidFill>
                                  <a:schemeClr val="tx1"/>
                                </a:solidFill>
                                <a:effectLst/>
                                <a:latin typeface="Cambria Math"/>
                                <a:cs typeface="Times New Roman"/>
                              </a:rPr>
                            </m:ctrlPr>
                          </m:fPr>
                          <m:num>
                            <m:r>
                              <a:rPr lang="en-US" sz="2200" i="0">
                                <a:solidFill>
                                  <a:schemeClr val="tx1"/>
                                </a:solidFill>
                                <a:effectLst/>
                                <a:latin typeface="Cambria Math"/>
                                <a:ea typeface="Calibri"/>
                                <a:cs typeface="Times New Roman"/>
                              </a:rPr>
                              <m:t>2</m:t>
                            </m:r>
                            <m:d>
                              <m:dPr>
                                <m:ctrlPr>
                                  <a:rPr lang="en-US" sz="2200" i="1">
                                    <a:solidFill>
                                      <a:schemeClr val="tx1"/>
                                    </a:solidFill>
                                    <a:effectLst/>
                                    <a:latin typeface="Cambria Math"/>
                                    <a:cs typeface="Times New Roman"/>
                                  </a:rPr>
                                </m:ctrlPr>
                              </m:dPr>
                              <m:e>
                                <m:r>
                                  <a:rPr lang="en-US" sz="2200" i="0">
                                    <a:solidFill>
                                      <a:schemeClr val="tx1"/>
                                    </a:solidFill>
                                    <a:effectLst/>
                                    <a:latin typeface="Cambria Math"/>
                                    <a:ea typeface="Calibri"/>
                                    <a:cs typeface="Times New Roman"/>
                                  </a:rPr>
                                  <m:t>1</m:t>
                                </m:r>
                                <m:r>
                                  <a:rPr lang="en-US" sz="2200" i="0">
                                    <a:solidFill>
                                      <a:schemeClr val="tx1"/>
                                    </a:solidFill>
                                    <a:effectLst/>
                                    <a:latin typeface="Cambria Math"/>
                                    <a:ea typeface="Calibri"/>
                                    <a:cs typeface="Times New Roman"/>
                                  </a:rPr>
                                  <m:t>+</m:t>
                                </m:r>
                                <m:r>
                                  <m:rPr>
                                    <m:sty m:val="p"/>
                                  </m:rPr>
                                  <a:rPr lang="en-US" sz="2200" i="0">
                                    <a:solidFill>
                                      <a:schemeClr val="tx1"/>
                                    </a:solidFill>
                                    <a:effectLst/>
                                    <a:latin typeface="Cambria Math"/>
                                    <a:ea typeface="Calibri"/>
                                    <a:cs typeface="Times New Roman"/>
                                  </a:rPr>
                                  <m:t>v</m:t>
                                </m:r>
                              </m:e>
                            </m:d>
                          </m:num>
                          <m:den>
                            <m:r>
                              <m:rPr>
                                <m:sty m:val="p"/>
                              </m:rPr>
                              <a:rPr lang="en-US" sz="2200" i="0">
                                <a:solidFill>
                                  <a:schemeClr val="tx1"/>
                                </a:solidFill>
                                <a:effectLst/>
                                <a:latin typeface="Cambria Math"/>
                                <a:ea typeface="Calibri"/>
                                <a:cs typeface="Times New Roman"/>
                              </a:rPr>
                              <m:t>E</m:t>
                            </m:r>
                          </m:den>
                        </m:f>
                        <m:sSup>
                          <m:sSupPr>
                            <m:ctrlPr>
                              <a:rPr lang="en-US" sz="2200" i="1">
                                <a:solidFill>
                                  <a:schemeClr val="tx1"/>
                                </a:solidFill>
                                <a:effectLst/>
                                <a:latin typeface="Cambria Math"/>
                                <a:cs typeface="Times New Roman"/>
                              </a:rPr>
                            </m:ctrlPr>
                          </m:sSupPr>
                          <m:e>
                            <m:r>
                              <a:rPr lang="en-US" sz="2200" i="0">
                                <a:solidFill>
                                  <a:schemeClr val="tx1"/>
                                </a:solidFill>
                                <a:effectLst/>
                                <a:latin typeface="Cambria Math"/>
                                <a:ea typeface="Calibri"/>
                                <a:cs typeface="Times New Roman"/>
                              </a:rPr>
                              <m:t>(</m:t>
                            </m:r>
                            <m:r>
                              <m:rPr>
                                <m:sty m:val="p"/>
                              </m:rPr>
                              <a:rPr lang="en-US" sz="2200" i="0">
                                <a:solidFill>
                                  <a:schemeClr val="tx1"/>
                                </a:solidFill>
                                <a:effectLst/>
                                <a:latin typeface="Cambria Math"/>
                                <a:ea typeface="Calibri"/>
                                <a:cs typeface="Times New Roman"/>
                              </a:rPr>
                              <m:t>τ</m:t>
                            </m:r>
                            <m:func>
                              <m:funcPr>
                                <m:ctrlPr>
                                  <a:rPr lang="en-US" sz="2200" i="1">
                                    <a:solidFill>
                                      <a:schemeClr val="tx1"/>
                                    </a:solidFill>
                                    <a:effectLst/>
                                    <a:latin typeface="Cambria Math"/>
                                    <a:cs typeface="Times New Roman"/>
                                  </a:rPr>
                                </m:ctrlPr>
                              </m:funcPr>
                              <m:fName>
                                <m:r>
                                  <m:rPr>
                                    <m:sty m:val="p"/>
                                  </m:rPr>
                                  <a:rPr lang="en-US" sz="2200" i="0">
                                    <a:solidFill>
                                      <a:schemeClr val="tx1"/>
                                    </a:solidFill>
                                    <a:effectLst/>
                                    <a:latin typeface="Cambria Math"/>
                                    <a:ea typeface="Calibri"/>
                                    <a:cs typeface="Times New Roman"/>
                                  </a:rPr>
                                  <m:t>sin</m:t>
                                </m:r>
                              </m:fName>
                              <m:e>
                                <m:r>
                                  <a:rPr lang="en-US" sz="2200" i="0">
                                    <a:solidFill>
                                      <a:schemeClr val="tx1"/>
                                    </a:solidFill>
                                    <a:effectLst/>
                                    <a:latin typeface="Cambria Math"/>
                                    <a:ea typeface="Calibri"/>
                                    <a:cs typeface="Times New Roman"/>
                                  </a:rPr>
                                  <m:t>(</m:t>
                                </m:r>
                                <m:f>
                                  <m:fPr>
                                    <m:ctrlPr>
                                      <a:rPr lang="en-US" sz="2200" i="1">
                                        <a:solidFill>
                                          <a:schemeClr val="tx1"/>
                                        </a:solidFill>
                                        <a:effectLst/>
                                        <a:latin typeface="Cambria Math"/>
                                        <a:cs typeface="Times New Roman"/>
                                      </a:rPr>
                                    </m:ctrlPr>
                                  </m:fPr>
                                  <m:num>
                                    <m:r>
                                      <m:rPr>
                                        <m:sty m:val="p"/>
                                      </m:rPr>
                                      <a:rPr lang="en-US" sz="2200" i="0">
                                        <a:solidFill>
                                          <a:schemeClr val="tx1"/>
                                        </a:solidFill>
                                        <a:effectLst/>
                                        <a:latin typeface="Cambria Math"/>
                                        <a:ea typeface="Calibri"/>
                                        <a:cs typeface="Times New Roman"/>
                                      </a:rPr>
                                      <m:t>ωt</m:t>
                                    </m:r>
                                  </m:num>
                                  <m:den>
                                    <m:r>
                                      <a:rPr lang="en-US" sz="2200" i="0">
                                        <a:solidFill>
                                          <a:schemeClr val="tx1"/>
                                        </a:solidFill>
                                        <a:effectLst/>
                                        <a:latin typeface="Cambria Math"/>
                                        <a:ea typeface="Calibri"/>
                                        <a:cs typeface="Times New Roman"/>
                                      </a:rPr>
                                      <m:t>2</m:t>
                                    </m:r>
                                  </m:den>
                                </m:f>
                                <m:r>
                                  <a:rPr lang="en-US" sz="2200" i="0">
                                    <a:solidFill>
                                      <a:schemeClr val="tx1"/>
                                    </a:solidFill>
                                    <a:effectLst/>
                                    <a:latin typeface="Cambria Math"/>
                                    <a:ea typeface="Calibri"/>
                                    <a:cs typeface="Times New Roman"/>
                                  </a:rPr>
                                  <m:t>))</m:t>
                                </m:r>
                              </m:e>
                            </m:func>
                          </m:e>
                          <m:sup>
                            <m:r>
                              <a:rPr lang="en-US" sz="2200" i="0">
                                <a:solidFill>
                                  <a:schemeClr val="tx1"/>
                                </a:solidFill>
                                <a:effectLst/>
                                <a:latin typeface="Cambria Math"/>
                                <a:ea typeface="Calibri"/>
                                <a:cs typeface="Times New Roman"/>
                              </a:rPr>
                              <m:t>2</m:t>
                            </m:r>
                          </m:sup>
                        </m:sSup>
                      </m:e>
                    </m:d>
                    <m:sSub>
                      <m:sSubPr>
                        <m:ctrlPr>
                          <a:rPr lang="en-US" sz="2200" i="1">
                            <a:solidFill>
                              <a:schemeClr val="tx1"/>
                            </a:solidFill>
                            <a:effectLst/>
                            <a:latin typeface="Cambria Math"/>
                            <a:cs typeface="Times New Roman"/>
                          </a:rPr>
                        </m:ctrlPr>
                      </m:sSubPr>
                      <m:e>
                        <m:r>
                          <m:rPr>
                            <m:sty m:val="p"/>
                          </m:rPr>
                          <a:rPr lang="en-US" sz="2200" i="0">
                            <a:solidFill>
                              <a:schemeClr val="tx1"/>
                            </a:solidFill>
                            <a:effectLst/>
                            <a:latin typeface="Cambria Math"/>
                            <a:ea typeface="Calibri"/>
                            <a:cs typeface="Times New Roman"/>
                          </a:rPr>
                          <m:t>πa</m:t>
                        </m:r>
                      </m:e>
                      <m:sub>
                        <m:r>
                          <m:rPr>
                            <m:sty m:val="p"/>
                          </m:rPr>
                          <a:rPr lang="en-US" sz="2200" i="0">
                            <a:solidFill>
                              <a:schemeClr val="tx1"/>
                            </a:solidFill>
                            <a:effectLst/>
                            <a:latin typeface="Cambria Math"/>
                            <a:ea typeface="Calibri"/>
                            <a:cs typeface="Times New Roman"/>
                          </a:rPr>
                          <m:t>o</m:t>
                        </m:r>
                      </m:sub>
                    </m:sSub>
                    <m:r>
                      <a:rPr lang="en-US" sz="2200" i="0">
                        <a:solidFill>
                          <a:schemeClr val="tx1"/>
                        </a:solidFill>
                        <a:effectLst/>
                        <a:latin typeface="Cambria Math"/>
                        <a:ea typeface="Calibri"/>
                        <a:cs typeface="Times New Roman"/>
                      </a:rPr>
                      <m:t>/</m:t>
                    </m:r>
                    <m:r>
                      <a:rPr lang="en-US" sz="2200" i="0">
                        <a:solidFill>
                          <a:schemeClr val="tx1"/>
                        </a:solidFill>
                        <a:effectLst/>
                        <a:latin typeface="Cambria Math"/>
                        <a:ea typeface="Calibri"/>
                        <a:cs typeface="Times New Roman"/>
                      </a:rPr>
                      <m:t>2</m:t>
                    </m:r>
                  </m:oMath>
                </a14:m>
                <a:r>
                  <a:rPr lang="en-US" sz="2200" dirty="0">
                    <a:solidFill>
                      <a:schemeClr val="tx1"/>
                    </a:solidFill>
                    <a:effectLst/>
                    <a:latin typeface="Times New Roman" panose="02020603050405020304" pitchFamily="18" charset="0"/>
                    <a:ea typeface="Calibri"/>
                    <a:cs typeface="Times New Roman" panose="02020603050405020304" pitchFamily="18" charset="0"/>
                  </a:rPr>
                  <a:t> </a:t>
                </a:r>
                <a:endParaRPr lang="en-US" sz="2200" dirty="0" smtClean="0">
                  <a:solidFill>
                    <a:schemeClr val="tx1"/>
                  </a:solidFill>
                  <a:effectLst/>
                  <a:latin typeface="Times New Roman" panose="02020603050405020304" pitchFamily="18" charset="0"/>
                  <a:ea typeface="Calibri"/>
                  <a:cs typeface="Times New Roman" panose="02020603050405020304" pitchFamily="18" charset="0"/>
                </a:endParaRPr>
              </a:p>
              <a:p>
                <a14:m>
                  <m:oMath xmlns:m="http://schemas.openxmlformats.org/officeDocument/2006/math">
                    <m:sSub>
                      <m:sSubPr>
                        <m:ctrlPr>
                          <a:rPr lang="en-US" sz="2200" i="1" smtClean="0">
                            <a:solidFill>
                              <a:schemeClr val="tx1"/>
                            </a:solidFill>
                            <a:latin typeface="Cambria Math"/>
                          </a:rPr>
                        </m:ctrlPr>
                      </m:sSubPr>
                      <m:e>
                        <m:r>
                          <m:rPr>
                            <m:sty m:val="p"/>
                          </m:rPr>
                          <a:rPr lang="en-US" sz="2200" i="0">
                            <a:solidFill>
                              <a:schemeClr val="tx1"/>
                            </a:solidFill>
                            <a:latin typeface="Cambria Math"/>
                          </a:rPr>
                          <m:t>U</m:t>
                        </m:r>
                      </m:e>
                      <m:sub>
                        <m:r>
                          <m:rPr>
                            <m:sty m:val="p"/>
                          </m:rPr>
                          <a:rPr lang="en-US" sz="2200" i="0">
                            <a:solidFill>
                              <a:schemeClr val="tx1"/>
                            </a:solidFill>
                            <a:latin typeface="Cambria Math"/>
                          </a:rPr>
                          <m:t>a</m:t>
                        </m:r>
                      </m:sub>
                    </m:sSub>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sSub>
                      <m:sSubPr>
                        <m:ctrlPr>
                          <a:rPr lang="en-US" sz="2200" i="1">
                            <a:solidFill>
                              <a:schemeClr val="tx1"/>
                            </a:solidFill>
                            <a:latin typeface="Cambria Math"/>
                          </a:rPr>
                        </m:ctrlPr>
                      </m:sSubPr>
                      <m:e>
                        <m:r>
                          <m:rPr>
                            <m:sty m:val="p"/>
                          </m:rPr>
                          <a:rPr lang="en-US" sz="2200" i="0">
                            <a:solidFill>
                              <a:schemeClr val="tx1"/>
                            </a:solidFill>
                            <a:latin typeface="Cambria Math"/>
                          </a:rPr>
                          <m:t>πa</m:t>
                        </m:r>
                      </m:e>
                      <m:sub>
                        <m:r>
                          <m:rPr>
                            <m:sty m:val="p"/>
                          </m:rPr>
                          <a:rPr lang="en-US" sz="2200" i="0">
                            <a:solidFill>
                              <a:schemeClr val="tx1"/>
                            </a:solidFill>
                            <a:latin typeface="Cambria Math"/>
                          </a:rPr>
                          <m:t>o</m:t>
                        </m:r>
                      </m:sub>
                    </m:sSub>
                    <m:r>
                      <a:rPr lang="en-US" sz="2200" i="0">
                        <a:solidFill>
                          <a:schemeClr val="tx1"/>
                        </a:solidFill>
                        <a:latin typeface="Cambria Math"/>
                      </a:rPr>
                      <m:t>/</m:t>
                    </m:r>
                    <m:r>
                      <a:rPr lang="en-US" sz="2200" i="0">
                        <a:solidFill>
                          <a:schemeClr val="tx1"/>
                        </a:solidFill>
                        <a:latin typeface="Cambria Math"/>
                      </a:rPr>
                      <m:t>2</m:t>
                    </m:r>
                    <m:d>
                      <m:dPr>
                        <m:ctrlPr>
                          <a:rPr lang="en-US" sz="2200" i="1">
                            <a:solidFill>
                              <a:schemeClr val="tx1"/>
                            </a:solidFill>
                            <a:latin typeface="Cambria Math"/>
                          </a:rPr>
                        </m:ctrlPr>
                      </m:dPr>
                      <m:e>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e>
                    </m:d>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r>
                      <m:rPr>
                        <m:sty m:val="p"/>
                      </m:rPr>
                      <a:rPr lang="en-US" sz="2200" i="0">
                        <a:solidFill>
                          <a:schemeClr val="tx1"/>
                        </a:solidFill>
                        <a:latin typeface="Cambria Math"/>
                      </a:rPr>
                      <m:t>π</m:t>
                    </m:r>
                    <m:r>
                      <a:rPr lang="en-US" sz="2200" i="0">
                        <a:solidFill>
                          <a:schemeClr val="tx1"/>
                        </a:solidFill>
                        <a:latin typeface="Cambria Math"/>
                      </a:rPr>
                      <m:t>/</m:t>
                    </m:r>
                    <m:r>
                      <a:rPr lang="en-US" sz="2200" i="0">
                        <a:solidFill>
                          <a:schemeClr val="tx1"/>
                        </a:solidFill>
                        <a:latin typeface="Cambria Math"/>
                      </a:rPr>
                      <m:t>4</m:t>
                    </m:r>
                    <m:d>
                      <m:dPr>
                        <m:ctrlPr>
                          <a:rPr lang="en-US" sz="2200" i="1">
                            <a:solidFill>
                              <a:schemeClr val="tx1"/>
                            </a:solidFill>
                            <a:latin typeface="Cambria Math"/>
                          </a:rPr>
                        </m:ctrlPr>
                      </m:dPr>
                      <m:e>
                        <m:sSup>
                          <m:sSupPr>
                            <m:ctrlPr>
                              <a:rPr lang="en-US" sz="2200" i="1">
                                <a:solidFill>
                                  <a:schemeClr val="tx1"/>
                                </a:solidFill>
                                <a:latin typeface="Cambria Math"/>
                              </a:rPr>
                            </m:ctrlPr>
                          </m:sSupPr>
                          <m:e>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e>
                          <m:sup>
                            <m:r>
                              <a:rPr lang="en-US" sz="2200" i="0">
                                <a:solidFill>
                                  <a:schemeClr val="tx1"/>
                                </a:solidFill>
                                <a:latin typeface="Cambria Math"/>
                              </a:rPr>
                              <m:t>2</m:t>
                            </m:r>
                          </m:sup>
                        </m:sSup>
                        <m:r>
                          <a:rPr lang="en-US" sz="2200" i="0">
                            <a:solidFill>
                              <a:schemeClr val="tx1"/>
                            </a:solidFill>
                            <a:latin typeface="Cambria Math"/>
                          </a:rPr>
                          <m:t>−</m:t>
                        </m:r>
                        <m:sSup>
                          <m:sSupPr>
                            <m:ctrlPr>
                              <a:rPr lang="en-US" sz="2200" i="1">
                                <a:solidFill>
                                  <a:schemeClr val="tx1"/>
                                </a:solidFill>
                                <a:latin typeface="Cambria Math"/>
                              </a:rPr>
                            </m:ctrlPr>
                          </m:sSupPr>
                          <m:e>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e>
                          <m:sup>
                            <m:r>
                              <a:rPr lang="en-US" sz="2200" i="0">
                                <a:solidFill>
                                  <a:schemeClr val="tx1"/>
                                </a:solidFill>
                                <a:latin typeface="Cambria Math"/>
                              </a:rPr>
                              <m:t>2</m:t>
                            </m:r>
                          </m:sup>
                        </m:sSup>
                      </m:e>
                    </m:d>
                  </m:oMath>
                </a14:m>
                <a:endParaRPr lang="en-US" sz="22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2200" i="0">
                        <a:solidFill>
                          <a:schemeClr val="tx1"/>
                        </a:solidFill>
                        <a:latin typeface="Cambria Math"/>
                      </a:rPr>
                      <m:t>=</m:t>
                    </m:r>
                    <m:d>
                      <m:dPr>
                        <m:ctrlPr>
                          <a:rPr lang="en-US" sz="2200" i="1">
                            <a:solidFill>
                              <a:schemeClr val="tx1"/>
                            </a:solidFill>
                            <a:latin typeface="Cambria Math"/>
                          </a:rPr>
                        </m:ctrlPr>
                      </m:dPr>
                      <m:e>
                        <m:f>
                          <m:fPr>
                            <m:ctrlPr>
                              <a:rPr lang="en-US" sz="2200" i="1">
                                <a:solidFill>
                                  <a:schemeClr val="tx1"/>
                                </a:solidFill>
                                <a:latin typeface="Cambria Math"/>
                              </a:rPr>
                            </m:ctrlPr>
                          </m:fPr>
                          <m:num>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num>
                          <m:den>
                            <m:r>
                              <a:rPr lang="en-US" sz="2200" i="0">
                                <a:solidFill>
                                  <a:schemeClr val="tx1"/>
                                </a:solidFill>
                                <a:latin typeface="Cambria Math"/>
                              </a:rPr>
                              <m:t>2</m:t>
                            </m:r>
                            <m:r>
                              <m:rPr>
                                <m:sty m:val="p"/>
                              </m:rPr>
                              <a:rPr lang="en-US" sz="2200" i="0">
                                <a:solidFill>
                                  <a:schemeClr val="tx1"/>
                                </a:solidFill>
                                <a:latin typeface="Cambria Math"/>
                              </a:rPr>
                              <m:t>E</m:t>
                            </m:r>
                          </m:den>
                        </m:f>
                        <m:r>
                          <a:rPr lang="en-US" sz="2200" i="0">
                            <a:solidFill>
                              <a:schemeClr val="tx1"/>
                            </a:solidFill>
                            <a:latin typeface="Cambria Math"/>
                          </a:rPr>
                          <m:t>+</m:t>
                        </m:r>
                        <m:f>
                          <m:fPr>
                            <m:ctrlPr>
                              <a:rPr lang="en-US" sz="2200" i="1">
                                <a:solidFill>
                                  <a:schemeClr val="tx1"/>
                                </a:solidFill>
                                <a:latin typeface="Cambria Math"/>
                              </a:rPr>
                            </m:ctrlPr>
                          </m:fPr>
                          <m:num>
                            <m:r>
                              <a:rPr lang="en-US" sz="2200" i="0">
                                <a:solidFill>
                                  <a:schemeClr val="tx1"/>
                                </a:solidFill>
                                <a:latin typeface="Cambria Math"/>
                              </a:rPr>
                              <m:t>2</m:t>
                            </m:r>
                            <m:d>
                              <m:dPr>
                                <m:ctrlPr>
                                  <a:rPr lang="en-US" sz="2200" i="1">
                                    <a:solidFill>
                                      <a:schemeClr val="tx1"/>
                                    </a:solidFill>
                                    <a:latin typeface="Cambria Math"/>
                                  </a:rPr>
                                </m:ctrlPr>
                              </m:dPr>
                              <m:e>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v</m:t>
                                </m:r>
                              </m:e>
                            </m:d>
                          </m:num>
                          <m:den>
                            <m:r>
                              <m:rPr>
                                <m:sty m:val="p"/>
                              </m:rPr>
                              <a:rPr lang="en-US" sz="2200" i="0">
                                <a:solidFill>
                                  <a:schemeClr val="tx1"/>
                                </a:solidFill>
                                <a:latin typeface="Cambria Math"/>
                              </a:rPr>
                              <m:t>E</m:t>
                            </m:r>
                          </m:den>
                        </m:f>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d>
                    <m:r>
                      <m:rPr>
                        <m:sty m:val="p"/>
                      </m:rPr>
                      <a:rPr lang="en-US" sz="2200" i="0">
                        <a:solidFill>
                          <a:schemeClr val="tx1"/>
                        </a:solidFill>
                        <a:latin typeface="Cambria Math"/>
                      </a:rPr>
                      <m:t>π</m:t>
                    </m:r>
                    <m:r>
                      <a:rPr lang="en-US" sz="2200" i="0">
                        <a:solidFill>
                          <a:schemeClr val="tx1"/>
                        </a:solidFill>
                        <a:latin typeface="Cambria Math"/>
                      </a:rPr>
                      <m:t>/</m:t>
                    </m:r>
                    <m:r>
                      <a:rPr lang="en-US" sz="2200" i="0">
                        <a:solidFill>
                          <a:schemeClr val="tx1"/>
                        </a:solidFill>
                        <a:latin typeface="Cambria Math"/>
                      </a:rPr>
                      <m:t>4</m:t>
                    </m:r>
                    <m:sSup>
                      <m:sSupPr>
                        <m:ctrlPr>
                          <a:rPr lang="en-US" sz="2200" i="1">
                            <a:solidFill>
                              <a:schemeClr val="tx1"/>
                            </a:solidFill>
                            <a:latin typeface="Cambria Math"/>
                          </a:rPr>
                        </m:ctrlPr>
                      </m:sSupPr>
                      <m:e>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i</m:t>
                            </m:r>
                          </m:sub>
                        </m:sSub>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a</m:t>
                            </m:r>
                          </m:e>
                          <m:sub>
                            <m:r>
                              <m:rPr>
                                <m:sty m:val="p"/>
                              </m:rPr>
                              <a:rPr lang="en-US" sz="2200" i="0">
                                <a:solidFill>
                                  <a:schemeClr val="tx1"/>
                                </a:solidFill>
                                <a:latin typeface="Cambria Math"/>
                              </a:rPr>
                              <m:t>o</m:t>
                            </m:r>
                          </m:sub>
                        </m:sSub>
                        <m:r>
                          <a:rPr lang="en-US" sz="2200" i="0">
                            <a:solidFill>
                              <a:schemeClr val="tx1"/>
                            </a:solidFill>
                            <a:latin typeface="Cambria Math"/>
                          </a:rPr>
                          <m:t>)</m:t>
                        </m:r>
                      </m:e>
                      <m:sup>
                        <m:r>
                          <a:rPr lang="en-US" sz="2200" i="0">
                            <a:solidFill>
                              <a:schemeClr val="tx1"/>
                            </a:solidFill>
                            <a:latin typeface="Cambria Math"/>
                          </a:rPr>
                          <m:t>2</m:t>
                        </m:r>
                      </m:sup>
                    </m:sSup>
                  </m:oMath>
                </a14:m>
                <a:endParaRPr lang="en-GB" sz="2200" dirty="0" smtClean="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a:ea typeface="Times New Roman"/>
                  </a:rPr>
                  <a:t>For calculation the kinetic opening displacement of the crack in thin plate for multi axial loading  it has suggested that to calculate the </a:t>
                </a:r>
                <a:r>
                  <a:rPr lang="en-US" sz="2200" b="1" dirty="0">
                    <a:solidFill>
                      <a:schemeClr val="tx1"/>
                    </a:solidFill>
                    <a:latin typeface="Times New Roman"/>
                    <a:ea typeface="Times New Roman"/>
                  </a:rPr>
                  <a:t>effective stress </a:t>
                </a:r>
                <a:r>
                  <a:rPr lang="en-US" sz="2200" dirty="0">
                    <a:solidFill>
                      <a:schemeClr val="tx1"/>
                    </a:solidFill>
                    <a:latin typeface="Times New Roman"/>
                    <a:ea typeface="Times New Roman"/>
                  </a:rPr>
                  <a:t>that relates a complex state of stresses to an equivalent uniaxial stress given </a:t>
                </a:r>
                <a:r>
                  <a:rPr lang="en-US" sz="2200" dirty="0" smtClean="0">
                    <a:solidFill>
                      <a:schemeClr val="tx1"/>
                    </a:solidFill>
                    <a:latin typeface="Times New Roman"/>
                    <a:ea typeface="Times New Roman"/>
                  </a:rPr>
                  <a:t>by</a:t>
                </a:r>
              </a:p>
              <a:p>
                <a14:m>
                  <m:oMath xmlns:m="http://schemas.openxmlformats.org/officeDocument/2006/math">
                    <m:sSub>
                      <m:sSubPr>
                        <m:ctrlPr>
                          <a:rPr lang="en-US" sz="2200" i="1" smtClean="0">
                            <a:solidFill>
                              <a:schemeClr val="tx1"/>
                            </a:solidFill>
                            <a:latin typeface="Cambria Math"/>
                          </a:rPr>
                        </m:ctrlPr>
                      </m:sSubPr>
                      <m:e>
                        <m:r>
                          <m:rPr>
                            <m:sty m:val="p"/>
                          </m:rPr>
                          <a:rPr lang="en-US" sz="2200" i="0">
                            <a:solidFill>
                              <a:schemeClr val="tx1"/>
                            </a:solidFill>
                            <a:latin typeface="Cambria Math"/>
                          </a:rPr>
                          <m:t>σ</m:t>
                        </m:r>
                      </m:e>
                      <m:sub>
                        <m:r>
                          <m:rPr>
                            <m:sty m:val="p"/>
                          </m:rPr>
                          <a:rPr lang="en-US" sz="2200" i="0">
                            <a:solidFill>
                              <a:schemeClr val="tx1"/>
                            </a:solidFill>
                            <a:latin typeface="Cambria Math"/>
                          </a:rPr>
                          <m:t>eff</m:t>
                        </m:r>
                      </m:sub>
                    </m:sSub>
                    <m:r>
                      <a:rPr lang="en-US" sz="2200" i="0">
                        <a:solidFill>
                          <a:schemeClr val="tx1"/>
                        </a:solidFill>
                        <a:latin typeface="Cambria Math"/>
                      </a:rPr>
                      <m:t>= </m:t>
                    </m:r>
                    <m:f>
                      <m:fPr>
                        <m:ctrlPr>
                          <a:rPr lang="en-US" sz="2200" i="1">
                            <a:solidFill>
                              <a:schemeClr val="tx1"/>
                            </a:solidFill>
                            <a:latin typeface="Cambria Math"/>
                          </a:rPr>
                        </m:ctrlPr>
                      </m:fPr>
                      <m:num>
                        <m:r>
                          <a:rPr lang="en-US" sz="2200" i="0">
                            <a:solidFill>
                              <a:schemeClr val="tx1"/>
                            </a:solidFill>
                            <a:latin typeface="Cambria Math"/>
                          </a:rPr>
                          <m:t>1</m:t>
                        </m:r>
                      </m:num>
                      <m:den>
                        <m:rad>
                          <m:radPr>
                            <m:degHide m:val="on"/>
                            <m:ctrlPr>
                              <a:rPr lang="en-US" sz="2200" i="1">
                                <a:solidFill>
                                  <a:schemeClr val="tx1"/>
                                </a:solidFill>
                                <a:latin typeface="Cambria Math"/>
                              </a:rPr>
                            </m:ctrlPr>
                          </m:radPr>
                          <m:deg/>
                          <m:e>
                            <m:r>
                              <a:rPr lang="en-US" sz="2200" i="0">
                                <a:solidFill>
                                  <a:schemeClr val="tx1"/>
                                </a:solidFill>
                                <a:latin typeface="Cambria Math"/>
                              </a:rPr>
                              <m:t>2</m:t>
                            </m:r>
                          </m:e>
                        </m:rad>
                      </m:den>
                    </m:f>
                    <m:rad>
                      <m:radPr>
                        <m:degHide m:val="on"/>
                        <m:ctrlPr>
                          <a:rPr lang="en-US" sz="2200" i="1">
                            <a:solidFill>
                              <a:schemeClr val="tx1"/>
                            </a:solidFill>
                            <a:latin typeface="Cambria Math"/>
                          </a:rPr>
                        </m:ctrlPr>
                      </m:radPr>
                      <m:deg/>
                      <m:e>
                        <m:sSup>
                          <m:sSupPr>
                            <m:ctrlPr>
                              <a:rPr lang="en-US" sz="2200" i="1">
                                <a:solidFill>
                                  <a:schemeClr val="tx1"/>
                                </a:solidFill>
                                <a:latin typeface="Cambria Math"/>
                              </a:rPr>
                            </m:ctrlPr>
                          </m:sSupPr>
                          <m:e>
                            <m:r>
                              <m:rPr>
                                <m:sty m:val="p"/>
                              </m:rPr>
                              <a:rPr lang="en-US" sz="2200" i="0">
                                <a:solidFill>
                                  <a:schemeClr val="tx1"/>
                                </a:solidFill>
                                <a:latin typeface="Cambria Math"/>
                              </a:rPr>
                              <m:t>σ</m:t>
                            </m:r>
                          </m:e>
                          <m:sup>
                            <m:r>
                              <a:rPr lang="en-US" sz="2200" i="0">
                                <a:solidFill>
                                  <a:schemeClr val="tx1"/>
                                </a:solidFill>
                                <a:latin typeface="Cambria Math"/>
                              </a:rPr>
                              <m:t>2</m:t>
                            </m:r>
                          </m:sup>
                        </m:sSup>
                        <m:r>
                          <a:rPr lang="en-US" sz="2200" i="0">
                            <a:solidFill>
                              <a:schemeClr val="tx1"/>
                            </a:solidFill>
                            <a:latin typeface="Cambria Math"/>
                          </a:rPr>
                          <m:t>+</m:t>
                        </m:r>
                        <m:sSup>
                          <m:sSupPr>
                            <m:ctrlPr>
                              <a:rPr lang="en-US" sz="2200" i="1">
                                <a:solidFill>
                                  <a:schemeClr val="tx1"/>
                                </a:solidFill>
                                <a:latin typeface="Cambria Math"/>
                              </a:rPr>
                            </m:ctrlPr>
                          </m:sSupPr>
                          <m:e>
                            <m:r>
                              <a:rPr lang="en-US" sz="2200" i="0">
                                <a:solidFill>
                                  <a:schemeClr val="tx1"/>
                                </a:solidFill>
                                <a:latin typeface="Cambria Math"/>
                              </a:rPr>
                              <m:t>(</m:t>
                            </m:r>
                            <m:r>
                              <m:rPr>
                                <m:sty m:val="p"/>
                              </m:rPr>
                              <a:rPr lang="en-US" sz="2200" i="0">
                                <a:solidFill>
                                  <a:schemeClr val="tx1"/>
                                </a:solidFill>
                                <a:latin typeface="Cambria Math"/>
                              </a:rPr>
                              <m:t>τ</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m:t>
                                </m:r>
                                <m:f>
                                  <m:fPr>
                                    <m:ctrlPr>
                                      <a:rPr lang="en-US" sz="2200" i="1">
                                        <a:solidFill>
                                          <a:schemeClr val="tx1"/>
                                        </a:solidFill>
                                        <a:latin typeface="Cambria Math"/>
                                      </a:rPr>
                                    </m:ctrlPr>
                                  </m:fPr>
                                  <m:num>
                                    <m:r>
                                      <m:rPr>
                                        <m:sty m:val="p"/>
                                      </m:rPr>
                                      <a:rPr lang="en-US" sz="2200" i="0">
                                        <a:solidFill>
                                          <a:schemeClr val="tx1"/>
                                        </a:solidFill>
                                        <a:latin typeface="Cambria Math"/>
                                      </a:rPr>
                                      <m:t>ωt</m:t>
                                    </m:r>
                                  </m:num>
                                  <m:den>
                                    <m:r>
                                      <a:rPr lang="en-US" sz="2200" i="0">
                                        <a:solidFill>
                                          <a:schemeClr val="tx1"/>
                                        </a:solidFill>
                                        <a:latin typeface="Cambria Math"/>
                                      </a:rPr>
                                      <m:t>2</m:t>
                                    </m:r>
                                  </m:den>
                                </m:f>
                                <m:r>
                                  <a:rPr lang="en-US" sz="2200" i="0">
                                    <a:solidFill>
                                      <a:schemeClr val="tx1"/>
                                    </a:solidFill>
                                    <a:latin typeface="Cambria Math"/>
                                  </a:rPr>
                                  <m:t>))</m:t>
                                </m:r>
                              </m:e>
                            </m:func>
                          </m:e>
                          <m:sup>
                            <m:r>
                              <a:rPr lang="en-US" sz="2200" i="0">
                                <a:solidFill>
                                  <a:schemeClr val="tx1"/>
                                </a:solidFill>
                                <a:latin typeface="Cambria Math"/>
                              </a:rPr>
                              <m:t>2</m:t>
                            </m:r>
                          </m:sup>
                        </m:sSup>
                      </m:e>
                    </m:rad>
                  </m:oMath>
                </a14:m>
                <a:endParaRPr lang="en-GB" sz="2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75773" y="553354"/>
                <a:ext cx="11654971" cy="5983924"/>
              </a:xfrm>
              <a:blipFill rotWithShape="1">
                <a:blip r:embed="rId2"/>
                <a:stretch>
                  <a:fillRect l="-1098" r="-1098"/>
                </a:stretch>
              </a:blipFill>
            </p:spPr>
            <p:txBody>
              <a:bodyPr/>
              <a:lstStyle/>
              <a:p>
                <a:r>
                  <a:rPr lang="en-US">
                    <a:noFill/>
                  </a:rPr>
                  <a:t> </a:t>
                </a:r>
              </a:p>
            </p:txBody>
          </p:sp>
        </mc:Fallback>
      </mc:AlternateContent>
    </p:spTree>
    <p:extLst>
      <p:ext uri="{BB962C8B-B14F-4D97-AF65-F5344CB8AC3E}">
        <p14:creationId xmlns:p14="http://schemas.microsoft.com/office/powerpoint/2010/main" val="391584279"/>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62894" y="237336"/>
                <a:ext cx="11654971" cy="6497832"/>
              </a:xfrm>
            </p:spPr>
            <p:txBody>
              <a:bodyPr>
                <a:noAutofit/>
              </a:bodyPr>
              <a:lstStyle/>
              <a:p>
                <a:pPr marL="0" indent="0" algn="just">
                  <a:lnSpc>
                    <a:spcPct val="150000"/>
                  </a:lnSpc>
                  <a:buNone/>
                </a:pP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Analtical Solution:</a:t>
                </a:r>
              </a:p>
              <a:p>
                <a:pPr marL="0" marR="0" algn="just">
                  <a:lnSpc>
                    <a:spcPct val="150000"/>
                  </a:lnSpc>
                  <a:spcBef>
                    <a:spcPts val="0"/>
                  </a:spcBef>
                  <a:spcAft>
                    <a:spcPts val="800"/>
                  </a:spcAft>
                </a:pPr>
                <a:r>
                  <a:rPr lang="en-US" sz="2200" dirty="0" smtClean="0">
                    <a:solidFill>
                      <a:schemeClr val="tx1"/>
                    </a:solidFill>
                    <a:latin typeface="Times New Roman" panose="02020603050405020304" pitchFamily="18" charset="0"/>
                    <a:ea typeface="Calibri"/>
                    <a:cs typeface="Times New Roman" panose="02020603050405020304" pitchFamily="18" charset="0"/>
                  </a:rPr>
                  <a:t>Then the </a:t>
                </a:r>
                <a:r>
                  <a:rPr lang="en-US" sz="2200" b="1" dirty="0" smtClean="0">
                    <a:solidFill>
                      <a:schemeClr val="tx1"/>
                    </a:solidFill>
                    <a:latin typeface="Times New Roman" panose="02020603050405020304" pitchFamily="18" charset="0"/>
                    <a:ea typeface="Calibri"/>
                    <a:cs typeface="Times New Roman" panose="02020603050405020304" pitchFamily="18" charset="0"/>
                  </a:rPr>
                  <a:t>stress intensity factor </a:t>
                </a:r>
                <a:r>
                  <a:rPr lang="en-US" sz="2200" dirty="0" smtClean="0">
                    <a:solidFill>
                      <a:schemeClr val="tx1"/>
                    </a:solidFill>
                    <a:latin typeface="Times New Roman" panose="02020603050405020304" pitchFamily="18" charset="0"/>
                    <a:ea typeface="Calibri"/>
                    <a:cs typeface="Times New Roman" panose="02020603050405020304" pitchFamily="18" charset="0"/>
                  </a:rPr>
                  <a:t>for </a:t>
                </a:r>
                <a:r>
                  <a:rPr lang="en-US" sz="2200" b="1" dirty="0" smtClean="0">
                    <a:solidFill>
                      <a:schemeClr val="tx1"/>
                    </a:solidFill>
                    <a:latin typeface="Times New Roman" panose="02020603050405020304" pitchFamily="18" charset="0"/>
                    <a:ea typeface="Calibri"/>
                    <a:cs typeface="Times New Roman" panose="02020603050405020304" pitchFamily="18" charset="0"/>
                  </a:rPr>
                  <a:t>mode I </a:t>
                </a:r>
                <a:r>
                  <a:rPr lang="en-US" sz="2200" dirty="0" smtClean="0">
                    <a:solidFill>
                      <a:schemeClr val="tx1"/>
                    </a:solidFill>
                    <a:latin typeface="Times New Roman" panose="02020603050405020304" pitchFamily="18" charset="0"/>
                    <a:ea typeface="Calibri"/>
                    <a:cs typeface="Times New Roman" panose="02020603050405020304" pitchFamily="18" charset="0"/>
                  </a:rPr>
                  <a:t>and </a:t>
                </a:r>
                <a:r>
                  <a:rPr lang="en-US" sz="2200" b="1" dirty="0" smtClean="0">
                    <a:solidFill>
                      <a:schemeClr val="tx1"/>
                    </a:solidFill>
                    <a:latin typeface="Times New Roman" panose="02020603050405020304" pitchFamily="18" charset="0"/>
                    <a:ea typeface="Calibri"/>
                    <a:cs typeface="Times New Roman" panose="02020603050405020304" pitchFamily="18" charset="0"/>
                  </a:rPr>
                  <a:t>mode II </a:t>
                </a:r>
                <a:r>
                  <a:rPr lang="en-US" sz="2200" dirty="0" smtClean="0">
                    <a:solidFill>
                      <a:schemeClr val="tx1"/>
                    </a:solidFill>
                    <a:latin typeface="Times New Roman" panose="02020603050405020304" pitchFamily="18" charset="0"/>
                    <a:ea typeface="Calibri"/>
                    <a:cs typeface="Times New Roman" panose="02020603050405020304" pitchFamily="18" charset="0"/>
                  </a:rPr>
                  <a:t>can be written as:</a:t>
                </a:r>
                <a:endParaRPr lang="en-US" sz="2200" dirty="0">
                  <a:solidFill>
                    <a:schemeClr val="tx1"/>
                  </a:solidFill>
                  <a:effectLst/>
                  <a:latin typeface="Times New Roman" panose="02020603050405020304" pitchFamily="18" charset="0"/>
                  <a:ea typeface="Calibri"/>
                  <a:cs typeface="Times New Roman" panose="02020603050405020304" pitchFamily="18" charset="0"/>
                </a:endParaRPr>
              </a:p>
              <a:p>
                <a:pPr marL="0" marR="0" algn="just">
                  <a:lnSpc>
                    <a:spcPct val="150000"/>
                  </a:lnSpc>
                  <a:spcBef>
                    <a:spcPts val="0"/>
                  </a:spcBef>
                  <a:spcAft>
                    <a:spcPts val="800"/>
                  </a:spcAft>
                </a:pPr>
                <a:r>
                  <a:rPr lang="en-US" sz="2200" dirty="0">
                    <a:solidFill>
                      <a:schemeClr val="tx1"/>
                    </a:solidFill>
                    <a:effectLst/>
                    <a:latin typeface="Times New Roman" panose="02020603050405020304" pitchFamily="18" charset="0"/>
                    <a:ea typeface="Calibri"/>
                    <a:cs typeface="Times New Roman" panose="02020603050405020304" pitchFamily="18" charset="0"/>
                  </a:rPr>
                  <a:t>If the value of</a:t>
                </a:r>
                <a14:m>
                  <m:oMath xmlns:m="http://schemas.openxmlformats.org/officeDocument/2006/math">
                    <m:sSub>
                      <m:sSubPr>
                        <m:ctrlPr>
                          <a:rPr lang="en-US" sz="2200" b="1" i="1">
                            <a:solidFill>
                              <a:schemeClr val="tx1"/>
                            </a:solidFill>
                            <a:effectLst/>
                            <a:latin typeface="Cambria Math"/>
                            <a:ea typeface="Calibri"/>
                            <a:cs typeface="Times New Roman"/>
                          </a:rPr>
                        </m:ctrlPr>
                      </m:sSubPr>
                      <m:e>
                        <m:r>
                          <a:rPr lang="en-GB" sz="2200" b="1" i="0" smtClean="0">
                            <a:solidFill>
                              <a:schemeClr val="tx1"/>
                            </a:solidFill>
                            <a:effectLst/>
                            <a:latin typeface="Cambria Math"/>
                            <a:ea typeface="Calibri"/>
                            <a:cs typeface="Times New Roman"/>
                          </a:rPr>
                          <m:t> </m:t>
                        </m:r>
                        <m:r>
                          <a:rPr lang="en-US" sz="2200" b="1" i="0">
                            <a:solidFill>
                              <a:schemeClr val="tx1"/>
                            </a:solidFill>
                            <a:effectLst/>
                            <a:latin typeface="Cambria Math"/>
                            <a:ea typeface="Calibri"/>
                            <a:cs typeface="Times New Roman"/>
                          </a:rPr>
                          <m:t>𝛔</m:t>
                        </m:r>
                      </m:e>
                      <m:sub>
                        <m:r>
                          <a:rPr lang="en-US" sz="2200" b="1" i="0">
                            <a:solidFill>
                              <a:schemeClr val="tx1"/>
                            </a:solidFill>
                            <a:effectLst/>
                            <a:latin typeface="Cambria Math"/>
                            <a:ea typeface="Calibri"/>
                            <a:cs typeface="Times New Roman"/>
                          </a:rPr>
                          <m:t>𝟐</m:t>
                        </m:r>
                      </m:sub>
                    </m:sSub>
                    <m:r>
                      <a:rPr lang="en-US" sz="2200" b="1" i="0">
                        <a:solidFill>
                          <a:schemeClr val="tx1"/>
                        </a:solidFill>
                        <a:effectLst/>
                        <a:latin typeface="Cambria Math"/>
                        <a:ea typeface="Calibri"/>
                        <a:cs typeface="Times New Roman"/>
                      </a:rPr>
                      <m:t>=</m:t>
                    </m:r>
                    <m:r>
                      <a:rPr lang="en-US" sz="2200" b="1" i="0">
                        <a:solidFill>
                          <a:schemeClr val="tx1"/>
                        </a:solidFill>
                        <a:effectLst/>
                        <a:latin typeface="Cambria Math"/>
                        <a:ea typeface="Calibri"/>
                        <a:cs typeface="Times New Roman"/>
                      </a:rPr>
                      <m:t>𝛂</m:t>
                    </m:r>
                    <m:sSub>
                      <m:sSubPr>
                        <m:ctrlPr>
                          <a:rPr lang="en-US" sz="2200" b="1" i="1">
                            <a:solidFill>
                              <a:schemeClr val="tx1"/>
                            </a:solidFill>
                            <a:effectLst/>
                            <a:latin typeface="Cambria Math"/>
                            <a:ea typeface="Calibri"/>
                            <a:cs typeface="Times New Roman"/>
                          </a:rPr>
                        </m:ctrlPr>
                      </m:sSubPr>
                      <m:e>
                        <m:r>
                          <a:rPr lang="en-US" sz="2200" b="1" i="0">
                            <a:solidFill>
                              <a:schemeClr val="tx1"/>
                            </a:solidFill>
                            <a:effectLst/>
                            <a:latin typeface="Cambria Math"/>
                            <a:ea typeface="Calibri"/>
                            <a:cs typeface="Times New Roman"/>
                          </a:rPr>
                          <m:t>𝛔</m:t>
                        </m:r>
                      </m:e>
                      <m:sub>
                        <m:r>
                          <a:rPr lang="en-US" sz="2200" b="1" i="0">
                            <a:solidFill>
                              <a:schemeClr val="tx1"/>
                            </a:solidFill>
                            <a:effectLst/>
                            <a:latin typeface="Cambria Math"/>
                            <a:ea typeface="Calibri"/>
                            <a:cs typeface="Times New Roman"/>
                          </a:rPr>
                          <m:t>𝟏</m:t>
                        </m:r>
                      </m:sub>
                    </m:sSub>
                  </m:oMath>
                </a14:m>
                <a:r>
                  <a:rPr lang="en-US" sz="2200" dirty="0">
                    <a:solidFill>
                      <a:schemeClr val="tx1"/>
                    </a:solidFill>
                    <a:effectLst/>
                    <a:latin typeface="Times New Roman" panose="02020603050405020304" pitchFamily="18" charset="0"/>
                    <a:ea typeface="Calibri"/>
                    <a:cs typeface="Times New Roman" panose="02020603050405020304" pitchFamily="18" charset="0"/>
                  </a:rPr>
                  <a:t>  then and </a:t>
                </a:r>
                <a14:m>
                  <m:oMath xmlns:m="http://schemas.openxmlformats.org/officeDocument/2006/math">
                    <m:sSub>
                      <m:sSubPr>
                        <m:ctrlPr>
                          <a:rPr lang="en-US" sz="2200" b="1" i="1">
                            <a:solidFill>
                              <a:schemeClr val="tx1"/>
                            </a:solidFill>
                            <a:effectLst/>
                            <a:latin typeface="Cambria Math"/>
                            <a:ea typeface="Calibri"/>
                            <a:cs typeface="Times New Roman"/>
                          </a:rPr>
                        </m:ctrlPr>
                      </m:sSubPr>
                      <m:e>
                        <m:r>
                          <a:rPr lang="en-US" sz="2200" b="1" i="0">
                            <a:solidFill>
                              <a:schemeClr val="tx1"/>
                            </a:solidFill>
                            <a:effectLst/>
                            <a:latin typeface="Cambria Math"/>
                            <a:ea typeface="Calibri"/>
                            <a:cs typeface="Times New Roman"/>
                          </a:rPr>
                          <m:t>𝛔</m:t>
                        </m:r>
                      </m:e>
                      <m:sub>
                        <m:r>
                          <a:rPr lang="en-US" sz="2200" b="1" i="0">
                            <a:solidFill>
                              <a:schemeClr val="tx1"/>
                            </a:solidFill>
                            <a:effectLst/>
                            <a:latin typeface="Cambria Math"/>
                            <a:ea typeface="Calibri"/>
                            <a:cs typeface="Times New Roman"/>
                          </a:rPr>
                          <m:t>𝟐</m:t>
                        </m:r>
                      </m:sub>
                    </m:sSub>
                  </m:oMath>
                </a14:m>
                <a:r>
                  <a:rPr lang="en-US" sz="2200" dirty="0">
                    <a:solidFill>
                      <a:schemeClr val="tx1"/>
                    </a:solidFill>
                    <a:effectLst/>
                    <a:latin typeface="Times New Roman" panose="02020603050405020304" pitchFamily="18" charset="0"/>
                    <a:ea typeface="Times New Roman"/>
                    <a:cs typeface="Times New Roman" panose="02020603050405020304" pitchFamily="18" charset="0"/>
                  </a:rPr>
                  <a:t>    is a compressive stress always from Moher circle for our study.   </a:t>
                </a:r>
                <a:endParaRPr lang="en-US" sz="2200" dirty="0">
                  <a:solidFill>
                    <a:schemeClr val="tx1"/>
                  </a:solidFill>
                  <a:effectLst/>
                  <a:latin typeface="Times New Roman" panose="02020603050405020304" pitchFamily="18" charset="0"/>
                  <a:ea typeface="Calibri"/>
                  <a:cs typeface="Times New Roman" panose="02020603050405020304" pitchFamily="18" charset="0"/>
                </a:endParaRPr>
              </a:p>
              <a:p>
                <a14:m>
                  <m:oMath xmlns:m="http://schemas.openxmlformats.org/officeDocument/2006/math">
                    <m:sSub>
                      <m:sSubPr>
                        <m:ctrlPr>
                          <a:rPr lang="en-US" sz="2200" i="1">
                            <a:solidFill>
                              <a:schemeClr val="tx1"/>
                            </a:solidFill>
                            <a:effectLst/>
                            <a:latin typeface="Cambria Math"/>
                            <a:cs typeface="Times New Roman"/>
                          </a:rPr>
                        </m:ctrlPr>
                      </m:sSubPr>
                      <m:e>
                        <m:r>
                          <m:rPr>
                            <m:sty m:val="p"/>
                          </m:rPr>
                          <a:rPr lang="en-US" sz="2200" i="0">
                            <a:solidFill>
                              <a:schemeClr val="tx1"/>
                            </a:solidFill>
                            <a:effectLst/>
                            <a:latin typeface="Cambria Math"/>
                            <a:ea typeface="Calibri"/>
                            <a:cs typeface="Times New Roman"/>
                          </a:rPr>
                          <m:t>K</m:t>
                        </m:r>
                      </m:e>
                      <m:sub>
                        <m:r>
                          <m:rPr>
                            <m:sty m:val="p"/>
                          </m:rPr>
                          <a:rPr lang="en-US" sz="2200" i="0">
                            <a:solidFill>
                              <a:schemeClr val="tx1"/>
                            </a:solidFill>
                            <a:effectLst/>
                            <a:latin typeface="Cambria Math"/>
                            <a:ea typeface="Calibri"/>
                            <a:cs typeface="Times New Roman"/>
                          </a:rPr>
                          <m:t>I</m:t>
                        </m:r>
                      </m:sub>
                    </m:sSub>
                    <m:r>
                      <a:rPr lang="en-US" sz="2200" i="0">
                        <a:solidFill>
                          <a:schemeClr val="tx1"/>
                        </a:solidFill>
                        <a:effectLst/>
                        <a:latin typeface="Cambria Math"/>
                        <a:ea typeface="Calibri"/>
                        <a:cs typeface="Times New Roman"/>
                      </a:rPr>
                      <m:t>=</m:t>
                    </m:r>
                    <m:f>
                      <m:fPr>
                        <m:ctrlPr>
                          <a:rPr lang="en-US" sz="2200" i="1">
                            <a:solidFill>
                              <a:schemeClr val="tx1"/>
                            </a:solidFill>
                            <a:effectLst/>
                            <a:latin typeface="Cambria Math"/>
                            <a:cs typeface="Times New Roman"/>
                          </a:rPr>
                        </m:ctrlPr>
                      </m:fPr>
                      <m:num>
                        <m:sSub>
                          <m:sSubPr>
                            <m:ctrlPr>
                              <a:rPr lang="en-US" sz="2200" i="1">
                                <a:solidFill>
                                  <a:schemeClr val="tx1"/>
                                </a:solidFill>
                                <a:effectLst/>
                                <a:latin typeface="Cambria Math"/>
                                <a:cs typeface="Times New Roman"/>
                              </a:rPr>
                            </m:ctrlPr>
                          </m:sSubPr>
                          <m:e>
                            <m:r>
                              <m:rPr>
                                <m:sty m:val="p"/>
                              </m:rPr>
                              <a:rPr lang="en-US" sz="2200" i="0">
                                <a:solidFill>
                                  <a:schemeClr val="tx1"/>
                                </a:solidFill>
                                <a:effectLst/>
                                <a:latin typeface="Cambria Math"/>
                                <a:ea typeface="Calibri"/>
                                <a:cs typeface="Times New Roman"/>
                              </a:rPr>
                              <m:t>σ</m:t>
                            </m:r>
                          </m:e>
                          <m:sub>
                            <m:r>
                              <a:rPr lang="en-US" sz="2200" i="0">
                                <a:solidFill>
                                  <a:schemeClr val="tx1"/>
                                </a:solidFill>
                                <a:effectLst/>
                                <a:latin typeface="Cambria Math"/>
                                <a:ea typeface="Calibri"/>
                                <a:cs typeface="Times New Roman"/>
                              </a:rPr>
                              <m:t>1</m:t>
                            </m:r>
                          </m:sub>
                        </m:sSub>
                        <m:rad>
                          <m:radPr>
                            <m:degHide m:val="on"/>
                            <m:ctrlPr>
                              <a:rPr lang="en-US" sz="2200" i="1">
                                <a:solidFill>
                                  <a:schemeClr val="tx1"/>
                                </a:solidFill>
                                <a:effectLst/>
                                <a:latin typeface="Cambria Math"/>
                                <a:cs typeface="Times New Roman"/>
                              </a:rPr>
                            </m:ctrlPr>
                          </m:radPr>
                          <m:deg/>
                          <m:e>
                            <m:r>
                              <m:rPr>
                                <m:sty m:val="p"/>
                              </m:rPr>
                              <a:rPr lang="en-US" sz="2200" i="0">
                                <a:solidFill>
                                  <a:schemeClr val="tx1"/>
                                </a:solidFill>
                                <a:effectLst/>
                                <a:latin typeface="Cambria Math"/>
                                <a:ea typeface="Calibri"/>
                                <a:cs typeface="Times New Roman"/>
                              </a:rPr>
                              <m:t>πa</m:t>
                            </m:r>
                          </m:e>
                        </m:rad>
                      </m:num>
                      <m:den>
                        <m:r>
                          <a:rPr lang="en-US" sz="2200" i="0">
                            <a:solidFill>
                              <a:schemeClr val="tx1"/>
                            </a:solidFill>
                            <a:effectLst/>
                            <a:latin typeface="Cambria Math"/>
                            <a:ea typeface="Calibri"/>
                            <a:cs typeface="Times New Roman"/>
                          </a:rPr>
                          <m:t>2</m:t>
                        </m:r>
                      </m:den>
                    </m:f>
                    <m:d>
                      <m:dPr>
                        <m:begChr m:val="{"/>
                        <m:endChr m:val=""/>
                        <m:ctrlPr>
                          <a:rPr lang="en-US" sz="2200" i="1">
                            <a:solidFill>
                              <a:schemeClr val="tx1"/>
                            </a:solidFill>
                            <a:effectLst/>
                            <a:latin typeface="Cambria Math"/>
                            <a:cs typeface="Times New Roman"/>
                          </a:rPr>
                        </m:ctrlPr>
                      </m:dPr>
                      <m:e>
                        <m:d>
                          <m:dPr>
                            <m:ctrlPr>
                              <a:rPr lang="en-US" sz="2200" i="1">
                                <a:solidFill>
                                  <a:schemeClr val="tx1"/>
                                </a:solidFill>
                                <a:effectLst/>
                                <a:latin typeface="Cambria Math"/>
                                <a:cs typeface="Times New Roman"/>
                              </a:rPr>
                            </m:ctrlPr>
                          </m:dPr>
                          <m:e>
                            <m:r>
                              <a:rPr lang="en-US" sz="2200" i="0">
                                <a:solidFill>
                                  <a:schemeClr val="tx1"/>
                                </a:solidFill>
                                <a:effectLst/>
                                <a:latin typeface="Cambria Math"/>
                                <a:ea typeface="Calibri"/>
                                <a:cs typeface="Times New Roman"/>
                              </a:rPr>
                              <m:t>1</m:t>
                            </m:r>
                            <m:r>
                              <a:rPr lang="en-US" sz="2200" i="0">
                                <a:solidFill>
                                  <a:schemeClr val="tx1"/>
                                </a:solidFill>
                                <a:effectLst/>
                                <a:latin typeface="Cambria Math"/>
                                <a:ea typeface="Calibri"/>
                                <a:cs typeface="Times New Roman"/>
                              </a:rPr>
                              <m:t>+</m:t>
                            </m:r>
                            <m:r>
                              <m:rPr>
                                <m:sty m:val="p"/>
                              </m:rPr>
                              <a:rPr lang="en-US" sz="2200" i="0">
                                <a:solidFill>
                                  <a:schemeClr val="tx1"/>
                                </a:solidFill>
                                <a:effectLst/>
                                <a:latin typeface="Cambria Math"/>
                                <a:ea typeface="Calibri"/>
                                <a:cs typeface="Times New Roman"/>
                              </a:rPr>
                              <m:t>α</m:t>
                            </m:r>
                          </m:e>
                        </m:d>
                        <m:r>
                          <a:rPr lang="en-US" sz="2200" i="0">
                            <a:solidFill>
                              <a:schemeClr val="tx1"/>
                            </a:solidFill>
                            <a:effectLst/>
                            <a:latin typeface="Cambria Math"/>
                            <a:ea typeface="Calibri"/>
                            <a:cs typeface="Times New Roman"/>
                          </a:rPr>
                          <m:t>+(</m:t>
                        </m:r>
                        <m:r>
                          <a:rPr lang="en-US" sz="2200" i="0">
                            <a:solidFill>
                              <a:schemeClr val="tx1"/>
                            </a:solidFill>
                            <a:effectLst/>
                            <a:latin typeface="Cambria Math"/>
                            <a:ea typeface="Calibri"/>
                            <a:cs typeface="Times New Roman"/>
                          </a:rPr>
                          <m:t>1</m:t>
                        </m:r>
                        <m:r>
                          <a:rPr lang="en-US" sz="2200" i="0">
                            <a:solidFill>
                              <a:schemeClr val="tx1"/>
                            </a:solidFill>
                            <a:effectLst/>
                            <a:latin typeface="Cambria Math"/>
                            <a:ea typeface="Calibri"/>
                            <a:cs typeface="Times New Roman"/>
                          </a:rPr>
                          <m:t>−</m:t>
                        </m:r>
                        <m:r>
                          <m:rPr>
                            <m:sty m:val="p"/>
                          </m:rPr>
                          <a:rPr lang="en-US" sz="2200" i="0">
                            <a:solidFill>
                              <a:schemeClr val="tx1"/>
                            </a:solidFill>
                            <a:effectLst/>
                            <a:latin typeface="Cambria Math"/>
                            <a:ea typeface="Calibri"/>
                            <a:cs typeface="Times New Roman"/>
                          </a:rPr>
                          <m:t>α</m:t>
                        </m:r>
                        <m:r>
                          <a:rPr lang="en-US" sz="2200" i="0">
                            <a:solidFill>
                              <a:schemeClr val="tx1"/>
                            </a:solidFill>
                            <a:effectLst/>
                            <a:latin typeface="Cambria Math"/>
                            <a:ea typeface="Calibri"/>
                            <a:cs typeface="Times New Roman"/>
                          </a:rPr>
                          <m:t>)</m:t>
                        </m:r>
                      </m:e>
                    </m:d>
                    <m:d>
                      <m:dPr>
                        <m:begChr m:val=""/>
                        <m:endChr m:val="}"/>
                        <m:ctrlPr>
                          <a:rPr lang="en-US" sz="2200" i="1">
                            <a:solidFill>
                              <a:schemeClr val="tx1"/>
                            </a:solidFill>
                            <a:effectLst/>
                            <a:latin typeface="Cambria Math"/>
                            <a:cs typeface="Times New Roman"/>
                          </a:rPr>
                        </m:ctrlPr>
                      </m:dPr>
                      <m:e>
                        <m:func>
                          <m:funcPr>
                            <m:ctrlPr>
                              <a:rPr lang="en-US" sz="2200" i="1">
                                <a:solidFill>
                                  <a:schemeClr val="tx1"/>
                                </a:solidFill>
                                <a:effectLst/>
                                <a:latin typeface="Cambria Math"/>
                                <a:cs typeface="Times New Roman"/>
                              </a:rPr>
                            </m:ctrlPr>
                          </m:funcPr>
                          <m:fName>
                            <m:r>
                              <m:rPr>
                                <m:sty m:val="p"/>
                              </m:rPr>
                              <a:rPr lang="en-US" sz="2200" i="0">
                                <a:solidFill>
                                  <a:schemeClr val="tx1"/>
                                </a:solidFill>
                                <a:effectLst/>
                                <a:latin typeface="Cambria Math"/>
                                <a:ea typeface="Calibri"/>
                                <a:cs typeface="Times New Roman"/>
                              </a:rPr>
                              <m:t>cos</m:t>
                            </m:r>
                          </m:fName>
                          <m:e>
                            <m:r>
                              <a:rPr lang="en-US" sz="2200" i="0">
                                <a:solidFill>
                                  <a:schemeClr val="tx1"/>
                                </a:solidFill>
                                <a:effectLst/>
                                <a:latin typeface="Cambria Math"/>
                                <a:ea typeface="Calibri"/>
                                <a:cs typeface="Times New Roman"/>
                              </a:rPr>
                              <m:t>2</m:t>
                            </m:r>
                            <m:sSub>
                              <m:sSubPr>
                                <m:ctrlPr>
                                  <a:rPr lang="en-US" sz="2200" i="1">
                                    <a:solidFill>
                                      <a:schemeClr val="tx1"/>
                                    </a:solidFill>
                                    <a:effectLst/>
                                    <a:latin typeface="Cambria Math"/>
                                    <a:cs typeface="Times New Roman"/>
                                  </a:rPr>
                                </m:ctrlPr>
                              </m:sSubPr>
                              <m:e>
                                <m:r>
                                  <m:rPr>
                                    <m:sty m:val="p"/>
                                  </m:rPr>
                                  <a:rPr lang="en-US" sz="2200" i="0">
                                    <a:solidFill>
                                      <a:schemeClr val="tx1"/>
                                    </a:solidFill>
                                    <a:effectLst/>
                                    <a:latin typeface="Cambria Math"/>
                                    <a:ea typeface="Calibri"/>
                                    <a:cs typeface="Times New Roman"/>
                                  </a:rPr>
                                  <m:t>θ</m:t>
                                </m:r>
                              </m:e>
                              <m:sub>
                                <m:r>
                                  <m:rPr>
                                    <m:sty m:val="p"/>
                                  </m:rPr>
                                  <a:rPr lang="en-US" sz="2200" i="0">
                                    <a:solidFill>
                                      <a:schemeClr val="tx1"/>
                                    </a:solidFill>
                                    <a:effectLst/>
                                    <a:latin typeface="Cambria Math"/>
                                    <a:ea typeface="Calibri"/>
                                    <a:cs typeface="Times New Roman"/>
                                  </a:rPr>
                                  <m:t>p</m:t>
                                </m:r>
                              </m:sub>
                            </m:sSub>
                          </m:e>
                        </m:func>
                      </m:e>
                    </m:d>
                  </m:oMath>
                </a14:m>
                <a:r>
                  <a:rPr lang="en-US" sz="2200" dirty="0">
                    <a:solidFill>
                      <a:schemeClr val="tx1"/>
                    </a:solidFill>
                    <a:effectLst/>
                    <a:latin typeface="Times New Roman" panose="02020603050405020304" pitchFamily="18" charset="0"/>
                    <a:ea typeface="Calibri"/>
                    <a:cs typeface="Times New Roman" panose="02020603050405020304" pitchFamily="18" charset="0"/>
                  </a:rPr>
                  <a:t> </a:t>
                </a:r>
                <a:endParaRPr lang="en-US" sz="2200" dirty="0" smtClean="0">
                  <a:solidFill>
                    <a:schemeClr val="tx1"/>
                  </a:solidFill>
                  <a:effectLst/>
                  <a:latin typeface="Times New Roman" panose="02020603050405020304" pitchFamily="18" charset="0"/>
                  <a:ea typeface="Calibri"/>
                  <a:cs typeface="Times New Roman" panose="02020603050405020304" pitchFamily="18" charset="0"/>
                </a:endParaRPr>
              </a:p>
              <a:p>
                <a14:m>
                  <m:oMath xmlns:m="http://schemas.openxmlformats.org/officeDocument/2006/math">
                    <m:sSub>
                      <m:sSubPr>
                        <m:ctrlPr>
                          <a:rPr lang="en-US" sz="2200" i="1">
                            <a:solidFill>
                              <a:schemeClr val="tx1"/>
                            </a:solidFill>
                            <a:latin typeface="Cambria Math"/>
                          </a:rPr>
                        </m:ctrlPr>
                      </m:sSubPr>
                      <m:e>
                        <m:r>
                          <m:rPr>
                            <m:sty m:val="p"/>
                          </m:rPr>
                          <a:rPr lang="en-US" sz="2200" i="0">
                            <a:solidFill>
                              <a:schemeClr val="tx1"/>
                            </a:solidFill>
                            <a:latin typeface="Cambria Math"/>
                          </a:rPr>
                          <m:t>K</m:t>
                        </m:r>
                      </m:e>
                      <m:sub>
                        <m:r>
                          <m:rPr>
                            <m:sty m:val="p"/>
                          </m:rPr>
                          <a:rPr lang="en-US" sz="2200" i="0">
                            <a:solidFill>
                              <a:schemeClr val="tx1"/>
                            </a:solidFill>
                            <a:latin typeface="Cambria Math"/>
                          </a:rPr>
                          <m:t>II</m:t>
                        </m:r>
                      </m:sub>
                    </m:sSub>
                    <m:r>
                      <a:rPr lang="en-US" sz="2200" i="0">
                        <a:solidFill>
                          <a:schemeClr val="tx1"/>
                        </a:solidFill>
                        <a:latin typeface="Cambria Math"/>
                      </a:rPr>
                      <m:t>=</m:t>
                    </m:r>
                    <m:f>
                      <m:fPr>
                        <m:ctrlPr>
                          <a:rPr lang="en-US" sz="2200" i="1">
                            <a:solidFill>
                              <a:schemeClr val="tx1"/>
                            </a:solidFill>
                            <a:latin typeface="Cambria Math"/>
                          </a:rPr>
                        </m:ctrlPr>
                      </m:fPr>
                      <m:num>
                        <m:sSub>
                          <m:sSubPr>
                            <m:ctrlPr>
                              <a:rPr lang="en-US" sz="2200" i="1">
                                <a:solidFill>
                                  <a:schemeClr val="tx1"/>
                                </a:solidFill>
                                <a:latin typeface="Cambria Math"/>
                              </a:rPr>
                            </m:ctrlPr>
                          </m:sSubPr>
                          <m:e>
                            <m:r>
                              <m:rPr>
                                <m:sty m:val="p"/>
                              </m:rPr>
                              <a:rPr lang="en-US" sz="2200" i="0">
                                <a:solidFill>
                                  <a:schemeClr val="tx1"/>
                                </a:solidFill>
                                <a:latin typeface="Cambria Math"/>
                              </a:rPr>
                              <m:t>σ</m:t>
                            </m:r>
                          </m:e>
                          <m:sub>
                            <m:r>
                              <a:rPr lang="en-US" sz="2200" i="0">
                                <a:solidFill>
                                  <a:schemeClr val="tx1"/>
                                </a:solidFill>
                                <a:latin typeface="Cambria Math"/>
                              </a:rPr>
                              <m:t>1</m:t>
                            </m:r>
                          </m:sub>
                        </m:sSub>
                        <m:rad>
                          <m:radPr>
                            <m:degHide m:val="on"/>
                            <m:ctrlPr>
                              <a:rPr lang="en-US" sz="2200" i="1">
                                <a:solidFill>
                                  <a:schemeClr val="tx1"/>
                                </a:solidFill>
                                <a:latin typeface="Cambria Math"/>
                              </a:rPr>
                            </m:ctrlPr>
                          </m:radPr>
                          <m:deg/>
                          <m:e>
                            <m:r>
                              <m:rPr>
                                <m:sty m:val="p"/>
                              </m:rPr>
                              <a:rPr lang="en-US" sz="2200" i="0">
                                <a:solidFill>
                                  <a:schemeClr val="tx1"/>
                                </a:solidFill>
                                <a:latin typeface="Cambria Math"/>
                              </a:rPr>
                              <m:t>πa</m:t>
                            </m:r>
                          </m:e>
                        </m:rad>
                      </m:num>
                      <m:den>
                        <m:r>
                          <a:rPr lang="en-US" sz="2200" i="0">
                            <a:solidFill>
                              <a:schemeClr val="tx1"/>
                            </a:solidFill>
                            <a:latin typeface="Cambria Math"/>
                          </a:rPr>
                          <m:t>2</m:t>
                        </m:r>
                      </m:den>
                    </m:f>
                    <m:d>
                      <m:dPr>
                        <m:begChr m:val="{"/>
                        <m:endChr m:val=""/>
                        <m:ctrlPr>
                          <a:rPr lang="en-US" sz="2200" i="1">
                            <a:solidFill>
                              <a:schemeClr val="tx1"/>
                            </a:solidFill>
                            <a:latin typeface="Cambria Math"/>
                          </a:rPr>
                        </m:ctrlPr>
                      </m:dPr>
                      <m:e>
                        <m:r>
                          <a:rPr lang="en-US" sz="2200" i="0">
                            <a:solidFill>
                              <a:schemeClr val="tx1"/>
                            </a:solidFill>
                            <a:latin typeface="Cambria Math"/>
                          </a:rPr>
                          <m:t>(</m:t>
                        </m:r>
                        <m:r>
                          <a:rPr lang="en-US" sz="2200" i="0">
                            <a:solidFill>
                              <a:schemeClr val="tx1"/>
                            </a:solidFill>
                            <a:latin typeface="Cambria Math"/>
                          </a:rPr>
                          <m:t>1</m:t>
                        </m:r>
                        <m:r>
                          <a:rPr lang="en-US" sz="2200" i="0">
                            <a:solidFill>
                              <a:schemeClr val="tx1"/>
                            </a:solidFill>
                            <a:latin typeface="Cambria Math"/>
                          </a:rPr>
                          <m:t>−</m:t>
                        </m:r>
                        <m:r>
                          <m:rPr>
                            <m:sty m:val="p"/>
                          </m:rPr>
                          <a:rPr lang="en-US" sz="2200" i="0">
                            <a:solidFill>
                              <a:schemeClr val="tx1"/>
                            </a:solidFill>
                            <a:latin typeface="Cambria Math"/>
                          </a:rPr>
                          <m:t>α</m:t>
                        </m:r>
                        <m:r>
                          <a:rPr lang="en-US" sz="2200" i="0">
                            <a:solidFill>
                              <a:schemeClr val="tx1"/>
                            </a:solidFill>
                            <a:latin typeface="Cambria Math"/>
                          </a:rPr>
                          <m:t>)</m:t>
                        </m:r>
                      </m:e>
                    </m:d>
                    <m:d>
                      <m:dPr>
                        <m:begChr m:val=""/>
                        <m:endChr m:val="}"/>
                        <m:ctrlPr>
                          <a:rPr lang="en-US" sz="2200" i="1">
                            <a:solidFill>
                              <a:schemeClr val="tx1"/>
                            </a:solidFill>
                            <a:latin typeface="Cambria Math"/>
                          </a:rPr>
                        </m:ctrlPr>
                      </m:dPr>
                      <m:e>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a:rPr lang="en-US" sz="2200" i="0">
                                <a:solidFill>
                                  <a:schemeClr val="tx1"/>
                                </a:solidFill>
                                <a:latin typeface="Cambria Math"/>
                              </a:rPr>
                              <m:t>2</m:t>
                            </m:r>
                            <m:sSub>
                              <m:sSubPr>
                                <m:ctrlPr>
                                  <a:rPr lang="en-US" sz="2200" i="1">
                                    <a:solidFill>
                                      <a:schemeClr val="tx1"/>
                                    </a:solidFill>
                                    <a:latin typeface="Cambria Math"/>
                                  </a:rPr>
                                </m:ctrlPr>
                              </m:sSubPr>
                              <m:e>
                                <m:r>
                                  <m:rPr>
                                    <m:sty m:val="p"/>
                                  </m:rPr>
                                  <a:rPr lang="en-US" sz="2200" i="0">
                                    <a:solidFill>
                                      <a:schemeClr val="tx1"/>
                                    </a:solidFill>
                                    <a:latin typeface="Cambria Math"/>
                                  </a:rPr>
                                  <m:t>θ</m:t>
                                </m:r>
                              </m:e>
                              <m:sub>
                                <m:r>
                                  <m:rPr>
                                    <m:sty m:val="p"/>
                                  </m:rPr>
                                  <a:rPr lang="en-US" sz="2200" i="0">
                                    <a:solidFill>
                                      <a:schemeClr val="tx1"/>
                                    </a:solidFill>
                                    <a:latin typeface="Cambria Math"/>
                                  </a:rPr>
                                  <m:t>p</m:t>
                                </m:r>
                              </m:sub>
                            </m:sSub>
                          </m:e>
                        </m:func>
                      </m:e>
                    </m:d>
                  </m:oMath>
                </a14:m>
                <a:endParaRPr lang="en-GB" sz="2200" dirty="0" smtClean="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Then  </a:t>
                </a:r>
                <a14:m>
                  <m:oMath xmlns:m="http://schemas.openxmlformats.org/officeDocument/2006/math">
                    <m:r>
                      <a:rPr lang="en-US" sz="2200" b="1" i="0">
                        <a:solidFill>
                          <a:schemeClr val="tx1"/>
                        </a:solidFill>
                        <a:latin typeface="Cambria Math"/>
                      </a:rPr>
                      <m:t>∆</m:t>
                    </m:r>
                    <m:sSub>
                      <m:sSubPr>
                        <m:ctrlPr>
                          <a:rPr lang="en-US" sz="2200" b="1" i="1">
                            <a:solidFill>
                              <a:schemeClr val="tx1"/>
                            </a:solidFill>
                            <a:latin typeface="Cambria Math"/>
                          </a:rPr>
                        </m:ctrlPr>
                      </m:sSubPr>
                      <m:e>
                        <m:r>
                          <a:rPr lang="en-US" sz="2200" b="1" i="0">
                            <a:solidFill>
                              <a:schemeClr val="tx1"/>
                            </a:solidFill>
                            <a:latin typeface="Cambria Math"/>
                          </a:rPr>
                          <m:t>𝐊</m:t>
                        </m:r>
                      </m:e>
                      <m:sub>
                        <m:r>
                          <a:rPr lang="en-US" sz="2200" b="1" i="0">
                            <a:solidFill>
                              <a:schemeClr val="tx1"/>
                            </a:solidFill>
                            <a:latin typeface="Cambria Math"/>
                          </a:rPr>
                          <m:t>𝐈</m:t>
                        </m:r>
                      </m:sub>
                    </m:sSub>
                    <m:r>
                      <a:rPr lang="en-US" sz="2200" b="1" i="0">
                        <a:solidFill>
                          <a:schemeClr val="tx1"/>
                        </a:solidFill>
                        <a:latin typeface="Cambria Math"/>
                      </a:rPr>
                      <m:t>=</m:t>
                    </m:r>
                    <m:sSub>
                      <m:sSubPr>
                        <m:ctrlPr>
                          <a:rPr lang="en-US" sz="2200" b="1" i="1">
                            <a:solidFill>
                              <a:schemeClr val="tx1"/>
                            </a:solidFill>
                            <a:latin typeface="Cambria Math"/>
                          </a:rPr>
                        </m:ctrlPr>
                      </m:sSubPr>
                      <m:e>
                        <m:r>
                          <a:rPr lang="en-US" sz="2200" b="1" i="0">
                            <a:solidFill>
                              <a:schemeClr val="tx1"/>
                            </a:solidFill>
                            <a:latin typeface="Cambria Math"/>
                          </a:rPr>
                          <m:t>𝐊</m:t>
                        </m:r>
                      </m:e>
                      <m:sub>
                        <m:r>
                          <a:rPr lang="en-US" sz="2200" b="1" i="0">
                            <a:solidFill>
                              <a:schemeClr val="tx1"/>
                            </a:solidFill>
                            <a:latin typeface="Cambria Math"/>
                          </a:rPr>
                          <m:t>𝐈</m:t>
                        </m:r>
                      </m:sub>
                    </m:sSub>
                    <m:r>
                      <a:rPr lang="en-US" sz="2200" b="1" i="0">
                        <a:solidFill>
                          <a:schemeClr val="tx1"/>
                        </a:solidFill>
                        <a:latin typeface="Cambria Math"/>
                      </a:rPr>
                      <m:t>𝐦𝐚𝐱</m:t>
                    </m:r>
                    <m:r>
                      <a:rPr lang="en-US" sz="2200" b="1" i="0">
                        <a:solidFill>
                          <a:schemeClr val="tx1"/>
                        </a:solidFill>
                        <a:latin typeface="Cambria Math"/>
                      </a:rPr>
                      <m:t>−</m:t>
                    </m:r>
                    <m:sSub>
                      <m:sSubPr>
                        <m:ctrlPr>
                          <a:rPr lang="en-US" sz="2200" b="1" i="1">
                            <a:solidFill>
                              <a:schemeClr val="tx1"/>
                            </a:solidFill>
                            <a:latin typeface="Cambria Math"/>
                          </a:rPr>
                        </m:ctrlPr>
                      </m:sSubPr>
                      <m:e>
                        <m:r>
                          <a:rPr lang="en-US" sz="2200" b="1" i="0">
                            <a:solidFill>
                              <a:schemeClr val="tx1"/>
                            </a:solidFill>
                            <a:latin typeface="Cambria Math"/>
                          </a:rPr>
                          <m:t>𝐊</m:t>
                        </m:r>
                      </m:e>
                      <m:sub>
                        <m:r>
                          <a:rPr lang="en-US" sz="2200" b="1" i="0">
                            <a:solidFill>
                              <a:schemeClr val="tx1"/>
                            </a:solidFill>
                            <a:latin typeface="Cambria Math"/>
                          </a:rPr>
                          <m:t>𝐈</m:t>
                        </m:r>
                      </m:sub>
                    </m:sSub>
                    <m:r>
                      <a:rPr lang="en-US" sz="2200" b="1" i="0">
                        <a:solidFill>
                          <a:schemeClr val="tx1"/>
                        </a:solidFill>
                        <a:latin typeface="Cambria Math"/>
                      </a:rPr>
                      <m:t>𝐦𝐢𝐧</m:t>
                    </m:r>
                  </m:oMath>
                </a14:m>
                <a:r>
                  <a:rPr lang="en-US" sz="2200" b="1"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200" b="1" i="1">
                            <a:solidFill>
                              <a:schemeClr val="tx1"/>
                            </a:solidFill>
                            <a:latin typeface="Cambria Math"/>
                          </a:rPr>
                        </m:ctrlPr>
                      </m:sSubPr>
                      <m:e>
                        <m:r>
                          <a:rPr lang="en-US" sz="2200" b="1" i="0">
                            <a:solidFill>
                              <a:schemeClr val="tx1"/>
                            </a:solidFill>
                            <a:latin typeface="Cambria Math"/>
                          </a:rPr>
                          <m:t>𝐊</m:t>
                        </m:r>
                      </m:e>
                      <m:sub>
                        <m:r>
                          <a:rPr lang="en-US" sz="2200" b="1" i="0">
                            <a:solidFill>
                              <a:schemeClr val="tx1"/>
                            </a:solidFill>
                            <a:latin typeface="Cambria Math"/>
                          </a:rPr>
                          <m:t>𝐈</m:t>
                        </m:r>
                      </m:sub>
                    </m:sSub>
                    <m:r>
                      <a:rPr lang="en-US" sz="2200" b="1" i="0">
                        <a:solidFill>
                          <a:schemeClr val="tx1"/>
                        </a:solidFill>
                        <a:latin typeface="Cambria Math"/>
                      </a:rPr>
                      <m:t>𝐦𝐚𝐱</m:t>
                    </m:r>
                  </m:oMath>
                </a14:m>
                <a:r>
                  <a:rPr lang="en-US" sz="2200" b="1" dirty="0">
                    <a:solidFill>
                      <a:schemeClr val="tx1"/>
                    </a:solidFill>
                    <a:latin typeface="Times New Roman" panose="02020603050405020304" pitchFamily="18" charset="0"/>
                    <a:cs typeface="Times New Roman" panose="02020603050405020304" pitchFamily="18" charset="0"/>
                  </a:rPr>
                  <a:t> is depend on the value of </a:t>
                </a:r>
                <a14:m>
                  <m:oMath xmlns:m="http://schemas.openxmlformats.org/officeDocument/2006/math">
                    <m:sSub>
                      <m:sSubPr>
                        <m:ctrlPr>
                          <a:rPr lang="en-US" sz="2200" b="1" i="1">
                            <a:solidFill>
                              <a:schemeClr val="tx1"/>
                            </a:solidFill>
                            <a:latin typeface="Cambria Math"/>
                          </a:rPr>
                        </m:ctrlPr>
                      </m:sSubPr>
                      <m:e>
                        <m:r>
                          <a:rPr lang="en-US" sz="2200" b="1" i="0">
                            <a:solidFill>
                              <a:schemeClr val="tx1"/>
                            </a:solidFill>
                            <a:latin typeface="Cambria Math"/>
                          </a:rPr>
                          <m:t>𝛔</m:t>
                        </m:r>
                      </m:e>
                      <m:sub>
                        <m:r>
                          <a:rPr lang="en-US" sz="2200" b="1" i="0">
                            <a:solidFill>
                              <a:schemeClr val="tx1"/>
                            </a:solidFill>
                            <a:latin typeface="Cambria Math"/>
                          </a:rPr>
                          <m:t>𝟏</m:t>
                        </m:r>
                      </m:sub>
                    </m:sSub>
                  </m:oMath>
                </a14:m>
                <a:r>
                  <a:rPr lang="en-US" sz="2200" dirty="0">
                    <a:solidFill>
                      <a:schemeClr val="tx1"/>
                    </a:solidFill>
                    <a:latin typeface="Times New Roman" panose="02020603050405020304" pitchFamily="18" charset="0"/>
                    <a:cs typeface="Times New Roman" panose="02020603050405020304" pitchFamily="18" charset="0"/>
                  </a:rPr>
                  <a:t>max when </a:t>
                </a:r>
                <a14:m>
                  <m:oMath xmlns:m="http://schemas.openxmlformats.org/officeDocument/2006/math">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m:rPr>
                            <m:sty m:val="p"/>
                          </m:rPr>
                          <a:rPr lang="en-US" sz="2200" i="0">
                            <a:solidFill>
                              <a:schemeClr val="tx1"/>
                            </a:solidFill>
                            <a:latin typeface="Cambria Math"/>
                          </a:rPr>
                          <m:t>ωt</m:t>
                        </m:r>
                        <m:r>
                          <a:rPr lang="en-US" sz="2200" i="0">
                            <a:solidFill>
                              <a:schemeClr val="tx1"/>
                            </a:solidFill>
                            <a:latin typeface="Cambria Math"/>
                          </a:rPr>
                          <m:t>=</m:t>
                        </m:r>
                        <m:r>
                          <a:rPr lang="en-US" sz="2200" i="0">
                            <a:solidFill>
                              <a:schemeClr val="tx1"/>
                            </a:solidFill>
                            <a:latin typeface="Cambria Math"/>
                          </a:rPr>
                          <m:t>1</m:t>
                        </m:r>
                      </m:e>
                    </m:func>
                  </m:oMath>
                </a14:m>
                <a:r>
                  <a:rPr lang="en-US" sz="22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200" i="1">
                            <a:solidFill>
                              <a:schemeClr val="tx1"/>
                            </a:solidFill>
                            <a:latin typeface="Cambria Math"/>
                          </a:rPr>
                        </m:ctrlPr>
                      </m:sSubPr>
                      <m:e>
                        <m:r>
                          <m:rPr>
                            <m:sty m:val="p"/>
                          </m:rPr>
                          <a:rPr lang="en-US" sz="2200" i="0">
                            <a:solidFill>
                              <a:schemeClr val="tx1"/>
                            </a:solidFill>
                            <a:latin typeface="Cambria Math"/>
                          </a:rPr>
                          <m:t>σ</m:t>
                        </m:r>
                      </m:e>
                      <m:sub>
                        <m:r>
                          <a:rPr lang="en-US" sz="2200" i="0">
                            <a:solidFill>
                              <a:schemeClr val="tx1"/>
                            </a:solidFill>
                            <a:latin typeface="Cambria Math"/>
                          </a:rPr>
                          <m:t>1</m:t>
                        </m:r>
                      </m:sub>
                    </m:sSub>
                    <m:func>
                      <m:funcPr>
                        <m:ctrlPr>
                          <a:rPr lang="en-US" sz="2200" i="1">
                            <a:solidFill>
                              <a:schemeClr val="tx1"/>
                            </a:solidFill>
                            <a:latin typeface="Cambria Math"/>
                          </a:rPr>
                        </m:ctrlPr>
                      </m:funcPr>
                      <m:fName>
                        <m:r>
                          <m:rPr>
                            <m:sty m:val="p"/>
                          </m:rPr>
                          <a:rPr lang="en-US" sz="2200" i="0">
                            <a:solidFill>
                              <a:schemeClr val="tx1"/>
                            </a:solidFill>
                            <a:latin typeface="Cambria Math"/>
                          </a:rPr>
                          <m:t>min</m:t>
                        </m:r>
                      </m:fName>
                      <m:e>
                        <m:r>
                          <m:rPr>
                            <m:sty m:val="p"/>
                          </m:rPr>
                          <a:rPr lang="en-US" sz="2200" i="0">
                            <a:solidFill>
                              <a:schemeClr val="tx1"/>
                            </a:solidFill>
                            <a:latin typeface="Cambria Math"/>
                          </a:rPr>
                          <m:t>when</m:t>
                        </m:r>
                        <m:r>
                          <a:rPr lang="en-US" sz="2200" i="0">
                            <a:solidFill>
                              <a:schemeClr val="tx1"/>
                            </a:solidFill>
                            <a:latin typeface="Cambria Math"/>
                          </a:rPr>
                          <m:t> </m:t>
                        </m:r>
                        <m:func>
                          <m:funcPr>
                            <m:ctrlPr>
                              <a:rPr lang="en-US" sz="2200" i="1">
                                <a:solidFill>
                                  <a:schemeClr val="tx1"/>
                                </a:solidFill>
                                <a:latin typeface="Cambria Math"/>
                              </a:rPr>
                            </m:ctrlPr>
                          </m:funcPr>
                          <m:fName>
                            <m:r>
                              <m:rPr>
                                <m:sty m:val="p"/>
                              </m:rPr>
                              <a:rPr lang="en-US" sz="2200" i="0">
                                <a:solidFill>
                                  <a:schemeClr val="tx1"/>
                                </a:solidFill>
                                <a:latin typeface="Cambria Math"/>
                              </a:rPr>
                              <m:t>sin</m:t>
                            </m:r>
                          </m:fName>
                          <m:e>
                            <m:r>
                              <m:rPr>
                                <m:sty m:val="p"/>
                              </m:rPr>
                              <a:rPr lang="en-US" sz="2200" i="0">
                                <a:solidFill>
                                  <a:schemeClr val="tx1"/>
                                </a:solidFill>
                                <a:latin typeface="Cambria Math"/>
                              </a:rPr>
                              <m:t>ωt</m:t>
                            </m:r>
                          </m:e>
                        </m:func>
                        <m:r>
                          <a:rPr lang="en-US" sz="2200" i="0">
                            <a:solidFill>
                              <a:schemeClr val="tx1"/>
                            </a:solidFill>
                            <a:latin typeface="Cambria Math"/>
                          </a:rPr>
                          <m:t>=</m:t>
                        </m:r>
                        <m:r>
                          <a:rPr lang="en-US" sz="2200" i="0">
                            <a:solidFill>
                              <a:schemeClr val="tx1"/>
                            </a:solidFill>
                            <a:latin typeface="Cambria Math"/>
                          </a:rPr>
                          <m:t>0</m:t>
                        </m:r>
                      </m:e>
                    </m:func>
                  </m:oMath>
                </a14:m>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Also </a:t>
                </a:r>
                <a14:m>
                  <m:oMath xmlns:m="http://schemas.openxmlformats.org/officeDocument/2006/math">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K</m:t>
                        </m:r>
                      </m:e>
                      <m:sub>
                        <m:r>
                          <m:rPr>
                            <m:sty m:val="p"/>
                          </m:rPr>
                          <a:rPr lang="en-US" sz="2200" i="0">
                            <a:solidFill>
                              <a:schemeClr val="tx1"/>
                            </a:solidFill>
                            <a:latin typeface="Cambria Math"/>
                          </a:rPr>
                          <m:t>II</m:t>
                        </m:r>
                      </m:sub>
                    </m:sSub>
                    <m:r>
                      <a:rPr lang="en-US" sz="2200" i="0">
                        <a:solidFill>
                          <a:schemeClr val="tx1"/>
                        </a:solidFill>
                        <a:latin typeface="Cambria Math"/>
                      </a:rPr>
                      <m:t> </m:t>
                    </m:r>
                    <m:r>
                      <m:rPr>
                        <m:sty m:val="p"/>
                      </m:rPr>
                      <a:rPr lang="en-US" sz="2200" i="0">
                        <a:solidFill>
                          <a:schemeClr val="tx1"/>
                        </a:solidFill>
                        <a:latin typeface="Cambria Math"/>
                      </a:rPr>
                      <m:t>is</m:t>
                    </m:r>
                    <m:r>
                      <a:rPr lang="en-US" sz="2200" i="0">
                        <a:solidFill>
                          <a:schemeClr val="tx1"/>
                        </a:solidFill>
                        <a:latin typeface="Cambria Math"/>
                      </a:rPr>
                      <m:t> </m:t>
                    </m:r>
                    <m:r>
                      <m:rPr>
                        <m:sty m:val="p"/>
                      </m:rPr>
                      <a:rPr lang="en-US" sz="2200" i="0">
                        <a:solidFill>
                          <a:schemeClr val="tx1"/>
                        </a:solidFill>
                        <a:latin typeface="Cambria Math"/>
                      </a:rPr>
                      <m:t>depend</m:t>
                    </m:r>
                    <m:r>
                      <a:rPr lang="en-US" sz="2200" i="0">
                        <a:solidFill>
                          <a:schemeClr val="tx1"/>
                        </a:solidFill>
                        <a:latin typeface="Cambria Math"/>
                      </a:rPr>
                      <m:t> </m:t>
                    </m:r>
                    <m:r>
                      <m:rPr>
                        <m:sty m:val="p"/>
                      </m:rPr>
                      <a:rPr lang="en-US" sz="2200" i="0">
                        <a:solidFill>
                          <a:schemeClr val="tx1"/>
                        </a:solidFill>
                        <a:latin typeface="Cambria Math"/>
                      </a:rPr>
                      <m:t>on</m:t>
                    </m:r>
                    <m:r>
                      <a:rPr lang="en-US" sz="2200" i="0">
                        <a:solidFill>
                          <a:schemeClr val="tx1"/>
                        </a:solidFill>
                        <a:latin typeface="Cambria Math"/>
                      </a:rPr>
                      <m:t> </m:t>
                    </m:r>
                    <m:sSub>
                      <m:sSubPr>
                        <m:ctrlPr>
                          <a:rPr lang="en-US" sz="2200" i="1">
                            <a:solidFill>
                              <a:schemeClr val="tx1"/>
                            </a:solidFill>
                            <a:latin typeface="Cambria Math"/>
                          </a:rPr>
                        </m:ctrlPr>
                      </m:sSubPr>
                      <m:e>
                        <m:r>
                          <m:rPr>
                            <m:sty m:val="p"/>
                          </m:rPr>
                          <a:rPr lang="en-US" sz="2200" i="0">
                            <a:solidFill>
                              <a:schemeClr val="tx1"/>
                            </a:solidFill>
                            <a:latin typeface="Cambria Math"/>
                          </a:rPr>
                          <m:t>σ</m:t>
                        </m:r>
                      </m:e>
                      <m:sub>
                        <m:r>
                          <a:rPr lang="en-US" sz="2200" i="0">
                            <a:solidFill>
                              <a:schemeClr val="tx1"/>
                            </a:solidFill>
                            <a:latin typeface="Cambria Math"/>
                          </a:rPr>
                          <m:t>1</m:t>
                        </m:r>
                      </m:sub>
                    </m:sSub>
                    <m:func>
                      <m:funcPr>
                        <m:ctrlPr>
                          <a:rPr lang="en-US" sz="2200" i="1">
                            <a:solidFill>
                              <a:schemeClr val="tx1"/>
                            </a:solidFill>
                            <a:latin typeface="Cambria Math"/>
                          </a:rPr>
                        </m:ctrlPr>
                      </m:funcPr>
                      <m:fName>
                        <m:r>
                          <m:rPr>
                            <m:sty m:val="p"/>
                          </m:rPr>
                          <a:rPr lang="en-US" sz="2200" i="0">
                            <a:solidFill>
                              <a:schemeClr val="tx1"/>
                            </a:solidFill>
                            <a:latin typeface="Cambria Math"/>
                          </a:rPr>
                          <m:t>max</m:t>
                        </m:r>
                      </m:fName>
                      <m:e>
                        <m:r>
                          <a:rPr lang="en-US" sz="2200" i="0">
                            <a:solidFill>
                              <a:schemeClr val="tx1"/>
                            </a:solidFill>
                            <a:latin typeface="Cambria Math"/>
                          </a:rPr>
                          <m:t>  </m:t>
                        </m:r>
                        <m:r>
                          <m:rPr>
                            <m:sty m:val="p"/>
                          </m:rPr>
                          <a:rPr lang="en-US" sz="2200" i="0">
                            <a:solidFill>
                              <a:schemeClr val="tx1"/>
                            </a:solidFill>
                            <a:latin typeface="Cambria Math"/>
                          </a:rPr>
                          <m:t>and</m:t>
                        </m:r>
                        <m:r>
                          <a:rPr lang="en-US" sz="2200" i="0">
                            <a:solidFill>
                              <a:schemeClr val="tx1"/>
                            </a:solidFill>
                            <a:latin typeface="Cambria Math"/>
                          </a:rPr>
                          <m:t> </m:t>
                        </m:r>
                        <m:sSub>
                          <m:sSubPr>
                            <m:ctrlPr>
                              <a:rPr lang="en-US" sz="2200" i="1">
                                <a:solidFill>
                                  <a:schemeClr val="tx1"/>
                                </a:solidFill>
                                <a:latin typeface="Cambria Math"/>
                              </a:rPr>
                            </m:ctrlPr>
                          </m:sSubPr>
                          <m:e>
                            <m:r>
                              <m:rPr>
                                <m:sty m:val="p"/>
                              </m:rPr>
                              <a:rPr lang="en-US" sz="2200" i="0">
                                <a:solidFill>
                                  <a:schemeClr val="tx1"/>
                                </a:solidFill>
                                <a:latin typeface="Cambria Math"/>
                              </a:rPr>
                              <m:t>σ</m:t>
                            </m:r>
                          </m:e>
                          <m:sub>
                            <m:r>
                              <a:rPr lang="en-US" sz="2200" i="0">
                                <a:solidFill>
                                  <a:schemeClr val="tx1"/>
                                </a:solidFill>
                                <a:latin typeface="Cambria Math"/>
                              </a:rPr>
                              <m:t>1</m:t>
                            </m:r>
                          </m:sub>
                        </m:sSub>
                        <m:r>
                          <m:rPr>
                            <m:sty m:val="p"/>
                          </m:rPr>
                          <a:rPr lang="en-US" sz="2200" i="0">
                            <a:solidFill>
                              <a:schemeClr val="tx1"/>
                            </a:solidFill>
                            <a:latin typeface="Cambria Math"/>
                          </a:rPr>
                          <m:t>min</m:t>
                        </m:r>
                      </m:e>
                    </m:func>
                  </m:oMath>
                </a14:m>
                <a:r>
                  <a:rPr lang="en-US" sz="2200" dirty="0">
                    <a:solidFill>
                      <a:schemeClr val="tx1"/>
                    </a:solidFill>
                    <a:latin typeface="Times New Roman" panose="02020603050405020304" pitchFamily="18" charset="0"/>
                    <a:cs typeface="Times New Roman" panose="02020603050405020304" pitchFamily="18" charset="0"/>
                  </a:rPr>
                  <a:t> then the mixed mode of I and II give </a:t>
                </a:r>
                <a:endParaRPr lang="en-US" sz="22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K</m:t>
                        </m:r>
                      </m:e>
                      <m:sub>
                        <m:r>
                          <m:rPr>
                            <m:sty m:val="p"/>
                          </m:rPr>
                          <a:rPr lang="en-US" sz="2200" i="0">
                            <a:solidFill>
                              <a:schemeClr val="tx1"/>
                            </a:solidFill>
                            <a:latin typeface="Cambria Math"/>
                          </a:rPr>
                          <m:t>eq</m:t>
                        </m:r>
                      </m:sub>
                    </m:sSub>
                    <m:r>
                      <a:rPr lang="en-US" sz="2200" i="0">
                        <a:solidFill>
                          <a:schemeClr val="tx1"/>
                        </a:solidFill>
                        <a:latin typeface="Cambria Math"/>
                      </a:rPr>
                      <m:t>=</m:t>
                    </m:r>
                    <m:sSup>
                      <m:sSupPr>
                        <m:ctrlPr>
                          <a:rPr lang="en-US" sz="2200" i="1">
                            <a:solidFill>
                              <a:schemeClr val="tx1"/>
                            </a:solidFill>
                            <a:latin typeface="Cambria Math"/>
                          </a:rPr>
                        </m:ctrlPr>
                      </m:sSupPr>
                      <m:e>
                        <m:d>
                          <m:dPr>
                            <m:begChr m:val="⟦"/>
                            <m:endChr m:val="⟧"/>
                            <m:ctrlPr>
                              <a:rPr lang="en-US" sz="2200" i="1">
                                <a:solidFill>
                                  <a:schemeClr val="tx1"/>
                                </a:solidFill>
                                <a:latin typeface="Cambria Math"/>
                              </a:rPr>
                            </m:ctrlPr>
                          </m:dPr>
                          <m:e>
                            <m:sSup>
                              <m:sSupPr>
                                <m:ctrlPr>
                                  <a:rPr lang="en-US" sz="2200" i="1">
                                    <a:solidFill>
                                      <a:schemeClr val="tx1"/>
                                    </a:solidFill>
                                    <a:latin typeface="Cambria Math"/>
                                  </a:rPr>
                                </m:ctrlPr>
                              </m:sSupPr>
                              <m:e>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K</m:t>
                                    </m:r>
                                  </m:e>
                                  <m:sub>
                                    <m:r>
                                      <m:rPr>
                                        <m:sty m:val="p"/>
                                      </m:rPr>
                                      <a:rPr lang="en-US" sz="2200" i="0">
                                        <a:solidFill>
                                          <a:schemeClr val="tx1"/>
                                        </a:solidFill>
                                        <a:latin typeface="Cambria Math"/>
                                      </a:rPr>
                                      <m:t>I</m:t>
                                    </m:r>
                                  </m:sub>
                                </m:sSub>
                              </m:e>
                              <m:sup>
                                <m:r>
                                  <a:rPr lang="en-US" sz="2200" i="0">
                                    <a:solidFill>
                                      <a:schemeClr val="tx1"/>
                                    </a:solidFill>
                                    <a:latin typeface="Cambria Math"/>
                                  </a:rPr>
                                  <m:t>2</m:t>
                                </m:r>
                              </m:sup>
                            </m:sSup>
                            <m:r>
                              <a:rPr lang="en-US" sz="2200" i="0">
                                <a:solidFill>
                                  <a:schemeClr val="tx1"/>
                                </a:solidFill>
                                <a:latin typeface="Cambria Math"/>
                              </a:rPr>
                              <m:t>+</m:t>
                            </m:r>
                            <m:sSup>
                              <m:sSupPr>
                                <m:ctrlPr>
                                  <a:rPr lang="en-US" sz="2200" i="1">
                                    <a:solidFill>
                                      <a:schemeClr val="tx1"/>
                                    </a:solidFill>
                                    <a:latin typeface="Cambria Math"/>
                                  </a:rPr>
                                </m:ctrlPr>
                              </m:sSupPr>
                              <m:e>
                                <m:r>
                                  <a:rPr lang="en-US" sz="2200" i="0">
                                    <a:solidFill>
                                      <a:schemeClr val="tx1"/>
                                    </a:solidFill>
                                    <a:latin typeface="Cambria Math"/>
                                  </a:rPr>
                                  <m:t>∆</m:t>
                                </m:r>
                                <m:sSub>
                                  <m:sSubPr>
                                    <m:ctrlPr>
                                      <a:rPr lang="en-US" sz="2200" i="1">
                                        <a:solidFill>
                                          <a:schemeClr val="tx1"/>
                                        </a:solidFill>
                                        <a:latin typeface="Cambria Math"/>
                                      </a:rPr>
                                    </m:ctrlPr>
                                  </m:sSubPr>
                                  <m:e>
                                    <m:r>
                                      <m:rPr>
                                        <m:sty m:val="p"/>
                                      </m:rPr>
                                      <a:rPr lang="en-US" sz="2200" i="0">
                                        <a:solidFill>
                                          <a:schemeClr val="tx1"/>
                                        </a:solidFill>
                                        <a:latin typeface="Cambria Math"/>
                                      </a:rPr>
                                      <m:t>K</m:t>
                                    </m:r>
                                  </m:e>
                                  <m:sub>
                                    <m:r>
                                      <m:rPr>
                                        <m:sty m:val="p"/>
                                      </m:rPr>
                                      <a:rPr lang="en-US" sz="2200" i="0">
                                        <a:solidFill>
                                          <a:schemeClr val="tx1"/>
                                        </a:solidFill>
                                        <a:latin typeface="Cambria Math"/>
                                      </a:rPr>
                                      <m:t>II</m:t>
                                    </m:r>
                                  </m:sub>
                                </m:sSub>
                              </m:e>
                              <m:sup>
                                <m:r>
                                  <a:rPr lang="en-US" sz="2200" i="0">
                                    <a:solidFill>
                                      <a:schemeClr val="tx1"/>
                                    </a:solidFill>
                                    <a:latin typeface="Cambria Math"/>
                                  </a:rPr>
                                  <m:t>2</m:t>
                                </m:r>
                              </m:sup>
                            </m:sSup>
                          </m:e>
                        </m:d>
                      </m:e>
                      <m:sup>
                        <m:r>
                          <a:rPr lang="en-US" sz="2200" i="0">
                            <a:solidFill>
                              <a:schemeClr val="tx1"/>
                            </a:solidFill>
                            <a:latin typeface="Cambria Math"/>
                          </a:rPr>
                          <m:t>0</m:t>
                        </m:r>
                        <m:r>
                          <a:rPr lang="en-US" sz="2200" i="0">
                            <a:solidFill>
                              <a:schemeClr val="tx1"/>
                            </a:solidFill>
                            <a:latin typeface="Cambria Math"/>
                          </a:rPr>
                          <m:t>.</m:t>
                        </m:r>
                        <m:r>
                          <a:rPr lang="en-US" sz="2200" i="0">
                            <a:solidFill>
                              <a:schemeClr val="tx1"/>
                            </a:solidFill>
                            <a:latin typeface="Cambria Math"/>
                          </a:rPr>
                          <m:t>5</m:t>
                        </m:r>
                      </m:sup>
                    </m:sSup>
                  </m:oMath>
                </a14:m>
                <a:endParaRPr lang="en-GB" sz="2200" dirty="0" smtClean="0">
                  <a:solidFill>
                    <a:schemeClr val="tx1"/>
                  </a:solidFill>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2200" dirty="0" smtClean="0">
                    <a:solidFill>
                      <a:schemeClr val="tx1"/>
                    </a:solidFill>
                    <a:latin typeface="Times New Roman" panose="02020603050405020304" pitchFamily="18" charset="0"/>
                    <a:ea typeface="Calibri"/>
                    <a:cs typeface="Times New Roman" panose="02020603050405020304" pitchFamily="18" charset="0"/>
                  </a:rPr>
                  <a:t>The </a:t>
                </a:r>
                <a:r>
                  <a:rPr lang="en-US" sz="2200" b="1" dirty="0" smtClean="0">
                    <a:solidFill>
                      <a:schemeClr val="tx1"/>
                    </a:solidFill>
                    <a:latin typeface="Times New Roman" panose="02020603050405020304" pitchFamily="18" charset="0"/>
                    <a:ea typeface="Calibri"/>
                    <a:cs typeface="Times New Roman" panose="02020603050405020304" pitchFamily="18" charset="0"/>
                  </a:rPr>
                  <a:t>crack growth </a:t>
                </a:r>
                <a:r>
                  <a:rPr lang="en-US" sz="2200" dirty="0" smtClean="0">
                    <a:solidFill>
                      <a:schemeClr val="tx1"/>
                    </a:solidFill>
                    <a:latin typeface="Times New Roman" panose="02020603050405020304" pitchFamily="18" charset="0"/>
                    <a:ea typeface="Calibri"/>
                    <a:cs typeface="Times New Roman" panose="02020603050405020304" pitchFamily="18" charset="0"/>
                  </a:rPr>
                  <a:t>can be calculated </a:t>
                </a:r>
                <a:r>
                  <a:rPr lang="en-US" sz="2200" b="1" dirty="0" smtClean="0">
                    <a:solidFill>
                      <a:schemeClr val="tx1"/>
                    </a:solidFill>
                    <a:latin typeface="Times New Roman" panose="02020603050405020304" pitchFamily="18" charset="0"/>
                    <a:ea typeface="Calibri"/>
                    <a:cs typeface="Times New Roman" panose="02020603050405020304" pitchFamily="18" charset="0"/>
                  </a:rPr>
                  <a:t>using Paris law </a:t>
                </a:r>
                <a:r>
                  <a:rPr lang="en-US" sz="2200" dirty="0" smtClean="0">
                    <a:solidFill>
                      <a:schemeClr val="tx1"/>
                    </a:solidFill>
                    <a:latin typeface="Times New Roman" panose="02020603050405020304" pitchFamily="18" charset="0"/>
                    <a:ea typeface="Calibri"/>
                    <a:cs typeface="Times New Roman" panose="02020603050405020304" pitchFamily="18" charset="0"/>
                  </a:rPr>
                  <a:t>as:</a:t>
                </a:r>
                <a:endParaRPr lang="en-US" sz="2200" dirty="0">
                  <a:solidFill>
                    <a:schemeClr val="tx1"/>
                  </a:solidFill>
                  <a:effectLst/>
                  <a:latin typeface="Times New Roman" panose="02020603050405020304" pitchFamily="18" charset="0"/>
                  <a:ea typeface="Calibri"/>
                  <a:cs typeface="Times New Roman" panose="02020603050405020304" pitchFamily="18" charset="0"/>
                </a:endParaRPr>
              </a:p>
              <a:p>
                <a14:m>
                  <m:oMath xmlns:m="http://schemas.openxmlformats.org/officeDocument/2006/math">
                    <m:f>
                      <m:fPr>
                        <m:ctrlPr>
                          <a:rPr lang="en-US" sz="2200" b="1" i="1">
                            <a:solidFill>
                              <a:schemeClr val="tx1"/>
                            </a:solidFill>
                            <a:effectLst/>
                            <a:latin typeface="Cambria Math"/>
                            <a:cs typeface="Times New Roman"/>
                          </a:rPr>
                        </m:ctrlPr>
                      </m:fPr>
                      <m:num>
                        <m:r>
                          <a:rPr lang="en-US" sz="2200" b="1" i="0">
                            <a:solidFill>
                              <a:schemeClr val="tx1"/>
                            </a:solidFill>
                            <a:effectLst/>
                            <a:latin typeface="Cambria Math"/>
                            <a:ea typeface="Calibri"/>
                            <a:cs typeface="Times New Roman"/>
                          </a:rPr>
                          <m:t>𝛛</m:t>
                        </m:r>
                        <m:r>
                          <a:rPr lang="en-US" sz="2200" b="1" i="0">
                            <a:solidFill>
                              <a:schemeClr val="tx1"/>
                            </a:solidFill>
                            <a:effectLst/>
                            <a:latin typeface="Cambria Math"/>
                            <a:ea typeface="Calibri"/>
                            <a:cs typeface="Times New Roman"/>
                          </a:rPr>
                          <m:t>𝐚</m:t>
                        </m:r>
                      </m:num>
                      <m:den>
                        <m:r>
                          <a:rPr lang="en-US" sz="2200" b="1" i="0">
                            <a:solidFill>
                              <a:schemeClr val="tx1"/>
                            </a:solidFill>
                            <a:effectLst/>
                            <a:latin typeface="Cambria Math"/>
                            <a:ea typeface="Calibri"/>
                            <a:cs typeface="Times New Roman"/>
                          </a:rPr>
                          <m:t>𝛛</m:t>
                        </m:r>
                        <m:r>
                          <a:rPr lang="en-US" sz="2200" b="1" i="0">
                            <a:solidFill>
                              <a:schemeClr val="tx1"/>
                            </a:solidFill>
                            <a:effectLst/>
                            <a:latin typeface="Cambria Math"/>
                            <a:ea typeface="Calibri"/>
                            <a:cs typeface="Times New Roman"/>
                          </a:rPr>
                          <m:t>𝐍</m:t>
                        </m:r>
                      </m:den>
                    </m:f>
                    <m:r>
                      <a:rPr lang="en-US" sz="2200" b="1" i="0">
                        <a:solidFill>
                          <a:schemeClr val="tx1"/>
                        </a:solidFill>
                        <a:effectLst/>
                        <a:latin typeface="Cambria Math"/>
                        <a:ea typeface="Calibri"/>
                        <a:cs typeface="Times New Roman"/>
                      </a:rPr>
                      <m:t>=</m:t>
                    </m:r>
                    <m:r>
                      <a:rPr lang="en-US" sz="2200" b="1" i="0">
                        <a:solidFill>
                          <a:schemeClr val="tx1"/>
                        </a:solidFill>
                        <a:effectLst/>
                        <a:latin typeface="Cambria Math"/>
                        <a:ea typeface="Calibri"/>
                        <a:cs typeface="Times New Roman"/>
                      </a:rPr>
                      <m:t>𝐂</m:t>
                    </m:r>
                    <m:r>
                      <a:rPr lang="en-US" sz="2200" b="1" i="0">
                        <a:solidFill>
                          <a:schemeClr val="tx1"/>
                        </a:solidFill>
                        <a:effectLst/>
                        <a:latin typeface="Cambria Math"/>
                        <a:ea typeface="Calibri"/>
                        <a:cs typeface="Times New Roman"/>
                      </a:rPr>
                      <m:t> </m:t>
                    </m:r>
                    <m:sSup>
                      <m:sSupPr>
                        <m:ctrlPr>
                          <a:rPr lang="en-US" sz="2200" b="1" i="1">
                            <a:solidFill>
                              <a:schemeClr val="tx1"/>
                            </a:solidFill>
                            <a:effectLst/>
                            <a:latin typeface="Cambria Math"/>
                            <a:cs typeface="Times New Roman"/>
                          </a:rPr>
                        </m:ctrlPr>
                      </m:sSupPr>
                      <m:e>
                        <m:r>
                          <a:rPr lang="en-US" sz="2200" b="1" i="0">
                            <a:solidFill>
                              <a:schemeClr val="tx1"/>
                            </a:solidFill>
                            <a:effectLst/>
                            <a:latin typeface="Cambria Math"/>
                            <a:ea typeface="Calibri"/>
                            <a:cs typeface="Times New Roman"/>
                          </a:rPr>
                          <m:t>(∆</m:t>
                        </m:r>
                        <m:sSub>
                          <m:sSubPr>
                            <m:ctrlPr>
                              <a:rPr lang="en-US" sz="2200" b="1" i="1">
                                <a:solidFill>
                                  <a:schemeClr val="tx1"/>
                                </a:solidFill>
                                <a:effectLst/>
                                <a:latin typeface="Cambria Math"/>
                                <a:cs typeface="Times New Roman"/>
                              </a:rPr>
                            </m:ctrlPr>
                          </m:sSubPr>
                          <m:e>
                            <m:r>
                              <a:rPr lang="en-US" sz="2200" b="1" i="0">
                                <a:solidFill>
                                  <a:schemeClr val="tx1"/>
                                </a:solidFill>
                                <a:effectLst/>
                                <a:latin typeface="Cambria Math"/>
                                <a:ea typeface="Calibri"/>
                                <a:cs typeface="Times New Roman"/>
                              </a:rPr>
                              <m:t>𝐊</m:t>
                            </m:r>
                          </m:e>
                          <m:sub>
                            <m:r>
                              <a:rPr lang="en-US" sz="2200" b="1" i="0">
                                <a:solidFill>
                                  <a:schemeClr val="tx1"/>
                                </a:solidFill>
                                <a:effectLst/>
                                <a:latin typeface="Cambria Math"/>
                                <a:ea typeface="Calibri"/>
                                <a:cs typeface="Times New Roman"/>
                              </a:rPr>
                              <m:t>𝐞𝐪</m:t>
                            </m:r>
                          </m:sub>
                        </m:sSub>
                        <m:r>
                          <a:rPr lang="en-US" sz="2200" b="1" i="0">
                            <a:solidFill>
                              <a:schemeClr val="tx1"/>
                            </a:solidFill>
                            <a:effectLst/>
                            <a:latin typeface="Cambria Math"/>
                            <a:ea typeface="Calibri"/>
                            <a:cs typeface="Times New Roman"/>
                          </a:rPr>
                          <m:t>)</m:t>
                        </m:r>
                      </m:e>
                      <m:sup>
                        <m:r>
                          <a:rPr lang="en-US" sz="2200" b="1" i="0">
                            <a:solidFill>
                              <a:schemeClr val="tx1"/>
                            </a:solidFill>
                            <a:effectLst/>
                            <a:latin typeface="Cambria Math"/>
                            <a:ea typeface="Calibri"/>
                            <a:cs typeface="Times New Roman"/>
                          </a:rPr>
                          <m:t>𝐦</m:t>
                        </m:r>
                      </m:sup>
                    </m:sSup>
                  </m:oMath>
                </a14:m>
                <a:endParaRPr lang="en-GB" sz="2200" b="1"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62894" y="237336"/>
                <a:ext cx="11654971" cy="6497832"/>
              </a:xfrm>
              <a:blipFill rotWithShape="1">
                <a:blip r:embed="rId2"/>
                <a:stretch>
                  <a:fillRect l="-1098" r="-732" b="-657"/>
                </a:stretch>
              </a:blipFill>
            </p:spPr>
            <p:txBody>
              <a:bodyPr/>
              <a:lstStyle/>
              <a:p>
                <a:r>
                  <a:rPr lang="en-US">
                    <a:noFill/>
                  </a:rPr>
                  <a:t> </a:t>
                </a:r>
              </a:p>
            </p:txBody>
          </p:sp>
        </mc:Fallback>
      </mc:AlternateContent>
    </p:spTree>
    <p:extLst>
      <p:ext uri="{BB962C8B-B14F-4D97-AF65-F5344CB8AC3E}">
        <p14:creationId xmlns:p14="http://schemas.microsoft.com/office/powerpoint/2010/main" val="1433399812"/>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262894" y="360168"/>
                <a:ext cx="11654971" cy="6497832"/>
              </a:xfrm>
            </p:spPr>
            <p:txBody>
              <a:bodyPr>
                <a:noAutofit/>
              </a:bodyPr>
              <a:lstStyle/>
              <a:p>
                <a:pPr marL="0" indent="0" algn="just">
                  <a:lnSpc>
                    <a:spcPct val="150000"/>
                  </a:lnSpc>
                  <a:buNone/>
                </a:pP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Analtical Solution:</a:t>
                </a:r>
              </a:p>
              <a:p>
                <a:pPr marL="0" marR="0" indent="0" algn="just">
                  <a:lnSpc>
                    <a:spcPct val="150000"/>
                  </a:lnSpc>
                  <a:spcBef>
                    <a:spcPts val="0"/>
                  </a:spcBef>
                  <a:spcAft>
                    <a:spcPts val="800"/>
                  </a:spcAft>
                  <a:buNone/>
                </a:pP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The effective stress</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 is good approximation for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non-proportional multi axial stress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with two kinds of stress, one of them is constant (as σ in this case study) and the other one is cycling stress (shear stress τ ) .Then the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vertical displacement of the crack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v can be written as</a:t>
                </a:r>
              </a:p>
              <a:p>
                <a:pPr marL="0" marR="0" indent="0" algn="just">
                  <a:lnSpc>
                    <a:spcPct val="150000"/>
                  </a:lnSpc>
                  <a:spcBef>
                    <a:spcPts val="0"/>
                  </a:spcBef>
                  <a:spcAft>
                    <a:spcPts val="800"/>
                  </a:spcAft>
                  <a:buNone/>
                </a:pPr>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V </a:t>
                </a:r>
                <a14:m>
                  <m:oMath xmlns:m="http://schemas.openxmlformats.org/officeDocument/2006/math">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2</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num>
                      <m:den>
                        <m:r>
                          <m:rPr>
                            <m:sty m:val="p"/>
                          </m:rPr>
                          <a:rPr lang="en-US" sz="2200" i="0">
                            <a:solidFill>
                              <a:schemeClr val="tx1">
                                <a:lumMod val="95000"/>
                                <a:lumOff val="5000"/>
                              </a:schemeClr>
                            </a:solidFill>
                            <a:latin typeface="Cambria Math"/>
                          </a:rPr>
                          <m:t>E</m:t>
                        </m:r>
                      </m:den>
                    </m:f>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a</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x</m:t>
                            </m:r>
                          </m:e>
                          <m:sup>
                            <m:r>
                              <a:rPr lang="en-US" sz="2200" i="0">
                                <a:solidFill>
                                  <a:schemeClr val="tx1">
                                    <a:lumMod val="95000"/>
                                    <a:lumOff val="5000"/>
                                  </a:schemeClr>
                                </a:solidFill>
                                <a:latin typeface="Cambria Math"/>
                              </a:rPr>
                              <m:t>2</m:t>
                            </m:r>
                          </m:sup>
                        </m:sSup>
                      </m:e>
                    </m:rad>
                  </m:oMath>
                </a14:m>
                <a:endPar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Since x is a function of (a) it may be written x=Ca for </a:t>
                </a:r>
                <a14:m>
                  <m:oMath xmlns:m="http://schemas.openxmlformats.org/officeDocument/2006/math">
                    <m:r>
                      <a:rPr lang="en-US" sz="2200" b="1" i="0">
                        <a:solidFill>
                          <a:schemeClr val="tx1">
                            <a:lumMod val="95000"/>
                            <a:lumOff val="5000"/>
                          </a:schemeClr>
                        </a:solidFill>
                        <a:latin typeface="Cambria Math"/>
                      </a:rPr>
                      <m:t>𝟎</m:t>
                    </m:r>
                    <m:r>
                      <a:rPr lang="en-US" sz="2200" b="1" i="0">
                        <a:solidFill>
                          <a:schemeClr val="tx1">
                            <a:lumMod val="95000"/>
                            <a:lumOff val="5000"/>
                          </a:schemeClr>
                        </a:solidFill>
                        <a:latin typeface="Cambria Math"/>
                      </a:rPr>
                      <m:t>&lt;</m:t>
                    </m:r>
                    <m:r>
                      <a:rPr lang="en-US" sz="2200" b="1" i="0">
                        <a:solidFill>
                          <a:schemeClr val="tx1">
                            <a:lumMod val="95000"/>
                            <a:lumOff val="5000"/>
                          </a:schemeClr>
                        </a:solidFill>
                        <a:latin typeface="Cambria Math"/>
                      </a:rPr>
                      <m:t>𝐂</m:t>
                    </m:r>
                    <m:r>
                      <a:rPr lang="en-US" sz="2200" b="1" i="0">
                        <a:solidFill>
                          <a:schemeClr val="tx1">
                            <a:lumMod val="95000"/>
                            <a:lumOff val="5000"/>
                          </a:schemeClr>
                        </a:solidFill>
                        <a:latin typeface="Cambria Math"/>
                      </a:rPr>
                      <m:t>&lt;</m:t>
                    </m:r>
                    <m:r>
                      <a:rPr lang="en-US" sz="2200" b="1" i="0">
                        <a:solidFill>
                          <a:schemeClr val="tx1">
                            <a:lumMod val="95000"/>
                            <a:lumOff val="5000"/>
                          </a:schemeClr>
                        </a:solidFill>
                        <a:latin typeface="Cambria Math"/>
                      </a:rPr>
                      <m:t>𝟏</m:t>
                    </m:r>
                    <m:r>
                      <a:rPr lang="en-US" sz="2200" i="0">
                        <a:solidFill>
                          <a:schemeClr val="tx1">
                            <a:lumMod val="95000"/>
                            <a:lumOff val="5000"/>
                          </a:schemeClr>
                        </a:solidFill>
                        <a:latin typeface="Cambria Math"/>
                      </a:rPr>
                      <m:t> </m:t>
                    </m:r>
                  </m:oMath>
                </a14:m>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then:</a:t>
                </a:r>
              </a:p>
              <a:p>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V </a:t>
                </a:r>
                <a14:m>
                  <m:oMath xmlns:m="http://schemas.openxmlformats.org/officeDocument/2006/math">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2</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num>
                      <m:den>
                        <m:r>
                          <m:rPr>
                            <m:sty m:val="p"/>
                          </m:rPr>
                          <a:rPr lang="en-US" sz="2200" i="0">
                            <a:solidFill>
                              <a:schemeClr val="tx1">
                                <a:lumMod val="95000"/>
                                <a:lumOff val="5000"/>
                              </a:schemeClr>
                            </a:solidFill>
                            <a:latin typeface="Cambria Math"/>
                          </a:rPr>
                          <m:t>E</m:t>
                        </m:r>
                      </m:den>
                    </m:f>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a</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r>
                          <a:rPr lang="en-US" sz="2200" i="0">
                            <a:solidFill>
                              <a:schemeClr val="tx1">
                                <a:lumMod val="95000"/>
                                <a:lumOff val="5000"/>
                              </a:schemeClr>
                            </a:solidFill>
                            <a:latin typeface="Cambria Math"/>
                          </a:rPr>
                          <m:t>1</m:t>
                        </m:r>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C</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e>
                    </m:rad>
                    <m:r>
                      <a:rPr lang="en-US" sz="2200" i="0">
                        <a:solidFill>
                          <a:schemeClr val="tx1">
                            <a:lumMod val="95000"/>
                            <a:lumOff val="5000"/>
                          </a:schemeClr>
                        </a:solidFill>
                        <a:latin typeface="Cambria Math"/>
                      </a:rPr>
                      <m:t>=</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C</m:t>
                        </m:r>
                      </m:e>
                      <m:sub>
                        <m:r>
                          <a:rPr lang="en-US" sz="2200" i="0">
                            <a:solidFill>
                              <a:schemeClr val="tx1">
                                <a:lumMod val="95000"/>
                                <a:lumOff val="5000"/>
                              </a:schemeClr>
                            </a:solidFill>
                            <a:latin typeface="Cambria Math"/>
                          </a:rPr>
                          <m:t>1</m:t>
                        </m:r>
                      </m:sub>
                    </m:sSub>
                    <m:f>
                      <m:fPr>
                        <m:ctrlPr>
                          <a:rPr lang="en-US" sz="2200" i="1">
                            <a:solidFill>
                              <a:schemeClr val="tx1">
                                <a:lumMod val="95000"/>
                                <a:lumOff val="5000"/>
                              </a:schemeClr>
                            </a:solidFill>
                            <a:latin typeface="Cambria Math"/>
                          </a:rPr>
                        </m:ctrlPr>
                      </m:fPr>
                      <m:num>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r>
                          <m:rPr>
                            <m:sty m:val="p"/>
                          </m:rPr>
                          <a:rPr lang="en-US" sz="2200" i="0">
                            <a:solidFill>
                              <a:schemeClr val="tx1">
                                <a:lumMod val="95000"/>
                                <a:lumOff val="5000"/>
                              </a:schemeClr>
                            </a:solidFill>
                            <a:latin typeface="Cambria Math"/>
                          </a:rPr>
                          <m:t>a</m:t>
                        </m:r>
                      </m:num>
                      <m:den>
                        <m:r>
                          <m:rPr>
                            <m:sty m:val="p"/>
                          </m:rPr>
                          <a:rPr lang="en-US" sz="2200" i="0">
                            <a:solidFill>
                              <a:schemeClr val="tx1">
                                <a:lumMod val="95000"/>
                                <a:lumOff val="5000"/>
                              </a:schemeClr>
                            </a:solidFill>
                            <a:latin typeface="Cambria Math"/>
                          </a:rPr>
                          <m:t>E</m:t>
                        </m:r>
                      </m:den>
                    </m:f>
                  </m:oMath>
                </a14:m>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sz="2200" b="1" i="1">
                            <a:solidFill>
                              <a:schemeClr val="tx1">
                                <a:lumMod val="95000"/>
                                <a:lumOff val="5000"/>
                              </a:schemeClr>
                            </a:solidFill>
                            <a:latin typeface="Cambria Math"/>
                          </a:rPr>
                        </m:ctrlPr>
                      </m:sSubPr>
                      <m:e>
                        <m:r>
                          <a:rPr lang="en-US" sz="2200" b="1" i="0">
                            <a:solidFill>
                              <a:schemeClr val="tx1">
                                <a:lumMod val="95000"/>
                                <a:lumOff val="5000"/>
                              </a:schemeClr>
                            </a:solidFill>
                            <a:latin typeface="Cambria Math"/>
                          </a:rPr>
                          <m:t>𝐂</m:t>
                        </m:r>
                      </m:e>
                      <m:sub>
                        <m:r>
                          <a:rPr lang="en-US" sz="2200" b="1" i="0">
                            <a:solidFill>
                              <a:schemeClr val="tx1">
                                <a:lumMod val="95000"/>
                                <a:lumOff val="5000"/>
                              </a:schemeClr>
                            </a:solidFill>
                            <a:latin typeface="Cambria Math"/>
                          </a:rPr>
                          <m:t>𝟏</m:t>
                        </m:r>
                      </m:sub>
                    </m:sSub>
                    <m:r>
                      <a:rPr lang="en-US" sz="2200" b="1" i="0">
                        <a:solidFill>
                          <a:schemeClr val="tx1">
                            <a:lumMod val="95000"/>
                            <a:lumOff val="5000"/>
                          </a:schemeClr>
                        </a:solidFill>
                        <a:latin typeface="Cambria Math"/>
                      </a:rPr>
                      <m:t>=</m:t>
                    </m:r>
                    <m:r>
                      <a:rPr lang="en-US" sz="2200" b="1" i="0">
                        <a:solidFill>
                          <a:schemeClr val="tx1">
                            <a:lumMod val="95000"/>
                            <a:lumOff val="5000"/>
                          </a:schemeClr>
                        </a:solidFill>
                        <a:latin typeface="Cambria Math"/>
                      </a:rPr>
                      <m:t>𝟐</m:t>
                    </m:r>
                    <m:rad>
                      <m:radPr>
                        <m:degHide m:val="on"/>
                        <m:ctrlPr>
                          <a:rPr lang="en-US" sz="2200" b="1" i="1">
                            <a:solidFill>
                              <a:schemeClr val="tx1">
                                <a:lumMod val="95000"/>
                                <a:lumOff val="5000"/>
                              </a:schemeClr>
                            </a:solidFill>
                            <a:latin typeface="Cambria Math"/>
                          </a:rPr>
                        </m:ctrlPr>
                      </m:radPr>
                      <m:deg/>
                      <m:e>
                        <m:r>
                          <a:rPr lang="en-US" sz="2200" b="1" i="0">
                            <a:solidFill>
                              <a:schemeClr val="tx1">
                                <a:lumMod val="95000"/>
                                <a:lumOff val="5000"/>
                              </a:schemeClr>
                            </a:solidFill>
                            <a:latin typeface="Cambria Math"/>
                          </a:rPr>
                          <m:t>(</m:t>
                        </m:r>
                        <m:r>
                          <a:rPr lang="en-US" sz="2200" b="1" i="0">
                            <a:solidFill>
                              <a:schemeClr val="tx1">
                                <a:lumMod val="95000"/>
                                <a:lumOff val="5000"/>
                              </a:schemeClr>
                            </a:solidFill>
                            <a:latin typeface="Cambria Math"/>
                          </a:rPr>
                          <m:t>𝟏</m:t>
                        </m:r>
                        <m:r>
                          <a:rPr lang="en-US" sz="2200" b="1" i="0">
                            <a:solidFill>
                              <a:schemeClr val="tx1">
                                <a:lumMod val="95000"/>
                                <a:lumOff val="5000"/>
                              </a:schemeClr>
                            </a:solidFill>
                            <a:latin typeface="Cambria Math"/>
                          </a:rPr>
                          <m:t>−</m:t>
                        </m:r>
                        <m:sSup>
                          <m:sSupPr>
                            <m:ctrlPr>
                              <a:rPr lang="en-US" sz="2200" b="1" i="1">
                                <a:solidFill>
                                  <a:schemeClr val="tx1">
                                    <a:lumMod val="95000"/>
                                    <a:lumOff val="5000"/>
                                  </a:schemeClr>
                                </a:solidFill>
                                <a:latin typeface="Cambria Math"/>
                              </a:rPr>
                            </m:ctrlPr>
                          </m:sSupPr>
                          <m:e>
                            <m:r>
                              <a:rPr lang="en-US" sz="2200" b="1" i="0">
                                <a:solidFill>
                                  <a:schemeClr val="tx1">
                                    <a:lumMod val="95000"/>
                                    <a:lumOff val="5000"/>
                                  </a:schemeClr>
                                </a:solidFill>
                                <a:latin typeface="Cambria Math"/>
                              </a:rPr>
                              <m:t>𝐂</m:t>
                            </m:r>
                          </m:e>
                          <m:sup>
                            <m:r>
                              <a:rPr lang="en-US" sz="2200" b="1" i="0">
                                <a:solidFill>
                                  <a:schemeClr val="tx1">
                                    <a:lumMod val="95000"/>
                                    <a:lumOff val="5000"/>
                                  </a:schemeClr>
                                </a:solidFill>
                                <a:latin typeface="Cambria Math"/>
                              </a:rPr>
                              <m:t>𝟐</m:t>
                            </m:r>
                          </m:sup>
                        </m:sSup>
                        <m:r>
                          <a:rPr lang="en-US" sz="2200" b="1" i="0">
                            <a:solidFill>
                              <a:schemeClr val="tx1">
                                <a:lumMod val="95000"/>
                                <a:lumOff val="5000"/>
                              </a:schemeClr>
                            </a:solidFill>
                            <a:latin typeface="Cambria Math"/>
                          </a:rPr>
                          <m:t>)</m:t>
                        </m:r>
                      </m:e>
                    </m:rad>
                  </m:oMath>
                </a14:m>
                <a:endParaRPr lang="en-US" sz="2200" b="1" dirty="0" smtClean="0">
                  <a:latin typeface="Times New Roman" panose="02020603050405020304" pitchFamily="18" charset="0"/>
                  <a:cs typeface="Times New Roman" panose="02020603050405020304" pitchFamily="18" charset="0"/>
                </a:endParaRPr>
              </a:p>
              <a:p>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So when the crack propagate then the displacement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v will be various with time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and become:</a:t>
                </a:r>
              </a:p>
              <a:p>
                <a14:m>
                  <m:oMath xmlns:m="http://schemas.openxmlformats.org/officeDocument/2006/math">
                    <m:f>
                      <m:fPr>
                        <m:ctrlPr>
                          <a:rPr lang="en-US" sz="2200" i="1" smtClean="0">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v</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C</m:t>
                            </m:r>
                          </m:e>
                          <m:sub>
                            <m:r>
                              <a:rPr lang="en-US" sz="2200" i="0">
                                <a:solidFill>
                                  <a:schemeClr val="tx1">
                                    <a:lumMod val="95000"/>
                                    <a:lumOff val="5000"/>
                                  </a:schemeClr>
                                </a:solidFill>
                                <a:latin typeface="Cambria Math"/>
                              </a:rPr>
                              <m:t>1</m:t>
                            </m:r>
                          </m:sub>
                        </m:sSub>
                      </m:num>
                      <m:den>
                        <m:r>
                          <m:rPr>
                            <m:sty m:val="p"/>
                          </m:rPr>
                          <a:rPr lang="en-US" sz="2200" i="0">
                            <a:solidFill>
                              <a:schemeClr val="tx1">
                                <a:lumMod val="95000"/>
                                <a:lumOff val="5000"/>
                              </a:schemeClr>
                            </a:solidFill>
                            <a:latin typeface="Cambria Math"/>
                          </a:rPr>
                          <m:t>E</m:t>
                        </m:r>
                      </m:den>
                    </m:f>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sSub>
                          <m:sSubPr>
                            <m:ctrlPr>
                              <a:rPr lang="en-US" sz="2200" i="1">
                                <a:solidFill>
                                  <a:schemeClr val="tx1">
                                    <a:lumMod val="95000"/>
                                    <a:lumOff val="5000"/>
                                  </a:schemeClr>
                                </a:solidFill>
                                <a:latin typeface="Cambria Math"/>
                              </a:rPr>
                            </m:ctrlPr>
                          </m:sSub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r>
                          <m:rPr>
                            <m:sty m:val="p"/>
                          </m:rPr>
                          <a:rPr lang="en-US" sz="2200" i="0">
                            <a:solidFill>
                              <a:schemeClr val="tx1">
                                <a:lumMod val="95000"/>
                                <a:lumOff val="5000"/>
                              </a:schemeClr>
                            </a:solidFill>
                            <a:latin typeface="Cambria Math"/>
                          </a:rPr>
                          <m:t>a</m:t>
                        </m:r>
                        <m:r>
                          <a:rPr lang="en-US" sz="2200" i="0">
                            <a:solidFill>
                              <a:schemeClr val="tx1">
                                <a:lumMod val="95000"/>
                                <a:lumOff val="5000"/>
                              </a:schemeClr>
                            </a:solidFill>
                            <a:latin typeface="Cambria Math"/>
                          </a:rPr>
                          <m:t>)</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C</m:t>
                            </m:r>
                          </m:e>
                          <m:sub>
                            <m:r>
                              <a:rPr lang="en-US" sz="2200" i="0">
                                <a:solidFill>
                                  <a:schemeClr val="tx1">
                                    <a:lumMod val="95000"/>
                                    <a:lumOff val="5000"/>
                                  </a:schemeClr>
                                </a:solidFill>
                                <a:latin typeface="Cambria Math"/>
                              </a:rPr>
                              <m:t>1</m:t>
                            </m:r>
                          </m:sub>
                        </m:sSub>
                      </m:num>
                      <m:den>
                        <m:r>
                          <m:rPr>
                            <m:sty m:val="p"/>
                          </m:rPr>
                          <a:rPr lang="en-US" sz="2200" i="0">
                            <a:solidFill>
                              <a:schemeClr val="tx1">
                                <a:lumMod val="95000"/>
                                <a:lumOff val="5000"/>
                              </a:schemeClr>
                            </a:solidFill>
                            <a:latin typeface="Cambria Math"/>
                          </a:rPr>
                          <m:t>E</m:t>
                        </m:r>
                      </m:den>
                    </m:f>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m:rPr>
                        <m:sty m:val="p"/>
                      </m:rPr>
                      <a:rPr lang="en-US" sz="2200" i="0">
                        <a:solidFill>
                          <a:schemeClr val="tx1">
                            <a:lumMod val="95000"/>
                            <a:lumOff val="5000"/>
                          </a:schemeClr>
                        </a:solidFill>
                        <a:latin typeface="Cambria Math"/>
                      </a:rPr>
                      <m:t>a</m:t>
                    </m:r>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a</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r>
                      <a:rPr lang="en-US" sz="2200" i="0">
                        <a:solidFill>
                          <a:schemeClr val="tx1">
                            <a:lumMod val="95000"/>
                            <a:lumOff val="5000"/>
                          </a:schemeClr>
                        </a:solidFill>
                        <a:latin typeface="Cambria Math"/>
                      </a:rPr>
                      <m:t>)</m:t>
                    </m:r>
                  </m:oMath>
                </a14:m>
                <a:r>
                  <a:rPr lang="en-US" sz="2200" dirty="0">
                    <a:solidFill>
                      <a:schemeClr val="tx1">
                        <a:lumMod val="95000"/>
                        <a:lumOff val="5000"/>
                      </a:schemeClr>
                    </a:solidFill>
                  </a:rPr>
                  <a:t> </a:t>
                </a:r>
                <a:endParaRPr lang="en-US" sz="2200" dirty="0" smtClean="0">
                  <a:solidFill>
                    <a:schemeClr val="tx1">
                      <a:lumMod val="95000"/>
                      <a:lumOff val="5000"/>
                    </a:schemeClr>
                  </a:solidFill>
                </a:endParaRPr>
              </a:p>
              <a:p>
                <a14:m>
                  <m:oMath xmlns:m="http://schemas.openxmlformats.org/officeDocument/2006/math">
                    <m:f>
                      <m:fPr>
                        <m:ctrlPr>
                          <a:rPr lang="en-US" sz="2200" i="1" smtClean="0">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a:rPr lang="en-US" sz="2200" i="0">
                        <a:solidFill>
                          <a:schemeClr val="tx1">
                            <a:lumMod val="95000"/>
                            <a:lumOff val="5000"/>
                          </a:schemeClr>
                        </a:solidFill>
                        <a:latin typeface="Cambria Math"/>
                      </a:rPr>
                      <m:t>= </m:t>
                    </m:r>
                    <m:r>
                      <a:rPr lang="en-US" sz="2200" i="0">
                        <a:solidFill>
                          <a:schemeClr val="tx1">
                            <a:lumMod val="95000"/>
                            <a:lumOff val="5000"/>
                          </a:schemeClr>
                        </a:solidFill>
                        <a:latin typeface="Cambria Math"/>
                      </a:rPr>
                      <m:t>𝜕</m:t>
                    </m:r>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den>
                    </m:f>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r>
                      <a:rPr lang="en-US" sz="2200" i="0">
                        <a:solidFill>
                          <a:schemeClr val="tx1">
                            <a:lumMod val="95000"/>
                            <a:lumOff val="5000"/>
                          </a:schemeClr>
                        </a:solidFill>
                        <a:latin typeface="Cambria Math"/>
                      </a:rPr>
                      <m:t>)/</m:t>
                    </m:r>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den>
                    </m:f>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e>
                      <m:sup>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
                              <a:rPr lang="en-US" sz="2200" i="0">
                                <a:solidFill>
                                  <a:schemeClr val="tx1">
                                    <a:lumMod val="95000"/>
                                    <a:lumOff val="5000"/>
                                  </a:schemeClr>
                                </a:solidFill>
                                <a:latin typeface="Cambria Math"/>
                              </a:rPr>
                              <m:t>2</m:t>
                            </m:r>
                          </m:den>
                        </m:f>
                      </m:sup>
                    </m:sSup>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τ</m:t>
                        </m:r>
                      </m:e>
                      <m:sup>
                        <m:r>
                          <a:rPr lang="en-US" sz="2200" i="0">
                            <a:solidFill>
                              <a:schemeClr val="tx1">
                                <a:lumMod val="95000"/>
                                <a:lumOff val="5000"/>
                              </a:schemeClr>
                            </a:solidFill>
                            <a:latin typeface="Cambria Math"/>
                          </a:rPr>
                          <m:t>2</m:t>
                        </m:r>
                      </m:sup>
                    </m:sSup>
                    <m:r>
                      <m:rPr>
                        <m:sty m:val="p"/>
                      </m:rPr>
                      <a:rPr lang="en-US" sz="2200" i="0">
                        <a:solidFill>
                          <a:schemeClr val="tx1">
                            <a:lumMod val="95000"/>
                            <a:lumOff val="5000"/>
                          </a:schemeClr>
                        </a:solidFill>
                        <a:latin typeface="Cambria Math"/>
                      </a:rPr>
                      <m:t>ω</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cos</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oMath>
                </a14:m>
                <a:endParaRPr lang="en-GB" sz="22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262894" y="360168"/>
                <a:ext cx="11654971" cy="6497832"/>
              </a:xfrm>
              <a:blipFill rotWithShape="1">
                <a:blip r:embed="rId2"/>
                <a:stretch>
                  <a:fillRect l="-1098" r="-732"/>
                </a:stretch>
              </a:blipFill>
            </p:spPr>
            <p:txBody>
              <a:bodyPr/>
              <a:lstStyle/>
              <a:p>
                <a:r>
                  <a:rPr lang="en-US">
                    <a:noFill/>
                  </a:rPr>
                  <a:t> </a:t>
                </a:r>
              </a:p>
            </p:txBody>
          </p:sp>
        </mc:Fallback>
      </mc:AlternateContent>
    </p:spTree>
    <p:extLst>
      <p:ext uri="{BB962C8B-B14F-4D97-AF65-F5344CB8AC3E}">
        <p14:creationId xmlns:p14="http://schemas.microsoft.com/office/powerpoint/2010/main" val="245696238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28789" y="250984"/>
                <a:ext cx="11861442" cy="6497832"/>
              </a:xfrm>
            </p:spPr>
            <p:txBody>
              <a:bodyPr>
                <a:noAutofit/>
              </a:bodyPr>
              <a:lstStyle/>
              <a:p>
                <a:pPr marL="0" indent="0" algn="just">
                  <a:lnSpc>
                    <a:spcPct val="150000"/>
                  </a:lnSpc>
                  <a:buNone/>
                </a:pPr>
                <a:r>
                  <a:rPr lang="en-GB"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Analtical Solution:</a:t>
                </a:r>
              </a:p>
              <a:p>
                <a:pPr marL="0" indent="0" algn="just">
                  <a:lnSpc>
                    <a:spcPct val="150000"/>
                  </a:lnSpc>
                  <a:buNone/>
                </a:pPr>
                <a14:m>
                  <m:oMathPara xmlns:m="http://schemas.openxmlformats.org/officeDocument/2006/math">
                    <m:oMathParaPr>
                      <m:jc m:val="left"/>
                    </m:oMathParaPr>
                    <m:oMath xmlns:m="http://schemas.openxmlformats.org/officeDocument/2006/math">
                      <m:f>
                        <m:fPr>
                          <m:ctrlPr>
                            <a:rPr lang="en-US" sz="2200" i="1" smtClean="0">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σ</m:t>
                              </m:r>
                            </m:e>
                            <m:sub>
                              <m:r>
                                <m:rPr>
                                  <m:sty m:val="p"/>
                                </m:rPr>
                                <a:rPr lang="en-US" sz="2200" i="0">
                                  <a:solidFill>
                                    <a:schemeClr val="tx1">
                                      <a:lumMod val="95000"/>
                                      <a:lumOff val="5000"/>
                                    </a:schemeClr>
                                  </a:solidFill>
                                  <a:latin typeface="Cambria Math"/>
                                </a:rPr>
                                <m:t>eff</m:t>
                              </m:r>
                            </m:sub>
                          </m:sSub>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τ</m:t>
                              </m:r>
                            </m:e>
                            <m:sup>
                              <m:r>
                                <a:rPr lang="en-US" sz="2200" i="0">
                                  <a:solidFill>
                                    <a:schemeClr val="tx1">
                                      <a:lumMod val="95000"/>
                                      <a:lumOff val="5000"/>
                                    </a:schemeClr>
                                  </a:solidFill>
                                  <a:latin typeface="Cambria Math"/>
                                </a:rPr>
                                <m:t>2</m:t>
                              </m:r>
                            </m:sup>
                          </m:sSup>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m:rPr>
                                  <m:sty m:val="p"/>
                                </m:rPr>
                                <a:rPr lang="en-US" sz="2200" i="0">
                                  <a:solidFill>
                                    <a:schemeClr val="tx1">
                                      <a:lumMod val="95000"/>
                                      <a:lumOff val="5000"/>
                                    </a:schemeClr>
                                  </a:solidFill>
                                  <a:latin typeface="Cambria Math"/>
                                </a:rPr>
                                <m:t>ωt</m:t>
                              </m:r>
                            </m:e>
                          </m:func>
                        </m:num>
                        <m:den>
                          <m:r>
                            <a:rPr lang="en-US" sz="2200" i="0">
                              <a:solidFill>
                                <a:schemeClr val="tx1">
                                  <a:lumMod val="95000"/>
                                  <a:lumOff val="5000"/>
                                </a:schemeClr>
                              </a:solidFill>
                              <a:latin typeface="Cambria Math"/>
                            </a:rPr>
                            <m:t>2</m:t>
                          </m:r>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den>
                      </m:f>
                    </m:oMath>
                  </m:oMathPara>
                </a14:m>
                <a:endParaRPr lang="en-US" sz="2200" dirty="0">
                  <a:latin typeface="Times New Roman" panose="02020603050405020304" pitchFamily="18" charset="0"/>
                  <a:cs typeface="Times New Roman" panose="02020603050405020304" pitchFamily="18" charset="0"/>
                </a:endParaRPr>
              </a:p>
              <a:p>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From the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dynamic condition for the crack growth</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the kinetic energy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of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the displacement</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of the crack is:</a:t>
                </a:r>
              </a:p>
              <a:p>
                <a14:m>
                  <m:oMath xmlns:m="http://schemas.openxmlformats.org/officeDocument/2006/math">
                    <m:r>
                      <m:rPr>
                        <m:sty m:val="p"/>
                      </m:rPr>
                      <a:rPr lang="en-US" sz="2200" i="0" smtClean="0">
                        <a:solidFill>
                          <a:schemeClr val="tx1">
                            <a:lumMod val="95000"/>
                            <a:lumOff val="5000"/>
                          </a:schemeClr>
                        </a:solidFill>
                        <a:latin typeface="Cambria Math"/>
                      </a:rPr>
                      <m:t>T</m:t>
                    </m:r>
                    <m:r>
                      <a:rPr lang="en-US" sz="2200" i="0" smtClean="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
                          <a:rPr lang="en-US" sz="2200" i="0">
                            <a:solidFill>
                              <a:schemeClr val="tx1">
                                <a:lumMod val="95000"/>
                                <a:lumOff val="5000"/>
                              </a:schemeClr>
                            </a:solidFill>
                            <a:latin typeface="Cambria Math"/>
                          </a:rPr>
                          <m:t>2</m:t>
                        </m:r>
                      </m:den>
                    </m:f>
                    <m:r>
                      <m:rPr>
                        <m:sty m:val="p"/>
                      </m:rPr>
                      <a:rPr lang="en-US" sz="2200" i="0">
                        <a:solidFill>
                          <a:schemeClr val="tx1">
                            <a:lumMod val="95000"/>
                            <a:lumOff val="5000"/>
                          </a:schemeClr>
                        </a:solidFill>
                        <a:latin typeface="Cambria Math"/>
                      </a:rPr>
                      <m:t>ρ</m:t>
                    </m:r>
                    <m:nary>
                      <m:naryPr>
                        <m:chr m:val="∬"/>
                        <m:limLoc m:val="undOvr"/>
                        <m:subHide m:val="on"/>
                        <m:supHide m:val="on"/>
                        <m:ctrlPr>
                          <a:rPr lang="en-US" sz="2200" i="1">
                            <a:solidFill>
                              <a:schemeClr val="tx1">
                                <a:lumMod val="95000"/>
                                <a:lumOff val="5000"/>
                              </a:schemeClr>
                            </a:solidFill>
                            <a:latin typeface="Cambria Math"/>
                          </a:rPr>
                        </m:ctrlPr>
                      </m:naryPr>
                      <m:sub/>
                      <m:sup/>
                      <m:e>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v</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r>
                              <a:rPr lang="en-US" sz="2200" i="0">
                                <a:solidFill>
                                  <a:schemeClr val="tx1">
                                    <a:lumMod val="95000"/>
                                    <a:lumOff val="5000"/>
                                  </a:schemeClr>
                                </a:solidFill>
                                <a:latin typeface="Cambria Math"/>
                              </a:rPr>
                              <m:t>)</m:t>
                            </m:r>
                          </m:e>
                          <m:sup>
                            <m:r>
                              <a:rPr lang="en-US" sz="2200" i="0">
                                <a:solidFill>
                                  <a:schemeClr val="tx1">
                                    <a:lumMod val="95000"/>
                                    <a:lumOff val="5000"/>
                                  </a:schemeClr>
                                </a:solidFill>
                                <a:latin typeface="Cambria Math"/>
                              </a:rPr>
                              <m:t>2</m:t>
                            </m:r>
                          </m:sup>
                        </m:sSup>
                      </m:e>
                    </m:nary>
                    <m:r>
                      <m:rPr>
                        <m:sty m:val="p"/>
                      </m:rPr>
                      <a:rPr lang="en-US" sz="2200" i="0">
                        <a:solidFill>
                          <a:schemeClr val="tx1">
                            <a:lumMod val="95000"/>
                            <a:lumOff val="5000"/>
                          </a:schemeClr>
                        </a:solidFill>
                        <a:latin typeface="Cambria Math"/>
                      </a:rPr>
                      <m:t>dxdy</m:t>
                    </m:r>
                    <m:r>
                      <a:rPr lang="en-GB" sz="2200" b="0" i="0" smtClean="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
                          <a:rPr lang="en-US" sz="2200" i="0">
                            <a:solidFill>
                              <a:schemeClr val="tx1">
                                <a:lumMod val="95000"/>
                                <a:lumOff val="5000"/>
                              </a:schemeClr>
                            </a:solidFill>
                            <a:latin typeface="Cambria Math"/>
                          </a:rPr>
                          <m:t>2</m:t>
                        </m:r>
                      </m:den>
                    </m:f>
                    <m:r>
                      <m:rPr>
                        <m:sty m:val="p"/>
                      </m:rPr>
                      <a:rPr lang="en-US" sz="2200" i="0">
                        <a:solidFill>
                          <a:schemeClr val="tx1">
                            <a:lumMod val="95000"/>
                            <a:lumOff val="5000"/>
                          </a:schemeClr>
                        </a:solidFill>
                        <a:latin typeface="Cambria Math"/>
                      </a:rPr>
                      <m:t>ρ</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E</m:t>
                            </m:r>
                          </m:e>
                          <m:sup>
                            <m:r>
                              <a:rPr lang="en-US" sz="2200" i="0">
                                <a:solidFill>
                                  <a:schemeClr val="tx1">
                                    <a:lumMod val="95000"/>
                                    <a:lumOff val="5000"/>
                                  </a:schemeClr>
                                </a:solidFill>
                                <a:latin typeface="Cambria Math"/>
                              </a:rPr>
                              <m:t>2</m:t>
                            </m:r>
                          </m:sup>
                        </m:sSup>
                      </m:den>
                    </m:f>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d>
                          <m:dPr>
                            <m:ctrlPr>
                              <a:rPr lang="en-US" sz="2200" i="1">
                                <a:solidFill>
                                  <a:schemeClr val="tx1">
                                    <a:lumMod val="95000"/>
                                    <a:lumOff val="5000"/>
                                  </a:schemeClr>
                                </a:solidFill>
                                <a:latin typeface="Cambria Math"/>
                              </a:rPr>
                            </m:ctrlPr>
                          </m:dPr>
                          <m:e>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τ</m:t>
                                    </m:r>
                                  </m:e>
                                  <m:sup>
                                    <m:r>
                                      <a:rPr lang="en-US" sz="2200" i="0">
                                        <a:solidFill>
                                          <a:schemeClr val="tx1">
                                            <a:lumMod val="95000"/>
                                            <a:lumOff val="5000"/>
                                          </a:schemeClr>
                                        </a:solidFill>
                                        <a:latin typeface="Cambria Math"/>
                                      </a:rPr>
                                      <m:t>2</m:t>
                                    </m:r>
                                  </m:sup>
                                </m:sSup>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m:rPr>
                                        <m:sty m:val="p"/>
                                      </m:rPr>
                                      <a:rPr lang="en-US" sz="2200" i="0">
                                        <a:solidFill>
                                          <a:schemeClr val="tx1">
                                            <a:lumMod val="95000"/>
                                            <a:lumOff val="5000"/>
                                          </a:schemeClr>
                                        </a:solidFill>
                                        <a:latin typeface="Cambria Math"/>
                                      </a:rPr>
                                      <m:t>ωt</m:t>
                                    </m:r>
                                  </m:e>
                                </m:func>
                              </m:num>
                              <m:den>
                                <m:r>
                                  <a:rPr lang="en-US" sz="2200" i="0">
                                    <a:solidFill>
                                      <a:schemeClr val="tx1">
                                        <a:lumMod val="95000"/>
                                        <a:lumOff val="5000"/>
                                      </a:schemeClr>
                                    </a:solidFill>
                                    <a:latin typeface="Cambria Math"/>
                                  </a:rPr>
                                  <m:t>2</m:t>
                                </m:r>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den>
                            </m:f>
                            <m:r>
                              <m:rPr>
                                <m:sty m:val="p"/>
                              </m:rPr>
                              <a:rPr lang="en-US" sz="2200" i="0">
                                <a:solidFill>
                                  <a:schemeClr val="tx1">
                                    <a:lumMod val="95000"/>
                                    <a:lumOff val="5000"/>
                                  </a:schemeClr>
                                </a:solidFill>
                                <a:latin typeface="Cambria Math"/>
                              </a:rPr>
                              <m:t>a</m:t>
                            </m:r>
                          </m:e>
                        </m:d>
                        <m:r>
                          <a:rPr lang="en-US" sz="2200" i="0">
                            <a:solidFill>
                              <a:schemeClr val="tx1">
                                <a:lumMod val="95000"/>
                                <a:lumOff val="5000"/>
                              </a:schemeClr>
                            </a:solidFill>
                            <a:latin typeface="Cambria Math"/>
                          </a:rPr>
                          <m:t>+</m:t>
                        </m:r>
                        <m:d>
                          <m:dPr>
                            <m:ctrlPr>
                              <a:rPr lang="en-US" sz="2200" i="1">
                                <a:solidFill>
                                  <a:schemeClr val="tx1">
                                    <a:lumMod val="95000"/>
                                    <a:lumOff val="5000"/>
                                  </a:schemeClr>
                                </a:solidFill>
                                <a:latin typeface="Cambria Math"/>
                              </a:rPr>
                            </m:ctrlPr>
                          </m:dPr>
                          <m:e>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a</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den>
                            </m:f>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r>
                                      <a:rPr lang="en-GB" sz="2200" b="0" i="0" smtClean="0">
                                        <a:solidFill>
                                          <a:schemeClr val="tx1">
                                            <a:lumMod val="95000"/>
                                            <a:lumOff val="5000"/>
                                          </a:schemeClr>
                                        </a:solidFill>
                                        <a:latin typeface="Cambria Math"/>
                                      </a:rPr>
                                      <m:t> </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e>
                        </m:d>
                        <m:r>
                          <a:rPr lang="en-US" sz="2200" i="0">
                            <a:solidFill>
                              <a:schemeClr val="tx1">
                                <a:lumMod val="95000"/>
                                <a:lumOff val="5000"/>
                              </a:schemeClr>
                            </a:solidFill>
                            <a:latin typeface="Cambria Math"/>
                          </a:rPr>
                          <m:t>]</m:t>
                        </m:r>
                      </m:e>
                      <m:sup>
                        <m:r>
                          <a:rPr lang="en-US" sz="2200" i="0">
                            <a:solidFill>
                              <a:schemeClr val="tx1">
                                <a:lumMod val="95000"/>
                                <a:lumOff val="5000"/>
                              </a:schemeClr>
                            </a:solidFill>
                            <a:latin typeface="Cambria Math"/>
                          </a:rPr>
                          <m:t>2</m:t>
                        </m:r>
                      </m:sup>
                    </m:sSup>
                    <m:nary>
                      <m:naryPr>
                        <m:chr m:val="∬"/>
                        <m:limLoc m:val="undOvr"/>
                        <m:subHide m:val="on"/>
                        <m:supHide m:val="on"/>
                        <m:ctrlPr>
                          <a:rPr lang="en-US" sz="2200" i="1">
                            <a:solidFill>
                              <a:schemeClr val="tx1">
                                <a:lumMod val="95000"/>
                                <a:lumOff val="5000"/>
                              </a:schemeClr>
                            </a:solidFill>
                            <a:latin typeface="Cambria Math"/>
                          </a:rPr>
                        </m:ctrlPr>
                      </m:naryPr>
                      <m:sub/>
                      <m:sup/>
                      <m:e>
                        <m:sSup>
                          <m:sSupPr>
                            <m:ctrlPr>
                              <a:rPr lang="en-US" sz="2200" i="1">
                                <a:solidFill>
                                  <a:schemeClr val="tx1">
                                    <a:lumMod val="95000"/>
                                    <a:lumOff val="5000"/>
                                  </a:schemeClr>
                                </a:solidFill>
                                <a:latin typeface="Cambria Math"/>
                              </a:rPr>
                            </m:ctrlPr>
                          </m:sSupPr>
                          <m:e>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C</m:t>
                                </m:r>
                              </m:e>
                              <m:sub>
                                <m:r>
                                  <a:rPr lang="en-US" sz="2200" i="0">
                                    <a:solidFill>
                                      <a:schemeClr val="tx1">
                                        <a:lumMod val="95000"/>
                                        <a:lumOff val="5000"/>
                                      </a:schemeClr>
                                    </a:solidFill>
                                    <a:latin typeface="Cambria Math"/>
                                  </a:rPr>
                                  <m:t>1</m:t>
                                </m:r>
                              </m:sub>
                            </m:sSub>
                          </m:e>
                          <m:sup>
                            <m:r>
                              <a:rPr lang="en-US" sz="2200" i="0">
                                <a:solidFill>
                                  <a:schemeClr val="tx1">
                                    <a:lumMod val="95000"/>
                                    <a:lumOff val="5000"/>
                                  </a:schemeClr>
                                </a:solidFill>
                                <a:latin typeface="Cambria Math"/>
                              </a:rPr>
                              <m:t>2</m:t>
                            </m:r>
                          </m:sup>
                        </m:sSup>
                      </m:e>
                    </m:nary>
                    <m:r>
                      <m:rPr>
                        <m:sty m:val="p"/>
                      </m:rPr>
                      <a:rPr lang="en-US" sz="2200" i="0">
                        <a:solidFill>
                          <a:schemeClr val="tx1">
                            <a:lumMod val="95000"/>
                            <a:lumOff val="5000"/>
                          </a:schemeClr>
                        </a:solidFill>
                        <a:latin typeface="Cambria Math"/>
                      </a:rPr>
                      <m:t>dxdy</m:t>
                    </m:r>
                  </m:oMath>
                </a14:m>
                <a:r>
                  <a:rPr lang="en-GB"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sz="2200" i="1" smtClean="0">
                            <a:solidFill>
                              <a:schemeClr val="tx1">
                                <a:lumMod val="95000"/>
                                <a:lumOff val="5000"/>
                              </a:schemeClr>
                            </a:solidFill>
                            <a:latin typeface="Cambria Math"/>
                          </a:rPr>
                        </m:ctrlPr>
                      </m:sSupPr>
                      <m:e>
                        <m:sSub>
                          <m:sSubPr>
                            <m:ctrlPr>
                              <a:rPr lang="en-US" sz="2200" i="1">
                                <a:solidFill>
                                  <a:schemeClr val="tx1">
                                    <a:lumMod val="95000"/>
                                    <a:lumOff val="5000"/>
                                  </a:schemeClr>
                                </a:solidFill>
                                <a:latin typeface="Cambria Math"/>
                              </a:rPr>
                            </m:ctrlPr>
                          </m:sSubPr>
                          <m:e>
                            <m:r>
                              <m:rPr>
                                <m:sty m:val="p"/>
                              </m:rPr>
                              <a:rPr lang="en-US" sz="2200" i="0">
                                <a:solidFill>
                                  <a:schemeClr val="tx1">
                                    <a:lumMod val="95000"/>
                                    <a:lumOff val="5000"/>
                                  </a:schemeClr>
                                </a:solidFill>
                                <a:latin typeface="Cambria Math"/>
                              </a:rPr>
                              <m:t>C</m:t>
                            </m:r>
                          </m:e>
                          <m:sub>
                            <m:r>
                              <a:rPr lang="en-US" sz="2200" i="0">
                                <a:solidFill>
                                  <a:schemeClr val="tx1">
                                    <a:lumMod val="95000"/>
                                    <a:lumOff val="5000"/>
                                  </a:schemeClr>
                                </a:solidFill>
                                <a:latin typeface="Cambria Math"/>
                              </a:rPr>
                              <m:t>1</m:t>
                            </m:r>
                          </m:sub>
                        </m:sSub>
                      </m:e>
                      <m:sup>
                        <m:r>
                          <a:rPr lang="en-US" sz="2200" i="0">
                            <a:solidFill>
                              <a:schemeClr val="tx1">
                                <a:lumMod val="95000"/>
                                <a:lumOff val="5000"/>
                              </a:schemeClr>
                            </a:solidFill>
                            <a:latin typeface="Cambria Math"/>
                          </a:rPr>
                          <m:t>2</m:t>
                        </m:r>
                      </m:sup>
                    </m:sSup>
                  </m:oMath>
                </a14:m>
                <a:r>
                  <a:rPr lang="en-US" sz="2200" dirty="0">
                    <a:solidFill>
                      <a:schemeClr val="tx1">
                        <a:lumMod val="95000"/>
                        <a:lumOff val="5000"/>
                      </a:schemeClr>
                    </a:solidFill>
                    <a:latin typeface="Times New Roman" panose="02020603050405020304" pitchFamily="18" charset="0"/>
                    <a:cs typeface="Times New Roman" panose="02020603050405020304" pitchFamily="18" charset="0"/>
                  </a:rPr>
                  <a:t> is equal to  </a:t>
                </a:r>
                <a14:m>
                  <m:oMath xmlns:m="http://schemas.openxmlformats.org/officeDocument/2006/math">
                    <m:r>
                      <m:rPr>
                        <m:sty m:val="p"/>
                      </m:rPr>
                      <a:rPr lang="en-US" sz="2200" i="0">
                        <a:solidFill>
                          <a:schemeClr val="tx1">
                            <a:lumMod val="95000"/>
                            <a:lumOff val="5000"/>
                          </a:schemeClr>
                        </a:solidFill>
                        <a:latin typeface="Cambria Math"/>
                      </a:rPr>
                      <m:t>k</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a</m:t>
                        </m:r>
                      </m:e>
                      <m:sup>
                        <m:r>
                          <a:rPr lang="en-US" sz="2200" i="0">
                            <a:solidFill>
                              <a:schemeClr val="tx1">
                                <a:lumMod val="95000"/>
                                <a:lumOff val="5000"/>
                              </a:schemeClr>
                            </a:solidFill>
                            <a:latin typeface="Cambria Math"/>
                          </a:rPr>
                          <m:t>2</m:t>
                        </m:r>
                      </m:sup>
                    </m:sSup>
                  </m:oMath>
                </a14:m>
                <a:endParaRPr lang="en-GB"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14:m>
                  <m:oMath xmlns:m="http://schemas.openxmlformats.org/officeDocument/2006/math">
                    <m:r>
                      <m:rPr>
                        <m:sty m:val="p"/>
                      </m:rPr>
                      <a:rPr lang="en-US" sz="2200" i="0" smtClean="0">
                        <a:solidFill>
                          <a:schemeClr val="tx1">
                            <a:lumMod val="95000"/>
                            <a:lumOff val="5000"/>
                          </a:schemeClr>
                        </a:solidFill>
                        <a:latin typeface="Cambria Math"/>
                      </a:rPr>
                      <m:t>T</m:t>
                    </m:r>
                    <m:r>
                      <a:rPr lang="en-US" sz="2200" i="0" smtClean="0">
                        <a:solidFill>
                          <a:schemeClr val="tx1">
                            <a:lumMod val="95000"/>
                            <a:lumOff val="5000"/>
                          </a:schemeClr>
                        </a:solidFill>
                        <a:latin typeface="Cambria Math"/>
                      </a:rPr>
                      <m:t>=</m:t>
                    </m:r>
                    <m:r>
                      <m:rPr>
                        <m:sty m:val="p"/>
                      </m:rPr>
                      <a:rPr lang="en-US" sz="2200" i="0" smtClean="0">
                        <a:solidFill>
                          <a:schemeClr val="tx1">
                            <a:lumMod val="95000"/>
                            <a:lumOff val="5000"/>
                          </a:schemeClr>
                        </a:solidFill>
                        <a:latin typeface="Cambria Math"/>
                      </a:rPr>
                      <m:t>k</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a</m:t>
                        </m:r>
                      </m:e>
                      <m:sup>
                        <m:r>
                          <a:rPr lang="en-US" sz="2200" i="0">
                            <a:solidFill>
                              <a:schemeClr val="tx1">
                                <a:lumMod val="95000"/>
                                <a:lumOff val="5000"/>
                              </a:schemeClr>
                            </a:solidFill>
                            <a:latin typeface="Cambria Math"/>
                          </a:rPr>
                          <m:t>2</m:t>
                        </m:r>
                      </m:sup>
                    </m:sSup>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
                          <a:rPr lang="en-US" sz="2200" i="0">
                            <a:solidFill>
                              <a:schemeClr val="tx1">
                                <a:lumMod val="95000"/>
                                <a:lumOff val="5000"/>
                              </a:schemeClr>
                            </a:solidFill>
                            <a:latin typeface="Cambria Math"/>
                          </a:rPr>
                          <m:t>2</m:t>
                        </m:r>
                      </m:den>
                    </m:f>
                    <m:r>
                      <m:rPr>
                        <m:sty m:val="p"/>
                      </m:rPr>
                      <a:rPr lang="en-US" sz="2200" i="0">
                        <a:solidFill>
                          <a:schemeClr val="tx1">
                            <a:lumMod val="95000"/>
                            <a:lumOff val="5000"/>
                          </a:schemeClr>
                        </a:solidFill>
                        <a:latin typeface="Cambria Math"/>
                      </a:rPr>
                      <m:t>ρ</m:t>
                    </m:r>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E</m:t>
                            </m:r>
                          </m:e>
                          <m:sup>
                            <m:r>
                              <a:rPr lang="en-US" sz="2200" i="0">
                                <a:solidFill>
                                  <a:schemeClr val="tx1">
                                    <a:lumMod val="95000"/>
                                    <a:lumOff val="5000"/>
                                  </a:schemeClr>
                                </a:solidFill>
                                <a:latin typeface="Cambria Math"/>
                              </a:rPr>
                              <m:t>2</m:t>
                            </m:r>
                          </m:sup>
                        </m:sSup>
                      </m:den>
                    </m:f>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d>
                          <m:dPr>
                            <m:ctrlPr>
                              <a:rPr lang="en-US" sz="2200" i="1">
                                <a:solidFill>
                                  <a:schemeClr val="tx1">
                                    <a:lumMod val="95000"/>
                                    <a:lumOff val="5000"/>
                                  </a:schemeClr>
                                </a:solidFill>
                                <a:latin typeface="Cambria Math"/>
                              </a:rPr>
                            </m:ctrlPr>
                          </m:dPr>
                          <m:e>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m:t>
                                </m:r>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τ</m:t>
                                    </m:r>
                                  </m:e>
                                  <m:sup>
                                    <m:r>
                                      <a:rPr lang="en-US" sz="2200" i="0">
                                        <a:solidFill>
                                          <a:schemeClr val="tx1">
                                            <a:lumMod val="95000"/>
                                            <a:lumOff val="5000"/>
                                          </a:schemeClr>
                                        </a:solidFill>
                                        <a:latin typeface="Cambria Math"/>
                                      </a:rPr>
                                      <m:t>2</m:t>
                                    </m:r>
                                  </m:sup>
                                </m:sSup>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m:rPr>
                                        <m:sty m:val="p"/>
                                      </m:rPr>
                                      <a:rPr lang="en-US" sz="2200" i="0">
                                        <a:solidFill>
                                          <a:schemeClr val="tx1">
                                            <a:lumMod val="95000"/>
                                            <a:lumOff val="5000"/>
                                          </a:schemeClr>
                                        </a:solidFill>
                                        <a:latin typeface="Cambria Math"/>
                                      </a:rPr>
                                      <m:t>ωt</m:t>
                                    </m:r>
                                  </m:e>
                                </m:func>
                              </m:num>
                              <m:den>
                                <m:r>
                                  <a:rPr lang="en-US" sz="2200" i="0">
                                    <a:solidFill>
                                      <a:schemeClr val="tx1">
                                        <a:lumMod val="95000"/>
                                        <a:lumOff val="5000"/>
                                      </a:schemeClr>
                                    </a:solidFill>
                                    <a:latin typeface="Cambria Math"/>
                                  </a:rPr>
                                  <m:t>2</m:t>
                                </m:r>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den>
                            </m:f>
                            <m:r>
                              <m:rPr>
                                <m:sty m:val="p"/>
                              </m:rPr>
                              <a:rPr lang="en-US" sz="2200" i="0">
                                <a:solidFill>
                                  <a:schemeClr val="tx1">
                                    <a:lumMod val="95000"/>
                                    <a:lumOff val="5000"/>
                                  </a:schemeClr>
                                </a:solidFill>
                                <a:latin typeface="Cambria Math"/>
                              </a:rPr>
                              <m:t>a</m:t>
                            </m:r>
                          </m:e>
                        </m:d>
                        <m:r>
                          <a:rPr lang="en-US" sz="2200" i="0">
                            <a:solidFill>
                              <a:schemeClr val="tx1">
                                <a:lumMod val="95000"/>
                                <a:lumOff val="5000"/>
                              </a:schemeClr>
                            </a:solidFill>
                            <a:latin typeface="Cambria Math"/>
                          </a:rPr>
                          <m:t>+</m:t>
                        </m:r>
                        <m:d>
                          <m:dPr>
                            <m:ctrlPr>
                              <a:rPr lang="en-US" sz="2200" i="1">
                                <a:solidFill>
                                  <a:schemeClr val="tx1">
                                    <a:lumMod val="95000"/>
                                    <a:lumOff val="5000"/>
                                  </a:schemeClr>
                                </a:solidFill>
                                <a:latin typeface="Cambria Math"/>
                              </a:rPr>
                            </m:ctrlPr>
                          </m:dPr>
                          <m:e>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a</m:t>
                                </m:r>
                              </m:num>
                              <m:den>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t</m:t>
                                </m:r>
                              </m:den>
                            </m:f>
                            <m:f>
                              <m:fPr>
                                <m:ctrlPr>
                                  <a:rPr lang="en-US" sz="2200" i="1">
                                    <a:solidFill>
                                      <a:schemeClr val="tx1">
                                        <a:lumMod val="95000"/>
                                        <a:lumOff val="5000"/>
                                      </a:schemeClr>
                                    </a:solidFill>
                                    <a:latin typeface="Cambria Math"/>
                                  </a:rPr>
                                </m:ctrlPr>
                              </m:fPr>
                              <m:num>
                                <m:r>
                                  <a:rPr lang="en-US" sz="2200" i="0">
                                    <a:solidFill>
                                      <a:schemeClr val="tx1">
                                        <a:lumMod val="95000"/>
                                        <a:lumOff val="5000"/>
                                      </a:schemeClr>
                                    </a:solidFill>
                                    <a:latin typeface="Cambria Math"/>
                                  </a:rPr>
                                  <m:t>1</m:t>
                                </m:r>
                              </m:num>
                              <m:den>
                                <m:rad>
                                  <m:radPr>
                                    <m:degHide m:val="on"/>
                                    <m:ctrlPr>
                                      <a:rPr lang="en-US" sz="2200" i="1">
                                        <a:solidFill>
                                          <a:schemeClr val="tx1">
                                            <a:lumMod val="95000"/>
                                            <a:lumOff val="5000"/>
                                          </a:schemeClr>
                                        </a:solidFill>
                                        <a:latin typeface="Cambria Math"/>
                                      </a:rPr>
                                    </m:ctrlPr>
                                  </m:radPr>
                                  <m:deg/>
                                  <m:e>
                                    <m:r>
                                      <a:rPr lang="en-US" sz="2200" i="0">
                                        <a:solidFill>
                                          <a:schemeClr val="tx1">
                                            <a:lumMod val="95000"/>
                                            <a:lumOff val="5000"/>
                                          </a:schemeClr>
                                        </a:solidFill>
                                        <a:latin typeface="Cambria Math"/>
                                      </a:rPr>
                                      <m:t>2</m:t>
                                    </m:r>
                                  </m:e>
                                </m:rad>
                              </m:den>
                            </m:f>
                            <m:rad>
                              <m:radPr>
                                <m:degHide m:val="on"/>
                                <m:ctrlPr>
                                  <a:rPr lang="en-US" sz="2200" i="1">
                                    <a:solidFill>
                                      <a:schemeClr val="tx1">
                                        <a:lumMod val="95000"/>
                                        <a:lumOff val="5000"/>
                                      </a:schemeClr>
                                    </a:solidFill>
                                    <a:latin typeface="Cambria Math"/>
                                  </a:rPr>
                                </m:ctrlPr>
                              </m:radPr>
                              <m:deg/>
                              <m:e>
                                <m:sSup>
                                  <m:sSupPr>
                                    <m:ctrlPr>
                                      <a:rPr lang="en-US" sz="2200" i="1">
                                        <a:solidFill>
                                          <a:schemeClr val="tx1">
                                            <a:lumMod val="95000"/>
                                            <a:lumOff val="5000"/>
                                          </a:schemeClr>
                                        </a:solidFill>
                                        <a:latin typeface="Cambria Math"/>
                                      </a:rPr>
                                    </m:ctrlPr>
                                  </m:sSupPr>
                                  <m:e>
                                    <m:r>
                                      <m:rPr>
                                        <m:sty m:val="p"/>
                                      </m:rPr>
                                      <a:rPr lang="en-US" sz="2200" i="0">
                                        <a:solidFill>
                                          <a:schemeClr val="tx1">
                                            <a:lumMod val="95000"/>
                                            <a:lumOff val="5000"/>
                                          </a:schemeClr>
                                        </a:solidFill>
                                        <a:latin typeface="Cambria Math"/>
                                      </a:rPr>
                                      <m:t>σ</m:t>
                                    </m:r>
                                  </m:e>
                                  <m:sup>
                                    <m:r>
                                      <a:rPr lang="en-US" sz="2200" i="0">
                                        <a:solidFill>
                                          <a:schemeClr val="tx1">
                                            <a:lumMod val="95000"/>
                                            <a:lumOff val="5000"/>
                                          </a:schemeClr>
                                        </a:solidFill>
                                        <a:latin typeface="Cambria Math"/>
                                      </a:rPr>
                                      <m:t>2</m:t>
                                    </m:r>
                                  </m:sup>
                                </m:sSup>
                                <m:r>
                                  <a:rPr lang="en-US" sz="2200" i="0">
                                    <a:solidFill>
                                      <a:schemeClr val="tx1">
                                        <a:lumMod val="95000"/>
                                        <a:lumOff val="5000"/>
                                      </a:schemeClr>
                                    </a:solidFill>
                                    <a:latin typeface="Cambria Math"/>
                                  </a:rPr>
                                  <m:t>+</m:t>
                                </m:r>
                                <m:sSup>
                                  <m:sSupPr>
                                    <m:ctrlPr>
                                      <a:rPr lang="en-US" sz="2200" i="1">
                                        <a:solidFill>
                                          <a:schemeClr val="tx1">
                                            <a:lumMod val="95000"/>
                                            <a:lumOff val="5000"/>
                                          </a:schemeClr>
                                        </a:solidFill>
                                        <a:latin typeface="Cambria Math"/>
                                      </a:rPr>
                                    </m:ctrlPr>
                                  </m:sSupPr>
                                  <m:e>
                                    <m:r>
                                      <a:rPr lang="en-US" sz="2200" i="0">
                                        <a:solidFill>
                                          <a:schemeClr val="tx1">
                                            <a:lumMod val="95000"/>
                                            <a:lumOff val="5000"/>
                                          </a:schemeClr>
                                        </a:solidFill>
                                        <a:latin typeface="Cambria Math"/>
                                      </a:rPr>
                                      <m:t>(</m:t>
                                    </m:r>
                                    <m:r>
                                      <m:rPr>
                                        <m:sty m:val="p"/>
                                      </m:rPr>
                                      <a:rPr lang="en-US" sz="2200" i="0">
                                        <a:solidFill>
                                          <a:schemeClr val="tx1">
                                            <a:lumMod val="95000"/>
                                            <a:lumOff val="5000"/>
                                          </a:schemeClr>
                                        </a:solidFill>
                                        <a:latin typeface="Cambria Math"/>
                                      </a:rPr>
                                      <m:t>τ</m:t>
                                    </m:r>
                                    <m:func>
                                      <m:funcPr>
                                        <m:ctrlPr>
                                          <a:rPr lang="en-US" sz="2200" i="1">
                                            <a:solidFill>
                                              <a:schemeClr val="tx1">
                                                <a:lumMod val="95000"/>
                                                <a:lumOff val="5000"/>
                                              </a:schemeClr>
                                            </a:solidFill>
                                            <a:latin typeface="Cambria Math"/>
                                          </a:rPr>
                                        </m:ctrlPr>
                                      </m:funcPr>
                                      <m:fName>
                                        <m:r>
                                          <m:rPr>
                                            <m:sty m:val="p"/>
                                          </m:rPr>
                                          <a:rPr lang="en-US" sz="2200" i="0">
                                            <a:solidFill>
                                              <a:schemeClr val="tx1">
                                                <a:lumMod val="95000"/>
                                                <a:lumOff val="5000"/>
                                              </a:schemeClr>
                                            </a:solidFill>
                                            <a:latin typeface="Cambria Math"/>
                                          </a:rPr>
                                          <m:t>sin</m:t>
                                        </m:r>
                                      </m:fName>
                                      <m:e>
                                        <m:r>
                                          <a:rPr lang="en-US" sz="2200" i="0">
                                            <a:solidFill>
                                              <a:schemeClr val="tx1">
                                                <a:lumMod val="95000"/>
                                                <a:lumOff val="5000"/>
                                              </a:schemeClr>
                                            </a:solidFill>
                                            <a:latin typeface="Cambria Math"/>
                                          </a:rPr>
                                          <m:t>(</m:t>
                                        </m:r>
                                        <m:f>
                                          <m:fPr>
                                            <m:ctrlPr>
                                              <a:rPr lang="en-US" sz="2200" i="1">
                                                <a:solidFill>
                                                  <a:schemeClr val="tx1">
                                                    <a:lumMod val="95000"/>
                                                    <a:lumOff val="5000"/>
                                                  </a:schemeClr>
                                                </a:solidFill>
                                                <a:latin typeface="Cambria Math"/>
                                              </a:rPr>
                                            </m:ctrlPr>
                                          </m:fPr>
                                          <m:num>
                                            <m:r>
                                              <m:rPr>
                                                <m:sty m:val="p"/>
                                              </m:rPr>
                                              <a:rPr lang="en-US" sz="2200" i="0">
                                                <a:solidFill>
                                                  <a:schemeClr val="tx1">
                                                    <a:lumMod val="95000"/>
                                                    <a:lumOff val="5000"/>
                                                  </a:schemeClr>
                                                </a:solidFill>
                                                <a:latin typeface="Cambria Math"/>
                                              </a:rPr>
                                              <m:t>ωt</m:t>
                                            </m:r>
                                          </m:num>
                                          <m:den>
                                            <m:r>
                                              <a:rPr lang="en-US" sz="2200" i="0">
                                                <a:solidFill>
                                                  <a:schemeClr val="tx1">
                                                    <a:lumMod val="95000"/>
                                                    <a:lumOff val="5000"/>
                                                  </a:schemeClr>
                                                </a:solidFill>
                                                <a:latin typeface="Cambria Math"/>
                                              </a:rPr>
                                              <m:t>2</m:t>
                                            </m:r>
                                          </m:den>
                                        </m:f>
                                        <m:r>
                                          <a:rPr lang="en-US" sz="2200" i="0">
                                            <a:solidFill>
                                              <a:schemeClr val="tx1">
                                                <a:lumMod val="95000"/>
                                                <a:lumOff val="5000"/>
                                              </a:schemeClr>
                                            </a:solidFill>
                                            <a:latin typeface="Cambria Math"/>
                                          </a:rPr>
                                          <m:t>))</m:t>
                                        </m:r>
                                      </m:e>
                                    </m:func>
                                  </m:e>
                                  <m:sup>
                                    <m:r>
                                      <a:rPr lang="en-US" sz="2200" i="0">
                                        <a:solidFill>
                                          <a:schemeClr val="tx1">
                                            <a:lumMod val="95000"/>
                                            <a:lumOff val="5000"/>
                                          </a:schemeClr>
                                        </a:solidFill>
                                        <a:latin typeface="Cambria Math"/>
                                      </a:rPr>
                                      <m:t>2</m:t>
                                    </m:r>
                                  </m:sup>
                                </m:sSup>
                              </m:e>
                            </m:rad>
                          </m:e>
                        </m:d>
                        <m:r>
                          <a:rPr lang="en-US" sz="2200" i="0">
                            <a:solidFill>
                              <a:schemeClr val="tx1">
                                <a:lumMod val="95000"/>
                                <a:lumOff val="5000"/>
                              </a:schemeClr>
                            </a:solidFill>
                            <a:latin typeface="Cambria Math"/>
                          </a:rPr>
                          <m:t>]</m:t>
                        </m:r>
                      </m:e>
                      <m:sup>
                        <m:r>
                          <a:rPr lang="en-US" sz="2200" i="0">
                            <a:solidFill>
                              <a:schemeClr val="tx1">
                                <a:lumMod val="95000"/>
                                <a:lumOff val="5000"/>
                              </a:schemeClr>
                            </a:solidFill>
                            <a:latin typeface="Cambria Math"/>
                          </a:rPr>
                          <m:t>2</m:t>
                        </m:r>
                      </m:sup>
                    </m:sSup>
                  </m:oMath>
                </a14:m>
                <a:endParaRPr lang="en-GB"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200" dirty="0"/>
                  <a:t>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Using a program and solved by Mathlab and using Newton Raphson method, for the last equation it could be calculated</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 the velocity of the crack growth  </a:t>
                </a:r>
                <a14:m>
                  <m:oMath xmlns:m="http://schemas.openxmlformats.org/officeDocument/2006/math">
                    <m:f>
                      <m:fPr>
                        <m:ctrlPr>
                          <a:rPr lang="en-US" sz="2200" b="1" i="1">
                            <a:solidFill>
                              <a:schemeClr val="tx1">
                                <a:lumMod val="95000"/>
                                <a:lumOff val="5000"/>
                              </a:schemeClr>
                            </a:solidFill>
                            <a:latin typeface="Cambria Math"/>
                          </a:rPr>
                        </m:ctrlPr>
                      </m:fPr>
                      <m:num>
                        <m:r>
                          <a:rPr lang="en-US" sz="2200" b="1" i="0">
                            <a:solidFill>
                              <a:schemeClr val="tx1">
                                <a:lumMod val="95000"/>
                                <a:lumOff val="5000"/>
                              </a:schemeClr>
                            </a:solidFill>
                            <a:latin typeface="Cambria Math"/>
                          </a:rPr>
                          <m:t>𝛛</m:t>
                        </m:r>
                        <m:r>
                          <a:rPr lang="en-US" sz="2200" b="1" i="0">
                            <a:solidFill>
                              <a:schemeClr val="tx1">
                                <a:lumMod val="95000"/>
                                <a:lumOff val="5000"/>
                              </a:schemeClr>
                            </a:solidFill>
                            <a:latin typeface="Cambria Math"/>
                          </a:rPr>
                          <m:t>𝐚</m:t>
                        </m:r>
                      </m:num>
                      <m:den>
                        <m:r>
                          <a:rPr lang="en-US" sz="2200" b="1" i="0">
                            <a:solidFill>
                              <a:schemeClr val="tx1">
                                <a:lumMod val="95000"/>
                                <a:lumOff val="5000"/>
                              </a:schemeClr>
                            </a:solidFill>
                            <a:latin typeface="Cambria Math"/>
                          </a:rPr>
                          <m:t>𝛛</m:t>
                        </m:r>
                        <m:r>
                          <a:rPr lang="en-US" sz="2200" b="1" i="0">
                            <a:solidFill>
                              <a:schemeClr val="tx1">
                                <a:lumMod val="95000"/>
                                <a:lumOff val="5000"/>
                              </a:schemeClr>
                            </a:solidFill>
                            <a:latin typeface="Cambria Math"/>
                          </a:rPr>
                          <m:t>𝐭</m:t>
                        </m:r>
                      </m:den>
                    </m:f>
                  </m:oMath>
                </a14:m>
                <a:r>
                  <a:rPr lang="en-GB" sz="2200" b="1" u="sng"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28789" y="250984"/>
                <a:ext cx="11861442" cy="6497832"/>
              </a:xfrm>
              <a:blipFill rotWithShape="1">
                <a:blip r:embed="rId2"/>
                <a:stretch>
                  <a:fillRect l="-1079" r="-308" b="-1782"/>
                </a:stretch>
              </a:blipFill>
            </p:spPr>
            <p:txBody>
              <a:bodyPr/>
              <a:lstStyle/>
              <a:p>
                <a:r>
                  <a:rPr lang="en-US">
                    <a:noFill/>
                  </a:rPr>
                  <a:t> </a:t>
                </a:r>
              </a:p>
            </p:txBody>
          </p:sp>
        </mc:Fallback>
      </mc:AlternateContent>
    </p:spTree>
    <p:extLst>
      <p:ext uri="{BB962C8B-B14F-4D97-AF65-F5344CB8AC3E}">
        <p14:creationId xmlns:p14="http://schemas.microsoft.com/office/powerpoint/2010/main" val="1151427733"/>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175847" y="356807"/>
                <a:ext cx="11699631" cy="6071292"/>
              </a:xfrm>
            </p:spPr>
            <p:txBody>
              <a:bodyPr>
                <a:no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Abstract</a:t>
                </a:r>
                <a:endParaRPr lang="en-US"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1000"/>
                  </a:spcAft>
                </a:pPr>
                <a:r>
                  <a:rPr lang="en-US" sz="2000" dirty="0">
                    <a:latin typeface="Times New Roman"/>
                    <a:ea typeface="Calibri"/>
                    <a:cs typeface="Arial"/>
                  </a:rPr>
                  <a:t>This study investigated the effect of adding carbon nanotubes on the mechanical properties of two types of coatings: electroplating and electroless plating of 2024 T3 aluminum alloy. Pure MWCNT was used during the plating process with an addition rate of 2 g/L, it was added through the nickel plating process. Ni-CNT. Both types of coatings had a true effect in increasing tensile strength, elongation, young modulus E, yield stress, hardness and ultimate tensile stress. The electroplating was prepared through a set of preliminary operations that were conducted on the specimens to prepare them for the application of electroplating on them with a current of 3.5 </a:t>
                </a:r>
                <a14:m>
                  <m:oMath xmlns:m="http://schemas.openxmlformats.org/officeDocument/2006/math">
                    <m:f>
                      <m:fPr>
                        <m:ctrlPr>
                          <a:rPr lang="en-US" sz="2000" i="1">
                            <a:effectLst/>
                            <a:latin typeface="Cambria Math"/>
                            <a:ea typeface="Calibri"/>
                            <a:cs typeface="Times New Roman"/>
                          </a:rPr>
                        </m:ctrlPr>
                      </m:fPr>
                      <m:num>
                        <m:r>
                          <m:rPr>
                            <m:sty m:val="p"/>
                          </m:rPr>
                          <a:rPr lang="en-US" sz="2000">
                            <a:effectLst/>
                            <a:latin typeface="Cambria Math"/>
                            <a:ea typeface="Calibri"/>
                            <a:cs typeface="Times New Roman"/>
                          </a:rPr>
                          <m:t>A</m:t>
                        </m:r>
                      </m:num>
                      <m:den>
                        <m:sSup>
                          <m:sSupPr>
                            <m:ctrlPr>
                              <a:rPr lang="en-US" sz="2000" i="1">
                                <a:effectLst/>
                                <a:latin typeface="Cambria Math"/>
                                <a:ea typeface="Calibri"/>
                                <a:cs typeface="Times New Roman"/>
                              </a:rPr>
                            </m:ctrlPr>
                          </m:sSupPr>
                          <m:e>
                            <m:r>
                              <m:rPr>
                                <m:sty m:val="p"/>
                              </m:rPr>
                              <a:rPr lang="en-US" sz="2000">
                                <a:effectLst/>
                                <a:latin typeface="Cambria Math"/>
                                <a:ea typeface="Calibri"/>
                                <a:cs typeface="Times New Roman"/>
                              </a:rPr>
                              <m:t>dim</m:t>
                            </m:r>
                          </m:e>
                          <m:sup>
                            <m:r>
                              <a:rPr lang="en-US" sz="2000">
                                <a:effectLst/>
                                <a:latin typeface="Cambria Math"/>
                                <a:ea typeface="Calibri"/>
                                <a:cs typeface="Times New Roman"/>
                              </a:rPr>
                              <m:t>2</m:t>
                            </m:r>
                          </m:sup>
                        </m:sSup>
                      </m:den>
                    </m:f>
                  </m:oMath>
                </a14:m>
                <a:r>
                  <a:rPr lang="en-US" sz="2000" dirty="0">
                    <a:effectLst/>
                    <a:latin typeface="Times New Roman"/>
                    <a:ea typeface="Calibri"/>
                    <a:cs typeface="Arial"/>
                  </a:rPr>
                  <a:t> , a voltage of 2 volts, a mixing speed of up to 1000 rpm for 10 minutes at a temperature of 50 °C  . The electroless plating was also prepared with the same primary processes, but there is a difference in the absence of current, the plating is at a temperature of 85 ° C, a mixing speed of 1000 rpm, and a time period of up to 1 hour. XRD, FESEM and EDXRF analyzes were performed on the specimens after the coating process to know the quality of the coating and the distribution of the coating on the surface of the specimen, as well as the thickness of the coating layer.</a:t>
                </a:r>
                <a:r>
                  <a:rPr lang="en-US" sz="2800" dirty="0">
                    <a:solidFill>
                      <a:srgbClr val="000000"/>
                    </a:solidFill>
                    <a:effectLst/>
                    <a:latin typeface="Arial"/>
                    <a:ea typeface="Calibri"/>
                    <a:cs typeface="Arial"/>
                  </a:rPr>
                  <a:t> </a:t>
                </a:r>
                <a:endParaRPr lang="en-US" sz="1600" dirty="0">
                  <a:effectLst/>
                  <a:latin typeface="Calibri"/>
                  <a:ea typeface="Calibri"/>
                  <a:cs typeface="Aria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175847" y="356807"/>
                <a:ext cx="11699631" cy="6071292"/>
              </a:xfrm>
              <a:blipFill rotWithShape="1">
                <a:blip r:embed="rId2"/>
                <a:stretch>
                  <a:fillRect l="-573" r="-521" b="-9045"/>
                </a:stretch>
              </a:blipFill>
            </p:spPr>
            <p:txBody>
              <a:bodyPr/>
              <a:lstStyle/>
              <a:p>
                <a:r>
                  <a:rPr lang="en-US">
                    <a:noFill/>
                  </a:rPr>
                  <a:t> </a:t>
                </a:r>
              </a:p>
            </p:txBody>
          </p:sp>
        </mc:Fallback>
      </mc:AlternateContent>
    </p:spTree>
    <p:extLst>
      <p:ext uri="{BB962C8B-B14F-4D97-AF65-F5344CB8AC3E}">
        <p14:creationId xmlns:p14="http://schemas.microsoft.com/office/powerpoint/2010/main" val="1453698156"/>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6603" y="955356"/>
            <a:ext cx="11295797" cy="6106236"/>
          </a:xfrm>
        </p:spPr>
        <p:txBody>
          <a:bodyPr/>
          <a:lstStyle/>
          <a:p>
            <a:pPr marL="0" algn="just">
              <a:lnSpc>
                <a:spcPct val="150000"/>
              </a:lnSpc>
              <a:spcBef>
                <a:spcPts val="0"/>
              </a:spcBef>
              <a:spcAft>
                <a:spcPts val="1000"/>
              </a:spcAft>
              <a:buClr>
                <a:srgbClr val="0BD0D9"/>
              </a:buClr>
            </a:pPr>
            <a:r>
              <a:rPr lang="en-US" sz="2000" dirty="0">
                <a:solidFill>
                  <a:prstClr val="black"/>
                </a:solidFill>
                <a:latin typeface="Times New Roman"/>
                <a:ea typeface="Calibri"/>
                <a:cs typeface="Arial"/>
              </a:rPr>
              <a:t>The hardness tests showed a 57% increase in the hardness of the specimens that were electroplated, and also there was an increase of 72% in the amount of hardness of the specimens that were electro</a:t>
            </a:r>
            <a:r>
              <a:rPr lang="en-GB" sz="2000" dirty="0">
                <a:solidFill>
                  <a:prstClr val="black"/>
                </a:solidFill>
                <a:latin typeface="Times New Roman"/>
                <a:ea typeface="Calibri"/>
                <a:cs typeface="Arial"/>
              </a:rPr>
              <a:t>less plated</a:t>
            </a:r>
            <a:r>
              <a:rPr lang="en-US" sz="2000" dirty="0">
                <a:solidFill>
                  <a:prstClr val="black"/>
                </a:solidFill>
                <a:latin typeface="Times New Roman"/>
                <a:ea typeface="Calibri"/>
                <a:cs typeface="Arial"/>
              </a:rPr>
              <a:t>. Also with regard to the Young modulus, there was an increase of 37.5% for the electroplated specimens and by 50% for the electroless plated specimens compared to the heat treated </a:t>
            </a:r>
            <a:r>
              <a:rPr lang="en-US" sz="2000" dirty="0" smtClean="0">
                <a:solidFill>
                  <a:prstClr val="black"/>
                </a:solidFill>
                <a:latin typeface="Times New Roman"/>
                <a:ea typeface="Calibri"/>
                <a:cs typeface="Arial"/>
              </a:rPr>
              <a:t>specimens</a:t>
            </a:r>
            <a:r>
              <a:rPr lang="ar-IQ" sz="2000" dirty="0" smtClean="0">
                <a:solidFill>
                  <a:prstClr val="black"/>
                </a:solidFill>
                <a:latin typeface="Times New Roman"/>
                <a:ea typeface="Calibri"/>
                <a:cs typeface="Arial"/>
              </a:rPr>
              <a:t> </a:t>
            </a:r>
            <a:r>
              <a:rPr lang="en-US" sz="2000" dirty="0">
                <a:solidFill>
                  <a:prstClr val="black"/>
                </a:solidFill>
                <a:latin typeface="Times New Roman"/>
                <a:ea typeface="Calibri"/>
                <a:cs typeface="Arial"/>
              </a:rPr>
              <a:t>only</a:t>
            </a:r>
            <a:r>
              <a:rPr lang="en-GB" sz="2000" dirty="0">
                <a:solidFill>
                  <a:prstClr val="black"/>
                </a:solidFill>
                <a:latin typeface="Times New Roman"/>
                <a:ea typeface="Calibri"/>
                <a:cs typeface="Arial"/>
              </a:rPr>
              <a:t>.</a:t>
            </a:r>
          </a:p>
          <a:p>
            <a:pPr marL="0" lvl="0" algn="just">
              <a:lnSpc>
                <a:spcPct val="150000"/>
              </a:lnSpc>
              <a:spcBef>
                <a:spcPts val="0"/>
              </a:spcBef>
              <a:spcAft>
                <a:spcPts val="1000"/>
              </a:spcAft>
              <a:buClr>
                <a:srgbClr val="0BD0D9"/>
              </a:buClr>
            </a:pPr>
            <a:r>
              <a:rPr lang="ar-IQ" sz="2000" dirty="0" smtClean="0">
                <a:solidFill>
                  <a:prstClr val="black"/>
                </a:solidFill>
                <a:latin typeface="Times New Roman"/>
                <a:ea typeface="Calibri"/>
                <a:cs typeface="Arial"/>
              </a:rPr>
              <a:t> </a:t>
            </a:r>
            <a:r>
              <a:rPr lang="en-GB" sz="2000" dirty="0">
                <a:solidFill>
                  <a:prstClr val="black"/>
                </a:solidFill>
                <a:latin typeface="Times New Roman"/>
                <a:ea typeface="Calibri"/>
                <a:cs typeface="Arial"/>
              </a:rPr>
              <a:t>Work has been done to manufacture a </a:t>
            </a:r>
            <a:r>
              <a:rPr lang="en-GB" sz="2000" dirty="0" smtClean="0">
                <a:solidFill>
                  <a:prstClr val="black"/>
                </a:solidFill>
                <a:latin typeface="Times New Roman"/>
                <a:ea typeface="Calibri"/>
                <a:cs typeface="Arial"/>
              </a:rPr>
              <a:t>apparatus to conduct (Uni axial and Multi axial fatigue test) </a:t>
            </a:r>
            <a:r>
              <a:rPr lang="en-GB" sz="2000" dirty="0">
                <a:solidFill>
                  <a:prstClr val="black"/>
                </a:solidFill>
                <a:latin typeface="Times New Roman"/>
                <a:ea typeface="Calibri"/>
                <a:cs typeface="Arial"/>
              </a:rPr>
              <a:t>according to the </a:t>
            </a:r>
            <a:r>
              <a:rPr lang="en-GB" sz="2000" dirty="0" smtClean="0">
                <a:solidFill>
                  <a:prstClr val="black"/>
                </a:solidFill>
                <a:latin typeface="Times New Roman"/>
                <a:ea typeface="Calibri"/>
                <a:cs typeface="Arial"/>
              </a:rPr>
              <a:t>boundary conditions (constant tension with cyclic in plane shear).</a:t>
            </a:r>
            <a:endParaRPr lang="en-US" sz="1600" dirty="0">
              <a:solidFill>
                <a:prstClr val="black"/>
              </a:solidFill>
              <a:latin typeface="Calibri"/>
              <a:ea typeface="Calibri"/>
              <a:cs typeface="Arial"/>
            </a:endParaRPr>
          </a:p>
          <a:p>
            <a:endParaRPr lang="en-US" dirty="0"/>
          </a:p>
        </p:txBody>
      </p:sp>
    </p:spTree>
    <p:extLst>
      <p:ext uri="{BB962C8B-B14F-4D97-AF65-F5344CB8AC3E}">
        <p14:creationId xmlns:p14="http://schemas.microsoft.com/office/powerpoint/2010/main" val="3511937698"/>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50544" y="3163778"/>
            <a:ext cx="10972800" cy="712186"/>
          </a:xfrm>
        </p:spPr>
        <p:txBody>
          <a:bodyPr/>
          <a:lstStyle/>
          <a:p>
            <a:pPr algn="ctr"/>
            <a:r>
              <a:rPr lang="en-GB" dirty="0" smtClean="0">
                <a:latin typeface="Engravers MT" panose="02090707080505020304" pitchFamily="18" charset="0"/>
              </a:rPr>
              <a:t>Thanks For Listening </a:t>
            </a:r>
            <a:endParaRPr lang="en-US" dirty="0">
              <a:latin typeface="Engravers MT" panose="02090707080505020304" pitchFamily="18" charset="0"/>
            </a:endParaRPr>
          </a:p>
        </p:txBody>
      </p:sp>
    </p:spTree>
    <p:extLst>
      <p:ext uri="{BB962C8B-B14F-4D97-AF65-F5344CB8AC3E}">
        <p14:creationId xmlns:p14="http://schemas.microsoft.com/office/powerpoint/2010/main" val="202327143"/>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7764" y="591086"/>
            <a:ext cx="11582400" cy="5629365"/>
          </a:xfrm>
        </p:spPr>
        <p:txBody>
          <a:bodyPr>
            <a:normAutofit/>
          </a:bodyPr>
          <a:lstStyle/>
          <a:p>
            <a:pPr marL="0" indent="0">
              <a:buNone/>
            </a:pPr>
            <a:r>
              <a:rPr lang="en-GB"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Flow Chart of the Study: </a:t>
            </a:r>
            <a:endParaRPr lang="en-US"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شكل بيضاوي 3"/>
          <p:cNvSpPr/>
          <p:nvPr/>
        </p:nvSpPr>
        <p:spPr>
          <a:xfrm>
            <a:off x="566668" y="1236364"/>
            <a:ext cx="3654457" cy="10496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Dynamic crack propagation for composite thin plates reinforced with carbon nanotubes under multi axial cycling loading</a:t>
            </a:r>
            <a:r>
              <a:rPr lang="en-US" sz="1200" dirty="0">
                <a:solidFill>
                  <a:schemeClr val="tx1">
                    <a:lumMod val="95000"/>
                    <a:lumOff val="5000"/>
                  </a:schemeClr>
                </a:solidFill>
                <a:latin typeface="Arial Narrow" panose="020B0606020202030204" pitchFamily="34" charset="0"/>
              </a:rPr>
              <a:t>.</a:t>
            </a:r>
          </a:p>
        </p:txBody>
      </p:sp>
      <p:cxnSp>
        <p:nvCxnSpPr>
          <p:cNvPr id="5" name="Straight Arrow Connector 13">
            <a:extLst>
              <a:ext uri="{FF2B5EF4-FFF2-40B4-BE49-F238E27FC236}">
                <a16:creationId xmlns:a16="http://schemas.microsoft.com/office/drawing/2014/main" xmlns="" id="{BEC8A9B6-DF8F-49B7-8A68-E1ED66FF28C9}"/>
              </a:ext>
            </a:extLst>
          </p:cNvPr>
          <p:cNvCxnSpPr/>
          <p:nvPr/>
        </p:nvCxnSpPr>
        <p:spPr>
          <a:xfrm>
            <a:off x="4225894" y="1779370"/>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شكل بيضاوي 6"/>
          <p:cNvSpPr/>
          <p:nvPr/>
        </p:nvSpPr>
        <p:spPr>
          <a:xfrm>
            <a:off x="4950476" y="1392865"/>
            <a:ext cx="1779934" cy="701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lumMod val="95000"/>
                    <a:lumOff val="5000"/>
                  </a:schemeClr>
                </a:solidFill>
                <a:latin typeface="Times New Roman" panose="02020603050405020304" pitchFamily="18" charset="0"/>
                <a:cs typeface="Times New Roman" panose="02020603050405020304" pitchFamily="18" charset="0"/>
              </a:rPr>
              <a:t>Nano-composite fabrication</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8" name="Straight Arrow Connector 13">
            <a:extLst>
              <a:ext uri="{FF2B5EF4-FFF2-40B4-BE49-F238E27FC236}">
                <a16:creationId xmlns:a16="http://schemas.microsoft.com/office/drawing/2014/main" xmlns="" id="{BEC8A9B6-DF8F-49B7-8A68-E1ED66FF28C9}"/>
              </a:ext>
            </a:extLst>
          </p:cNvPr>
          <p:cNvCxnSpPr/>
          <p:nvPr/>
        </p:nvCxnSpPr>
        <p:spPr>
          <a:xfrm>
            <a:off x="6749453" y="1772275"/>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شكل بيضاوي 8"/>
          <p:cNvSpPr/>
          <p:nvPr/>
        </p:nvSpPr>
        <p:spPr>
          <a:xfrm>
            <a:off x="7495301" y="1438935"/>
            <a:ext cx="1861350" cy="701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lumMod val="95000"/>
                    <a:lumOff val="5000"/>
                  </a:schemeClr>
                </a:solidFill>
                <a:latin typeface="Times New Roman" panose="02020603050405020304" pitchFamily="18" charset="0"/>
                <a:cs typeface="Times New Roman" panose="02020603050405020304" pitchFamily="18" charset="0"/>
              </a:rPr>
              <a:t>Aluminum+CNTs</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0" name="Straight Arrow Connector 13">
            <a:extLst>
              <a:ext uri="{FF2B5EF4-FFF2-40B4-BE49-F238E27FC236}">
                <a16:creationId xmlns:a16="http://schemas.microsoft.com/office/drawing/2014/main" xmlns="" id="{BEC8A9B6-DF8F-49B7-8A68-E1ED66FF28C9}"/>
              </a:ext>
            </a:extLst>
          </p:cNvPr>
          <p:cNvCxnSpPr/>
          <p:nvPr/>
        </p:nvCxnSpPr>
        <p:spPr>
          <a:xfrm>
            <a:off x="9368709" y="1807712"/>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شكل بيضاوي 10"/>
          <p:cNvSpPr/>
          <p:nvPr/>
        </p:nvSpPr>
        <p:spPr>
          <a:xfrm>
            <a:off x="10114557" y="1474372"/>
            <a:ext cx="1861350" cy="701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lumMod val="95000"/>
                    <a:lumOff val="5000"/>
                  </a:schemeClr>
                </a:solidFill>
                <a:latin typeface="Times New Roman" panose="02020603050405020304" pitchFamily="18" charset="0"/>
                <a:cs typeface="Times New Roman" panose="02020603050405020304" pitchFamily="18" charset="0"/>
              </a:rPr>
              <a:t>Preparing Samples</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2" name="Straight Arrow Connector 13">
            <a:extLst>
              <a:ext uri="{FF2B5EF4-FFF2-40B4-BE49-F238E27FC236}">
                <a16:creationId xmlns:a16="http://schemas.microsoft.com/office/drawing/2014/main" xmlns="" id="{BEC8A9B6-DF8F-49B7-8A68-E1ED66FF28C9}"/>
              </a:ext>
            </a:extLst>
          </p:cNvPr>
          <p:cNvCxnSpPr/>
          <p:nvPr/>
        </p:nvCxnSpPr>
        <p:spPr>
          <a:xfrm>
            <a:off x="11075064" y="2179678"/>
            <a:ext cx="0" cy="701742"/>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شكل بيضاوي 14"/>
          <p:cNvSpPr/>
          <p:nvPr/>
        </p:nvSpPr>
        <p:spPr>
          <a:xfrm>
            <a:off x="10149994" y="2881466"/>
            <a:ext cx="1861350" cy="7017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lumMod val="95000"/>
                    <a:lumOff val="5000"/>
                  </a:schemeClr>
                </a:solidFill>
                <a:latin typeface="Times New Roman" panose="02020603050405020304" pitchFamily="18" charset="0"/>
                <a:cs typeface="Times New Roman" panose="02020603050405020304" pitchFamily="18" charset="0"/>
              </a:rPr>
              <a:t>Find the Mechanical Properties</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6" name="شكل بيضاوي 15"/>
          <p:cNvSpPr/>
          <p:nvPr/>
        </p:nvSpPr>
        <p:spPr>
          <a:xfrm>
            <a:off x="7612245" y="2785732"/>
            <a:ext cx="1861350" cy="967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smtClean="0">
                <a:solidFill>
                  <a:schemeClr val="tx1">
                    <a:lumMod val="95000"/>
                    <a:lumOff val="5000"/>
                  </a:schemeClr>
                </a:solidFill>
                <a:latin typeface="Times New Roman" panose="02020603050405020304" pitchFamily="18" charset="0"/>
                <a:cs typeface="Times New Roman" panose="02020603050405020304" pitchFamily="18" charset="0"/>
              </a:rPr>
              <a:t>Conduct the microstructure analysis FESEM &amp;XRD&amp; EDXRF</a:t>
            </a:r>
            <a:endParaRPr lang="en-US" sz="1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cxnSp>
        <p:nvCxnSpPr>
          <p:cNvPr id="17" name="Straight Arrow Connector 13">
            <a:extLst>
              <a:ext uri="{FF2B5EF4-FFF2-40B4-BE49-F238E27FC236}">
                <a16:creationId xmlns:a16="http://schemas.microsoft.com/office/drawing/2014/main" xmlns="" id="{BEC8A9B6-DF8F-49B7-8A68-E1ED66FF28C9}"/>
              </a:ext>
            </a:extLst>
          </p:cNvPr>
          <p:cNvCxnSpPr/>
          <p:nvPr/>
        </p:nvCxnSpPr>
        <p:spPr>
          <a:xfrm flipH="1">
            <a:off x="9484271" y="3246705"/>
            <a:ext cx="664185" cy="10439"/>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3">
            <a:extLst>
              <a:ext uri="{FF2B5EF4-FFF2-40B4-BE49-F238E27FC236}">
                <a16:creationId xmlns:a16="http://schemas.microsoft.com/office/drawing/2014/main" xmlns="" id="{BEC8A9B6-DF8F-49B7-8A68-E1ED66FF28C9}"/>
              </a:ext>
            </a:extLst>
          </p:cNvPr>
          <p:cNvCxnSpPr/>
          <p:nvPr/>
        </p:nvCxnSpPr>
        <p:spPr>
          <a:xfrm flipH="1">
            <a:off x="6946522" y="3282142"/>
            <a:ext cx="664185" cy="10439"/>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شكل بيضاوي 19"/>
          <p:cNvSpPr/>
          <p:nvPr/>
        </p:nvSpPr>
        <p:spPr>
          <a:xfrm>
            <a:off x="5074496" y="2821169"/>
            <a:ext cx="1861350" cy="967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lumMod val="95000"/>
                    <a:lumOff val="5000"/>
                  </a:schemeClr>
                </a:solidFill>
                <a:latin typeface="Times New Roman" panose="02020603050405020304" pitchFamily="18" charset="0"/>
                <a:cs typeface="Times New Roman" panose="02020603050405020304" pitchFamily="18" charset="0"/>
              </a:rPr>
              <a:t>Find the Stress Intensity Factors for Mode I and Mode II</a:t>
            </a:r>
          </a:p>
        </p:txBody>
      </p:sp>
      <p:cxnSp>
        <p:nvCxnSpPr>
          <p:cNvPr id="21" name="Straight Arrow Connector 13">
            <a:extLst>
              <a:ext uri="{FF2B5EF4-FFF2-40B4-BE49-F238E27FC236}">
                <a16:creationId xmlns:a16="http://schemas.microsoft.com/office/drawing/2014/main" xmlns="" id="{BEC8A9B6-DF8F-49B7-8A68-E1ED66FF28C9}"/>
              </a:ext>
            </a:extLst>
          </p:cNvPr>
          <p:cNvCxnSpPr/>
          <p:nvPr/>
        </p:nvCxnSpPr>
        <p:spPr>
          <a:xfrm flipH="1">
            <a:off x="4398140" y="3328212"/>
            <a:ext cx="664185" cy="10439"/>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شكل بيضاوي 21"/>
          <p:cNvSpPr/>
          <p:nvPr/>
        </p:nvSpPr>
        <p:spPr>
          <a:xfrm>
            <a:off x="2504092" y="2850265"/>
            <a:ext cx="1926660"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en-GB" sz="1200" dirty="0" smtClean="0">
                <a:solidFill>
                  <a:schemeClr val="tx1">
                    <a:lumMod val="85000"/>
                    <a:lumOff val="15000"/>
                  </a:schemeClr>
                </a:solidFill>
                <a:latin typeface="Times New Roman" panose="02020603050405020304" pitchFamily="18" charset="0"/>
                <a:cs typeface="Times New Roman" panose="02020603050405020304" pitchFamily="18" charset="0"/>
              </a:rPr>
              <a:t>Designing a new apparatus for multi axial fatigue</a:t>
            </a:r>
            <a:endPar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lvl="0" algn="ctr"/>
            <a:endParaRPr lang="en-US"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23" name="Straight Arrow Connector 13">
            <a:extLst>
              <a:ext uri="{FF2B5EF4-FFF2-40B4-BE49-F238E27FC236}">
                <a16:creationId xmlns:a16="http://schemas.microsoft.com/office/drawing/2014/main" xmlns="" id="{BEC8A9B6-DF8F-49B7-8A68-E1ED66FF28C9}"/>
              </a:ext>
            </a:extLst>
          </p:cNvPr>
          <p:cNvCxnSpPr/>
          <p:nvPr/>
        </p:nvCxnSpPr>
        <p:spPr>
          <a:xfrm flipH="1">
            <a:off x="962057" y="3851778"/>
            <a:ext cx="1" cy="772414"/>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شكل بيضاوي 23"/>
          <p:cNvSpPr/>
          <p:nvPr/>
        </p:nvSpPr>
        <p:spPr>
          <a:xfrm>
            <a:off x="10917" y="4624192"/>
            <a:ext cx="1926660"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Determination of life estimation</a:t>
            </a:r>
          </a:p>
        </p:txBody>
      </p:sp>
      <p:cxnSp>
        <p:nvCxnSpPr>
          <p:cNvPr id="26" name="Straight Arrow Connector 13">
            <a:extLst>
              <a:ext uri="{FF2B5EF4-FFF2-40B4-BE49-F238E27FC236}">
                <a16:creationId xmlns:a16="http://schemas.microsoft.com/office/drawing/2014/main" xmlns="" id="{BEC8A9B6-DF8F-49B7-8A68-E1ED66FF28C9}"/>
              </a:ext>
            </a:extLst>
          </p:cNvPr>
          <p:cNvCxnSpPr/>
          <p:nvPr/>
        </p:nvCxnSpPr>
        <p:spPr>
          <a:xfrm>
            <a:off x="1937577" y="5152477"/>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شكل بيضاوي 26"/>
          <p:cNvSpPr/>
          <p:nvPr/>
        </p:nvSpPr>
        <p:spPr>
          <a:xfrm>
            <a:off x="2662158" y="4704230"/>
            <a:ext cx="1926660"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a:solidFill>
                  <a:schemeClr val="tx1">
                    <a:lumMod val="85000"/>
                    <a:lumOff val="15000"/>
                  </a:schemeClr>
                </a:solidFill>
                <a:latin typeface="Times New Roman" panose="02020603050405020304" pitchFamily="18" charset="0"/>
                <a:cs typeface="Times New Roman" panose="02020603050405020304" pitchFamily="18" charset="0"/>
              </a:rPr>
              <a:t>Modification of the analytical formulas</a:t>
            </a:r>
            <a:endParaRPr lang="en-US"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28" name="Straight Arrow Connector 13">
            <a:extLst>
              <a:ext uri="{FF2B5EF4-FFF2-40B4-BE49-F238E27FC236}">
                <a16:creationId xmlns:a16="http://schemas.microsoft.com/office/drawing/2014/main" xmlns="" id="{BEC8A9B6-DF8F-49B7-8A68-E1ED66FF28C9}"/>
              </a:ext>
            </a:extLst>
          </p:cNvPr>
          <p:cNvCxnSpPr/>
          <p:nvPr/>
        </p:nvCxnSpPr>
        <p:spPr>
          <a:xfrm>
            <a:off x="4588818" y="5204986"/>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شكل بيضاوي 28"/>
          <p:cNvSpPr/>
          <p:nvPr/>
        </p:nvSpPr>
        <p:spPr>
          <a:xfrm>
            <a:off x="5324658" y="4704230"/>
            <a:ext cx="1926660"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Numerical </a:t>
            </a:r>
            <a:r>
              <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rPr>
              <a:t>simulation using ABAQUS</a:t>
            </a:r>
            <a:endParaRPr lang="en-US"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30" name="Straight Arrow Connector 13">
            <a:extLst>
              <a:ext uri="{FF2B5EF4-FFF2-40B4-BE49-F238E27FC236}">
                <a16:creationId xmlns:a16="http://schemas.microsoft.com/office/drawing/2014/main" xmlns="" id="{BEC8A9B6-DF8F-49B7-8A68-E1ED66FF28C9}"/>
              </a:ext>
            </a:extLst>
          </p:cNvPr>
          <p:cNvCxnSpPr/>
          <p:nvPr/>
        </p:nvCxnSpPr>
        <p:spPr>
          <a:xfrm>
            <a:off x="7264966" y="5193445"/>
            <a:ext cx="724581" cy="0"/>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شكل بيضاوي 30"/>
          <p:cNvSpPr/>
          <p:nvPr/>
        </p:nvSpPr>
        <p:spPr>
          <a:xfrm>
            <a:off x="8014073" y="4706336"/>
            <a:ext cx="1287986"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schemeClr val="tx1">
                    <a:lumMod val="85000"/>
                    <a:lumOff val="15000"/>
                  </a:schemeClr>
                </a:solidFill>
                <a:latin typeface="Times New Roman" panose="02020603050405020304" pitchFamily="18" charset="0"/>
                <a:cs typeface="Times New Roman" panose="02020603050405020304" pitchFamily="18" charset="0"/>
              </a:rPr>
              <a:t>End</a:t>
            </a:r>
            <a:endParaRPr lang="en-US"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cxnSp>
        <p:nvCxnSpPr>
          <p:cNvPr id="32" name="Straight Arrow Connector 13">
            <a:extLst>
              <a:ext uri="{FF2B5EF4-FFF2-40B4-BE49-F238E27FC236}">
                <a16:creationId xmlns:a16="http://schemas.microsoft.com/office/drawing/2014/main" xmlns="" id="{BEC8A9B6-DF8F-49B7-8A68-E1ED66FF28C9}"/>
              </a:ext>
            </a:extLst>
          </p:cNvPr>
          <p:cNvCxnSpPr/>
          <p:nvPr/>
        </p:nvCxnSpPr>
        <p:spPr>
          <a:xfrm flipH="1">
            <a:off x="1907675" y="3351021"/>
            <a:ext cx="664185" cy="10439"/>
          </a:xfrm>
          <a:prstGeom prst="straightConnector1">
            <a:avLst/>
          </a:prstGeom>
          <a:ln w="63500" cmpd="dbl">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شكل بيضاوي 32"/>
          <p:cNvSpPr/>
          <p:nvPr/>
        </p:nvSpPr>
        <p:spPr>
          <a:xfrm>
            <a:off x="10917" y="2881466"/>
            <a:ext cx="1926660" cy="1001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lumMod val="85000"/>
                    <a:lumOff val="15000"/>
                  </a:schemeClr>
                </a:solidFill>
                <a:latin typeface="Times New Roman" panose="02020603050405020304" pitchFamily="18" charset="0"/>
                <a:cs typeface="Times New Roman" panose="02020603050405020304" pitchFamily="18" charset="0"/>
              </a:rPr>
              <a:t>Doing fatigue test</a:t>
            </a:r>
            <a:endParaRPr lang="en-US"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6147550"/>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4024" y="627797"/>
            <a:ext cx="11118376" cy="5696803"/>
          </a:xfrm>
        </p:spPr>
        <p:txBody>
          <a:bodyPr>
            <a:normAutofit fontScale="92500"/>
          </a:bodyPr>
          <a:lstStyle/>
          <a:p>
            <a:pPr algn="just"/>
            <a:r>
              <a:rPr lang="en-GB" sz="3200" b="1" dirty="0">
                <a:solidFill>
                  <a:srgbClr val="C00000"/>
                </a:solidFill>
                <a:latin typeface="Times New Roman" panose="02020603050405020304" pitchFamily="18" charset="0"/>
                <a:cs typeface="Times New Roman" panose="02020603050405020304" pitchFamily="18" charset="0"/>
              </a:rPr>
              <a:t>Research originality</a:t>
            </a:r>
          </a:p>
          <a:p>
            <a:pPr algn="just">
              <a:lnSpc>
                <a:spcPct val="150000"/>
              </a:lnSpc>
            </a:pPr>
            <a:r>
              <a:rPr lang="en-GB" sz="2400" dirty="0">
                <a:latin typeface="Times New Roman" panose="02020603050405020304" pitchFamily="18" charset="0"/>
                <a:cs typeface="Times New Roman" panose="02020603050405020304" pitchFamily="18" charset="0"/>
              </a:rPr>
              <a:t>In our research work, the originality is in the study of </a:t>
            </a:r>
            <a:r>
              <a:rPr lang="en-GB" sz="2400" dirty="0" smtClean="0">
                <a:latin typeface="Times New Roman" panose="02020603050405020304" pitchFamily="18" charset="0"/>
                <a:cs typeface="Times New Roman" panose="02020603050405020304" pitchFamily="18" charset="0"/>
              </a:rPr>
              <a:t>multi axial </a:t>
            </a:r>
            <a:r>
              <a:rPr lang="en-GB" sz="2400" dirty="0">
                <a:latin typeface="Times New Roman" panose="02020603050405020304" pitchFamily="18" charset="0"/>
                <a:cs typeface="Times New Roman" panose="02020603050405020304" pitchFamily="18" charset="0"/>
              </a:rPr>
              <a:t>fatigue analysis in a thin plate made of </a:t>
            </a:r>
            <a:r>
              <a:rPr lang="en-GB" sz="2400" dirty="0" smtClean="0">
                <a:latin typeface="Times New Roman" panose="02020603050405020304" pitchFamily="18" charset="0"/>
                <a:cs typeface="Times New Roman" panose="02020603050405020304" pitchFamily="18" charset="0"/>
              </a:rPr>
              <a:t>aluminium </a:t>
            </a:r>
            <a:r>
              <a:rPr lang="en-GB" sz="2400" dirty="0">
                <a:latin typeface="Times New Roman" panose="02020603050405020304" pitchFamily="18" charset="0"/>
                <a:cs typeface="Times New Roman" panose="02020603050405020304" pitchFamily="18" charset="0"/>
              </a:rPr>
              <a:t>alloy 2024 T3 heat treated and coated with more than one coating method</a:t>
            </a:r>
            <a:r>
              <a:rPr lang="en-GB" sz="2400" dirty="0" smtClean="0">
                <a:latin typeface="Times New Roman" panose="02020603050405020304" pitchFamily="18" charset="0"/>
                <a:cs typeface="Times New Roman" panose="02020603050405020304" pitchFamily="18" charset="0"/>
              </a:rPr>
              <a:t>, Also </a:t>
            </a:r>
            <a:r>
              <a:rPr lang="en-GB" sz="2400" dirty="0">
                <a:latin typeface="Times New Roman" panose="02020603050405020304" pitchFamily="18" charset="0"/>
                <a:cs typeface="Times New Roman" panose="02020603050405020304" pitchFamily="18" charset="0"/>
              </a:rPr>
              <a:t>the study of </a:t>
            </a:r>
            <a:r>
              <a:rPr lang="en-GB" sz="2400" dirty="0" smtClean="0">
                <a:latin typeface="Times New Roman" panose="02020603050405020304" pitchFamily="18" charset="0"/>
                <a:cs typeface="Times New Roman" panose="02020603050405020304" pitchFamily="18" charset="0"/>
              </a:rPr>
              <a:t>the crack propagation of </a:t>
            </a:r>
            <a:r>
              <a:rPr lang="en-GB" sz="2400" dirty="0">
                <a:latin typeface="Times New Roman" panose="02020603050405020304" pitchFamily="18" charset="0"/>
                <a:cs typeface="Times New Roman" panose="02020603050405020304" pitchFamily="18" charset="0"/>
              </a:rPr>
              <a:t>the central crack in the </a:t>
            </a:r>
            <a:r>
              <a:rPr lang="en-GB" sz="2400" dirty="0" smtClean="0">
                <a:latin typeface="Times New Roman" panose="02020603050405020304" pitchFamily="18" charset="0"/>
                <a:cs typeface="Times New Roman" panose="02020603050405020304" pitchFamily="18" charset="0"/>
              </a:rPr>
              <a:t>specimen </a:t>
            </a:r>
            <a:r>
              <a:rPr lang="en-GB" sz="2400" dirty="0">
                <a:latin typeface="Times New Roman" panose="02020603050405020304" pitchFamily="18" charset="0"/>
                <a:cs typeface="Times New Roman" panose="02020603050405020304" pitchFamily="18" charset="0"/>
              </a:rPr>
              <a:t>under the </a:t>
            </a:r>
            <a:r>
              <a:rPr lang="en-GB" sz="2400" dirty="0" smtClean="0">
                <a:latin typeface="Times New Roman" panose="02020603050405020304" pitchFamily="18" charset="0"/>
                <a:cs typeface="Times New Roman" panose="02020603050405020304" pitchFamily="18" charset="0"/>
              </a:rPr>
              <a:t>effect of boundary conditions (constant tension mode I and cyclic in plane shear mode II). Also </a:t>
            </a:r>
            <a:r>
              <a:rPr lang="en-GB" sz="2400" dirty="0">
                <a:latin typeface="Times New Roman" panose="02020603050405020304" pitchFamily="18" charset="0"/>
                <a:cs typeface="Times New Roman" panose="02020603050405020304" pitchFamily="18" charset="0"/>
              </a:rPr>
              <a:t>study the speed of crack growth under the </a:t>
            </a:r>
            <a:r>
              <a:rPr lang="en-GB" sz="2400" dirty="0" smtClean="0">
                <a:latin typeface="Times New Roman" panose="02020603050405020304" pitchFamily="18" charset="0"/>
                <a:cs typeface="Times New Roman" panose="02020603050405020304" pitchFamily="18" charset="0"/>
              </a:rPr>
              <a:t>effect </a:t>
            </a:r>
            <a:r>
              <a:rPr lang="en-GB" sz="2400" dirty="0">
                <a:latin typeface="Times New Roman" panose="02020603050405020304" pitchFamily="18" charset="0"/>
                <a:cs typeface="Times New Roman" panose="02020603050405020304" pitchFamily="18" charset="0"/>
              </a:rPr>
              <a:t>of these loads.</a:t>
            </a:r>
          </a:p>
          <a:p>
            <a:pPr algn="just">
              <a:lnSpc>
                <a:spcPct val="150000"/>
              </a:lnSpc>
            </a:pPr>
            <a:r>
              <a:rPr lang="en-GB" sz="2400" dirty="0">
                <a:latin typeface="Times New Roman" panose="02020603050405020304" pitchFamily="18" charset="0"/>
                <a:cs typeface="Times New Roman" panose="02020603050405020304" pitchFamily="18" charset="0"/>
              </a:rPr>
              <a:t>The study here is theoretically by deriving equations and using </a:t>
            </a:r>
            <a:r>
              <a:rPr lang="en-GB" sz="2400" dirty="0" smtClean="0">
                <a:latin typeface="Times New Roman" panose="02020603050405020304" pitchFamily="18" charset="0"/>
                <a:cs typeface="Times New Roman" panose="02020603050405020304" pitchFamily="18" charset="0"/>
              </a:rPr>
              <a:t>MATLAP </a:t>
            </a:r>
            <a:r>
              <a:rPr lang="en-GB" sz="2400" dirty="0">
                <a:latin typeface="Times New Roman" panose="02020603050405020304" pitchFamily="18" charset="0"/>
                <a:cs typeface="Times New Roman" panose="02020603050405020304" pitchFamily="18" charset="0"/>
              </a:rPr>
              <a:t>and </a:t>
            </a:r>
            <a:r>
              <a:rPr lang="en-GB" sz="2400" dirty="0" smtClean="0">
                <a:latin typeface="Times New Roman" panose="02020603050405020304" pitchFamily="18" charset="0"/>
                <a:cs typeface="Times New Roman" panose="02020603050405020304" pitchFamily="18" charset="0"/>
              </a:rPr>
              <a:t>experimentally </a:t>
            </a:r>
            <a:r>
              <a:rPr lang="en-GB" sz="2400" dirty="0">
                <a:latin typeface="Times New Roman" panose="02020603050405020304" pitchFamily="18" charset="0"/>
                <a:cs typeface="Times New Roman" panose="02020603050405020304" pitchFamily="18" charset="0"/>
              </a:rPr>
              <a:t>by manufacturing a </a:t>
            </a:r>
            <a:r>
              <a:rPr lang="en-GB" sz="2400" dirty="0" smtClean="0">
                <a:latin typeface="Times New Roman" panose="02020603050405020304" pitchFamily="18" charset="0"/>
                <a:cs typeface="Times New Roman" panose="02020603050405020304" pitchFamily="18" charset="0"/>
              </a:rPr>
              <a:t>new apparatus </a:t>
            </a:r>
            <a:r>
              <a:rPr lang="en-GB" sz="2400" dirty="0">
                <a:latin typeface="Times New Roman" panose="02020603050405020304" pitchFamily="18" charset="0"/>
                <a:cs typeface="Times New Roman" panose="02020603050405020304" pitchFamily="18" charset="0"/>
              </a:rPr>
              <a:t>that works on applying this type of loads and knowing the crack </a:t>
            </a:r>
            <a:r>
              <a:rPr lang="en-GB" sz="2400" dirty="0" smtClean="0">
                <a:latin typeface="Times New Roman" panose="02020603050405020304" pitchFamily="18" charset="0"/>
                <a:cs typeface="Times New Roman" panose="02020603050405020304" pitchFamily="18" charset="0"/>
              </a:rPr>
              <a:t>propagation </a:t>
            </a:r>
            <a:r>
              <a:rPr lang="en-GB" sz="2400" dirty="0">
                <a:latin typeface="Times New Roman" panose="02020603050405020304" pitchFamily="18" charset="0"/>
                <a:cs typeface="Times New Roman" panose="02020603050405020304" pitchFamily="18" charset="0"/>
              </a:rPr>
              <a:t>and its speed in all types of manufactured </a:t>
            </a:r>
            <a:r>
              <a:rPr lang="en-GB" sz="2400" dirty="0" smtClean="0">
                <a:latin typeface="Times New Roman" panose="02020603050405020304" pitchFamily="18" charset="0"/>
                <a:cs typeface="Times New Roman" panose="02020603050405020304" pitchFamily="18" charset="0"/>
              </a:rPr>
              <a:t>specimens </a:t>
            </a:r>
            <a:r>
              <a:rPr lang="en-GB" sz="2400" dirty="0">
                <a:latin typeface="Times New Roman" panose="02020603050405020304" pitchFamily="18" charset="0"/>
                <a:cs typeface="Times New Roman" panose="02020603050405020304" pitchFamily="18" charset="0"/>
              </a:rPr>
              <a:t>and numerically by using the </a:t>
            </a:r>
            <a:r>
              <a:rPr lang="en-GB" sz="2400" dirty="0" smtClean="0">
                <a:latin typeface="Times New Roman" panose="02020603050405020304" pitchFamily="18" charset="0"/>
                <a:cs typeface="Times New Roman" panose="02020603050405020304" pitchFamily="18" charset="0"/>
              </a:rPr>
              <a:t>ABAQUS program.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76081"/>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0122" y="627801"/>
            <a:ext cx="11633958" cy="5684341"/>
          </a:xfrm>
        </p:spPr>
        <p:txBody>
          <a:bodyPr>
            <a:normAutofit/>
          </a:bodyPr>
          <a:lstStyle/>
          <a:p>
            <a:pPr marL="0" indent="0">
              <a:buNone/>
            </a:pPr>
            <a:r>
              <a:rPr lang="en-GB" sz="3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GB" sz="32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revious </a:t>
            </a:r>
            <a:r>
              <a:rPr lang="en-GB" sz="3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studies  </a:t>
            </a:r>
            <a:endParaRPr lang="en-US" sz="32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مستطيل 3"/>
          <p:cNvSpPr/>
          <p:nvPr/>
        </p:nvSpPr>
        <p:spPr>
          <a:xfrm>
            <a:off x="177420" y="1130947"/>
            <a:ext cx="11668836" cy="5678478"/>
          </a:xfrm>
          <a:prstGeom prst="rect">
            <a:avLst/>
          </a:prstGeom>
        </p:spPr>
        <p:txBody>
          <a:bodyPr wrap="square">
            <a:spAutoFit/>
          </a:bodyPr>
          <a:lstStyle/>
          <a:p>
            <a:pPr algn="just">
              <a:lnSpc>
                <a:spcPct val="150000"/>
              </a:lnSpc>
            </a:pP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There are several researches in this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field:</a:t>
            </a:r>
          </a:p>
          <a:p>
            <a:pPr algn="just">
              <a:lnSpc>
                <a:spcPct val="150000"/>
              </a:lnSpc>
            </a:pP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 [1] </a:t>
            </a: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Omer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Ali.</a:t>
            </a:r>
            <a:r>
              <a:rPr lang="en-GB" sz="2200" b="1" dirty="0">
                <a:latin typeface="Times New Roman" panose="02020603050405020304" pitchFamily="18" charset="0"/>
                <a:cs typeface="Times New Roman" panose="02020603050405020304" pitchFamily="18" charset="0"/>
              </a:rPr>
              <a:t> </a:t>
            </a:r>
            <a:r>
              <a:rPr lang="en-GB" sz="2200" b="1" dirty="0" smtClean="0">
                <a:latin typeface="Times New Roman" panose="02020603050405020304" pitchFamily="18" charset="0"/>
                <a:cs typeface="Times New Roman" panose="02020603050405020304" pitchFamily="18" charset="0"/>
              </a:rPr>
              <a:t>Dynamic </a:t>
            </a:r>
            <a:r>
              <a:rPr lang="en-GB" sz="2200" b="1" dirty="0">
                <a:latin typeface="Times New Roman" panose="02020603050405020304" pitchFamily="18" charset="0"/>
                <a:cs typeface="Times New Roman" panose="02020603050405020304" pitchFamily="18" charset="0"/>
              </a:rPr>
              <a:t>crack propagation in nano-composite thin plates under multi-axial cyclic loading</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has studied the new procedure of The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material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(homogenous and isotropic)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of plates are </a:t>
            </a: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pure Copper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and reinforced with </a:t>
            </a:r>
            <a:r>
              <a:rPr lang="en-GB" sz="2200" b="1" dirty="0">
                <a:solidFill>
                  <a:schemeClr val="tx1">
                    <a:lumMod val="95000"/>
                    <a:lumOff val="5000"/>
                  </a:schemeClr>
                </a:solidFill>
                <a:latin typeface="Times New Roman" panose="02020603050405020304" pitchFamily="18" charset="0"/>
                <a:cs typeface="Times New Roman" panose="02020603050405020304" pitchFamily="18" charset="0"/>
              </a:rPr>
              <a:t>two types of CNTs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with 6 vol %, Single Wall Carbon Nano Tubes Carboxylic (SWCNTs-COOH) and Multi-Wall Carbon Nano Tubes Carboxylic MWCNTs-COOH. It was used an efficient way for producing a Nano-composite material, with perfect dispersions of CNTs, to enhance the mechanical properties of copper and getting a homogeneous mixture of Copper and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CNTs. Also he studied the effect of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multi-axial cyclic loading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on the thin composite plate(Cu + CNTs) with </a:t>
            </a:r>
            <a:r>
              <a:rPr lang="en-GB" sz="2200" b="1" dirty="0" smtClean="0">
                <a:solidFill>
                  <a:schemeClr val="tx1">
                    <a:lumMod val="95000"/>
                    <a:lumOff val="5000"/>
                  </a:schemeClr>
                </a:solidFill>
                <a:latin typeface="Times New Roman" panose="02020603050405020304" pitchFamily="18" charset="0"/>
                <a:cs typeface="Times New Roman" panose="02020603050405020304" pitchFamily="18" charset="0"/>
              </a:rPr>
              <a:t>central crack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with crack length (2a) and the boundary conditions are (constant tension mode I with cyclic out of plane shear mode III) .</a:t>
            </a:r>
          </a:p>
          <a:p>
            <a:pPr algn="just">
              <a:lnSpc>
                <a:spcPct val="150000"/>
              </a:lnSpc>
            </a:pPr>
            <a:endParaRPr lang="en-US" sz="2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973098"/>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9718" y="446539"/>
            <a:ext cx="2840778" cy="523220"/>
          </a:xfrm>
          <a:prstGeom prst="rect">
            <a:avLst/>
          </a:prstGeom>
        </p:spPr>
        <p:txBody>
          <a:bodyPr wrap="none">
            <a:spAutoFit/>
          </a:bodyPr>
          <a:lstStyle/>
          <a:p>
            <a:r>
              <a:rPr lang="en-GB"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Previous studies  </a:t>
            </a:r>
            <a:endParaRPr lang="en-US"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مستطيل 2"/>
          <p:cNvSpPr/>
          <p:nvPr/>
        </p:nvSpPr>
        <p:spPr>
          <a:xfrm>
            <a:off x="122826" y="948979"/>
            <a:ext cx="11873555" cy="5617692"/>
          </a:xfrm>
          <a:prstGeom prst="rect">
            <a:avLst/>
          </a:prstGeom>
        </p:spPr>
        <p:txBody>
          <a:bodyPr wrap="square">
            <a:spAutoFit/>
          </a:bodyPr>
          <a:lstStyle/>
          <a:p>
            <a:pPr algn="just">
              <a:lnSpc>
                <a:spcPct val="150000"/>
              </a:lnSpc>
            </a:pPr>
            <a:r>
              <a:rPr lang="en-GB" sz="2200" dirty="0" smtClean="0">
                <a:latin typeface="Times New Roman" panose="02020603050405020304" pitchFamily="18" charset="0"/>
                <a:cs typeface="Times New Roman" panose="02020603050405020304" pitchFamily="18" charset="0"/>
              </a:rPr>
              <a:t>[</a:t>
            </a:r>
            <a:r>
              <a:rPr lang="en-GB" sz="2200" b="1" dirty="0" smtClean="0">
                <a:latin typeface="Times New Roman" panose="02020603050405020304" pitchFamily="18" charset="0"/>
                <a:cs typeface="Times New Roman" panose="02020603050405020304" pitchFamily="18" charset="0"/>
              </a:rPr>
              <a:t>2] Mustafa </a:t>
            </a:r>
            <a:r>
              <a:rPr lang="en-GB" sz="2200" b="1" dirty="0">
                <a:latin typeface="Times New Roman" panose="02020603050405020304" pitchFamily="18" charset="0"/>
                <a:cs typeface="Times New Roman" panose="02020603050405020304" pitchFamily="18" charset="0"/>
              </a:rPr>
              <a:t>M. Kadhim</a:t>
            </a:r>
            <a:r>
              <a:rPr lang="en-GB" sz="2200" dirty="0" smtClean="0">
                <a:latin typeface="Times New Roman" panose="02020603050405020304" pitchFamily="18" charset="0"/>
                <a:cs typeface="Times New Roman" panose="02020603050405020304" pitchFamily="18" charset="0"/>
              </a:rPr>
              <a:t>, He studying </a:t>
            </a:r>
            <a:r>
              <a:rPr lang="en-GB" sz="2200" dirty="0">
                <a:latin typeface="Times New Roman" panose="02020603050405020304" pitchFamily="18" charset="0"/>
                <a:cs typeface="Times New Roman" panose="02020603050405020304" pitchFamily="18" charset="0"/>
              </a:rPr>
              <a:t>the case with that structures and components in automobiles, aviation, and other practical applications suffer often from </a:t>
            </a:r>
            <a:r>
              <a:rPr lang="en-GB" sz="2200" b="1" dirty="0">
                <a:latin typeface="Times New Roman" panose="02020603050405020304" pitchFamily="18" charset="0"/>
                <a:cs typeface="Times New Roman" panose="02020603050405020304" pitchFamily="18" charset="0"/>
              </a:rPr>
              <a:t>non-proportional  multi-axial fatigue loading</a:t>
            </a:r>
            <a:r>
              <a:rPr lang="en-GB" sz="2200" dirty="0">
                <a:latin typeface="Times New Roman" panose="02020603050405020304" pitchFamily="18" charset="0"/>
                <a:cs typeface="Times New Roman" panose="02020603050405020304" pitchFamily="18" charset="0"/>
              </a:rPr>
              <a:t>. One of the important materials that are used in the manufacture of these structures is </a:t>
            </a:r>
            <a:r>
              <a:rPr lang="en-GB" sz="2200" b="1" dirty="0">
                <a:latin typeface="Times New Roman" panose="02020603050405020304" pitchFamily="18" charset="0"/>
                <a:cs typeface="Times New Roman" panose="02020603050405020304" pitchFamily="18" charset="0"/>
              </a:rPr>
              <a:t>FML</a:t>
            </a:r>
            <a:r>
              <a:rPr lang="en-GB" sz="2200" dirty="0">
                <a:latin typeface="Times New Roman" panose="02020603050405020304" pitchFamily="18" charset="0"/>
                <a:cs typeface="Times New Roman" panose="02020603050405020304" pitchFamily="18" charset="0"/>
              </a:rPr>
              <a:t> fiber metal laminated. The fatigue crack propagation was also studied in a sample made of  glass laminate </a:t>
            </a:r>
            <a:r>
              <a:rPr lang="en-GB" sz="2200" dirty="0" smtClean="0">
                <a:latin typeface="Times New Roman" panose="02020603050405020304" pitchFamily="18" charset="0"/>
                <a:cs typeface="Times New Roman" panose="02020603050405020304" pitchFamily="18" charset="0"/>
              </a:rPr>
              <a:t>aluminium </a:t>
            </a:r>
            <a:r>
              <a:rPr lang="en-GB" sz="2200" dirty="0">
                <a:latin typeface="Times New Roman" panose="02020603050405020304" pitchFamily="18" charset="0"/>
                <a:cs typeface="Times New Roman" panose="02020603050405020304" pitchFamily="18" charset="0"/>
              </a:rPr>
              <a:t>reinforced-epoxy </a:t>
            </a:r>
            <a:r>
              <a:rPr lang="en-GB" sz="2200" b="1" dirty="0">
                <a:latin typeface="Times New Roman" panose="02020603050405020304" pitchFamily="18" charset="0"/>
                <a:cs typeface="Times New Roman" panose="02020603050405020304" pitchFamily="18" charset="0"/>
              </a:rPr>
              <a:t>GLARE</a:t>
            </a:r>
            <a:r>
              <a:rPr lang="en-GB" sz="2200" dirty="0">
                <a:latin typeface="Times New Roman" panose="02020603050405020304" pitchFamily="18" charset="0"/>
                <a:cs typeface="Times New Roman" panose="02020603050405020304" pitchFamily="18" charset="0"/>
              </a:rPr>
              <a:t> under the influence of a special case of multi-axial fatigue loading (constant shear with repeated tensile stresses),analytical, numerical and experimental</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During this research work, a multi-axial fatigue device was manufactured, including the manufacture of the mechanical system, the hydraulic system, and the control systems, to investigate and follow up the crack growth. Theoretically, the Paris relation was used to predict the crack growth through the </a:t>
            </a:r>
            <a:r>
              <a:rPr lang="en-GB" sz="2200" dirty="0" smtClean="0">
                <a:latin typeface="Times New Roman" panose="02020603050405020304" pitchFamily="18" charset="0"/>
                <a:cs typeface="Times New Roman" panose="02020603050405020304" pitchFamily="18" charset="0"/>
              </a:rPr>
              <a:t>aluminium </a:t>
            </a:r>
            <a:r>
              <a:rPr lang="en-GB" sz="2200" dirty="0">
                <a:latin typeface="Times New Roman" panose="02020603050405020304" pitchFamily="18" charset="0"/>
                <a:cs typeface="Times New Roman" panose="02020603050405020304" pitchFamily="18" charset="0"/>
              </a:rPr>
              <a:t>layers of GLARE specimen. </a:t>
            </a:r>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ABAQUS 2021 program was used to simulate cracking and delamination growth in GLARE specimen with the fatigue loading mentioned above.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231168"/>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2262" y="1078173"/>
            <a:ext cx="11327642" cy="4708478"/>
          </a:xfrm>
        </p:spPr>
        <p:txBody>
          <a:bodyPr>
            <a:noAutofit/>
          </a:bodyPr>
          <a:lstStyle/>
          <a:p>
            <a:pPr marL="0" indent="0" algn="just">
              <a:lnSpc>
                <a:spcPct val="150000"/>
              </a:lnSpc>
              <a:buNone/>
            </a:pP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In our study</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 we will use the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Aluminum 2024 T3/ Multi wall carbon nanotube (MWCNT)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for manufacturing the composite thin plate (150*50*2.5)mm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central crack (5mm)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under </a:t>
            </a: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multi axial cycling loading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(cyclic in plane shear) with constant tension stress. Also, we will design a new apparatus to applied the multi-axial fatigue loading.  Also we will use numerical programming ABOQUS to find the results and compare with experimental and analytical.</a:t>
            </a:r>
          </a:p>
          <a:p>
            <a:pPr marL="0" indent="0" algn="just">
              <a:lnSpc>
                <a:spcPct val="150000"/>
              </a:lnSpc>
              <a:buNone/>
            </a:pPr>
            <a:r>
              <a:rPr lang="en-US" sz="2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rPr>
              <a:t>Aluminum/carbon nanotubes composite</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sz="2200" dirty="0">
                <a:solidFill>
                  <a:schemeClr val="tx1">
                    <a:lumMod val="95000"/>
                    <a:lumOff val="5000"/>
                  </a:schemeClr>
                </a:solidFill>
                <a:latin typeface="Times New Roman" panose="02020603050405020304" pitchFamily="18" charset="0"/>
                <a:cs typeface="Times New Roman" panose="02020603050405020304" pitchFamily="18" charset="0"/>
              </a:rPr>
              <a:t>is a promising candidate material for aerospace applications owing to its high strength-to-weight ratio. Because of the low density of carbon nanotubes (CNTs), their dispersion is difficult in molten metal. We investigated induction melting, a fairly distinct approach to facilitate the dispersion of CNTs in molten </a:t>
            </a:r>
            <a:r>
              <a:rPr lang="en-GB" sz="2200" dirty="0" smtClean="0">
                <a:solidFill>
                  <a:schemeClr val="tx1">
                    <a:lumMod val="95000"/>
                    <a:lumOff val="5000"/>
                  </a:schemeClr>
                </a:solidFill>
                <a:latin typeface="Times New Roman" panose="02020603050405020304" pitchFamily="18" charset="0"/>
                <a:cs typeface="Times New Roman" panose="02020603050405020304" pitchFamily="18" charset="0"/>
              </a:rPr>
              <a:t>aluminium. </a:t>
            </a:r>
            <a:endParaRPr lang="en-US" sz="2200" dirty="0" smtClean="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603968"/>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2823" y="474836"/>
            <a:ext cx="12282991" cy="5909310"/>
          </a:xfrm>
          <a:prstGeom prst="rect">
            <a:avLst/>
          </a:prstGeom>
        </p:spPr>
        <p:txBody>
          <a:bodyPr wrap="square">
            <a:spAutoFit/>
          </a:bodyPr>
          <a:lstStyle/>
          <a:p>
            <a:pPr>
              <a:lnSpc>
                <a:spcPct val="150000"/>
              </a:lnSpc>
            </a:pPr>
            <a:r>
              <a:rPr lang="en-US" sz="32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Objectives:</a:t>
            </a:r>
            <a:endParaRPr lang="en-US"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In this research </a:t>
            </a:r>
            <a:r>
              <a:rPr lang="en-US" sz="2200" dirty="0" smtClean="0">
                <a:latin typeface="Times New Roman" panose="02020603050405020304" pitchFamily="18" charset="0"/>
                <a:cs typeface="Times New Roman" panose="02020603050405020304" pitchFamily="18" charset="0"/>
              </a:rPr>
              <a:t>the main aims are: </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smtClean="0">
                <a:latin typeface="Times New Roman" panose="02020603050405020304" pitchFamily="18" charset="0"/>
                <a:cs typeface="Times New Roman" panose="02020603050405020304" pitchFamily="18" charset="0"/>
              </a:rPr>
              <a:t>1-Manufacturing</a:t>
            </a:r>
            <a:r>
              <a:rPr lang="en-US" sz="2200" b="1"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 </a:t>
            </a:r>
            <a:r>
              <a:rPr lang="en-US" sz="2200" b="1" dirty="0" smtClean="0">
                <a:latin typeface="Times New Roman" panose="02020603050405020304" pitchFamily="18" charset="0"/>
                <a:cs typeface="Times New Roman" panose="02020603050405020304" pitchFamily="18" charset="0"/>
              </a:rPr>
              <a:t>Nano </a:t>
            </a:r>
            <a:r>
              <a:rPr lang="en-US" sz="2200" b="1" dirty="0">
                <a:latin typeface="Times New Roman" panose="02020603050405020304" pitchFamily="18" charset="0"/>
                <a:cs typeface="Times New Roman" panose="02020603050405020304" pitchFamily="18" charset="0"/>
              </a:rPr>
              <a:t>composite </a:t>
            </a:r>
            <a:r>
              <a:rPr lang="en-US" sz="2200" dirty="0">
                <a:latin typeface="Times New Roman" panose="02020603050405020304" pitchFamily="18" charset="0"/>
                <a:cs typeface="Times New Roman" panose="02020603050405020304" pitchFamily="18" charset="0"/>
              </a:rPr>
              <a:t>material of </a:t>
            </a:r>
            <a:r>
              <a:rPr lang="en-US" sz="2200" dirty="0" smtClean="0">
                <a:latin typeface="Times New Roman" panose="02020603050405020304" pitchFamily="18" charset="0"/>
                <a:cs typeface="Times New Roman" panose="02020603050405020304" pitchFamily="18" charset="0"/>
              </a:rPr>
              <a:t> Aluminum 2024 T3 reinforced </a:t>
            </a:r>
            <a:r>
              <a:rPr lang="en-US" sz="2200" dirty="0">
                <a:latin typeface="Times New Roman" panose="02020603050405020304" pitchFamily="18" charset="0"/>
                <a:cs typeface="Times New Roman" panose="02020603050405020304" pitchFamily="18" charset="0"/>
              </a:rPr>
              <a:t>by </a:t>
            </a:r>
            <a:r>
              <a:rPr lang="en-US" sz="2200" dirty="0" smtClean="0">
                <a:latin typeface="Times New Roman" panose="02020603050405020304" pitchFamily="18" charset="0"/>
                <a:cs typeface="Times New Roman" panose="02020603050405020304" pitchFamily="18" charset="0"/>
              </a:rPr>
              <a:t>  pure MWCNTs. </a:t>
            </a:r>
          </a:p>
          <a:p>
            <a:pPr>
              <a:lnSpc>
                <a:spcPct val="150000"/>
              </a:lnSpc>
            </a:pPr>
            <a:r>
              <a:rPr lang="en-US" sz="2200" dirty="0" smtClean="0">
                <a:latin typeface="Times New Roman" panose="02020603050405020304" pitchFamily="18" charset="0"/>
                <a:cs typeface="Times New Roman" panose="02020603050405020304" pitchFamily="18" charset="0"/>
              </a:rPr>
              <a:t>2-Seeing </a:t>
            </a:r>
            <a:r>
              <a:rPr lang="en-US" sz="2200" dirty="0">
                <a:latin typeface="Times New Roman" panose="02020603050405020304" pitchFamily="18" charset="0"/>
                <a:cs typeface="Times New Roman" panose="02020603050405020304" pitchFamily="18" charset="0"/>
              </a:rPr>
              <a:t>the </a:t>
            </a:r>
            <a:r>
              <a:rPr lang="en-US" sz="2200" b="1" dirty="0">
                <a:latin typeface="Times New Roman" panose="02020603050405020304" pitchFamily="18" charset="0"/>
                <a:cs typeface="Times New Roman" panose="02020603050405020304" pitchFamily="18" charset="0"/>
              </a:rPr>
              <a:t>effects </a:t>
            </a:r>
            <a:r>
              <a:rPr lang="en-US" sz="2200" b="1" dirty="0" smtClean="0">
                <a:latin typeface="Times New Roman" panose="02020603050405020304" pitchFamily="18" charset="0"/>
                <a:cs typeface="Times New Roman" panose="02020603050405020304" pitchFamily="18" charset="0"/>
              </a:rPr>
              <a:t>of two types of plating (electroplating and electroless plating) </a:t>
            </a:r>
            <a:r>
              <a:rPr lang="en-US" sz="2200" dirty="0" smtClean="0">
                <a:latin typeface="Times New Roman" panose="02020603050405020304" pitchFamily="18" charset="0"/>
                <a:cs typeface="Times New Roman" panose="02020603050405020304" pitchFamily="18" charset="0"/>
              </a:rPr>
              <a:t>on the mechanical proprieties, microstructure and  velocity of crack propagation of the thin plate subjected to the cycling  in plane shear with constant tension.  </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3- </a:t>
            </a:r>
            <a:r>
              <a:rPr lang="en-US" sz="2200" dirty="0" smtClean="0">
                <a:latin typeface="Times New Roman" panose="02020603050405020304" pitchFamily="18" charset="0"/>
                <a:cs typeface="Times New Roman" panose="02020603050405020304" pitchFamily="18" charset="0"/>
              </a:rPr>
              <a:t>Doing two type of  </a:t>
            </a:r>
            <a:r>
              <a:rPr lang="en-US" sz="2200" b="1" dirty="0">
                <a:latin typeface="Times New Roman" panose="02020603050405020304" pitchFamily="18" charset="0"/>
                <a:cs typeface="Times New Roman" panose="02020603050405020304" pitchFamily="18" charset="0"/>
              </a:rPr>
              <a:t>Fatigue test </a:t>
            </a:r>
            <a:r>
              <a:rPr lang="en-US" sz="2200" dirty="0">
                <a:latin typeface="Times New Roman" panose="02020603050405020304" pitchFamily="18" charset="0"/>
                <a:cs typeface="Times New Roman" panose="02020603050405020304" pitchFamily="18" charset="0"/>
              </a:rPr>
              <a:t>with a new apparatus</a:t>
            </a:r>
            <a:r>
              <a:rPr lang="en-US" sz="2200" dirty="0" smtClean="0">
                <a:latin typeface="Times New Roman" panose="02020603050405020304" pitchFamily="18" charset="0"/>
                <a:cs typeface="Times New Roman" panose="02020603050405020304" pitchFamily="18" charset="0"/>
              </a:rPr>
              <a:t>.( uniaxial fatigue test and multiaxial fatigue test).  </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4-To understand </a:t>
            </a:r>
            <a:r>
              <a:rPr lang="en-US" sz="2200" b="1" dirty="0">
                <a:latin typeface="Times New Roman" panose="02020603050405020304" pitchFamily="18" charset="0"/>
                <a:cs typeface="Times New Roman" panose="02020603050405020304" pitchFamily="18" charset="0"/>
              </a:rPr>
              <a:t>the dynamic crack propagation in Nano composite </a:t>
            </a:r>
            <a:r>
              <a:rPr lang="en-US" sz="2200" dirty="0">
                <a:latin typeface="Times New Roman" panose="02020603050405020304" pitchFamily="18" charset="0"/>
                <a:cs typeface="Times New Roman" panose="02020603050405020304" pitchFamily="18" charset="0"/>
              </a:rPr>
              <a:t>material by applying Multi axial cyclic loading.</a:t>
            </a:r>
          </a:p>
          <a:p>
            <a:pPr>
              <a:lnSpc>
                <a:spcPct val="150000"/>
              </a:lnSpc>
            </a:pPr>
            <a:r>
              <a:rPr lang="en-US" sz="2200" dirty="0">
                <a:latin typeface="Times New Roman" panose="02020603050405020304" pitchFamily="18" charset="0"/>
                <a:cs typeface="Times New Roman" panose="02020603050405020304" pitchFamily="18" charset="0"/>
              </a:rPr>
              <a:t>5-Finding a Theoretical and Analytical phenomenon to solve this problem with minimum error percentage. </a:t>
            </a:r>
          </a:p>
          <a:p>
            <a:pPr>
              <a:lnSpc>
                <a:spcPct val="150000"/>
              </a:lnSpc>
            </a:pPr>
            <a:r>
              <a:rPr lang="en-US" sz="2200" dirty="0">
                <a:latin typeface="Times New Roman" panose="02020603050405020304" pitchFamily="18" charset="0"/>
                <a:cs typeface="Times New Roman" panose="02020603050405020304" pitchFamily="18" charset="0"/>
              </a:rPr>
              <a:t>6-Calculation of crack speed theoretically and experimentally. </a:t>
            </a:r>
          </a:p>
        </p:txBody>
      </p:sp>
    </p:spTree>
    <p:extLst>
      <p:ext uri="{BB962C8B-B14F-4D97-AF65-F5344CB8AC3E}">
        <p14:creationId xmlns:p14="http://schemas.microsoft.com/office/powerpoint/2010/main" val="4154898964"/>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33829" y="535165"/>
            <a:ext cx="11611429" cy="5816977"/>
          </a:xfrm>
          <a:prstGeom prst="rect">
            <a:avLst/>
          </a:prstGeom>
        </p:spPr>
        <p:txBody>
          <a:bodyPr wrap="square">
            <a:spAutoFit/>
          </a:bodyPr>
          <a:lstStyle/>
          <a:p>
            <a:pPr algn="just">
              <a:lnSpc>
                <a:spcPct val="150000"/>
              </a:lnSpc>
            </a:pP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MATERIAL: Carbon </a:t>
            </a:r>
            <a:r>
              <a:rPr lang="en-US" sz="2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Nano Tubes (CNTs</a:t>
            </a:r>
            <a:r>
              <a:rPr lang="en-US" sz="2800" b="1" u="sng"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lnSpc>
                <a:spcPct val="150000"/>
              </a:lnSpc>
            </a:pPr>
            <a:r>
              <a:rPr lang="en-US" sz="2200" dirty="0" smtClean="0">
                <a:latin typeface="Times New Roman" panose="02020603050405020304" pitchFamily="18" charset="0"/>
                <a:cs typeface="Times New Roman" panose="02020603050405020304" pitchFamily="18" charset="0"/>
              </a:rPr>
              <a:t>is </a:t>
            </a:r>
            <a:r>
              <a:rPr lang="en-US" sz="2200" dirty="0">
                <a:latin typeface="Times New Roman" panose="02020603050405020304" pitchFamily="18" charset="0"/>
                <a:cs typeface="Times New Roman" panose="02020603050405020304" pitchFamily="18" charset="0"/>
              </a:rPr>
              <a:t>an </a:t>
            </a:r>
            <a:r>
              <a:rPr lang="en-US" sz="2200" b="1" dirty="0">
                <a:latin typeface="Times New Roman" panose="02020603050405020304" pitchFamily="18" charset="0"/>
                <a:cs typeface="Times New Roman" panose="02020603050405020304" pitchFamily="18" charset="0"/>
              </a:rPr>
              <a:t>attractive material </a:t>
            </a:r>
            <a:r>
              <a:rPr lang="en-US" sz="2200" dirty="0">
                <a:latin typeface="Times New Roman" panose="02020603050405020304" pitchFamily="18" charset="0"/>
                <a:cs typeface="Times New Roman" panose="02020603050405020304" pitchFamily="18" charset="0"/>
              </a:rPr>
              <a:t>with wonderful properties have excited the scientists, engineers and technologists for large area of applications. </a:t>
            </a:r>
            <a:r>
              <a:rPr lang="en-US" sz="2200" b="1" dirty="0">
                <a:latin typeface="Times New Roman" panose="02020603050405020304" pitchFamily="18" charset="0"/>
                <a:cs typeface="Times New Roman" panose="02020603050405020304" pitchFamily="18" charset="0"/>
              </a:rPr>
              <a:t>e</a:t>
            </a:r>
            <a:r>
              <a:rPr lang="en-US" sz="2200" b="1" dirty="0" smtClean="0">
                <a:latin typeface="Times New Roman" panose="02020603050405020304" pitchFamily="18" charset="0"/>
                <a:cs typeface="Times New Roman" panose="02020603050405020304" pitchFamily="18" charset="0"/>
              </a:rPr>
              <a:t>asy</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effective</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cheap</a:t>
            </a:r>
            <a:r>
              <a:rPr lang="en-US" sz="2200" dirty="0">
                <a:latin typeface="Times New Roman" panose="02020603050405020304" pitchFamily="18" charset="0"/>
                <a:cs typeface="Times New Roman" panose="02020603050405020304" pitchFamily="18" charset="0"/>
              </a:rPr>
              <a:t>. Important work has been executed in this area and many procedures have been studied to make CNTs via a lot of investigators. There are </a:t>
            </a:r>
            <a:r>
              <a:rPr lang="en-US" sz="2200" b="1" dirty="0">
                <a:latin typeface="Times New Roman" panose="02020603050405020304" pitchFamily="18" charset="0"/>
                <a:cs typeface="Times New Roman" panose="02020603050405020304" pitchFamily="18" charset="0"/>
              </a:rPr>
              <a:t>three types </a:t>
            </a:r>
            <a:r>
              <a:rPr lang="en-US" sz="2200" dirty="0">
                <a:latin typeface="Times New Roman" panose="02020603050405020304" pitchFamily="18" charset="0"/>
                <a:cs typeface="Times New Roman" panose="02020603050405020304" pitchFamily="18" charset="0"/>
              </a:rPr>
              <a:t>of CNTs, Single Wall Carbon Nanotubes (SWCNTs), Double Wall Carbon Nano Tubes (DWCNTs) and Multi-Wall Carbon Nano Tubes (MWCNTs). The strength of Carbon-Carbon bonds gives a great advantage in the mechanical properties of Carbon Nano Tubes. In theory, these must be stronger than any other known material. </a:t>
            </a:r>
            <a:r>
              <a:rPr lang="en-US" sz="2200" b="1" dirty="0">
                <a:latin typeface="Times New Roman" panose="02020603050405020304" pitchFamily="18" charset="0"/>
                <a:cs typeface="Times New Roman" panose="02020603050405020304" pitchFamily="18" charset="0"/>
              </a:rPr>
              <a:t>Modulus of Elasticity </a:t>
            </a:r>
            <a:r>
              <a:rPr lang="en-US" sz="2200" dirty="0">
                <a:latin typeface="Times New Roman" panose="02020603050405020304" pitchFamily="18" charset="0"/>
                <a:cs typeface="Times New Roman" panose="02020603050405020304" pitchFamily="18" charset="0"/>
              </a:rPr>
              <a:t>for Single-Walled Carbon nanotubes (SWCNTs) can be </a:t>
            </a:r>
            <a:r>
              <a:rPr lang="en-US" sz="2200" b="1" dirty="0">
                <a:latin typeface="Times New Roman" panose="02020603050405020304" pitchFamily="18" charset="0"/>
                <a:cs typeface="Times New Roman" panose="02020603050405020304" pitchFamily="18" charset="0"/>
              </a:rPr>
              <a:t>higher than (2,8 - 3,6) TPa and (1,7 - 2,4) TPa for multiwall </a:t>
            </a:r>
            <a:r>
              <a:rPr lang="en-US" sz="2200" dirty="0">
                <a:latin typeface="Times New Roman" panose="02020603050405020304" pitchFamily="18" charset="0"/>
                <a:cs typeface="Times New Roman" panose="02020603050405020304" pitchFamily="18" charset="0"/>
              </a:rPr>
              <a:t>Carbon Nanotubes (MWCNTs) which is </a:t>
            </a:r>
            <a:r>
              <a:rPr lang="en-US" sz="2200" b="1" dirty="0">
                <a:latin typeface="Times New Roman" panose="02020603050405020304" pitchFamily="18" charset="0"/>
                <a:cs typeface="Times New Roman" panose="02020603050405020304" pitchFamily="18" charset="0"/>
              </a:rPr>
              <a:t>about (10) times more than steel the most strong metal </a:t>
            </a:r>
            <a:r>
              <a:rPr lang="en-US" sz="2200" b="1" dirty="0" smtClean="0">
                <a:latin typeface="Times New Roman" panose="02020603050405020304" pitchFamily="18" charset="0"/>
                <a:cs typeface="Times New Roman" panose="02020603050405020304" pitchFamily="18" charset="0"/>
              </a:rPr>
              <a:t>alloy</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426232"/>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3256</TotalTime>
  <Words>3991</Words>
  <Application>Microsoft Office PowerPoint</Application>
  <PresentationFormat>مخصص</PresentationFormat>
  <Paragraphs>175</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رحلة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Alobedi</dc:creator>
  <cp:lastModifiedBy>Haider</cp:lastModifiedBy>
  <cp:revision>261</cp:revision>
  <dcterms:created xsi:type="dcterms:W3CDTF">2022-01-13T18:39:31Z</dcterms:created>
  <dcterms:modified xsi:type="dcterms:W3CDTF">2023-01-15T16:59:44Z</dcterms:modified>
</cp:coreProperties>
</file>