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32"/>
  </p:notesMasterIdLst>
  <p:sldIdLst>
    <p:sldId id="258" r:id="rId2"/>
    <p:sldId id="259" r:id="rId3"/>
    <p:sldId id="260" r:id="rId4"/>
    <p:sldId id="261" r:id="rId5"/>
    <p:sldId id="262" r:id="rId6"/>
    <p:sldId id="263" r:id="rId7"/>
    <p:sldId id="264" r:id="rId8"/>
    <p:sldId id="266" r:id="rId9"/>
    <p:sldId id="286" r:id="rId10"/>
    <p:sldId id="283" r:id="rId11"/>
    <p:sldId id="268" r:id="rId12"/>
    <p:sldId id="269" r:id="rId13"/>
    <p:sldId id="284" r:id="rId14"/>
    <p:sldId id="285" r:id="rId15"/>
    <p:sldId id="270" r:id="rId16"/>
    <p:sldId id="271" r:id="rId17"/>
    <p:sldId id="257" r:id="rId18"/>
    <p:sldId id="280" r:id="rId19"/>
    <p:sldId id="281" r:id="rId20"/>
    <p:sldId id="282" r:id="rId21"/>
    <p:sldId id="272" r:id="rId22"/>
    <p:sldId id="273" r:id="rId23"/>
    <p:sldId id="274" r:id="rId24"/>
    <p:sldId id="275" r:id="rId25"/>
    <p:sldId id="276" r:id="rId26"/>
    <p:sldId id="277" r:id="rId27"/>
    <p:sldId id="278" r:id="rId28"/>
    <p:sldId id="279" r:id="rId29"/>
    <p:sldId id="287"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20" autoAdjust="0"/>
  </p:normalViewPr>
  <p:slideViewPr>
    <p:cSldViewPr snapToGrid="0">
      <p:cViewPr varScale="1">
        <p:scale>
          <a:sx n="104" d="100"/>
          <a:sy n="104"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965F896-1865-4925-B41D-E497594632DB}" type="datetimeFigureOut">
              <a:rPr lang="ar-IQ" smtClean="0"/>
              <a:t>23/06/1444</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C2D945A-CB5D-4582-8F08-D4DB61CE8E98}" type="slidenum">
              <a:rPr lang="ar-IQ" smtClean="0"/>
              <a:t>‹#›</a:t>
            </a:fld>
            <a:endParaRPr lang="ar-IQ"/>
          </a:p>
        </p:txBody>
      </p:sp>
    </p:spTree>
    <p:extLst>
      <p:ext uri="{BB962C8B-B14F-4D97-AF65-F5344CB8AC3E}">
        <p14:creationId xmlns:p14="http://schemas.microsoft.com/office/powerpoint/2010/main" val="190591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5"/>
          </p:nvPr>
        </p:nvSpPr>
        <p:spPr/>
        <p:txBody>
          <a:bodyPr/>
          <a:lstStyle/>
          <a:p>
            <a:fld id="{BC2D945A-CB5D-4582-8F08-D4DB61CE8E98}" type="slidenum">
              <a:rPr lang="ar-IQ" smtClean="0"/>
              <a:t>29</a:t>
            </a:fld>
            <a:endParaRPr lang="ar-IQ"/>
          </a:p>
        </p:txBody>
      </p:sp>
    </p:spTree>
    <p:extLst>
      <p:ext uri="{BB962C8B-B14F-4D97-AF65-F5344CB8AC3E}">
        <p14:creationId xmlns:p14="http://schemas.microsoft.com/office/powerpoint/2010/main" val="15847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E458B6-9300-4203-9E3F-998EFF4B84AC}" type="datetimeFigureOut">
              <a:rPr lang="ar-IQ" smtClean="0"/>
              <a:t>23/06/1444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3580130-8D70-4797-B233-A1EC8F7B437B}"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39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458B6-9300-4203-9E3F-998EFF4B84AC}" type="datetimeFigureOut">
              <a:rPr lang="ar-IQ" smtClean="0"/>
              <a:t>23/06/1444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72493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458B6-9300-4203-9E3F-998EFF4B84AC}" type="datetimeFigureOut">
              <a:rPr lang="ar-IQ" smtClean="0"/>
              <a:t>23/06/1444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241527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458B6-9300-4203-9E3F-998EFF4B84AC}" type="datetimeFigureOut">
              <a:rPr lang="ar-IQ" smtClean="0"/>
              <a:t>23/06/1444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374571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458B6-9300-4203-9E3F-998EFF4B84AC}" type="datetimeFigureOut">
              <a:rPr lang="ar-IQ" smtClean="0"/>
              <a:t>23/06/1444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3580130-8D70-4797-B233-A1EC8F7B437B}"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1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458B6-9300-4203-9E3F-998EFF4B84AC}" type="datetimeFigureOut">
              <a:rPr lang="ar-IQ" smtClean="0"/>
              <a:t>23/06/1444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1626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458B6-9300-4203-9E3F-998EFF4B84AC}" type="datetimeFigureOut">
              <a:rPr lang="ar-IQ" smtClean="0"/>
              <a:t>23/06/1444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29792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E458B6-9300-4203-9E3F-998EFF4B84AC}" type="datetimeFigureOut">
              <a:rPr lang="ar-IQ" smtClean="0"/>
              <a:t>23/06/1444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161479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E458B6-9300-4203-9E3F-998EFF4B84AC}" type="datetimeFigureOut">
              <a:rPr lang="ar-IQ" smtClean="0"/>
              <a:t>23/06/1444</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156647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E458B6-9300-4203-9E3F-998EFF4B84AC}" type="datetimeFigureOut">
              <a:rPr lang="ar-IQ" smtClean="0"/>
              <a:t>23/06/1444</a:t>
            </a:fld>
            <a:endParaRPr lang="ar-IQ"/>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580130-8D70-4797-B233-A1EC8F7B437B}" type="slidenum">
              <a:rPr lang="ar-IQ" smtClean="0"/>
              <a:t>‹#›</a:t>
            </a:fld>
            <a:endParaRPr lang="ar-IQ"/>
          </a:p>
        </p:txBody>
      </p:sp>
    </p:spTree>
    <p:extLst>
      <p:ext uri="{BB962C8B-B14F-4D97-AF65-F5344CB8AC3E}">
        <p14:creationId xmlns:p14="http://schemas.microsoft.com/office/powerpoint/2010/main" val="377170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E458B6-9300-4203-9E3F-998EFF4B84AC}" type="datetimeFigureOut">
              <a:rPr lang="ar-IQ" smtClean="0"/>
              <a:t>23/06/1444</a:t>
            </a:fld>
            <a:endParaRPr lang="ar-IQ"/>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80130-8D70-4797-B233-A1EC8F7B437B}" type="slidenum">
              <a:rPr lang="ar-IQ" smtClean="0"/>
              <a:t>‹#›</a:t>
            </a:fld>
            <a:endParaRPr lang="ar-IQ"/>
          </a:p>
        </p:txBody>
      </p:sp>
    </p:spTree>
    <p:extLst>
      <p:ext uri="{BB962C8B-B14F-4D97-AF65-F5344CB8AC3E}">
        <p14:creationId xmlns:p14="http://schemas.microsoft.com/office/powerpoint/2010/main" val="263014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E458B6-9300-4203-9E3F-998EFF4B84AC}" type="datetimeFigureOut">
              <a:rPr lang="ar-IQ" smtClean="0"/>
              <a:t>23/06/1444</a:t>
            </a:fld>
            <a:endParaRPr lang="ar-IQ"/>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580130-8D70-4797-B233-A1EC8F7B437B}" type="slidenum">
              <a:rPr lang="ar-IQ" smtClean="0"/>
              <a:t>‹#›</a:t>
            </a:fld>
            <a:endParaRPr lang="ar-IQ"/>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46088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74A93D5-B650-4F9F-B1E2-505A6345D7B4}"/>
              </a:ext>
            </a:extLst>
          </p:cNvPr>
          <p:cNvSpPr txBox="1">
            <a:spLocks/>
          </p:cNvSpPr>
          <p:nvPr/>
        </p:nvSpPr>
        <p:spPr>
          <a:xfrm>
            <a:off x="1518081" y="563813"/>
            <a:ext cx="9295553" cy="5222117"/>
          </a:xfrm>
          <a:prstGeom prst="rect">
            <a:avLst/>
          </a:prstGeom>
        </p:spPr>
        <p:txBody>
          <a:bodyPr anchor="ctr">
            <a:normAutofit fontScale="92500"/>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ar-IQ" sz="23900" dirty="0">
                <a:solidFill>
                  <a:schemeClr val="accent2"/>
                </a:solidFill>
                <a:latin typeface="Aldhabi" panose="01000000000000000000" pitchFamily="2" charset="-78"/>
                <a:cs typeface="Aldhabi" panose="01000000000000000000" pitchFamily="2" charset="-78"/>
              </a:rPr>
              <a:t>بسم الله الرحمن الرحيم</a:t>
            </a:r>
            <a:endParaRPr lang="en-US" sz="23900" dirty="0">
              <a:solidFill>
                <a:schemeClr val="accent2"/>
              </a:solidFill>
              <a:latin typeface="Aldhabi" panose="01000000000000000000" pitchFamily="2" charset="-78"/>
              <a:cs typeface="Aldhabi" panose="01000000000000000000" pitchFamily="2" charset="-78"/>
            </a:endParaRPr>
          </a:p>
        </p:txBody>
      </p:sp>
      <p:pic>
        <p:nvPicPr>
          <p:cNvPr id="4" name="Graphic 3" descr="Classroom">
            <a:extLst>
              <a:ext uri="{FF2B5EF4-FFF2-40B4-BE49-F238E27FC236}">
                <a16:creationId xmlns:a16="http://schemas.microsoft.com/office/drawing/2014/main" id="{22DD64EF-D14A-4383-8108-F47F342BAF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165" y="734626"/>
            <a:ext cx="1094173" cy="1094173"/>
          </a:xfrm>
          <a:prstGeom prst="rect">
            <a:avLst/>
          </a:prstGeom>
        </p:spPr>
      </p:pic>
    </p:spTree>
    <p:extLst>
      <p:ext uri="{BB962C8B-B14F-4D97-AF65-F5344CB8AC3E}">
        <p14:creationId xmlns:p14="http://schemas.microsoft.com/office/powerpoint/2010/main" val="4044285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D8D65-0332-414A-A50E-DB524003A300}"/>
              </a:ext>
            </a:extLst>
          </p:cNvPr>
          <p:cNvSpPr/>
          <p:nvPr/>
        </p:nvSpPr>
        <p:spPr>
          <a:xfrm>
            <a:off x="115410" y="616444"/>
            <a:ext cx="12076590" cy="4821769"/>
          </a:xfrm>
          <a:prstGeom prst="rect">
            <a:avLst/>
          </a:prstGeom>
        </p:spPr>
        <p:txBody>
          <a:bodyPr wrap="square">
            <a:spAutoFit/>
          </a:bodyPr>
          <a:lstStyle/>
          <a:p>
            <a:pPr algn="just">
              <a:lnSpc>
                <a:spcPct val="150000"/>
              </a:lnSpc>
            </a:pPr>
            <a:r>
              <a:rPr lang="en-US" sz="2600" b="1" dirty="0">
                <a:solidFill>
                  <a:schemeClr val="accent2"/>
                </a:solidFill>
                <a:latin typeface="Times New Roman" panose="02020603050405020304" pitchFamily="18" charset="0"/>
                <a:cs typeface="Times New Roman" panose="02020603050405020304" pitchFamily="18" charset="0"/>
              </a:rPr>
              <a:t>Shalaby and Bek (2014) </a:t>
            </a:r>
            <a:r>
              <a:rPr lang="en-US" sz="2600" dirty="0">
                <a:solidFill>
                  <a:schemeClr val="accent2"/>
                </a:solidFill>
                <a:latin typeface="Times New Roman" panose="02020603050405020304" pitchFamily="18" charset="0"/>
                <a:cs typeface="Times New Roman" panose="02020603050405020304" pitchFamily="18" charset="0"/>
              </a:rPr>
              <a:t>designed an indirect-type forced convection solar dryer integrated with an LHS unit and tested the dryer with and without thermal storage for drying medicinal plants. Two vertical cylindrical containers ﬁlled with the parafﬁn wax having a melting temperature of 49 ºC and thirty - two copper tubes embedded uniformly (through which air is supplied) in the wax were used as the storage unit. The investigators reported that the accumulated heat released from the storage during the discharge period maintained the drying air temperature higher than the ambient temperature by 2.5-7.5 ºC for 5 h after the sunset.</a:t>
            </a:r>
          </a:p>
        </p:txBody>
      </p:sp>
    </p:spTree>
    <p:extLst>
      <p:ext uri="{BB962C8B-B14F-4D97-AF65-F5344CB8AC3E}">
        <p14:creationId xmlns:p14="http://schemas.microsoft.com/office/powerpoint/2010/main" val="228594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61A3BD-6CD3-430E-B8E2-A032C77395DF}"/>
              </a:ext>
            </a:extLst>
          </p:cNvPr>
          <p:cNvSpPr/>
          <p:nvPr/>
        </p:nvSpPr>
        <p:spPr>
          <a:xfrm>
            <a:off x="336281" y="344116"/>
            <a:ext cx="11597101" cy="5801588"/>
          </a:xfrm>
          <a:prstGeom prst="rect">
            <a:avLst/>
          </a:prstGeom>
        </p:spPr>
        <p:txBody>
          <a:bodyPr wrap="square">
            <a:spAutoFit/>
          </a:bodyPr>
          <a:lstStyle/>
          <a:p>
            <a:r>
              <a:rPr lang="en-US" sz="4000" b="1" dirty="0">
                <a:solidFill>
                  <a:schemeClr val="accent2"/>
                </a:solidFill>
                <a:latin typeface="Times New Roman" panose="02020603050405020304" pitchFamily="18" charset="0"/>
                <a:cs typeface="Times New Roman" panose="02020603050405020304" pitchFamily="18" charset="0"/>
              </a:rPr>
              <a:t>3. The present work</a:t>
            </a:r>
          </a:p>
          <a:p>
            <a:pPr lvl="0"/>
            <a:r>
              <a:rPr lang="en-US" sz="4000" b="1" dirty="0">
                <a:solidFill>
                  <a:schemeClr val="accent2"/>
                </a:solidFill>
                <a:latin typeface="Times New Roman" panose="02020603050405020304" pitchFamily="18" charset="0"/>
                <a:cs typeface="Times New Roman" panose="02020603050405020304" pitchFamily="18" charset="0"/>
              </a:rPr>
              <a:t>a. The numerical investigation </a:t>
            </a:r>
          </a:p>
          <a:p>
            <a:pPr marL="285750" indent="-28575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Numerical solution for the problem of the three-dimensional forced convection heat transfer, and turbulent airflow by utilizing (a copper flat plate, 10 PPI, and 40 PPI) absorber plate has been presented. ANSYS FLUENT software package has been utilized for simulating the problem. </a:t>
            </a:r>
          </a:p>
          <a:p>
            <a:pPr marL="285750" indent="-28575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Examine the effect of airflow rates (0.0076, 0.011773869, and 0.013595293 kg/s) on the outlet temperature, thermal efficiency, and drying rate for (a flat plat, 10PPI, and 40PPI) absorber plate.</a:t>
            </a:r>
          </a:p>
          <a:p>
            <a:r>
              <a:rPr lang="en-US" dirty="0">
                <a:latin typeface="Times New Roman" panose="02020603050405020304" pitchFamily="18" charset="0"/>
                <a:ea typeface="Times New Roman" panose="02020603050405020304" pitchFamily="18" charset="0"/>
              </a:rPr>
              <a:t> </a:t>
            </a:r>
            <a:endParaRPr lang="ar-IQ" dirty="0"/>
          </a:p>
        </p:txBody>
      </p:sp>
    </p:spTree>
    <p:extLst>
      <p:ext uri="{BB962C8B-B14F-4D97-AF65-F5344CB8AC3E}">
        <p14:creationId xmlns:p14="http://schemas.microsoft.com/office/powerpoint/2010/main" val="3067723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8CB9FC-37E4-439E-8AF5-C083B267331D}"/>
              </a:ext>
            </a:extLst>
          </p:cNvPr>
          <p:cNvSpPr/>
          <p:nvPr/>
        </p:nvSpPr>
        <p:spPr>
          <a:xfrm>
            <a:off x="336281" y="344116"/>
            <a:ext cx="11597101" cy="517064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Examine the effect of the inclination angle (25°, 33.3°, and 50° kg/s) on the outlet temperature and thermal efficiency for (a flat plat, 10PPI, and 40PPI) absorber plate.</a:t>
            </a:r>
          </a:p>
          <a:p>
            <a:pPr marL="285750" indent="-28575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Examine the effect of solar radiation (wide range) on the outlet temperature and thermal efficiency for (a flat plat, 10PPI, and 40PPI) absorber plate.</a:t>
            </a:r>
          </a:p>
          <a:p>
            <a:pPr marL="285750" indent="-28575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Examine the effect of the air gap (1, 2, 3, 4, and 5cm) for flat plate absorber and (0, 1, 2, 3, 4, and 5) for (10PPI, and 40PPI) absorber plate, on the outlet temperature and thermal efficiency.</a:t>
            </a:r>
          </a:p>
          <a:p>
            <a:r>
              <a:rPr lang="en-US" dirty="0">
                <a:latin typeface="Times New Roman" panose="02020603050405020304" pitchFamily="18" charset="0"/>
                <a:ea typeface="Times New Roman" panose="02020603050405020304" pitchFamily="18" charset="0"/>
              </a:rPr>
              <a:t> </a:t>
            </a:r>
            <a:endParaRPr lang="ar-IQ" dirty="0"/>
          </a:p>
        </p:txBody>
      </p:sp>
    </p:spTree>
    <p:extLst>
      <p:ext uri="{BB962C8B-B14F-4D97-AF65-F5344CB8AC3E}">
        <p14:creationId xmlns:p14="http://schemas.microsoft.com/office/powerpoint/2010/main" val="3226506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640AA-379D-47BC-8A15-C0BEF2D1C4D3}"/>
              </a:ext>
            </a:extLst>
          </p:cNvPr>
          <p:cNvPicPr/>
          <p:nvPr/>
        </p:nvPicPr>
        <p:blipFill>
          <a:blip r:embed="rId2"/>
          <a:stretch>
            <a:fillRect/>
          </a:stretch>
        </p:blipFill>
        <p:spPr>
          <a:xfrm>
            <a:off x="346230" y="0"/>
            <a:ext cx="5255581" cy="3446780"/>
          </a:xfrm>
          <a:prstGeom prst="rect">
            <a:avLst/>
          </a:prstGeom>
        </p:spPr>
      </p:pic>
      <p:pic>
        <p:nvPicPr>
          <p:cNvPr id="3" name="Picture 2">
            <a:extLst>
              <a:ext uri="{FF2B5EF4-FFF2-40B4-BE49-F238E27FC236}">
                <a16:creationId xmlns:a16="http://schemas.microsoft.com/office/drawing/2014/main" id="{032C61BC-483D-46B9-8A17-8D941D333F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61102" y="0"/>
            <a:ext cx="5817833" cy="3446780"/>
          </a:xfrm>
          <a:prstGeom prst="rect">
            <a:avLst/>
          </a:prstGeom>
        </p:spPr>
      </p:pic>
      <p:pic>
        <p:nvPicPr>
          <p:cNvPr id="4" name="Picture 3">
            <a:extLst>
              <a:ext uri="{FF2B5EF4-FFF2-40B4-BE49-F238E27FC236}">
                <a16:creationId xmlns:a16="http://schemas.microsoft.com/office/drawing/2014/main" id="{BC1A39F6-F857-4F50-BC6A-90AB40AA837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46229" y="3678675"/>
            <a:ext cx="5255581" cy="2659982"/>
          </a:xfrm>
          <a:prstGeom prst="rect">
            <a:avLst/>
          </a:prstGeom>
        </p:spPr>
      </p:pic>
      <p:sp>
        <p:nvSpPr>
          <p:cNvPr id="5" name="Rectangle 4">
            <a:extLst>
              <a:ext uri="{FF2B5EF4-FFF2-40B4-BE49-F238E27FC236}">
                <a16:creationId xmlns:a16="http://schemas.microsoft.com/office/drawing/2014/main" id="{3E8015B2-6872-47AA-B2EE-573D7D453FA2}"/>
              </a:ext>
            </a:extLst>
          </p:cNvPr>
          <p:cNvSpPr/>
          <p:nvPr/>
        </p:nvSpPr>
        <p:spPr>
          <a:xfrm>
            <a:off x="6161102" y="4742205"/>
            <a:ext cx="5255582" cy="400110"/>
          </a:xfrm>
          <a:prstGeom prst="rect">
            <a:avLst/>
          </a:prstGeom>
          <a:pattFill prst="pct40">
            <a:fgClr>
              <a:schemeClr val="accent2"/>
            </a:fgClr>
            <a:bgClr>
              <a:schemeClr val="bg1"/>
            </a:bgClr>
          </a:patt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 3. Collector Mesh Generation</a:t>
            </a:r>
            <a:endParaRPr lang="ar-IQ" sz="2000" dirty="0"/>
          </a:p>
        </p:txBody>
      </p:sp>
    </p:spTree>
    <p:extLst>
      <p:ext uri="{BB962C8B-B14F-4D97-AF65-F5344CB8AC3E}">
        <p14:creationId xmlns:p14="http://schemas.microsoft.com/office/powerpoint/2010/main" val="357827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F32A4B7-5F92-4845-B916-72E38CC37DDB}"/>
                  </a:ext>
                </a:extLst>
              </p:cNvPr>
              <p:cNvGraphicFramePr>
                <a:graphicFrameLocks noGrp="1"/>
              </p:cNvGraphicFramePr>
              <p:nvPr>
                <p:extLst>
                  <p:ext uri="{D42A27DB-BD31-4B8C-83A1-F6EECF244321}">
                    <p14:modId xmlns:p14="http://schemas.microsoft.com/office/powerpoint/2010/main" val="2164599518"/>
                  </p:ext>
                </p:extLst>
              </p:nvPr>
            </p:nvGraphicFramePr>
            <p:xfrm>
              <a:off x="284085" y="3429000"/>
              <a:ext cx="5811915" cy="2418869"/>
            </p:xfrm>
            <a:graphic>
              <a:graphicData uri="http://schemas.openxmlformats.org/drawingml/2006/table">
                <a:tbl>
                  <a:tblPr firstRow="1" firstCol="1" bandRow="1">
                    <a:tableStyleId>{D7AC3CCA-C797-4891-BE02-D94E43425B78}</a:tableStyleId>
                  </a:tblPr>
                  <a:tblGrid>
                    <a:gridCol w="1936891">
                      <a:extLst>
                        <a:ext uri="{9D8B030D-6E8A-4147-A177-3AD203B41FA5}">
                          <a16:colId xmlns:a16="http://schemas.microsoft.com/office/drawing/2014/main" val="1461727226"/>
                        </a:ext>
                      </a:extLst>
                    </a:gridCol>
                    <a:gridCol w="1937512">
                      <a:extLst>
                        <a:ext uri="{9D8B030D-6E8A-4147-A177-3AD203B41FA5}">
                          <a16:colId xmlns:a16="http://schemas.microsoft.com/office/drawing/2014/main" val="3372420261"/>
                        </a:ext>
                      </a:extLst>
                    </a:gridCol>
                    <a:gridCol w="1937512">
                      <a:extLst>
                        <a:ext uri="{9D8B030D-6E8A-4147-A177-3AD203B41FA5}">
                          <a16:colId xmlns:a16="http://schemas.microsoft.com/office/drawing/2014/main" val="3975358235"/>
                        </a:ext>
                      </a:extLst>
                    </a:gridCol>
                  </a:tblGrid>
                  <a:tr h="0">
                    <a:tc>
                      <a:txBody>
                        <a:bodyPr/>
                        <a:lstStyle/>
                        <a:p>
                          <a:pPr algn="ctr">
                            <a:lnSpc>
                              <a:spcPct val="107000"/>
                            </a:lnSpc>
                            <a:spcAft>
                              <a:spcPts val="0"/>
                            </a:spcAft>
                          </a:pPr>
                          <a:r>
                            <a:rPr lang="en-US" sz="1400">
                              <a:effectLst/>
                            </a:rPr>
                            <a:t>Quantity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dirty="0">
                              <a:effectLst/>
                            </a:rPr>
                            <a:t> Pore Density (10 PPI)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dirty="0">
                              <a:effectLst/>
                            </a:rPr>
                            <a:t>Pore Density (40 PPI)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2997572"/>
                      </a:ext>
                    </a:extLst>
                  </a:tr>
                  <a:tr h="254192">
                    <a:tc>
                      <a:txBody>
                        <a:bodyPr/>
                        <a:lstStyle/>
                        <a:p>
                          <a:pPr algn="ctr">
                            <a:lnSpc>
                              <a:spcPct val="107000"/>
                            </a:lnSpc>
                            <a:spcAft>
                              <a:spcPts val="0"/>
                            </a:spcAft>
                          </a:pPr>
                          <a:r>
                            <a:rPr lang="en-US" sz="1400" dirty="0">
                              <a:effectLst/>
                            </a:rPr>
                            <a:t>Pore diameter </a:t>
                          </a:r>
                          <a14:m>
                            <m:oMath xmlns:m="http://schemas.openxmlformats.org/officeDocument/2006/math">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𝑫</m:t>
                                  </m:r>
                                </m:e>
                                <m:sub>
                                  <m:r>
                                    <a:rPr lang="en-US" sz="1400">
                                      <a:effectLst/>
                                      <a:latin typeface="Cambria Math" panose="02040503050406030204" pitchFamily="18" charset="0"/>
                                    </a:rPr>
                                    <m:t>𝒑</m:t>
                                  </m:r>
                                </m:sub>
                              </m:sSub>
                              <m:r>
                                <a:rPr lang="en-US" sz="1400">
                                  <a:effectLst/>
                                  <a:latin typeface="Cambria Math" panose="02040503050406030204" pitchFamily="18" charset="0"/>
                                </a:rPr>
                                <m:t>)</m:t>
                              </m:r>
                            </m:oMath>
                          </a14:m>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algn="ctr" defTabSz="914400" rtl="1" eaLnBrk="1" latinLnBrk="0" hangingPunct="1">
                            <a:lnSpc>
                              <a:spcPct val="107000"/>
                            </a:lnSpc>
                            <a:spcAft>
                              <a:spcPts val="0"/>
                            </a:spcAft>
                          </a:pPr>
                          <a:r>
                            <a:rPr lang="en-US" sz="1400" b="1" kern="1200" dirty="0">
                              <a:effectLst/>
                            </a:rPr>
                            <a:t>2.54</a:t>
                          </a:r>
                          <a14:m>
                            <m:oMath xmlns:m="http://schemas.openxmlformats.org/officeDocument/2006/math">
                              <m:r>
                                <a:rPr lang="en-US" sz="1400" b="1" smtClean="0">
                                  <a:effectLst/>
                                  <a:latin typeface="Cambria Math" panose="02040503050406030204" pitchFamily="18" charset="0"/>
                                </a:rPr>
                                <m:t>×</m:t>
                              </m:r>
                              <m:sSup>
                                <m:sSupPr>
                                  <m:ctrlPr>
                                    <a:rPr lang="en-US" sz="1400" b="1" i="1">
                                      <a:effectLst/>
                                      <a:latin typeface="Cambria Math" panose="02040503050406030204" pitchFamily="18" charset="0"/>
                                    </a:rPr>
                                  </m:ctrlPr>
                                </m:sSupPr>
                                <m:e>
                                  <m:r>
                                    <a:rPr lang="en-US" sz="1400" b="1" i="1" smtClean="0">
                                      <a:effectLst/>
                                      <a:latin typeface="Cambria Math" panose="02040503050406030204" pitchFamily="18" charset="0"/>
                                    </a:rPr>
                                    <m:t>𝟏𝟎</m:t>
                                  </m:r>
                                </m:e>
                                <m:sup>
                                  <m:r>
                                    <a:rPr lang="en-US" sz="1400" b="1" smtClean="0">
                                      <a:effectLst/>
                                      <a:latin typeface="Cambria Math" panose="02040503050406030204" pitchFamily="18" charset="0"/>
                                    </a:rPr>
                                    <m:t>−</m:t>
                                  </m:r>
                                  <m:r>
                                    <a:rPr lang="en-US" sz="1400" b="1" i="1" smtClean="0">
                                      <a:effectLst/>
                                      <a:latin typeface="Cambria Math" panose="02040503050406030204" pitchFamily="18" charset="0"/>
                                    </a:rPr>
                                    <m:t>𝟑</m:t>
                                  </m:r>
                                </m:sup>
                              </m:sSup>
                            </m:oMath>
                          </a14:m>
                          <a:endParaRPr lang="en-US" sz="1400" b="1" kern="1200" dirty="0">
                            <a:solidFill>
                              <a:schemeClr val="tx1"/>
                            </a:solidFill>
                            <a:effectLst/>
                            <a:latin typeface="+mn-lt"/>
                            <a:ea typeface="+mn-ea"/>
                            <a:cs typeface="+mn-cs"/>
                          </a:endParaRPr>
                        </a:p>
                      </a:txBody>
                      <a:tcPr marL="68580" marR="68580" marT="0" marB="0"/>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en-US" sz="1200" b="1" kern="1200" dirty="0">
                              <a:effectLst/>
                            </a:rPr>
                            <a:t>6</a:t>
                          </a:r>
                          <a14:m>
                            <m:oMath xmlns:m="http://schemas.openxmlformats.org/officeDocument/2006/math">
                              <m:r>
                                <a:rPr lang="en-US" sz="1200" b="1" smtClean="0">
                                  <a:effectLst/>
                                  <a:latin typeface="Cambria Math" panose="02040503050406030204" pitchFamily="18" charset="0"/>
                                </a:rPr>
                                <m:t>.</m:t>
                              </m:r>
                              <m:r>
                                <a:rPr lang="en-US" sz="1200" b="1" i="1" smtClean="0">
                                  <a:effectLst/>
                                  <a:latin typeface="Cambria Math" panose="02040503050406030204" pitchFamily="18" charset="0"/>
                                </a:rPr>
                                <m:t>𝟑𝟓</m:t>
                              </m:r>
                              <m:r>
                                <a:rPr lang="en-US" sz="1200" b="1" smtClean="0">
                                  <a:effectLst/>
                                  <a:latin typeface="Cambria Math" panose="02040503050406030204" pitchFamily="18" charset="0"/>
                                </a:rPr>
                                <m:t>×</m:t>
                              </m:r>
                              <m:sSup>
                                <m:sSupPr>
                                  <m:ctrlPr>
                                    <a:rPr lang="en-US" sz="1200" b="1" i="1">
                                      <a:effectLst/>
                                      <a:latin typeface="Cambria Math" panose="02040503050406030204" pitchFamily="18" charset="0"/>
                                    </a:rPr>
                                  </m:ctrlPr>
                                </m:sSupPr>
                                <m:e>
                                  <m:r>
                                    <a:rPr lang="en-US" sz="1200" b="1" i="1" smtClean="0">
                                      <a:effectLst/>
                                      <a:latin typeface="Cambria Math" panose="02040503050406030204" pitchFamily="18" charset="0"/>
                                    </a:rPr>
                                    <m:t>𝟏𝟎</m:t>
                                  </m:r>
                                </m:e>
                                <m:sup>
                                  <m:r>
                                    <a:rPr lang="en-US" sz="1200" b="1" smtClean="0">
                                      <a:effectLst/>
                                      <a:latin typeface="Cambria Math" panose="02040503050406030204" pitchFamily="18" charset="0"/>
                                    </a:rPr>
                                    <m:t>−</m:t>
                                  </m:r>
                                  <m:r>
                                    <a:rPr lang="en-US" sz="1200" b="1" i="1" smtClean="0">
                                      <a:effectLst/>
                                      <a:latin typeface="Cambria Math" panose="02040503050406030204" pitchFamily="18" charset="0"/>
                                    </a:rPr>
                                    <m:t>𝟒</m:t>
                                  </m:r>
                                </m:sup>
                              </m:sSup>
                            </m:oMath>
                          </a14:m>
                          <a:endParaRPr lang="en-US" sz="1200" b="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161503689"/>
                      </a:ext>
                    </a:extLst>
                  </a:tr>
                  <a:tr h="263903">
                    <a:tc>
                      <a:txBody>
                        <a:bodyPr/>
                        <a:lstStyle/>
                        <a:p>
                          <a:pPr algn="ctr">
                            <a:lnSpc>
                              <a:spcPct val="107000"/>
                            </a:lnSpc>
                            <a:spcAft>
                              <a:spcPts val="0"/>
                            </a:spcAft>
                          </a:pPr>
                          <a:r>
                            <a:rPr lang="en-US" sz="1400">
                              <a:effectLst/>
                            </a:rPr>
                            <a:t>Ligament diameter </a:t>
                          </a:r>
                          <a14:m>
                            <m:oMath xmlns:m="http://schemas.openxmlformats.org/officeDocument/2006/math">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𝑫</m:t>
                                  </m:r>
                                </m:e>
                                <m:sub>
                                  <m:r>
                                    <a:rPr lang="en-US" sz="1400">
                                      <a:effectLst/>
                                      <a:latin typeface="Cambria Math" panose="02040503050406030204" pitchFamily="18" charset="0"/>
                                    </a:rPr>
                                    <m:t>𝒍</m:t>
                                  </m:r>
                                </m:sub>
                              </m:sSub>
                              <m:r>
                                <a:rPr lang="en-US" sz="1400">
                                  <a:effectLst/>
                                  <a:latin typeface="Cambria Math" panose="02040503050406030204" pitchFamily="18" charset="0"/>
                                </a:rPr>
                                <m:t>)</m:t>
                              </m:r>
                            </m:oMath>
                          </a14:m>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3.363393595</a:t>
                          </a:r>
                          <a14:m>
                            <m:oMath xmlns:m="http://schemas.openxmlformats.org/officeDocument/2006/math">
                              <m:r>
                                <a:rPr lang="en-US" sz="1400" b="1" smtClean="0">
                                  <a:effectLst/>
                                  <a:latin typeface="Cambria Math" panose="02040503050406030204" pitchFamily="18" charset="0"/>
                                </a:rPr>
                                <m:t>×</m:t>
                              </m:r>
                              <m:sSup>
                                <m:sSupPr>
                                  <m:ctrlPr>
                                    <a:rPr lang="en-US" sz="1400" b="1" i="1">
                                      <a:effectLst/>
                                      <a:latin typeface="Cambria Math" panose="02040503050406030204" pitchFamily="18" charset="0"/>
                                    </a:rPr>
                                  </m:ctrlPr>
                                </m:sSupPr>
                                <m:e>
                                  <m:r>
                                    <a:rPr lang="en-US" sz="1400" b="1" i="1" smtClean="0">
                                      <a:effectLst/>
                                      <a:latin typeface="Cambria Math" panose="02040503050406030204" pitchFamily="18" charset="0"/>
                                    </a:rPr>
                                    <m:t>𝟏𝟎</m:t>
                                  </m:r>
                                </m:e>
                                <m:sup>
                                  <m:r>
                                    <a:rPr lang="en-US" sz="1400" b="1" smtClean="0">
                                      <a:effectLst/>
                                      <a:latin typeface="Cambria Math" panose="02040503050406030204" pitchFamily="18" charset="0"/>
                                    </a:rPr>
                                    <m:t>−</m:t>
                                  </m:r>
                                  <m:r>
                                    <a:rPr lang="en-US" sz="1400" b="1" i="1">
                                      <a:effectLst/>
                                      <a:latin typeface="Cambria Math" panose="02040503050406030204" pitchFamily="18" charset="0"/>
                                    </a:rPr>
                                    <m:t>𝟒</m:t>
                                  </m:r>
                                </m:sup>
                              </m:sSup>
                            </m:oMath>
                          </a14:m>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8.408483988</a:t>
                          </a:r>
                          <a14:m>
                            <m:oMath xmlns:m="http://schemas.openxmlformats.org/officeDocument/2006/math">
                              <m:r>
                                <a:rPr lang="en-US" sz="1400" b="1" smtClean="0">
                                  <a:effectLst/>
                                  <a:latin typeface="Cambria Math" panose="02040503050406030204" pitchFamily="18" charset="0"/>
                                </a:rPr>
                                <m:t>×</m:t>
                              </m:r>
                              <m:sSup>
                                <m:sSupPr>
                                  <m:ctrlPr>
                                    <a:rPr lang="en-US" sz="1400" b="1" i="1">
                                      <a:effectLst/>
                                      <a:latin typeface="Cambria Math" panose="02040503050406030204" pitchFamily="18" charset="0"/>
                                    </a:rPr>
                                  </m:ctrlPr>
                                </m:sSupPr>
                                <m:e>
                                  <m:r>
                                    <a:rPr lang="en-US" sz="1400" b="1" i="1" smtClean="0">
                                      <a:effectLst/>
                                      <a:latin typeface="Cambria Math" panose="02040503050406030204" pitchFamily="18" charset="0"/>
                                    </a:rPr>
                                    <m:t>𝟏𝟎</m:t>
                                  </m:r>
                                </m:e>
                                <m:sup>
                                  <m:r>
                                    <a:rPr lang="en-US" sz="1400" b="1" smtClean="0">
                                      <a:effectLst/>
                                      <a:latin typeface="Cambria Math" panose="02040503050406030204" pitchFamily="18" charset="0"/>
                                    </a:rPr>
                                    <m:t>−</m:t>
                                  </m:r>
                                  <m:r>
                                    <a:rPr lang="en-US" sz="1400" b="1" i="1">
                                      <a:effectLst/>
                                      <a:latin typeface="Cambria Math" panose="02040503050406030204" pitchFamily="18" charset="0"/>
                                    </a:rPr>
                                    <m:t>𝟓</m:t>
                                  </m:r>
                                </m:sup>
                              </m:sSup>
                            </m:oMath>
                          </a14:m>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83492418"/>
                      </a:ext>
                    </a:extLst>
                  </a:tr>
                  <a:tr h="262740">
                    <a:tc>
                      <a:txBody>
                        <a:bodyPr/>
                        <a:lstStyle/>
                        <a:p>
                          <a:pPr algn="ctr">
                            <a:lnSpc>
                              <a:spcPct val="107000"/>
                            </a:lnSpc>
                            <a:spcAft>
                              <a:spcPts val="0"/>
                            </a:spcAft>
                          </a:pPr>
                          <a:r>
                            <a:rPr lang="en-US" sz="1400">
                              <a:effectLst/>
                            </a:rPr>
                            <a:t>Permeability </a:t>
                          </a:r>
                          <a14:m>
                            <m:oMath xmlns:m="http://schemas.openxmlformats.org/officeDocument/2006/math">
                              <m:r>
                                <a:rPr lang="en-US" sz="1400">
                                  <a:effectLst/>
                                  <a:latin typeface="Cambria Math" panose="02040503050406030204" pitchFamily="18" charset="0"/>
                                </a:rPr>
                                <m:t>(</m:t>
                              </m:r>
                              <m:r>
                                <a:rPr lang="en-US" sz="1400">
                                  <a:effectLst/>
                                  <a:latin typeface="Cambria Math" panose="02040503050406030204" pitchFamily="18" charset="0"/>
                                </a:rPr>
                                <m:t>𝑲</m:t>
                              </m:r>
                              <m:r>
                                <a:rPr lang="en-US" sz="1400">
                                  <a:effectLst/>
                                  <a:latin typeface="Cambria Math" panose="02040503050406030204" pitchFamily="18" charset="0"/>
                                </a:rPr>
                                <m:t>)</m:t>
                              </m:r>
                            </m:oMath>
                          </a14:m>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7.441020134</a:t>
                          </a:r>
                          <a14:m>
                            <m:oMath xmlns:m="http://schemas.openxmlformats.org/officeDocument/2006/math">
                              <m:r>
                                <a:rPr lang="en-US" sz="1400" b="1" smtClean="0">
                                  <a:effectLst/>
                                  <a:latin typeface="Cambria Math" panose="02040503050406030204" pitchFamily="18" charset="0"/>
                                </a:rPr>
                                <m:t>×</m:t>
                              </m:r>
                              <m:sSup>
                                <m:sSupPr>
                                  <m:ctrlPr>
                                    <a:rPr lang="en-US" sz="1400" b="1" i="1">
                                      <a:effectLst/>
                                      <a:latin typeface="Cambria Math" panose="02040503050406030204" pitchFamily="18" charset="0"/>
                                    </a:rPr>
                                  </m:ctrlPr>
                                </m:sSupPr>
                                <m:e>
                                  <m:r>
                                    <a:rPr lang="en-US" sz="1400" b="1" i="1" smtClean="0">
                                      <a:effectLst/>
                                      <a:latin typeface="Cambria Math" panose="02040503050406030204" pitchFamily="18" charset="0"/>
                                    </a:rPr>
                                    <m:t>𝟏𝟎</m:t>
                                  </m:r>
                                </m:e>
                                <m:sup>
                                  <m:r>
                                    <a:rPr lang="en-US" sz="1400" b="1" smtClean="0">
                                      <a:effectLst/>
                                      <a:latin typeface="Cambria Math" panose="02040503050406030204" pitchFamily="18" charset="0"/>
                                    </a:rPr>
                                    <m:t>−</m:t>
                                  </m:r>
                                  <m:r>
                                    <a:rPr lang="en-US" sz="1400" b="1" i="1">
                                      <a:effectLst/>
                                      <a:latin typeface="Cambria Math" panose="02040503050406030204" pitchFamily="18" charset="0"/>
                                    </a:rPr>
                                    <m:t>𝟖</m:t>
                                  </m:r>
                                </m:sup>
                              </m:sSup>
                            </m:oMath>
                          </a14:m>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4.650637585</a:t>
                          </a:r>
                          <a14:m>
                            <m:oMath xmlns:m="http://schemas.openxmlformats.org/officeDocument/2006/math">
                              <m:r>
                                <a:rPr lang="en-US" sz="1400" b="1" smtClean="0">
                                  <a:effectLst/>
                                  <a:latin typeface="Cambria Math" panose="02040503050406030204" pitchFamily="18" charset="0"/>
                                </a:rPr>
                                <m:t>×</m:t>
                              </m:r>
                              <m:sSup>
                                <m:sSupPr>
                                  <m:ctrlPr>
                                    <a:rPr lang="en-US" sz="1400" b="1" i="1">
                                      <a:effectLst/>
                                      <a:latin typeface="Cambria Math" panose="02040503050406030204" pitchFamily="18" charset="0"/>
                                    </a:rPr>
                                  </m:ctrlPr>
                                </m:sSupPr>
                                <m:e>
                                  <m:r>
                                    <a:rPr lang="en-US" sz="1400" b="1" i="1" smtClean="0">
                                      <a:effectLst/>
                                      <a:latin typeface="Cambria Math" panose="02040503050406030204" pitchFamily="18" charset="0"/>
                                    </a:rPr>
                                    <m:t>𝟏𝟎</m:t>
                                  </m:r>
                                </m:e>
                                <m:sup>
                                  <m:r>
                                    <a:rPr lang="en-US" sz="1400" b="1" smtClean="0">
                                      <a:effectLst/>
                                      <a:latin typeface="Cambria Math" panose="02040503050406030204" pitchFamily="18" charset="0"/>
                                    </a:rPr>
                                    <m:t>−</m:t>
                                  </m:r>
                                  <m:r>
                                    <a:rPr lang="en-US" sz="1400" b="1" i="1">
                                      <a:effectLst/>
                                      <a:latin typeface="Cambria Math" panose="02040503050406030204" pitchFamily="18" charset="0"/>
                                    </a:rPr>
                                    <m:t>𝟗</m:t>
                                  </m:r>
                                </m:sup>
                              </m:sSup>
                            </m:oMath>
                          </a14:m>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8660895"/>
                      </a:ext>
                    </a:extLst>
                  </a:tr>
                  <a:tr h="263455">
                    <a:tc>
                      <a:txBody>
                        <a:bodyPr/>
                        <a:lstStyle/>
                        <a:p>
                          <a:pPr algn="ctr">
                            <a:lnSpc>
                              <a:spcPct val="107000"/>
                            </a:lnSpc>
                            <a:spcAft>
                              <a:spcPts val="0"/>
                            </a:spcAft>
                          </a:pPr>
                          <a:r>
                            <a:rPr lang="en-US" sz="1400">
                              <a:effectLst/>
                            </a:rPr>
                            <a:t>Viscous resistance </a:t>
                          </a:r>
                          <a14:m>
                            <m:oMath xmlns:m="http://schemas.openxmlformats.org/officeDocument/2006/math">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𝑪</m:t>
                                  </m:r>
                                </m:e>
                                <m:sub>
                                  <m:r>
                                    <a:rPr lang="en-US" sz="1400">
                                      <a:effectLst/>
                                      <a:latin typeface="Cambria Math" panose="02040503050406030204" pitchFamily="18" charset="0"/>
                                    </a:rPr>
                                    <m:t>𝟐</m:t>
                                  </m:r>
                                </m:sub>
                              </m:sSub>
                              <m:r>
                                <a:rPr lang="en-US" sz="1400">
                                  <a:effectLst/>
                                  <a:latin typeface="Cambria Math" panose="02040503050406030204" pitchFamily="18" charset="0"/>
                                </a:rPr>
                                <m:t>)</m:t>
                              </m:r>
                            </m:oMath>
                          </a14:m>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13439017.53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215024280.4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7840672"/>
                      </a:ext>
                    </a:extLst>
                  </a:tr>
                  <a:tr h="263455">
                    <a:tc>
                      <a:txBody>
                        <a:bodyPr/>
                        <a:lstStyle/>
                        <a:p>
                          <a:pPr algn="ctr">
                            <a:lnSpc>
                              <a:spcPct val="107000"/>
                            </a:lnSpc>
                            <a:spcAft>
                              <a:spcPts val="0"/>
                            </a:spcAft>
                          </a:pPr>
                          <a:r>
                            <a:rPr lang="en-US" sz="1400">
                              <a:effectLst/>
                            </a:rPr>
                            <a:t>Inertial resistance </a:t>
                          </a:r>
                          <a14:m>
                            <m:oMath xmlns:m="http://schemas.openxmlformats.org/officeDocument/2006/math">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𝑪</m:t>
                                  </m:r>
                                </m:e>
                                <m:sub>
                                  <m:r>
                                    <a:rPr lang="en-US" sz="1400">
                                      <a:effectLst/>
                                      <a:latin typeface="Cambria Math" panose="02040503050406030204" pitchFamily="18" charset="0"/>
                                    </a:rPr>
                                    <m:t>𝑭</m:t>
                                  </m:r>
                                </m:sub>
                              </m:sSub>
                              <m:r>
                                <a:rPr lang="en-US" sz="1400">
                                  <a:effectLst/>
                                  <a:latin typeface="Cambria Math" panose="02040503050406030204" pitchFamily="18" charset="0"/>
                                </a:rPr>
                                <m:t>)</m:t>
                              </m:r>
                            </m:oMath>
                          </a14:m>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0.07754738896</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0.07754738896</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9271666"/>
                      </a:ext>
                    </a:extLst>
                  </a:tr>
                  <a:tr h="263455">
                    <a:tc>
                      <a:txBody>
                        <a:bodyPr/>
                        <a:lstStyle/>
                        <a:p>
                          <a:pPr algn="ctr">
                            <a:lnSpc>
                              <a:spcPct val="107000"/>
                            </a:lnSpc>
                            <a:spcAft>
                              <a:spcPts val="0"/>
                            </a:spcAft>
                          </a:pPr>
                          <a:r>
                            <a:rPr lang="en-US" sz="1400">
                              <a:effectLst/>
                            </a:rPr>
                            <a:t>Thermal contact resistance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0.05247933884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0.01311983471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438153"/>
                      </a:ext>
                    </a:extLst>
                  </a:tr>
                  <a:tr h="263455">
                    <a:tc>
                      <a:txBody>
                        <a:bodyPr/>
                        <a:lstStyle/>
                        <a:p>
                          <a:pPr algn="ctr">
                            <a:lnSpc>
                              <a:spcPct val="107000"/>
                            </a:lnSpc>
                            <a:spcAft>
                              <a:spcPts val="0"/>
                            </a:spcAft>
                          </a:pPr>
                          <a:r>
                            <a:rPr lang="en-US" sz="1400">
                              <a:effectLst/>
                            </a:rPr>
                            <a:t>pressure jump coefficient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4032.519214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16130.07685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58145211"/>
                      </a:ext>
                    </a:extLst>
                  </a:tr>
                </a:tbl>
              </a:graphicData>
            </a:graphic>
          </p:graphicFrame>
        </mc:Choice>
        <mc:Fallback xmlns="">
          <p:graphicFrame>
            <p:nvGraphicFramePr>
              <p:cNvPr id="2" name="Table 1">
                <a:extLst>
                  <a:ext uri="{FF2B5EF4-FFF2-40B4-BE49-F238E27FC236}">
                    <a16:creationId xmlns:a16="http://schemas.microsoft.com/office/drawing/2014/main" id="{7F32A4B7-5F92-4845-B916-72E38CC37DDB}"/>
                  </a:ext>
                </a:extLst>
              </p:cNvPr>
              <p:cNvGraphicFramePr>
                <a:graphicFrameLocks noGrp="1"/>
              </p:cNvGraphicFramePr>
              <p:nvPr>
                <p:extLst>
                  <p:ext uri="{D42A27DB-BD31-4B8C-83A1-F6EECF244321}">
                    <p14:modId xmlns:p14="http://schemas.microsoft.com/office/powerpoint/2010/main" val="2164599518"/>
                  </p:ext>
                </p:extLst>
              </p:nvPr>
            </p:nvGraphicFramePr>
            <p:xfrm>
              <a:off x="284085" y="3429000"/>
              <a:ext cx="5811915" cy="2418869"/>
            </p:xfrm>
            <a:graphic>
              <a:graphicData uri="http://schemas.openxmlformats.org/drawingml/2006/table">
                <a:tbl>
                  <a:tblPr firstRow="1" firstCol="1" bandRow="1">
                    <a:tableStyleId>{D7AC3CCA-C797-4891-BE02-D94E43425B78}</a:tableStyleId>
                  </a:tblPr>
                  <a:tblGrid>
                    <a:gridCol w="1936891">
                      <a:extLst>
                        <a:ext uri="{9D8B030D-6E8A-4147-A177-3AD203B41FA5}">
                          <a16:colId xmlns:a16="http://schemas.microsoft.com/office/drawing/2014/main" val="1461727226"/>
                        </a:ext>
                      </a:extLst>
                    </a:gridCol>
                    <a:gridCol w="1937512">
                      <a:extLst>
                        <a:ext uri="{9D8B030D-6E8A-4147-A177-3AD203B41FA5}">
                          <a16:colId xmlns:a16="http://schemas.microsoft.com/office/drawing/2014/main" val="3372420261"/>
                        </a:ext>
                      </a:extLst>
                    </a:gridCol>
                    <a:gridCol w="1937512">
                      <a:extLst>
                        <a:ext uri="{9D8B030D-6E8A-4147-A177-3AD203B41FA5}">
                          <a16:colId xmlns:a16="http://schemas.microsoft.com/office/drawing/2014/main" val="3975358235"/>
                        </a:ext>
                      </a:extLst>
                    </a:gridCol>
                  </a:tblGrid>
                  <a:tr h="218186">
                    <a:tc>
                      <a:txBody>
                        <a:bodyPr/>
                        <a:lstStyle/>
                        <a:p>
                          <a:pPr algn="ctr">
                            <a:lnSpc>
                              <a:spcPct val="107000"/>
                            </a:lnSpc>
                            <a:spcAft>
                              <a:spcPts val="0"/>
                            </a:spcAft>
                          </a:pPr>
                          <a:r>
                            <a:rPr lang="en-US" sz="1400">
                              <a:effectLst/>
                            </a:rPr>
                            <a:t>Quantity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dirty="0">
                              <a:effectLst/>
                            </a:rPr>
                            <a:t> Pore Density (10 PPI)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dirty="0">
                              <a:effectLst/>
                            </a:rPr>
                            <a:t>Pore Density (40 PPI)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2997572"/>
                      </a:ext>
                    </a:extLst>
                  </a:tr>
                  <a:tr h="254192">
                    <a:tc>
                      <a:txBody>
                        <a:bodyPr/>
                        <a:lstStyle/>
                        <a:p>
                          <a:endParaRPr lang="ar-IQ"/>
                        </a:p>
                      </a:txBody>
                      <a:tcPr marL="68580" marR="68580" marT="0" marB="0">
                        <a:blipFill>
                          <a:blip r:embed="rId2"/>
                          <a:stretch>
                            <a:fillRect l="-314" t="-104762" r="-200943" b="-804762"/>
                          </a:stretch>
                        </a:blipFill>
                      </a:tcPr>
                    </a:tc>
                    <a:tc>
                      <a:txBody>
                        <a:bodyPr/>
                        <a:lstStyle/>
                        <a:p>
                          <a:endParaRPr lang="ar-IQ"/>
                        </a:p>
                      </a:txBody>
                      <a:tcPr marL="68580" marR="68580" marT="0" marB="0">
                        <a:blipFill>
                          <a:blip r:embed="rId2"/>
                          <a:stretch>
                            <a:fillRect l="-100314" t="-104762" r="-100943" b="-804762"/>
                          </a:stretch>
                        </a:blipFill>
                      </a:tcPr>
                    </a:tc>
                    <a:tc>
                      <a:txBody>
                        <a:bodyPr/>
                        <a:lstStyle/>
                        <a:p>
                          <a:endParaRPr lang="ar-IQ"/>
                        </a:p>
                      </a:txBody>
                      <a:tcPr marL="68580" marR="68580" marT="0" marB="0">
                        <a:blipFill>
                          <a:blip r:embed="rId2"/>
                          <a:stretch>
                            <a:fillRect l="-200314" t="-104762" r="-943" b="-804762"/>
                          </a:stretch>
                        </a:blipFill>
                      </a:tcPr>
                    </a:tc>
                    <a:extLst>
                      <a:ext uri="{0D108BD9-81ED-4DB2-BD59-A6C34878D82A}">
                        <a16:rowId xmlns:a16="http://schemas.microsoft.com/office/drawing/2014/main" val="4161503689"/>
                      </a:ext>
                    </a:extLst>
                  </a:tr>
                  <a:tr h="263903">
                    <a:tc>
                      <a:txBody>
                        <a:bodyPr/>
                        <a:lstStyle/>
                        <a:p>
                          <a:endParaRPr lang="ar-IQ"/>
                        </a:p>
                      </a:txBody>
                      <a:tcPr marL="68580" marR="68580" marT="0" marB="0">
                        <a:blipFill>
                          <a:blip r:embed="rId2"/>
                          <a:stretch>
                            <a:fillRect l="-314" t="-200000" r="-200943" b="-686047"/>
                          </a:stretch>
                        </a:blipFill>
                      </a:tcPr>
                    </a:tc>
                    <a:tc>
                      <a:txBody>
                        <a:bodyPr/>
                        <a:lstStyle/>
                        <a:p>
                          <a:endParaRPr lang="ar-IQ"/>
                        </a:p>
                      </a:txBody>
                      <a:tcPr marL="68580" marR="68580" marT="0" marB="0">
                        <a:blipFill>
                          <a:blip r:embed="rId2"/>
                          <a:stretch>
                            <a:fillRect l="-100314" t="-200000" r="-100943" b="-686047"/>
                          </a:stretch>
                        </a:blipFill>
                      </a:tcPr>
                    </a:tc>
                    <a:tc>
                      <a:txBody>
                        <a:bodyPr/>
                        <a:lstStyle/>
                        <a:p>
                          <a:endParaRPr lang="ar-IQ"/>
                        </a:p>
                      </a:txBody>
                      <a:tcPr marL="68580" marR="68580" marT="0" marB="0">
                        <a:blipFill>
                          <a:blip r:embed="rId2"/>
                          <a:stretch>
                            <a:fillRect l="-200314" t="-200000" r="-943" b="-686047"/>
                          </a:stretch>
                        </a:blipFill>
                      </a:tcPr>
                    </a:tc>
                    <a:extLst>
                      <a:ext uri="{0D108BD9-81ED-4DB2-BD59-A6C34878D82A}">
                        <a16:rowId xmlns:a16="http://schemas.microsoft.com/office/drawing/2014/main" val="3583492418"/>
                      </a:ext>
                    </a:extLst>
                  </a:tr>
                  <a:tr h="262740">
                    <a:tc>
                      <a:txBody>
                        <a:bodyPr/>
                        <a:lstStyle/>
                        <a:p>
                          <a:endParaRPr lang="ar-IQ"/>
                        </a:p>
                      </a:txBody>
                      <a:tcPr marL="68580" marR="68580" marT="0" marB="0">
                        <a:blipFill>
                          <a:blip r:embed="rId2"/>
                          <a:stretch>
                            <a:fillRect l="-314" t="-300000" r="-200943" b="-586047"/>
                          </a:stretch>
                        </a:blipFill>
                      </a:tcPr>
                    </a:tc>
                    <a:tc>
                      <a:txBody>
                        <a:bodyPr/>
                        <a:lstStyle/>
                        <a:p>
                          <a:endParaRPr lang="ar-IQ"/>
                        </a:p>
                      </a:txBody>
                      <a:tcPr marL="68580" marR="68580" marT="0" marB="0">
                        <a:blipFill>
                          <a:blip r:embed="rId2"/>
                          <a:stretch>
                            <a:fillRect l="-100314" t="-300000" r="-100943" b="-586047"/>
                          </a:stretch>
                        </a:blipFill>
                      </a:tcPr>
                    </a:tc>
                    <a:tc>
                      <a:txBody>
                        <a:bodyPr/>
                        <a:lstStyle/>
                        <a:p>
                          <a:endParaRPr lang="ar-IQ"/>
                        </a:p>
                      </a:txBody>
                      <a:tcPr marL="68580" marR="68580" marT="0" marB="0">
                        <a:blipFill>
                          <a:blip r:embed="rId2"/>
                          <a:stretch>
                            <a:fillRect l="-200314" t="-300000" r="-943" b="-586047"/>
                          </a:stretch>
                        </a:blipFill>
                      </a:tcPr>
                    </a:tc>
                    <a:extLst>
                      <a:ext uri="{0D108BD9-81ED-4DB2-BD59-A6C34878D82A}">
                        <a16:rowId xmlns:a16="http://schemas.microsoft.com/office/drawing/2014/main" val="3258660895"/>
                      </a:ext>
                    </a:extLst>
                  </a:tr>
                  <a:tr h="263455">
                    <a:tc>
                      <a:txBody>
                        <a:bodyPr/>
                        <a:lstStyle/>
                        <a:p>
                          <a:endParaRPr lang="ar-IQ"/>
                        </a:p>
                      </a:txBody>
                      <a:tcPr marL="68580" marR="68580" marT="0" marB="0">
                        <a:blipFill>
                          <a:blip r:embed="rId2"/>
                          <a:stretch>
                            <a:fillRect l="-314" t="-390909" r="-200943" b="-472727"/>
                          </a:stretch>
                        </a:blipFill>
                      </a:tcPr>
                    </a:tc>
                    <a:tc>
                      <a:txBody>
                        <a:bodyPr/>
                        <a:lstStyle/>
                        <a:p>
                          <a:pPr algn="ctr">
                            <a:lnSpc>
                              <a:spcPct val="107000"/>
                            </a:lnSpc>
                            <a:spcAft>
                              <a:spcPts val="0"/>
                            </a:spcAft>
                          </a:pPr>
                          <a:r>
                            <a:rPr lang="en-US" sz="1400" b="1" dirty="0">
                              <a:effectLst/>
                            </a:rPr>
                            <a:t>13439017.53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215024280.4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7840672"/>
                      </a:ext>
                    </a:extLst>
                  </a:tr>
                  <a:tr h="263455">
                    <a:tc>
                      <a:txBody>
                        <a:bodyPr/>
                        <a:lstStyle/>
                        <a:p>
                          <a:endParaRPr lang="ar-IQ"/>
                        </a:p>
                      </a:txBody>
                      <a:tcPr marL="68580" marR="68580" marT="0" marB="0">
                        <a:blipFill>
                          <a:blip r:embed="rId2"/>
                          <a:stretch>
                            <a:fillRect l="-314" t="-502326" r="-200943" b="-383721"/>
                          </a:stretch>
                        </a:blipFill>
                      </a:tcPr>
                    </a:tc>
                    <a:tc>
                      <a:txBody>
                        <a:bodyPr/>
                        <a:lstStyle/>
                        <a:p>
                          <a:pPr algn="ctr">
                            <a:lnSpc>
                              <a:spcPct val="107000"/>
                            </a:lnSpc>
                            <a:spcAft>
                              <a:spcPts val="0"/>
                            </a:spcAft>
                          </a:pPr>
                          <a:r>
                            <a:rPr lang="en-US" sz="1400" b="1" dirty="0">
                              <a:effectLst/>
                            </a:rPr>
                            <a:t>0.07754738896</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0.07754738896</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9271666"/>
                      </a:ext>
                    </a:extLst>
                  </a:tr>
                  <a:tr h="446469">
                    <a:tc>
                      <a:txBody>
                        <a:bodyPr/>
                        <a:lstStyle/>
                        <a:p>
                          <a:pPr algn="ctr">
                            <a:lnSpc>
                              <a:spcPct val="107000"/>
                            </a:lnSpc>
                            <a:spcAft>
                              <a:spcPts val="0"/>
                            </a:spcAft>
                          </a:pPr>
                          <a:r>
                            <a:rPr lang="en-US" sz="1400">
                              <a:effectLst/>
                            </a:rPr>
                            <a:t>Thermal contact resistance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0.05247933884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0.01311983471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438153"/>
                      </a:ext>
                    </a:extLst>
                  </a:tr>
                  <a:tr h="446469">
                    <a:tc>
                      <a:txBody>
                        <a:bodyPr/>
                        <a:lstStyle/>
                        <a:p>
                          <a:pPr algn="ctr">
                            <a:lnSpc>
                              <a:spcPct val="107000"/>
                            </a:lnSpc>
                            <a:spcAft>
                              <a:spcPts val="0"/>
                            </a:spcAft>
                          </a:pPr>
                          <a:r>
                            <a:rPr lang="en-US" sz="1400">
                              <a:effectLst/>
                            </a:rPr>
                            <a:t>pressure jump coefficient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a:effectLst/>
                            </a:rPr>
                            <a:t>4032.519214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400" b="1" dirty="0">
                              <a:effectLst/>
                            </a:rPr>
                            <a:t>16130.07685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58145211"/>
                      </a:ext>
                    </a:extLst>
                  </a:tr>
                </a:tbl>
              </a:graphicData>
            </a:graphic>
          </p:graphicFrame>
        </mc:Fallback>
      </mc:AlternateContent>
      <p:pic>
        <p:nvPicPr>
          <p:cNvPr id="3" name="Picture 2">
            <a:extLst>
              <a:ext uri="{FF2B5EF4-FFF2-40B4-BE49-F238E27FC236}">
                <a16:creationId xmlns:a16="http://schemas.microsoft.com/office/drawing/2014/main" id="{04928352-E154-437D-BE8E-AC6DA0867A53}"/>
              </a:ext>
            </a:extLst>
          </p:cNvPr>
          <p:cNvPicPr/>
          <p:nvPr/>
        </p:nvPicPr>
        <p:blipFill>
          <a:blip r:embed="rId3">
            <a:extLst>
              <a:ext uri="{28A0092B-C50C-407E-A947-70E740481C1C}">
                <a14:useLocalDpi xmlns:a14="http://schemas.microsoft.com/office/drawing/2010/main" val="0"/>
              </a:ext>
            </a:extLst>
          </a:blip>
          <a:stretch>
            <a:fillRect/>
          </a:stretch>
        </p:blipFill>
        <p:spPr>
          <a:xfrm>
            <a:off x="6753627" y="382402"/>
            <a:ext cx="4508500" cy="4530725"/>
          </a:xfrm>
          <a:prstGeom prst="rect">
            <a:avLst/>
          </a:prstGeom>
        </p:spPr>
      </p:pic>
      <p:sp>
        <p:nvSpPr>
          <p:cNvPr id="5" name="Rectangle 4">
            <a:extLst>
              <a:ext uri="{FF2B5EF4-FFF2-40B4-BE49-F238E27FC236}">
                <a16:creationId xmlns:a16="http://schemas.microsoft.com/office/drawing/2014/main" id="{E40CAA28-A367-44BA-9FC1-6906807CEED9}"/>
              </a:ext>
            </a:extLst>
          </p:cNvPr>
          <p:cNvSpPr/>
          <p:nvPr/>
        </p:nvSpPr>
        <p:spPr>
          <a:xfrm>
            <a:off x="6380086" y="5150578"/>
            <a:ext cx="5255582" cy="707886"/>
          </a:xfrm>
          <a:prstGeom prst="rect">
            <a:avLst/>
          </a:prstGeom>
          <a:pattFill prst="pct40">
            <a:fgClr>
              <a:schemeClr val="accent2"/>
            </a:fgClr>
            <a:bgClr>
              <a:schemeClr val="bg1"/>
            </a:bgClr>
          </a:patt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 4. </a:t>
            </a:r>
            <a:r>
              <a:rPr lang="en-US" sz="2000" b="1" dirty="0">
                <a:latin typeface="Times New Roman" panose="02020603050405020304" pitchFamily="18" charset="0"/>
                <a:ea typeface="Calibri" panose="020F0502020204030204" pitchFamily="34" charset="0"/>
                <a:cs typeface="Arial" panose="020B0604020202020204" pitchFamily="34" charset="0"/>
              </a:rPr>
              <a:t>The Boundary Conditions of the Porous Jump (10PPI)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2838861-48F2-4C6B-B309-22897FF884F7}"/>
              </a:ext>
            </a:extLst>
          </p:cNvPr>
          <p:cNvSpPr/>
          <p:nvPr/>
        </p:nvSpPr>
        <p:spPr>
          <a:xfrm>
            <a:off x="562251" y="1645378"/>
            <a:ext cx="5255582" cy="707886"/>
          </a:xfrm>
          <a:prstGeom prst="rect">
            <a:avLst/>
          </a:prstGeom>
          <a:pattFill prst="pct40">
            <a:fgClr>
              <a:schemeClr val="accent2"/>
            </a:fgClr>
            <a:bgClr>
              <a:schemeClr val="bg1"/>
            </a:bgClr>
          </a:patt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Table 1. </a:t>
            </a:r>
            <a:r>
              <a:rPr lang="en-US" sz="2000" b="1" dirty="0">
                <a:latin typeface="Times New Roman" panose="02020603050405020304" pitchFamily="18" charset="0"/>
                <a:ea typeface="Calibri" panose="020F0502020204030204" pitchFamily="34" charset="0"/>
                <a:cs typeface="Arial" panose="020B0604020202020204" pitchFamily="34" charset="0"/>
              </a:rPr>
              <a:t>Parameters and coefficients of the metal foam (10PPI and 40PPI)</a:t>
            </a:r>
          </a:p>
        </p:txBody>
      </p:sp>
    </p:spTree>
    <p:extLst>
      <p:ext uri="{BB962C8B-B14F-4D97-AF65-F5344CB8AC3E}">
        <p14:creationId xmlns:p14="http://schemas.microsoft.com/office/powerpoint/2010/main" val="365682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B3E76-B113-438A-B9AD-0BD2A93B9DC3}"/>
              </a:ext>
            </a:extLst>
          </p:cNvPr>
          <p:cNvSpPr/>
          <p:nvPr/>
        </p:nvSpPr>
        <p:spPr>
          <a:xfrm>
            <a:off x="212435" y="260139"/>
            <a:ext cx="11804073" cy="5950283"/>
          </a:xfrm>
          <a:prstGeom prst="rect">
            <a:avLst/>
          </a:prstGeom>
        </p:spPr>
        <p:txBody>
          <a:bodyPr wrap="square">
            <a:spAutoFit/>
          </a:bodyPr>
          <a:lstStyle/>
          <a:p>
            <a:pPr algn="just">
              <a:lnSpc>
                <a:spcPct val="150000"/>
              </a:lnSpc>
              <a:spcAft>
                <a:spcPts val="800"/>
              </a:spcAft>
            </a:pPr>
            <a:r>
              <a:rPr lang="en-US" sz="4000" b="1" dirty="0">
                <a:solidFill>
                  <a:schemeClr val="accent2"/>
                </a:solidFill>
                <a:latin typeface="Times New Roman" panose="02020603050405020304" pitchFamily="18" charset="0"/>
                <a:ea typeface="Times New Roman" panose="02020603050405020304" pitchFamily="18" charset="0"/>
                <a:cs typeface="Arial" panose="020B0604020202020204" pitchFamily="34" charset="0"/>
              </a:rPr>
              <a:t>b. Experimental Investigation</a:t>
            </a:r>
          </a:p>
          <a:p>
            <a:pPr marL="457200" indent="-457200" algn="just">
              <a:lnSpc>
                <a:spcPct val="150000"/>
              </a:lnSpc>
              <a:spcAft>
                <a:spcPts val="800"/>
              </a:spcAft>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According to the most recent literature review, there is no existing experimental investigation on the performance evaluation of solar dryer systems provided with porous metal foam as an absorber plate and PCM heat storage, particularly in Iraq (33.34º latitude, 44.42º longitude). As a result, this investigation is proposed to address this gap in understanding the performance of the indirect solar drying system.</a:t>
            </a:r>
          </a:p>
          <a:p>
            <a:pPr marL="457200" indent="-457200" algn="just">
              <a:lnSpc>
                <a:spcPct val="150000"/>
              </a:lnSpc>
              <a:spcAft>
                <a:spcPts val="800"/>
              </a:spcAft>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The effect of air mass flow rates on the thermal performance of solar dryers was investigated for (flat plate, 10 PPI, and 40 PPI) absorber plates.</a:t>
            </a:r>
          </a:p>
        </p:txBody>
      </p:sp>
    </p:spTree>
    <p:extLst>
      <p:ext uri="{BB962C8B-B14F-4D97-AF65-F5344CB8AC3E}">
        <p14:creationId xmlns:p14="http://schemas.microsoft.com/office/powerpoint/2010/main" val="3507888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C6BBD2-50FA-434F-BFBA-F6507818DB53}"/>
              </a:ext>
            </a:extLst>
          </p:cNvPr>
          <p:cNvSpPr/>
          <p:nvPr/>
        </p:nvSpPr>
        <p:spPr>
          <a:xfrm>
            <a:off x="248574" y="430117"/>
            <a:ext cx="11514338" cy="5129546"/>
          </a:xfrm>
          <a:prstGeom prst="rect">
            <a:avLst/>
          </a:prstGeom>
        </p:spPr>
        <p:txBody>
          <a:bodyPr wrap="square">
            <a:spAutoFit/>
          </a:bodyPr>
          <a:lstStyle/>
          <a:p>
            <a:pPr marL="457200" lvl="0" indent="-457200" algn="just">
              <a:lnSpc>
                <a:spcPct val="150000"/>
              </a:lnSpc>
              <a:spcAft>
                <a:spcPts val="800"/>
              </a:spcAft>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Investigate the effect of the air gap of the solar dryer system for (flat plate, 10 PPI, and 40 PPI) absorber plate to evaluate and compare the thermal performance of the mentioned dryer systems.</a:t>
            </a:r>
          </a:p>
          <a:p>
            <a:pPr marL="457200" lvl="0" indent="-457200" algn="just">
              <a:lnSpc>
                <a:spcPct val="150000"/>
              </a:lnSpc>
              <a:spcAft>
                <a:spcPts val="800"/>
              </a:spcAft>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Investigate the effect of mass flow rate and air gap of the solar dryer system for (flat plate, 10 PPI, and 40 PPI) absorber plate on the drying kinetics, drying time, drying rate, and the reduction in moisture content of the product.</a:t>
            </a:r>
          </a:p>
          <a:p>
            <a:pPr marL="457200" indent="-457200" algn="just">
              <a:lnSpc>
                <a:spcPct val="150000"/>
              </a:lnSpc>
              <a:spcAft>
                <a:spcPts val="800"/>
              </a:spcAft>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Validate the results obtained experimentally with previous studies.</a:t>
            </a:r>
          </a:p>
          <a:p>
            <a:pPr lvl="0" algn="just">
              <a:lnSpc>
                <a:spcPct val="150000"/>
              </a:lnSpc>
              <a:spcAft>
                <a:spcPts val="800"/>
              </a:spcAft>
            </a:pPr>
            <a:endParaRPr lang="en-US" sz="26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01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F88027-26FB-4A92-A0A1-EE5869BBD3A7}"/>
              </a:ext>
            </a:extLst>
          </p:cNvPr>
          <p:cNvGrpSpPr/>
          <p:nvPr/>
        </p:nvGrpSpPr>
        <p:grpSpPr>
          <a:xfrm>
            <a:off x="787152" y="261878"/>
            <a:ext cx="10617693" cy="5354968"/>
            <a:chOff x="0" y="52855"/>
            <a:chExt cx="8863330" cy="4251960"/>
          </a:xfrm>
        </p:grpSpPr>
        <p:grpSp>
          <p:nvGrpSpPr>
            <p:cNvPr id="3" name="Group 2">
              <a:extLst>
                <a:ext uri="{FF2B5EF4-FFF2-40B4-BE49-F238E27FC236}">
                  <a16:creationId xmlns:a16="http://schemas.microsoft.com/office/drawing/2014/main" id="{5A3A0B9C-5E20-4C10-8043-135B805EA39E}"/>
                </a:ext>
              </a:extLst>
            </p:cNvPr>
            <p:cNvGrpSpPr/>
            <p:nvPr/>
          </p:nvGrpSpPr>
          <p:grpSpPr>
            <a:xfrm>
              <a:off x="0" y="52855"/>
              <a:ext cx="8863330" cy="4251960"/>
              <a:chOff x="0" y="52855"/>
              <a:chExt cx="8863330" cy="4251960"/>
            </a:xfrm>
          </p:grpSpPr>
          <p:grpSp>
            <p:nvGrpSpPr>
              <p:cNvPr id="7" name="Group 6">
                <a:extLst>
                  <a:ext uri="{FF2B5EF4-FFF2-40B4-BE49-F238E27FC236}">
                    <a16:creationId xmlns:a16="http://schemas.microsoft.com/office/drawing/2014/main" id="{DC48E252-8BE6-4729-A7DB-9A24E1999C7D}"/>
                  </a:ext>
                </a:extLst>
              </p:cNvPr>
              <p:cNvGrpSpPr/>
              <p:nvPr/>
            </p:nvGrpSpPr>
            <p:grpSpPr>
              <a:xfrm>
                <a:off x="0" y="52855"/>
                <a:ext cx="8863330" cy="4251960"/>
                <a:chOff x="0" y="0"/>
                <a:chExt cx="8863330" cy="4251960"/>
              </a:xfrm>
            </p:grpSpPr>
            <p:pic>
              <p:nvPicPr>
                <p:cNvPr id="25" name="Picture 24">
                  <a:extLst>
                    <a:ext uri="{FF2B5EF4-FFF2-40B4-BE49-F238E27FC236}">
                      <a16:creationId xmlns:a16="http://schemas.microsoft.com/office/drawing/2014/main" id="{0ED212E8-C5C2-46BE-A840-D2ADB2B9A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63330" cy="4251960"/>
                </a:xfrm>
                <a:prstGeom prst="rect">
                  <a:avLst/>
                </a:prstGeom>
              </p:spPr>
            </p:pic>
            <p:grpSp>
              <p:nvGrpSpPr>
                <p:cNvPr id="26" name="Group 25">
                  <a:extLst>
                    <a:ext uri="{FF2B5EF4-FFF2-40B4-BE49-F238E27FC236}">
                      <a16:creationId xmlns:a16="http://schemas.microsoft.com/office/drawing/2014/main" id="{49364FAE-5AAE-4997-A059-28A034B5015B}"/>
                    </a:ext>
                  </a:extLst>
                </p:cNvPr>
                <p:cNvGrpSpPr/>
                <p:nvPr/>
              </p:nvGrpSpPr>
              <p:grpSpPr>
                <a:xfrm>
                  <a:off x="4781550" y="254000"/>
                  <a:ext cx="3454423" cy="3919220"/>
                  <a:chOff x="0" y="228600"/>
                  <a:chExt cx="3454423" cy="3919220"/>
                </a:xfrm>
              </p:grpSpPr>
              <p:grpSp>
                <p:nvGrpSpPr>
                  <p:cNvPr id="27" name="Group 26">
                    <a:extLst>
                      <a:ext uri="{FF2B5EF4-FFF2-40B4-BE49-F238E27FC236}">
                        <a16:creationId xmlns:a16="http://schemas.microsoft.com/office/drawing/2014/main" id="{8EF66F66-B0B5-432D-B58E-B815360989B6}"/>
                      </a:ext>
                    </a:extLst>
                  </p:cNvPr>
                  <p:cNvGrpSpPr/>
                  <p:nvPr/>
                </p:nvGrpSpPr>
                <p:grpSpPr>
                  <a:xfrm>
                    <a:off x="1295400" y="228600"/>
                    <a:ext cx="2159023" cy="1251507"/>
                    <a:chOff x="-514350" y="228600"/>
                    <a:chExt cx="2159023" cy="1251507"/>
                  </a:xfrm>
                </p:grpSpPr>
                <p:sp>
                  <p:nvSpPr>
                    <p:cNvPr id="32" name="Text Box 2">
                      <a:extLst>
                        <a:ext uri="{FF2B5EF4-FFF2-40B4-BE49-F238E27FC236}">
                          <a16:creationId xmlns:a16="http://schemas.microsoft.com/office/drawing/2014/main" id="{8F3046B1-7285-4B82-B3A1-500D00DF1C12}"/>
                        </a:ext>
                      </a:extLst>
                    </p:cNvPr>
                    <p:cNvSpPr txBox="1"/>
                    <p:nvPr/>
                  </p:nvSpPr>
                  <p:spPr>
                    <a:xfrm>
                      <a:off x="-514350" y="228600"/>
                      <a:ext cx="964456"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Anemometer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 Box 4">
                      <a:extLst>
                        <a:ext uri="{FF2B5EF4-FFF2-40B4-BE49-F238E27FC236}">
                          <a16:creationId xmlns:a16="http://schemas.microsoft.com/office/drawing/2014/main" id="{F0A8D00B-426F-4D08-8F53-607EEAE4F526}"/>
                        </a:ext>
                      </a:extLst>
                    </p:cNvPr>
                    <p:cNvSpPr txBox="1"/>
                    <p:nvPr/>
                  </p:nvSpPr>
                  <p:spPr>
                    <a:xfrm>
                      <a:off x="50060" y="654050"/>
                      <a:ext cx="840514" cy="27432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Solar meter</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A8B19CA9-69F9-4B2D-86A9-0D92BD0A0ECB}"/>
                        </a:ext>
                      </a:extLst>
                    </p:cNvPr>
                    <p:cNvGrpSpPr/>
                    <p:nvPr/>
                  </p:nvGrpSpPr>
                  <p:grpSpPr>
                    <a:xfrm>
                      <a:off x="596900" y="1003300"/>
                      <a:ext cx="1047773" cy="476807"/>
                      <a:chOff x="0" y="0"/>
                      <a:chExt cx="846124" cy="476807"/>
                    </a:xfrm>
                  </p:grpSpPr>
                  <p:sp>
                    <p:nvSpPr>
                      <p:cNvPr id="35" name="Text Box 8">
                        <a:extLst>
                          <a:ext uri="{FF2B5EF4-FFF2-40B4-BE49-F238E27FC236}">
                            <a16:creationId xmlns:a16="http://schemas.microsoft.com/office/drawing/2014/main" id="{01052C08-54C7-4774-9200-400757F67DAE}"/>
                          </a:ext>
                        </a:extLst>
                      </p:cNvPr>
                      <p:cNvSpPr txBox="1"/>
                      <p:nvPr/>
                    </p:nvSpPr>
                    <p:spPr>
                      <a:xfrm>
                        <a:off x="5610" y="0"/>
                        <a:ext cx="840514" cy="27432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Solar Collector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144BB1ED-FBA4-497C-8724-513141E89905}"/>
                          </a:ext>
                        </a:extLst>
                      </p:cNvPr>
                      <p:cNvCxnSpPr/>
                      <p:nvPr/>
                    </p:nvCxnSpPr>
                    <p:spPr>
                      <a:xfrm flipH="1">
                        <a:off x="0" y="291710"/>
                        <a:ext cx="207793" cy="18509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sp>
                <p:nvSpPr>
                  <p:cNvPr id="28" name="Text Box 14">
                    <a:extLst>
                      <a:ext uri="{FF2B5EF4-FFF2-40B4-BE49-F238E27FC236}">
                        <a16:creationId xmlns:a16="http://schemas.microsoft.com/office/drawing/2014/main" id="{6F1A268D-2A28-4855-B0A9-0DC46BE1D609}"/>
                      </a:ext>
                    </a:extLst>
                  </p:cNvPr>
                  <p:cNvSpPr txBox="1"/>
                  <p:nvPr/>
                </p:nvSpPr>
                <p:spPr>
                  <a:xfrm>
                    <a:off x="2355850" y="3359150"/>
                    <a:ext cx="903728" cy="27432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Data logger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Text Box 17">
                    <a:extLst>
                      <a:ext uri="{FF2B5EF4-FFF2-40B4-BE49-F238E27FC236}">
                        <a16:creationId xmlns:a16="http://schemas.microsoft.com/office/drawing/2014/main" id="{0C331BBF-7E27-470E-A2E5-52CA256ABB64}"/>
                      </a:ext>
                    </a:extLst>
                  </p:cNvPr>
                  <p:cNvSpPr txBox="1"/>
                  <p:nvPr/>
                </p:nvSpPr>
                <p:spPr>
                  <a:xfrm>
                    <a:off x="0" y="3873500"/>
                    <a:ext cx="1094674" cy="27432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Thermocouples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2AE15BA6-967B-4BE4-BACE-143329116137}"/>
                      </a:ext>
                    </a:extLst>
                  </p:cNvPr>
                  <p:cNvCxnSpPr/>
                  <p:nvPr/>
                </p:nvCxnSpPr>
                <p:spPr>
                  <a:xfrm flipV="1">
                    <a:off x="838200" y="3600450"/>
                    <a:ext cx="102358" cy="27295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1CB3553-B747-42AC-A57D-4CE2FAF41D6A}"/>
                      </a:ext>
                    </a:extLst>
                  </p:cNvPr>
                  <p:cNvCxnSpPr/>
                  <p:nvPr/>
                </p:nvCxnSpPr>
                <p:spPr>
                  <a:xfrm flipV="1">
                    <a:off x="863600" y="2120900"/>
                    <a:ext cx="1385125" cy="175319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sp>
            <p:nvSpPr>
              <p:cNvPr id="8" name="Oval 7">
                <a:extLst>
                  <a:ext uri="{FF2B5EF4-FFF2-40B4-BE49-F238E27FC236}">
                    <a16:creationId xmlns:a16="http://schemas.microsoft.com/office/drawing/2014/main" id="{7BCD6983-1992-4FD9-B2F0-A4459EDBB13E}"/>
                  </a:ext>
                </a:extLst>
              </p:cNvPr>
              <p:cNvSpPr/>
              <p:nvPr/>
            </p:nvSpPr>
            <p:spPr>
              <a:xfrm>
                <a:off x="5602682" y="3906021"/>
                <a:ext cx="78105" cy="882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Text Box 32">
                <a:extLst>
                  <a:ext uri="{FF2B5EF4-FFF2-40B4-BE49-F238E27FC236}">
                    <a16:creationId xmlns:a16="http://schemas.microsoft.com/office/drawing/2014/main" id="{BADCAA6D-1C53-4E53-B0CE-E0A711AD8315}"/>
                  </a:ext>
                </a:extLst>
              </p:cNvPr>
              <p:cNvSpPr txBox="1"/>
              <p:nvPr/>
            </p:nvSpPr>
            <p:spPr>
              <a:xfrm rot="16200000">
                <a:off x="5837889" y="1990009"/>
                <a:ext cx="894080" cy="24130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Stand frame</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34">
                <a:extLst>
                  <a:ext uri="{FF2B5EF4-FFF2-40B4-BE49-F238E27FC236}">
                    <a16:creationId xmlns:a16="http://schemas.microsoft.com/office/drawing/2014/main" id="{09B7A568-CC5B-405A-8AF1-8DD171EDABA7}"/>
                  </a:ext>
                </a:extLst>
              </p:cNvPr>
              <p:cNvSpPr txBox="1"/>
              <p:nvPr/>
            </p:nvSpPr>
            <p:spPr>
              <a:xfrm rot="16200000">
                <a:off x="5195695" y="1976795"/>
                <a:ext cx="939800"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Manometer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B6EEEED-D4D4-437C-A51F-C3B6FB86994B}"/>
                  </a:ext>
                </a:extLst>
              </p:cNvPr>
              <p:cNvGrpSpPr/>
              <p:nvPr/>
            </p:nvGrpSpPr>
            <p:grpSpPr>
              <a:xfrm>
                <a:off x="306562" y="81886"/>
                <a:ext cx="4597400" cy="3515453"/>
                <a:chOff x="0" y="81886"/>
                <a:chExt cx="4597400" cy="3515453"/>
              </a:xfrm>
            </p:grpSpPr>
            <p:sp>
              <p:nvSpPr>
                <p:cNvPr id="12" name="Text Box 24">
                  <a:extLst>
                    <a:ext uri="{FF2B5EF4-FFF2-40B4-BE49-F238E27FC236}">
                      <a16:creationId xmlns:a16="http://schemas.microsoft.com/office/drawing/2014/main" id="{C430DF3B-F183-4FAA-AABB-7F3EEE6A2DF4}"/>
                    </a:ext>
                  </a:extLst>
                </p:cNvPr>
                <p:cNvSpPr txBox="1"/>
                <p:nvPr/>
              </p:nvSpPr>
              <p:spPr>
                <a:xfrm>
                  <a:off x="2114292" y="1857763"/>
                  <a:ext cx="1250950"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Transmission pipes</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D2C6A554-0196-4517-B1DF-C4BBA49EB554}"/>
                    </a:ext>
                  </a:extLst>
                </p:cNvPr>
                <p:cNvCxnSpPr/>
                <p:nvPr/>
              </p:nvCxnSpPr>
              <p:spPr>
                <a:xfrm flipH="1" flipV="1">
                  <a:off x="2602523" y="823374"/>
                  <a:ext cx="177800" cy="10858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8F57001-E0F3-4ED1-8D02-68A22843A828}"/>
                    </a:ext>
                  </a:extLst>
                </p:cNvPr>
                <p:cNvCxnSpPr/>
                <p:nvPr/>
              </p:nvCxnSpPr>
              <p:spPr>
                <a:xfrm>
                  <a:off x="2854914" y="2122566"/>
                  <a:ext cx="539750" cy="7048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 Box 35">
                  <a:extLst>
                    <a:ext uri="{FF2B5EF4-FFF2-40B4-BE49-F238E27FC236}">
                      <a16:creationId xmlns:a16="http://schemas.microsoft.com/office/drawing/2014/main" id="{8F6F4198-00A6-4048-BD51-D71581430BEF}"/>
                    </a:ext>
                  </a:extLst>
                </p:cNvPr>
                <p:cNvSpPr txBox="1"/>
                <p:nvPr/>
              </p:nvSpPr>
              <p:spPr>
                <a:xfrm>
                  <a:off x="1828800" y="2474259"/>
                  <a:ext cx="1111250" cy="27432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Heat Exchanger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A3FC8BE2-3BAF-45FC-9501-C2C81F7DB5B9}"/>
                    </a:ext>
                  </a:extLst>
                </p:cNvPr>
                <p:cNvGrpSpPr/>
                <p:nvPr/>
              </p:nvGrpSpPr>
              <p:grpSpPr>
                <a:xfrm>
                  <a:off x="0" y="81886"/>
                  <a:ext cx="4597400" cy="895729"/>
                  <a:chOff x="0" y="81886"/>
                  <a:chExt cx="4597400" cy="895729"/>
                </a:xfrm>
              </p:grpSpPr>
              <p:sp>
                <p:nvSpPr>
                  <p:cNvPr id="19" name="Text Box 28">
                    <a:extLst>
                      <a:ext uri="{FF2B5EF4-FFF2-40B4-BE49-F238E27FC236}">
                        <a16:creationId xmlns:a16="http://schemas.microsoft.com/office/drawing/2014/main" id="{A2B33DFB-BD30-4348-AAD8-FA21D3506E38}"/>
                      </a:ext>
                    </a:extLst>
                  </p:cNvPr>
                  <p:cNvSpPr txBox="1"/>
                  <p:nvPr/>
                </p:nvSpPr>
                <p:spPr>
                  <a:xfrm>
                    <a:off x="1125940" y="91637"/>
                    <a:ext cx="800100"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Air blower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9">
                    <a:extLst>
                      <a:ext uri="{FF2B5EF4-FFF2-40B4-BE49-F238E27FC236}">
                        <a16:creationId xmlns:a16="http://schemas.microsoft.com/office/drawing/2014/main" id="{4A3E8209-EB54-4C89-B7E4-0B29C6944A6D}"/>
                      </a:ext>
                    </a:extLst>
                  </p:cNvPr>
                  <p:cNvSpPr txBox="1"/>
                  <p:nvPr/>
                </p:nvSpPr>
                <p:spPr>
                  <a:xfrm>
                    <a:off x="2176818" y="81886"/>
                    <a:ext cx="996950"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Manual valves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2EECB72B-F25A-4F4E-B687-F0509B9BE997}"/>
                      </a:ext>
                    </a:extLst>
                  </p:cNvPr>
                  <p:cNvCxnSpPr/>
                  <p:nvPr/>
                </p:nvCxnSpPr>
                <p:spPr>
                  <a:xfrm flipH="1">
                    <a:off x="2258704" y="375313"/>
                    <a:ext cx="260350" cy="2032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191ADC29-4EE2-4F32-8CBF-DC7E4AF38911}"/>
                      </a:ext>
                    </a:extLst>
                  </p:cNvPr>
                  <p:cNvCxnSpPr/>
                  <p:nvPr/>
                </p:nvCxnSpPr>
                <p:spPr>
                  <a:xfrm>
                    <a:off x="2668137" y="361665"/>
                    <a:ext cx="349250" cy="6159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3" name="Text Box 33">
                    <a:extLst>
                      <a:ext uri="{FF2B5EF4-FFF2-40B4-BE49-F238E27FC236}">
                        <a16:creationId xmlns:a16="http://schemas.microsoft.com/office/drawing/2014/main" id="{580DC94F-A820-4B33-AE83-6EBDBA57DFA4}"/>
                      </a:ext>
                    </a:extLst>
                  </p:cNvPr>
                  <p:cNvSpPr txBox="1"/>
                  <p:nvPr/>
                </p:nvSpPr>
                <p:spPr>
                  <a:xfrm>
                    <a:off x="3657600" y="354841"/>
                    <a:ext cx="939800"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Orifice meter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 name="Text Box 36">
                    <a:extLst>
                      <a:ext uri="{FF2B5EF4-FFF2-40B4-BE49-F238E27FC236}">
                        <a16:creationId xmlns:a16="http://schemas.microsoft.com/office/drawing/2014/main" id="{CBA39757-5268-4DA7-9AA3-92876ECC305D}"/>
                      </a:ext>
                    </a:extLst>
                  </p:cNvPr>
                  <p:cNvSpPr txBox="1"/>
                  <p:nvPr/>
                </p:nvSpPr>
                <p:spPr>
                  <a:xfrm>
                    <a:off x="0" y="334370"/>
                    <a:ext cx="1136650"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Drying chamber</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17" name="Straight Arrow Connector 16">
                  <a:extLst>
                    <a:ext uri="{FF2B5EF4-FFF2-40B4-BE49-F238E27FC236}">
                      <a16:creationId xmlns:a16="http://schemas.microsoft.com/office/drawing/2014/main" id="{22038183-2D40-429A-8078-1EC36424F526}"/>
                    </a:ext>
                  </a:extLst>
                </p:cNvPr>
                <p:cNvCxnSpPr/>
                <p:nvPr/>
              </p:nvCxnSpPr>
              <p:spPr>
                <a:xfrm flipV="1">
                  <a:off x="1816388" y="3045241"/>
                  <a:ext cx="450073" cy="32754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8" name="Text Box 40">
                  <a:extLst>
                    <a:ext uri="{FF2B5EF4-FFF2-40B4-BE49-F238E27FC236}">
                      <a16:creationId xmlns:a16="http://schemas.microsoft.com/office/drawing/2014/main" id="{5488096E-C358-457C-BC86-972EE56789F2}"/>
                    </a:ext>
                  </a:extLst>
                </p:cNvPr>
                <p:cNvSpPr txBox="1"/>
                <p:nvPr/>
              </p:nvSpPr>
              <p:spPr>
                <a:xfrm>
                  <a:off x="1452283" y="3322458"/>
                  <a:ext cx="493025" cy="274881"/>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PCM</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4" name="Group 3">
              <a:extLst>
                <a:ext uri="{FF2B5EF4-FFF2-40B4-BE49-F238E27FC236}">
                  <a16:creationId xmlns:a16="http://schemas.microsoft.com/office/drawing/2014/main" id="{E93E7806-AD20-47D5-AE55-A9CA04BD135E}"/>
                </a:ext>
              </a:extLst>
            </p:cNvPr>
            <p:cNvGrpSpPr/>
            <p:nvPr/>
          </p:nvGrpSpPr>
          <p:grpSpPr>
            <a:xfrm>
              <a:off x="2230083" y="2858323"/>
              <a:ext cx="910551" cy="131275"/>
              <a:chOff x="0" y="0"/>
              <a:chExt cx="910551" cy="131275"/>
            </a:xfrm>
          </p:grpSpPr>
          <p:cxnSp>
            <p:nvCxnSpPr>
              <p:cNvPr id="5" name="Straight Connector 4">
                <a:extLst>
                  <a:ext uri="{FF2B5EF4-FFF2-40B4-BE49-F238E27FC236}">
                    <a16:creationId xmlns:a16="http://schemas.microsoft.com/office/drawing/2014/main" id="{D6AD1151-9112-475F-8DF2-F5A74D4A8925}"/>
                  </a:ext>
                </a:extLst>
              </p:cNvPr>
              <p:cNvCxnSpPr/>
              <p:nvPr/>
            </p:nvCxnSpPr>
            <p:spPr>
              <a:xfrm>
                <a:off x="22634" y="0"/>
                <a:ext cx="887917" cy="0"/>
              </a:xfrm>
              <a:prstGeom prst="line">
                <a:avLst/>
              </a:prstGeom>
              <a:ln w="15875">
                <a:prstDash val="sys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B93AAA9-C483-4372-BBE1-740D99384C7B}"/>
                  </a:ext>
                </a:extLst>
              </p:cNvPr>
              <p:cNvCxnSpPr/>
              <p:nvPr/>
            </p:nvCxnSpPr>
            <p:spPr>
              <a:xfrm>
                <a:off x="0" y="131275"/>
                <a:ext cx="88773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grpSp>
      <p:sp>
        <p:nvSpPr>
          <p:cNvPr id="37" name="TextBox 36">
            <a:extLst>
              <a:ext uri="{FF2B5EF4-FFF2-40B4-BE49-F238E27FC236}">
                <a16:creationId xmlns:a16="http://schemas.microsoft.com/office/drawing/2014/main" id="{576D4CDF-1E47-41DC-B29C-8ACAD119C665}"/>
              </a:ext>
            </a:extLst>
          </p:cNvPr>
          <p:cNvSpPr txBox="1"/>
          <p:nvPr/>
        </p:nvSpPr>
        <p:spPr>
          <a:xfrm>
            <a:off x="2137764" y="5779916"/>
            <a:ext cx="7916467" cy="461665"/>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 5. Schematic diagram of the solar drying system</a:t>
            </a:r>
            <a:endParaRPr lang="ar-IQ" dirty="0"/>
          </a:p>
        </p:txBody>
      </p:sp>
    </p:spTree>
    <p:extLst>
      <p:ext uri="{BB962C8B-B14F-4D97-AF65-F5344CB8AC3E}">
        <p14:creationId xmlns:p14="http://schemas.microsoft.com/office/powerpoint/2010/main" val="195962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A7B49E-A852-4081-AC8D-85A2A444D8CD}"/>
              </a:ext>
            </a:extLst>
          </p:cNvPr>
          <p:cNvSpPr/>
          <p:nvPr/>
        </p:nvSpPr>
        <p:spPr>
          <a:xfrm>
            <a:off x="324097" y="367968"/>
            <a:ext cx="2321449" cy="707886"/>
          </a:xfrm>
          <a:prstGeom prst="rect">
            <a:avLst/>
          </a:prstGeom>
        </p:spPr>
        <p:txBody>
          <a:bodyPr wrap="square">
            <a:spAutoFit/>
          </a:bodyPr>
          <a:lstStyle/>
          <a:p>
            <a:r>
              <a:rPr lang="en-US" sz="4000" b="1" dirty="0">
                <a:solidFill>
                  <a:schemeClr val="accent2"/>
                </a:solidFill>
                <a:latin typeface="Times New Roman" panose="02020603050405020304" pitchFamily="18" charset="0"/>
                <a:cs typeface="Times New Roman" panose="02020603050405020304" pitchFamily="18" charset="0"/>
              </a:rPr>
              <a:t>4. Results</a:t>
            </a:r>
          </a:p>
        </p:txBody>
      </p:sp>
      <p:pic>
        <p:nvPicPr>
          <p:cNvPr id="4" name="Picture 3">
            <a:extLst>
              <a:ext uri="{FF2B5EF4-FFF2-40B4-BE49-F238E27FC236}">
                <a16:creationId xmlns:a16="http://schemas.microsoft.com/office/drawing/2014/main" id="{DC14F6E0-DF0A-411F-9E11-B050ABC5B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9681" cy="6285389"/>
          </a:xfrm>
          <a:prstGeom prst="rect">
            <a:avLst/>
          </a:prstGeom>
        </p:spPr>
      </p:pic>
      <p:sp>
        <p:nvSpPr>
          <p:cNvPr id="5" name="TextBox 4">
            <a:extLst>
              <a:ext uri="{FF2B5EF4-FFF2-40B4-BE49-F238E27FC236}">
                <a16:creationId xmlns:a16="http://schemas.microsoft.com/office/drawing/2014/main" id="{D9DCBA89-1CC2-4710-A123-5D26BE680B41}"/>
              </a:ext>
            </a:extLst>
          </p:cNvPr>
          <p:cNvSpPr txBox="1"/>
          <p:nvPr/>
        </p:nvSpPr>
        <p:spPr>
          <a:xfrm>
            <a:off x="360529" y="5285715"/>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Fig.6a. Streamlines (10 PPI, Gap= 0cm, Max flow, Side View)</a:t>
            </a:r>
            <a:endParaRPr lang="ar-IQ" dirty="0"/>
          </a:p>
        </p:txBody>
      </p:sp>
      <p:pic>
        <p:nvPicPr>
          <p:cNvPr id="7" name="Picture 6">
            <a:extLst>
              <a:ext uri="{FF2B5EF4-FFF2-40B4-BE49-F238E27FC236}">
                <a16:creationId xmlns:a16="http://schemas.microsoft.com/office/drawing/2014/main" id="{75DCECA1-A7EE-474B-9AD1-8FABE529E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681" y="0"/>
            <a:ext cx="6242319" cy="6285389"/>
          </a:xfrm>
          <a:prstGeom prst="rect">
            <a:avLst/>
          </a:prstGeom>
        </p:spPr>
      </p:pic>
      <p:sp>
        <p:nvSpPr>
          <p:cNvPr id="8" name="TextBox 7">
            <a:extLst>
              <a:ext uri="{FF2B5EF4-FFF2-40B4-BE49-F238E27FC236}">
                <a16:creationId xmlns:a16="http://schemas.microsoft.com/office/drawing/2014/main" id="{B4E1D15E-1E6F-4A4E-9D34-DEA2F55E1B66}"/>
              </a:ext>
            </a:extLst>
          </p:cNvPr>
          <p:cNvSpPr txBox="1"/>
          <p:nvPr/>
        </p:nvSpPr>
        <p:spPr>
          <a:xfrm>
            <a:off x="6460041" y="5262583"/>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Fig.6b. Streamlines (40 PPI, Gap= 0cm, Max flow, Side View)</a:t>
            </a:r>
            <a:endParaRPr lang="ar-IQ" dirty="0"/>
          </a:p>
        </p:txBody>
      </p:sp>
    </p:spTree>
    <p:extLst>
      <p:ext uri="{BB962C8B-B14F-4D97-AF65-F5344CB8AC3E}">
        <p14:creationId xmlns:p14="http://schemas.microsoft.com/office/powerpoint/2010/main" val="199900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CE134-8C32-4B81-8F00-757F6827C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628" y="648070"/>
            <a:ext cx="6321372" cy="3968318"/>
          </a:xfrm>
          <a:prstGeom prst="rect">
            <a:avLst/>
          </a:prstGeom>
        </p:spPr>
      </p:pic>
      <p:pic>
        <p:nvPicPr>
          <p:cNvPr id="7" name="Picture 6">
            <a:extLst>
              <a:ext uri="{FF2B5EF4-FFF2-40B4-BE49-F238E27FC236}">
                <a16:creationId xmlns:a16="http://schemas.microsoft.com/office/drawing/2014/main" id="{F9FE0586-9A06-4458-A806-076489819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068"/>
            <a:ext cx="5870628" cy="3968319"/>
          </a:xfrm>
          <a:prstGeom prst="rect">
            <a:avLst/>
          </a:prstGeom>
        </p:spPr>
      </p:pic>
      <p:sp>
        <p:nvSpPr>
          <p:cNvPr id="8" name="TextBox 7">
            <a:extLst>
              <a:ext uri="{FF2B5EF4-FFF2-40B4-BE49-F238E27FC236}">
                <a16:creationId xmlns:a16="http://schemas.microsoft.com/office/drawing/2014/main" id="{CAFCE82D-D4A0-435A-BD1B-F704647F7017}"/>
              </a:ext>
            </a:extLst>
          </p:cNvPr>
          <p:cNvSpPr txBox="1"/>
          <p:nvPr/>
        </p:nvSpPr>
        <p:spPr>
          <a:xfrm>
            <a:off x="281126" y="5288404"/>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Fig.7a. Streamlines (10 PPI, Gap= 0cm, Max flow, Top View)</a:t>
            </a:r>
            <a:endParaRPr lang="ar-IQ" dirty="0"/>
          </a:p>
        </p:txBody>
      </p:sp>
      <p:sp>
        <p:nvSpPr>
          <p:cNvPr id="9" name="TextBox 8">
            <a:extLst>
              <a:ext uri="{FF2B5EF4-FFF2-40B4-BE49-F238E27FC236}">
                <a16:creationId xmlns:a16="http://schemas.microsoft.com/office/drawing/2014/main" id="{1EF6FC38-4305-4670-9AEF-E10932A35112}"/>
              </a:ext>
            </a:extLst>
          </p:cNvPr>
          <p:cNvSpPr txBox="1"/>
          <p:nvPr/>
        </p:nvSpPr>
        <p:spPr>
          <a:xfrm>
            <a:off x="6321373" y="5278319"/>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Fig.7b. Streamlines (40 PPI, Gap= 0cm, Max flow, Top View)</a:t>
            </a:r>
            <a:endParaRPr lang="ar-IQ" dirty="0"/>
          </a:p>
        </p:txBody>
      </p:sp>
    </p:spTree>
    <p:extLst>
      <p:ext uri="{BB962C8B-B14F-4D97-AF65-F5344CB8AC3E}">
        <p14:creationId xmlns:p14="http://schemas.microsoft.com/office/powerpoint/2010/main" val="2708260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B3B6C-B8EF-48D6-BBAC-EEAE1CA32B01}"/>
              </a:ext>
            </a:extLst>
          </p:cNvPr>
          <p:cNvSpPr/>
          <p:nvPr/>
        </p:nvSpPr>
        <p:spPr>
          <a:xfrm>
            <a:off x="-106532" y="232541"/>
            <a:ext cx="12082509" cy="2752613"/>
          </a:xfrm>
          <a:prstGeom prst="rect">
            <a:avLst/>
          </a:prstGeom>
        </p:spPr>
        <p:txBody>
          <a:bodyPr wrap="square">
            <a:spAutoFit/>
          </a:bodyPr>
          <a:lstStyle/>
          <a:p>
            <a:pPr algn="ctr">
              <a:lnSpc>
                <a:spcPct val="150000"/>
              </a:lnSpc>
            </a:pPr>
            <a:r>
              <a:rPr lang="en-US" sz="4000" b="1" i="1" dirty="0">
                <a:solidFill>
                  <a:schemeClr val="accent2"/>
                </a:solidFill>
                <a:latin typeface="Dutch801 Rm BT" panose="02020603060505020304" pitchFamily="18" charset="0"/>
                <a:ea typeface="Malgun Gothic" panose="020B0503020000020004" pitchFamily="34" charset="-127"/>
              </a:rPr>
              <a:t>Thermal Performance Evaluation of Flat Plate Solar Dryer Provided with Porous Absorber Plate and PCM Heat Storage</a:t>
            </a:r>
            <a:endParaRPr lang="en-US" sz="3200" b="1" i="1" dirty="0">
              <a:solidFill>
                <a:schemeClr val="accent2"/>
              </a:solidFill>
              <a:latin typeface="Dutch801 Rm BT" panose="02020603060505020304" pitchFamily="18" charset="0"/>
              <a:ea typeface="Malgun Gothic" panose="020B0503020000020004" pitchFamily="34" charset="-127"/>
            </a:endParaRPr>
          </a:p>
        </p:txBody>
      </p:sp>
      <p:sp>
        <p:nvSpPr>
          <p:cNvPr id="3" name="TextBox 2">
            <a:extLst>
              <a:ext uri="{FF2B5EF4-FFF2-40B4-BE49-F238E27FC236}">
                <a16:creationId xmlns:a16="http://schemas.microsoft.com/office/drawing/2014/main" id="{4D1F6DD4-F90B-4E7D-9683-2467BC224CE1}"/>
              </a:ext>
            </a:extLst>
          </p:cNvPr>
          <p:cNvSpPr txBox="1"/>
          <p:nvPr/>
        </p:nvSpPr>
        <p:spPr>
          <a:xfrm>
            <a:off x="2161712" y="3429000"/>
            <a:ext cx="7457243" cy="707886"/>
          </a:xfrm>
          <a:prstGeom prst="rect">
            <a:avLst/>
          </a:prstGeom>
          <a:noFill/>
        </p:spPr>
        <p:txBody>
          <a:bodyPr wrap="square" rtlCol="1">
            <a:spAutoFit/>
          </a:bodyPr>
          <a:lstStyle/>
          <a:p>
            <a:pPr algn="ctr"/>
            <a:r>
              <a:rPr lang="en-US" sz="4000" b="1" i="1" dirty="0">
                <a:latin typeface="Dutch801 Rm BT" panose="02020603060505020304" pitchFamily="18" charset="0"/>
                <a:ea typeface="Malgun Gothic" panose="020B0503020000020004" pitchFamily="34" charset="-127"/>
              </a:rPr>
              <a:t>By: </a:t>
            </a:r>
            <a:r>
              <a:rPr lang="en-US" sz="3200" b="1" i="1" dirty="0">
                <a:latin typeface="Dutch801 Rm BT" panose="02020603060505020304" pitchFamily="18" charset="0"/>
                <a:ea typeface="Malgun Gothic" panose="020B0503020000020004" pitchFamily="34" charset="-127"/>
              </a:rPr>
              <a:t>Hussein Khalaf Jobair</a:t>
            </a:r>
            <a:endParaRPr lang="ar-IQ" sz="4000" b="1" i="1" dirty="0">
              <a:latin typeface="Dutch801 Rm BT" panose="02020603060505020304" pitchFamily="18" charset="0"/>
              <a:ea typeface="Malgun Gothic" panose="020B0503020000020004" pitchFamily="34" charset="-127"/>
            </a:endParaRPr>
          </a:p>
        </p:txBody>
      </p:sp>
      <p:sp>
        <p:nvSpPr>
          <p:cNvPr id="4" name="TextBox 3">
            <a:extLst>
              <a:ext uri="{FF2B5EF4-FFF2-40B4-BE49-F238E27FC236}">
                <a16:creationId xmlns:a16="http://schemas.microsoft.com/office/drawing/2014/main" id="{D588F792-3908-49CE-B4CC-F577B70D0CF8}"/>
              </a:ext>
            </a:extLst>
          </p:cNvPr>
          <p:cNvSpPr txBox="1"/>
          <p:nvPr/>
        </p:nvSpPr>
        <p:spPr>
          <a:xfrm>
            <a:off x="861134" y="4675056"/>
            <a:ext cx="10147176" cy="707886"/>
          </a:xfrm>
          <a:prstGeom prst="rect">
            <a:avLst/>
          </a:prstGeom>
          <a:noFill/>
        </p:spPr>
        <p:txBody>
          <a:bodyPr wrap="square" rtlCol="1">
            <a:spAutoFit/>
          </a:bodyPr>
          <a:lstStyle/>
          <a:p>
            <a:pPr algn="ctr"/>
            <a:r>
              <a:rPr lang="en-US" sz="4000" b="1" i="1" dirty="0">
                <a:latin typeface="Dutch801 Rm BT" panose="02020603060505020304" pitchFamily="18" charset="0"/>
                <a:ea typeface="Malgun Gothic" panose="020B0503020000020004" pitchFamily="34" charset="-127"/>
              </a:rPr>
              <a:t>Supervisor: </a:t>
            </a:r>
            <a:r>
              <a:rPr lang="en-US" sz="3200" b="1" i="1" dirty="0">
                <a:latin typeface="Dutch801 Rm BT" panose="02020603060505020304" pitchFamily="18" charset="0"/>
                <a:ea typeface="Malgun Gothic" panose="020B0503020000020004" pitchFamily="34" charset="-127"/>
              </a:rPr>
              <a:t>Asst. Prof. Dr. Mohammed A. Nima</a:t>
            </a:r>
            <a:endParaRPr lang="ar-IQ" sz="4000" b="1" i="1" dirty="0">
              <a:latin typeface="Dutch801 Rm BT" panose="02020603060505020304" pitchFamily="18" charset="0"/>
              <a:ea typeface="Malgun Gothic" panose="020B0503020000020004" pitchFamily="34" charset="-127"/>
            </a:endParaRPr>
          </a:p>
        </p:txBody>
      </p:sp>
    </p:spTree>
    <p:extLst>
      <p:ext uri="{BB962C8B-B14F-4D97-AF65-F5344CB8AC3E}">
        <p14:creationId xmlns:p14="http://schemas.microsoft.com/office/powerpoint/2010/main" val="377757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C6C07-7681-478D-A7F9-C13A43BB6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68" y="612559"/>
            <a:ext cx="5371430" cy="3968318"/>
          </a:xfrm>
          <a:prstGeom prst="rect">
            <a:avLst/>
          </a:prstGeom>
        </p:spPr>
      </p:pic>
      <p:pic>
        <p:nvPicPr>
          <p:cNvPr id="5" name="Picture 4">
            <a:extLst>
              <a:ext uri="{FF2B5EF4-FFF2-40B4-BE49-F238E27FC236}">
                <a16:creationId xmlns:a16="http://schemas.microsoft.com/office/drawing/2014/main" id="{FC0D376E-69DC-4B95-8063-35E09AB78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852" y="612559"/>
            <a:ext cx="5356989" cy="3968318"/>
          </a:xfrm>
          <a:prstGeom prst="rect">
            <a:avLst/>
          </a:prstGeom>
        </p:spPr>
      </p:pic>
      <p:sp>
        <p:nvSpPr>
          <p:cNvPr id="6" name="TextBox 5">
            <a:extLst>
              <a:ext uri="{FF2B5EF4-FFF2-40B4-BE49-F238E27FC236}">
                <a16:creationId xmlns:a16="http://schemas.microsoft.com/office/drawing/2014/main" id="{857B79CF-5EEA-4D24-A6B3-56ABD5F0F3AE}"/>
              </a:ext>
            </a:extLst>
          </p:cNvPr>
          <p:cNvSpPr txBox="1"/>
          <p:nvPr/>
        </p:nvSpPr>
        <p:spPr>
          <a:xfrm>
            <a:off x="372068" y="5119728"/>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Fig.8a. Porous absorber contour (10 PPI, Gap= 5cm, Max flow)</a:t>
            </a:r>
            <a:endParaRPr lang="ar-IQ" dirty="0"/>
          </a:p>
        </p:txBody>
      </p:sp>
      <p:sp>
        <p:nvSpPr>
          <p:cNvPr id="7" name="TextBox 6">
            <a:extLst>
              <a:ext uri="{FF2B5EF4-FFF2-40B4-BE49-F238E27FC236}">
                <a16:creationId xmlns:a16="http://schemas.microsoft.com/office/drawing/2014/main" id="{ADD1B04A-4056-49E0-A1C7-ACB4494E38FB}"/>
              </a:ext>
            </a:extLst>
          </p:cNvPr>
          <p:cNvSpPr txBox="1"/>
          <p:nvPr/>
        </p:nvSpPr>
        <p:spPr>
          <a:xfrm>
            <a:off x="6341852" y="5119728"/>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Fig.8a. Porous absorber contour (10 PPI, Gap= 5cm, Max flow)</a:t>
            </a:r>
            <a:endParaRPr lang="ar-IQ" dirty="0"/>
          </a:p>
        </p:txBody>
      </p:sp>
    </p:spTree>
    <p:extLst>
      <p:ext uri="{BB962C8B-B14F-4D97-AF65-F5344CB8AC3E}">
        <p14:creationId xmlns:p14="http://schemas.microsoft.com/office/powerpoint/2010/main" val="57250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184DFF-DD4B-4C9D-908B-5B2ACEB49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527" y="0"/>
            <a:ext cx="6496473" cy="6312023"/>
          </a:xfrm>
          <a:prstGeom prst="rect">
            <a:avLst/>
          </a:prstGeom>
        </p:spPr>
      </p:pic>
      <p:sp>
        <p:nvSpPr>
          <p:cNvPr id="15" name="TextBox 14">
            <a:extLst>
              <a:ext uri="{FF2B5EF4-FFF2-40B4-BE49-F238E27FC236}">
                <a16:creationId xmlns:a16="http://schemas.microsoft.com/office/drawing/2014/main" id="{666CB9F9-54FE-41E1-BD43-6B496410ECE8}"/>
              </a:ext>
            </a:extLst>
          </p:cNvPr>
          <p:cNvSpPr txBox="1"/>
          <p:nvPr/>
        </p:nvSpPr>
        <p:spPr>
          <a:xfrm>
            <a:off x="6258048" y="5362111"/>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Fig.9b. Streamlines (40 PPI, Gap= 5cm, Max flow, Side View)</a:t>
            </a:r>
            <a:endParaRPr lang="ar-IQ" dirty="0"/>
          </a:p>
        </p:txBody>
      </p:sp>
      <p:pic>
        <p:nvPicPr>
          <p:cNvPr id="17" name="Picture 16">
            <a:extLst>
              <a:ext uri="{FF2B5EF4-FFF2-40B4-BE49-F238E27FC236}">
                <a16:creationId xmlns:a16="http://schemas.microsoft.com/office/drawing/2014/main" id="{AECB4DAF-309A-4C05-BC15-E79B4E86B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95527" cy="6312022"/>
          </a:xfrm>
          <a:prstGeom prst="rect">
            <a:avLst/>
          </a:prstGeom>
        </p:spPr>
      </p:pic>
      <p:sp>
        <p:nvSpPr>
          <p:cNvPr id="7" name="TextBox 6">
            <a:extLst>
              <a:ext uri="{FF2B5EF4-FFF2-40B4-BE49-F238E27FC236}">
                <a16:creationId xmlns:a16="http://schemas.microsoft.com/office/drawing/2014/main" id="{76C00447-3196-4D11-9EA3-64EF8C738597}"/>
              </a:ext>
            </a:extLst>
          </p:cNvPr>
          <p:cNvSpPr txBox="1"/>
          <p:nvPr/>
        </p:nvSpPr>
        <p:spPr>
          <a:xfrm>
            <a:off x="162049" y="5362111"/>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Fig.9a. Streamlines (10 PPI, Gap= 5cm, Max flow, Side View)</a:t>
            </a:r>
            <a:endParaRPr lang="ar-IQ" dirty="0"/>
          </a:p>
        </p:txBody>
      </p:sp>
    </p:spTree>
    <p:extLst>
      <p:ext uri="{BB962C8B-B14F-4D97-AF65-F5344CB8AC3E}">
        <p14:creationId xmlns:p14="http://schemas.microsoft.com/office/powerpoint/2010/main" val="3372022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440EC-F3B8-4696-B1BC-22D3F9802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4804"/>
            <a:ext cx="5832628" cy="4243526"/>
          </a:xfrm>
          <a:prstGeom prst="rect">
            <a:avLst/>
          </a:prstGeom>
        </p:spPr>
      </p:pic>
      <p:pic>
        <p:nvPicPr>
          <p:cNvPr id="5" name="Picture 4">
            <a:extLst>
              <a:ext uri="{FF2B5EF4-FFF2-40B4-BE49-F238E27FC236}">
                <a16:creationId xmlns:a16="http://schemas.microsoft.com/office/drawing/2014/main" id="{86905A60-DA80-44B0-A774-9120CBCAF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629" y="594804"/>
            <a:ext cx="6359370" cy="4243526"/>
          </a:xfrm>
          <a:prstGeom prst="rect">
            <a:avLst/>
          </a:prstGeom>
        </p:spPr>
      </p:pic>
      <p:sp>
        <p:nvSpPr>
          <p:cNvPr id="6" name="TextBox 5">
            <a:extLst>
              <a:ext uri="{FF2B5EF4-FFF2-40B4-BE49-F238E27FC236}">
                <a16:creationId xmlns:a16="http://schemas.microsoft.com/office/drawing/2014/main" id="{C962DC32-C0F0-4900-A314-8870A779FA88}"/>
              </a:ext>
            </a:extLst>
          </p:cNvPr>
          <p:cNvSpPr txBox="1"/>
          <p:nvPr/>
        </p:nvSpPr>
        <p:spPr>
          <a:xfrm>
            <a:off x="199130" y="5308846"/>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Fig.10a. Streamlines (10 PPI, Gap= 5cm, Max flow, Top View)</a:t>
            </a:r>
            <a:endParaRPr lang="ar-IQ" dirty="0"/>
          </a:p>
        </p:txBody>
      </p:sp>
      <p:sp>
        <p:nvSpPr>
          <p:cNvPr id="7" name="TextBox 6">
            <a:extLst>
              <a:ext uri="{FF2B5EF4-FFF2-40B4-BE49-F238E27FC236}">
                <a16:creationId xmlns:a16="http://schemas.microsoft.com/office/drawing/2014/main" id="{B6041517-E880-4E2C-A094-8458DF6C650C}"/>
              </a:ext>
            </a:extLst>
          </p:cNvPr>
          <p:cNvSpPr txBox="1"/>
          <p:nvPr/>
        </p:nvSpPr>
        <p:spPr>
          <a:xfrm>
            <a:off x="6095999" y="5291090"/>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Fig.10b. Streamlines (40 PPI, Gap= 5cm, Max flow, Top View)</a:t>
            </a:r>
            <a:endParaRPr lang="ar-IQ" dirty="0"/>
          </a:p>
        </p:txBody>
      </p:sp>
    </p:spTree>
    <p:extLst>
      <p:ext uri="{BB962C8B-B14F-4D97-AF65-F5344CB8AC3E}">
        <p14:creationId xmlns:p14="http://schemas.microsoft.com/office/powerpoint/2010/main" val="283019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FA696-5899-416F-836E-235CEEE48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34" y="692457"/>
            <a:ext cx="5371430" cy="3959441"/>
          </a:xfrm>
          <a:prstGeom prst="rect">
            <a:avLst/>
          </a:prstGeom>
        </p:spPr>
      </p:pic>
      <p:pic>
        <p:nvPicPr>
          <p:cNvPr id="5" name="Picture 4">
            <a:extLst>
              <a:ext uri="{FF2B5EF4-FFF2-40B4-BE49-F238E27FC236}">
                <a16:creationId xmlns:a16="http://schemas.microsoft.com/office/drawing/2014/main" id="{54BAD759-42F5-4604-92ED-04B72912C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774" y="692456"/>
            <a:ext cx="5371430" cy="3959441"/>
          </a:xfrm>
          <a:prstGeom prst="rect">
            <a:avLst/>
          </a:prstGeom>
        </p:spPr>
      </p:pic>
      <p:sp>
        <p:nvSpPr>
          <p:cNvPr id="6" name="TextBox 5">
            <a:extLst>
              <a:ext uri="{FF2B5EF4-FFF2-40B4-BE49-F238E27FC236}">
                <a16:creationId xmlns:a16="http://schemas.microsoft.com/office/drawing/2014/main" id="{DA9EF652-9E82-443F-9421-23E6811C1ABC}"/>
              </a:ext>
            </a:extLst>
          </p:cNvPr>
          <p:cNvSpPr txBox="1"/>
          <p:nvPr/>
        </p:nvSpPr>
        <p:spPr>
          <a:xfrm>
            <a:off x="265533" y="5228947"/>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Fig.11a. Porous absorber contour (10 PPI, Gap= 5cm, Max flow)</a:t>
            </a:r>
            <a:endParaRPr lang="ar-IQ" dirty="0"/>
          </a:p>
        </p:txBody>
      </p:sp>
      <p:sp>
        <p:nvSpPr>
          <p:cNvPr id="7" name="TextBox 6">
            <a:extLst>
              <a:ext uri="{FF2B5EF4-FFF2-40B4-BE49-F238E27FC236}">
                <a16:creationId xmlns:a16="http://schemas.microsoft.com/office/drawing/2014/main" id="{9D858CC0-8582-439A-9E10-4BEEE64EBED6}"/>
              </a:ext>
            </a:extLst>
          </p:cNvPr>
          <p:cNvSpPr txBox="1"/>
          <p:nvPr/>
        </p:nvSpPr>
        <p:spPr>
          <a:xfrm>
            <a:off x="6226774" y="5248181"/>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Fig.11b. Porous absorber contour (40 PPI, Gap= 5cm, Max flow)</a:t>
            </a:r>
            <a:endParaRPr lang="ar-IQ" dirty="0"/>
          </a:p>
        </p:txBody>
      </p:sp>
    </p:spTree>
    <p:extLst>
      <p:ext uri="{BB962C8B-B14F-4D97-AF65-F5344CB8AC3E}">
        <p14:creationId xmlns:p14="http://schemas.microsoft.com/office/powerpoint/2010/main" val="143790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6CDD61-1391-489F-A700-4F4516A6C1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415" y="646664"/>
            <a:ext cx="5747299" cy="3398520"/>
          </a:xfrm>
          <a:prstGeom prst="rect">
            <a:avLst/>
          </a:prstGeom>
          <a:noFill/>
          <a:ln>
            <a:noFill/>
          </a:ln>
        </p:spPr>
      </p:pic>
      <p:sp>
        <p:nvSpPr>
          <p:cNvPr id="4" name="TextBox 3">
            <a:extLst>
              <a:ext uri="{FF2B5EF4-FFF2-40B4-BE49-F238E27FC236}">
                <a16:creationId xmlns:a16="http://schemas.microsoft.com/office/drawing/2014/main" id="{0D8621A5-BB14-4A68-8184-7EA955BF800D}"/>
              </a:ext>
            </a:extLst>
          </p:cNvPr>
          <p:cNvSpPr txBox="1"/>
          <p:nvPr/>
        </p:nvSpPr>
        <p:spPr>
          <a:xfrm>
            <a:off x="376349" y="4927106"/>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Fig.12a. Efficiency Versus Time (10PPI,40PPI, Gap=0cm Max flow)</a:t>
            </a:r>
            <a:endParaRPr lang="ar-IQ" dirty="0"/>
          </a:p>
        </p:txBody>
      </p:sp>
      <p:sp>
        <p:nvSpPr>
          <p:cNvPr id="5" name="TextBox 4">
            <a:extLst>
              <a:ext uri="{FF2B5EF4-FFF2-40B4-BE49-F238E27FC236}">
                <a16:creationId xmlns:a16="http://schemas.microsoft.com/office/drawing/2014/main" id="{BA2CFFA2-CCC8-4A38-B919-ED50FDE442B1}"/>
              </a:ext>
            </a:extLst>
          </p:cNvPr>
          <p:cNvSpPr txBox="1"/>
          <p:nvPr/>
        </p:nvSpPr>
        <p:spPr>
          <a:xfrm>
            <a:off x="6123648" y="4927106"/>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Fig.12b. Efficiency Versus Time (10PPI,40PPI, Gap=1cm Max flow)</a:t>
            </a:r>
            <a:endParaRPr lang="ar-IQ" dirty="0"/>
          </a:p>
        </p:txBody>
      </p:sp>
      <p:pic>
        <p:nvPicPr>
          <p:cNvPr id="6" name="Picture 5">
            <a:extLst>
              <a:ext uri="{FF2B5EF4-FFF2-40B4-BE49-F238E27FC236}">
                <a16:creationId xmlns:a16="http://schemas.microsoft.com/office/drawing/2014/main" id="{7DC1BF45-E660-4FDC-AA92-B2DB19AE0C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47779" y="596499"/>
            <a:ext cx="5755184" cy="3448685"/>
          </a:xfrm>
          <a:prstGeom prst="rect">
            <a:avLst/>
          </a:prstGeom>
          <a:noFill/>
          <a:ln>
            <a:noFill/>
          </a:ln>
        </p:spPr>
      </p:pic>
    </p:spTree>
    <p:extLst>
      <p:ext uri="{BB962C8B-B14F-4D97-AF65-F5344CB8AC3E}">
        <p14:creationId xmlns:p14="http://schemas.microsoft.com/office/powerpoint/2010/main" val="3810051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DEF40B-E8D1-481A-99CD-66709DCB2C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414" y="605376"/>
            <a:ext cx="5747299" cy="3448685"/>
          </a:xfrm>
          <a:prstGeom prst="rect">
            <a:avLst/>
          </a:prstGeom>
          <a:noFill/>
          <a:ln>
            <a:noFill/>
          </a:ln>
        </p:spPr>
      </p:pic>
      <p:sp>
        <p:nvSpPr>
          <p:cNvPr id="5" name="TextBox 4">
            <a:extLst>
              <a:ext uri="{FF2B5EF4-FFF2-40B4-BE49-F238E27FC236}">
                <a16:creationId xmlns:a16="http://schemas.microsoft.com/office/drawing/2014/main" id="{BF5776DB-19EF-4A18-B0A3-05544C376D79}"/>
              </a:ext>
            </a:extLst>
          </p:cNvPr>
          <p:cNvSpPr txBox="1"/>
          <p:nvPr/>
        </p:nvSpPr>
        <p:spPr>
          <a:xfrm>
            <a:off x="376348" y="4927106"/>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Fig.13a. Efficiency Versus Time (10PPI,40PPI, Gap=2cm Max flow)</a:t>
            </a:r>
            <a:endParaRPr lang="ar-IQ" dirty="0"/>
          </a:p>
        </p:txBody>
      </p:sp>
      <p:pic>
        <p:nvPicPr>
          <p:cNvPr id="6" name="Picture 5">
            <a:extLst>
              <a:ext uri="{FF2B5EF4-FFF2-40B4-BE49-F238E27FC236}">
                <a16:creationId xmlns:a16="http://schemas.microsoft.com/office/drawing/2014/main" id="{68ABF62D-9163-4BDF-9107-16FB9CFB65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47778" y="605375"/>
            <a:ext cx="5747298" cy="3448685"/>
          </a:xfrm>
          <a:prstGeom prst="rect">
            <a:avLst/>
          </a:prstGeom>
          <a:noFill/>
          <a:ln>
            <a:noFill/>
          </a:ln>
        </p:spPr>
      </p:pic>
      <p:sp>
        <p:nvSpPr>
          <p:cNvPr id="7" name="TextBox 6">
            <a:extLst>
              <a:ext uri="{FF2B5EF4-FFF2-40B4-BE49-F238E27FC236}">
                <a16:creationId xmlns:a16="http://schemas.microsoft.com/office/drawing/2014/main" id="{6117AA36-1242-440C-B7C6-E79CC81F789D}"/>
              </a:ext>
            </a:extLst>
          </p:cNvPr>
          <p:cNvSpPr txBox="1"/>
          <p:nvPr/>
        </p:nvSpPr>
        <p:spPr>
          <a:xfrm>
            <a:off x="6096000" y="4918228"/>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Fig.13b. Efficiency Versus Time (10PPI,40PPI, Gap=3cm Max flow)</a:t>
            </a:r>
            <a:endParaRPr lang="ar-IQ" dirty="0"/>
          </a:p>
        </p:txBody>
      </p:sp>
    </p:spTree>
    <p:extLst>
      <p:ext uri="{BB962C8B-B14F-4D97-AF65-F5344CB8AC3E}">
        <p14:creationId xmlns:p14="http://schemas.microsoft.com/office/powerpoint/2010/main" val="25286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6B279-826B-47AC-AF4F-9B6160354E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261" y="640886"/>
            <a:ext cx="5752739" cy="3448685"/>
          </a:xfrm>
          <a:prstGeom prst="rect">
            <a:avLst/>
          </a:prstGeom>
          <a:noFill/>
          <a:ln>
            <a:noFill/>
          </a:ln>
        </p:spPr>
      </p:pic>
      <p:pic>
        <p:nvPicPr>
          <p:cNvPr id="4" name="Picture 3">
            <a:extLst>
              <a:ext uri="{FF2B5EF4-FFF2-40B4-BE49-F238E27FC236}">
                <a16:creationId xmlns:a16="http://schemas.microsoft.com/office/drawing/2014/main" id="{CC384AA0-569B-4CA7-8A14-AE95C156E9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23397" y="615803"/>
            <a:ext cx="5724106" cy="3473768"/>
          </a:xfrm>
          <a:prstGeom prst="rect">
            <a:avLst/>
          </a:prstGeom>
          <a:noFill/>
          <a:ln>
            <a:noFill/>
          </a:ln>
        </p:spPr>
      </p:pic>
      <p:sp>
        <p:nvSpPr>
          <p:cNvPr id="5" name="TextBox 4">
            <a:extLst>
              <a:ext uri="{FF2B5EF4-FFF2-40B4-BE49-F238E27FC236}">
                <a16:creationId xmlns:a16="http://schemas.microsoft.com/office/drawing/2014/main" id="{10070FAF-120F-489B-AC8A-10B050BC31F6}"/>
              </a:ext>
            </a:extLst>
          </p:cNvPr>
          <p:cNvSpPr txBox="1"/>
          <p:nvPr/>
        </p:nvSpPr>
        <p:spPr>
          <a:xfrm>
            <a:off x="432333" y="4944861"/>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Fig.14a. Efficiency Versus Time (10PPI,40PPI, Gap=4cm Max flow)</a:t>
            </a:r>
            <a:endParaRPr lang="ar-IQ" dirty="0"/>
          </a:p>
        </p:txBody>
      </p:sp>
      <p:sp>
        <p:nvSpPr>
          <p:cNvPr id="6" name="TextBox 5">
            <a:extLst>
              <a:ext uri="{FF2B5EF4-FFF2-40B4-BE49-F238E27FC236}">
                <a16:creationId xmlns:a16="http://schemas.microsoft.com/office/drawing/2014/main" id="{3502C734-574A-4A29-AC5C-35BFA6AF02CD}"/>
              </a:ext>
            </a:extLst>
          </p:cNvPr>
          <p:cNvSpPr txBox="1"/>
          <p:nvPr/>
        </p:nvSpPr>
        <p:spPr>
          <a:xfrm>
            <a:off x="6276073" y="4944862"/>
            <a:ext cx="5371430"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Fig.14b. Efficiency Versus Time (10PPI,40PPI, Gap=5cm Max flow)</a:t>
            </a:r>
            <a:endParaRPr lang="ar-IQ" dirty="0"/>
          </a:p>
        </p:txBody>
      </p:sp>
    </p:spTree>
    <p:extLst>
      <p:ext uri="{BB962C8B-B14F-4D97-AF65-F5344CB8AC3E}">
        <p14:creationId xmlns:p14="http://schemas.microsoft.com/office/powerpoint/2010/main" val="4000072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61F4B11D-31E6-4DED-A36E-5A078A8F41AD}"/>
                  </a:ext>
                </a:extLst>
              </p:cNvPr>
              <p:cNvGraphicFramePr>
                <a:graphicFrameLocks noGrp="1"/>
              </p:cNvGraphicFramePr>
              <p:nvPr>
                <p:extLst>
                  <p:ext uri="{D42A27DB-BD31-4B8C-83A1-F6EECF244321}">
                    <p14:modId xmlns:p14="http://schemas.microsoft.com/office/powerpoint/2010/main" val="1914063368"/>
                  </p:ext>
                </p:extLst>
              </p:nvPr>
            </p:nvGraphicFramePr>
            <p:xfrm>
              <a:off x="2032000" y="2077412"/>
              <a:ext cx="8127999" cy="1854200"/>
            </p:xfrm>
            <a:graphic>
              <a:graphicData uri="http://schemas.openxmlformats.org/drawingml/2006/table">
                <a:tbl>
                  <a:tblPr rtl="1" firstRow="1" bandRow="1">
                    <a:tableStyleId>{616DA210-FB5B-4158-B5E0-FEB733F419BA}</a:tableStyleId>
                  </a:tblPr>
                  <a:tblGrid>
                    <a:gridCol w="2709333">
                      <a:extLst>
                        <a:ext uri="{9D8B030D-6E8A-4147-A177-3AD203B41FA5}">
                          <a16:colId xmlns:a16="http://schemas.microsoft.com/office/drawing/2014/main" val="3883429934"/>
                        </a:ext>
                      </a:extLst>
                    </a:gridCol>
                    <a:gridCol w="2709333">
                      <a:extLst>
                        <a:ext uri="{9D8B030D-6E8A-4147-A177-3AD203B41FA5}">
                          <a16:colId xmlns:a16="http://schemas.microsoft.com/office/drawing/2014/main" val="1749067048"/>
                        </a:ext>
                      </a:extLst>
                    </a:gridCol>
                    <a:gridCol w="2709333">
                      <a:extLst>
                        <a:ext uri="{9D8B030D-6E8A-4147-A177-3AD203B41FA5}">
                          <a16:colId xmlns:a16="http://schemas.microsoft.com/office/drawing/2014/main" val="957742048"/>
                        </a:ext>
                      </a:extLst>
                    </a:gridCol>
                  </a:tblGrid>
                  <a:tr h="370840">
                    <a:tc gridSpan="2">
                      <a:txBody>
                        <a:bodyPr/>
                        <a:lstStyle/>
                        <a:p>
                          <a:pPr algn="ctr" rtl="1"/>
                          <a14:m>
                            <m:oMath xmlns:m="http://schemas.openxmlformats.org/officeDocument/2006/math">
                              <m:r>
                                <a:rPr lang="en-US" dirty="0" smtClean="0"/>
                                <m:t>∆</m:t>
                              </m:r>
                              <m:r>
                                <a:rPr lang="en-US" dirty="0" smtClean="0"/>
                                <m:t>𝑷</m:t>
                              </m:r>
                              <m:r>
                                <a:rPr lang="en-US" dirty="0" smtClean="0"/>
                                <m:t> (</m:t>
                              </m:r>
                              <m:r>
                                <a:rPr lang="en-US" dirty="0" smtClean="0"/>
                                <m:t>𝑷𝒂</m:t>
                              </m:r>
                              <m:r>
                                <a:rPr lang="en-US" dirty="0" smtClean="0"/>
                                <m:t>)</m:t>
                              </m:r>
                            </m:oMath>
                          </a14:m>
                          <a:r>
                            <a:rPr lang="en-US" dirty="0">
                              <a:latin typeface="Adobe Song Std L" panose="02020300000000000000" pitchFamily="18" charset="-128"/>
                              <a:ea typeface="Adobe Song Std L" panose="02020300000000000000" pitchFamily="18" charset="-128"/>
                            </a:rPr>
                            <a:t> (Gap</a:t>
                          </a:r>
                          <a:r>
                            <a:rPr lang="en-US" baseline="0" dirty="0">
                              <a:latin typeface="Adobe Song Std L" panose="02020300000000000000" pitchFamily="18" charset="-128"/>
                              <a:ea typeface="Adobe Song Std L" panose="02020300000000000000" pitchFamily="18" charset="-128"/>
                            </a:rPr>
                            <a:t> = 0cm)</a:t>
                          </a:r>
                          <a:endParaRPr lang="ar-IQ" dirty="0">
                            <a:latin typeface="Adobe Song Std L" panose="02020300000000000000" pitchFamily="18" charset="-128"/>
                            <a:ea typeface="Adobe Song Std L" panose="02020300000000000000" pitchFamily="18" charset="-128"/>
                          </a:endParaRPr>
                        </a:p>
                      </a:txBody>
                      <a:tcPr anchor="ctr"/>
                    </a:tc>
                    <a:tc hMerge="1">
                      <a:txBody>
                        <a:bodyPr/>
                        <a:lstStyle/>
                        <a:p>
                          <a:pPr rtl="1"/>
                          <a:endParaRPr lang="ar-IQ" dirty="0"/>
                        </a:p>
                      </a:txBody>
                      <a:tcPr/>
                    </a:tc>
                    <a:tc rowSpan="2">
                      <a:txBody>
                        <a:bodyPr/>
                        <a:lstStyle/>
                        <a:p>
                          <a:pPr algn="ctr" rtl="1"/>
                          <a:r>
                            <a:rPr lang="en-US" dirty="0">
                              <a:latin typeface="Adobe Song Std L" panose="02020300000000000000" pitchFamily="18" charset="-128"/>
                              <a:ea typeface="Adobe Song Std L" panose="02020300000000000000" pitchFamily="18" charset="-128"/>
                            </a:rPr>
                            <a:t>Air Flow Rate </a:t>
                          </a:r>
                          <a14:m>
                            <m:oMath xmlns:m="http://schemas.openxmlformats.org/officeDocument/2006/math">
                              <m:r>
                                <a:rPr lang="en-US" smtClean="0"/>
                                <m:t>(</m:t>
                              </m:r>
                              <m:f>
                                <m:fPr>
                                  <m:ctrlPr>
                                    <a:rPr lang="en-US" smtClean="0"/>
                                  </m:ctrlPr>
                                </m:fPr>
                                <m:num>
                                  <m:r>
                                    <a:rPr lang="en-US" smtClean="0"/>
                                    <m:t>𝒌𝒈</m:t>
                                  </m:r>
                                </m:num>
                                <m:den>
                                  <m:r>
                                    <a:rPr lang="en-US" smtClean="0"/>
                                    <m:t>𝒔</m:t>
                                  </m:r>
                                </m:den>
                              </m:f>
                              <m:r>
                                <a:rPr lang="en-US" smtClean="0"/>
                                <m:t>)</m:t>
                              </m:r>
                            </m:oMath>
                          </a14:m>
                          <a:endParaRPr lang="ar-IQ" dirty="0">
                            <a:latin typeface="Adobe Song Std L" panose="02020300000000000000" pitchFamily="18" charset="-128"/>
                            <a:ea typeface="Adobe Song Std L" panose="02020300000000000000" pitchFamily="18" charset="-128"/>
                          </a:endParaRPr>
                        </a:p>
                      </a:txBody>
                      <a:tcPr anchor="ctr"/>
                    </a:tc>
                    <a:extLst>
                      <a:ext uri="{0D108BD9-81ED-4DB2-BD59-A6C34878D82A}">
                        <a16:rowId xmlns:a16="http://schemas.microsoft.com/office/drawing/2014/main" val="971586044"/>
                      </a:ext>
                    </a:extLst>
                  </a:tr>
                  <a:tr h="370840">
                    <a:tc>
                      <a:txBody>
                        <a:bodyPr/>
                        <a:lstStyle/>
                        <a:p>
                          <a:pPr algn="ctr" rtl="1"/>
                          <a:r>
                            <a:rPr lang="en-US" b="1" dirty="0">
                              <a:latin typeface="Adobe Song Std L" panose="02020300000000000000" pitchFamily="18" charset="-128"/>
                              <a:ea typeface="Adobe Song Std L" panose="02020300000000000000" pitchFamily="18" charset="-128"/>
                            </a:rPr>
                            <a:t>40PPI</a:t>
                          </a:r>
                          <a:endParaRPr lang="ar-IQ" b="1" dirty="0">
                            <a:latin typeface="Adobe Song Std L" panose="02020300000000000000" pitchFamily="18" charset="-128"/>
                            <a:ea typeface="Adobe Song Std L" panose="02020300000000000000" pitchFamily="18" charset="-128"/>
                          </a:endParaRPr>
                        </a:p>
                      </a:txBody>
                      <a:tcPr anchor="ctr"/>
                    </a:tc>
                    <a:tc>
                      <a:txBody>
                        <a:bodyPr/>
                        <a:lstStyle/>
                        <a:p>
                          <a:pPr algn="ctr" rtl="1"/>
                          <a:r>
                            <a:rPr lang="en-US" b="1" dirty="0">
                              <a:latin typeface="Adobe Song Std L" panose="02020300000000000000" pitchFamily="18" charset="-128"/>
                              <a:ea typeface="Adobe Song Std L" panose="02020300000000000000" pitchFamily="18" charset="-128"/>
                            </a:rPr>
                            <a:t>10 PPI</a:t>
                          </a:r>
                          <a:endParaRPr lang="ar-IQ" b="1" dirty="0">
                            <a:latin typeface="Adobe Song Std L" panose="02020300000000000000" pitchFamily="18" charset="-128"/>
                            <a:ea typeface="Adobe Song Std L" panose="02020300000000000000" pitchFamily="18" charset="-128"/>
                          </a:endParaRPr>
                        </a:p>
                      </a:txBody>
                      <a:tcPr anchor="ctr"/>
                    </a:tc>
                    <a:tc vMerge="1">
                      <a:txBody>
                        <a:bodyPr/>
                        <a:lstStyle/>
                        <a:p>
                          <a:pPr rtl="1"/>
                          <a:endParaRPr lang="ar-IQ" dirty="0"/>
                        </a:p>
                      </a:txBody>
                      <a:tcPr/>
                    </a:tc>
                    <a:extLst>
                      <a:ext uri="{0D108BD9-81ED-4DB2-BD59-A6C34878D82A}">
                        <a16:rowId xmlns:a16="http://schemas.microsoft.com/office/drawing/2014/main" val="1806364377"/>
                      </a:ext>
                    </a:extLst>
                  </a:tr>
                  <a:tr h="370840">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59.36</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29.43</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0.0076</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extLst>
                      <a:ext uri="{0D108BD9-81ED-4DB2-BD59-A6C34878D82A}">
                        <a16:rowId xmlns:a16="http://schemas.microsoft.com/office/drawing/2014/main" val="2125414283"/>
                      </a:ext>
                    </a:extLst>
                  </a:tr>
                  <a:tr h="370840">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99.21</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49.05</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0.0118</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extLst>
                      <a:ext uri="{0D108BD9-81ED-4DB2-BD59-A6C34878D82A}">
                        <a16:rowId xmlns:a16="http://schemas.microsoft.com/office/drawing/2014/main" val="1899999099"/>
                      </a:ext>
                    </a:extLst>
                  </a:tr>
                  <a:tr h="370840">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117.67</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68.67</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0.0136</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extLst>
                      <a:ext uri="{0D108BD9-81ED-4DB2-BD59-A6C34878D82A}">
                        <a16:rowId xmlns:a16="http://schemas.microsoft.com/office/drawing/2014/main" val="3508383152"/>
                      </a:ext>
                    </a:extLst>
                  </a:tr>
                </a:tbl>
              </a:graphicData>
            </a:graphic>
          </p:graphicFrame>
        </mc:Choice>
        <mc:Fallback>
          <p:graphicFrame>
            <p:nvGraphicFramePr>
              <p:cNvPr id="7" name="Table 6">
                <a:extLst>
                  <a:ext uri="{FF2B5EF4-FFF2-40B4-BE49-F238E27FC236}">
                    <a16:creationId xmlns:a16="http://schemas.microsoft.com/office/drawing/2014/main" id="{61F4B11D-31E6-4DED-A36E-5A078A8F41AD}"/>
                  </a:ext>
                </a:extLst>
              </p:cNvPr>
              <p:cNvGraphicFramePr>
                <a:graphicFrameLocks noGrp="1"/>
              </p:cNvGraphicFramePr>
              <p:nvPr>
                <p:extLst>
                  <p:ext uri="{D42A27DB-BD31-4B8C-83A1-F6EECF244321}">
                    <p14:modId xmlns:p14="http://schemas.microsoft.com/office/powerpoint/2010/main" val="1914063368"/>
                  </p:ext>
                </p:extLst>
              </p:nvPr>
            </p:nvGraphicFramePr>
            <p:xfrm>
              <a:off x="2032000" y="2077412"/>
              <a:ext cx="8127999" cy="1854200"/>
            </p:xfrm>
            <a:graphic>
              <a:graphicData uri="http://schemas.openxmlformats.org/drawingml/2006/table">
                <a:tbl>
                  <a:tblPr rtl="1" firstRow="1" bandRow="1">
                    <a:tableStyleId>{616DA210-FB5B-4158-B5E0-FEB733F419BA}</a:tableStyleId>
                  </a:tblPr>
                  <a:tblGrid>
                    <a:gridCol w="2709333">
                      <a:extLst>
                        <a:ext uri="{9D8B030D-6E8A-4147-A177-3AD203B41FA5}">
                          <a16:colId xmlns:a16="http://schemas.microsoft.com/office/drawing/2014/main" val="3883429934"/>
                        </a:ext>
                      </a:extLst>
                    </a:gridCol>
                    <a:gridCol w="2709333">
                      <a:extLst>
                        <a:ext uri="{9D8B030D-6E8A-4147-A177-3AD203B41FA5}">
                          <a16:colId xmlns:a16="http://schemas.microsoft.com/office/drawing/2014/main" val="1749067048"/>
                        </a:ext>
                      </a:extLst>
                    </a:gridCol>
                    <a:gridCol w="2709333">
                      <a:extLst>
                        <a:ext uri="{9D8B030D-6E8A-4147-A177-3AD203B41FA5}">
                          <a16:colId xmlns:a16="http://schemas.microsoft.com/office/drawing/2014/main" val="957742048"/>
                        </a:ext>
                      </a:extLst>
                    </a:gridCol>
                  </a:tblGrid>
                  <a:tr h="370840">
                    <a:tc gridSpan="2">
                      <a:txBody>
                        <a:bodyPr/>
                        <a:lstStyle/>
                        <a:p>
                          <a:endParaRPr lang="ar-IQ"/>
                        </a:p>
                      </a:txBody>
                      <a:tcPr anchor="ctr">
                        <a:blipFill>
                          <a:blip r:embed="rId2"/>
                          <a:stretch>
                            <a:fillRect l="-112" t="-6557" r="-50394" b="-426230"/>
                          </a:stretch>
                        </a:blipFill>
                      </a:tcPr>
                    </a:tc>
                    <a:tc hMerge="1">
                      <a:txBody>
                        <a:bodyPr/>
                        <a:lstStyle/>
                        <a:p>
                          <a:pPr rtl="1"/>
                          <a:endParaRPr lang="ar-IQ" dirty="0"/>
                        </a:p>
                      </a:txBody>
                      <a:tcPr/>
                    </a:tc>
                    <a:tc rowSpan="2">
                      <a:txBody>
                        <a:bodyPr/>
                        <a:lstStyle/>
                        <a:p>
                          <a:endParaRPr lang="ar-IQ"/>
                        </a:p>
                      </a:txBody>
                      <a:tcPr anchor="ctr">
                        <a:blipFill>
                          <a:blip r:embed="rId2"/>
                          <a:stretch>
                            <a:fillRect l="-200000" t="-3279" r="-674" b="-163115"/>
                          </a:stretch>
                        </a:blipFill>
                      </a:tcPr>
                    </a:tc>
                    <a:extLst>
                      <a:ext uri="{0D108BD9-81ED-4DB2-BD59-A6C34878D82A}">
                        <a16:rowId xmlns:a16="http://schemas.microsoft.com/office/drawing/2014/main" val="971586044"/>
                      </a:ext>
                    </a:extLst>
                  </a:tr>
                  <a:tr h="370840">
                    <a:tc>
                      <a:txBody>
                        <a:bodyPr/>
                        <a:lstStyle/>
                        <a:p>
                          <a:pPr algn="ctr" rtl="1"/>
                          <a:r>
                            <a:rPr lang="en-US" b="1" dirty="0">
                              <a:latin typeface="Adobe Song Std L" panose="02020300000000000000" pitchFamily="18" charset="-128"/>
                              <a:ea typeface="Adobe Song Std L" panose="02020300000000000000" pitchFamily="18" charset="-128"/>
                            </a:rPr>
                            <a:t>40PPI</a:t>
                          </a:r>
                          <a:endParaRPr lang="ar-IQ" b="1" dirty="0">
                            <a:latin typeface="Adobe Song Std L" panose="02020300000000000000" pitchFamily="18" charset="-128"/>
                            <a:ea typeface="Adobe Song Std L" panose="02020300000000000000" pitchFamily="18" charset="-128"/>
                          </a:endParaRPr>
                        </a:p>
                      </a:txBody>
                      <a:tcPr anchor="ctr"/>
                    </a:tc>
                    <a:tc>
                      <a:txBody>
                        <a:bodyPr/>
                        <a:lstStyle/>
                        <a:p>
                          <a:pPr algn="ctr" rtl="1"/>
                          <a:r>
                            <a:rPr lang="en-US" b="1" dirty="0">
                              <a:latin typeface="Adobe Song Std L" panose="02020300000000000000" pitchFamily="18" charset="-128"/>
                              <a:ea typeface="Adobe Song Std L" panose="02020300000000000000" pitchFamily="18" charset="-128"/>
                            </a:rPr>
                            <a:t>10 PPI</a:t>
                          </a:r>
                          <a:endParaRPr lang="ar-IQ" b="1" dirty="0">
                            <a:latin typeface="Adobe Song Std L" panose="02020300000000000000" pitchFamily="18" charset="-128"/>
                            <a:ea typeface="Adobe Song Std L" panose="02020300000000000000" pitchFamily="18" charset="-128"/>
                          </a:endParaRPr>
                        </a:p>
                      </a:txBody>
                      <a:tcPr anchor="ctr"/>
                    </a:tc>
                    <a:tc vMerge="1">
                      <a:txBody>
                        <a:bodyPr/>
                        <a:lstStyle/>
                        <a:p>
                          <a:pPr rtl="1"/>
                          <a:endParaRPr lang="ar-IQ" dirty="0"/>
                        </a:p>
                      </a:txBody>
                      <a:tcPr/>
                    </a:tc>
                    <a:extLst>
                      <a:ext uri="{0D108BD9-81ED-4DB2-BD59-A6C34878D82A}">
                        <a16:rowId xmlns:a16="http://schemas.microsoft.com/office/drawing/2014/main" val="1806364377"/>
                      </a:ext>
                    </a:extLst>
                  </a:tr>
                  <a:tr h="370840">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59.36</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29.43</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0.0076</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extLst>
                      <a:ext uri="{0D108BD9-81ED-4DB2-BD59-A6C34878D82A}">
                        <a16:rowId xmlns:a16="http://schemas.microsoft.com/office/drawing/2014/main" val="2125414283"/>
                      </a:ext>
                    </a:extLst>
                  </a:tr>
                  <a:tr h="370840">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99.21</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49.05</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0.0118</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extLst>
                      <a:ext uri="{0D108BD9-81ED-4DB2-BD59-A6C34878D82A}">
                        <a16:rowId xmlns:a16="http://schemas.microsoft.com/office/drawing/2014/main" val="1899999099"/>
                      </a:ext>
                    </a:extLst>
                  </a:tr>
                  <a:tr h="370840">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117.67</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68.67</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tc>
                      <a:txBody>
                        <a:bodyPr/>
                        <a:lstStyle/>
                        <a:p>
                          <a:pPr algn="ctr" rtl="1"/>
                          <a:r>
                            <a:rPr lang="en-US" sz="1800" b="1" kern="1200" dirty="0">
                              <a:solidFill>
                                <a:schemeClr val="tx1"/>
                              </a:solidFill>
                              <a:latin typeface="Adobe Song Std L" panose="02020300000000000000" pitchFamily="18" charset="-128"/>
                              <a:ea typeface="Adobe Song Std L" panose="02020300000000000000" pitchFamily="18" charset="-128"/>
                              <a:cs typeface="+mn-cs"/>
                            </a:rPr>
                            <a:t>0.0136</a:t>
                          </a:r>
                          <a:endParaRPr lang="ar-IQ" sz="1800" b="1" kern="1200" dirty="0">
                            <a:solidFill>
                              <a:schemeClr val="tx1"/>
                            </a:solidFill>
                            <a:latin typeface="Adobe Song Std L" panose="02020300000000000000" pitchFamily="18" charset="-128"/>
                            <a:ea typeface="Adobe Song Std L" panose="02020300000000000000" pitchFamily="18" charset="-128"/>
                            <a:cs typeface="+mn-cs"/>
                          </a:endParaRPr>
                        </a:p>
                      </a:txBody>
                      <a:tcPr anchor="ctr"/>
                    </a:tc>
                    <a:extLst>
                      <a:ext uri="{0D108BD9-81ED-4DB2-BD59-A6C34878D82A}">
                        <a16:rowId xmlns:a16="http://schemas.microsoft.com/office/drawing/2014/main" val="3508383152"/>
                      </a:ext>
                    </a:extLst>
                  </a:tr>
                </a:tbl>
              </a:graphicData>
            </a:graphic>
          </p:graphicFrame>
        </mc:Fallback>
      </mc:AlternateContent>
      <p:sp>
        <p:nvSpPr>
          <p:cNvPr id="15" name="TextBox 14">
            <a:extLst>
              <a:ext uri="{FF2B5EF4-FFF2-40B4-BE49-F238E27FC236}">
                <a16:creationId xmlns:a16="http://schemas.microsoft.com/office/drawing/2014/main" id="{D67A252C-2A52-4396-A879-226983D00CDD}"/>
              </a:ext>
            </a:extLst>
          </p:cNvPr>
          <p:cNvSpPr txBox="1"/>
          <p:nvPr/>
        </p:nvSpPr>
        <p:spPr>
          <a:xfrm>
            <a:off x="2567709" y="766618"/>
            <a:ext cx="6844145" cy="830997"/>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Table 2. Pressure Drop Versus Mass flow rates (gap = 0cm)</a:t>
            </a:r>
            <a:endParaRPr lang="ar-IQ" dirty="0"/>
          </a:p>
        </p:txBody>
      </p:sp>
    </p:spTree>
    <p:extLst>
      <p:ext uri="{BB962C8B-B14F-4D97-AF65-F5344CB8AC3E}">
        <p14:creationId xmlns:p14="http://schemas.microsoft.com/office/powerpoint/2010/main" val="294284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B15CE8-0AE6-4363-881E-64F5EC9A96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214" y="115745"/>
            <a:ext cx="5274310" cy="4087495"/>
          </a:xfrm>
          <a:prstGeom prst="rect">
            <a:avLst/>
          </a:prstGeom>
          <a:noFill/>
          <a:ln>
            <a:noFill/>
          </a:ln>
        </p:spPr>
      </p:pic>
      <p:pic>
        <p:nvPicPr>
          <p:cNvPr id="3" name="Picture 2">
            <a:extLst>
              <a:ext uri="{FF2B5EF4-FFF2-40B4-BE49-F238E27FC236}">
                <a16:creationId xmlns:a16="http://schemas.microsoft.com/office/drawing/2014/main" id="{77FCA78B-B8AD-40FB-9890-4BFD32F607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8486" y="115745"/>
            <a:ext cx="5274310" cy="4110990"/>
          </a:xfrm>
          <a:prstGeom prst="rect">
            <a:avLst/>
          </a:prstGeom>
          <a:noFill/>
          <a:ln>
            <a:noFill/>
          </a:ln>
        </p:spPr>
      </p:pic>
      <p:sp>
        <p:nvSpPr>
          <p:cNvPr id="4" name="TextBox 3">
            <a:extLst>
              <a:ext uri="{FF2B5EF4-FFF2-40B4-BE49-F238E27FC236}">
                <a16:creationId xmlns:a16="http://schemas.microsoft.com/office/drawing/2014/main" id="{5D64422E-422A-4CBA-BC2A-5102D2ECB94A}"/>
              </a:ext>
            </a:extLst>
          </p:cNvPr>
          <p:cNvSpPr txBox="1"/>
          <p:nvPr/>
        </p:nvSpPr>
        <p:spPr>
          <a:xfrm>
            <a:off x="353673" y="4500978"/>
            <a:ext cx="5371430" cy="1200329"/>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 16a. efficiency versus time for 10 PPI (5cm gap), mass flow rates (0.0076, 0.0118, and 0.0136 kg/s)</a:t>
            </a:r>
            <a:endParaRPr lang="ar-IQ" dirty="0"/>
          </a:p>
        </p:txBody>
      </p:sp>
      <p:sp>
        <p:nvSpPr>
          <p:cNvPr id="5" name="TextBox 4">
            <a:extLst>
              <a:ext uri="{FF2B5EF4-FFF2-40B4-BE49-F238E27FC236}">
                <a16:creationId xmlns:a16="http://schemas.microsoft.com/office/drawing/2014/main" id="{7096D2A2-B71E-4190-9C0F-C4A62E1DABB9}"/>
              </a:ext>
            </a:extLst>
          </p:cNvPr>
          <p:cNvSpPr txBox="1"/>
          <p:nvPr/>
        </p:nvSpPr>
        <p:spPr>
          <a:xfrm>
            <a:off x="6249926" y="4500977"/>
            <a:ext cx="5371430" cy="1200329"/>
          </a:xfrm>
          <a:prstGeom prst="rect">
            <a:avLst/>
          </a:prstGeom>
          <a:pattFill prst="pct40">
            <a:fgClr>
              <a:schemeClr val="accent2"/>
            </a:fgClr>
            <a:bgClr>
              <a:schemeClr val="bg1"/>
            </a:bgClr>
          </a:pattFill>
        </p:spPr>
        <p:txBody>
          <a:bodyPr wrap="square">
            <a:spAutoFit/>
          </a:bodyPr>
          <a:lstStyle>
            <a:defPPr>
              <a:defRPr lang="en-US"/>
            </a:defPPr>
            <a:lvl1pPr algn="ctr">
              <a:defRPr sz="2400" b="1">
                <a:latin typeface="Times New Roman" panose="02020603050405020304" pitchFamily="18" charset="0"/>
                <a:cs typeface="Times New Roman" panose="02020603050405020304" pitchFamily="18" charset="0"/>
              </a:defRPr>
            </a:lvl1pPr>
          </a:lstStyle>
          <a:p>
            <a:r>
              <a:rPr lang="en-US" dirty="0"/>
              <a:t>Fig. 16b. efficiency versus time for 10 PPI (5cm gap), mass flow rates (0.0076, 0.0118, and 0.0136 kg/s)</a:t>
            </a:r>
            <a:endParaRPr lang="ar-IQ" dirty="0"/>
          </a:p>
        </p:txBody>
      </p:sp>
    </p:spTree>
    <p:extLst>
      <p:ext uri="{BB962C8B-B14F-4D97-AF65-F5344CB8AC3E}">
        <p14:creationId xmlns:p14="http://schemas.microsoft.com/office/powerpoint/2010/main" val="336127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81CBD-B005-499C-9743-C1416F7AE8B6}"/>
              </a:ext>
            </a:extLst>
          </p:cNvPr>
          <p:cNvSpPr/>
          <p:nvPr/>
        </p:nvSpPr>
        <p:spPr>
          <a:xfrm>
            <a:off x="368486" y="92760"/>
            <a:ext cx="11412182" cy="5837432"/>
          </a:xfrm>
          <a:prstGeom prst="rect">
            <a:avLst/>
          </a:prstGeom>
        </p:spPr>
        <p:txBody>
          <a:bodyPr wrap="square">
            <a:spAutoFit/>
          </a:bodyPr>
          <a:lstStyle/>
          <a:p>
            <a:r>
              <a:rPr lang="en-US" sz="4000" b="1" dirty="0">
                <a:solidFill>
                  <a:schemeClr val="accent2"/>
                </a:solidFill>
                <a:latin typeface="Times New Roman" panose="02020603050405020304" pitchFamily="18" charset="0"/>
                <a:cs typeface="Times New Roman" panose="02020603050405020304" pitchFamily="18" charset="0"/>
              </a:rPr>
              <a:t>5. References</a:t>
            </a:r>
          </a:p>
          <a:p>
            <a:endParaRPr lang="en-US" sz="2600" dirty="0">
              <a:solidFill>
                <a:schemeClr val="accent2"/>
              </a:solidFill>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Enibe, S. O. (2002). Performance of a natural circulation solar air heating system with phase change material energy storage. Renewable Energy, 27(1), 69-86.‏</a:t>
            </a:r>
          </a:p>
          <a:p>
            <a:pPr marL="457200" indent="-45720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Devahastin, S., &amp; Pitaksuriyarat, S. (2006). Use of latent heat storage to conserve energy during drying and its effect on drying kinetics of a food product. Applied thermal engineering, 26(14-15), 1705-1713.‏</a:t>
            </a:r>
          </a:p>
          <a:p>
            <a:pPr marL="457200" indent="-457200" algn="just">
              <a:lnSpc>
                <a:spcPct val="150000"/>
              </a:lnSpc>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Shalaby, S. M., &amp; Bek, M. A. (2014). Experimental investigation of a novel indirect solar dryer implementing PCM as energy storage medium. Energy conversion and management, 83, 1-8.‏</a:t>
            </a:r>
          </a:p>
        </p:txBody>
      </p:sp>
    </p:spTree>
    <p:extLst>
      <p:ext uri="{BB962C8B-B14F-4D97-AF65-F5344CB8AC3E}">
        <p14:creationId xmlns:p14="http://schemas.microsoft.com/office/powerpoint/2010/main" val="4039221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ECBE9-D243-408E-B0ED-226B3A1EFA4A}"/>
              </a:ext>
            </a:extLst>
          </p:cNvPr>
          <p:cNvSpPr/>
          <p:nvPr/>
        </p:nvSpPr>
        <p:spPr>
          <a:xfrm>
            <a:off x="369903" y="519585"/>
            <a:ext cx="11452194" cy="5437322"/>
          </a:xfrm>
          <a:prstGeom prst="rect">
            <a:avLst/>
          </a:prstGeom>
        </p:spPr>
        <p:txBody>
          <a:bodyPr wrap="square">
            <a:spAutoFit/>
          </a:bodyPr>
          <a:lstStyle/>
          <a:p>
            <a:pPr marL="742950" indent="-742950">
              <a:buAutoNum type="arabicPeriod"/>
            </a:pPr>
            <a:r>
              <a:rPr lang="en-US" sz="4000" b="1" dirty="0">
                <a:solidFill>
                  <a:schemeClr val="accent2"/>
                </a:solidFill>
                <a:latin typeface="Times New Roman" panose="02020603050405020304" pitchFamily="18" charset="0"/>
                <a:cs typeface="Times New Roman" panose="02020603050405020304" pitchFamily="18" charset="0"/>
              </a:rPr>
              <a:t>Introduction</a:t>
            </a:r>
          </a:p>
          <a:p>
            <a:pPr algn="just">
              <a:lnSpc>
                <a:spcPct val="150000"/>
              </a:lnSpc>
            </a:pPr>
            <a:r>
              <a:rPr lang="en-US" sz="2600" dirty="0">
                <a:solidFill>
                  <a:schemeClr val="accent2"/>
                </a:solidFill>
                <a:latin typeface="Times New Roman" panose="02020603050405020304" pitchFamily="18" charset="0"/>
                <a:cs typeface="Times New Roman" panose="02020603050405020304" pitchFamily="18" charset="0"/>
              </a:rPr>
              <a:t>		Drying is one of the oldest techniques for the preservation of food and agricultural products. The main objective of drying is to reduce the moisture content to a safe storage level, at which the products can be stored for a longer period without any deterioration. The low moisture content prevents the growth of microorganisms such as molds, bacteria, and yeasts in agricultural products and reduces the chemical reactions deteriorating the quality of the products. It also reduces the mass and volume of the products resulting in minimum packaging, storage, and transportation costs. </a:t>
            </a:r>
          </a:p>
        </p:txBody>
      </p:sp>
    </p:spTree>
    <p:extLst>
      <p:ext uri="{BB962C8B-B14F-4D97-AF65-F5344CB8AC3E}">
        <p14:creationId xmlns:p14="http://schemas.microsoft.com/office/powerpoint/2010/main" val="4239567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73CD9-A300-4315-B22B-1E26DF2E1FF5}"/>
              </a:ext>
            </a:extLst>
          </p:cNvPr>
          <p:cNvSpPr txBox="1"/>
          <p:nvPr/>
        </p:nvSpPr>
        <p:spPr>
          <a:xfrm>
            <a:off x="0" y="0"/>
            <a:ext cx="12192000" cy="6217087"/>
          </a:xfrm>
          <a:prstGeom prst="rect">
            <a:avLst/>
          </a:prstGeom>
          <a:blipFill>
            <a:blip r:embed="rId2"/>
            <a:tile tx="0" ty="0" sx="100000" sy="100000" flip="none" algn="tl"/>
          </a:blipFill>
        </p:spPr>
        <p:txBody>
          <a:bodyPr wrap="square" rtlCol="1">
            <a:spAutoFit/>
          </a:bodyPr>
          <a:lstStyle/>
          <a:p>
            <a:pPr algn="ctr"/>
            <a:r>
              <a:rPr lang="en-US" sz="19900" b="1" dirty="0">
                <a:ln w="22225">
                  <a:solidFill>
                    <a:schemeClr val="accent2"/>
                  </a:solidFill>
                  <a:prstDash val="solid"/>
                </a:ln>
                <a:solidFill>
                  <a:schemeClr val="bg2">
                    <a:lumMod val="75000"/>
                  </a:schemeClr>
                </a:solidFill>
                <a:effectLst>
                  <a:outerShdw blurRad="50800" dist="38100" dir="10800000" algn="r" rotWithShape="0">
                    <a:prstClr val="black">
                      <a:alpha val="40000"/>
                    </a:prstClr>
                  </a:outerShdw>
                </a:effectLst>
                <a:latin typeface="Colonna MT" panose="04020805060202030203" pitchFamily="82" charset="0"/>
              </a:rPr>
              <a:t>Thank</a:t>
            </a:r>
          </a:p>
          <a:p>
            <a:pPr algn="ctr"/>
            <a:r>
              <a:rPr lang="en-US" sz="19900" b="1" dirty="0">
                <a:ln w="22225">
                  <a:solidFill>
                    <a:schemeClr val="accent2"/>
                  </a:solidFill>
                  <a:prstDash val="solid"/>
                </a:ln>
                <a:solidFill>
                  <a:schemeClr val="bg2">
                    <a:lumMod val="75000"/>
                  </a:schemeClr>
                </a:solidFill>
                <a:effectLst>
                  <a:outerShdw blurRad="50800" dist="38100" dir="10800000" algn="r" rotWithShape="0">
                    <a:prstClr val="black">
                      <a:alpha val="40000"/>
                    </a:prstClr>
                  </a:outerShdw>
                </a:effectLst>
                <a:latin typeface="Colonna MT" panose="04020805060202030203" pitchFamily="82" charset="0"/>
              </a:rPr>
              <a:t> you</a:t>
            </a:r>
            <a:endParaRPr lang="ar-IQ" sz="19900" b="1" dirty="0">
              <a:ln w="22225">
                <a:solidFill>
                  <a:schemeClr val="accent2"/>
                </a:solidFill>
                <a:prstDash val="solid"/>
              </a:ln>
              <a:solidFill>
                <a:schemeClr val="bg2">
                  <a:lumMod val="75000"/>
                </a:schemeClr>
              </a:solidFill>
              <a:effectLst>
                <a:outerShdw blurRad="50800" dist="38100" dir="10800000" algn="r" rotWithShape="0">
                  <a:prstClr val="black">
                    <a:alpha val="40000"/>
                  </a:prstClr>
                </a:outerShdw>
              </a:effectLst>
              <a:latin typeface="Colonna MT" panose="04020805060202030203" pitchFamily="82" charset="0"/>
            </a:endParaRPr>
          </a:p>
        </p:txBody>
      </p:sp>
      <p:pic>
        <p:nvPicPr>
          <p:cNvPr id="4" name="Graphic 3" descr="Open hand with plant">
            <a:extLst>
              <a:ext uri="{FF2B5EF4-FFF2-40B4-BE49-F238E27FC236}">
                <a16:creationId xmlns:a16="http://schemas.microsoft.com/office/drawing/2014/main" id="{81304A5D-2758-4B3F-93B0-E7508C8B5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036" y="2651343"/>
            <a:ext cx="914400" cy="914400"/>
          </a:xfrm>
          <a:prstGeom prst="rect">
            <a:avLst/>
          </a:prstGeom>
        </p:spPr>
      </p:pic>
    </p:spTree>
    <p:extLst>
      <p:ext uri="{BB962C8B-B14F-4D97-AF65-F5344CB8AC3E}">
        <p14:creationId xmlns:p14="http://schemas.microsoft.com/office/powerpoint/2010/main" val="1455432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B23A1A1-9918-47AA-B7E2-1057BCFD3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97" y="281355"/>
            <a:ext cx="11122406" cy="5143499"/>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FD847555-A5C6-433E-BB4B-30AE23112DC8}"/>
              </a:ext>
            </a:extLst>
          </p:cNvPr>
          <p:cNvSpPr/>
          <p:nvPr/>
        </p:nvSpPr>
        <p:spPr>
          <a:xfrm>
            <a:off x="2695852" y="5738958"/>
            <a:ext cx="6800295" cy="461665"/>
          </a:xfrm>
          <a:prstGeom prst="rect">
            <a:avLst/>
          </a:prstGeom>
          <a:pattFill prst="pct40">
            <a:fgClr>
              <a:schemeClr val="accent2"/>
            </a:fgClr>
            <a:bgClr>
              <a:schemeClr val="bg1"/>
            </a:bgClr>
          </a:patt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Fig. 1. Dried  sample of the product</a:t>
            </a:r>
          </a:p>
        </p:txBody>
      </p:sp>
    </p:spTree>
    <p:extLst>
      <p:ext uri="{BB962C8B-B14F-4D97-AF65-F5344CB8AC3E}">
        <p14:creationId xmlns:p14="http://schemas.microsoft.com/office/powerpoint/2010/main" val="151934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CF2A2-9868-48CF-8032-2CCC921EA9B6}"/>
              </a:ext>
            </a:extLst>
          </p:cNvPr>
          <p:cNvSpPr/>
          <p:nvPr/>
        </p:nvSpPr>
        <p:spPr>
          <a:xfrm>
            <a:off x="369455" y="584488"/>
            <a:ext cx="10982036" cy="4658904"/>
          </a:xfrm>
          <a:prstGeom prst="rect">
            <a:avLst/>
          </a:prstGeom>
        </p:spPr>
        <p:txBody>
          <a:bodyPr wrap="square">
            <a:spAutoFit/>
          </a:bodyPr>
          <a:lstStyle/>
          <a:p>
            <a:pPr algn="just">
              <a:lnSpc>
                <a:spcPct val="150000"/>
              </a:lnSpc>
            </a:pPr>
            <a:r>
              <a:rPr lang="en-US" sz="2600" dirty="0">
                <a:solidFill>
                  <a:schemeClr val="accent2"/>
                </a:solidFill>
                <a:latin typeface="Times New Roman" panose="02020603050405020304" pitchFamily="18" charset="0"/>
                <a:cs typeface="Times New Roman" panose="02020603050405020304" pitchFamily="18" charset="0"/>
              </a:rPr>
              <a:t>In the solar dryer, the product is dried in an enclosed space or a drying cabinet at an elevated temperature by the hot air produced in a device known as the solar air heater. It is an efﬁcient drying process. The product is dried at high temperatures and low relative humidity in the solar dryer</a:t>
            </a:r>
          </a:p>
          <a:p>
            <a:pPr algn="just">
              <a:lnSpc>
                <a:spcPct val="150000"/>
              </a:lnSpc>
            </a:pPr>
            <a:r>
              <a:rPr lang="en-US" sz="2600" dirty="0">
                <a:solidFill>
                  <a:schemeClr val="accent2"/>
                </a:solidFill>
                <a:latin typeface="Times New Roman" panose="02020603050405020304" pitchFamily="18" charset="0"/>
                <a:cs typeface="Times New Roman" panose="02020603050405020304" pitchFamily="18" charset="0"/>
              </a:rPr>
              <a:t>	The product can be dried in the solar dryer in a drying air temperature varying between </a:t>
            </a:r>
            <a:r>
              <a:rPr lang="en-US" sz="2600" b="1" dirty="0">
                <a:solidFill>
                  <a:schemeClr val="accent2"/>
                </a:solidFill>
                <a:latin typeface="Times New Roman" panose="02020603050405020304" pitchFamily="18" charset="0"/>
                <a:cs typeface="Times New Roman" panose="02020603050405020304" pitchFamily="18" charset="0"/>
              </a:rPr>
              <a:t>45 ºC </a:t>
            </a:r>
            <a:r>
              <a:rPr lang="en-US" sz="2600" dirty="0">
                <a:solidFill>
                  <a:schemeClr val="accent2"/>
                </a:solidFill>
                <a:latin typeface="Times New Roman" panose="02020603050405020304" pitchFamily="18" charset="0"/>
                <a:cs typeface="Times New Roman" panose="02020603050405020304" pitchFamily="18" charset="0"/>
              </a:rPr>
              <a:t>and </a:t>
            </a:r>
            <a:r>
              <a:rPr lang="en-US" sz="2600" b="1" dirty="0">
                <a:solidFill>
                  <a:schemeClr val="accent2"/>
                </a:solidFill>
                <a:latin typeface="Times New Roman" panose="02020603050405020304" pitchFamily="18" charset="0"/>
                <a:cs typeface="Times New Roman" panose="02020603050405020304" pitchFamily="18" charset="0"/>
              </a:rPr>
              <a:t>60 ºC </a:t>
            </a:r>
            <a:r>
              <a:rPr lang="en-US" sz="2600" dirty="0">
                <a:solidFill>
                  <a:schemeClr val="accent2"/>
                </a:solidFill>
                <a:latin typeface="Times New Roman" panose="02020603050405020304" pitchFamily="18" charset="0"/>
                <a:cs typeface="Times New Roman" panose="02020603050405020304" pitchFamily="18" charset="0"/>
              </a:rPr>
              <a:t>which is a more suitable drying air temperature range for many agricultural products.</a:t>
            </a:r>
          </a:p>
          <a:p>
            <a:pPr algn="just">
              <a:lnSpc>
                <a:spcPct val="150000"/>
              </a:lnSpc>
            </a:pPr>
            <a:r>
              <a:rPr lang="en-US" dirty="0">
                <a:latin typeface="Times New Roman" panose="02020603050405020304" pitchFamily="18" charset="0"/>
                <a:cs typeface="Times New Roman" panose="02020603050405020304" pitchFamily="18" charset="0"/>
              </a:rPr>
              <a:t>	</a:t>
            </a:r>
            <a:endParaRPr lang="ar-IQ" dirty="0"/>
          </a:p>
        </p:txBody>
      </p:sp>
    </p:spTree>
    <p:extLst>
      <p:ext uri="{BB962C8B-B14F-4D97-AF65-F5344CB8AC3E}">
        <p14:creationId xmlns:p14="http://schemas.microsoft.com/office/powerpoint/2010/main" val="471296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97311-F2A8-4BC2-A326-9AACB971E45C}"/>
              </a:ext>
            </a:extLst>
          </p:cNvPr>
          <p:cNvSpPr/>
          <p:nvPr/>
        </p:nvSpPr>
        <p:spPr>
          <a:xfrm>
            <a:off x="355107" y="420784"/>
            <a:ext cx="11292396" cy="4781117"/>
          </a:xfrm>
          <a:prstGeom prst="rect">
            <a:avLst/>
          </a:prstGeom>
        </p:spPr>
        <p:txBody>
          <a:bodyPr wrap="square">
            <a:spAutoFit/>
          </a:bodyPr>
          <a:lstStyle/>
          <a:p>
            <a:pPr algn="just">
              <a:lnSpc>
                <a:spcPct val="150000"/>
              </a:lnSpc>
            </a:pPr>
            <a:r>
              <a:rPr lang="en-US" sz="2600" dirty="0">
                <a:solidFill>
                  <a:schemeClr val="accent2"/>
                </a:solidFill>
                <a:latin typeface="Times New Roman" panose="02020603050405020304" pitchFamily="18" charset="0"/>
                <a:cs typeface="Times New Roman" panose="02020603050405020304" pitchFamily="18" charset="0"/>
              </a:rPr>
              <a:t>However, the intermittent nature and the uncertainty in the availability of solar radiation are still the concerns associated with the solar dryer. These concerns affect the reliability of the solar dryer and thus limit its application To overcome these challenges, auxiliary heat sources are generally incorporated into the solar dryer. In the present work, the phase change material </a:t>
            </a:r>
            <a:r>
              <a:rPr lang="en-US" sz="2600" b="1" dirty="0">
                <a:solidFill>
                  <a:schemeClr val="accent2"/>
                </a:solidFill>
                <a:latin typeface="Times New Roman" panose="02020603050405020304" pitchFamily="18" charset="0"/>
                <a:cs typeface="Times New Roman" panose="02020603050405020304" pitchFamily="18" charset="0"/>
              </a:rPr>
              <a:t>(PCM) </a:t>
            </a:r>
            <a:r>
              <a:rPr lang="en-US" sz="2600" dirty="0">
                <a:solidFill>
                  <a:schemeClr val="accent2"/>
                </a:solidFill>
                <a:latin typeface="Times New Roman" panose="02020603050405020304" pitchFamily="18" charset="0"/>
                <a:cs typeface="Times New Roman" panose="02020603050405020304" pitchFamily="18" charset="0"/>
              </a:rPr>
              <a:t>is used as an auxiliary heat source. parafﬁn wax is stored The thermal energy by the transition of the phase from solid to liquid.</a:t>
            </a:r>
          </a:p>
          <a:p>
            <a:pPr algn="just">
              <a:lnSpc>
                <a:spcPct val="150000"/>
              </a:lnSpc>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573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97ACD8-BE74-4AC7-82C7-0FAB2B8BE96B}"/>
              </a:ext>
            </a:extLst>
          </p:cNvPr>
          <p:cNvSpPr/>
          <p:nvPr/>
        </p:nvSpPr>
        <p:spPr>
          <a:xfrm>
            <a:off x="142043" y="383808"/>
            <a:ext cx="11780668" cy="1543949"/>
          </a:xfrm>
          <a:prstGeom prst="rect">
            <a:avLst/>
          </a:prstGeom>
        </p:spPr>
        <p:txBody>
          <a:bodyPr wrap="square">
            <a:spAutoFit/>
          </a:bodyPr>
          <a:lstStyle/>
          <a:p>
            <a:pPr>
              <a:lnSpc>
                <a:spcPct val="150000"/>
              </a:lnSpc>
            </a:pPr>
            <a:r>
              <a:rPr lang="en-US" sz="4000" b="1" dirty="0">
                <a:solidFill>
                  <a:schemeClr val="accent2"/>
                </a:solidFill>
                <a:latin typeface="Times New Roman" panose="02020603050405020304" pitchFamily="18" charset="0"/>
                <a:cs typeface="Times New Roman" panose="02020603050405020304" pitchFamily="18" charset="0"/>
              </a:rPr>
              <a:t>2. Literature Survey</a:t>
            </a:r>
          </a:p>
          <a:p>
            <a:pPr algn="just">
              <a:lnSpc>
                <a:spcPct val="150000"/>
              </a:lnSpc>
            </a:pPr>
            <a:r>
              <a:rPr lang="en-US" sz="2600" dirty="0">
                <a:solidFill>
                  <a:schemeClr val="accent2"/>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5E97A2C1-1346-4063-BAB5-AA81F4A181E4}"/>
              </a:ext>
            </a:extLst>
          </p:cNvPr>
          <p:cNvSpPr/>
          <p:nvPr/>
        </p:nvSpPr>
        <p:spPr>
          <a:xfrm>
            <a:off x="191856" y="1318197"/>
            <a:ext cx="11681041" cy="4221605"/>
          </a:xfrm>
          <a:prstGeom prst="rect">
            <a:avLst/>
          </a:prstGeom>
        </p:spPr>
        <p:txBody>
          <a:bodyPr wrap="square">
            <a:spAutoFit/>
          </a:bodyPr>
          <a:lstStyle/>
          <a:p>
            <a:pPr algn="just">
              <a:lnSpc>
                <a:spcPct val="150000"/>
              </a:lnSpc>
            </a:pPr>
            <a:r>
              <a:rPr lang="en-US" sz="2600" b="1" dirty="0">
                <a:solidFill>
                  <a:schemeClr val="accent2"/>
                </a:solidFill>
                <a:latin typeface="Times New Roman" panose="02020603050405020304" pitchFamily="18" charset="0"/>
                <a:cs typeface="Times New Roman" panose="02020603050405020304" pitchFamily="18" charset="0"/>
              </a:rPr>
              <a:t>Enibe (2002)</a:t>
            </a:r>
            <a:r>
              <a:rPr lang="en-US" sz="2600" dirty="0">
                <a:solidFill>
                  <a:schemeClr val="accent2"/>
                </a:solidFill>
                <a:latin typeface="Times New Roman" panose="02020603050405020304" pitchFamily="18" charset="0"/>
                <a:cs typeface="Times New Roman" panose="02020603050405020304" pitchFamily="18" charset="0"/>
              </a:rPr>
              <a:t> designed, constructed and evaluated the performance of a natural convention solar air heater with heat storage using the PCM. Parafﬁn is used as the PCM and encapsulated in Modules. These modules are made of rectangular channels whose tops are welded to the absorber plate and bottoms rest on the bottom insulation of the collector and are welded to the solar collector. The underside of the absorber plate, together with the vertical sides of the PCM modules, serves as an air-heating chamber. </a:t>
            </a:r>
            <a:endParaRPr lang="ar-IQ" sz="26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817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E032D07-F0AD-4570-A5BF-68F627D86BE2}"/>
                  </a:ext>
                </a:extLst>
              </p:cNvPr>
              <p:cNvSpPr/>
              <p:nvPr/>
            </p:nvSpPr>
            <p:spPr>
              <a:xfrm>
                <a:off x="175491" y="458931"/>
                <a:ext cx="11785599" cy="2434256"/>
              </a:xfrm>
              <a:prstGeom prst="rect">
                <a:avLst/>
              </a:prstGeom>
            </p:spPr>
            <p:txBody>
              <a:bodyPr wrap="square">
                <a:spAutoFit/>
              </a:bodyPr>
              <a:lstStyle/>
              <a:p>
                <a:pPr algn="just">
                  <a:lnSpc>
                    <a:spcPct val="150000"/>
                  </a:lnSpc>
                </a:pPr>
                <a:r>
                  <a:rPr lang="en-US" sz="2600" dirty="0">
                    <a:solidFill>
                      <a:schemeClr val="accent2"/>
                    </a:solidFill>
                    <a:latin typeface="Times New Roman" panose="02020603050405020304" pitchFamily="18" charset="0"/>
                    <a:cs typeface="Times New Roman" panose="02020603050405020304" pitchFamily="18" charset="0"/>
                  </a:rPr>
                  <a:t>Experimental tests were conducted under natural environmental conditions involving daily global irradiation in the range 4.9–19.9 </a:t>
                </a:r>
                <a14:m>
                  <m:oMath xmlns:m="http://schemas.openxmlformats.org/officeDocument/2006/math">
                    <m:r>
                      <a:rPr lang="en-US" sz="2600" dirty="0">
                        <a:solidFill>
                          <a:schemeClr val="accent2"/>
                        </a:solidFill>
                        <a:latin typeface="Cambria Math" panose="02040503050406030204" pitchFamily="18" charset="0"/>
                        <a:cs typeface="Times New Roman" panose="02020603050405020304" pitchFamily="18" charset="0"/>
                      </a:rPr>
                      <m:t>𝐌𝐉</m:t>
                    </m:r>
                    <m:r>
                      <a:rPr lang="en-US" sz="2600" dirty="0">
                        <a:solidFill>
                          <a:schemeClr val="accent2"/>
                        </a:solidFill>
                        <a:latin typeface="Cambria Math" panose="02040503050406030204" pitchFamily="18" charset="0"/>
                        <a:cs typeface="Times New Roman" panose="02020603050405020304" pitchFamily="18" charset="0"/>
                      </a:rPr>
                      <m:t>/</m:t>
                    </m:r>
                    <m:sSup>
                      <m:sSupPr>
                        <m:ctrlPr>
                          <a:rPr lang="en-US" sz="2600" i="1" dirty="0">
                            <a:solidFill>
                              <a:schemeClr val="accent2"/>
                            </a:solidFill>
                            <a:latin typeface="Cambria Math" panose="02040503050406030204" pitchFamily="18" charset="0"/>
                            <a:cs typeface="Times New Roman" panose="02020603050405020304" pitchFamily="18" charset="0"/>
                          </a:rPr>
                        </m:ctrlPr>
                      </m:sSupPr>
                      <m:e>
                        <m:r>
                          <a:rPr lang="en-US" sz="2600" dirty="0">
                            <a:solidFill>
                              <a:schemeClr val="accent2"/>
                            </a:solidFill>
                            <a:latin typeface="Cambria Math" panose="02040503050406030204" pitchFamily="18" charset="0"/>
                            <a:cs typeface="Times New Roman" panose="02020603050405020304" pitchFamily="18" charset="0"/>
                          </a:rPr>
                          <m:t>𝐦</m:t>
                        </m:r>
                      </m:e>
                      <m:sup>
                        <m:r>
                          <a:rPr lang="en-US" sz="2600" dirty="0">
                            <a:solidFill>
                              <a:schemeClr val="accent2"/>
                            </a:solidFill>
                            <a:latin typeface="Cambria Math" panose="02040503050406030204" pitchFamily="18" charset="0"/>
                            <a:cs typeface="Times New Roman" panose="02020603050405020304" pitchFamily="18" charset="0"/>
                          </a:rPr>
                          <m:t>𝟐</m:t>
                        </m:r>
                      </m:sup>
                    </m:sSup>
                  </m:oMath>
                </a14:m>
                <a:r>
                  <a:rPr lang="en-US" sz="2600" dirty="0">
                    <a:solidFill>
                      <a:schemeClr val="accent2"/>
                    </a:solidFill>
                    <a:latin typeface="Times New Roman" panose="02020603050405020304" pitchFamily="18" charset="0"/>
                    <a:cs typeface="Times New Roman" panose="02020603050405020304" pitchFamily="18" charset="0"/>
                  </a:rPr>
                  <a:t>and ambient temperature variations in the range 19 - 41ºC. The peak value of efﬁciency of the solar dryer was about 50% and the temperature rise of the heated air was about 15 K, </a:t>
                </a:r>
                <a:r>
                  <a:rPr lang="en-US" sz="2600" b="1" dirty="0">
                    <a:solidFill>
                      <a:schemeClr val="accent2"/>
                    </a:solidFill>
                    <a:latin typeface="Times New Roman" panose="02020603050405020304" pitchFamily="18" charset="0"/>
                    <a:cs typeface="Times New Roman" panose="02020603050405020304" pitchFamily="18" charset="0"/>
                  </a:rPr>
                  <a:t>figure (2).</a:t>
                </a:r>
                <a:endParaRPr lang="ar-IQ" sz="2600" b="1" dirty="0"/>
              </a:p>
            </p:txBody>
          </p:sp>
        </mc:Choice>
        <mc:Fallback xmlns="">
          <p:sp>
            <p:nvSpPr>
              <p:cNvPr id="2" name="Rectangle 1">
                <a:extLst>
                  <a:ext uri="{FF2B5EF4-FFF2-40B4-BE49-F238E27FC236}">
                    <a16:creationId xmlns:a16="http://schemas.microsoft.com/office/drawing/2014/main" id="{1E032D07-F0AD-4570-A5BF-68F627D86BE2}"/>
                  </a:ext>
                </a:extLst>
              </p:cNvPr>
              <p:cNvSpPr>
                <a:spLocks noRot="1" noChangeAspect="1" noMove="1" noResize="1" noEditPoints="1" noAdjustHandles="1" noChangeArrowheads="1" noChangeShapeType="1" noTextEdit="1"/>
              </p:cNvSpPr>
              <p:nvPr/>
            </p:nvSpPr>
            <p:spPr>
              <a:xfrm>
                <a:off x="175491" y="458931"/>
                <a:ext cx="11785599" cy="2434256"/>
              </a:xfrm>
              <a:prstGeom prst="rect">
                <a:avLst/>
              </a:prstGeom>
              <a:blipFill>
                <a:blip r:embed="rId2"/>
                <a:stretch>
                  <a:fillRect l="-931" r="-931" b="-5500"/>
                </a:stretch>
              </a:blipFill>
            </p:spPr>
            <p:txBody>
              <a:bodyPr/>
              <a:lstStyle/>
              <a:p>
                <a:r>
                  <a:rPr lang="ar-IQ">
                    <a:noFill/>
                  </a:rPr>
                  <a:t> </a:t>
                </a:r>
              </a:p>
            </p:txBody>
          </p:sp>
        </mc:Fallback>
      </mc:AlternateContent>
      <p:pic>
        <p:nvPicPr>
          <p:cNvPr id="3" name="Content Placeholder 3">
            <a:extLst>
              <a:ext uri="{FF2B5EF4-FFF2-40B4-BE49-F238E27FC236}">
                <a16:creationId xmlns:a16="http://schemas.microsoft.com/office/drawing/2014/main" id="{B73E733F-421D-45D8-A726-ACA70D7CE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644" y="2991775"/>
            <a:ext cx="7064583" cy="2512379"/>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03783877-6E18-4E9D-9907-7AC064DDF426}"/>
              </a:ext>
            </a:extLst>
          </p:cNvPr>
          <p:cNvSpPr/>
          <p:nvPr/>
        </p:nvSpPr>
        <p:spPr>
          <a:xfrm>
            <a:off x="503068" y="5638850"/>
            <a:ext cx="11185864" cy="707886"/>
          </a:xfrm>
          <a:prstGeom prst="rect">
            <a:avLst/>
          </a:prstGeom>
          <a:pattFill prst="pct40">
            <a:fgClr>
              <a:schemeClr val="accent2"/>
            </a:fgClr>
            <a:bgClr>
              <a:schemeClr val="bg1"/>
            </a:bgClr>
          </a:patt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 2. Cross-sectional view of the collector assembly. The heated air ﬂows perpendicular to the page,</a:t>
            </a:r>
          </a:p>
          <a:p>
            <a:pPr algn="ctr"/>
            <a:r>
              <a:rPr lang="en-US" sz="2000" b="1" dirty="0">
                <a:latin typeface="Times New Roman" panose="02020603050405020304" pitchFamily="18" charset="0"/>
                <a:cs typeface="Times New Roman" panose="02020603050405020304" pitchFamily="18" charset="0"/>
              </a:rPr>
              <a:t>and the little boxes indicate the approximate locations of thermocouples</a:t>
            </a:r>
            <a:endParaRPr lang="ar-IQ" sz="2000" dirty="0"/>
          </a:p>
        </p:txBody>
      </p:sp>
    </p:spTree>
    <p:extLst>
      <p:ext uri="{BB962C8B-B14F-4D97-AF65-F5344CB8AC3E}">
        <p14:creationId xmlns:p14="http://schemas.microsoft.com/office/powerpoint/2010/main" val="1040404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BBB12-1026-4E0E-AB5E-D46743EED659}"/>
              </a:ext>
            </a:extLst>
          </p:cNvPr>
          <p:cNvSpPr/>
          <p:nvPr/>
        </p:nvSpPr>
        <p:spPr>
          <a:xfrm>
            <a:off x="337350" y="231183"/>
            <a:ext cx="11363418" cy="6022098"/>
          </a:xfrm>
          <a:prstGeom prst="rect">
            <a:avLst/>
          </a:prstGeom>
        </p:spPr>
        <p:txBody>
          <a:bodyPr wrap="square">
            <a:spAutoFit/>
          </a:bodyPr>
          <a:lstStyle/>
          <a:p>
            <a:pPr algn="just">
              <a:lnSpc>
                <a:spcPct val="150000"/>
              </a:lnSpc>
            </a:pPr>
            <a:r>
              <a:rPr lang="en-US" sz="2600" b="1" dirty="0">
                <a:solidFill>
                  <a:schemeClr val="accent2"/>
                </a:solidFill>
                <a:latin typeface="Times New Roman" panose="02020603050405020304" pitchFamily="18" charset="0"/>
                <a:cs typeface="Times New Roman" panose="02020603050405020304" pitchFamily="18" charset="0"/>
              </a:rPr>
              <a:t>Devahastin and Pitaksuriyarat (2005) </a:t>
            </a:r>
            <a:r>
              <a:rPr lang="en-US" sz="2600" dirty="0">
                <a:solidFill>
                  <a:schemeClr val="accent2"/>
                </a:solidFill>
                <a:latin typeface="Times New Roman" panose="02020603050405020304" pitchFamily="18" charset="0"/>
                <a:cs typeface="Times New Roman" panose="02020603050405020304" pitchFamily="18" charset="0"/>
              </a:rPr>
              <a:t>investigated the feasibility of using a parafﬁn wax-based LHS unit in the solar dryer. The melting temperature of the wax employed in the storage was in the range of 35-54ºC. The authors studied the effect of the air velocity and the temperature on the charging and discharging characteristics of the PCM and reported that the charging time decreased with an increase in the air temperature and the velocity. The drying rate of the sweet potato increased with a decrease in the air velocity through the storage. This was due to the higher drying air temperature. At lower velocities, the air could extract more energy from the storage resulting in high temperatures. They reported that the incorporation of the LHS helped in saving 34% – 40% of energy during drying. </a:t>
            </a:r>
            <a:endParaRPr lang="ar-IQ" sz="26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108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431</TotalTime>
  <Words>1916</Words>
  <Application>Microsoft Office PowerPoint</Application>
  <PresentationFormat>Widescreen</PresentationFormat>
  <Paragraphs>120</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Adobe Song Std L</vt:lpstr>
      <vt:lpstr>Malgun Gothic</vt:lpstr>
      <vt:lpstr>Aldhabi</vt:lpstr>
      <vt:lpstr>Arial</vt:lpstr>
      <vt:lpstr>Calibri</vt:lpstr>
      <vt:lpstr>Calibri Light</vt:lpstr>
      <vt:lpstr>Cambria Math</vt:lpstr>
      <vt:lpstr>Colonna MT</vt:lpstr>
      <vt:lpstr>Dutch801 Rm BT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53</cp:revision>
  <dcterms:created xsi:type="dcterms:W3CDTF">2023-01-13T05:14:10Z</dcterms:created>
  <dcterms:modified xsi:type="dcterms:W3CDTF">2023-01-15T09:51:36Z</dcterms:modified>
</cp:coreProperties>
</file>