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59"/>
  </p:notesMasterIdLst>
  <p:sldIdLst>
    <p:sldId id="256" r:id="rId5"/>
    <p:sldId id="257" r:id="rId6"/>
    <p:sldId id="258" r:id="rId7"/>
    <p:sldId id="314" r:id="rId8"/>
    <p:sldId id="259" r:id="rId9"/>
    <p:sldId id="315" r:id="rId10"/>
    <p:sldId id="260" r:id="rId11"/>
    <p:sldId id="261" r:id="rId12"/>
    <p:sldId id="262" r:id="rId13"/>
    <p:sldId id="263" r:id="rId14"/>
    <p:sldId id="264" r:id="rId15"/>
    <p:sldId id="265" r:id="rId16"/>
    <p:sldId id="268" r:id="rId17"/>
    <p:sldId id="321" r:id="rId18"/>
    <p:sldId id="266" r:id="rId19"/>
    <p:sldId id="267" r:id="rId20"/>
    <p:sldId id="269" r:id="rId21"/>
    <p:sldId id="270" r:id="rId22"/>
    <p:sldId id="272" r:id="rId23"/>
    <p:sldId id="271" r:id="rId24"/>
    <p:sldId id="273" r:id="rId25"/>
    <p:sldId id="274" r:id="rId26"/>
    <p:sldId id="275" r:id="rId27"/>
    <p:sldId id="276" r:id="rId28"/>
    <p:sldId id="279" r:id="rId29"/>
    <p:sldId id="284" r:id="rId30"/>
    <p:sldId id="285" r:id="rId31"/>
    <p:sldId id="286" r:id="rId32"/>
    <p:sldId id="293" r:id="rId33"/>
    <p:sldId id="296" r:id="rId34"/>
    <p:sldId id="292" r:id="rId35"/>
    <p:sldId id="294" r:id="rId36"/>
    <p:sldId id="300" r:id="rId37"/>
    <p:sldId id="295" r:id="rId38"/>
    <p:sldId id="316" r:id="rId39"/>
    <p:sldId id="297" r:id="rId40"/>
    <p:sldId id="299" r:id="rId41"/>
    <p:sldId id="301" r:id="rId42"/>
    <p:sldId id="302" r:id="rId43"/>
    <p:sldId id="303" r:id="rId44"/>
    <p:sldId id="304" r:id="rId45"/>
    <p:sldId id="317" r:id="rId46"/>
    <p:sldId id="306" r:id="rId47"/>
    <p:sldId id="305" r:id="rId48"/>
    <p:sldId id="307" r:id="rId49"/>
    <p:sldId id="309" r:id="rId50"/>
    <p:sldId id="308" r:id="rId51"/>
    <p:sldId id="310" r:id="rId52"/>
    <p:sldId id="312" r:id="rId53"/>
    <p:sldId id="318" r:id="rId54"/>
    <p:sldId id="319" r:id="rId55"/>
    <p:sldId id="320" r:id="rId56"/>
    <p:sldId id="311" r:id="rId57"/>
    <p:sldId id="313"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173" autoAdjust="0"/>
  </p:normalViewPr>
  <p:slideViewPr>
    <p:cSldViewPr snapToGrid="0">
      <p:cViewPr varScale="1">
        <p:scale>
          <a:sx n="62" d="100"/>
          <a:sy n="62" d="100"/>
        </p:scale>
        <p:origin x="105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89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07:59:14.338"/>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3 0 2056,'-3'44'9254,"4"-44"-9171,202 13 3944,-179-13-3449,0 2 0,0 1 0,27 7 1,-38-8-261,28-1 28,6 5-89,35 18 621,-82-24-878,11-2 113,0-1-1,0 0 0,0-1 1,-1 0-1,12-6 1,-6 3-39,12-1-31,-2 2 49,-14 5-80,19 9 120,35 8 253,-58-12-385,34 10 107,8-1-342,-27-10 256,-19-2 8,-1-1 0,1 0 0,0 0-1,-1 0 1,1 0 0,0-1 0,-1 1 0,1-1-1,0 0 1,6-2 0,8 1 125,-11 4-136,0-1 0,1 2 0,-1-1 0,0 1 0,0 0 0,0 0 0,6 6 0,-8-7-14,-1 1-1,1 0 0,-1-1 1,1 0-1,0 0 1,0-1-1,8 3 1,20-1 202,51-1 0,-58-3-95,0 2 0,0 0 0,40 9 0,112 33 168,-173-42-280,0-1 0,0 1 1,0-1-1,0 0 1,0 0-1,0 0 1,6-2-1,24 0 27,141 15 381,-146-12-345,1-1-1,35-5 1,-46 2-10,0 1 0,-1 1 0,1 1-1,0 1 1,0 0 0,0 1 0,32 9 0,-26-5-16,1-2 1,0 0 0,0-2-1,0-1 1,1-1 0,41-6 0,-36 1 66,-5 1 27,-1 0 0,31 2-1,-32 3-106,1 2-1,26 5 0,-30-3-1,2-1 0,-1-2-1,27 0 1,-26-4 19,0 1 0,0 1-1,0 1 1,0 2 0,-1 0 0,49 13 0,-63-12-34,1-1 1,0 0-1,-1-1 1,1 0-1,0-1 1,0 0-1,0-1 1,12-1-1,7-3 20,46-11 0,21-4 78,-71 17-63,0 2 0,30 3 0,-15 0-36,87 6 59,-50 2-99,-66-8 31,0 0 1,0-1-1,0-1 1,0 0-1,0 0 0,0-2 1,21-2-1,-12 0 26,-1 0 0,1 2-1,0 0 1,0 1 0,0 1 0,33 6-1,-34-3-32,0-2 0,0 0 0,0-1 0,0-1 0,-1-1 0,1-1 0,31-6 0,-4-7 237,-28 8-207,-1 1 1,1 1-1,0 1 1,0 0 0,30-1-1,-29 5-37,4 1 42,0-1 0,1-1 0,-1-1 0,0-1 0,0-1 0,27-9 0,-42 11 2,0 0 0,1 1 0,-1 0 0,1 0 0,0 1 0,-1 0 0,1 1 0,-1 0 0,1 0 0,-1 1 0,0 1 0,0-1 0,13 7 0,54 11-283,-48-16 299,0-1 0,1 0 0,30-3 0,35 3 47,-59-2-46,1-1 0,-1-2 0,0-1-1,0-2 1,47-12 0,-45 3-99,7-1-16,-5 6-21,-31 7 103,-1 0 0,1 0 0,-1 1 1,1 0-1,0 0 0,13 1 0,93 1 290,-45 7-242,-47-4-32,0-1-1,0 0 0,0-2 1,0-1-1,0-1 0,41-7 1,-45 6-26,0 0 0,0 0 0,0 2 0,0 0 0,-1 2 0,1 0 0,0 0 0,0 2 0,25 8 0,44 7 0,-65-18 44,0 0 0,0-2 0,-1 0 0,1-1 0,-1-1 0,36-11 0,-24 7 37,56-7 1,147-9-146,-193 18 250,63 1 1,-53 4-68,11-3-98,69 1 44,-112 1-81,0-1 1,0 0-1,-1-2 0,0 0 1,0-1-1,0-1 1,0-1-1,-1-1 1,0-1-1,20-12 0,-30 16 30,0 1-1,0 0 0,1 0 0,-1 1 1,1 1-1,0-1 0,0 1 0,0 1 1,14-1-1,8 3 105,52 7 0,13 0-15,-25-14-147,-55 4 27,0 0 0,1 1 0,-1 1 0,26 2 0,11 5 99,36 8 179,23 2-475,-55-1 124,-44-11 48,1-1 0,0-1 0,29 4 1,27 7 348,-26-3-122,101 24-442,-124-31 293,-1-2 1,1 0-1,42-3 0,-43 0-9,1 0 0,-1 2-1,1 1 1,30 5 0,-28-1-25,-1-2-1,1 0 1,-1-2 0,1 0 0,0-2 0,0-1 0,-1-1 0,1 0 0,0-2 0,45-14 0,-52 15 22,-1 0 0,1 1-1,0 0 1,1 2 0,-1 0 0,0 0 0,0 2-1,33 7 1,-38-8-37,0 0 0,0-1 0,0-1 1,-1 1-1,1-2 0,0 0 0,0 0 0,0-1 0,-1-1 0,0 0 0,0-1 0,0 0 0,13-7 0,-9 4 29,0 1 0,0 1 0,0 0 0,1 2 0,31-7-1,-8 11 104,-1 1 0,0 2 0,55 11 0,-90-13-123,21 1-129,-1 0 0,27-2 1,-33-1 155,-1 1 0,1 0 0,0 2 1,-1 0-1,1 0 0,16 6 0,-17-4 15,-1-1-1,1-1 1,-1 0-1,1-1 1,0-1-1,-1 0 1,1-1-1,0-1 1,-1 0-1,19-6 1,43-4-173,-46 11 134,-1 1 0,32 4-1,18 0-15,-71-4 36,-1 2 1,1-1-1,0 1 0,14 5 0,18 4 35,-22-10-30,-1-1-1,1 0 1,-1-2-1,1 0 1,-1-1-1,0-1 1,0-1-1,-1 0 1,26-12 0,-28 14-28,1-1 0,-1 2 0,1 0 0,0 1 1,-1 1-1,1 0 0,31 5 0,47-2 13,-77-5 22,0-1 1,0-1-1,0 0 0,23-10 1,-29 9-21,1 1 0,0 0 0,1 0 0,-1 1 0,1 1 0,-1 0 0,1 1 0,0 0 0,-1 1 0,14 2 1,-12 1-19,0 1 1,-1 0 0,0 1-1,17 8 1,-20-7 24,0-2 0,1 1-1,-1-1 1,1-1 0,0 0 0,0 0-1,0-1 1,13 0 0,14-2 68,-1 2-1,69 12 1,2-1 92,-43-7-206,-31-6 90,10 1-17,-34 1-59,0-1 1,0-1-1,0 0 1,-1 0-1,18-3 1,27 0-34,-38 4 58,64-4 213,-72 0-250,-2 2-3,27 6 234,-25-5-204,-2-1 0,24 8-239,-24-3 228,-6-4 12,53 2-251,-34-2 357,0-1-1,1 9-65,38 35-63,-10-12-215,-39-26 246,-1 0 0,1-1 0,0 0 0,0 0 0,0-1 0,1 0 0,-1 0 0,1-1-1,-1 0 1,1-1 0,0 0 0,11-1 0,-3 0 22,-1 1 0,1 0 0,-1 1 0,1 1 1,27 9-1,-35-10-29,0 1 0,1-1 0,-1-1 0,1 0 0,-1 0 0,1-1 0,-1-1 0,1 0 0,-1 0 0,1-1 0,14-4 0,-14 3 12,1 1 0,-1 0 0,1 0 0,0 1 0,0 1 0,-1 0 0,1 0 0,18 4 0,-17 0-28,0-2 0,-1 1 0,1-2 1,0 0-1,0 0 0,0-1 0,0-1 0,0 0 0,20-5 1,-16 4 12,21 4-63,-37-2 54,53-9 81,-25 8 42,-26 1-81,0 0-1,-1-1 0,1 1 1,-1 0-1,1-1 0,-1 1 1,0-1-1,1 0 1,-1 0-1,0 0 0,1 0 1,3-3-1,-5 4-32,-1-1 1,1 1-1,0-1 1,-1 1-1,1 0 0,0 0 1,0-1-1,0 1 0,-1 0 1,1 0-1,0 0 1,0 0-1,-1 0 0,1 0 1,0 0-1,0 0 1,0 0-1,-1 0 0,1 0 1,0 1-1,0-1 1,-1 0-1,1 0 0,0 1 1,0-1-1,-1 1 1,1-1-1,0 1 0,18 5-19,-12-6 16,0-1 1,-1 0 0,1-1 0,0 1 0,11-6 0,46-2-148,-37 3 64,42-10 107,-50 15 65,-3 0 0,13 9-203,-28-7 119,0-1 0,0 1 1,0-1-1,0 1 0,0-1 0,0 1 1,1-1-1,-1 0 0,0 1 1,0-1-1,0 0 0,0 0 0,1 0 1,-1 0-1,0 0 0,0 0 1,0 0-1,0-1 0,1 1 1,-1 0-1,0-1 0,1 0 0,1 0 106,0-1-1,-2 1-105,-1 0 0,1 0 0,0 1 0,-1-1 0,1 0 0,0 1 1,0-1-1,0 1 0,0-1 0,-1 1 0,1-1 0,0 1 0,0 0 1,0 0-1,0-1 0,0 1 0,0 0 0,0 0 0,0 0 0,0 0 1,0 0-1,0 0 0,0 0 0,0 0 0,0 0 0,0 0 0,0 1 1,0-1-1,0 0 0,0 1 0,0-1 0,-1 1 0,1-1 0,0 1 1,0-1-1,0 1 0,-1 0 0,1-1 0,0 1 0,0 0 0,-1 0 1,1-1-1,-1 1 0,1 0 0,-1 0 0,1 0 0,-1 0 0,1 0 1,-1 1-1,2 1 41,-1-3-45,0 0 1,0 1 0,0-1 0,0 0 0,0 1 0,0-1 0,0 0 0,0 0-1,0 0 1,-1 0 0,1 0 0,0 0 0,0 0 0,0 0 0,0 0-1,0 0 1,0-1 0,2 0 0,1-3 38,-2 2-30,1 0 0,-1-1 0,1 1 0,-1 1 0,1-1 0,0 0 0,0 1 0,0-1 0,0 1 1,0 0-1,0 0 0,0 0 0,0 0 0,1 0 0,3 1 0,35-10-135,-37 12 172,-1-1-11,38-11-110,-26 2-144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08:09:14.99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38,'46'0,"532"13,-458-3,0 4,205 53,-280-54,14 2,-2 2,0 4,69 34,-104-45,0 0,0-1,1-2,0 0,0-1,1-1,32 1,171-3,-130-6,418-16,25 0,-516 17,0-1,0 0,0-2,-1-1,0-1,26-11,43-13,109-21,220-27,215 12,-508 58,1 6,-1 6,136 21,254 52,-372-55,-47-8,160 42,-257-55,0 0,0 1,-1-1,1 1,0 0,0 0,0 0,0 0,-1 0,1 0,0 0,-1 0,3 3,-4-4,0 1,-1-1,1 1,0-1,0 0,-1 1,1-1,0 1,-1-1,1 1,0-1,-1 0,1 1,-1-1,1 0,-1 0,1 1,-1-1,1 0,-1 0,1 0,-1 1,1-1,-1 0,1 0,-1 0,1 0,-1 0,0 0,-61 5,-117-8,108-1,0 4,0 2,-75 13,62 10,66-18,0-1,-1-1,1 0,-26 2,-249-3,177-6,-136 16,-47 30,77-27,52-7,22 5,-261-9,244-23,-73-3,-73 36,-238 48,351-46,-255-8,427-10,1 1,0 1,-1 1,1 2,0 0,1 1,-40 17,47-17,-1 0,0-2,-1 0,1 0,-28 0,-98-3,75-3,-58 1,-149-22,-41-27,239 35,49 8,0 2,-45-3,5 8,39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08:09:20.57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1 115,'875'0,"-853"0,1-2,-1 0,0-2,-1 0,1-2,-1 0,0-1,21-11,-3 4,1 1,0 2,0 2,1 2,0 1,1 3,-1 1,48 4,23 6,197 43,-151-17,-29-3,1-7,146 9,-257-33,1 0,-1-2,0 0,-1-1,1-1,0-1,-1-1,34-14,-18 7,1 2,0 2,0 1,50-5,-9 7,77 4,-112 5,0 2,0 2,48 14,-44-9,0-2,55 4,129 15,-227-29,1 0,-1 0,0 1,0 0,0-1,0 1,1 0,-1 0,0 0,0 0,-1 0,1 0,0 1,0-1,2 4,-3-4,-1-1,0 1,1 0,-1 0,0 0,0 0,0-1,0 1,0 0,0 0,0 0,0 0,0 0,0 0,0-1,-1 1,1 0,0 0,-1 0,1 0,-1-1,1 1,0 0,-1-1,0 1,0 1,-4 3,-1 1,0-1,0 0,-1-1,1 1,-1-1,-7 3,-17 6,0-1,-1-1,-1-2,1-1,-1-2,-56 4,-211-9,161-5,25 2,-173 4,266 1,0 1,0 1,0 1,1 1,0 0,-36 20,25-11,-51 16,37-20,0-3,-1-1,-79 3,-145-13,121-2,83 2,0 3,-1 3,1 3,-105 24,110-14,0-2,-1-3,-94 6,-105-18,-66 3,296 1,-44 10,53-9,0-1,0 0,-1-2,-30 0,50-3,-1 1,1 0,0-1,-1 0,1 0,-1 0,1 0,0 0,0-1,0 1,0-1,0 0,-4-3,-7-11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4T20:43:02.50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239 57 4112,'-54'-55'5675,"54"55"-5657,0 0-1,0 0 0,-1 0 1,1 0-1,0-1 1,0 1-1,0 0 0,0 0 1,-1 0-1,1 0 1,0 0-1,0 0 0,0 0 1,-1 0-1,1 0 1,0 0-1,0 0 0,0 0 1,-1 0-1,1 0 1,0 0-1,0 0 0,0 0 1,-1 0-1,1 0 1,0 0-1,0 0 0,0 0 1,-1 1-1,1-1 1,0 0-1,0 0 0,0 0 1,0 0-1,-1 0 1,1 0-1,0 1 0,0-1 1,0 0-1,0 0 1,0 0-1,0 0 0,0 1 1,-1-1-1,1 0 0,-6 16 575,-1 14 329,-10 322 5339,16-228-5482,-21 151 1,19-262-624,1-1 1,-2 0-1,-6 17 0,8-25-5,0-9 0,-3-8-78,0 0-1,1-1 1,0 1 0,1-1-1,1 1 1,0-1-1,0-15 1,4-107-170,-1 97 137,-1 24-58,0 9 19,0 0 0,1 1-1,-1-1 1,2 0 0,-1 0-1,0 1 1,4-9 0,3-8 0,0 7 21,-3 14 86,-2 2-99,-1 0 0,0 0-1,0 0 1,0 0 0,0 1-1,0-1 1,-1 1 0,1-1-1,0 1 1,-1-1 0,1 1-1,-1 0 1,1 0 0,-1 0-1,0 0 1,0 0 0,0 0-1,0 0 1,0 0 0,0 0-1,0 1 1,0 2 0,2 6 51,33 92 369,-35-167 172,-8-54-540,1-81-77,0 292 488,-1-49-398,-3 0-1,-1-1 1,-2 0 0,-26 59 0,23-80-116,16-21 45,-1 1 0,0-1 0,-1 0-1,1 0 1,0 1 0,0-1 0,0 0 0,-1 0 0,1 0-1,-1 0 1,1-1 0,-1 1 0,1 0 0,-1-1 0,1 1-1,-1-1 1,1 1 0,-4 0 0,-4-8 65,9 7-62,-2-2 5,0 0 0,0-1 1,0 1-1,0-1 0,0 1 0,1-1 0,-1 0 0,1 0 0,0 0 1,0 0-1,0 0 0,0 0 0,1 0 0,-1-5 0,-5-53 61,5 41-80,-2-28 2,5-68-1,-1 97-17,1 1 0,1-1-1,1 1 1,0 0-1,2 0 1,11-27-1,-11 39 48,16-4-193,-20 10 165,0 1 0,0-1 0,0 0 1,0 0-1,0 1 0,0 0 0,0-1 1,-1 1-1,1 0 0,0 0 1,0 0-1,-1 0 0,1 0 0,0 0 1,-1 0-1,1 1 0,-1-1 0,0 1 1,1-1-1,-1 1 0,0-1 0,0 1 1,0 0-1,0-1 0,1 5 1,21 56 121,-16-40-105,6 18 81,-6-17-61,1-1-1,1 0 1,12 23-1,-18-42-35,0 0 0,0-1 0,0 1 0,0-1 0,0 0 0,1 0 0,-1 0 0,1 0 0,-1 0 0,1-1 0,0 0 0,-1 0 0,8 2 0,48 6 118,-17-10-70,63-8 0,9-1 128,34-9 215,-144 19-258,-5 28 43,-2-19-124,-1-1-1,0 1 1,0-1-1,-1 1 1,0-1-1,0-1 1,-1 1-1,0-1 1,-11 10-1,0 3-18,-281 307 358,282-313-279,13-11 21,4-8-113,0-1 1,1 1-1,-1 0 0,1 0 0,1 0 0,-1 0 1,0 0-1,1 0 0,0 0 0,0 1 1,1 0-1,-1-1 0,1 1 0,0 1 0,0-1 1,0 0-1,1 1 0,8-5 0,11-8 60,1 2 0,35-16 0,-32 19-75,-1 0-1,1 2 1,0 2-1,1 0 1,0 2-1,0 1 1,0 2-1,1 0 1,-1 2-1,45 6 1,-19 2 5,1 4 0,-2 1 1,1 4-1,78 34 1,-40-15 79,-74-30-192,-1-1 0,-6-1 117,-1 1-1,1-2 1,0 0 0,0 0-1,0-1 1,0 0 0,0-1-1,1-1 1,-1 0 0,19-2 0,-24 1-10,38-5-3,47-12 1,40-6 29,104-8 58,-47 6-320,-68 3 356,-75 12-33,0 3 0,66-4 0,-46 7-147,118-24 0,21-3-58,-132 23 231,0-3 0,139-43 0,-193 52-141,0 0-1,0 2 1,0 0-1,0 1 1,0 1-1,0 1 1,0 1-1,24 6 1,-35-8 39,36 8 45,0-3 0,65 1 0,28-7 114,-132 3-244,-4-3 25,53-21-45,-46 16 103,-7 3-7,1 1 0,-1-1 1,1 1-1,-1 0 1,1 0-1,-1-1 1,1 1-1,0 0 0,0 0 1,0 1-1,0-1 1,-1 0-1,1 0 0,0 1 1,4-1-1,-3-2 40,-2 3-22,1-1 1,-1 0-1,1 1 1,-1-1-1,0 1 0,1-1 1,-1 1-1,1 0 1,-1 0-1,1-1 1,-1 1-1,1 0 1,-1 0-1,1 1 0,-1-1 1,1 0-1,-1 0 1,4 2-1,22 1-23,-23 0-10,-1 0-17,4-2 36,0 0 1,0-1-1,0 1 0,0-1 0,0-1 0,0 1 0,0-1 0,-1 0 1,1-1-1,0 0 0,0 0 0,-1 0 0,1-1 0,-1 0 0,0 0 0,0 0 1,0-1-1,0 0 0,-1 0 0,7-7 0,21-9 15,-9 7-22,11 1 4,-2 0-116,-18 9 220,-10 0-1,5-10 428,-5 2-379,-5 11-150,0 0 0,1 0 0,-1 0 0,0-1 0,0 1-1,0 0 1,1 0 0,-1-1 0,0 1 0,0 0 0,0 0 0,0-1 0,1 1 0,-1 0 0,0-1 0,0 1 0,0 0 0,0 0-1,0-1 1,0 1 0,0 0 0,0-1 0,0 1 0,0 0 0,0-1 0,0 1 0,0 0 0,0-1 0,0 1 0,-1 0 0,1 0 0,0-1-1,0 1 1,0 0 0,0 0 0,0-1 0,-1 1 0,1 0 0,0-1 0,-29-57 115,-7-2-175,17 42-30,-2 2 72,6 2 25,-1 0 0,0 1 0,-1 1 0,0 1 0,-1 0 0,-20-9 0,27 16-8,0 0 0,-1 0 0,1 1 0,-1 0 0,1 1 0,-1 1 0,0 0-1,0 0 1,0 1 0,0 0 0,-23 5 0,11 0-5,-16 3 0,0-2 0,-68 3 0,33-11 64,-98-16 1,-174-12-46,274 29 103,1 4 0,-130 21 0,156-18-198,0-2-1,-50-2 1,14 0 48,31-3 86,1-1 0,-57-11-1,-53-3-251,112 12 234,-56-11 1,68 9-24,-1 0 0,0 3 0,-57 1 1,-216 12-18,53-25 149,239 16-163,0 1-1,0 1 1,1 0-1,-1 2 1,1 0-1,0 1 0,1 0 1,-22 12-1,15-8 7,0 0 0,-1-1-1,-26 5 1,41-12 11,1-1-1,0 0 1,-1 0-1,1-1 1,-1-1-1,1 1 1,0-1 0,-1 0-1,1-1 1,0 0-1,0 0 1,0-1-1,-10-5 1,-81-49 111,77 43-98,0 0 1,-1 2 0,0 0 0,-1 2-1,-32-10 1,45 14-63,0 3-12,-46 9 184,33-1-105,11 2 43,10-5-149,22 14-44,-3-8 131,0-1 0,1 0-1,-1-1 1,1-1 0,1-1 0,-1-1 0,0 0-1,1-1 1,19 0 0,-5 0-20,94 10-143,224 50 1,-315-54 200,0-2-1,1-1 1,-1-1 0,1-3 0,40-2 0,177-28 52,-37 2 134,358-40-419,-492 56 214,0 5 1,1 2-1,140 14 1,201 8 149,-234-2-151,220 15 67,-339-30 60,83-11 0,61 1-441,-46 15 263,185 11 169,-277-8-20,-39-4-150,1-1 0,76-3-1,-60-4 7,79 7 0,-18 1 57,101 8 98,-174-12-129,-1-2 0,1-2 0,-1-2 0,77-18 0,-100 20 4,0 1 0,1 0 1,0 2-1,-1 0 1,1 1-1,0 1 1,29 7-1,32 2-18,-59-9-7,-1 0 47,0-1 1,0-1 0,25-2 0,25-7-27,-53 7-86,8 8 86,32 9 126,-51-13-111,0 0-1,-1 0 1,1-1-1,0 0 1,0-1-1,0 0 1,12-1 0,37 1-44,-47-1-57,-6 0 81,0 0 0,1 0 0,-1 0-1,0 0 1,1 0 0,-1 1-1,1 0 1,-1 0 0,1 0 0,-1 0-1,1 0 1,0 1 0,-1-1-1,0 1 1,1 0 0,4 2 0,33 10 309,-3-7-154,-24 0-150,-14-5 0,0-1 1,0 1 0,0-1 0,0 1 0,0-1 0,1 1 0,-1 0-1,0-1 1,0 1 0,0-1 0,0 1 0,-1-1 0,1 1 0,0 0-1,0-1 1,0 1 0,0-1 0,-1 1 0,1-1 0,0 1 0,0-1-1,-1 1 1,1-1 0,-1 1 0,-1 2 23,-1 0 1,0 0-1,0 0 0,0-1 1,0 1-1,0-1 1,-1 0-1,1 0 0,-1 0 1,0-1-1,-6 3 0,-53 14 150,14-5-40,-5 11-196,1 2 1,2 2 0,-75 54 0,61-39 66,-85 44-1,99-63-4,-2-1 0,0-3 0,-1-2 0,-71 13 0,78-24 5,0-2 1,-1-3-1,-93-7 0,10-11 46,52 5-205,-126-1 0,66 14 272,-197 31 0,267-22-123,11-2-8,1 2 1,-70 24-1,123-34-72,8 2 63,-1 0 15,0 0 0,1 0 0,-1 0 0,1-1 0,0 1 0,0-1-1,0 0 1,0 0 0,0 0 0,7 2 0,3 0-22,1 1-3,0-1-1,1-1 0,0-1 1,-1 0-1,1-1 1,0-1-1,0 0 1,16-3-1,39 1-81,-34 1 109,-1-1 0,-1-2 1,57-14-1,19-2-83,-48 10 85,-29 4 69,49-2 0,-8 3-93,93-19 0,7-1-5,-122 19 103,132-5 308,-181 11-385,0-1 1,0 1 0,1 0 0,-1 0 0,0 1 0,0-1-1,0 1 1,0 0 0,8 3 0,-8-3-1,-1 0 0,1 0-1,-1 0 1,1 0 0,0 0 0,0-1 0,-1 1 0,8-1 0,-10 0 5,0 0 0,0 0 0,0 1 0,0-1 0,0 0 0,0 0 0,-1 0 0,1 0 0,0 0 0,0 0 0,0 0 0,0 0 0,0 0 0,0 0 0,0-1 0,0 1 0,-1 0 0,1-1 1,0 1-1,0 0 0,0-1 0,0 1 0,-1-1 0,1 1 0,0-1 0,-1 0 0,1 1 0,0-2 0,4-1 34,15 6 240,-105-25-46,-152-19 1,190 36-226,1 3 1,-1 2 0,1 2 0,-1 1-1,-51 12 1,28 1-9,14-3 8,-1-2 0,-95 6 0,-358-18 41,21 23-193,429-18 228,0-3-1,-110-11 1,108 4-127,-1 3 0,-77 5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4T20:43:11.61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368 394 128,'-6'-3'1050,"-32"-15"417,-67-23 0,96 39-1248,0-1 0,0-1 0,0 0 0,1 0 0,0-1 0,-1 0 0,2 0-1,-9-7 1,12 9-14,1 0 0,0 0-1,0-1 1,0 1 0,1-1-1,-1 1 1,1-1-1,-1 0 1,1 0 0,20-50 7630,-16 56-7605,1 0 1,0-1-1,-1 1 1,1-1-1,0 1 0,-1-1 1,1 0-1,0 0 1,6 1-1,49 3 812,-33-4-766,-1 2-1,1 0 1,-1 2 0,29 8-1,56 31 403,28 9 315,-119-48-938,1-1 0,0 0 0,0-1 0,0-2 0,0 0 0,36-2 0,-41 0-49,-9 0 36,1 1 1,0 0-1,0 0 1,0 0-1,0 1 0,0 0 1,0 0-1,-1 0 1,1 1-1,0 0 1,-1 0-1,1 1 1,-1-1-1,7 6 1,4 0 50,1 0 0,32 11 0,-49-19-94,103 34 359,-85-27-388,0 0 1,1-1-1,0-1 0,1 0 0,-1-2 1,34 3-1,-24-4 77,44 8 0,-11-1 223,-54-8-184,9 3-65,-4 0-8,-1-1 0,0-1-1,1 0 1,-1 0 0,1-2-1,0 1 1,-1-2 0,1 0-1,0 0 1,-1-1 0,13-4 0,56-8-166,-74 12-40,8-5 279,5-5 164,-18 7-206,1 0-30,26-5 192,6 6-120,-21-9-22,0-5 107,1 4-106,-12 12 299,-6 4-236,-9 2-77,1 0-1,0 0 1,-1-1-1,0 0 1,0-1-1,0-1 1,-16 1-1,10-1-13,-1 1-1,-32 8 1,38-5-68,0 0 0,1 0 0,-1 2 0,1 0 1,1 0-1,-20 15 0,-56 62-152,61-56 168,-42 33 0,58-53 46,-1-1 0,1 0 0,-1-1 0,-1 0 0,1-1 0,-1 0 0,0 0 0,-15 2 0,-19 0-15,29-5-57,-1 1 0,-32 9 0,1 1 405,46-13-492,25 7-343,-3 4 473,1-1 1,-1-1 0,1-1 0,1-1 0,0 0 0,40 6 0,2-3 51,73 1 0,-117-10-75,4 0 42,-8 1 86,-13-2 150,-8-1-248,0 0 0,-1 0-1,0 1 1,1 0 0,-1 0 0,1 0 0,-1 1-1,1 0 1,-1 1 0,1-1 0,-7 4-1,-73 34 97,6-2-58,36-25-13,-1-1-1,0-3 1,0-1 0,-1-3-1,0-1 1,-63-5 0,97 0-58,-34 5 26,30-1-45,12-2 86,8 0-107,350-64-86,-297 54 210,0-2 0,-1-2-1,65-26 1,-49 16-20,-67 21 45,-2 2-80,-1-1-1,0 0 1,0 0-1,0 1 1,0-1-1,0-1 1,0 1-1,-1 0 1,1 0-1,-1-1 1,1 1-1,-1-1 1,0 1-1,0-1 1,0 1-1,-1-1 1,1 0-1,0-3 1,0 1 38,1 1-30,7-21-99,-11 15 416,1 9-326,0-1 0,0 1 0,0 0 0,0 0 0,0 0 0,0 0 0,-1 0 0,1 1 0,0-1 0,-1 0 1,1 0-1,0 1 0,-1-1 0,1 1 0,-1-1 0,1 1 0,-1 0 0,1 0 0,-1-1 0,1 1 0,-1 0 0,1 0 1,-3 1-1,-1-1 5,-78-11-16,1 4-1,-1 3 1,0 4 0,0 3 0,-157 27 0,223-27 38,0 0 0,0-2 0,0 0 0,0-1 0,0-1 0,-22-3 1,-97-28 18,105 23-39,0 1-1,0 1 1,-1 1 0,-60-1-1,35 7 5,-3 2-33,-89 13 0,146-15-68,2-3-45,-9 3 135,-17-21 80,7-6-171,11 21 107,-19-5 69,19 4-165,24 7-13,8 1 125,-12-3-14,-1-1 1,0 1-1,0-2 0,0 0 1,-1 0-1,1 0 0,-1-1 1,0-1-1,0 0 0,-1 0 1,1 0-1,-1-1 0,-1 0 0,1-1 1,-1 0-1,-1 0 0,0 0 1,0-1-1,0 0 0,-1 0 1,0-1-1,-1 1 0,4-15 1,-7 21 23,0 0 1,-1 0 0,1-1 0,-1 1 0,0 0-1,0 0 1,0 0 0,-1 0 0,0-6 0,-6 3 107,-3 24-262,9-16 104,-36 116-439,34-102 391,-1-1-1,2 1 1,0 0-1,1 0 1,1 0-1,2 21 1,4-18-12,16 0 42,14 2 56,-2 3-1,-1 0 1,-1 3 0,-1 0-1,-1 2 1,38 48 0,-64-70-58,22 18 48,-11-13-51,1-2 1,0 0 0,1-1 0,0 0 0,0-1 0,1-1-1,-1-1 1,31 6 0,-44-11 14,1-1 0,-1 1 0,1-1 0,-1 0-1,1-1 1,-1 1 0,0-1 0,1 0 0,-1 0 0,0 0 0,1-1-1,-1 1 1,4-3 0,-3 2-5,-1 0 1,1 0-1,0 0 0,0 1 0,0 0 0,0 0 0,0 0 1,6 1-1,22 0 3,-27-1 25,1 0-1,-1 1 0,1 0 0,-1 0 0,1 1 0,-1 0 0,0 0 1,1 0-1,-1 1 0,0 0 0,0 0 0,0 1 0,8 4 0,-2-2-73,-9-6 65,-1 0 0,1 1-1,0 0 1,0-1-1,0 1 1,0 0-1,-1 1 1,1-1-1,0 0 1,0 1-1,0 0 1,3 1 0,15 3-70,-16-5 35,25-10 112,-25 7-75,2-1-9,24 9 135,32 8-152,-57-14-85,7-10 0,2-4 86,20-27 39,21-17-15,-29 37-3,36-11 168,14-8 28,43-35-346,-103 63 65,21-12 118,-34 21 31,1-6 53,14-18-36,-19 27-69,17-54 45,4-22 112,-22 33 249,-1 31-342,-10-30 47,-7-20-117,9 21-49,9 39-21,-3 1 128,-32-21 86,11 8-147,15 7-2,-7-21-26,-16-14-211,7 14 234,21 28 25,3-1 85,-1 1 20,-10-2-64,10 2-321,9-125-18075,-35 66 13599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4T20:43:23.77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1487 182 1542,'-78'34'10537,"96"-28"-8974,0-15-942,1 0 0,-1 2 0,2 0 1,-1 1-1,1 1 0,27-4 0,-9 7-219,63 4 1,-74 0-69,0-1-1,0-1 0,0-1 1,0-2-1,33-7 0,-35 3-147,1 1-1,0 1 1,0 1 0,0 1-1,1 1 1,-1 2 0,0 1-1,34 5 1,30-2 75,-75-5-192,0 1 0,0 0 0,0 1 0,0 1 0,0 1 0,-1 0 0,28 9 1,-21-2-47,0-1 1,0-1-1,1-1 1,-1-1-1,1-1 1,1-1-1,-1-1 1,1-1 0,28-1-1,163-21 254,-155 12-57,0 2 0,1 2 0,119 9 0,-43 5-194,12 2-159,-112-9 181,-1-1 0,1-2 0,-1-1 0,1-2 0,-1-2 1,0-1-1,66-20 0,-75 21-30,0 0 1,0 2-1,0 2 1,1 0-1,41 5 1,17-1 20,-11-7 49,116-20 0,-94 9-50,109-29 158,-139 26-112,116-14 0,-152 31-33,54 5-1,10 1-1,-22-8-22,100 0 75,-56 13-102,-77-5 0,-1-2 0,69-2 0,-96-1 8,0 0 1,0 1-1,0 0 1,0 1 0,0 1-1,15 4 1,-16-3 0,0-1-1,0-1 1,0 0-1,0 0 1,0-1-1,0 0 1,21-2-1,75-3 271,-100 3-278,0 1 0,0-1 0,1 2 0,-1-1 0,0 1 0,0 0 0,7 2 1,-4-1-6,0-1 1,1 1-1,-1-1 1,0-1 0,1 0-1,-1 0 1,0-1-1,11-2 1,10-6 98,-26 9-40,15 1-55,-16 1-15,4-2 32,15-20 409,-25 19-468,-11-7 20,7 3 25,0 0 0,-1 1 0,0 0 0,1 0 0,-1 0-1,-1 1 1,1 0 0,0 1 0,-1 0 0,0 0 0,1 0 0,-1 1 0,0 1 0,1 0 0,-1 0-1,0 0 1,0 1 0,1 1 0,-1-1 0,-16 7 0,2-3-64,-114 46 61,100-41 58,2-1-87,-49 7 0,-323 6 186,-15 2-78,338-18-91,0-4 0,-88-8 0,85 1 233,-151 11 1,144 5-187,-1-4 1,-174-9 0,140-9 1,-1 6 1,1 5-1,-184 24 1,285-22-2,-1-1 1,1-2 0,-1-1 0,1-1 0,-45-11 0,37 6 4,1 2 0,-1 2 0,-36 0 0,1 9-33,-97 20 1,116-15-4,0-2 0,0-2 0,0-3 1,-65-3-1,34-5-48,-91 8 0,89 0 0,-85-8 1,-81-5 20,43 4 76,145 8 47,-116-13 1,128 6-99,1 2 0,-100 8 0,90-1-8,-88-5 1,-11 0 261,140 1-299,0 1 0,0 1 1,0 1-1,0 0 0,-20 8 0,-34 6-178,64-17 306,-12-5-65,-6-1-17,22 5-4,-20 8-25,68 16-61,-22-17 114,1-2 0,-1-1-1,1 0 1,0-2 0,44-2 0,25 2 41,-76 0-71,-4 0 6,0 0 0,1-1-1,-1-1 1,0 0 0,18-4 0,-7 1-4,-6-1 64,-13 4-107,-6 1 108,-84-29-7,59 19-14,0 1 0,0 2 0,-1 0 0,-54-5 0,72 12-46,5-1-13,1 1-1,0 1 0,-1-1 0,1 1 0,0 0 0,-1 0 0,-6 3 1,-15 6-93,17-4 87,7 6-22,18-2-128,2 0 171,0-1 1,1-1-1,0-1 1,0 0-1,1-1 1,-1-1-1,1-1 1,31 4-1,-15-6 46,1-1 1,-1-2-1,0-2 0,35-6 0,210-26-35,-240 33-45,1 2 1,-1 2-1,0 1 0,0 2 0,39 11 0,-29-7 35,1-2-1,0-2 1,0-3 0,82-6 0,75 4-198,164 11 325,-256 1-114,-69-5 33,53-1 0,-52-7-164,-17 0 156,-1 1 0,37 5 0,-53 0 93,12-2-136,-23-3 90,-7-2-67,1 0 0,-1 0 1,0 0-1,0 1 0,1-1 0,-1 1 1,0 0-1,0 0 0,0 1 1,0-1-1,-9 1 0,3-1 7,-11-3-35,-1 1 1,0 1-1,0 1 0,0 1 1,0 1-1,0 1 1,0 1-1,0 1 1,-22 7-1,26-7 9,1-1 21,14-2 44,40-1-279,253-35 235,-139 4 348,-98 18-344,0 2 1,1 3 0,64-3-1,12 5-36,-94 2 20,0 2 0,0 1 0,1 2 0,-1 1 0,40 9 0,-47-4-27,5 2 18,-1-1-1,1-1 1,1-2-1,-1-2 1,1-1-1,65-4 1,98-35-166,-98 17 203,-59 15-61,1 3 1,0 1-1,-1 2 0,1 2 1,60 11-1,17 1-5,196 13-335,-282-26 429,0-2 1,0-1 0,-1-2-1,1-1 1,43-11-1,19-2 77,-66 15-178,1 0-1,-1 2 1,0 2-1,1 0 1,-1 2 0,0 1-1,-1 1 1,1 2-1,40 16 1,-60-20 2,35 3-39,-9-6 141,-27-3 71,7-5-25,-10 4-95,30-3 198,-7 1-290,-16 6-14,10 0-117,21 2 289,-1-2 1,76-9 0,-10 4-181,-88 5 126,0-1-1,0-1 1,0 0-1,0-2 1,-1 0-1,1-1 1,25-9 0,12-5-53,-48 15-4,43-19-12,-49 22 49,-1-1 1,1 0-1,-1 0 1,0 0-1,1 0 0,-1 0 1,0 0-1,0-1 1,0 1-1,0-1 1,0 1-1,0-1 1,2-2-1,5-8-171,-7 8 132,29-19 120,-9 13-93,-13 13 59,-2 1-115,4-1 121,-8-13 90,-3 7-81,2 13-43,-2-8-8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4T20:43:33.69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31 14 1670,'-30'14'15110,"39"-21"-16342,28 15 2260,-33-7-932,0 1 1,0 0-1,-1 0 0,1 1 0,-1-1 0,1 1 0,-1-1 0,5 6 1,23 18 601,-10-11-232,-6-4-171,0 0-1,1-1 0,1 0 1,0-2-1,0 0 0,26 9 1,-38-17-217,0 0 1,0 0-1,1 0 0,-1 0 1,0-1-1,0 0 0,0 0 1,0 0-1,0-1 1,0 0-1,0 0 0,0 0 1,-1 0-1,1-1 1,-1 0-1,5-3 0,-5 3-42,1 0 0,-1 0 0,1 0 0,0 0 0,0 1-1,0 0 1,1 0 0,-1 1 0,1-1 0,-1 1 0,0 0-1,1 0 1,0 1 0,-1 0 0,7 0 0,50 14 169,33 4 350,-85-17-508,-1-1-1,0 0 0,0 0 1,0-1-1,1 0 1,-1-1-1,0 0 0,14-6 1,5-1 30,53-11 0,-29 9 26,-28 7 6,0 0 0,39 1 0,-4-1-51,35-7 86,-57 5-107,-1 2 1,1 1 0,0 2-1,0 1 1,-1 2 0,54 9-1,-4 11 226,89 19 117,-77-17-200,-66-15-24,60 9 0,16-13 59,-82-6-179,0 2-1,0 0 1,-1 2-1,1 1 1,37 11 0,-9 4 34,-37-11-68,1-1-1,0-1 1,0-1 0,0 0-1,1-1 1,0-1 0,0-1 0,26-1-1,36-1-62,27-3 15,-32-8 125,48-4 121,-69 10-195,0-2 1,-1-2-1,60-19 1,157-61 75,-269 88-77,34-13-23,1 1 1,1 1 0,0 3-1,0 1 1,1 1-1,65-1 1,-18 7-46,162-21 0,-203 17 85,2 3 0,-1 1 1,0 2-1,0 3 1,0 1-1,66 17 1,-27 2-9,-49-14-68,1 0 1,52 5 0,-2-5 69,-52-5 1,1-1 0,0-1 1,-1-2-1,1-2 0,0-1 0,57-11 0,3-10-102,-8 2 129,-41 12-21,-34 8 28,-1 0 0,1 0 0,0 2-1,-1-1 1,1 2 0,22 4 0,-30-5-99,41 7-1,-21-3-65,49 3 1,14-13 187,-15 0-17,-55 8-35,61 19 65,-65-18-120,-1-1 0,1-1-1,1 0 1,22 0 0,-4 0-31,-16-1 69,-1 0 1,1-2-1,-1 0 0,20-4 1,-36 5-4,1 0 1,-1 0-1,1-1 1,-1 1-1,0 0 1,1 0-1,-1 0 1,1 0-1,-1-1 1,1 1-1,-1 0 1,1 0-1,-1 0 1,1 0-1,-1 0 1,0 0-1,1 0 1,-1 0-1,1 0 1,-1 0-1,1 1 1,-1-1-1,1 0 1,-1 0-1,0 0 1,1 0-1,-1 1 1,1-1-1,-1 0 1,0 1-1,1-1 1,0 1-1,5 2-23,24-5 102,-11-4-102,-5-2-85,-9 6 0,13-8 120,-15 8 37,23-3-6,-5 1-44,-12 3-10,1 0-1,0 1 1,-1 0-1,1 0 1,0 1-1,12 3 1,-4-1-24,39 9 43,-40-7 10,2-2 1,-1 0 0,0 0-1,24-1 1,-22-5-20,6-5 0,-2 5-21,-2 2-65,-2 0 65,-1 2-1,-1-3-63,-4-1 85,-9 1 85,5-1-21,-7 2 86,-1 2-287,-1 0 150,1 0-1,-1 0 1,1-1-1,0 1 1,-1 0 0,1-1-1,0 1 1,0-1-1,0 1 1,-1-1 0,1 0-1,0 0 1,0 0-1,0 0 1,2-1 0,80 12-13,-35-3-215,-39-7 562,-19 2 180,2-1-437,-2-1-77,-1-1-1,1 1 1,-1-1-1,1-1 1,-1 0-1,1 0 1,-1-1-1,-14-4 1,-22-4-104,32 8 89,8 2 0,0-1 0,0 1 0,1 0 0,-1 0 0,0 0 0,0 1 0,1 0 0,-1 0 0,-6 3 0,-24 10 109,33-12-192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4T20:43:42.12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20 282 5140,'-3'2'6425,"-13"8"-4219,26 10-1328,-1 1-328,2 0 1,0-1 0,2 0 0,0-1-1,1 0 1,29 29 0,-35-44-394,0 0 0,0 0 0,1-1 0,-1 0-1,1 0 1,0-1 0,0 0 0,0-1 0,0 0 0,0 0 0,0-1 0,15-1 0,23 2 480,-1 1-355,0-1 1,0-3 0,0-2 0,54-12-1,-31 10-16,0 2 0,135 11 0,-127-2-121,-50-2-80,-1 1 0,0 1 0,36 12 1,-43-10-5,1-1 0,0-1 0,0-1 0,0-1 0,0-1 0,1 0 0,30-3 0,197-43 432,-200 33-457,1 2 1,1 2 0,0 2 0,-1 2-1,1 3 1,76 9 0,-50-3 32,-1-3 1,1-4 0,97-12-1,0 2 119,-114 9-112,0-1 0,0-4 1,63-15-1,-74 9-43,6-3 37,1 2 1,1 3-1,0 2 1,91-3-1,-48 18 7,-51-2 13,75-3 0,144-6-8,-90 5 93,-137-2-158,-12 0-1,-1 1 0,1 2 0,-1 0 0,0 2 0,1 1 0,32 9 0,-8 5 67,-34-10-48,1-2 0,0 0-1,0-1 1,35 4 0,46 2-99,103 26 1,97 11 211,-244-47-155,0-2 0,106-17 0,-119 9 57,-1-2 1,62-24 0,-62 20-52,-1 2 0,66-13 1,-81 22-4,14-1 31,1-2 1,-2-2 0,47-16 0,-77 20-21,0 1 1,0 0-1,1 0 1,0 1-1,0 1 1,0 0-1,0 0 1,0 1-1,0 0 1,0 1-1,1 0 1,-1 0-1,0 1 1,0 1-1,0 0 1,0 0-1,0 1 1,0 0-1,14 7 1,-6-4-51,-11-4-129,3 0 151,-7-1 64,0-3-107,8-7 149,-11 9-85,1 0-1,-1 0 1,0 0 0,0 0-1,0 0 1,0 0 0,0 0-1,0 0 1,1 0-1,-1 0 1,0-1 0,0 1-1,0 0 1,0 0 0,0 0-1,1 0 1,-1 0-1,0 0 1,0 0 0,0 0-1,0 0 1,0 0-1,1 0 1,-1 0 0,0 0-1,0 0 1,0 0 0,0 1-1,0-1 1,1 0-1,-1 0 1,0 0 0,0 0-1,0 0 1,0 0-1,0 0 1,0 0 0,1 0-1,-1 1 1,0-1 0,0 0-1,0 0 1,0 0-1,0 0 1,0 0 0,0 0-1,0 1 1,0-1-1,0 0 1,0 0 0,0 0-1,0 0 1,0 0 0,0 1-1,0-1 1,18 26 385,-6-11-406,12 1 85,15 1-96,1-2-1,0-1 0,44 8 1,-37-10 55,144 23-33,-54-13 127,-120-19-110,1-1 0,0-1 1,0 0-1,0-2 0,0 0 0,0-1 0,-1 0 0,26-8 0,-18 6 19,0 2 0,-1 0 0,1 2 0,0 1 0,-1 1 0,43 8 0,53 3 49,-42-13-53,1-4-1,-1-4 1,93-20-1,-70 6-21,191-65 0,-221 60 0,90-20 0,-142 44 29,1 0 0,33 0 0,4 0 13,-13-1-68,0 2 0,0 1 0,0 3 1,43 6-1,-53-6 87,51-6 7,-62 10-68,7 7-41,-28-13 6,29 34-18,2-5 40,1-2-1,1-1 1,2-1 0,0-2-1,2-2 1,0-2-1,48 17 1,-67-29 65,1-2-1,0 0 1,0-1-1,0-1 1,25 1 0,108-8-90,-11 0 130,-91 2-66,0-3 0,-1-2 0,0-2-1,68-22 1,-115 30-26,30-11 39,0-1 1,-1-2 0,-1-1 0,45-30 0,39-19 146,-100 59-194,0 1 1,0 1-1,1 0 1,0 1-1,-1 1 0,1 0 1,0 2-1,19 0 1,-11 0-56,0-1 0,36-6 0,-28 0 65,43-3 0,-65 9 13,1 1 1,-1 0 0,1 1-1,-1 1 1,1 0-1,-1 0 1,16 6 0,2 2-9,1 0 0,51 9 0,-69-17 48,1 1-1,-1 1 1,21 8 0,-23-7-52,1-1-1,-1-1 1,1 0 0,0 0 0,19 2 0,6-7-81,0-1 0,0-2 1,0-1-1,34-12 0,-10 4 81,272-52 126,-108 10-244,-194 48 122,-17 3 8,1 2 0,0-1 0,0 2 0,0 0 0,1 1-1,-1 0 1,0 1 0,1 1 0,-1 0 0,0 1 0,0 0-1,27 9 1,-1 4 6,55 26-127,92 66-66,-154-88 108,-26-14 92,36 18-77,-31-17 57,1-1 1,0 0-1,0-1 1,1 0-1,-1-1 1,1-1 0,-1 0-1,1 0 1,0-2-1,0 0 1,0 0-1,0-1 1,-1-1 0,19-4-1,-15 2-27,0-1 1,0 0-1,0-1 0,0-1 0,-1-1 1,-1 0-1,24-17 0,-35 23 9,1-1 0,-1 0 0,0 1 0,1 0 0,-1 0 0,1 1 0,0-1 0,8-1 0,28-7-7,-16 7 38,3 10 65,0-1-43,-9-3-27,0 1 0,0 1 0,30 12 0,1-1-101,-32-10-20,-11-3 117,-1-1 0,0-1 0,1 1 0,0-1-1,-1 0 1,12 0 0,-1 2-9,0 0 1,-1 1-1,1 1 1,-1 1-1,0 1 0,20 11 1,-9-5 9,1-1 1,38 11-1,-59-22 52,4-1-23,-8 0 23,-1-3-44,6-7 22,-5 7 64,-6 1 22,0 0-111,0 0 0,0 0 0,0 0 0,-1 0 0,1 1 0,0-1 0,-1 1 0,0 0 0,1 0 0,-1 0 0,0 0 0,1 1 0,-1 0 0,0-1 0,-4 2 0,-12-3 36,-111-22-43,-192-12 0,263 35-8,1 1 1,-1 4-1,1 1 1,0 4-1,-99 27 1,85-15 86,-81 14-1,123-30-93,-1-2-1,0-1 0,0-1 0,0-2 0,-41-6 0,-136-39-22,-40-5 33,0 39 59,-21-2-23,191 6-149,-110 5-1,105 7 144,47-1-27,0-2 1,-59-6 0,43 2-23,1 1 0,-1 3 0,1 2 0,-73 14 0,-170 42 13,92-28 38,-326 43-225,365-60 379,-293-12 1,126-31-365,-16 0 108,97 32 94,77 2-102,43-5-31,-374-8 141,140 7 177,58 25-451,213-20 347,-115-1-222,-21-11 88,-199-19-104,357 15 154,1-3 0,0-3-1,-128-52 1,123 37-30,-2 4 1,-1 3-1,-1 4 0,-1 3 1,-1 3-1,0 4 0,-107-2 1,142 18 42,0 1 0,0 2 0,-83 25 0,80-20-29,-95 28-103,-138 30-52,212-57 110,-217 28-60,-11-17 115,-196 8-171,443-32 190,1-3-1,-1-2 0,1-2 1,0-2-1,-88-29 0,55 12-18,-2 3 1,-1 4-1,0 4 1,-1 3-1,-145 0 1,171 16-43,39-2 21,0-1 0,-1 0-1,-27-5 1,-12-3 2,-2 2 0,1 3 1,0 2-1,-1 3 0,1 3 0,0 3 0,1 3 0,0 2 0,-66 25 1,86-22 25,33-12-13,-2-1 1,1 1-1,0-2 1,-1 1-1,0-1 1,0-1-1,1 0 1,-2-1-1,1 0 1,0 0-1,-16-2 1,20 1-4,6 1-6,-1-1 0,1 0 0,-1 0-1,1 0 1,-1 0 0,1 0 0,-1 0 0,1-1-1,-1 1 1,1 0 0,-1-1 0,1 1 0,-1-1-1,1 0 1,0 1 0,-1-1 0,1 0 0,0 0-1,-2-1 1,-25-15-49,13 9 108,3 7-87,-1 3-312,30-47-5637,-13 30 4531,-2 0 1,0 0-1,0 0 1,-2-22-1,-10-101-5326,6 97 5083,-11-109-3307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4T20:43:50.61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35 238 5911,'-4'1'2313,"-26"5"1477,30-5-3746,1 0 1,-1-1-1,1 1 1,-1 0-1,1-1 0,-1 1 1,1-1-1,-1 1 0,1-1 1,-1 1-1,1-1 1,0 1-1,-1-1 0,1 0 1,0 1-1,0-1 1,-1 0-1,1 0 0,0 0 1,0 1-1,-1-1 0,1 0 1,0 0-1,0 0 1,0 0-1,-1 0 0,2-1 1,55 19 1909,-2 2 1,60 30 0,-77-33-1544,-19-10-143,-1-1 0,1-2 0,1 1 0,-1-2 0,0-1 0,40 0 0,-38-2-106,1 2 0,-1-1 0,1 2 0,-1 1 0,34 11 0,-34-7-2,1-1-1,1-1 1,-1-1 0,1-1-1,0-1 1,0-1 0,0-1-1,0-1 1,0-1 0,41-7-1,49-11 39,1 5 0,1 4 1,125 7-1,-196 6-117,-1-3 0,1-1 1,-1-3-1,56-11 1,14-10 182,18-5-97,205-21 1,-212 38-50,-70 6-21,1 2-1,98 4 0,-123 3-48,1-2 0,-1-1 0,1-1 0,57-12-1,115-44 370,-99 26-280,0-1 122,-44 13-207,106-21 1,109 10-53,-193 25-5,-4 0 7,0 3-1,103 10 1,-120 3 28,77 23 0,-87-19-50,0-2 0,78 8 0,-85-17 8,-15-2-47,1 1 0,-1 1 1,1 1-1,-1 2 0,51 17 1,-42-10 62,1-3 1,-1-1-1,1-2 1,51 2-1,13 4-69,-25-1-8,154 28-218,-225-39 281,21 2 74,-6-2-97,-14-3 19,39 10 28,2 3 0,-29-6 18,-1 0-1,1-2 1,0 0 0,0-1-1,0-1 1,26-2 0,-2-1-32,0 2 0,0 1 0,75 14 0,-109-14 0,10 1 35,-1 0 1,1-1 0,0-2-1,0 0 1,29-5 0,-31 0-100,6-3 42,0 2 22,-6 3 7,0-1 0,31-14 1,-34 11 65,-11 6-60,1 1 1,-1-1-1,0 0 1,0 1-1,1 0 1,-1 0-1,0 1 1,1-1 0,-1 1-1,1 0 1,6 0-1,154-3 9,-102-2-44,-29 6 151,-30-2-131,2 0 12,14 12-40,-15-10-34,9-5 107,-10 3-49,-1 0 1,1 1 0,0-1 0,-1 1-1,1 0 1,-1 0 0,1 0 0,0 1-1,-1-1 1,1 1 0,-1 0 0,6 2-1,5 2 10,101 31 104,-108-36-108,36 12-236,-40-11 343,-1 0 0,2 3-114,1-1 0,-1 1 0,1-1 0,0-1 0,0 1 0,0-1 0,0 0 0,0 0 0,1 0 0,-1-1 0,1 1-1,-1-1 1,1-1 0,-1 1 0,1-1 0,-1 0 0,9-1 0,21 1-80,-13-1 74,0-1 0,0 0 0,0-2 1,30-8-1,-45 5-67,-2 6 64,20 16 390,-13-7-360,0 0-1,1-1 1,0-1 0,0 0-1,0 0 1,0-1 0,1-1-1,0 0 1,0-1-1,27 2 1,-23-9 7,-1-2 44,-13 5-151,-2-2 0,10-9 172,-9 9 300,-7 4-279,-9 3-107,6-4-43,-9 0 193,-10 6-172,2 1 44,16-7-85,0 1 0,0-2 0,0 1 1,0-1-1,-15-3 0,15 2 83,-1 0 0,0 1 0,0 0 0,0 1 0,-9 0 0,-265 45 130,-17-29-6,180-14-323,-165 25-1,-224 49 437,349-60-171,-1-7 0,-223-17-1,33-6-188,162 9 78,133 0 147,-97-21 0,105 15-124,0 3 0,0 2 0,-52-1 0,-84 21 63,-12-1 65,165-13-112,0-2 0,0 0 0,0-3 0,-42-10 0,-17-7 28,0 5 1,-113-8 0,48 0 23,98 14-46,-77-5 1,-97 8-128,125 4 250,1-4 0,-110-23-1,168 23-159,-1 2 0,0 3 0,0 1 0,-89 9 0,-162 14 22,92-11 140,98-2-210,-187-10 1,118-26 88,40 5 16,84 16-125,-105-28-1,138 30 112,0 1 0,-1 1 0,1 1 0,-39 2 0,36 0 16,-1-1 1,1 0-1,-31-7 1,-1-2 150,71 7-253,-1 2 1,0 0 0,1 1-1,-1 1 1,0 0 0,0 0-1,1 2 1,13 3 0,45 6-157,127-9 115,-129-4 205,99 9 0,567 24-339,-545-44 235,-154 10 9,12 0 58,0-1 0,-1-3 1,81-20-1,-82 14-39,0 3 1,96-7-1,-4 1-6,-130 13-12,0 0 0,1 0 0,-1 2 0,0-1 0,1 1 0,-1 1 0,1 0 0,-1 0 0,1 1 0,-1 0 0,0 1 0,0 0 0,0 1 0,10 5 0,2 3-117,-9-4 91,1-1 0,1 0 0,28 9 0,-35-14 46,-1 1 1,0 0-1,0 0 1,0 1-1,0 0 1,10 7-1,4 17-3391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6T07:56:45.52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171 232,'3631'0,"-3574"3,91 16,-70-7,26 7,-63-11,0-1,48 1,654-7,-382-3,-373 3,-1 2,1-1,-1 1,1 1,0 0,0 1,-19 11,-18 6,5-4,-1-1,-1-3,-1-1,0-3,0-1,-1-3,-54 0,6-8,0 4,-109 17,-97 26,182-35,-175-10,137-3,33 5,-129-5,149-14,75 10,-57-5,31 8,1 3,-1 2,1 2,-96 18,88-4,0-3,-1-3,-81 4,-82 7,126-8,-109 20,123-18,-163 10,162-26,43-2,-1 3,0 1,-44 9,25 1,0-4,-1-3,0-2,-84-8,-80-32,158 23,-1 2,-78-2,143 14,-3 0,0 0,1-1,-1 0,-14-3,25 4,0-1,-1 1,1 0,0 0,-1 0,1 0,0 0,-1 0,1 0,0 0,-1-1,1 1,0 0,0 0,-1 0,1 0,0-1,0 1,-1 0,1 0,0-1,0 1,0 0,0-1,-1 1,1 0,0 0,0-1,0 1,0 0,0-1,0 1,0 0,0-1,0 1,0 0,0-1,0 1,0 0,0-1,0 1,0 0,0-1,0 1,0 0,1 0,-1-1,0 1,0 0,0-1,1 1,-1 0,0 0,0-1,0 1,1 0,-1 0,0 0,1 0,-1-1,25-15,25-8,2 3,1 1,99-22,-88 26,795-154,-724 147,151-46,-240 59,1 2,0 3,0 1,83 4,-56 1,111-3,427 7,-468 10,-99-8,-1-2,1-2,56-4,94-15,-43 6,190-39,-221 24,0 5,2 6,130 1,-222 11,0-1,-1-1,0-2,41-12,-34 7,0 3,48-6,308 8,-325 7,-29-5,12 2,-49 2,-1 1,1 0,0 0,0 0,-1 0,1 0,-1 0,1 0,-1 1,0-1,1 0,-1 1,0-1,0 1,0-1,0 1,0 0,0-1,0 1,-1 0,2 3,11 47,-10-36,11 30,-8-29,-2-1,6 28,-10-38,1 0,-1 0,0-1,-1 1,1 0,-1 0,0 0,-1 0,1 0,-1-1,-4 9,-6 7,-1-1,-1 0,0 0,-2-2,0 0,-1 0,-1-2,-1 0,-26 17,27-24,0-1,-1 0,-1-1,1-2,-1 0,0 0,-28 1,24-2,-35 3,-62-1,86-7,0 2,0 2,1 1,-1 2,1 1,-51 18,57-17,0 0,-1-2,0-2,1 0,-1-2,-56-3,-46 5,-90 27,123-15,-165 5,235-21,0 2,0 0,0 2,0 0,1 2,-48 17,49-14,0-2,-1-1,0-1,-44 3,-113-7,105-3,-17 1,14-2,0 5,-91 12,69 2,-171 34,249-42,0 1,-38 20,45-19,0-1,-1-1,0-1,-1-1,-33 7,-28-6,0-3,-130-10,-163-39,227 25,37 3,23 4,-93-3,111 10,59 3,0 2,1-1,-1 1,0 1,0 0,0 1,0 0,1 0,-1 1,0 1,1-1,-1 2,-12 5,-5 8,1 1,-28 23,32-22,-1-1,0-2,-36 18,51-30,0 0,0-1,0 0,0 0,0-1,-1-1,1 0,-1 0,1 0,-1-1,0-1,1 0,-1 0,-14-4,13 2,-1-1,1 0,0 0,0-1,-14-8,6-2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8T15:15:19.604"/>
    </inkml:context>
    <inkml:brush xml:id="br0">
      <inkml:brushProperty name="width" value="0.05" units="cm"/>
      <inkml:brushProperty name="height" value="0.05" units="cm"/>
      <inkml:brushProperty name="color" value="#E71224"/>
    </inkml:brush>
  </inkml:definitions>
  <inkml:trace contextRef="#ctx0" brushRef="#br0">1 72 11693,'0'0'6939,"18"-13"-8095,-3 4-3470,1-13-1157,3-6-128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07:59:20.407"/>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23 232 2827,'0'-3'4733,"0"-11"-4198,-22 152 11116,25-138-11673,3 0 67,0-1 0,-1 0-1,1 0 1,0 0 0,-1 0-1,1-1 1,-1 0 0,1 0-1,-1-1 1,0 1 0,7-6-1,1 0 106,26-11 82,2 1 1,0 2-1,62-15 1,-48 15-92,-26 7-174,-11 3 115,0 0-1,31-4 1,-42 9-30,-1 1 0,1-1 0,-1 2-1,0-1 1,1 1 0,-1 0 0,0 0 0,1 0 0,-1 1 0,0 0 0,11 6 0,17 9-20,-12-7 35,-1 1 0,0 1 0,26 20 0,-46-31-61,0 0 1,0-1 0,-1 1-1,1 0 1,0-1-1,0 1 1,0-1 0,-1 1-1,1-1 1,0 0 0,0 1-1,0-1 1,0 0-1,0 1 1,0-1 0,0 0-1,0 0 1,1 0 0,15 2 124,78 15 19,-68-12-68,-1-1 0,1-1 0,0-1 0,0-1 0,53-7 0,-8 2 185,0 3 1,91 9-1,-93-3-148,146 5 395,216-20 0,-351 3-385,-1-4-1,0-4 1,139-44-1,-177 48-16,2 2 0,0 2-1,87-3 1,-21 2-45,-65 4-70,0 1 0,1 2 0,-1 2 0,0 3 0,0 1 0,56 14 0,-63-12 32,2-1 0,-1-2 1,1-2-1,61-4 1,61 3 187,-18-1 6,-94-2-189,84-8 122,-94 5-183,0 2 0,1 1 0,0 2 0,55 8 0,-67-5 79,-1-1 0,1-1 0,-1-2 0,1-1 0,49-10 0,-43 6-106,1 1 0,70 1 0,274 4 332,-330-4-201,76-17-1,-73 11 8,59-4 1,-95 14-76,0 1-1,27 4 1,-29-2-10,1-1 0,-1-1-1,29-1 1,3-2 27,0 1 0,59 8 0,-69-3-12,1-2 1,-1-1-1,1-2 1,55-8-1,-50-1-30,64-10 422,-96 19-390,0 0-1,1 1 1,-1 0-1,1 1 1,-1 0-1,0 1 1,13 3-1,-14-3-2,0 0 0,0 0 0,0-1 1,0-1-1,0 0 0,0 0 0,0-1 0,0 0 0,0 0 0,-1-1 1,1-1-1,0 0 0,-1 0 0,15-8 0,4 1-82,-1 3 122,1 1-1,0 1 0,-1 2 0,1 1 1,56 2-1,-38 1 16,48-7 0,-90 6-68,55-8-53,108 1-1,-37 8 311,-109 0-256,-1-1-1,1-1 1,35-6 0,-31 4-9,-1 0 0,26 1 0,0 2 95,1-3 0,50-9 1,-44 5-50,6 2-168,97 6 0,-98 1 206,96-8 0,-127 4-37,1 1-1,32 4 0,-34-1-33,0-1-1,42-5 1,23-9 102,-77 10-103,-1 1 0,0 1 1,1 0-1,-1 1 0,0 1 0,1 1 0,33 7 0,-23-4-74,53 3 0,-13-9 73,-41-1 18,0 1 0,0 1 0,0 2 0,-1 0 0,1 2 0,33 10 0,118 28 130,-78-21-88,-85-19-78,1-1 0,-1 0 0,0 0 0,1-2 0,24-3 0,26-1-23,104-8 295,-86 10 1,-49 1-259,0 1 1,53 6 0,67 6 107,-122-11-69,56-8 1,-70 5-60,0 1 1,0 0-1,0 1 1,1 1-1,-1 1 1,0 1 0,1 1-1,20 5 1,-28-6 28,0-1 1,1 0 0,-1-1 0,0 0 0,0-1 0,0 0 0,0-1 0,0-1 0,0 0 0,0 0 0,12-6 0,-15 6 25,1 1 0,0 0 0,0 0 0,0 1 0,0 1 0,0-1 1,19 3-1,73 17-158,-4-1 103,-22-14 3,-43-3 91,56 8 1,-68-6-57,1-2 1,0 0 0,-1-2-1,1 0 1,-1-1 0,0-1 0,0-1-1,0-1 1,29-11 0,-32 11-24,30-6 24,2 2 1,-1 3-1,53 0 1,38-6 250,-39-3-246,-43 6-24,-1 2 1,81 0-1,-104 7 1,-17 0 0,0 1 0,31 4 0,65 4-128,-26-5 256,-81-4-109,0 0 0,0 0 0,0 0 0,0-1 0,0 0 0,10-3 0,23-2 62,2 2-139,-32 2 58,1 1-1,-1 0 0,0 1 0,1 0 0,-1 1 1,1-1-1,10 4 0,137 21-256,-132-21 289,1-1 0,-1-1 0,28-1 0,-25-1-31,-4-1 45,0 2 0,0 0 1,0 2-1,0 0 0,45 14 1,-60-15 17,13 1-42,20 2-46,-30-10-25,-9 3 45,0 1-1,1-1 1,-1 0 0,0 1-1,1 0 1,-1 0 0,1 0 0,-1 0-1,1 1 1,0-1 0,-1 1-1,6 0 1,79-2 106,-82 3-86,0-1-1,0 0 1,0-1-1,0 1 1,0-1-1,0 0 1,0 0-1,0-1 1,10-4-1,-2 1 3,0 0 1,0 1-1,0 1 0,0 0 1,1 1-1,23-1 1,-26 1-66,25-1-14,-9 3 119,20 4 230,-21 4-268,44 22 0,-41-14-47,-24-9 37,-2-3-29,23 1-95,-24-3 124,5-1-27,17-17 495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8T16:22:38.181"/>
    </inkml:context>
    <inkml:brush xml:id="br0">
      <inkml:brushProperty name="width" value="0.05" units="cm"/>
      <inkml:brushProperty name="height" value="0.05" units="cm"/>
      <inkml:brushProperty name="color" value="#E71224"/>
    </inkml:brush>
  </inkml:definitions>
  <inkml:trace contextRef="#ctx0" brushRef="#br0">1 17 12721,'23'9'2313,"-15"-34"-12464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23:31.365"/>
    </inkml:context>
    <inkml:brush xml:id="br0">
      <inkml:brushProperty name="width" value="0.05" units="cm"/>
      <inkml:brushProperty name="height" value="0.05" units="cm"/>
      <inkml:brushProperty name="color" value="#FFC114"/>
    </inkml:brush>
  </inkml:definitions>
  <inkml:trace contextRef="#ctx0" brushRef="#br0">89 40 2955,'0'0'1414,"-4"-3"-215,-31-27-578,31 27-235,-10 0 670,7 4 2214,-4 10-1362,10 1-4559,-2 19-4830,-7 2 5318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23:31.365"/>
    </inkml:context>
    <inkml:brush xml:id="br0">
      <inkml:brushProperty name="width" value="0.05" units="cm"/>
      <inkml:brushProperty name="height" value="0.05" units="cm"/>
      <inkml:brushProperty name="color" value="#FFC114"/>
    </inkml:brush>
  </inkml:definitions>
  <inkml:trace contextRef="#ctx0" brushRef="#br0">89 40 2955,'0'0'1414,"-4"-3"-215,-31-27-578,31 27-235,-10 0 670,7 4 2214,-4 10-1362,10 1-4559,-2 19-4830,-7 2 5318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23:31.365"/>
    </inkml:context>
    <inkml:brush xml:id="br0">
      <inkml:brushProperty name="width" value="0.05" units="cm"/>
      <inkml:brushProperty name="height" value="0.05" units="cm"/>
      <inkml:brushProperty name="color" value="#FFC114"/>
    </inkml:brush>
  </inkml:definitions>
  <inkml:trace contextRef="#ctx0" brushRef="#br0">89 40 2955,'0'0'1414,"-4"-3"-215,-31-27-578,31 27-235,-10 0 670,7 4 2214,-4 10-1362,10 1-4559,-2 19-4830,-7 2 5318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2T20:33:19.953"/>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633 118 5011,'0'0'4198,"3"1"-4048,10 5-52,1-1 0,-1-1 0,1-1-1,0 1 1,0-2 0,0 0 0,0-1 0,1-1 0,-1 0 0,16-2-1,-4 2 194,0 0 0,35 5 0,93 27 389,-55-11-195,110 10-1,66 8 300,-202-26-497,-51-10-154,-1-1 0,1-1 1,0-1-1,0 0 1,-1-2-1,1-1 0,34-8 1,3-7 104,77-33 0,-135 50-239,95-46 488,-63 28 525,-32 19-971,-1-1 0,0 0 0,1 0 0,-1 1 0,0-1 0,0 0 0,0 0 0,0 1 0,0-1 0,0 0 0,0 0 0,0 0 0,0 0 0,0 1 0,0-1 0,0 0 0,0 0 0,-1 1 0,1-1 0,0 0 0,-1 0 0,1 1 0,0-1 0,-1 0 0,1 1 0,-1-1 0,1 0 0,-1 1 0,0-1 0,1 1 0,-1-1 0,1 1 0,-1-1 0,0 1 0,0-1 0,1 1 0,-1 0 0,0-1 0,0 1 0,1 0 0,-1 0 0,0 0 0,0-1 0,1 1 0,-1 0 0,-1 0 0,-31 3 14,0 2-1,0 1 0,1 1 1,0 2-1,0 1 0,-34 16 1,-184 102 446,173-84-278,-160 65 0,-395 88 784,599-187-832,-1-1 1,1-1 0,-2-2-1,-64 2 1,38-17 209,59 9-492,6 1-21,12 3 114,0 0 1,1-2-1,-1 0 0,0 0 1,33-3-1,89-15 179,-99 10-141,-12 1-56,47-16 1,3-1 137,-24 8 581,-52 14-675,-1 0 0,0 0 0,0 0 0,0 0 0,0 0 0,0 1 0,1-1 0,-1 0 0,0 0 0,0 0 0,0 0 0,0 0 0,1 0 0,-1 0 0,0 0 0,0 0 0,0 0 1,0 0-1,3-2 192,-3 2-192,0 0 0,0 0 0,0 0 0,0-1 0,0 1 0,0 0 0,0 0 0,0 0 0,0 0 0,1-1 0,-1 1 0,0 0 0,0 0 0,0 0 0,0 0 0,0-1 0,-1 1 0,1 0 0,0 0 0,0 0 0,0 0 0,0-1 0,0 1 0,0 0 0,0 0 0,-29 0 462,-240 34 101,149-16-595,-124 2 0,214-19 20,0-1 0,0-1 0,0-2 0,1-1 0,-1-1 0,1-1 0,0-2 0,1-1 0,-49-22 0,61 20 86,5-7-65,9 12-21,1 0 0,0 1 0,0-1 0,0 0 0,1 0 0,0 1 0,0-1 0,1 0 0,-1 0 0,1 1 0,1-1 0,-1 0 0,1 1 0,0-1 0,0 1 0,0 0 0,1-1 0,0 1 0,6-8 0,10-13 0,1 0 0,34-33 0,-18 20 0,20-24 0,129-110 0,-174 164 17,1 2 0,0-1 0,0 1-1,0 1 1,1 1 0,0-1 0,0 2 0,1 0 0,-1 0-1,1 2 1,0-1 0,-1 2 0,22-1 0,-24 3-40,0-2 1,0 1-1,0-1 1,17-4-1,25-3 29,145 6 251,-150 4-243,-1 2 0,79 17 0,209 62 329,-254-62-266,100 40 0,-110-35 28,147 35 0,-161-51-48,241 37 186,-210-40-86,0-3 0,171-14 0,25-31-98,75-7 32,-186 40-37,44-4 21,-119-1-81,-1 4 1,1 4 0,123 10-1,99 15 413,-296-18-364,-1 0 0,44 11 0,-48-9-98,-1-2 0,1 0 0,0-2 1,36-2-1,-5 0-35,63-9 90,23 9 92,-102-1-65,0 2-1,0 1 1,-1 2-1,1 1 1,-1 1-1,36 10 1,-5 4 37,2-3 0,0-2 1,93 4-1,186 18 150,-95-1-90,-171-20-59,-1-3 1,1-4-1,149-5 1,68-18 62,-46 13-149,-126 8-171,-53-1 299,-1-3-1,82-9 1,-65 2-56,0 3 0,140 15 0,-146-5 45,1-3-1,-1-4 1,105-13 0,53-17-54,-215 28-29,47 4 0,0-1 47,-9-1 172,65 9 0,-26-1-53,128 19-159,-30-2-40,56-23 197,-89-4-97,-112 2-60,453 26 366,-417-21-413,0-3 0,0-5 0,104-15 0,45-3 114,-86 9 80,76-1 137,-118 13-234,117 6-11,244 1-231,-165-36 273,-99 7 13,-32 0-61,263-68 1,-345 74-30,0 4 0,0 4 0,121 5 1,-109 3 28,-41-2 47,32 0-126,1 3-1,135 20 1,-158-12 26,0-3 0,0-3 0,1-3 0,-1-4 0,86-15 0,-75 12-48,-1 3 1,134 12 0,-131-3 60,94 11 176,33 1-142,-129-14-98,458 23-134,-440-21 303,121-8 0,0 7 139,-114-7-321,154 14 0,-54-6-429,-87-5 472,220-27-1,-56 0 279,114 23-43,-122 2-278,64 16-43,-154-10 107,-84-1-129,118-11 1,91-3 205,-187 8-47,265 19-51,-321-13-100,94-9 0,-86 2 148,43-5 158,65 0 102,-83 9-216,163 10-314,-186-6 297,0-4 1,127-15-1,2 0-174,-119 17 68,0 5 1,0 3-1,93 24 0,-99-18 45,319 40 135,113-24-20,-389-34-137,75 4-28,-67 12 45,-5 1-34,1-6 0,135-9 0,170-7 112,-199 7-25,32-20-137,-138 7 64,-49 6-35,172-9 112,-101 8 16,15 0 157,-65 7-265,62 4 72,-148-2-30,413 19-97,-385-21 88,66-5-79,-52 1 114,1 2 1,-1 4-1,90 11 1,-95-5 24,78 11-69,192 0 0,-324-18 22,128-2-116,130-21-1,-156 13 259,152 2 0,-241 8-145,74 1-21,2 1-2,-1-5 0,119-17-1,-177 15 39,-1 1 0,1 2-1,-1 1 1,1 1 0,0 2 0,-1 1-1,42 9 1,-27-4-5,0-2 0,0-2 0,72-3 0,48 4-30,-9 7 57,-50-5 34,1 5 1,125 29 0,-178-26 22,-27-6-59,0-1 0,0-2 1,0-1-1,1-1 1,39 0-1,46-11-56,-58 2-5,90 5-1,-137 1 46,127 4 93,-122-6-140,0 0 1,0 0 0,0-2-1,0 0 1,-1 0 0,1-1-1,19-9 1,-29 9 2,28-2 15,-25 3 11,39 9-122,24-1 146,-7 5 343,-14-8-107,-12 2-200,-27-5 2,15-3-46,-2-2-35,-1 0-85,1 9 0,0 5 64,6 7 39,-25-9 66,-3-2-34,2-1-92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2T20:33:42.985"/>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21 294 4240,'-21'-7'5376,"21"6"-5321,1-1 0,-1 1 0,0 0-1,0-1 1,1 1 0,-1 0 0,0-1 0,1 1 0,-1 0 0,1-1 0,0 1 0,-1 0-1,1 0 1,0 0 0,0 0 0,0 0 0,0 0 0,0 0 0,0 0 0,0 0 0,0 0-1,0 0 1,0 1 0,1-1 0,-1 0 0,0 1 0,1-1 0,-1 1 0,0-1-1,1 1 1,-1 0 0,0 0 0,1 0 0,-1-1 0,0 1 0,1 0 0,-1 1 0,3-1-1,9 1 553,1 0-1,0 1 0,18 5 0,-5-2-160,133 21 2649,259 8 0,-378-30-2710,-3-5 1371,-117 36-1414,49-23-128,1 2 1,-42 25-1,-122 102 772,152-104-744,1 1 0,-66 85 1,102-119-242,-11 16 34,1 1 0,1 1 0,1 0 0,1 0 0,1 1 0,1 1 0,0-1 1,-4 27-1,2 0 81,3 0 0,-4 99 0,13-114-167,2 1 0,2-1 0,1 0 0,1 0 0,21 55 0,1 12-7,-17-62 97,22 49 1,-21-57 55,-1 1 0,13 54 0,-13-29-41,17 124 320,-27-161-374,-1 14 56,0-23-6,0-1-1,-1 1 1,-1-1 0,0 1-1,0-1 1,-6 20-1,-8 45 41,10-53-112,1 1 20,2 1 0,0 0-1,1 0 1,4 29 0,-1-2 184,0-44 11,70 190-407,-61-178 214,8 3-21,20 10-36,0-1-1,64 39 1,-78-55 116,-24-15-59,0 0 0,0 0 0,0-1 0,0 1 1,1 0-1,-1-1 0,0 1 0,0-1 0,1 0 0,-1 1 0,0-1 0,1 0 0,-1 0 0,0 0 1,1 0-1,-1 0 0,1 0 0,-1 0 0,2-1 0,10 1 4,25 4 77,-8-6-269,-29 2 190,0 0 0,0-1 0,0 1 0,-1 0 1,1 0-1,0-1 0,0 1 0,0 0 0,0-1 1,-1 1-1,1-1 0,0 1 0,0-1 0,-1 1 1,1-1-1,0 0 0,-1 1 0,1-1 0,0 0 1,-1 1-1,1-1 0,-1 0 0,1 0 0,-1 0 1,0 1-1,1-1 0,-1 0 0,0 0 1,0 0-1,1 0 0,-1 0 0,0 0 0,0 0 1,0 0-1,0-1 0,0 1 4,24-171 314,-6 35-254,24-50-155,108-294 0,-78 267 53,-31 118 14,-30 65 88,-2 0 0,0-1 0,-2 0 0,3-36 0,0-129 465,-8 104-407,-1 78-110,9-77 272,11-9-441,52-152-1,-16 67 82,-51 162 76,92-298 167,-91 305-145,-5 20 33,-5 29 52,1-22-106,1 48 5,3 0 0,2 0 0,14 71 0,-2-12-19,7 96-171,-7 262 0,-13-395 183,4 0-1,3-1 1,30 117-1,-9-47-45,-2-31-36,-16-68 132,8 54 1,-19-90 26,0 0-47,0 1 1,2 0-1,0 0 1,11 26-1,3 4-153,-10-14-109,-4-8 220,1 22 163,-1 0 1,-5 73-1,-1-84-165,1 0 0,2 0-1,1 0 1,2 0 0,1 0-1,13 46 1,14 4-94,-24-64 107,0-3 343,-10-20-300,-4-9 85,3 6-21,-3-6-107,5 9-44,1 2 43,-1 1 0,1-1 0,0 0-1,-1 0 1,1 0 0,-1 1 0,1-1 0,-1 0 0,1 0-1,-1 1 1,0-1 0,1 0 0,-1 1 0,0-1-1,0 1 1,1-1 0,-1 1 0,0-1 0,0 1-1,-1-1 1,-44-2-144,20 3 169,1 1 0,-1 1-1,1 2 1,0 0 0,0 1 0,0 2 0,1 1-1,-36 15 1,36-13-4,-1-1 0,0-1 0,-1-1 1,0-2-1,0 0 0,-36 0 0,16 1-11,23-4 17,-1-1 0,1 0 1,0-2-1,0-1 0,0-1 0,0 0 0,0-2 0,-26-9 1,31 8-17,-18-8 9,-1 2 0,-1 2 1,1 2-1,-54-6 1,85 15-20,-26-1 0,25 0-33,-35-15-41,21 2 74,4-1-65,10 9 151,-6-1 0,9 4-108,3-2-128,-1-5 155,1 0 0,-1 0 0,1 1-1,1-1 1,0 0 0,0 0 0,2-13-1,1-14 44,-7-1-47,-1 0 0,-2 0-1,-1 1 1,-2 0 0,-1 0 0,-23-48-1,-2 11-13,-84-126 0,115 193-73,-7-9 43,12 15 41,0 0 0,-1 0-1,1 0 1,0 0 0,0 0 0,0-1 0,0 1-1,0 0 1,-1 0 0,1 0 0,0 0-1,0 0 1,0-1 0,0 1 0,0 0-1,0 0 1,0 0 0,0 0 0,0-1 0,0 1-1,0 0 1,0 0 0,0 0 0,0 0-1,0-1 1,0 1 0,0 0 0,0 0-1,0 0 1,0-1 0,0 1 0,0 0 0,0 0-1,0 0 1,0 0 0,0-1 0,0 1-1,0 0 1,0 0 0,0 0 0,1 0-1,-1 0 1,0-1 0,0 1 0,0 0 0,0 0-1,1 0 1,11-17-6,2 1-1,0 1 1,0 0 0,26-19-1,-15 13-163,261-193 303,-21 17 81,-39 19-267,47-41 367,-242 190-226,0-2 0,38-51 0,-4 3 41,-37 49-127,-11 14 25,-1 0 1,-1-2-1,0 0 1,-2 0-1,0-2 1,-1 1-1,16-37 1,-18 34 11,26-40 0,-29 53-43,0 0 0,1 1 0,0 0 0,0 0 0,1 1 0,0 0 0,1 1 0,-1 0 0,1 0 0,0 1 0,1 0 0,-1 1 0,20-5 0,16-3 20,2 2 1,47-3-1,-13 2-101,16-4 30,58-10-36,96-46 243,-195 54-118,1 3 0,1 2 0,72-4 0,67 5-62,-128 9-68,-16 2 118,62 9-1,74 1 49,-164-11-47,-10 1 108,-14 1-22,-5-1 0,0 1-84,0 0-1,-1-1 1,1 1 0,-1-1-1,1 0 1,0 0-1,-1 0 1,1 0 0,-1-1-1,1 1 1,0-1 0,-1 0-1,1 0 1,-5-3-1,-8-1-61,-198-56 62,-34-7 82,188 55-83,-1 2-1,-73-3 1,43 13-47,-1 5 1,1 3-1,0 4 1,1 4-1,1 4 1,-101 35-1,179-51 41,-1 1 0,0-2-1,0 0 1,0 0 0,-1-1 0,1 0-1,0-1 1,0-1 0,-1 0-1,1 0 1,0-2 0,0 1 0,0-1-1,-22-10 1,-28-8 70,59 20-193,7 3-108,-1-1 215,-1 0 0,1 0 0,0 0-1,-1 0 1,1 1 0,-1-1-1,0 1 1,1-1 0,-1 1 0,0 0-1,0 0 1,0 0 0,0 0-1,0 0 1,-1 1 0,4 4 0,-1 1-17,5 5 35,-1 1 1,-1 1-1,0-1 0,-1 1 1,0 0-1,-2 0 0,5 22 1,10 111 22,-17-133-15,4 59-130,-3-1 0,-3 1 0,-3 0 0,-3 0 0,-4-1 0,-33 128 0,27-153 96,8-29 20,2 1 0,0 0 0,1 1 0,1-1 0,-2 28 0,6-44-18,1 0 0,0 1 0,-1-1 0,2 0 0,-1 0 1,0 0-1,1 0 0,0 0 0,0 0 0,0 0 0,0 0 0,1-1 0,-1 1 0,1-1 0,0 0 0,0 1 0,6 3 0,2 2-21,1 0 1,0-1-1,25 12 0,8-1-10,1-2 0,91 20-1,-70-20 22,19 6 107,1-4 0,1-4 0,153 7 0,390-43-49,-375 11-42,-235 11 322,-6-2-258,-15 2-61,1-1 0,-1 1 0,0-1 0,1 0 0,-1 1 0,0-1 0,1 1 0,-1-1 0,0 1 1,0-1-1,1 1 0,-1 0 0,0-1 0,0 1 0,0-1 0,0 1 0,0-1 0,0 1 0,0 0 0,0-1 0,0 1 0,0-1 0,0 1 0,0-1 0,0 1 1,0 0-1,-1 0 0,-2 7 12,1-1 1,-2 1 0,1 0 0,-1-1 0,0 0 0,-1 0 0,1 0 0,-1-1-1,-1 1 1,1-1 0,-1 0 0,0-1 0,-9 7 0,-13 9 65,-55 32 1,3-12-170,-169 59 0,116-50 29,-374 177 380,281-130-379,80-38-56,96-38 70,14-7-67,-63 35 0,90-43 100,1-1 1,0 1-1,0 0 0,0 1 0,0 0 0,1 0 0,0 1 1,1 0-1,0 0 0,0 0 0,0 1 0,-4 9 1,7 3 10,4-18-2,0-1 0,0 1-1,1 0 1,-1 0 0,1-1 0,-1 1 0,1-1 0,0 0 0,0 1 0,0-1 0,1 0 0,-1 0 0,0 0 0,1 0 0,0-1 0,-1 1 0,1-1 0,0 1 0,-1-1 0,1 0 0,0 0 0,0 0 0,0-1 0,0 1 0,0-1 0,3 1 0,19 3-21,0-1-1,28 0 1,-36-3 19,79 3-47,0-6 0,116-16 0,187-58-53,75-19 193,-374 82-76,1 5 0,181 6 1,44 11 35,-2 1-77,-268-5 90,60 1-338,64 0 289,-20 0-69,8 4 370,-75-2-157,540 66-178,-578-65 9,1-2 0,81-2 0,112-18 193,-242 14-176,100-8 91,198 12 0,225 43-160,-199-38 147,56 3-16,-167 6 32,223 26 188,-182 9-373,-70-11-64,-63-25 282,245 2 0,-15-3 75,7-6-55,0-31-32,-113 4-49,73-24 134,-184 19-217,228-49 54,-220 44 85,-33 6-39,56-10-46,2 8 1,277-3 0,-176 8-30,-37 1-197,112 11 355,20 13-214,303 0-214,-318-24 63,-134 6-62,0 3 160,253 23 0,663 19-140,-473-22 129,-477 2 57,1-9 0,293-28 0,316-38 72,-460 38 89,200-1 142,-185 22-451,-216 0 160,285 13 383,-167 0-155,443-19-211,-458-2 139,283 23 0,-371 1-274,61 3 312,466-25-542,-268-22 329,115-6 28,572 16 351,-999 27-370,99 20 1,19 2 206,-133-21-251,343 15-73,-259-38 180,-36 1-73,-24 6 22,113-3 265,251 2-36,-229 2-450,-3-7 278,11 0 343,207 3-450,-314 12 65,50-5-39,-91-1-6,1 5 1,108 15-1,4 5 66,-91 4 129,-23-14-146,-32-1-28,76-2-1,-98-8 25,49 0-97,147-21 0,-204 19 102,0 1-1,0 2 0,-1 2 0,71 12 0,-80-10-48,-14-3 40,1-1 1,0 0 0,17-3 0,4 0-8,-26 2 36,0 0-1,0-1 1,0 0 0,0-1 0,0 0-1,-1 0 1,17-9 0,5 0-34,-9 5-56,-5 4 172,-6 0 177,-29 0 47,-2-1-348,-61-25 107,0 2-1,-2 5 1,-1 3 0,-136-14-1,-103 20 103,139 9-64,-223-34 1,-20-20-121,-35-7-338,-306-29-185,593 77 429,-216-13 175,62 6 35,176 9-94,-387-18 89,-426 17 267,755-10-421,53 4 4,52 12 5,-170-23-55,-15-1 209,-652-102 64,409 60 65,409 60-197,-274-21 50,-465 21-89,-281-8 0,441 16 0,555 9 0,-145 10 0,42 1 0,-397 14 0,79-2 0,65-42 0,355 9 0,25 1 0,-319-10 0,-240 7 0,114-7 0,48 0 0,-282 57 0,568-22 0,-227 3 0,139-8 0,-323 11 0,1-45 0,158-35 0,-41-3 0,-55 1 0,-483-26 0,-65 110 0,66-5 0,661-19 0,164-3 0,-114 3 0,-107 23 0,-142 3 0,163-31 0,2-40 0,-218-49 0,639 91 0,8 1 0,0 0 0,0 0 0,1-1 0,-18-5 0,-13-2 0,37 9 0,5 1 0,14 3 0,28 5 0,549 2 0,123-32 0,-556 17 0,1-7 0,184-37 0,-202 20 0,61-13 0,-148 30 0,-39 2 0,-17 8 0,-1-1 0,1 1 0,-1 0 0,1-1 0,-1 1 0,0-1 0,1 1 0,-1 0 0,0-1 0,0 1 0,0-1 0,0 1 0,0-1 0,0 1 0,-1-1 0,1 1 0,0 0 0,-1-1 0,1 1 0,-1-1 0,1 1 0,-1 0 0,0 0 0,0-1 0,1 1 0,-1 0 0,0 0 0,0 0 0,0 0 0,0 0 0,-2-1 0,-46-40 0,30 27 0,-26-21 0,-1 1 0,-2 3 0,-1 2 0,-1 2 0,-2 2 0,0 2 0,-73-22 0,59 27 0,-1 3 0,-1 2 0,0 4 0,0 3 0,-127 2 0,145 6 0,-230 20 0,184-14 0,74-7 0,0 1 0,0 1 0,0 1 0,-33 9 0,-60 16 0,108-26 0,-1-1 0,0 0 0,0-1 0,0 1 0,0-2 0,0 1 0,0-1 0,0 0 0,0-1 0,1 1 0,-13-6 0,-10-4 0,-45-25 0,37 17 0,-53-33 0,70 37 0,-6-5 0,4-5 0,9 3 0,8-2 0,11 5 0,12 13 0,-1 6 0,0 1 0,0 0 0,17 5 0,27 2 0,33-3 0,222 7 0,-308-10 0,-5-2 0,0 0 0,0 0 0,0 0 0,0 0 0,0 0 0,0-1 0,0 1 0,0 0 0,0-1 0,0 0 0,0 1 0,0-1 0,0 0 0,0 0 0,2-2 0,13-6 0,-17 8 0,1 1 0,-1-1 0,1 0 0,-1 0 0,1 1 0,-1-1 0,0 0 0,0 0 0,1 1 0,-1-1 0,0 0 0,0 0 0,0 0 0,0 1 0,0-1 0,0 0 0,0 0 0,0 0 0,0 1 0,0-1 0,0 0 0,-1-1 0,-2-5 0,0 1 0,0-1 0,0 1 0,-1-1 0,0 1 0,-1 0 0,1 1 0,-1-1 0,0 1 0,0 0 0,-1 0 0,0 0 0,-11-6 0,-9-5 0,0 1 0,-30-12 0,-8-1 0,-132-38 0,178 63 0,-33-9 0,51 12 0,-1 0 0,1 0 0,-1 0 0,1 0 0,-1 0 0,0 0 0,1 0 0,-1 0 0,1 0 0,-1 0 0,1-1 0,-1 1 0,1 0 0,-1 0 0,1-1 0,-1 1 0,1 0 0,-1-1 0,1 1 0,0 0 0,-1-1 0,1 1 0,-1-1 0,1 1 0,0-1 0,0 1 0,-1 0 0,1-1 0,0 0 0,0 1 0,-1-1 0,1 1 0,0-1 0,0 1 0,0-1 0,0 1 0,0-1 0,0 1 0,0-1 0,0 0 0,0 1 0,0-1 0,0 1 0,0-1 0,0 1 0,1-2 0,7-5 0,-5 5 0,0 1 0,1 0 0,-1 0 0,0 0 0,1 0 0,-1 0 0,0 1 0,1 0 0,-1 0 0,1 0 0,-1 0 0,1 0 0,5 2 0,6-1 0,116-1 0,172-20 0,-70 3 0,-27 3 0,141-30 0,-271 36 0,0 3 0,0 4 0,150 16 0,134 15 0,47 6 0,-94 1 0,372-2 0,-500-32 0,365-7 0,-137-26 0,458-29 0,-416 29 0,359-11 0,-90 34 0,70 58 0,210-9 0,-693-54 0,119-2 0,496-29 0,-555 33 0,-259 9 0,408-3 0,-281 0 0,425 48 0,-446-15 0,537 67 0,-514-74 0,1-10 0,292-24 0,89-31 0,228-64 0,-473 53 0,62 0 0,570 4 0,-896 51 0,549 16 0,-549-15 0,28 2 0,293 29 0,-241-12 0,-72-6 0,216 40 0,-122-16 0,-98-20 0,158 20 0,-230-33 0,75 19 0,-3 0 0,10-3 0,-38-5 0,135 7 0,-119-20 0,184-3 0,51-9 0,239-16 0,-478 21 0,120-15 0,-47 3 0,432 13 0,-184 6 0,-144 6 0,58-2 0,67-15 0,273-15 0,-223 19 0,-110 25 0,-285-20 0,111-9 0,-117 2 0,1 2 0,94 8 0,-24 11 0,201 0 0,-282-17 0,0 2 0,-1 1 0,74 15 0,-98-11 0,-6 1 0,-43-27 0,13 13 0,14 6 0,-1 0 0,1-1 0,0 0 0,0 0 0,0 0 0,0 0 0,0-1 0,0 1 0,0-1 0,1 0 0,0 0 0,-1 0 0,1-1 0,0 1 0,-3-6 0,1 2 0,1 0 0,0 0 0,0 0 0,0-1 0,1 0 0,0 0 0,0 0 0,1 0 0,0 0 0,1 0 0,0 0 0,0-1 0,0 1 0,1 0 0,1-1 0,-1 1 0,1-1 0,3-9 0,0-1 0,1-1 0,1 1 0,1 0 0,0 0 0,2 1 0,18-30 0,-12 31 0,4 7 0,-17 11 0,-1-1 0,0 0 0,1 0 0,-1 1 0,0-1 0,0 1 0,1-1 0,-1 1 0,0-1 0,0 1 0,0 0 0,0 0 0,0-1 0,0 1 0,2 1 0,11 20 0,-11-15 0,0 1 0,-1-1 0,1 0 0,-1 1 0,-1-1 0,1 1 0,-2 0 0,1-1 0,-1 1 0,0 0 0,0 0 0,-1-1 0,0 1 0,0-1 0,-1 1 0,0-1 0,0 1 0,-1-1 0,0 0 0,0 0 0,-1 0 0,0 0 0,0-1 0,-1 0 0,1 1 0,-1-2 0,-1 1 0,1 0 0,-1-1 0,-11 8 0,-285 215 0,69-54 0,131-98 0,-111 60 0,162-111 0,-1-3 0,-1-2 0,0-2 0,-79 15 0,33-15 0,-154 10 0,207-25 0,-41 2 0,-156-13 0,-83-31 0,101 10 0,157 23 0,-1 3 0,-91 9 0,-133 29 0,32-3 0,12 0 0,229-30 0,0 0 0,0 2 0,1 1 0,-26 8 0,36-10 0,8-3 0,1 0 0,0 0 0,-1 0 0,1 0 0,0 0 0,-1 0 0,1 0 0,-1 0 0,1 0 0,0 0 0,-1 0 0,1 0 0,0 0 0,-1 1 0,1-1 0,0 0 0,-1 0 0,1 0 0,0 1 0,-1-1 0,1 0 0,0 0 0,0 1 0,-1-1 0,1 0 0,0 0 0,0 1 0,0-1 0,-1 0 0,1 1 0,0-1 0,0 0 0,0 1 0,0-1 0,0 0 0,0 1 0,0-1 0,0 1 0,0-1 0,-1 0 0,2 1 0,-1-1 0,0 0 0,0 1 0,0-1 0,0 1 0,0-1 0,0 0 0,0 1 0,0-1 0,0 0 0,1 1 0,-1-1 0,0 0 0,0 1 0,1-1 0,-1 0 0,0 0 0,0 1 0,1-1 0,-1 0 0,0 0 0,0 0 0,1 1 0,0-1 0,16 11 0,-17-11 0,10 3 0,0 1 0,0-2 0,1 1 0,-1-2 0,1 1 0,-1-1 0,17-1 0,9 2 0,375 3 0,-164-8 0,542 58 0,-305-13 0,-25-24 0,192 16 0,-643-33 1,62 6-44,0 2 0,124 34 0,-160-29-86,-31-13 193,0 0-107,7 0 43,-8-1 108,-15 20 20,9-15-128,1 1 0,0 0 0,0 0 0,0 0 0,1 0 0,0 0 0,0 1 0,1-1 0,-1 1 0,1-1 0,0 9 0,0 4 0,-3 16 0,1 0 0,2-1 0,6 58 0,25 102 0,2 30 0,-31-217 0,1 24 0,1 0 0,2 0 0,1 0 0,11 31 0,-17-61 0,9 28 0,0 0 0,-2 1 0,-2 1 0,0-1 0,-2 1 0,-1 33 0,-2-31 0,0-2 0,1-16 0,7-31 0,9-45 0,-4-1 0,9-92 0,-8 49 0,83-437 0,-62 390 0,83-222 0,-108 351 0,0-2 0,-3 2 0,-3 2 0,-3 4 0,3-1 0,-4-6 0,-7 2 0,-4 5 0,-8 4 0,0-6 0,6-3 0,13 21 0,0 0 0,0 1 0,0-1 0,0 0 0,-1 1 0,1-1 0,0 0 0,0 1 0,-1-1 0,1 1 0,-1-1 0,1 1 0,0-1 0,-1 1 0,1-1 0,-1 1 0,1-1 0,-1 1 0,0-1 0,1 1 0,-1 0 0,1-1 0,-1 1 0,0 0 0,-8 10 0,1 22 0,8-32 0,-152 741 0,126-629 0,-27 102 0,41-176 0,-2-1 0,-1 0 0,-30 52 0,31-67 0,-18 26 0,5-17 0,24-27 0,1-1 0,-1 1 0,0-1 0,0 0 0,0 0 0,0 0 0,-1 0 0,1-1 0,-1 0 0,1 1 0,-6 1 0,-2 1 0,-8 5 0,-1-1 0,0-1 0,0 0 0,-1-1 0,0-2 0,-30 5 0,31-6 0,-52 9 0,-1-4 0,-94 0 0,-148-16 0,221 3 0,-695 4 0,-689 104 0,1001-69 0,-294 16 0,532-40 0,-797 3 0,288-30 0,61 60 0,64 4 0,425-30 0,-474 52 0,-796 36 0,1173-107 0,-465-60 0,337 21 0,-98 28 0,311 12 0,-756-51 0,505 37 0,254 14 0,79 0 0,-71-3 0,142 0 0,-684-21 0,246 7 0,293 6 0,52 3 0,-165-6 0,-845 49 0,887-23 0,-419-35 0,-192-32 0,626 70 0,117-3 0,-272 21 0,106-9 0,262-18 0,-755 65 0,211-73 0,332-2 0,0 6 0,-325-17 0,281-22 0,-550-37 0,831 74 0,-802 7 0,-280 19 0,624-3 0,-340 41 0,753-58 0,-117 8 0,-142 18 0,147-7 0,-99 17 0,187-22 0,58-12 0,-1-1 0,0-2 0,0-1 0,-49 0 0,-83-10 0,116 3 0,1 1 0,-1 2 0,-48 8 0,91-8-18,0 1 0,-1-1 0,1 0 0,-1 0 0,1 0 0,0-1 0,-1 0 0,1 0 0,0-1 0,0 1 0,0-1 0,-9-4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2T20:33:49.428"/>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21 131 8866,'-18'11'6533,"18"-10"-6468,-1 0 0,1-1 1,0 1-1,-1 0 0,1 0 1,0 0-1,0 0 0,-1-1 1,1 1-1,10 19 1634,-10-20-1634,1 1 0,0-1 1,0 0-1,0 1 0,-1-1 1,2 0-1,4 3 42,0 0-1,-1-1 1,1 0 0,0 0-1,0 0 1,0-1 0,1 0-1,-1 0 1,7 0 0,37-6 357,0-3 0,0-1 0,69-23 0,-31 8 100,29-7 89,2 5 0,1 6 0,167-7 1,-166 24-286,7-2 283,246 24 0,-210-2-609,168-5 0,-142-8 88,154 1 363,-243-2-422,363 15 329,-254-2-256,280 7 419,369 23 101,-628-35-702,234-19 1,4-1 4,-408 10 81,1122 3 1061,-520-4-745,58 9-260,25 1 6,-217 48-88,-14-1-1,-414-51-30,473 15-89,-173-12 205,-307-9-107,208-5 0,75-23 0,221-12 0,257 44 86,-318 8-43,299-13 42,-337-18-145,-245 4 13,336-16 90,197 12 210,-362 13-399,-28-6 153,296-3 243,-224-6-267,105 5 13,140 38 261,-126-6-261,221 0 50,-270-35 226,-235 6-415,-89 2 227,183-3 196,-186 32-23,58 7-161,-69-5-171,152 33 109,-153-18 61,-52-15-9,0-7-1,202-7 1,42 6 217,-242-3-242,-45-5-50,147-12-1,54-35-221,-30 2 187,-37 13 269,403-30-640,-515 52 457,81 0 26,135 12 105,-254-6-314,153-20 1,10 0 361,299 24-520,-227 7 396,55-1 109,-321-16-243,89-20-1,-38 5 31,-64 14 30,20-5-27,1 3 0,0 2 0,93 4 0,117 10-401,-205-5 377,-51-2 4,-1 0 0,0 1-1,1 1 1,-1 1-1,0 0 1,-1 2 0,37 13-1,-31-9-31,1-2 1,0 0-1,0-1 0,1-2 1,0-1-1,0 0 0,-1-2 1,43-4-1,-20 8 10,-39-3 1,0-1 0,1 0 1,-1 0-1,12-1 0,80-3-211,-70 3 194,0-1-1,39-6 0,-58 6 68,0 0 0,0 1-1,1 0 1,21 4 0,34-1-21,-18-6 178,-5 1-58,58-11-1,-101 12-252,1 1 172,8-1 0,-8 0 150,-4 7-232,0 1 86,1-26-998,1 15 659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2T20:33:54.704"/>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24 66 9766,'-24'-5'8374,"27"4"-8303,-1 0 0,0 0 1,1 0-1,-1 0 0,1 0 1,-1 0-1,1 1 0,-1 0 1,1-1-1,-1 1 0,1 0 1,-1 0-1,1 0 0,0 1 1,-1-1-1,1 1 0,-1-1 1,1 1-1,-1 0 0,0 0 1,3 1-1,6 4 378,-1 0 0,0 0 0,14 12 0,9 6 255,12 4-310,1-3 1,2-1 0,0-3-1,2-2 1,0-2 0,95 19-1,-93-25-128,-1 3 0,-1 1 0,51 24-1,-82-32-192,40 14 15,0-3 1,0-2 0,2-3-1,0-3 1,0-2 0,81-1 0,62 8 88,-145-7-55,-1-3-1,0-3 1,105-9 0,-92-3 49,48-9-14,0 6 0,131 3 0,207-3 22,-402 10-101,291 6 264,-345-3-341,450 34 311,-430-32-260,51 2 48,80-6 0,-70-1-22,63-8-164,-1-6 1,153-37-1,496-80 365,-264 65-172,-403 54-202,175-13-153,-2 5 358,148-5 144,170 39-254,-4 59 0,-386-41 83,-73-11-37,64 7 125,249-3 0,6-48-36,121 3-334,-443 30 180,426 26 17,-461-21 29,148 36 1,108 49 81,-48-11-38,-246-70-58,0-3 0,126 3 1,162-19-36,-46-2 26,17 8 231,-202 2-221,175 12 101,-254-15-263,83-6 0,-16 0 80,154 3 14,353-44 0,-329 3 84,534-93 5,-402 35-39,428-74 29,-537 142 47,2 14-1,463 33 0,-635-5 29,221 20-38,-292-18 34,0 3 0,119 38 0,61 41 30,102 32-26,-287-103 31,2-4 1,139 14 0,445-6 39,-482-19-58,30 0-118,662-34-231,-546 1 313,-72 2-47,-160 15-30,65-1 0,608 22-278,-655-10 362,167 12 3,-233-10-49,47 6-68,119 29 1,338 74 293,-279-63-250,-114-23 168,308 15 0,220-36-439,-591-14 264,-1-4 0,122-29 0,-56 9-7,54-14 236,-78 20-209,40-6-140,279-20 49,-343 43 63,-38 5 2,0-4-1,83-19 0,100-24-239,-234 46 243,24-1-32,1 1 1,62 5 0,33-3-20,13-3-76,52-6-32,44-19 53,151-13-160,-250 29 382,96-3 166,-129 13-234,83 4-253,162 52 356,-228-28 75,-21 7-166,-79-15 54,-33-13-123,0 0 1,1 0 0,0-1 0,-1 1 0,1-2 0,0 1 0,0 0 0,0-1 0,0 0 0,0-1 0,0 1 0,12-2 0,-13 1 34,-1 0 0,0 0 0,1 0 0,-1-1 1,1 0-1,-1 0 0,0 0 0,0 0 1,1-1-1,-1 1 0,0-1 0,0 0 1,-1 0-1,1-1 0,0 1 0,-1-1 0,1 0 1,-1 0-1,0 0 0,0 0 0,4-6 1,4-2-11,30-37 108,-27 31-63,0-4-44,-5 5-42,-6 13-65,0-1 1,1 0 0,0 1-1,0 0 1,0 0 0,0 0-1,1 0 1,-1 1 0,1-1-1,-1 1 1,1 0 0,0 1-1,0-1 1,5 0 0,18-9-1141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2T20:37:28.347"/>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338 345 3983,'-30'36'5783,"39"-24"-5353,-3-3-186,1-1 1,0 0-1,0-1 1,1 1-1,0-1 0,0-1 1,1 1-1,-1-1 0,1-1 1,1 0-1,10 5 0,138 59 2283,-152-67-2337,0 0 0,0 0-1,0 0 1,0-1 0,0 0-1,10 0 1,25 3 232,-25-5 313,-10-20 831,-6 21-1550,0-1 1,0 1-1,-1 0 0,1 0 0,0-1 0,0 1 1,0 0-1,-1 0 0,1 0 0,0 0 0,0-1 1,0 1-1,-1 0 0,1 0 0,0 0 1,0 0-1,-1 0 0,1 0 0,0-1 0,0 1 1,-1 0-1,1 0 0,0 0 0,0 0 0,-1 0 1,1 0-1,0 0 0,-1 0 0,1 0 1,0 0-1,0 0 0,-1 1 0,1-1 0,0 0 1,0 0-1,-1 0 0,1 0 0,0 0 1,0 0-1,-1 1 0,1-1 0,0 0 17,0 0-17,0 1 0,-1-1 0,1 0 0,0 0 1,0 1-1,-3 4 11,0 0 0,0 0 0,1 0 0,0 1 0,0-1 0,1 1 1,-1 0-1,1-1 0,-1 12 0,1-10 2,-41 297 114,0 2 40,26-220 29,-41 127-1,55-201-194,-1 0-13,-20 26 104,3-19-65,19-18-43,0-1 1,1 0-1,-1 1 1,0-1-1,0 0 1,0 0-1,1 0 1,-1 0-1,0 0 1,0 0-1,0 0 1,0 0-1,0 0 1,1 0-1,-1 0 1,0 0 0,0-1-1,0 1 1,1 0-1,-1 0 1,0-1-1,0 1 1,1-1-1,-1 1 1,0-1-1,1 1 1,-2-2-1,-15-24-9,0-32-18,8 10 47,3-1 0,-1-90 0,18-96 74,-4 116-77,-7 100 69,3 84 190,6 201 125,-10-196-97,-19 133 0,12-169-154,7-32-135,1-1 0,-1 1 0,0 0-1,0-1 1,0 1 0,0-1 0,0 1 0,0-1-1,-1 1 1,1-1 0,0 0 0,-3 2 0,2-2-12,0 0 0,0 0 0,0-1 0,0 1 0,0-1-1,0 1 1,0-1 0,0 0 0,0 1 0,0-1 0,0-1 0,0 1 0,0 0 0,0 0 0,0-1 0,0 1 0,0-1 0,0 1 0,0-1 0,0 0 0,0 0-1,1 0 1,-1 0 0,0 0 0,1 0 0,-1 0 0,0-1 0,1 1 0,0-1 0,-2-1 0,-8-9-32,1 0 1,0 0-1,-8-15 1,5 8-13,-25-35 19,2-2 1,3-2-1,2-1 1,3-1-1,2-2 1,-25-94 0,114 419 160,53 504 0,-94-367 77,-22-270-131,-16 138 0,14-240-73,1-1 1,1 1 0,2 0 0,1 0-1,1-1 1,8 29 0,57 157 108,-37-123-246,35 62 45,-48-116 228,-2 1 1,-1 0 0,20 78-1,32 208-298,-57-280 686,-12-42-528,1-1 1,-1 0 0,1 0 0,-1 1-1,1-1 1,-1 0 0,1 0 0,-1 0-1,1 0 1,-1 0 0,1 1-1,-1-1 1,0 0 0,1 0 0,-1 0-1,1-1 1,-1 1 0,1 0-1,-1 0 1,1 0 0,-1 0 0,1 0-1,-1-1 1,1 1 0,-1 0 0,0-1-1,-3-11-22,0 0 1,1 0-1,0 0 0,1-1 0,-1-20 0,1-71-128,2 79 153,7-133 27,8 1-1,6 0 1,45-166-1,-42 225 109,48-131-1,-51 179-143,1 0 0,3 1-1,2 2 1,41-56 0,-43 68 95,-14 19-118,0-1 1,1 2 0,0-1 0,1 2-1,1 0 1,0 0 0,1 2-1,27-19 1,-40 30 21,0 0 0,0 0 0,0 1 0,0-1 0,1 0 0,-1 1 0,0-1 0,0 1 0,1 0 0,-1 0 0,0 0 0,0 0 0,1 0 0,-1 0 0,0 1 0,0-1 0,0 1 0,1-1 0,-1 1 0,0 0 0,0 0 0,0 0 0,0 0 0,0 0 0,0 0 0,-1 1 0,1-1 0,0 1 0,-1-1-1,1 1 1,-1 0 0,1-1 0,-1 1 0,0 0 0,0 0 0,2 4 0,4 8 31,0 0-1,-2 0 0,0 1 0,5 20 0,-7-23-73,28 128 252,22 267 0,-31-203-52,-13-125-274,3 30 206,38 159 1,-47-257-124,1 1 1,0-1 0,10 18 0,-14-29 31,0 0-1,0 0 1,0 0 0,0 0 0,0-1-1,0 1 1,0 0 0,0 0-1,0 0 1,1 0 0,-1 0-1,0 0 1,0 0 0,0-1-1,0 1 1,0 0 0,0 0-1,0 0 1,0 0 0,0 0-1,0 0 1,0 0 0,1 0-1,-1 0 1,0 0 0,0-1 0,0 1-1,0 0 1,0 0 0,0 0-1,0 0 1,1 0 0,-1 0-1,0 0 1,0 0 0,0 0-1,0 0 1,0 0 0,0 0-1,1 0 1,-1 0 0,0 0-1,0 0 1,0 0 0,0 0-1,0 0 1,0 0 0,0 1 0,1-1-1,-1 0 1,0 0 0,0 0-1,0 0 1,0 0 0,0 0-1,0 0 1,0 0 0,0 0-1,0 0 1,1 1 0,-1-1-1,0 0 1,0 0 0,0 0-1,4-6 4,0-1-1,-1 0 0,0 0 1,0 0-1,0 0 0,-1-1 0,0 1 1,1-10-1,7-72 34,-8 58-17,115-1491 282,-82 1103-300,-19 474 107,-10 12-66,-2 0 0,-9 106 0,2-107-36,-35 353 124,34-400-162,0 0 1,-1 0 0,-9 23 0,14-42 31,0 1-1,0-1 1,0 0-1,0 0 0,0 0 1,0 1-1,0-1 1,0 0-1,0 0 1,0 0-1,0 1 1,0-1-1,0 0 1,0 0-1,0 0 1,0 0-1,0 1 1,0-1-1,0 0 1,-1 0-1,1 0 0,0 0 1,0 1-1,0-1 1,0 0-1,0 0 1,-1 0-1,1 0 1,0 0-1,0 0 1,0 0-1,0 0 1,-1 1-1,1-1 1,0 0-1,0 0 1,0 0-1,-1 0 0,1 0 1,0 0-1,0 0 1,0 0-1,-1 0 1,1 0-1,0 0 1,0 0-1,0 0 1,-1 0-1,1-1 1,0 1-1,0 0 1,0 0-1,0 0 1,-1 0-1,1 0 0,-4-3 3,1 1 0,-1-1-1,1 0 1,0 0 0,0 0-1,0 0 1,0-1-1,0 1 1,1-1 0,0 0-1,-1 0 1,2 0 0,-1 0-1,0 0 1,1 0-1,-1 0 1,0-8 0,-17-95 33,14 74-15,-34-249-169,11-1 0,14-409 0,16 635 171,17-86 1,-9 166-65,-7 19 123,-1 1-1,-7 74 1,0-44 24,3-24-15,-18 252 314,16-289-420,0-22-57,-2-30-67,6 36 138,-29-305-363,-38-253 667,64 544-339,2 8 49,-1 0 1,0 0-1,-1 0 1,0 0-1,0 1 0,-1-1 1,0 1-1,-7-10 1,11 19-11,0-1 0,0 1 1,0 0-1,0 0 0,0 0 1,0 0-1,0 0 0,0 0 1,-1 0-1,1 0 1,0-1-1,0 1 0,0 0 1,0 0-1,0 0 0,0 0 1,0 0-1,-1 0 0,1 0 1,0 0-1,0 0 1,0 0-1,0 0 0,0 0 1,0 0-1,-1 0 0,1 0 1,0 0-1,0 0 0,0 0 1,0 0-1,0 0 0,0 0 1,-1 0-1,1 0 1,0 0-1,0 0 0,0 0 1,0 0-1,0 0 0,0 0 1,-1 0-1,1 0 0,0 1 1,0-1-1,0 0 0,0 0 1,0 0-1,0 0 1,0 0-1,0 0 0,0 0 1,0 1-1,0-1 0,0 0 1,-1 0-1,1 0 0,0 0 1,0 0-1,0 0 1,0 1-1,0-1 0,-4 5 3,1 0 0,-1 1 0,1 0 1,0-1-1,0 1 0,1 0 0,0 0 0,0 1 0,-2 11 0,-8 72 98,8-50-138,-21 208 362,-29 192-352,45-398 26,8-40-4,1-1-1,0 0 1,-1 0-1,1 0 1,0 1-1,-1-1 1,0 0-1,1 0 1,-1 0-1,0 0 1,1 0-1,-1 0 1,0 0-1,0 0 1,0 0-1,0 0 1,0-1-1,-1 2 1,1-2 3,0 0 0,0 0 0,0 0 0,0 0 1,0 0-1,1-1 0,-1 1 0,0 0 0,0 0 1,0-1-1,0 1 0,1-1 0,-1 1 0,0-1 1,0 1-1,1-1 0,-1 1 0,0-1 1,1 1-1,-1-1 0,0 0 0,1 0 0,-1 1 1,1-1-1,-1 0 0,1 0 0,0 1 0,-1-2 1,-11-30 1,-10-66-51,5 0 0,-8-162 0,-17-107-57,40 355 131,0 0 0,-1 1 0,-1-1 0,0 1 1,0 0-1,-1 0 0,-7-12 0,9 19-15,0 0 0,0 1 0,-1-1 1,1 1-1,-1 0 0,0 0 0,1 0 0,-1 0 0,-1 1 1,1 0-1,0-1 0,0 2 0,-1-1 0,1 0 1,-1 1-1,0 0 0,1 0 0,-1 0 0,0 1 0,-6-1 1,-62 1-99,48 1 59,-1-1 0,1-1-1,-46-9 1,63 8 35,0 0 0,1-1-1,-1 1 1,0-2 0,1 1 0,0-1 0,0 0-1,0-1 1,1 0 0,-1 0 0,1 0-1,0-1 1,0 0 0,1 0 0,0 0-1,-5-9 1,10 15-5,-13-18-17,2 0 0,0-1 1,1 0-1,1 0 1,0-1-1,2-1 0,1 1 1,-7-37-1,12 49-111,2-3-86,12 4 58,-2 6 183,-8 0-22,1 0 1,0 1-1,0-1 1,0 1-1,0 0 1,0 0-1,0 1 1,6 1-1,19-1-54,-11-1 135,4 3-43,-22-3-38,1 0 1,-1-1 0,1 1-1,0 0 1,-1 0 0,1 0-1,-1 0 1,1 0 0,-1 0-1,1 0 1,0 1 0,-1-1-1,1 0 1,-1 0 0,1 0 0,-1 0-1,1 1 1,-1-1 0,1 0-1,-1 1 1,1-1 0,-1 0-1,1 1 1,-1-1 0,0 0-1,1 1 1,-1-1 0,0 1 0,1-1-1,-1 1 1,0-1 0,1 1-1,-1-1 1,0 1 0,0-1-1,0 1 1,0-1 0,1 1-1,-1 0 1,0-1 0,0 1-1,0-1 1,0 1 0,0-1 0,0 1-1,0 0 1,-1-1 0,1 1-1,0-1 1,0 1 0,0-1-1,0 1 1,-1-1 0,1 1-1,0-1 1,-1 1 0,1-1-1,0 1 1,-1-1 0,1 0 0,0 1-1,-1-1 1,0 1 0,-9 17 96,-2-1 1,0 0 0,-23 24 0,-13 20 42,32-38-160,2 1 0,1 0-1,1 1 1,0 1-1,2 0 1,2 0 0,-8 35-1,8-13-23,2 0 1,2 1-1,2 66 0,8 87-143,-6 612 1478,-19-609-1368,-9-1 1,-66 244-1,87-416 98,1 0-1,2 0 0,1 0 1,1 1-1,2 0 0,2-1 0,1 0 1,10 50-1,4-18-28,2 0-1,3-2 1,35 69 0,-9-30-38,63 98 0,-79-151 99,2 0 0,2-3 0,78 76 0,115 127 49,-204-219-155,0-2 1,31 26 0,-43-42 22,-1-2 0,1 1 0,1-2 0,0 0-1,0 0 1,0-2 0,24 8 0,8 0 102,0 1-91,2-3 0,-1-1 0,52 4 0,38-12 302,243-24 0,-259 11-392,302-4-25,-227 32 118,301 69 1,-30-32-43,-365-47 127,324 24-224,484 22 172,-318-73-87,-3-50 1,422-10 64,-951 76 0,325-10 0,-311 10-6,82-4-98,182-32 0,-101 1 96,49-10-27,708-99 35,-681 132-84,-72 5 40,107-1 94,-42 3-79,111 0 8,-237 1 56,0 9 1,305 41 0,92 25-158,-386-49 286,161 2 25,-69-5-35,-110-5-70,105 11 132,176 14-57,-182-17-211,151 18 16,519 34 201,489-79 70,-1087-3-265,-12 2 82,-73 1-115,41-2 18,62-6 92,-44 3-8,84 3-287,-96 5 261,23 2 12,52-2-286,-103 3 239,15-1 1,-154-6 96,371-32 364,-345 25-471,294 11 1,164 53-91,-474-34 114,-17 4 40,61 3 22,224 4 75,-183-12-23,41 5 173,169 11-165,-215-20-99,193-7 228,-198-6-122,725 46 29,-828-34-92,0-6 1,0-4 0,135-21 0,421-19 91,-529 34-55,25 1 24,165-10-37,-105 1-35,46-11-112,240-35 476,-341 37-265,18 1-189,-124 17 69,0 4-1,93 6 1,-159-3-17,33 3-62,45 10 1,-14-1 7,143 8 33,-182-19 32,0-2-1,0-1 1,-1-1-1,58-15 1,-72 14-4,0 1 0,0 0 0,0 1 0,1 1 0,-1 0 0,1 2 0,-1 0 0,1 0 0,-1 2 0,0 0 1,29 9-1,-36-9-19,1 0 1,0-1 0,0-1-1,-1 1 1,19-1 0,31 6-91,-34-2 105,0-1 0,0-1 0,0 0 0,0-2 1,1-1-1,31-5 0,-9-2 17,-1-2-1,61-21 1,-59 16-104,98-15 0,-146 29 80,1 0 1,-1 0-1,0 0 0,1 0 1,-1-1-1,0 1 0,1-1 1,-1 1-1,0-1 0,1 1 1,-1-1-1,0 0 1,0 1-1,0-1 0,0 0 1,0 0-1,0 0 0,0 0 1,0 0-1,0 0 0,0 0 1,0-1-1,0-1 0,7-17 210,-6 14-65,-5 3-65,-8-15-149,5 4 21,5 11-64,20-33 21,-7 10 125,-1-1-1,-1-1 0,-1 1 1,8-51-1,2-4-123,230-865 171,-245 929-64,0 0-1,-1-1 0,-1 1 1,0-1-1,-3-32 1,-3 33-108,-6-1 65,2 2-1,-12-12-106,18 27 127,0 0 0,0 0 1,1-1-1,-1 1 0,1 0 1,-1-1-1,1 1 0,0-1 1,0 1-1,0-1 0,1 0 1,-1 1-1,1-1 0,-1 0 1,1 0-1,0 1 0,0-1 1,0 0-1,0 0 0,1-4 1,1-13 14,-6-65 71,-4 1 1,-20-91 0,9 96-108,4 0 1,3-1-1,4 0 1,3 0 0,11-149-1,81-227-295,-78 420 313,-5 18 25,-1 7 15,0 0 0,-1 0-1,-1-1 1,0 1 0,-1-16-1,0 24 30,-3 2-172,-13-6-86,4-11 150,3-4 43,-1-24 150,9 45-139,0 0 0,0 0 0,0 0 0,0 0 1,0 0-1,0 1 0,0-1 0,0 0 0,0 0 0,0 1 0,0-1 0,0 1 0,0-1 1,0 1-1,-1 0 0,1-1 0,0 1 0,0 0 0,-1 0 0,1 0 0,0 0 1,-1 0-1,1 0 0,0 0 0,0 0 0,-1 0 0,1 1 0,0-1 0,-2 1 1,-10 0-3,-5-5 33,-11 5-41,22 5-59,5-4 51,-4 2 114,-11 8-171,-4-6-43,-13-2 82,27-7 12,3 1-13,-4-3-124,5 3 154,0-1 1,0 1-1,0 0 1,0 0-1,0 0 1,0 0 0,0 0-1,-1 1 1,1-1-1,-1 1 1,1 0-1,-1 0 1,-7-1-1,-6-1 18,-18-8 44,-69-13 0,69 17-32,0-1 1,-40-14 0,37 7-35,0 1 0,-1 3 0,-1 1 0,0 2 0,0 1 0,-73-1 0,55 5 9,-97-17 1,105 11-2,-1 3 0,-99-1 0,-124 46 47,141-16 190,-290 62-331,315-60 172,-2-4-1,-221 12 1,297-34-86,0-2 0,-1-1 0,-43-11 0,-5 0 0,-317-22 0,185 38 0,-99-5 0,179-6 0,-84-8 0,-113-42 0,7 1 0,238 42 0,-138-44 0,180 47 0,0 3 0,0 2 0,-63-4 0,-23-4 0,27-1 0,-1 5 0,-183-1 0,-236 18 0,276 16 0,169-11 0,-37 4 0,-166 14 0,-36-17-119,-519 33 131,35-4 95,705-38-108,-154-1-19,-307-31-216,209 23 421,161 6-113,-525 6-72,-295 6 0,251-43 0,155 4 0,-2 45 0,308-2 0,-62 4 0,-265 3 0,119-50 0,248 12 0,24 1 0,-627-12 0,383 32 0,-218 12 0,416-6 0,36-3 0,46-5 0,-5 0 0,-259 19 0,-24 1 0,137-9 0,-386-35 0,409 14 0,103 6 0,-527 0 0,343 6 0,-177-22 0,234 4 0,289 12 0,-237-2 0,-4-11 0,110 2 0,-65-9 0,-618-38 0,831 56 0,-581-16 0,278 16 0,-151 20 0,3 44 0,-377 78 0,576-103 0,103-16 0,-16-3 0,113-3 0,0-3 0,0-5 0,-1-3 0,0-5 0,-121-19 0,176 12 0,1-2 0,0-2 0,1-1 0,1-2 0,0-2 0,-42-29 0,42 25 0,-1 2 0,0 1 0,-2 1 0,0 3 0,-49-13 0,74 25 0,7 2 0,0 0 0,-1 1 0,1 0 0,-1 0 0,1 1 0,-1 0 0,1 0 0,0 1 0,-16 3 0,4 5 0,19-8 0,0-1 0,1 1 0,-1 0 0,0 0 0,1-1 0,-1 1 0,1 0 0,-1 0 0,1 0 0,0-1 0,-1 1 0,1 0 0,0 0 0,-1 0 0,1 0 0,0 0 0,0 0 0,0 0 0,0 0 0,0 1 0,1 3 0,1 0 0,-1-1 0,1 1 0,0-1 0,0 0 0,1 0 0,-1 0 0,1 0 0,0 0 0,6 7 0,45 40 0,-26-25 0,257 269 0,-201-208 0,3-4 0,4-3 0,4-5 0,2-3 0,176 95 0,-209-135 0,0-4 0,2-2 0,127 31 0,213 14 0,183 36 0,-297-34 0,-204-55 0,0 5 0,-1 3 0,86 39 0,-108-28 0,-44-20 0,-20-16 0,0 0 0,0 1 0,0-1 0,-1 0 0,1 0 0,0 0 0,-1 1 0,1-1 0,-1 0 0,1 1 0,-1-1 0,0 0 0,1 1 0,-1-1 0,0 0 0,0 1 0,0 1 0,-1 0 0,-1 0 0,1-1 0,-1 1 0,0-1 0,0 1 0,0-1 0,0 0 0,0 0 0,-1 0 0,1 0 0,-1 0 0,1 0 0,-5 2 0,-42 20 0,-60 18 0,-160 41 0,171-56 0,-1624 348 0,1534-346 0,-247 70 0,433-99 0,1 0 0,0 0 0,0 0 0,0 1 0,0-1 0,0 0 0,0 0 0,0 1 0,0-1 0,0 1 0,0-1 0,0 1 0,0 0 0,0-1 0,0 1 0,0 0 0,0-1 0,1 1 0,-1 0 0,0 0 0,1 0 0,-1 0 0,0 0 0,1 0 0,-1 1 0,5 4 0,1-2 0,0-1 0,1-1 0,-1 1 0,0-1 0,1 0 0,-1 0 0,1 0 0,0-1 0,0 0 0,9 1 0,15 4 0,136 34 0,215 23 0,-101-34 0,328-8 0,-355-22 0,202-6 0,-358 1 0,1 4 0,122 14 0,-194-7 0,-25-4 0,-1-1 0,1 0 0,-1 0 0,0 0 0,1 1 0,-1-1 0,1 0 0,-1 0 0,0 1 0,1-1 0,-1 0 0,0 0 0,0 1 0,1-1 0,-1 1 0,0-1 0,0 0 0,1 1 0,-1-1 0,0 1 0,0-1 0,0 0 0,0 1 0,1-1 0,-1 1 0,0-1 0,0 1 0,0-1 0,0 0 0,0 1 0,0-1 0,0 1 0,0-1 0,-1 1 0,1 0 0,-82-3 0,66 2 0,1-1 0,-31-6 0,34 5 0,0 0 0,0 1 0,0 0 0,0 0 0,-22 3 0,11 3 0,27-1 0,17 1 0,28 3 0,161-3 0,-43-4 0,1025 27 0,-270-72 0,-5-53 0,-304 29 0,718-111 0,-617 75 0,-470 68 0,248-27 0,-1060 55 0,363-1 0,-199-4 0,-703-37 0,276-9 0,770 54 0,-652-35 0,-117 70 0,104 33 0,643-59 0,312-3 0,-1 3 0,314-37 0,-239 11 0,29-12 0,11-1 0,-147 19 0,53-2 0,-247 18 0,-1 0 0,1 0 0,-1 0 0,1 0 0,-1 0 0,1 0 0,-1 0 0,1 0 0,-1-1 0,1 1 0,-1-1 0,0 1 0,1-1 0,-1 1 0,0-1 0,1 0 0,-1 0 0,0 0 0,0 1 0,0-1 0,1 0 0,-1-1 0,0 1 0,1-2 0,-2 1 0,0 1 0,0-1 0,-1 0 0,1 0 0,0 1 0,-1-1 0,1 0 0,-1 1 0,0-1 0,1 0 0,-1 1 0,0-1 0,0 1 0,0-1 0,0 1 0,0-1 0,-1 1 0,1 0 0,0 0 0,-1-1 0,1 1 0,-1 0 0,-1-1 0,-16-11 0,-2 1 0,1 1 0,-1 0 0,-1 2 0,0 0 0,-41-10 0,27 8 0,-81-20 0,-193-26 0,123 26 0,-762-135 0,749 133 0,-3 8 0,-226 2 0,349 24 0,-1 5 0,-103 19 0,135-13 0,46-12 0,0 1 0,1 0 0,-1 0 0,1 0 0,-1 0 0,1 1 0,-1-1 0,1 1 0,0-1 0,-3 4 0,4-4 0,0-1 0,0 1 0,1 0 0,-1 0 0,1 0 0,-1 0 0,0 0 0,1-1 0,0 1 0,-1 0 0,1 0 0,0 0 0,-1 0 0,1 0 0,0 0 0,0 0 0,0 1 0,0-1 0,0 0 0,0 0 0,0 0 0,0 0 0,0 0 0,0 0 0,1 0 0,-1 0 0,0 0 0,1 0 0,-1 0 0,1 0 0,-1-1 0,1 1 0,0 0 0,-1 0 0,1 0 0,0 0 0,-1-1 0,1 1 0,0 0 0,0-1 0,0 1 0,0-1 0,1 2 0,6 2 0,0 0 0,1 0 0,-1 0 0,12 2 0,-8-1 0,153 48 0,2-6 0,268 38 0,360-17 0,-311-45 0,284 7 0,-230-22 0,272 0 0,-181-9 0,984-26 0,-395-57 0,-125 7 0,-54 20 0,-492 59 0,-512-1 0,-3 0 0,-1 1 0,0 2 0,0 1 0,0 1 0,0 1 0,-1 2 0,32 14 0,-61-22 0,0 0 0,1-1 0,-1 1 0,0 0 0,0 0 0,0 0 0,0 0 0,0 0 0,0 1 0,0-1 0,0 0 0,-1 0 0,1 0 0,0 1 0,-1-1 0,1 1 0,-1-1 0,1 0 0,-1 1 0,0-1 0,1 1 0,-1-1 0,0 1 0,0-1 0,0 0 0,0 1 0,0-1 0,-1 1 0,1-1 0,0 1 0,-1-1 0,1 0 0,-1 1 0,1-1 0,-1 1 0,0-1 0,0 0 0,1 0 0,-1 0 0,0 1 0,-1 0 0,-4 7 0,-1-1 0,1 1 0,-1-1 0,-12 10 0,-26 17 0,-1-3 0,-2-1 0,-1-3 0,-67 28 0,62-30 0,-67 29 0,-4-4 0,-191 49 0,-274 16 0,-184-53 0,696-59 0,-768 1 0,717-8 0,53 3 0,-200-14 0,340 25 0,89 27 0,-22-4 0,789 126 0,-751-135 0,-10 1 0,252 30 0,839 4 0,-612-64 0,563-80-107,-498-37 86,986-131-215,-1510 231 125,194-16-35,-182 30 199,323 28 1,-456-15 45,45 7-198,-74-5-8,-28-8 108,-1 0 0,1 1 0,-1-1 0,1 0 0,-1 0 0,1 1 0,-1-1 0,1 0 1,-1 1-1,1-1 0,-1 0 0,0 1 0,1-1 0,-1 1 0,1-1 0,-1 1 0,0-1 0,1 0 0,-1 1 0,0 0 0,0-1 0,0 1 0,1-1 0,-1 1 1,0-1-1,0 1 0,0-1 0,0 1 0,0 0 0,0-1 0,0 1 0,0-1 0,0 1 0,0-1 0,0 1 0,0 0 0,-21 15 46,-45 6-40,57-19-36,-55 13 72,0-3 0,-1-3 0,-1-2 0,1-3-1,-80-5 1,-826-85 257,410 19-300,-368-82 0,9-48 0,725 144 0,-188-78 0,307 96 0,76 34 0,0 0 0,-1-1 0,1 1 0,0 0 0,0 0 0,0 0 0,0 0 0,0 0 0,0-1 0,0 1 0,0 0 0,0 0 0,0 0 0,0 0 0,0 0 0,0-1 0,0 1 0,0 0 0,0 0 0,0 0 0,0 0 0,0 0 0,0-1 0,0 1 0,0 0 0,0 0 0,0 0 0,0 0 0,1 0 0,-1 0 0,0-1 0,0 1 0,0 0 0,0 0 0,0 0 0,0 0 0,0 0 0,0 0 0,1 0 0,-1 0 0,0 0 0,0 0 0,0-1 0,0 1 0,0 0 0,1 0 0,-1 0 0,0 0 0,0 0 0,0 0 0,0 0 0,0 0 0,1 0 0,-1 0 0,0 0 0,0 0 0,0 0 0,0 0 0,0 0 0,1 1 0,-1-1 0,0 0 0,0 0 0,0 0 0,0 0 0,24-5 0,31-4 0,776-31 0,-250 41 0,-32 2 0,-196-15-32,632-103 0,-754 74-122,134-28 231,-9-30-43,-346 96-17,1-1 1,-1-1-1,0 0 1,0 0-1,15-11 1,-24 15-18,0 0 0,0 0 0,0 0 0,0 0 1,-1 0-1,1 0 0,0 0 0,0 0 0,-1 0 0,1 0 1,0 0-1,-1 0 0,1-1 0,-1 1 0,0 0 0,1 0 0,-1-1 1,0 1-1,0 0 0,0-1 0,0 1 0,0-2 0,0 1 0,-1 0 0,0 0 0,-1 0 0,1 0 0,0 1 0,0-1 0,-1 0 0,1 0 0,-1 1 0,0-1 0,1 1 0,-1-1-1,0 1 1,0 0 0,0 0 0,0 0 0,-3-2 0,-15-6 0,-1 1 0,1 1 0,-1 0 0,-1 2 0,-29-4 0,4 3 0,-68 0 0,42 8 0,-1 4 0,1 2 0,1 4 0,0 3 0,0 3 0,2 3 0,0 3 0,-90 45 0,149-63 4,-46 26-23,54-30 10,0-1 1,1 1-1,-1 0 1,1 0 0,-1 1-1,1-1 1,0 0-1,0 1 1,0 0 0,0-1-1,1 1 1,-1 0-1,1 0 1,-1 0-1,0 4 1,2-6 5,0-1 0,0 0 0,0 0 0,0 1 1,0-1-1,0 0 0,0 1 0,0-1 0,0 0 0,0 1 0,0-1 0,0 0 0,0 1 1,0-1-1,1 0 0,-1 0 0,0 1 0,0-1 0,0 0 0,1 0 0,-1 1 0,0-1 1,0 0-1,1 0 0,-1 0 0,0 1 0,0-1 0,1 0 0,-1 0 0,0 0 0,1 0 0,-1 0 1,0 1-1,0-1 0,1 0 0,-1 0 0,14 7-23,-1 0 0,1 0 0,0-1 0,1-1 0,-1-1 0,1 0 0,16 2 0,120 11-89,-105-13 74,578 7-96,-373-14 124,758 41 435,-9 99-94,-212 74-326,-57-12 17,-501-154-110,1-10 0,1-10 0,273-6 0,-477-20 98,1-1 0,54-10 0,-80 11 186,-6 1-64,-78 5-205,1 4 1,-144 34 0,55-9-85,-562 109-99,-557 84 26,901-184 136,-601-10 1,842-35 34,-85-4-69,252 21-105,13-6 224,68 8 0,-57-10 15,158 17-3,2-9 0,386-22 0,345-93 142,-373 31-48,355-1 260,3 31 191,210 54-647,-1028-11 76,528 21 154,-251-5 8,-271-13-186,-23 3 210,160 39 0,-138-25-180,-64-12-7,59 23 1,11 4-50,-45-19 87,1-3 0,1-3-1,122 8 1,-113-16 27,0 3 1,125 31-1,-117-21-42,152 15 0,-121-27 4,219 7 0,-264-16 0,-1-2 0,119-24 0,-122 14 0,215-47 0,304-24 0,-90 23-364,-436 55 413,-46 6-40,-1-1-1,0 0 0,0-2 0,0 1 1,0-2-1,23-9 0,-12-3-141,-26 9 160,-2 7-28,1 0 11,0-1 1,0 1-1,0 0 1,0-1-1,0 1 1,-1 0-1,1 0 1,-1-1-1,1 1 1,-1 0-1,1 0 1,-1 0-1,0 0 1,1-1-1,-1 1 1,0 0-1,0 0 0,-1 0 1,-1-3 26,-58-90 91,42 68-128,1-1 1,-19-39-1,32 56 0,1 0 0,1 1 0,0-1 0,0 0 0,1-1 0,0 1-1,1 0 1,0-1 0,0 1 0,1-1 0,2-14 0,35-183 0,7-58 0,-38 218 0,-1 7 0,2-77 0,-7 118 0,0-1 0,0 0 0,0 0 0,0 0 0,1 0 0,-1 1 0,0-1 0,0 0 0,0 0 0,-1 0 0,1 1 0,0-1 0,0 0 0,0 0 0,-1 0 0,1 1 0,0-1 0,-1 0 0,1 0 0,0 1 0,-1-1 0,1 0 0,-1 1 0,1-1 0,-1 0 0,0 1 0,1-1 0,-1 1 0,0-1 0,1 1 0,-1-1 0,0 1 0,0 0 0,1-1 0,-1 1 0,0 0 0,0 0 0,1-1 0,-1 1 0,0 0 0,0 0 0,0 0 0,0 0 0,1 0 0,-1 0 0,0 0 0,0 0 0,0 0 0,1 1 0,-1-1 0,0 0 0,0 1 0,0-1 0,1 0 0,-1 1 0,0-1 0,1 1 0,-1-1 0,0 1 0,1-1 0,-1 1 0,1-1 0,-1 1 0,0 0 0,1-1 0,0 1 0,-2 1 0,2-2 0,-31 24 0,-39 39 0,4-3 0,-4 0 0,14-12 0,-80 54 0,116-89 0,0-2 0,0 0 0,-1-1 0,0-2 0,0 0 0,-1-1 0,-1-1 0,-33 5 0,23-8 0,0-1 0,0-2 0,-1-1 0,1-2 0,-37-8 0,-109-14 0,-61-13 0,167 21 0,25 7 0,-56-20 0,-176-56 0,144 47 0,-450-120 0,450 134 0,-196-12 0,221 27 0,-477-41 0,203 42 0,315 9 0,-401 11 0,259-4 0,-99-3 0,55-21 0,-607-9 0,416 58 0,-328 10 0,701-42 0,-121-3 0,159 0 0,0-1 0,0-2 0,-48-15 0,39 7 0,1-2 0,-78-42 0,121 58 0,0 0 0,0-1 0,0 1 0,0-1 0,0 1 0,0-1 0,1 1 0,-1-1 0,0 0 0,0 1 0,1-1 0,-1 0 0,0 0 0,1 1 0,-1-1 0,1 0 0,-1 0 0,1 0 0,-1 0 0,1 0 0,0 0 0,-1 0 0,1 1 0,0-1 0,0 0 0,0 0 0,0 0 0,0-2 0,5-6 0,0 6 0,-1 1 0,1-1 0,0 1 0,0 0 0,0 0 0,0 1 0,1-1 0,-1 1 0,0 0 0,11 0 0,10-3 0,780-174 0,87 49 0,-767 114 0,204-22 0,443 7 0,-572 41 0,209 39 0,195 66 0,21 2 0,115-16 0,-396-44 0,76 9 0,-382-64 0,0 2 0,-1 2 0,1 2 0,-1 1 0,38 16 0,23 10 0,-57-22 0,55 26 0,-63-22 0,-1 2 0,-1 0 0,-1 2 0,37 35 0,36 39 0,-33-29 0,2-3 0,101 67 0,-40-37 0,-117-80 0,0 2 0,-1 0 0,0 1 0,-2 0 0,15 23 0,56 102 0,-49-77 0,67 89 0,-84-131 0,42 37 0,-43-45 0,1-2 0,-18-12 0,0-1 0,-1 1 0,1-1 0,0 1 0,-1-1 0,1 0 0,0 1 0,0-1 0,-1 0 0,1 0 0,0 1 0,0-1 0,0 0 0,-1 0 0,1 0 0,0 0 0,0 0 0,0 0 0,-1 0 0,1 0 0,1-1 0,-1 0 0,0 0 0,0 0 0,-1 0 0,1 0 0,0 0 0,-1 0 0,1 0 0,-1 0 0,0 0 0,1-1 0,-1 1 0,0 0 0,0 0 0,1 0 0,-1-1 0,0 1 0,-1-2 0,-1-53 0,-13-68 0,-1-9 0,-8-351 0,24 453 0,-2-1 0,-1 1 0,-2 0 0,-14-51 0,17 74 0,-1 1 0,0-1 0,0 1 0,-1 0 0,0 0 0,0 0 0,0 1 0,-1-1 0,0 1 0,-1 0 0,1 1 0,-1-1 0,0 1 0,0 0 0,-1 0 0,1 1 0,-1 0 0,0 0 0,0 1 0,-1-1 0,1 2 0,-1-1 0,-12-2 0,-428-53 0,304 47 0,1 6 0,-1 7 0,1 5 0,0 7 0,-172 40 0,73-4 0,-439 36 0,-256-59 0,195-8 0,425-5 0,-522 10 0,-240-44 0,747 7 0,-157 0 0,342 16 0,-546 30 0,-678 66 0,853-69 0,-716 53 0,356-59 0,-1-45 0,-339-9 0,-1 48 0,-194 97 0,729-41 0,129-37 0,131-12 0,-493 59 0,335-29 0,-29-25 0,-272 34 0,250 34 0,483-81 0,92-13 0,-68 15 0,-351 99 0,407-97 18,54-15-265,-1-1-1,0-1 1,0 0-1,-28 3 1,36-7-267,-1-1-1,1 1 1,0-1 0,-1-1 0,1 0 0,0 0 0,-10-4-1,-47-25-3233,2-11-920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7:56:47.415"/>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166 2292 514,'-42'-32'8777,"40"32"-8694,1 1-9,0 0 1,0 0 0,0 0 0,0 0-1,0 0 1,0 0 0,0 0 0,0 0-1,0 1 1,1-1 0,-1 0 0,1 0-1,-1 1 1,1-1 0,-1 1 0,1-1-1,0 0 1,-1 3 0,-8 26 548,4-15-307,1-1 1,0 0 0,1 1-1,-11 23 2588,2-77-1422,-1-30-1140,2 0 1,4-1 0,2 0-1,7-109 1,-1 172-376,-2 5 18,1-1 0,0 1 0,0-1 0,1 1 0,-1-1 0,0 1 1,1-1-1,0 1 0,-1-1 0,1 1 0,0-1 0,0 1 0,0 0 0,2-3 0,10 0-6,-12 5 22,1 1 0,-1 0 1,0 0-1,0 0 0,0 0 1,-1 0-1,1 1 0,0-1 1,0 0-1,-1 0 0,1 1 1,0-1-1,-1 0 0,1 1 1,-1 1-1,9 29 292,-1 0 0,-2 1-1,-2-1 1,-1 1 0,-1 34-1,-15-485 329,11 395-612,2 9-2,0 0 0,0 0 0,1 0-1,5-25 1,-4 24-28,-1 12-86,-1 0 235,1 2-116,0 0-1,0-1 1,0 1 0,-1-1-1,1 1 1,-1-1-1,1 1 1,-1-1-1,0 0 1,1 1 0,-1-1-1,0 1 1,0-1-1,0 0 1,0 1 0,0-1-1,-1 1 1,1-3-1,-4-6 133,-65-352 804,61 288-1007,3 0 0,7-121 0,3 135-2,0-1 177,-4-84 1,0 137-89,0 6-15,-1 0 0,0 0 0,0 0 0,0 0 0,-1-1 0,1 1 0,0 0 0,-1 0 0,1 0 0,-1 0-1,0 0 1,0 0 0,0 0 0,0 0 0,-2-2 0,-4-13-34,6 14-44,1 0 130,-2-8-22,2 8 21,20-8-364,-8 2 312,1 2 0,0-1 1,0 2-1,0 0 0,18-6 0,-6 3 1,16-9-41,-23 10 8,0 1 0,0 0 0,0 1-1,29-5 1,-20 6-1,-1 3-44,-1 6 151,-4-1 21,0 0-85,-11-2-24,1 0 0,-1 0 0,1-1 0,-1 0 1,1-1-1,-1 0 0,0-1 0,15-4 0,4 0-88,441-91 839,-424 85-665,-23 6-105,0 0 0,0 2 0,44-3 0,91-3-2,-73 6-8,127-22-1,-189 23 89,-1 1-1,1 1 0,0 1 0,0 1 0,38 7 0,-34-3 10,0-2 0,1-2-1,40-1 1,57-5-8,-95 6-68,0-1 1,1-2-1,-1-1 0,0-2 1,30-8-1,14-11 40,1 3 0,0 4 0,2 3 0,94-6 0,-143 20-16,0 1 1,0 1-1,0 1 0,-1 2 0,37 10 1,-56-13-101,17 0 65,4 4 21,-1-3 0,181-4 235,135 22-342,-327-19 108,55 3 42,-1-2-1,80-9 1,10-6 85,-119 8-146,-3 0-37,57 1 0,-61 3 25,54-7 1,-54 3-17,54 1 1,-70 4 20,-1-1 0,1-1 0,-1-1 1,21-4-1,81-30 103,-70 19-11,-30 11-45,-3 1 248,-25 9 448,-25 8-186,-95 27-393,-184 85 1,-134 71-176,172-78 200,152-67-163,55-23-44,0 2 0,-64 39 0,61-24 107,-2-3 0,-2-4 0,-141 51 1,-116 27-194,50-20 386,207-65-284,2 4 0,-94 60 0,100-56-170,-70 42 68,-3-7 1,-172 65-1,252-114 158,2 3 0,-96 62 0,5-3 34,104-61-15,-34 17 73,71-40-115,0 1 0,1-1 0,-1-1 0,0 1 0,0-1 0,0 0 0,0 0 0,0-1 0,0 0 1,-10-2-1,12 0-19,-1-1 1,1 0 0,0 0 0,0 0-1,1-1 1,-1 0 0,1 0 0,0 0-1,0 0 1,0-1 0,0 1 0,1-1 0,-5-9-1,7 13 13,-10-16-4,1 0 0,1 0 0,0-1 0,1-1 0,1 1 0,1-1 0,-4-20 0,4 3-6,2 0 0,0-44-1,4 79 10,0-37 151,1 0 0,2 0 0,1 0 0,3 1 0,12-44 0,-19 77-151,1 0 0,0-1 1,1 1-1,-1 0 1,1 0-1,0 0 1,0 0-1,0 0 1,0 0-1,4-3 1,0 0 6,-2 2 58,-5 14-96,-1 1 1,-1-1-1,1 0 0,-2-1 1,-7 17-1,9-19 8,-23 46-245,-50 77 0,-7 14 170,72-122 115,1-1 0,1 1 0,1 1 0,-9 44 0,13-60-64,3-5 40,-1 1 1,1-1-1,-1 1 1,1 0-1,0-1 0,0 1 1,0-1-1,0 1 0,0 0 1,0-1-1,0 1 0,0-1 1,1 1-1,-1 0 1,1-1-1,-1 1 0,1-1 1,1 3-1,-1 0 18,-1-3-10,0 0-1,0 0 1,0 1-1,0-1 1,0 0-1,1 0 1,-1 0-1,0 1 1,1-1-1,-1 0 1,1 0-1,0 0 1,-1 0-1,1 0 1,0 0-1,-1 0 1,1 0-1,0 0 1,1 1-1,2 0 0,0 1 0,-1-1 0,1 0 1,0 0-1,1 0 0,-1 0 0,0-1 0,0 0 0,1 0 1,-1 0-1,1 0 0,-1-1 0,1 0 0,-1 1 0,1-2 0,-1 1 1,1 0-1,-1-1 0,1 0 0,-1 0 0,0-1 0,1 1 0,5-4 1,23-4-1,87-12 1,-65 10 0,65-5 0,-53 8 0,0-3 0,85-25 0,-117 27 0,258-79 257,-288 86-129,-9 6 1,-22 17-11,-50 30-1,-19 16-74,-125 105 94,162-131-88,-122 64 1,-85 37 121,188-97 0,61-37-114,0-2 0,-26 8 1,33-11-106,0 0 1,1 0 0,-1 1 0,0 0 0,1 1 0,0-1-1,0 2 1,0-1 0,1 1 0,0 0 0,-9 10 0,-13 9-158,15-13 112,4-5-21,1 0 0,-1-1-1,0 0 1,-21 9 0,27-13 49,5-7 151,3-8 11,1 1 0,0-1 1,1 1-1,0 1 0,1-1 0,13-17 0,9-15 16,33-61-28,4 4 1,134-157 0,-168 227-59,1 1 0,1 2 0,52-33 0,-7 5 100,10-15-52,83-87 0,-165 151 54,10-15 106,6-15 43,-21 34-213,-5 6-108,-22 20-85,-1-2 1,0-1 0,-51 28-1,41-27 38,-26 15 21,-109 45-1,137-67 58,0-2-1,-1-2 1,0-1-1,-1-2 1,-41 4-1,73-11 12,-1 1-7,0-1-1,0 1 0,0-1 0,0-1 0,0 1 0,0-1 0,0 0 0,0 0 1,0 0-1,0 0 0,-7-4 0,-15-13-14,22 7 38,2-2 79,-14-38 207,-16-83 1,6 27 144,-81-191-60,103 283-408,4 12 1,2 19-51,2 0 0,-1-1 0,9 27 1,4 26-113,-10-21 62,-3 0 0,-5 76 0,2-101 102,1-22 17,0 0 1,0 1-1,0-1 0,0 0 1,0 1-1,0-1 1,-1 0-1,1 1 0,0-1 1,0 0-1,0 1 0,0-1 1,0 0-1,0 1 0,0-1 1,0 0-1,1 1 0,-1-1 1,0 0-1,0 1 0,0-1 1,0 0-1,0 1 0,0-1 1,1 0-1,-1 0 1,0 1-1,0-1 0,1 0 1,-1 0-1,0 1 0,0-1 1,1 0-1,-1 0 0,0 0 1,1 1-1,10-13 11,21-44 191,-10 17-8,-10 21-170,1 1 0,1 1 0,0 0 0,1 1 1,1 0-1,0 2 0,1 0 0,1 0 0,36-18 0,-6 10-13,0 1 0,99-24 0,153-56 177,-19 4-327,-221 76 182,95-45-1,-3 0-75,11 10-120,190-37 0,178 1 425,7 29-697,-490 55 452,67-18-1,-84 16-31,1 2 1,-1 1-1,1 1 0,0 2 0,46 0 0,-39 11 72,-23-3-30,0-2 0,-1 0 1,1 0-1,24-1 1,3 0-1834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07:59:23.086"/>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12 55 4883,'-11'10'7453,"12"-8"-7333,1-1 1,-1 1-1,1-1 1,-1 0-1,1 1 1,0-1-1,-1 0 1,1 0-1,0 0 1,0 0-1,0-1 1,0 1-1,0 0 1,0-1-1,0 1 1,0-1-1,0 0 1,0 0-1,45-2 3994,13-4-1672,-12 12-1555,66 15-1,-51-8-453,11-1 198,133 6 1,-150-16-522,-18 1 56,1-2 1,0-2-1,0-1 1,69-14 0,-53 2-44,-1 3 0,2 2 0,100-2 0,-98 9 82,-38 1-166,0 0-1,0 1 1,0 1 0,0 1-1,0 1 1,0 1-1,20 6 1,-23-5-16,0-1 1,-1-1-1,1 0 0,32-1 0,29 5 140,-43 0-81,1-2 0,-1-1 0,1-1 0,0-2 0,66-7 0,69-24-37,192-20 60,-220 44 147,201-18-119,-290 18-128,89 3-1,29-3 116,-121-1-83,-1 3-1,1 1 1,0 3 0,0 2 0,0 2-1,59 14 1,114 48 177,-178-52-213,0-1 1,0-2-1,72 6 1,-14-2-179,-79-10 220,-3 0-22,15-6 21,-22-10 559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3T19:57:08.993"/>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67 10571 1670,'-1'4'3063,"0"1"-2971,0 0 0,1 0 0,-1 0 0,1 0 0,0 0 0,0 0 0,1 0-1,0 0 1,-1 0 0,2 0 0,-1 0 0,1 0 0,-1-1 0,4 6 0,8 33 371,-7-11 144,4 52-1,-9-33 2614,-15-97-2377,4 21-615,1-17-185,2 0 0,1-1 0,3 0-1,1 0 1,4-46 0,-1 18-43,5-152 257,-6 219-129,1 7 1,9 46 333,-2 1 0,2 73 0,-4-40 79,-1 133 1305,-5-161-458,-11-83-1032,9 24-337,0-1 1,0 0-1,0 0 1,1 0 0,-1 0-1,0-7 1,-8-112 119,11-246 0,0 360-32,4-8 22,0 79 21,-3 9-55,-4 213 24,-15-192 31,16-75-129,3-38 19,0 1 1,12-42-1,-3 15 53,42-175-221,-52 223 120,0 1 0,1-1 1,-1 1-1,1 0 1,-1-1-1,0 1 0,0 0 1,1 0-1,-1 0 0,0 0 1,0 0-1,0 0 0,2 2 1,-1 2 11,1 0 1,-1 0-1,0 0 0,-1 1 1,1-1-1,-1 0 1,0 1-1,0-1 0,-1 1 1,1 5-1,-4 63 67,2-50-62,-4 25-15,-2-1-1,-17 59 0,-7 52-37,30-153 87,-4 10 963,3-8-978,0-9 40,4 56 136,-2-47-225,5 28-43,6 1 42,-2-97 258,20-598 406,-35 409-496,2-82 115,3 196-25,-1 127-129,-6-14-122,1 0 1,0-1-1,2 0 1,1-1-1,-2-43 1,0 8-28,2 24 38,-9-60 124,1-139 0,17 76 81,-1 60 30,-9-104 1,-6 53-210,-15-127-44,22 222 37,2 0-1,2 0 1,12-78 0,-3 34 354,3-108 4,-3 34-377,36-204-1,-12 153-198,-15 87 149,-12 77 38,-2-92-1,-3 25 50,2 104-16,-2-1-1,-1 1 1,0 0 0,-2 0-1,0 0 1,-2 0 0,0 0-1,-14-36 1,9 33 24,0 0 0,1-1 0,2 0 1,-6-45-1,3-104 214,7 106-223,-1 33 0,-2-1 0,-1 1 0,-23-69 0,27 97-32,-12-45-5,3-1-1,-9-108 1,15-110 313,3 54 278,0 179-610,2-328-187,12 244 193,6-109 314,-9 134 17,40-188 0,-43 258-296,22-91 32,-14 65-18,-2-1 0,-2 0 0,-2-1 0,-3 0 0,-3-65 0,-6 60-38,-30-319-114,10 13 77,13 123 88,3 180-44,-3 1 0,-32-106 0,37 143-13,2 0 0,1 0 0,1 0 0,2-33 0,-1 2 99,11-193 56,1 42-155,9-92-244,-21 188 128,-13 18 215,11 85-74,2 7-19,0 0 1,0-1-1,1 1 1,-1-1-1,1 1 1,-1-1-1,1 1 1,0-1-1,0 1 1,1-1-1,-1 1 1,0-1-1,1 1 1,0-4-1,4-23-36,3-57 32,-7 60 151,14-159 10,-13 170-129,0 0-1083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07:59:43.348"/>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1 2313,'7'-1'18397,"40"20"-17153,-42-15-1149,0-2 1,0 1-1,1 0 1,-1-1-1,1 0 1,-1 0 0,1-1-1,0 0 1,0 0-1,0 0 1,-1-1-1,1 1 1,0-1-1,10-2 1,-4 0-4,-1 1 1,1 0 0,0 0 0,0 1 0,0 1-1,-1 0 1,1 0 0,0 1 0,-1 1 0,1 0-1,20 9 1,41 2 57,-21-23 30,-44 7-113,1 0 0,0 1 0,1-1-1,14 1 1,-2 4-45,9 8 2,-26-5 20,-2-2-27,16 8 52,41 21 141,47 24 68,-87-47-246,-6-2 48,1-1 1,0-1-1,0 0 0,0-1 1,32 6-1,-20-7 49,1-3-22,-12-2-65,0 2 0,-1 0 1,1 1-1,16 4 1,8-1 45,-37-4-69,1 0 1,-1-1-1,0 1 1,1 0-1,-1 0 1,0 1-1,1-1 1,4 4-1,18 6 20,-8-8-64,0-1 0,0-1 0,0 0 1,27-4-1,-16 2-65,-5-1 125,1 0 1,0-1 0,-1-2-1,0 0 1,30-11 0,-18 3 7,86-14-193,-110 22 181,0 1 0,-1-1 1,1-1-1,-1 0 1,14-11-1,-17 11-6,-1 1 0,1 0 0,0 0 0,1 1 0,-1-1 0,1 2 0,0 0 0,0 0 0,0 0 0,0 1 1,0 0-1,17 0 0,-10 1-40,0 0 1,0-1-1,0 0 1,20-7 0,-17 4-5,1 1 0,27-2 0,71-16 148,-105 21-123,-1 1 0,0 1 0,1 0 0,-1 1 0,0 0-1,0 1 1,23 8 0,-26-7 2,1-1-1,0 0 0,-1 0 1,1-1-1,1 0 0,-1-1 0,0 0 1,0-1-1,0 0 0,1-1 1,-1 1-1,0-2 0,15-3 0,-15 2 13,1 0-1,0 1 0,0 0 0,0 1 1,0 0-1,0 1 0,0 0 0,11 2 0,90 19 83,-19-2 9,-85-17-107,0-1 1,0 0-1,0 0 0,0-1 0,0 0 1,1-1-1,-1 0 0,0 0 1,14-4-1,-6 1 24,1 2 0,-1-1 0,1 2-1,0 0 1,-1 2 0,1-1 0,-1 2 0,1 0 0,30 9 0,6-1 14,-45-9-44,-1 1 0,1 1 1,-1 0-1,1 0 0,6 4 0,-6-3 11,-1-1 0,0 0 0,1 0 0,0 0 0,8 1 0,29 7 204,-36-8-217,1 0 0,0-1 0,1 0 0,18 1 0,-20-3 104,-1 1 0,1 0 0,-1 1 0,14 4 0,-5-2-44,-11-1 37,35 3 50,7 8-272,-37-10 92,0 0 0,1-1-1,20 3 1,2-8 192,6-7-32,-14 8-89,0 0 1,0 2-1,0 1 0,40 8 0,-34-4 9,0-2 0,46 0 0,-6-6 43,118-8 299,-172 8-366,0 2 0,0 0 0,21 3 0,34 1 34,-52-5-77,-16 2 22,0-1 0,0 0 0,0-1 0,-1 1 0,1-1 0,0 0 0,0 0 1,-1-1-1,9-3 0,-7 3-1,0 0 0,1 0 0,-1 0 0,1 1 1,13-2-1,26-6-66,-8-2 69,-30 9 0,0 0 0,0 0 0,0-1 0,0 0 0,13-8 0,-11 6-2,-1 0 0,1 0 1,0 1-1,1 0 0,-1 0 0,1 2 1,17-4-1,79-2-18,-76 8 26,54-9 1,-57 5 18,1 2 1,46 2-1,-39 0-59,86 8 13,-21-3 69,-59-2-8,57-2 1,-80-2-60,-1 2 1,1 0-1,0 1 1,-1 1-1,26 7 1,90 34-75,-109-35 61,-18-7 49,1 1 7,1 0 1,-1-1 0,1 0-1,0-1 1,0 0 0,0 0-1,12-1 1,25-3-111,-43 3 85,0 0-1,0-1 1,0 1-1,0 0 1,0 1-1,0-1 0,1 0 1,-1 1-1,0 0 1,0 0-1,0 0 1,0 0-1,-1 0 0,1 0 1,5 4-1,7 4 6,13 2 17,-15-6-3,-1 0 1,1-1-1,-1 0 1,1-1-1,0-1 1,19 2-1,241-8-61,-182 8 407,-53-2-398,0 2 0,65 15 0,-70-11 16,0-2-1,0-1 1,1-2 0,36-1 0,-54-5 126,11-1-23,-23 3-88,-1 0 1,1 0-1,0 0 0,0 0 0,0 1 1,0 0-1,0-1 0,0 2 0,0-1 1,0 0-1,0 1 0,0 0 0,4 1 0,1 1-65,-2-3-125,71-31 429,-72 29 0,8 3-22,1-2-193,-9 4-129,-2 17 121,-3-12-25,3-28 454,-1 14-165,-2 17-525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08:08:42.56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92 40,'5'0,"0"1,-1 0,1 0,0 0,-1 1,9 3,17 6,-3-6,0-2,0 0,0-2,36-2,108-21,-157 20,11-2,1 2,-1 0,1 2,-1 1,1 1,-1 1,1 2,35 10,-37-8,1 0,-1-1,1-2,0-1,0 0,0-2,0-1,0-1,0-1,33-8,50-21,-73 19,1 2,58-9,-22 11,0 4,92 6,-126 1,0 1,0 3,0 1,-1 2,0 1,38 18,-49-18,136 57,-137-60,-1-1,1-2,0 0,51 3,110-13,-102 1,89 8,-154-1,-1 0,1 2,-1 0,-1 1,1 1,-1 0,19 12,21 8,-41-20,0-2,1 0,0-1,0-1,0 0,23 0,110-6,-60-1,-68 4,-3 0,-1 0,1-1,20-5,-38 6,0 0,0 0,0 0,1-1,-1 1,0 0,0-1,0 1,0-1,0 1,0-1,0 1,-1-1,1 0,0 0,0 1,0-1,-1 0,2-1,-2 1,0 1,0-1,0 0,0 1,0-1,0 1,0-1,0 0,-1 1,1-1,0 1,0-1,-1 1,1-1,0 1,-1-1,1 1,0-1,-1 1,1-1,-1 1,1-1,-1 1,0-1,-4-2,0-1,-1 1,1 1,-1-1,-10-3,-32-5,36 9,1 0,0-1,0 0,0-1,-20-9,28 11,0 1,0-1,-1 1,1 0,0 0,-1 1,1-1,-1 1,1 0,-1 0,1 0,-1 0,1 0,-1 1,1 0,-1-1,-3 3,-60 28,33-14,-80 30,-182 49,236-81,-1-4,0-2,-125 2,139-11,1-1,-1-3,0-3,-65-16,70 12,0 1,-1 3,0 1,0 2,0 2,-67 5,99-2,1 2,-1 0,1 0,0 1,0 0,-16 9,15-7,-2 0,1-1,-25 7,16-9,0 0,-1-1,1-1,-1-1,-33-4,-105-27,109 19,0 2,-55-3,-56-3,-23-2,162 19,1 1,-1 2,1 0,0 1,-36 14,30-10,0-1,0-1,-34 4,-103-9,26-1,104 4,9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08:08:52.63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38,'1661'0,"-1639"1,0 1,41 10,-40-7,0 0,40 1,12-9,1-4,76-16,109-11,-213 32,0 2,0 2,0 2,-1 2,67 18,-67-13,1-1,93 5,98-12,-152-4,-63 3,1 1,-1 1,0 1,-1 2,1 0,-1 1,-1 1,27 16,-26-13,1-1,0-1,1-1,0-2,0 0,48 6,-55-14,1-1,0-1,-1 0,1-2,-1 0,0-1,0-1,30-16,-229 91,122-50,32-13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08:08:56.33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1,'140'1,"146"20,-169-11,166-7,-14-1,121 51,-273-32,218 12,-183-36,95 4,-88 23,-119-17,52 19,-68-19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08:09:02.53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2,'1034'0,"-784"17,-16 1,643-15,-448-5,-227-13,-66 2,-134 13,95-7,0 5,155 16,565 102,-670-103,234-11,-182-5,-124 3,-45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08:09:08.12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1 105,'11'-1,"0"-1,0 1,0-2,14-4,33-6,162 1,-1 0,237-31,-387 37,0 2,0 3,1 3,125 21,56 38,124 22,-362-81,0-1,-1-1,1 0,0-1,-1 0,1-1,-1 0,20-6,-2-4,-1 0,28-17,47-21,-83 43,0 1,0 1,1 1,0 0,24 1,113 4,-92 2,-18-2,1 2,-1 2,-1 3,76 21,-95-21,1-1,0-1,0-1,55 0,-163-5,-141 19,155-6,-7 1,-1-3,-82 2,45-10,0 4,0 5,-190 46,183-32,-142 11,110-18,55-10,-167-6,2-2,222 4,1 0,-65 21,69-17,-1-1,0-1,-63 5,41-14,0-2,1-3,0-2,0-2,-98-35,126 38,0 1,-38-5,32 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0A0D5-8F98-4CC1-A28E-021F0B6B475C}" type="datetimeFigureOut">
              <a:rPr lang="en-US" smtClean="0"/>
              <a:t>5/22/2023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C52C-5E29-41AF-BAA3-8217E886DA08}" type="slidenum">
              <a:rPr lang="en-US" smtClean="0"/>
              <a:t>‹#›</a:t>
            </a:fld>
            <a:endParaRPr lang="en-US"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3C52C-5E29-41AF-BAA3-8217E886DA08}" type="slidenum">
              <a:rPr lang="en-US" smtClean="0"/>
              <a:t>1</a:t>
            </a:fld>
            <a:endParaRPr lang="en-US" dirty="0"/>
          </a:p>
        </p:txBody>
      </p:sp>
    </p:spTree>
    <p:extLst>
      <p:ext uri="{BB962C8B-B14F-4D97-AF65-F5344CB8AC3E}">
        <p14:creationId xmlns:p14="http://schemas.microsoft.com/office/powerpoint/2010/main" val="2657667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3A750590-9F9A-443B-9295-A3931D8194B1}" type="datetime1">
              <a:rPr lang="en-US" smtClean="0"/>
              <a:t>5/22/2023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35805F-452B-497C-9BD6-2CDB6902F369}" type="datetime1">
              <a:rPr lang="en-US" smtClean="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D3F7C6B-C82D-4D42-9929-D6E7E11D9A64}" type="datetime1">
              <a:rPr lang="en-US" smtClean="0"/>
              <a:t>5/22/2023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CF4779-62E8-4B21-A5D7-0AFB9DBD4358}" type="datetime1">
              <a:rPr lang="en-US" smtClean="0"/>
              <a:t>5/22/2023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F9D3375-5CD0-4576-BF96-ADFF24726FF8}" type="datetime1">
              <a:rPr lang="en-US" smtClean="0"/>
              <a:t>5/22/2023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ACD1F8-971E-4F8C-8737-750C12E93E08}" type="datetime1">
              <a:rPr lang="en-US" smtClean="0"/>
              <a:t>5/22/2023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7D1621-FA30-4D98-85E5-1409E6BEECDC}" type="datetime1">
              <a:rPr lang="en-US" smtClean="0"/>
              <a:t>5/22/2023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96F347-1B2F-4097-AEB5-4A26FB45D67A}" type="datetime1">
              <a:rPr lang="en-US" smtClean="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CC1DEE0-34E5-4E0F-BEC1-4B8835F82CD1}" type="datetime1">
              <a:rPr lang="en-US" smtClean="0"/>
              <a:t>5/22/2023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5B4BE-627A-4EC1-99E1-6F1AA97AB802}" type="datetime1">
              <a:rPr lang="en-US" smtClean="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8BFACF8-E63D-4673-A128-83547867BB7A}" type="datetime1">
              <a:rPr lang="en-US" smtClean="0"/>
              <a:t>5/22/2023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ED6AC-4FBA-40BD-BE75-20DB64DA4BAD}" type="datetime1">
              <a:rPr lang="en-US" smtClean="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33C87-D201-458A-93C0-8EDD9AC92D93}" type="datetime1">
              <a:rPr lang="en-US" smtClean="0"/>
              <a:t>5/22/2023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CE6829-5A25-485A-91B1-5D6D58BB9F23}" type="datetime1">
              <a:rPr lang="en-US" smtClean="0"/>
              <a:t>5/22/2023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5/22/2023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BA5035-C284-496A-B076-BA73A8FA5D8B}" type="datetime1">
              <a:rPr lang="en-US" smtClean="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EB420-1875-490A-8C4B-7AAB939FBE08}" type="datetime1">
              <a:rPr lang="en-US" smtClean="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359126-4846-4E88-BDD9-5585CC877E47}" type="datetime1">
              <a:rPr lang="en-US" smtClean="0"/>
              <a:t>5/22/2023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Extension.wmv" TargetMode="External"/><Relationship Id="rId7" Type="http://schemas.openxmlformats.org/officeDocument/2006/relationships/image" Target="../media/image37.svg"/><Relationship Id="rId2" Type="http://schemas.openxmlformats.org/officeDocument/2006/relationships/hyperlink" Target="Flexion.wmv" TargetMode="Externa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Knee%20Medial%20Rotation.wmv" TargetMode="External"/><Relationship Id="rId4" Type="http://schemas.openxmlformats.org/officeDocument/2006/relationships/hyperlink" Target="Knee%20Lateral%20Rotation.wmv" TargetMode="External"/><Relationship Id="rId9" Type="http://schemas.openxmlformats.org/officeDocument/2006/relationships/image" Target="../media/image3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sv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51.sv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7.sv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53.svg"/><Relationship Id="rId7" Type="http://schemas.openxmlformats.org/officeDocument/2006/relationships/image" Target="../media/image48.png"/><Relationship Id="rId12" Type="http://schemas.openxmlformats.org/officeDocument/2006/relationships/image" Target="../media/image47.sv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svg"/><Relationship Id="rId11" Type="http://schemas.openxmlformats.org/officeDocument/2006/relationships/image" Target="../media/image46.png"/><Relationship Id="rId5" Type="http://schemas.openxmlformats.org/officeDocument/2006/relationships/image" Target="../media/image55.svg"/><Relationship Id="rId10" Type="http://schemas.openxmlformats.org/officeDocument/2006/relationships/image" Target="../media/image58.svg"/><Relationship Id="rId4" Type="http://schemas.openxmlformats.org/officeDocument/2006/relationships/image" Target="../media/image54.png"/><Relationship Id="rId9" Type="http://schemas.openxmlformats.org/officeDocument/2006/relationships/image" Target="../media/image5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56.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0.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13" Type="http://schemas.openxmlformats.org/officeDocument/2006/relationships/image" Target="../media/image76.png"/><Relationship Id="rId3"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23.png"/><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27.xml.rels><?xml version="1.0" encoding="UTF-8" standalone="yes"?>
<Relationships xmlns="http://schemas.openxmlformats.org/package/2006/relationships"><Relationship Id="rId8" Type="http://schemas.openxmlformats.org/officeDocument/2006/relationships/customXml" Target="../ink/ink20.xml"/><Relationship Id="rId3" Type="http://schemas.openxmlformats.org/officeDocument/2006/relationships/customXml" Target="../ink/ink19.xml"/><Relationship Id="rId7" Type="http://schemas.openxmlformats.org/officeDocument/2006/relationships/image" Target="../media/image130.png"/><Relationship Id="rId2"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260.png"/><Relationship Id="rId5" Type="http://schemas.openxmlformats.org/officeDocument/2006/relationships/image" Target="../media/image129.png"/><Relationship Id="rId10" Type="http://schemas.openxmlformats.org/officeDocument/2006/relationships/image" Target="../media/image131.png"/><Relationship Id="rId9" Type="http://schemas.openxmlformats.org/officeDocument/2006/relationships/image" Target="../media/image132.png"/></Relationships>
</file>

<file path=ppt/slides/_rels/slide28.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sv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sv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sv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78.svg"/><Relationship Id="rId18" Type="http://schemas.openxmlformats.org/officeDocument/2006/relationships/image" Target="../media/image186.png"/><Relationship Id="rId3" Type="http://schemas.openxmlformats.org/officeDocument/2006/relationships/image" Target="../media/image72.svg"/><Relationship Id="rId7" Type="http://schemas.openxmlformats.org/officeDocument/2006/relationships/image" Target="../media/image47.svg"/><Relationship Id="rId12" Type="http://schemas.openxmlformats.org/officeDocument/2006/relationships/image" Target="../media/image77.png"/><Relationship Id="rId17" Type="http://schemas.openxmlformats.org/officeDocument/2006/relationships/image" Target="../media/image80.svg"/><Relationship Id="rId2" Type="http://schemas.openxmlformats.org/officeDocument/2006/relationships/image" Target="../media/image71.png"/><Relationship Id="rId16"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8.svg"/><Relationship Id="rId5" Type="http://schemas.openxmlformats.org/officeDocument/2006/relationships/image" Target="../media/image74.svg"/><Relationship Id="rId15" Type="http://schemas.openxmlformats.org/officeDocument/2006/relationships/image" Target="../media/image185.png"/><Relationship Id="rId10" Type="http://schemas.openxmlformats.org/officeDocument/2006/relationships/image" Target="../media/image57.png"/><Relationship Id="rId4" Type="http://schemas.openxmlformats.org/officeDocument/2006/relationships/image" Target="../media/image73.png"/><Relationship Id="rId9" Type="http://schemas.openxmlformats.org/officeDocument/2006/relationships/image" Target="../media/image49.svg"/></Relationships>
</file>

<file path=ppt/slides/_rels/slide37.xml.rels><?xml version="1.0" encoding="UTF-8" standalone="yes"?>
<Relationships xmlns="http://schemas.openxmlformats.org/package/2006/relationships"><Relationship Id="rId18" Type="http://schemas.openxmlformats.org/officeDocument/2006/relationships/image" Target="../media/image47.svg"/><Relationship Id="rId8" Type="http://schemas.openxmlformats.org/officeDocument/2006/relationships/image" Target="../media/image2000.png"/><Relationship Id="rId26" Type="http://schemas.openxmlformats.org/officeDocument/2006/relationships/image" Target="../media/image204.png"/><Relationship Id="rId21" Type="http://schemas.openxmlformats.org/officeDocument/2006/relationships/image" Target="../media/image83.png"/><Relationship Id="rId7" Type="http://schemas.openxmlformats.org/officeDocument/2006/relationships/image" Target="../media/image200.png"/><Relationship Id="rId17" Type="http://schemas.openxmlformats.org/officeDocument/2006/relationships/image" Target="../media/image46.png"/><Relationship Id="rId25" Type="http://schemas.openxmlformats.org/officeDocument/2006/relationships/image" Target="../media/image203.png"/><Relationship Id="rId2" Type="http://schemas.openxmlformats.org/officeDocument/2006/relationships/customXml" Target="../ink/ink21.xml"/><Relationship Id="rId16" Type="http://schemas.openxmlformats.org/officeDocument/2006/relationships/image" Target="../media/image202.png"/><Relationship Id="rId20" Type="http://schemas.openxmlformats.org/officeDocument/2006/relationships/image" Target="../media/image82.svg"/><Relationship Id="rId1" Type="http://schemas.openxmlformats.org/officeDocument/2006/relationships/slideLayout" Target="../slideLayouts/slideLayout2.xml"/><Relationship Id="rId6" Type="http://schemas.openxmlformats.org/officeDocument/2006/relationships/image" Target="../media/image197.png"/><Relationship Id="rId24" Type="http://schemas.openxmlformats.org/officeDocument/2006/relationships/image" Target="../media/image80.svg"/><Relationship Id="rId5" Type="http://schemas.openxmlformats.org/officeDocument/2006/relationships/image" Target="../media/image199.png"/><Relationship Id="rId23" Type="http://schemas.openxmlformats.org/officeDocument/2006/relationships/image" Target="../media/image79.png"/><Relationship Id="rId19" Type="http://schemas.openxmlformats.org/officeDocument/2006/relationships/image" Target="../media/image81.png"/><Relationship Id="rId9" Type="http://schemas.openxmlformats.org/officeDocument/2006/relationships/image" Target="../media/image201.png"/><Relationship Id="rId22" Type="http://schemas.openxmlformats.org/officeDocument/2006/relationships/image" Target="../media/image84.svg"/></Relationships>
</file>

<file path=ppt/slides/_rels/slide38.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customXml" Target="../ink/ink22.xml"/><Relationship Id="rId1" Type="http://schemas.openxmlformats.org/officeDocument/2006/relationships/slideLayout" Target="../slideLayouts/slideLayout2.xml"/><Relationship Id="rId5" Type="http://schemas.openxmlformats.org/officeDocument/2006/relationships/image" Target="../media/image207.png"/><Relationship Id="rId4" Type="http://schemas.openxmlformats.org/officeDocument/2006/relationships/image" Target="../media/image206.png"/></Relationships>
</file>

<file path=ppt/slides/_rels/slide39.xml.rels><?xml version="1.0" encoding="UTF-8" standalone="yes"?>
<Relationships xmlns="http://schemas.openxmlformats.org/package/2006/relationships"><Relationship Id="rId3" Type="http://schemas.openxmlformats.org/officeDocument/2006/relationships/image" Target="../media/image2020.png"/><Relationship Id="rId2" Type="http://schemas.openxmlformats.org/officeDocument/2006/relationships/customXml" Target="../ink/ink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customXml" Target="../ink/ink27.xml"/><Relationship Id="rId3" Type="http://schemas.openxmlformats.org/officeDocument/2006/relationships/image" Target="../media/image2030.png"/><Relationship Id="rId7" Type="http://schemas.openxmlformats.org/officeDocument/2006/relationships/image" Target="../media/image208.png"/><Relationship Id="rId2" Type="http://schemas.openxmlformats.org/officeDocument/2006/relationships/customXml" Target="../ink/ink24.xml"/><Relationship Id="rId1" Type="http://schemas.openxmlformats.org/officeDocument/2006/relationships/slideLayout" Target="../slideLayouts/slideLayout2.xml"/><Relationship Id="rId6" Type="http://schemas.openxmlformats.org/officeDocument/2006/relationships/customXml" Target="../ink/ink26.xml"/><Relationship Id="rId11" Type="http://schemas.openxmlformats.org/officeDocument/2006/relationships/image" Target="../media/image210.png"/><Relationship Id="rId5" Type="http://schemas.openxmlformats.org/officeDocument/2006/relationships/image" Target="../media/image2040.png"/><Relationship Id="rId10" Type="http://schemas.openxmlformats.org/officeDocument/2006/relationships/customXml" Target="../ink/ink28.xml"/><Relationship Id="rId4" Type="http://schemas.openxmlformats.org/officeDocument/2006/relationships/customXml" Target="../ink/ink25.xml"/><Relationship Id="rId9" Type="http://schemas.openxmlformats.org/officeDocument/2006/relationships/image" Target="../media/image209.png"/></Relationships>
</file>

<file path=ppt/slides/_rels/slide4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2120.png"/></Relationships>
</file>

<file path=ppt/slides/_rels/slide43.xml.rels><?xml version="1.0" encoding="UTF-8" standalone="yes"?>
<Relationships xmlns="http://schemas.openxmlformats.org/package/2006/relationships"><Relationship Id="rId8" Type="http://schemas.openxmlformats.org/officeDocument/2006/relationships/image" Target="../media/image219.png"/><Relationship Id="rId3" Type="http://schemas.openxmlformats.org/officeDocument/2006/relationships/image" Target="../media/image214.png"/><Relationship Id="rId7" Type="http://schemas.openxmlformats.org/officeDocument/2006/relationships/image" Target="../media/image218.png"/><Relationship Id="rId2" Type="http://schemas.openxmlformats.org/officeDocument/2006/relationships/image" Target="../media/image2130.png"/><Relationship Id="rId1" Type="http://schemas.openxmlformats.org/officeDocument/2006/relationships/slideLayout" Target="../slideLayouts/slideLayout2.xml"/><Relationship Id="rId6" Type="http://schemas.openxmlformats.org/officeDocument/2006/relationships/image" Target="../media/image217.png"/><Relationship Id="rId11" Type="http://schemas.openxmlformats.org/officeDocument/2006/relationships/image" Target="../media/image222.png"/><Relationship Id="rId5" Type="http://schemas.openxmlformats.org/officeDocument/2006/relationships/image" Target="../media/image216.png"/><Relationship Id="rId10" Type="http://schemas.openxmlformats.org/officeDocument/2006/relationships/image" Target="../media/image221.png"/><Relationship Id="rId4" Type="http://schemas.openxmlformats.org/officeDocument/2006/relationships/image" Target="../media/image215.png"/><Relationship Id="rId9" Type="http://schemas.openxmlformats.org/officeDocument/2006/relationships/image" Target="../media/image220.png"/></Relationships>
</file>

<file path=ppt/slides/_rels/slide44.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2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svg"/><Relationship Id="rId21" Type="http://schemas.openxmlformats.org/officeDocument/2006/relationships/image" Target="../media/image230.png"/><Relationship Id="rId25" Type="http://schemas.openxmlformats.org/officeDocument/2006/relationships/image" Target="../media/image234.png"/><Relationship Id="rId2" Type="http://schemas.openxmlformats.org/officeDocument/2006/relationships/image" Target="../media/image46.png"/><Relationship Id="rId20" Type="http://schemas.openxmlformats.org/officeDocument/2006/relationships/image" Target="../media/image229.png"/><Relationship Id="rId1" Type="http://schemas.openxmlformats.org/officeDocument/2006/relationships/slideLayout" Target="../slideLayouts/slideLayout2.xml"/><Relationship Id="rId24" Type="http://schemas.openxmlformats.org/officeDocument/2006/relationships/image" Target="../media/image233.png"/><Relationship Id="rId5" Type="http://schemas.openxmlformats.org/officeDocument/2006/relationships/image" Target="../media/image80.svg"/><Relationship Id="rId23" Type="http://schemas.openxmlformats.org/officeDocument/2006/relationships/image" Target="../media/image232.png"/><Relationship Id="rId19" Type="http://schemas.openxmlformats.org/officeDocument/2006/relationships/image" Target="../media/image203.png"/><Relationship Id="rId4" Type="http://schemas.openxmlformats.org/officeDocument/2006/relationships/image" Target="../media/image79.png"/><Relationship Id="rId22" Type="http://schemas.openxmlformats.org/officeDocument/2006/relationships/image" Target="../media/image231.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5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2390.png"/><Relationship Id="rId13" Type="http://schemas.openxmlformats.org/officeDocument/2006/relationships/image" Target="../media/image79.png"/><Relationship Id="rId3" Type="http://schemas.openxmlformats.org/officeDocument/2006/relationships/image" Target="../media/image2360.png"/><Relationship Id="rId7" Type="http://schemas.openxmlformats.org/officeDocument/2006/relationships/image" Target="../media/image2380.png"/><Relationship Id="rId12" Type="http://schemas.openxmlformats.org/officeDocument/2006/relationships/image" Target="../media/image243.png"/><Relationship Id="rId2" Type="http://schemas.openxmlformats.org/officeDocument/2006/relationships/image" Target="../media/image2350.png"/><Relationship Id="rId20" Type="http://schemas.openxmlformats.org/officeDocument/2006/relationships/image" Target="../media/image229.png"/><Relationship Id="rId1" Type="http://schemas.openxmlformats.org/officeDocument/2006/relationships/slideLayout" Target="../slideLayouts/slideLayout2.xml"/><Relationship Id="rId6" Type="http://schemas.openxmlformats.org/officeDocument/2006/relationships/image" Target="../media/image47.svg"/><Relationship Id="rId11" Type="http://schemas.openxmlformats.org/officeDocument/2006/relationships/image" Target="../media/image242.png"/><Relationship Id="rId5" Type="http://schemas.openxmlformats.org/officeDocument/2006/relationships/image" Target="../media/image46.png"/><Relationship Id="rId10" Type="http://schemas.openxmlformats.org/officeDocument/2006/relationships/image" Target="../media/image241.png"/><Relationship Id="rId19" Type="http://schemas.openxmlformats.org/officeDocument/2006/relationships/image" Target="../media/image203.png"/><Relationship Id="rId4" Type="http://schemas.openxmlformats.org/officeDocument/2006/relationships/image" Target="../media/image2370.png"/><Relationship Id="rId9" Type="http://schemas.openxmlformats.org/officeDocument/2006/relationships/image" Target="../media/image240.png"/><Relationship Id="rId14" Type="http://schemas.openxmlformats.org/officeDocument/2006/relationships/image" Target="../media/image80.svg"/></Relationships>
</file>

<file path=ppt/slides/_rels/slide54.xml.rels><?xml version="1.0" encoding="UTF-8" standalone="yes"?>
<Relationships xmlns="http://schemas.openxmlformats.org/package/2006/relationships"><Relationship Id="rId8" Type="http://schemas.openxmlformats.org/officeDocument/2006/relationships/image" Target="../media/image246.png"/><Relationship Id="rId13" Type="http://schemas.openxmlformats.org/officeDocument/2006/relationships/image" Target="../media/image251.png"/><Relationship Id="rId3" Type="http://schemas.openxmlformats.org/officeDocument/2006/relationships/image" Target="../media/image46.png"/><Relationship Id="rId7" Type="http://schemas.openxmlformats.org/officeDocument/2006/relationships/image" Target="../media/image245.png"/><Relationship Id="rId12" Type="http://schemas.openxmlformats.org/officeDocument/2006/relationships/image" Target="../media/image250.png"/><Relationship Id="rId2" Type="http://schemas.openxmlformats.org/officeDocument/2006/relationships/image" Target="../media/image244.png"/><Relationship Id="rId1" Type="http://schemas.openxmlformats.org/officeDocument/2006/relationships/slideLayout" Target="../slideLayouts/slideLayout2.xml"/><Relationship Id="rId6" Type="http://schemas.openxmlformats.org/officeDocument/2006/relationships/image" Target="../media/image80.svg"/><Relationship Id="rId11" Type="http://schemas.openxmlformats.org/officeDocument/2006/relationships/image" Target="../media/image249.png"/><Relationship Id="rId5" Type="http://schemas.openxmlformats.org/officeDocument/2006/relationships/image" Target="../media/image79.png"/><Relationship Id="rId15" Type="http://schemas.openxmlformats.org/officeDocument/2006/relationships/image" Target="../media/image253.png"/><Relationship Id="rId10" Type="http://schemas.openxmlformats.org/officeDocument/2006/relationships/image" Target="../media/image248.png"/><Relationship Id="rId4" Type="http://schemas.openxmlformats.org/officeDocument/2006/relationships/image" Target="../media/image47.svg"/><Relationship Id="rId9" Type="http://schemas.openxmlformats.org/officeDocument/2006/relationships/image" Target="../media/image247.png"/><Relationship Id="rId14" Type="http://schemas.openxmlformats.org/officeDocument/2006/relationships/image" Target="../media/image252.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IJISAE%20Review%20Report-1383.pdf%20&#1602;&#1576;&#1608;&#1604;%20&#1575;&#1604;&#1606;&#1588;&#1585;.pdf" TargetMode="Externa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customXml" Target="../ink/ink6.xml"/><Relationship Id="rId18" Type="http://schemas.openxmlformats.org/officeDocument/2006/relationships/image" Target="../media/image18.png"/><Relationship Id="rId26" Type="http://schemas.microsoft.com/office/2007/relationships/hdphoto" Target="../media/hdphoto1.wdp"/><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5.png"/><Relationship Id="rId17" Type="http://schemas.openxmlformats.org/officeDocument/2006/relationships/customXml" Target="../ink/ink8.xml"/><Relationship Id="rId25" Type="http://schemas.openxmlformats.org/officeDocument/2006/relationships/image" Target="../media/image22.png"/><Relationship Id="rId2" Type="http://schemas.openxmlformats.org/officeDocument/2006/relationships/image" Target="../media/image10.png"/><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customXml" Target="../ink/ink5.xml"/><Relationship Id="rId24" Type="http://schemas.openxmlformats.org/officeDocument/2006/relationships/image" Target="../media/image21.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10" Type="http://schemas.openxmlformats.org/officeDocument/2006/relationships/image" Target="../media/image14.png"/><Relationship Id="rId19" Type="http://schemas.openxmlformats.org/officeDocument/2006/relationships/customXml" Target="../ink/ink9.xml"/><Relationship Id="rId4" Type="http://schemas.openxmlformats.org/officeDocument/2006/relationships/image" Target="../media/image11.png"/><Relationship Id="rId9" Type="http://schemas.openxmlformats.org/officeDocument/2006/relationships/customXml" Target="../ink/ink4.xml"/><Relationship Id="rId14" Type="http://schemas.openxmlformats.org/officeDocument/2006/relationships/image" Target="../media/image16.png"/><Relationship Id="rId22"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customXml" Target="../ink/ink17.xml"/><Relationship Id="rId18" Type="http://schemas.openxmlformats.org/officeDocument/2006/relationships/image" Target="../media/image27.svg"/><Relationship Id="rId3" Type="http://schemas.openxmlformats.org/officeDocument/2006/relationships/customXml" Target="../ink/ink12.xml"/><Relationship Id="rId7" Type="http://schemas.openxmlformats.org/officeDocument/2006/relationships/customXml" Target="../ink/ink14.xml"/><Relationship Id="rId12" Type="http://schemas.openxmlformats.org/officeDocument/2006/relationships/image" Target="../media/image32.png"/><Relationship Id="rId17" Type="http://schemas.openxmlformats.org/officeDocument/2006/relationships/image" Target="../media/image26.png"/><Relationship Id="rId2" Type="http://schemas.openxmlformats.org/officeDocument/2006/relationships/image" Target="../media/image23.jpeg"/><Relationship Id="rId16" Type="http://schemas.openxmlformats.org/officeDocument/2006/relationships/image" Target="../media/image25.svg"/><Relationship Id="rId20" Type="http://schemas.openxmlformats.org/officeDocument/2006/relationships/image" Target="../media/image35.sv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customXml" Target="../ink/ink16.xml"/><Relationship Id="rId5" Type="http://schemas.openxmlformats.org/officeDocument/2006/relationships/customXml" Target="../ink/ink13.xml"/><Relationship Id="rId15" Type="http://schemas.openxmlformats.org/officeDocument/2006/relationships/image" Target="../media/image24.png"/><Relationship Id="rId10" Type="http://schemas.openxmlformats.org/officeDocument/2006/relationships/image" Target="../media/image31.png"/><Relationship Id="rId19"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customXml" Target="../ink/ink15.xml"/><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0496C6C-A85F-426B-9ED1-3444166C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AD0EF22F-5D3C-4240-8C32-1B20803E5A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D912EF34-0253-41FD-9940-D8FBB7DE74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7545075" y="2187578"/>
            <a:ext cx="6857999" cy="2482850"/>
          </a:xfrm>
          <a:prstGeom prst="rect">
            <a:avLst/>
          </a:prstGeom>
        </p:spPr>
      </p:pic>
      <p:sp>
        <p:nvSpPr>
          <p:cNvPr id="7" name="TextBox 6">
            <a:extLst>
              <a:ext uri="{FF2B5EF4-FFF2-40B4-BE49-F238E27FC236}">
                <a16:creationId xmlns:a16="http://schemas.microsoft.com/office/drawing/2014/main" id="{31897D4B-AB48-31A1-7A03-D007F4494168}"/>
              </a:ext>
            </a:extLst>
          </p:cNvPr>
          <p:cNvSpPr txBox="1"/>
          <p:nvPr/>
        </p:nvSpPr>
        <p:spPr>
          <a:xfrm>
            <a:off x="0" y="2082478"/>
            <a:ext cx="7728657" cy="1338828"/>
          </a:xfrm>
          <a:prstGeom prst="rect">
            <a:avLst/>
          </a:prstGeom>
          <a:noFill/>
        </p:spPr>
        <p:txBody>
          <a:bodyPr wrap="square">
            <a:spAutoFit/>
          </a:bodyPr>
          <a:lstStyle/>
          <a:p>
            <a:r>
              <a:rPr lang="en-US" sz="27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ANALYSIS, DESIGN AND MANUFACTURING OF A POWERED KNEE JOINT PROSTHESES FOR AN ABOVE KNEE AMPUTATION</a:t>
            </a:r>
          </a:p>
        </p:txBody>
      </p:sp>
      <p:pic>
        <p:nvPicPr>
          <p:cNvPr id="9" name="Picture 8">
            <a:extLst>
              <a:ext uri="{FF2B5EF4-FFF2-40B4-BE49-F238E27FC236}">
                <a16:creationId xmlns:a16="http://schemas.microsoft.com/office/drawing/2014/main" id="{7373D95F-3D8A-9E48-F5A6-E02889908416}"/>
              </a:ext>
            </a:extLst>
          </p:cNvPr>
          <p:cNvPicPr>
            <a:picLocks noChangeAspect="1"/>
          </p:cNvPicPr>
          <p:nvPr/>
        </p:nvPicPr>
        <p:blipFill>
          <a:blip r:embed="rId4"/>
          <a:stretch>
            <a:fillRect/>
          </a:stretch>
        </p:blipFill>
        <p:spPr>
          <a:xfrm>
            <a:off x="8034699" y="692497"/>
            <a:ext cx="4157301" cy="4963218"/>
          </a:xfrm>
          <a:prstGeom prst="ellipse">
            <a:avLst/>
          </a:prstGeom>
          <a:blipFill dpi="0" rotWithShape="1">
            <a:blip r:embed="rId5">
              <a:alphaModFix amt="91000"/>
            </a:blip>
            <a:srcRect/>
            <a:tile tx="0" ty="0" sx="100000" sy="100000" flip="none" algn="tl"/>
          </a:blip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a:extLst>
              <a:ext uri="{FF2B5EF4-FFF2-40B4-BE49-F238E27FC236}">
                <a16:creationId xmlns:a16="http://schemas.microsoft.com/office/drawing/2014/main" id="{FBE44CF0-F1D4-7853-146C-8778E23D22BB}"/>
              </a:ext>
            </a:extLst>
          </p:cNvPr>
          <p:cNvSpPr txBox="1"/>
          <p:nvPr/>
        </p:nvSpPr>
        <p:spPr>
          <a:xfrm>
            <a:off x="23433" y="3436695"/>
            <a:ext cx="7042127" cy="1077218"/>
          </a:xfrm>
          <a:prstGeom prst="rect">
            <a:avLst/>
          </a:prstGeom>
          <a:noFill/>
        </p:spPr>
        <p:txBody>
          <a:bodyPr wrap="square" rtlCol="0">
            <a:spAutoFit/>
          </a:bodyPr>
          <a:lstStyle/>
          <a:p>
            <a:pPr algn="ctr" defTabSz="457200"/>
            <a:r>
              <a:rPr lang="en-US" sz="3200" b="1" dirty="0">
                <a:ln w="13462">
                  <a:solidFill>
                    <a:prstClr val="white"/>
                  </a:solidFill>
                  <a:prstDash val="solid"/>
                </a:ln>
                <a:solidFill>
                  <a:srgbClr val="C00000"/>
                </a:solidFill>
                <a:effectLst>
                  <a:outerShdw dist="38100" dir="2700000" algn="bl" rotWithShape="0">
                    <a:srgbClr val="4472C4"/>
                  </a:outerShdw>
                </a:effectLst>
                <a:latin typeface="Arial" panose="020B0604020202020204" pitchFamily="34" charset="0"/>
                <a:cs typeface="Arial" panose="020B0604020202020204" pitchFamily="34" charset="0"/>
              </a:rPr>
              <a:t>    </a:t>
            </a:r>
            <a:r>
              <a:rPr lang="en-US" sz="3200" b="1" dirty="0">
                <a:ln w="13462">
                  <a:solidFill>
                    <a:prstClr val="white"/>
                  </a:solidFill>
                  <a:prstDash val="solid"/>
                </a:ln>
                <a:solidFill>
                  <a:srgbClr val="002060"/>
                </a:solidFill>
                <a:effectLst>
                  <a:outerShdw dist="38100" dir="2700000" algn="bl" rotWithShape="0">
                    <a:srgbClr val="4472C4"/>
                  </a:outerShdw>
                </a:effectLst>
                <a:latin typeface="Times New Roman" panose="02020603050405020304" pitchFamily="18" charset="0"/>
                <a:cs typeface="Times New Roman" panose="02020603050405020304" pitchFamily="18" charset="0"/>
              </a:rPr>
              <a:t>By </a:t>
            </a:r>
          </a:p>
          <a:p>
            <a:pPr defTabSz="457200"/>
            <a:r>
              <a:rPr lang="en-US" sz="3200" b="1" dirty="0">
                <a:ln w="13462">
                  <a:solidFill>
                    <a:prstClr val="white"/>
                  </a:solidFill>
                  <a:prstDash val="solid"/>
                </a:ln>
                <a:solidFill>
                  <a:srgbClr val="002060"/>
                </a:solidFill>
                <a:effectLst>
                  <a:outerShdw dist="38100" dir="2700000" algn="bl" rotWithShape="0">
                    <a:srgbClr val="4472C4"/>
                  </a:outerShdw>
                </a:effectLst>
                <a:latin typeface="Times New Roman" panose="02020603050405020304" pitchFamily="18" charset="0"/>
                <a:cs typeface="Times New Roman" panose="02020603050405020304" pitchFamily="18" charset="0"/>
              </a:rPr>
              <a:t>         Ahmed Khaleel Abdul Ameer   </a:t>
            </a:r>
          </a:p>
        </p:txBody>
      </p:sp>
      <p:sp>
        <p:nvSpPr>
          <p:cNvPr id="11" name="TextBox 10">
            <a:extLst>
              <a:ext uri="{FF2B5EF4-FFF2-40B4-BE49-F238E27FC236}">
                <a16:creationId xmlns:a16="http://schemas.microsoft.com/office/drawing/2014/main" id="{6B55329D-6C2C-16E7-4142-29321604AF50}"/>
              </a:ext>
            </a:extLst>
          </p:cNvPr>
          <p:cNvSpPr txBox="1"/>
          <p:nvPr/>
        </p:nvSpPr>
        <p:spPr>
          <a:xfrm>
            <a:off x="557793" y="4608739"/>
            <a:ext cx="6281522" cy="1077218"/>
          </a:xfrm>
          <a:prstGeom prst="rect">
            <a:avLst/>
          </a:prstGeom>
          <a:noFill/>
        </p:spPr>
        <p:txBody>
          <a:bodyPr wrap="square" rtlCol="0">
            <a:spAutoFit/>
          </a:bodyPr>
          <a:lstStyle/>
          <a:p>
            <a:pPr algn="ctr" defTabSz="457200"/>
            <a:r>
              <a:rPr lang="en-US" sz="3200" b="1" dirty="0">
                <a:ln w="13462">
                  <a:solidFill>
                    <a:prstClr val="white"/>
                  </a:solidFill>
                  <a:prstDash val="solid"/>
                </a:ln>
                <a:solidFill>
                  <a:srgbClr val="002060"/>
                </a:solidFill>
                <a:effectLst>
                  <a:outerShdw dist="38100" dir="2700000" algn="bl" rotWithShape="0">
                    <a:srgbClr val="4472C4"/>
                  </a:outerShdw>
                </a:effectLst>
                <a:latin typeface="Times New Roman" panose="02020603050405020304" pitchFamily="18" charset="0"/>
                <a:cs typeface="Times New Roman" panose="02020603050405020304" pitchFamily="18" charset="0"/>
              </a:rPr>
              <a:t>By Supervisor</a:t>
            </a:r>
            <a:br>
              <a:rPr lang="en-US" sz="3200" b="1" dirty="0">
                <a:ln w="13462">
                  <a:solidFill>
                    <a:prstClr val="white"/>
                  </a:solidFill>
                  <a:prstDash val="solid"/>
                </a:ln>
                <a:solidFill>
                  <a:srgbClr val="002060"/>
                </a:solidFill>
                <a:effectLst>
                  <a:outerShdw dist="38100" dir="2700000" algn="bl" rotWithShape="0">
                    <a:srgbClr val="4472C4"/>
                  </a:outerShdw>
                </a:effectLst>
                <a:latin typeface="Times New Roman" panose="02020603050405020304" pitchFamily="18" charset="0"/>
                <a:cs typeface="Times New Roman" panose="02020603050405020304" pitchFamily="18" charset="0"/>
              </a:rPr>
            </a:br>
            <a:r>
              <a:rPr lang="en-US" sz="3200" b="1" dirty="0">
                <a:ln w="13462">
                  <a:solidFill>
                    <a:prstClr val="white"/>
                  </a:solidFill>
                  <a:prstDash val="solid"/>
                </a:ln>
                <a:solidFill>
                  <a:srgbClr val="002060"/>
                </a:solidFill>
                <a:effectLst>
                  <a:outerShdw dist="38100" dir="2700000" algn="bl" rotWithShape="0">
                    <a:srgbClr val="4472C4"/>
                  </a:outerShdw>
                </a:effectLst>
                <a:latin typeface="Times New Roman" panose="02020603050405020304" pitchFamily="18" charset="0"/>
                <a:cs typeface="Times New Roman" panose="02020603050405020304" pitchFamily="18" charset="0"/>
              </a:rPr>
              <a:t>Prof. Dr . Mohsin AL-Shammari</a:t>
            </a:r>
          </a:p>
        </p:txBody>
      </p:sp>
      <p:sp>
        <p:nvSpPr>
          <p:cNvPr id="12" name="TextBox 11">
            <a:extLst>
              <a:ext uri="{FF2B5EF4-FFF2-40B4-BE49-F238E27FC236}">
                <a16:creationId xmlns:a16="http://schemas.microsoft.com/office/drawing/2014/main" id="{85352AF7-0E91-9DFA-A277-CE1689D8350E}"/>
              </a:ext>
            </a:extLst>
          </p:cNvPr>
          <p:cNvSpPr txBox="1"/>
          <p:nvPr/>
        </p:nvSpPr>
        <p:spPr>
          <a:xfrm>
            <a:off x="-23500" y="0"/>
            <a:ext cx="5891349" cy="1384995"/>
          </a:xfrm>
          <a:prstGeom prst="rect">
            <a:avLst/>
          </a:prstGeom>
          <a:noFill/>
        </p:spPr>
        <p:txBody>
          <a:bodyPr wrap="square" rtlCol="0">
            <a:spAutoFit/>
          </a:bodyPr>
          <a:lstStyle/>
          <a:p>
            <a:r>
              <a:rPr lang="en-US" sz="2000" dirty="0">
                <a:solidFill>
                  <a:srgbClr val="00B050"/>
                </a:solidFill>
                <a:latin typeface="Times New Roman" panose="02020603050405020304" pitchFamily="18" charset="0"/>
                <a:cs typeface="Times New Roman" panose="02020603050405020304" pitchFamily="18" charset="0"/>
              </a:rPr>
              <a:t>                </a:t>
            </a:r>
            <a:r>
              <a:rPr lang="en-US" sz="2800" b="1" dirty="0">
                <a:ln w="13462">
                  <a:solidFill>
                    <a:schemeClr val="bg1"/>
                  </a:solidFill>
                  <a:prstDash val="solid"/>
                </a:ln>
                <a:solidFill>
                  <a:srgbClr val="C0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University of Baghdad</a:t>
            </a:r>
          </a:p>
          <a:p>
            <a:r>
              <a:rPr lang="en-US" sz="2800" b="1" dirty="0">
                <a:ln w="13462">
                  <a:solidFill>
                    <a:schemeClr val="bg1"/>
                  </a:solidFill>
                  <a:prstDash val="solid"/>
                </a:ln>
                <a:solidFill>
                  <a:srgbClr val="C0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College of Engineering</a:t>
            </a:r>
          </a:p>
          <a:p>
            <a:r>
              <a:rPr lang="en-US" sz="2800" b="1" dirty="0">
                <a:ln w="13462">
                  <a:solidFill>
                    <a:schemeClr val="bg1"/>
                  </a:solidFill>
                  <a:prstDash val="solid"/>
                </a:ln>
                <a:solidFill>
                  <a:srgbClr val="C0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Mechanical Engineering Department</a:t>
            </a:r>
          </a:p>
        </p:txBody>
      </p:sp>
    </p:spTree>
    <p:extLst>
      <p:ext uri="{BB962C8B-B14F-4D97-AF65-F5344CB8AC3E}">
        <p14:creationId xmlns:p14="http://schemas.microsoft.com/office/powerpoint/2010/main" val="375466494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7" name="TextBox 6">
            <a:extLst>
              <a:ext uri="{FF2B5EF4-FFF2-40B4-BE49-F238E27FC236}">
                <a16:creationId xmlns:a16="http://schemas.microsoft.com/office/drawing/2014/main" id="{45E5E7BD-DE1C-47CB-E0FD-169D5FF23C45}"/>
              </a:ext>
            </a:extLst>
          </p:cNvPr>
          <p:cNvSpPr txBox="1"/>
          <p:nvPr/>
        </p:nvSpPr>
        <p:spPr>
          <a:xfrm>
            <a:off x="155721" y="728003"/>
            <a:ext cx="11042162" cy="553998"/>
          </a:xfrm>
          <a:prstGeom prst="rect">
            <a:avLst/>
          </a:prstGeom>
          <a:noFill/>
        </p:spPr>
        <p:txBody>
          <a:bodyPr wrap="square">
            <a:spAutoFit/>
          </a:bodyPr>
          <a:lstStyle/>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Functional anatomy &amp; biomechanics of the knee joint</a:t>
            </a:r>
            <a:r>
              <a:rPr kumimoji="0" lang="ar-IQ" sz="3000" b="1" i="0" u="none"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rPr>
              <a:t> </a:t>
            </a:r>
          </a:p>
        </p:txBody>
      </p:sp>
      <p:sp>
        <p:nvSpPr>
          <p:cNvPr id="2" name="TextBox 1">
            <a:extLst>
              <a:ext uri="{FF2B5EF4-FFF2-40B4-BE49-F238E27FC236}">
                <a16:creationId xmlns:a16="http://schemas.microsoft.com/office/drawing/2014/main" id="{3020F2A1-0E94-9FD9-3078-2BE5E1510B6D}"/>
              </a:ext>
            </a:extLst>
          </p:cNvPr>
          <p:cNvSpPr txBox="1"/>
          <p:nvPr/>
        </p:nvSpPr>
        <p:spPr>
          <a:xfrm>
            <a:off x="2675010" y="1281302"/>
            <a:ext cx="6841979"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sng" strike="noStrike" kern="1200" cap="none" spc="0" normalizeH="0" baseline="0" noProof="0" dirty="0">
                <a:solidFill>
                  <a:prstClr val="black"/>
                </a:solidFill>
                <a:effectLst/>
                <a:uLnTx/>
                <a:uFillTx/>
                <a:latin typeface="Century Gothic" panose="020B0502020202020204"/>
                <a:ea typeface="+mn-ea"/>
                <a:cs typeface="Arial" panose="020B0604020202020204" pitchFamily="34" charset="0"/>
              </a:rPr>
              <a:t>Degrees of Freedom for Knee Joint</a:t>
            </a:r>
            <a:endParaRPr kumimoji="0" lang="ar-IQ" sz="3000" b="1" i="0" u="sng" strike="noStrike" kern="1200" cap="none" spc="0" normalizeH="0" baseline="0" noProof="0" dirty="0">
              <a:solidFill>
                <a:prstClr val="black"/>
              </a:solidFill>
              <a:effectLst/>
              <a:uLnTx/>
              <a:uFillTx/>
              <a:latin typeface="Century Gothic" panose="020B0502020202020204"/>
              <a:ea typeface="+mn-ea"/>
              <a:cs typeface="Arial" panose="020B0604020202020204" pitchFamily="34" charset="0"/>
            </a:endParaRPr>
          </a:p>
        </p:txBody>
      </p:sp>
      <p:sp>
        <p:nvSpPr>
          <p:cNvPr id="4" name="Arrow: Down 3">
            <a:extLst>
              <a:ext uri="{FF2B5EF4-FFF2-40B4-BE49-F238E27FC236}">
                <a16:creationId xmlns:a16="http://schemas.microsoft.com/office/drawing/2014/main" id="{DF9CEEB2-54C7-76B3-5320-47336EF5B1CA}"/>
              </a:ext>
            </a:extLst>
          </p:cNvPr>
          <p:cNvSpPr/>
          <p:nvPr/>
        </p:nvSpPr>
        <p:spPr>
          <a:xfrm>
            <a:off x="5867399" y="1757764"/>
            <a:ext cx="457200" cy="866272"/>
          </a:xfrm>
          <a:prstGeom prst="downArrow">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8219ED3-0CD1-7F49-FD1D-A07363E8C2A9}"/>
              </a:ext>
            </a:extLst>
          </p:cNvPr>
          <p:cNvSpPr/>
          <p:nvPr/>
        </p:nvSpPr>
        <p:spPr>
          <a:xfrm>
            <a:off x="5321298" y="2660861"/>
            <a:ext cx="1549401" cy="553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 DOF</a:t>
            </a:r>
          </a:p>
        </p:txBody>
      </p:sp>
      <p:sp>
        <p:nvSpPr>
          <p:cNvPr id="11" name="Right Brace 10">
            <a:extLst>
              <a:ext uri="{FF2B5EF4-FFF2-40B4-BE49-F238E27FC236}">
                <a16:creationId xmlns:a16="http://schemas.microsoft.com/office/drawing/2014/main" id="{4BDC7CE3-54F0-4E30-653B-642AD3C5CD3D}"/>
              </a:ext>
            </a:extLst>
          </p:cNvPr>
          <p:cNvSpPr/>
          <p:nvPr/>
        </p:nvSpPr>
        <p:spPr>
          <a:xfrm rot="16200000">
            <a:off x="5733763" y="-349606"/>
            <a:ext cx="584774" cy="7734300"/>
          </a:xfrm>
          <a:prstGeom prst="rightBrace">
            <a:avLst/>
          </a:prstGeom>
          <a:ln w="63500" cmpd="db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FFFF00"/>
              </a:highlight>
            </a:endParaRPr>
          </a:p>
        </p:txBody>
      </p:sp>
      <p:sp>
        <p:nvSpPr>
          <p:cNvPr id="21" name="Rectangle: Rounded Corners 20">
            <a:extLst>
              <a:ext uri="{FF2B5EF4-FFF2-40B4-BE49-F238E27FC236}">
                <a16:creationId xmlns:a16="http://schemas.microsoft.com/office/drawing/2014/main" id="{238B9EAC-52F6-99AE-C920-DE4E6ED56624}"/>
              </a:ext>
            </a:extLst>
          </p:cNvPr>
          <p:cNvSpPr/>
          <p:nvPr/>
        </p:nvSpPr>
        <p:spPr>
          <a:xfrm>
            <a:off x="114299" y="3805554"/>
            <a:ext cx="4089401" cy="94091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t>Flexion- Extension Movements</a:t>
            </a:r>
          </a:p>
        </p:txBody>
      </p:sp>
      <p:sp>
        <p:nvSpPr>
          <p:cNvPr id="22" name="Rectangle: Rounded Corners 21">
            <a:extLst>
              <a:ext uri="{FF2B5EF4-FFF2-40B4-BE49-F238E27FC236}">
                <a16:creationId xmlns:a16="http://schemas.microsoft.com/office/drawing/2014/main" id="{09258270-06E2-3437-AA24-999335615FCD}"/>
              </a:ext>
            </a:extLst>
          </p:cNvPr>
          <p:cNvSpPr/>
          <p:nvPr/>
        </p:nvSpPr>
        <p:spPr>
          <a:xfrm>
            <a:off x="8355085" y="3819919"/>
            <a:ext cx="3076429" cy="94091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t>Rotation</a:t>
            </a:r>
          </a:p>
          <a:p>
            <a:pPr algn="ctr"/>
            <a:r>
              <a:rPr lang="en-US" sz="3200" b="1" dirty="0"/>
              <a:t>Movements</a:t>
            </a:r>
          </a:p>
        </p:txBody>
      </p:sp>
      <p:sp>
        <p:nvSpPr>
          <p:cNvPr id="23" name="Arrow: Left-Right-Up 22">
            <a:extLst>
              <a:ext uri="{FF2B5EF4-FFF2-40B4-BE49-F238E27FC236}">
                <a16:creationId xmlns:a16="http://schemas.microsoft.com/office/drawing/2014/main" id="{7A4C5851-4D2D-58BB-CA86-92B485849254}"/>
              </a:ext>
            </a:extLst>
          </p:cNvPr>
          <p:cNvSpPr/>
          <p:nvPr/>
        </p:nvSpPr>
        <p:spPr>
          <a:xfrm>
            <a:off x="1472801" y="4746470"/>
            <a:ext cx="1372395" cy="1108230"/>
          </a:xfrm>
          <a:prstGeom prst="leftRightUpArrow">
            <a:avLst>
              <a:gd name="adj1" fmla="val 12646"/>
              <a:gd name="adj2" fmla="val 1058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52A184A-94F1-BE21-3A1E-81F31AA6733D}"/>
              </a:ext>
            </a:extLst>
          </p:cNvPr>
          <p:cNvSpPr txBox="1"/>
          <p:nvPr/>
        </p:nvSpPr>
        <p:spPr>
          <a:xfrm>
            <a:off x="-78185" y="5390621"/>
            <a:ext cx="1574800" cy="584775"/>
          </a:xfrm>
          <a:prstGeom prst="rect">
            <a:avLst/>
          </a:prstGeom>
          <a:noFill/>
        </p:spPr>
        <p:txBody>
          <a:bodyPr wrap="square">
            <a:spAutoFit/>
          </a:bodyPr>
          <a:lstStyle/>
          <a:p>
            <a:r>
              <a:rPr kumimoji="0" lang="en-US" sz="3200" b="1" i="0" u="none" strike="noStrike" kern="1200" cap="none" spc="0" normalizeH="0" baseline="0" noProof="0" dirty="0">
                <a:ln>
                  <a:noFill/>
                </a:ln>
                <a:solidFill>
                  <a:srgbClr val="FF0000"/>
                </a:solidFill>
                <a:effectLst/>
                <a:uLnTx/>
                <a:uFillTx/>
                <a:latin typeface="Century Gothic" panose="020B0502020202020204"/>
                <a:ea typeface="+mn-ea"/>
                <a:cs typeface="+mn-cs"/>
                <a:hlinkClick r:id="rId2" action="ppaction://hlinkfile"/>
              </a:rPr>
              <a:t>Flexion</a:t>
            </a:r>
            <a:endParaRPr lang="en-US" dirty="0">
              <a:solidFill>
                <a:srgbClr val="FF0000"/>
              </a:solidFill>
            </a:endParaRPr>
          </a:p>
        </p:txBody>
      </p:sp>
      <p:sp>
        <p:nvSpPr>
          <p:cNvPr id="26" name="TextBox 25">
            <a:extLst>
              <a:ext uri="{FF2B5EF4-FFF2-40B4-BE49-F238E27FC236}">
                <a16:creationId xmlns:a16="http://schemas.microsoft.com/office/drawing/2014/main" id="{4CCE8A90-1297-3714-E7F7-012E88663EE1}"/>
              </a:ext>
            </a:extLst>
          </p:cNvPr>
          <p:cNvSpPr txBox="1"/>
          <p:nvPr/>
        </p:nvSpPr>
        <p:spPr>
          <a:xfrm>
            <a:off x="2842419" y="5390621"/>
            <a:ext cx="2135981" cy="584775"/>
          </a:xfrm>
          <a:prstGeom prst="rect">
            <a:avLst/>
          </a:prstGeom>
          <a:noFill/>
        </p:spPr>
        <p:txBody>
          <a:bodyPr wrap="square">
            <a:spAutoFit/>
          </a:bodyPr>
          <a:lstStyle/>
          <a:p>
            <a:r>
              <a:rPr kumimoji="0" lang="en-US" sz="3200" b="1" i="0" u="none" strike="noStrike" kern="1200" cap="none" spc="0" normalizeH="0" baseline="0" noProof="0" dirty="0">
                <a:ln>
                  <a:noFill/>
                </a:ln>
                <a:solidFill>
                  <a:srgbClr val="FF0000"/>
                </a:solidFill>
                <a:effectLst/>
                <a:uLnTx/>
                <a:uFillTx/>
                <a:latin typeface="Century Gothic" panose="020B0502020202020204"/>
                <a:ea typeface="+mn-ea"/>
                <a:cs typeface="+mn-cs"/>
                <a:hlinkClick r:id="rId3" action="ppaction://hlinkfile"/>
              </a:rPr>
              <a:t>Extension</a:t>
            </a:r>
            <a:endParaRPr lang="en-US" dirty="0">
              <a:solidFill>
                <a:srgbClr val="FF0000"/>
              </a:solidFill>
            </a:endParaRPr>
          </a:p>
        </p:txBody>
      </p:sp>
      <p:sp>
        <p:nvSpPr>
          <p:cNvPr id="3" name="TextBox 2">
            <a:extLst>
              <a:ext uri="{FF2B5EF4-FFF2-40B4-BE49-F238E27FC236}">
                <a16:creationId xmlns:a16="http://schemas.microsoft.com/office/drawing/2014/main" id="{B5EFFA92-6A1C-2508-08E2-29CD7CBED7DF}"/>
              </a:ext>
            </a:extLst>
          </p:cNvPr>
          <p:cNvSpPr txBox="1"/>
          <p:nvPr/>
        </p:nvSpPr>
        <p:spPr>
          <a:xfrm>
            <a:off x="6469646" y="5243632"/>
            <a:ext cx="2945037" cy="523220"/>
          </a:xfrm>
          <a:prstGeom prst="rect">
            <a:avLst/>
          </a:prstGeom>
          <a:noFill/>
        </p:spPr>
        <p:txBody>
          <a:bodyPr wrap="none" rtlCol="0">
            <a:spAutoFit/>
          </a:bodyPr>
          <a:lstStyle/>
          <a:p>
            <a:r>
              <a:rPr lang="en-US" sz="2800" b="1" dirty="0">
                <a:solidFill>
                  <a:srgbClr val="FF0000"/>
                </a:solidFill>
                <a:hlinkClick r:id="rId4" action="ppaction://hlinkfile"/>
              </a:rPr>
              <a:t>Lateral Rotation</a:t>
            </a:r>
            <a:endParaRPr lang="en-US" sz="2800" b="1" dirty="0">
              <a:solidFill>
                <a:srgbClr val="FF0000"/>
              </a:solidFill>
            </a:endParaRPr>
          </a:p>
        </p:txBody>
      </p:sp>
      <p:sp>
        <p:nvSpPr>
          <p:cNvPr id="6" name="TextBox 5">
            <a:extLst>
              <a:ext uri="{FF2B5EF4-FFF2-40B4-BE49-F238E27FC236}">
                <a16:creationId xmlns:a16="http://schemas.microsoft.com/office/drawing/2014/main" id="{1302A2F4-15D0-D0A3-673D-96347FA26AF2}"/>
              </a:ext>
            </a:extLst>
          </p:cNvPr>
          <p:cNvSpPr txBox="1"/>
          <p:nvPr/>
        </p:nvSpPr>
        <p:spPr>
          <a:xfrm>
            <a:off x="9349581" y="5229866"/>
            <a:ext cx="2906565" cy="523220"/>
          </a:xfrm>
          <a:prstGeom prst="rect">
            <a:avLst/>
          </a:prstGeom>
          <a:noFill/>
        </p:spPr>
        <p:txBody>
          <a:bodyPr wrap="none" rtlCol="0">
            <a:spAutoFit/>
          </a:bodyPr>
          <a:lstStyle/>
          <a:p>
            <a:r>
              <a:rPr lang="en-US" sz="2800" b="1" dirty="0">
                <a:solidFill>
                  <a:srgbClr val="FF0000"/>
                </a:solidFill>
                <a:hlinkClick r:id="rId5" action="ppaction://hlinkfile"/>
              </a:rPr>
              <a:t>Medial Rotation</a:t>
            </a:r>
            <a:endParaRPr lang="en-US" sz="2800" b="1" dirty="0">
              <a:solidFill>
                <a:srgbClr val="FF0000"/>
              </a:solidFill>
            </a:endParaRPr>
          </a:p>
        </p:txBody>
      </p:sp>
      <p:sp>
        <p:nvSpPr>
          <p:cNvPr id="8" name="Right Brace 7">
            <a:extLst>
              <a:ext uri="{FF2B5EF4-FFF2-40B4-BE49-F238E27FC236}">
                <a16:creationId xmlns:a16="http://schemas.microsoft.com/office/drawing/2014/main" id="{7960D6E5-3EA4-B32F-5C92-7CEEF417134F}"/>
              </a:ext>
            </a:extLst>
          </p:cNvPr>
          <p:cNvSpPr/>
          <p:nvPr/>
        </p:nvSpPr>
        <p:spPr>
          <a:xfrm rot="16200000">
            <a:off x="9631690" y="3574069"/>
            <a:ext cx="523218" cy="2945037"/>
          </a:xfrm>
          <a:prstGeom prst="rightBrace">
            <a:avLst/>
          </a:prstGeom>
          <a:ln w="63500" cmpd="db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Graphic 15" descr="Checkmark with solid fill">
            <a:extLst>
              <a:ext uri="{FF2B5EF4-FFF2-40B4-BE49-F238E27FC236}">
                <a16:creationId xmlns:a16="http://schemas.microsoft.com/office/drawing/2014/main" id="{10DC8EE0-CC0C-B1DC-D2B1-46B220874A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14224" y="2300459"/>
            <a:ext cx="914400" cy="914400"/>
          </a:xfrm>
          <a:prstGeom prst="rect">
            <a:avLst/>
          </a:prstGeom>
        </p:spPr>
      </p:pic>
      <p:pic>
        <p:nvPicPr>
          <p:cNvPr id="18" name="Graphic 17" descr="Close with solid fill">
            <a:extLst>
              <a:ext uri="{FF2B5EF4-FFF2-40B4-BE49-F238E27FC236}">
                <a16:creationId xmlns:a16="http://schemas.microsoft.com/office/drawing/2014/main" id="{ED66C33D-454F-D875-BE0D-B16D884108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36099" y="2323067"/>
            <a:ext cx="914400" cy="914400"/>
          </a:xfrm>
          <a:prstGeom prst="rect">
            <a:avLst/>
          </a:prstGeom>
        </p:spPr>
      </p:pic>
      <p:sp>
        <p:nvSpPr>
          <p:cNvPr id="19" name="Rectangle: Rounded Corners 18">
            <a:extLst>
              <a:ext uri="{FF2B5EF4-FFF2-40B4-BE49-F238E27FC236}">
                <a16:creationId xmlns:a16="http://schemas.microsoft.com/office/drawing/2014/main" id="{BD26C2A8-E127-2887-C685-6D9716D56A6E}"/>
              </a:ext>
            </a:extLst>
          </p:cNvPr>
          <p:cNvSpPr/>
          <p:nvPr/>
        </p:nvSpPr>
        <p:spPr>
          <a:xfrm>
            <a:off x="0" y="3161403"/>
            <a:ext cx="5168900" cy="3302897"/>
          </a:xfrm>
          <a:prstGeom prst="roundRect">
            <a:avLst/>
          </a:prstGeom>
          <a:noFill/>
          <a:ln w="82550" cmpd="dbl">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1928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edg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arn(inVertical)">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barn(inVertical)">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arn(inVertical)">
                                      <p:cBhvr>
                                        <p:cTn id="59" dur="500"/>
                                        <p:tgtEl>
                                          <p:spTgt spid="16"/>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arn(inVertic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9" grpId="0" animBg="1"/>
      <p:bldP spid="11" grpId="0" animBg="1"/>
      <p:bldP spid="21" grpId="0" animBg="1"/>
      <p:bldP spid="22" grpId="0" animBg="1"/>
      <p:bldP spid="23" grpId="0" animBg="1"/>
      <p:bldP spid="25" grpId="0"/>
      <p:bldP spid="26" grpId="0"/>
      <p:bldP spid="3" grpId="0"/>
      <p:bldP spid="6" grpId="0"/>
      <p:bldP spid="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7" name="TextBox 6">
            <a:extLst>
              <a:ext uri="{FF2B5EF4-FFF2-40B4-BE49-F238E27FC236}">
                <a16:creationId xmlns:a16="http://schemas.microsoft.com/office/drawing/2014/main" id="{45E5E7BD-DE1C-47CB-E0FD-169D5FF23C45}"/>
              </a:ext>
            </a:extLst>
          </p:cNvPr>
          <p:cNvSpPr txBox="1"/>
          <p:nvPr/>
        </p:nvSpPr>
        <p:spPr>
          <a:xfrm>
            <a:off x="155721" y="728003"/>
            <a:ext cx="11042162" cy="553998"/>
          </a:xfrm>
          <a:prstGeom prst="rect">
            <a:avLst/>
          </a:prstGeom>
          <a:noFill/>
        </p:spPr>
        <p:txBody>
          <a:bodyPr wrap="square">
            <a:spAutoFit/>
          </a:bodyPr>
          <a:lstStyle/>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Functional anatomy &amp; biomechanics of the knee joint</a:t>
            </a:r>
            <a:r>
              <a:rPr kumimoji="0" lang="ar-IQ" sz="3000" b="1" i="0" u="none"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rPr>
              <a:t> </a:t>
            </a:r>
          </a:p>
        </p:txBody>
      </p:sp>
      <p:sp>
        <p:nvSpPr>
          <p:cNvPr id="12" name="TextBox 11">
            <a:extLst>
              <a:ext uri="{FF2B5EF4-FFF2-40B4-BE49-F238E27FC236}">
                <a16:creationId xmlns:a16="http://schemas.microsoft.com/office/drawing/2014/main" id="{5E5B23BE-FB46-3ECA-7BE4-A4B5C04F8DB9}"/>
              </a:ext>
            </a:extLst>
          </p:cNvPr>
          <p:cNvSpPr txBox="1"/>
          <p:nvPr/>
        </p:nvSpPr>
        <p:spPr>
          <a:xfrm>
            <a:off x="155721" y="1282001"/>
            <a:ext cx="11147280" cy="4247317"/>
          </a:xfrm>
          <a:prstGeom prst="rect">
            <a:avLst/>
          </a:prstGeom>
          <a:noFill/>
        </p:spPr>
        <p:txBody>
          <a:bodyPr wrap="square">
            <a:spAutoFit/>
          </a:bodyPr>
          <a:lstStyle/>
          <a:p>
            <a:r>
              <a:rPr lang="en-US" sz="2800" b="0" i="0" dirty="0">
                <a:solidFill>
                  <a:srgbClr val="231F20"/>
                </a:solidFill>
                <a:effectLst/>
              </a:rPr>
              <a:t>The biomechanical functions of knee joint are:</a:t>
            </a:r>
          </a:p>
          <a:p>
            <a:pPr marL="457200" indent="-457200">
              <a:buFont typeface="Wingdings" panose="05000000000000000000" pitchFamily="2" charset="2"/>
              <a:buChar char="q"/>
            </a:pPr>
            <a:r>
              <a:rPr lang="en-US" sz="2800" b="0" i="0" dirty="0">
                <a:solidFill>
                  <a:srgbClr val="231F20"/>
                </a:solidFill>
                <a:effectLst/>
              </a:rPr>
              <a:t>Locomotion with:</a:t>
            </a:r>
          </a:p>
          <a:p>
            <a:pPr marL="457200" indent="-457200">
              <a:buFont typeface="Arial" panose="020B0604020202020204" pitchFamily="34" charset="0"/>
              <a:buChar char="•"/>
            </a:pPr>
            <a:r>
              <a:rPr lang="en-US" sz="2800" b="0" i="0" dirty="0">
                <a:solidFill>
                  <a:srgbClr val="231F20"/>
                </a:solidFill>
                <a:effectLst/>
              </a:rPr>
              <a:t>As little energy requirements from the muscles as possible.</a:t>
            </a:r>
            <a:endParaRPr lang="en-US" sz="2800" dirty="0">
              <a:solidFill>
                <a:srgbClr val="231F20"/>
              </a:solidFill>
            </a:endParaRPr>
          </a:p>
          <a:p>
            <a:pPr marL="457200" indent="-457200">
              <a:buFont typeface="Arial" panose="020B0604020202020204" pitchFamily="34" charset="0"/>
              <a:buChar char="•"/>
            </a:pPr>
            <a:r>
              <a:rPr lang="en-US" sz="2800" b="0" i="0" dirty="0">
                <a:solidFill>
                  <a:srgbClr val="231F20"/>
                </a:solidFill>
                <a:effectLst/>
              </a:rPr>
              <a:t>Stability while performing activity on different terrains.</a:t>
            </a:r>
            <a:endParaRPr lang="en-US" sz="2800" dirty="0">
              <a:solidFill>
                <a:srgbClr val="231F20"/>
              </a:solidFill>
            </a:endParaRPr>
          </a:p>
          <a:p>
            <a:pPr marL="457200" indent="-457200">
              <a:buFont typeface="Arial" panose="020B0604020202020204" pitchFamily="34" charset="0"/>
              <a:buChar char="•"/>
            </a:pPr>
            <a:endParaRPr lang="en-US" sz="2800" b="0" i="0" dirty="0">
              <a:solidFill>
                <a:srgbClr val="231F20"/>
              </a:solidFill>
              <a:effectLst/>
            </a:endParaRPr>
          </a:p>
          <a:p>
            <a:pPr marL="457200" indent="-457200">
              <a:buFont typeface="Wingdings" panose="05000000000000000000" pitchFamily="2" charset="2"/>
              <a:buChar char="q"/>
            </a:pPr>
            <a:r>
              <a:rPr lang="en-US" sz="2800" b="0" i="0" dirty="0">
                <a:solidFill>
                  <a:srgbClr val="231F20"/>
                </a:solidFill>
                <a:effectLst/>
              </a:rPr>
              <a:t>To transmit, absorb and redistribute forces caused during the activities of daily life:</a:t>
            </a:r>
            <a:endParaRPr lang="en-US" sz="2800" dirty="0">
              <a:solidFill>
                <a:srgbClr val="231F20"/>
              </a:solidFill>
            </a:endParaRPr>
          </a:p>
          <a:p>
            <a:pPr marL="457200" indent="-457200">
              <a:buFont typeface="Arial" panose="020B0604020202020204" pitchFamily="34" charset="0"/>
              <a:buChar char="•"/>
            </a:pPr>
            <a:r>
              <a:rPr lang="en-US" sz="2800" b="0" i="0" dirty="0">
                <a:solidFill>
                  <a:srgbClr val="231F20"/>
                </a:solidFill>
                <a:effectLst/>
              </a:rPr>
              <a:t>Support during weight-bearing</a:t>
            </a:r>
            <a:endParaRPr lang="en-US" sz="2800" dirty="0">
              <a:solidFill>
                <a:srgbClr val="231F20"/>
              </a:solidFill>
            </a:endParaRPr>
          </a:p>
          <a:p>
            <a:pPr marL="457200" indent="-457200">
              <a:buFont typeface="Arial" panose="020B0604020202020204" pitchFamily="34" charset="0"/>
              <a:buChar char="•"/>
            </a:pPr>
            <a:r>
              <a:rPr lang="en-US" sz="2800" b="0" i="0" dirty="0">
                <a:solidFill>
                  <a:srgbClr val="231F20"/>
                </a:solidFill>
                <a:effectLst/>
              </a:rPr>
              <a:t> Mobility during non-weight bearing.</a:t>
            </a:r>
            <a:r>
              <a:rPr lang="en-US" sz="2800" dirty="0"/>
              <a:t> </a:t>
            </a:r>
            <a:br>
              <a:rPr lang="en-US" dirty="0"/>
            </a:br>
            <a:endParaRPr lang="en-US" dirty="0"/>
          </a:p>
        </p:txBody>
      </p:sp>
    </p:spTree>
    <p:extLst>
      <p:ext uri="{BB962C8B-B14F-4D97-AF65-F5344CB8AC3E}">
        <p14:creationId xmlns:p14="http://schemas.microsoft.com/office/powerpoint/2010/main" val="85853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1000"/>
                                        <p:tgtEl>
                                          <p:spTgt spid="12">
                                            <p:txEl>
                                              <p:pRg st="2" end="2"/>
                                            </p:txEl>
                                          </p:spTgt>
                                        </p:tgtEl>
                                      </p:cBhvr>
                                    </p:animEffect>
                                    <p:anim calcmode="lin" valueType="num">
                                      <p:cBhvr>
                                        <p:cTn id="1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1000"/>
                                        <p:tgtEl>
                                          <p:spTgt spid="12">
                                            <p:txEl>
                                              <p:pRg st="3" end="3"/>
                                            </p:txEl>
                                          </p:spTgt>
                                        </p:tgtEl>
                                      </p:cBhvr>
                                    </p:animEffect>
                                    <p:anim calcmode="lin" valueType="num">
                                      <p:cBhvr>
                                        <p:cTn id="18"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xEl>
                                              <p:pRg st="5" end="5"/>
                                            </p:txEl>
                                          </p:spTgt>
                                        </p:tgtEl>
                                        <p:attrNameLst>
                                          <p:attrName>style.visibility</p:attrName>
                                        </p:attrNameLst>
                                      </p:cBhvr>
                                      <p:to>
                                        <p:strVal val="visible"/>
                                      </p:to>
                                    </p:set>
                                    <p:animEffect transition="in" filter="fade">
                                      <p:cBhvr>
                                        <p:cTn id="24" dur="1000"/>
                                        <p:tgtEl>
                                          <p:spTgt spid="12">
                                            <p:txEl>
                                              <p:pRg st="5" end="5"/>
                                            </p:txEl>
                                          </p:spTgt>
                                        </p:tgtEl>
                                      </p:cBhvr>
                                    </p:animEffect>
                                    <p:anim calcmode="lin" valueType="num">
                                      <p:cBhvr>
                                        <p:cTn id="25"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animEffect transition="in" filter="fade">
                                      <p:cBhvr>
                                        <p:cTn id="29" dur="1000"/>
                                        <p:tgtEl>
                                          <p:spTgt spid="12">
                                            <p:txEl>
                                              <p:pRg st="6" end="6"/>
                                            </p:txEl>
                                          </p:spTgt>
                                        </p:tgtEl>
                                      </p:cBhvr>
                                    </p:animEffect>
                                    <p:anim calcmode="lin" valueType="num">
                                      <p:cBhvr>
                                        <p:cTn id="30"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12">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
                                            <p:txEl>
                                              <p:pRg st="7" end="7"/>
                                            </p:txEl>
                                          </p:spTgt>
                                        </p:tgtEl>
                                        <p:attrNameLst>
                                          <p:attrName>style.visibility</p:attrName>
                                        </p:attrNameLst>
                                      </p:cBhvr>
                                      <p:to>
                                        <p:strVal val="visible"/>
                                      </p:to>
                                    </p:set>
                                    <p:animEffect transition="in" filter="fade">
                                      <p:cBhvr>
                                        <p:cTn id="34" dur="1000"/>
                                        <p:tgtEl>
                                          <p:spTgt spid="12">
                                            <p:txEl>
                                              <p:pRg st="7" end="7"/>
                                            </p:txEl>
                                          </p:spTgt>
                                        </p:tgtEl>
                                      </p:cBhvr>
                                    </p:animEffect>
                                    <p:anim calcmode="lin" valueType="num">
                                      <p:cBhvr>
                                        <p:cTn id="35"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7" name="TextBox 6">
            <a:extLst>
              <a:ext uri="{FF2B5EF4-FFF2-40B4-BE49-F238E27FC236}">
                <a16:creationId xmlns:a16="http://schemas.microsoft.com/office/drawing/2014/main" id="{45E5E7BD-DE1C-47CB-E0FD-169D5FF23C45}"/>
              </a:ext>
            </a:extLst>
          </p:cNvPr>
          <p:cNvSpPr txBox="1"/>
          <p:nvPr/>
        </p:nvSpPr>
        <p:spPr>
          <a:xfrm>
            <a:off x="155721" y="728003"/>
            <a:ext cx="11042162" cy="553998"/>
          </a:xfrm>
          <a:prstGeom prst="rect">
            <a:avLst/>
          </a:prstGeom>
          <a:noFill/>
        </p:spPr>
        <p:txBody>
          <a:bodyPr wrap="square">
            <a:spAutoFit/>
          </a:bodyPr>
          <a:lstStyle/>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Functional anatomy &amp; biomechanics of the knee joint</a:t>
            </a:r>
            <a:r>
              <a:rPr kumimoji="0" lang="ar-IQ" sz="3000" b="1" i="0" u="none"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rPr>
              <a:t> </a:t>
            </a:r>
          </a:p>
        </p:txBody>
      </p:sp>
      <p:sp>
        <p:nvSpPr>
          <p:cNvPr id="2" name="TextBox 1">
            <a:extLst>
              <a:ext uri="{FF2B5EF4-FFF2-40B4-BE49-F238E27FC236}">
                <a16:creationId xmlns:a16="http://schemas.microsoft.com/office/drawing/2014/main" id="{FA4BA012-D6DD-FEA6-F3BE-531E481ADCFB}"/>
              </a:ext>
            </a:extLst>
          </p:cNvPr>
          <p:cNvSpPr txBox="1"/>
          <p:nvPr/>
        </p:nvSpPr>
        <p:spPr>
          <a:xfrm>
            <a:off x="155721" y="1282001"/>
            <a:ext cx="9116999"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sng"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rPr>
              <a:t>The Forces &amp; Moments that Acting on Knee Joint</a:t>
            </a:r>
            <a:endParaRPr kumimoji="0" lang="ar-IQ" sz="3000" b="1" i="0" u="sng"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endParaRPr>
          </a:p>
        </p:txBody>
      </p:sp>
      <p:sp>
        <p:nvSpPr>
          <p:cNvPr id="6" name="TextBox 5">
            <a:extLst>
              <a:ext uri="{FF2B5EF4-FFF2-40B4-BE49-F238E27FC236}">
                <a16:creationId xmlns:a16="http://schemas.microsoft.com/office/drawing/2014/main" id="{ED222541-5181-B564-D14E-E59C0243386F}"/>
              </a:ext>
            </a:extLst>
          </p:cNvPr>
          <p:cNvSpPr txBox="1"/>
          <p:nvPr/>
        </p:nvSpPr>
        <p:spPr>
          <a:xfrm>
            <a:off x="87459" y="1835999"/>
            <a:ext cx="12017081" cy="2831544"/>
          </a:xfrm>
          <a:prstGeom prst="rect">
            <a:avLst/>
          </a:prstGeom>
          <a:noFill/>
        </p:spPr>
        <p:txBody>
          <a:bodyPr wrap="square">
            <a:spAutoFit/>
          </a:bodyPr>
          <a:lstStyle/>
          <a:p>
            <a:pPr algn="justLow"/>
            <a:r>
              <a:rPr lang="en-US" sz="3200" dirty="0">
                <a:solidFill>
                  <a:schemeClr val="bg1"/>
                </a:solidFill>
                <a:latin typeface="Times New Roman" panose="02020603050405020304" pitchFamily="18" charset="0"/>
                <a:cs typeface="Times New Roman" panose="02020603050405020304" pitchFamily="18" charset="0"/>
              </a:rPr>
              <a:t>The magnitude of the forces and moments on a joint produced by:-</a:t>
            </a:r>
          </a:p>
          <a:p>
            <a:pPr marL="457200" indent="-457200" algn="justLow">
              <a:buFont typeface="Wingdings" panose="05000000000000000000" pitchFamily="2" charset="2"/>
              <a:buChar char="§"/>
            </a:pPr>
            <a:r>
              <a:rPr lang="en-US" sz="3200" dirty="0">
                <a:solidFill>
                  <a:schemeClr val="bg1"/>
                </a:solidFill>
                <a:latin typeface="Times New Roman" panose="02020603050405020304" pitchFamily="18" charset="0"/>
                <a:cs typeface="Times New Roman" panose="02020603050405020304" pitchFamily="18" charset="0"/>
              </a:rPr>
              <a:t>Body weight</a:t>
            </a:r>
          </a:p>
          <a:p>
            <a:pPr marL="457200" indent="-457200" algn="justLow">
              <a:buFont typeface="Wingdings" panose="05000000000000000000" pitchFamily="2" charset="2"/>
              <a:buChar char="§"/>
            </a:pPr>
            <a:r>
              <a:rPr lang="en-US" sz="3200" dirty="0">
                <a:solidFill>
                  <a:schemeClr val="bg1"/>
                </a:solidFill>
                <a:latin typeface="Times New Roman" panose="02020603050405020304" pitchFamily="18" charset="0"/>
                <a:cs typeface="Times New Roman" panose="02020603050405020304" pitchFamily="18" charset="0"/>
              </a:rPr>
              <a:t>Muscle action</a:t>
            </a:r>
          </a:p>
          <a:p>
            <a:pPr marL="457200" indent="-457200" algn="justLow">
              <a:buFont typeface="Wingdings" panose="05000000000000000000" pitchFamily="2" charset="2"/>
              <a:buChar char="§"/>
            </a:pPr>
            <a:r>
              <a:rPr lang="en-US" sz="3200" dirty="0">
                <a:solidFill>
                  <a:schemeClr val="bg1"/>
                </a:solidFill>
                <a:latin typeface="Times New Roman" panose="02020603050405020304" pitchFamily="18" charset="0"/>
                <a:cs typeface="Times New Roman" panose="02020603050405020304" pitchFamily="18" charset="0"/>
              </a:rPr>
              <a:t>Soft tissue resistance</a:t>
            </a:r>
          </a:p>
          <a:p>
            <a:pPr marL="457200" indent="-457200" algn="justLow">
              <a:buFont typeface="Wingdings" panose="05000000000000000000" pitchFamily="2" charset="2"/>
              <a:buChar char="§"/>
            </a:pPr>
            <a:r>
              <a:rPr lang="en-US" sz="3200" dirty="0">
                <a:solidFill>
                  <a:schemeClr val="bg1"/>
                </a:solidFill>
                <a:latin typeface="Times New Roman" panose="02020603050405020304" pitchFamily="18" charset="0"/>
                <a:cs typeface="Times New Roman" panose="02020603050405020304" pitchFamily="18" charset="0"/>
              </a:rPr>
              <a:t>Externally applied loads </a:t>
            </a:r>
          </a:p>
          <a:p>
            <a:pPr algn="justLow"/>
            <a:endParaRPr lang="en-US" dirty="0">
              <a:solidFill>
                <a:srgbClr val="FF0000"/>
              </a:solidFill>
            </a:endParaRPr>
          </a:p>
        </p:txBody>
      </p:sp>
      <p:sp>
        <p:nvSpPr>
          <p:cNvPr id="8" name="Right Brace 7">
            <a:extLst>
              <a:ext uri="{FF2B5EF4-FFF2-40B4-BE49-F238E27FC236}">
                <a16:creationId xmlns:a16="http://schemas.microsoft.com/office/drawing/2014/main" id="{1CB026B9-5CA8-F244-C760-53109B027D4A}"/>
              </a:ext>
            </a:extLst>
          </p:cNvPr>
          <p:cNvSpPr/>
          <p:nvPr/>
        </p:nvSpPr>
        <p:spPr>
          <a:xfrm>
            <a:off x="5918640" y="2306027"/>
            <a:ext cx="381747" cy="2051592"/>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022056B-30C7-5DCB-A535-6AA5CB0ED213}"/>
              </a:ext>
            </a:extLst>
          </p:cNvPr>
          <p:cNvSpPr/>
          <p:nvPr/>
        </p:nvSpPr>
        <p:spPr>
          <a:xfrm>
            <a:off x="6437738" y="3103222"/>
            <a:ext cx="2697630" cy="457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After Amputation</a:t>
            </a:r>
          </a:p>
        </p:txBody>
      </p:sp>
      <p:pic>
        <p:nvPicPr>
          <p:cNvPr id="11" name="Graphic 10" descr="Checkmark with solid fill">
            <a:extLst>
              <a:ext uri="{FF2B5EF4-FFF2-40B4-BE49-F238E27FC236}">
                <a16:creationId xmlns:a16="http://schemas.microsoft.com/office/drawing/2014/main" id="{D28B4EE2-E2CD-0F61-CE4D-9479A5BC24FC}"/>
              </a:ext>
            </a:extLst>
          </p:cNvPr>
          <p:cNvPicPr preferRelativeResize="0">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72720" y="3915280"/>
            <a:ext cx="542240" cy="457200"/>
          </a:xfrm>
          <a:prstGeom prst="rect">
            <a:avLst/>
          </a:prstGeom>
        </p:spPr>
      </p:pic>
      <p:pic>
        <p:nvPicPr>
          <p:cNvPr id="14" name="Graphic 13" descr="Close with solid fill">
            <a:extLst>
              <a:ext uri="{FF2B5EF4-FFF2-40B4-BE49-F238E27FC236}">
                <a16:creationId xmlns:a16="http://schemas.microsoft.com/office/drawing/2014/main" id="{301A9277-A48F-E16C-9220-33BB5A531D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26653" y="3331823"/>
            <a:ext cx="548640" cy="548640"/>
          </a:xfrm>
          <a:prstGeom prst="rect">
            <a:avLst/>
          </a:prstGeom>
        </p:spPr>
      </p:pic>
      <p:pic>
        <p:nvPicPr>
          <p:cNvPr id="15" name="Graphic 14" descr="Checkmark with solid fill">
            <a:extLst>
              <a:ext uri="{FF2B5EF4-FFF2-40B4-BE49-F238E27FC236}">
                <a16:creationId xmlns:a16="http://schemas.microsoft.com/office/drawing/2014/main" id="{F9B4E7B9-D094-E92A-ECCF-B0E44FFCCFBD}"/>
              </a:ext>
            </a:extLst>
          </p:cNvPr>
          <p:cNvPicPr preferRelativeResize="0">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72720" y="2341387"/>
            <a:ext cx="542240" cy="457200"/>
          </a:xfrm>
          <a:prstGeom prst="rect">
            <a:avLst/>
          </a:prstGeom>
        </p:spPr>
      </p:pic>
      <p:pic>
        <p:nvPicPr>
          <p:cNvPr id="16" name="Graphic 15" descr="Close with solid fill">
            <a:extLst>
              <a:ext uri="{FF2B5EF4-FFF2-40B4-BE49-F238E27FC236}">
                <a16:creationId xmlns:a16="http://schemas.microsoft.com/office/drawing/2014/main" id="{08AE12A1-4C14-7B14-4C60-BC7E8F7063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66994" y="2914564"/>
            <a:ext cx="548640" cy="548640"/>
          </a:xfrm>
          <a:prstGeom prst="rect">
            <a:avLst/>
          </a:prstGeom>
        </p:spPr>
      </p:pic>
      <p:sp>
        <p:nvSpPr>
          <p:cNvPr id="17" name="Right Brace 16">
            <a:extLst>
              <a:ext uri="{FF2B5EF4-FFF2-40B4-BE49-F238E27FC236}">
                <a16:creationId xmlns:a16="http://schemas.microsoft.com/office/drawing/2014/main" id="{93442440-2E76-F26F-2EC8-A4F9C5E4ED9E}"/>
              </a:ext>
            </a:extLst>
          </p:cNvPr>
          <p:cNvSpPr/>
          <p:nvPr/>
        </p:nvSpPr>
        <p:spPr>
          <a:xfrm>
            <a:off x="5075293" y="2798588"/>
            <a:ext cx="263189" cy="1081876"/>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1D75B450-DAD6-DBD7-5F8E-AF86E90BCEC3}"/>
              </a:ext>
            </a:extLst>
          </p:cNvPr>
          <p:cNvCxnSpPr>
            <a:stCxn id="17" idx="1"/>
          </p:cNvCxnSpPr>
          <p:nvPr/>
        </p:nvCxnSpPr>
        <p:spPr>
          <a:xfrm>
            <a:off x="5338482" y="3339526"/>
            <a:ext cx="0" cy="15686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2629FC2F-1819-FB9E-AD4E-55B5592E507D}"/>
              </a:ext>
            </a:extLst>
          </p:cNvPr>
          <p:cNvSpPr/>
          <p:nvPr/>
        </p:nvSpPr>
        <p:spPr>
          <a:xfrm>
            <a:off x="3657600" y="4908176"/>
            <a:ext cx="3361764" cy="837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Variable – Damping Actuator</a:t>
            </a:r>
          </a:p>
        </p:txBody>
      </p:sp>
    </p:spTree>
    <p:extLst>
      <p:ext uri="{BB962C8B-B14F-4D97-AF65-F5344CB8AC3E}">
        <p14:creationId xmlns:p14="http://schemas.microsoft.com/office/powerpoint/2010/main" val="45239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arn(inVertical)">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0"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edge">
                                      <p:cBhvr>
                                        <p:cTn id="63" dur="2000"/>
                                        <p:tgtEl>
                                          <p:spTgt spid="17"/>
                                        </p:tgtEl>
                                      </p:cBhvr>
                                    </p:animEffect>
                                  </p:childTnLst>
                                </p:cTn>
                              </p:par>
                              <p:par>
                                <p:cTn id="64" presetID="20" presetClass="entr" presetSubtype="0"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edge">
                                      <p:cBhvr>
                                        <p:cTn id="66" dur="2000"/>
                                        <p:tgtEl>
                                          <p:spTgt spid="19"/>
                                        </p:tgtEl>
                                      </p:cBhvr>
                                    </p:animEffect>
                                  </p:childTnLst>
                                </p:cTn>
                              </p:par>
                              <p:par>
                                <p:cTn id="67" presetID="20"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edge">
                                      <p:cBhvr>
                                        <p:cTn id="6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7"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7" name="TextBox 6">
            <a:extLst>
              <a:ext uri="{FF2B5EF4-FFF2-40B4-BE49-F238E27FC236}">
                <a16:creationId xmlns:a16="http://schemas.microsoft.com/office/drawing/2014/main" id="{45E5E7BD-DE1C-47CB-E0FD-169D5FF23C45}"/>
              </a:ext>
            </a:extLst>
          </p:cNvPr>
          <p:cNvSpPr txBox="1"/>
          <p:nvPr/>
        </p:nvSpPr>
        <p:spPr>
          <a:xfrm>
            <a:off x="155721" y="501576"/>
            <a:ext cx="11042162" cy="553998"/>
          </a:xfrm>
          <a:prstGeom prst="rect">
            <a:avLst/>
          </a:prstGeom>
          <a:noFill/>
        </p:spPr>
        <p:txBody>
          <a:bodyPr wrap="square">
            <a:spAutoFit/>
          </a:bodyPr>
          <a:lstStyle/>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Functional anatomy &amp; biomechanics of the knee joint</a:t>
            </a:r>
            <a:r>
              <a:rPr kumimoji="0" lang="ar-IQ" sz="3000" b="1" i="0" u="none"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rPr>
              <a:t> </a:t>
            </a:r>
          </a:p>
        </p:txBody>
      </p:sp>
      <p:sp>
        <p:nvSpPr>
          <p:cNvPr id="2" name="TextBox 1">
            <a:extLst>
              <a:ext uri="{FF2B5EF4-FFF2-40B4-BE49-F238E27FC236}">
                <a16:creationId xmlns:a16="http://schemas.microsoft.com/office/drawing/2014/main" id="{FA4BA012-D6DD-FEA6-F3BE-531E481ADCFB}"/>
              </a:ext>
            </a:extLst>
          </p:cNvPr>
          <p:cNvSpPr txBox="1"/>
          <p:nvPr/>
        </p:nvSpPr>
        <p:spPr>
          <a:xfrm>
            <a:off x="155721" y="1055574"/>
            <a:ext cx="9116999"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sng"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rPr>
              <a:t>The Forces &amp; Moments that Acting on Knee Joint</a:t>
            </a:r>
            <a:endParaRPr kumimoji="0" lang="ar-IQ" sz="3000" b="1" i="0" u="sng"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endParaRPr>
          </a:p>
        </p:txBody>
      </p:sp>
      <p:cxnSp>
        <p:nvCxnSpPr>
          <p:cNvPr id="54" name="Straight Arrow Connector 53">
            <a:extLst>
              <a:ext uri="{FF2B5EF4-FFF2-40B4-BE49-F238E27FC236}">
                <a16:creationId xmlns:a16="http://schemas.microsoft.com/office/drawing/2014/main" id="{12C2194F-3D18-3DCB-0FC9-72DDDB07034C}"/>
              </a:ext>
            </a:extLst>
          </p:cNvPr>
          <p:cNvCxnSpPr>
            <a:cxnSpLocks/>
          </p:cNvCxnSpPr>
          <p:nvPr/>
        </p:nvCxnSpPr>
        <p:spPr>
          <a:xfrm flipV="1">
            <a:off x="10542391" y="5677888"/>
            <a:ext cx="122613" cy="93588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F66F1E59-92A3-82ED-1825-F2880DFC98C1}"/>
              </a:ext>
            </a:extLst>
          </p:cNvPr>
          <p:cNvSpPr txBox="1"/>
          <p:nvPr/>
        </p:nvSpPr>
        <p:spPr>
          <a:xfrm>
            <a:off x="10603697" y="6261075"/>
            <a:ext cx="938503" cy="553998"/>
          </a:xfrm>
          <a:prstGeom prst="rect">
            <a:avLst/>
          </a:prstGeom>
          <a:noFill/>
        </p:spPr>
        <p:txBody>
          <a:bodyPr wrap="square" rtlCol="0">
            <a:spAutoFit/>
          </a:bodyPr>
          <a:lstStyle/>
          <a:p>
            <a:r>
              <a:rPr lang="en-US" sz="3000" b="1" dirty="0">
                <a:solidFill>
                  <a:srgbClr val="FF0000"/>
                </a:solidFill>
              </a:rPr>
              <a:t>F</a:t>
            </a:r>
            <a:r>
              <a:rPr lang="en-US" sz="3000" baseline="-25000" dirty="0">
                <a:solidFill>
                  <a:srgbClr val="FF0000"/>
                </a:solidFill>
              </a:rPr>
              <a:t>GR</a:t>
            </a:r>
          </a:p>
        </p:txBody>
      </p:sp>
      <p:cxnSp>
        <p:nvCxnSpPr>
          <p:cNvPr id="61" name="Straight Arrow Connector 60">
            <a:extLst>
              <a:ext uri="{FF2B5EF4-FFF2-40B4-BE49-F238E27FC236}">
                <a16:creationId xmlns:a16="http://schemas.microsoft.com/office/drawing/2014/main" id="{AADA2233-8A85-8246-F096-1AD0D346C4A1}"/>
              </a:ext>
            </a:extLst>
          </p:cNvPr>
          <p:cNvCxnSpPr>
            <a:cxnSpLocks/>
          </p:cNvCxnSpPr>
          <p:nvPr/>
        </p:nvCxnSpPr>
        <p:spPr>
          <a:xfrm>
            <a:off x="11324492" y="1526373"/>
            <a:ext cx="0" cy="7020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FC4A77D-890E-BD86-52FA-BB0A1E7B281C}"/>
              </a:ext>
            </a:extLst>
          </p:cNvPr>
          <p:cNvCxnSpPr>
            <a:cxnSpLocks/>
          </p:cNvCxnSpPr>
          <p:nvPr/>
        </p:nvCxnSpPr>
        <p:spPr>
          <a:xfrm flipH="1">
            <a:off x="11335871" y="2229085"/>
            <a:ext cx="700408"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78D1B76D-CFD1-CDDA-ABC3-88CC0AC8996E}"/>
              </a:ext>
            </a:extLst>
          </p:cNvPr>
          <p:cNvGrpSpPr/>
          <p:nvPr/>
        </p:nvGrpSpPr>
        <p:grpSpPr>
          <a:xfrm>
            <a:off x="7726075" y="1730326"/>
            <a:ext cx="4310204" cy="3935943"/>
            <a:chOff x="7726075" y="1730326"/>
            <a:chExt cx="4310204" cy="3935943"/>
          </a:xfrm>
        </p:grpSpPr>
        <p:grpSp>
          <p:nvGrpSpPr>
            <p:cNvPr id="46" name="Group 45">
              <a:extLst>
                <a:ext uri="{FF2B5EF4-FFF2-40B4-BE49-F238E27FC236}">
                  <a16:creationId xmlns:a16="http://schemas.microsoft.com/office/drawing/2014/main" id="{821FDB7F-81F4-FDD4-672A-6B3AF74F324D}"/>
                </a:ext>
              </a:extLst>
            </p:cNvPr>
            <p:cNvGrpSpPr/>
            <p:nvPr/>
          </p:nvGrpSpPr>
          <p:grpSpPr>
            <a:xfrm>
              <a:off x="9289443" y="2231177"/>
              <a:ext cx="2161658" cy="3435092"/>
              <a:chOff x="9289443" y="2231177"/>
              <a:chExt cx="2161658" cy="3435092"/>
            </a:xfrm>
          </p:grpSpPr>
          <p:grpSp>
            <p:nvGrpSpPr>
              <p:cNvPr id="43" name="Group 42">
                <a:extLst>
                  <a:ext uri="{FF2B5EF4-FFF2-40B4-BE49-F238E27FC236}">
                    <a16:creationId xmlns:a16="http://schemas.microsoft.com/office/drawing/2014/main" id="{E552379C-08A1-7698-2B18-A68597ACDBA5}"/>
                  </a:ext>
                </a:extLst>
              </p:cNvPr>
              <p:cNvGrpSpPr/>
              <p:nvPr/>
            </p:nvGrpSpPr>
            <p:grpSpPr>
              <a:xfrm>
                <a:off x="9289443" y="2364821"/>
                <a:ext cx="2046428" cy="3301448"/>
                <a:chOff x="9289443" y="2364821"/>
                <a:chExt cx="2046428" cy="3301448"/>
              </a:xfrm>
            </p:grpSpPr>
            <p:cxnSp>
              <p:nvCxnSpPr>
                <p:cNvPr id="12" name="Straight Connector 11">
                  <a:extLst>
                    <a:ext uri="{FF2B5EF4-FFF2-40B4-BE49-F238E27FC236}">
                      <a16:creationId xmlns:a16="http://schemas.microsoft.com/office/drawing/2014/main" id="{0BF9E91E-8837-C727-5F6C-0355E9828BFF}"/>
                    </a:ext>
                  </a:extLst>
                </p:cNvPr>
                <p:cNvCxnSpPr>
                  <a:cxnSpLocks/>
                </p:cNvCxnSpPr>
                <p:nvPr/>
              </p:nvCxnSpPr>
              <p:spPr>
                <a:xfrm flipV="1">
                  <a:off x="9748911" y="2364821"/>
                  <a:ext cx="1586960" cy="2587007"/>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17579D-83CD-1D07-BE6A-4EBED6698714}"/>
                    </a:ext>
                  </a:extLst>
                </p:cNvPr>
                <p:cNvCxnSpPr>
                  <a:cxnSpLocks/>
                </p:cNvCxnSpPr>
                <p:nvPr/>
              </p:nvCxnSpPr>
              <p:spPr>
                <a:xfrm flipV="1">
                  <a:off x="9289443" y="4950782"/>
                  <a:ext cx="476191" cy="222990"/>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5D6A060-6806-1FBA-9E2F-8526A92A8157}"/>
                    </a:ext>
                  </a:extLst>
                </p:cNvPr>
                <p:cNvCxnSpPr>
                  <a:cxnSpLocks/>
                </p:cNvCxnSpPr>
                <p:nvPr/>
              </p:nvCxnSpPr>
              <p:spPr>
                <a:xfrm flipH="1" flipV="1">
                  <a:off x="9748911" y="4951828"/>
                  <a:ext cx="476191" cy="702550"/>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C7FF105-56D6-1C95-0CB4-9A0F5907FA64}"/>
                    </a:ext>
                  </a:extLst>
                </p:cNvPr>
                <p:cNvCxnSpPr>
                  <a:cxnSpLocks/>
                </p:cNvCxnSpPr>
                <p:nvPr/>
              </p:nvCxnSpPr>
              <p:spPr>
                <a:xfrm flipH="1" flipV="1">
                  <a:off x="9306165" y="5174818"/>
                  <a:ext cx="952382" cy="491451"/>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B45F523-886A-92BF-F2FF-93B077057FA7}"/>
                    </a:ext>
                  </a:extLst>
                </p:cNvPr>
                <p:cNvCxnSpPr>
                  <a:cxnSpLocks/>
                </p:cNvCxnSpPr>
                <p:nvPr/>
              </p:nvCxnSpPr>
              <p:spPr>
                <a:xfrm>
                  <a:off x="10258547" y="5654378"/>
                  <a:ext cx="489170" cy="11891"/>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44" name="Flowchart: Or 43">
                <a:extLst>
                  <a:ext uri="{FF2B5EF4-FFF2-40B4-BE49-F238E27FC236}">
                    <a16:creationId xmlns:a16="http://schemas.microsoft.com/office/drawing/2014/main" id="{17A46659-3E46-3F67-F560-A5BD81F82B3C}"/>
                  </a:ext>
                </a:extLst>
              </p:cNvPr>
              <p:cNvSpPr/>
              <p:nvPr/>
            </p:nvSpPr>
            <p:spPr>
              <a:xfrm>
                <a:off x="11197883" y="2231177"/>
                <a:ext cx="253218" cy="267287"/>
              </a:xfrm>
              <a:prstGeom prst="flowChartOr">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Or 44">
                <a:extLst>
                  <a:ext uri="{FF2B5EF4-FFF2-40B4-BE49-F238E27FC236}">
                    <a16:creationId xmlns:a16="http://schemas.microsoft.com/office/drawing/2014/main" id="{BEC7542F-A38B-0EE7-9AF6-839A72883B25}"/>
                  </a:ext>
                </a:extLst>
              </p:cNvPr>
              <p:cNvSpPr/>
              <p:nvPr/>
            </p:nvSpPr>
            <p:spPr>
              <a:xfrm>
                <a:off x="9653059" y="4805247"/>
                <a:ext cx="253218" cy="267287"/>
              </a:xfrm>
              <a:prstGeom prst="flowChartOr">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8" name="Straight Connector 47">
              <a:extLst>
                <a:ext uri="{FF2B5EF4-FFF2-40B4-BE49-F238E27FC236}">
                  <a16:creationId xmlns:a16="http://schemas.microsoft.com/office/drawing/2014/main" id="{6B9871D4-1D4F-D5A6-8802-5D36022B5DA1}"/>
                </a:ext>
              </a:extLst>
            </p:cNvPr>
            <p:cNvCxnSpPr/>
            <p:nvPr/>
          </p:nvCxnSpPr>
          <p:spPr>
            <a:xfrm flipV="1">
              <a:off x="9527538" y="1730326"/>
              <a:ext cx="0" cy="3935943"/>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42235E5-30D3-C90C-B9C4-F56C656A066F}"/>
                </a:ext>
              </a:extLst>
            </p:cNvPr>
            <p:cNvCxnSpPr>
              <a:cxnSpLocks/>
            </p:cNvCxnSpPr>
            <p:nvPr/>
          </p:nvCxnSpPr>
          <p:spPr>
            <a:xfrm>
              <a:off x="7726075" y="5666269"/>
              <a:ext cx="4310204"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806148E-489C-9BD0-AA76-9FCE4436F998}"/>
                </a:ext>
              </a:extLst>
            </p:cNvPr>
            <p:cNvSpPr txBox="1"/>
            <p:nvPr/>
          </p:nvSpPr>
          <p:spPr>
            <a:xfrm>
              <a:off x="10279795" y="2441223"/>
              <a:ext cx="909710" cy="400110"/>
            </a:xfrm>
            <a:prstGeom prst="rect">
              <a:avLst/>
            </a:prstGeom>
            <a:noFill/>
          </p:spPr>
          <p:txBody>
            <a:bodyPr wrap="square" rtlCol="0">
              <a:spAutoFit/>
            </a:bodyPr>
            <a:lstStyle/>
            <a:p>
              <a:r>
                <a:rPr lang="en-US" sz="2000" b="1" dirty="0">
                  <a:solidFill>
                    <a:srgbClr val="002060"/>
                  </a:solidFill>
                </a:rPr>
                <a:t>Knee</a:t>
              </a:r>
              <a:endParaRPr lang="en-US" sz="2000" dirty="0">
                <a:solidFill>
                  <a:srgbClr val="002060"/>
                </a:solidFill>
              </a:endParaRPr>
            </a:p>
          </p:txBody>
        </p:sp>
        <p:sp>
          <p:nvSpPr>
            <p:cNvPr id="68" name="TextBox 67">
              <a:extLst>
                <a:ext uri="{FF2B5EF4-FFF2-40B4-BE49-F238E27FC236}">
                  <a16:creationId xmlns:a16="http://schemas.microsoft.com/office/drawing/2014/main" id="{DC5236FE-F332-0FCC-FB3C-BE49EA4ABE9D}"/>
                </a:ext>
              </a:extLst>
            </p:cNvPr>
            <p:cNvSpPr txBox="1"/>
            <p:nvPr/>
          </p:nvSpPr>
          <p:spPr>
            <a:xfrm>
              <a:off x="9906277" y="4683205"/>
              <a:ext cx="909710" cy="400110"/>
            </a:xfrm>
            <a:prstGeom prst="rect">
              <a:avLst/>
            </a:prstGeom>
            <a:noFill/>
          </p:spPr>
          <p:txBody>
            <a:bodyPr wrap="square" rtlCol="0">
              <a:spAutoFit/>
            </a:bodyPr>
            <a:lstStyle/>
            <a:p>
              <a:r>
                <a:rPr lang="en-US" sz="2000" b="1" dirty="0">
                  <a:solidFill>
                    <a:srgbClr val="C00000"/>
                  </a:solidFill>
                </a:rPr>
                <a:t>Ankle</a:t>
              </a:r>
              <a:endParaRPr lang="en-US" sz="2000" dirty="0">
                <a:solidFill>
                  <a:srgbClr val="C00000"/>
                </a:solidFill>
              </a:endParaRPr>
            </a:p>
          </p:txBody>
        </p:sp>
      </p:grpSp>
      <p:sp>
        <p:nvSpPr>
          <p:cNvPr id="69" name="TextBox 68">
            <a:extLst>
              <a:ext uri="{FF2B5EF4-FFF2-40B4-BE49-F238E27FC236}">
                <a16:creationId xmlns:a16="http://schemas.microsoft.com/office/drawing/2014/main" id="{8AE9BB68-7024-5F47-3BC3-20BFD8592F56}"/>
              </a:ext>
            </a:extLst>
          </p:cNvPr>
          <p:cNvSpPr txBox="1"/>
          <p:nvPr/>
        </p:nvSpPr>
        <p:spPr>
          <a:xfrm>
            <a:off x="11579311" y="1625540"/>
            <a:ext cx="720472" cy="553998"/>
          </a:xfrm>
          <a:prstGeom prst="rect">
            <a:avLst/>
          </a:prstGeom>
          <a:noFill/>
        </p:spPr>
        <p:txBody>
          <a:bodyPr wrap="square" rtlCol="0">
            <a:spAutoFit/>
          </a:bodyPr>
          <a:lstStyle/>
          <a:p>
            <a:r>
              <a:rPr lang="en-US" sz="3000" b="1" dirty="0">
                <a:solidFill>
                  <a:srgbClr val="FF0000"/>
                </a:solidFill>
              </a:rPr>
              <a:t>F</a:t>
            </a:r>
            <a:r>
              <a:rPr lang="en-US" sz="3000" b="1" baseline="-25000" dirty="0">
                <a:solidFill>
                  <a:srgbClr val="FF0000"/>
                </a:solidFill>
              </a:rPr>
              <a:t>K</a:t>
            </a:r>
            <a:r>
              <a:rPr lang="en-US" sz="3000" b="1" baseline="-25000" dirty="0">
                <a:solidFill>
                  <a:srgbClr val="7030A0"/>
                </a:solidFill>
              </a:rPr>
              <a:t>x</a:t>
            </a:r>
            <a:endParaRPr lang="en-US" sz="3000" baseline="-25000" dirty="0">
              <a:solidFill>
                <a:srgbClr val="7030A0"/>
              </a:solidFill>
            </a:endParaRPr>
          </a:p>
        </p:txBody>
      </p:sp>
      <p:sp>
        <p:nvSpPr>
          <p:cNvPr id="70" name="TextBox 69">
            <a:extLst>
              <a:ext uri="{FF2B5EF4-FFF2-40B4-BE49-F238E27FC236}">
                <a16:creationId xmlns:a16="http://schemas.microsoft.com/office/drawing/2014/main" id="{D19DA11C-E808-2237-5CD7-7A1399263042}"/>
              </a:ext>
            </a:extLst>
          </p:cNvPr>
          <p:cNvSpPr txBox="1"/>
          <p:nvPr/>
        </p:nvSpPr>
        <p:spPr>
          <a:xfrm>
            <a:off x="10993368" y="952073"/>
            <a:ext cx="720472" cy="553998"/>
          </a:xfrm>
          <a:prstGeom prst="rect">
            <a:avLst/>
          </a:prstGeom>
          <a:noFill/>
        </p:spPr>
        <p:txBody>
          <a:bodyPr wrap="square" rtlCol="0">
            <a:spAutoFit/>
          </a:bodyPr>
          <a:lstStyle/>
          <a:p>
            <a:r>
              <a:rPr lang="en-US" sz="3000" b="1" dirty="0">
                <a:solidFill>
                  <a:srgbClr val="FF0000"/>
                </a:solidFill>
              </a:rPr>
              <a:t>F</a:t>
            </a:r>
            <a:r>
              <a:rPr lang="en-US" sz="3000" b="1" baseline="-25000" dirty="0">
                <a:solidFill>
                  <a:srgbClr val="FF0000"/>
                </a:solidFill>
              </a:rPr>
              <a:t>K</a:t>
            </a:r>
            <a:r>
              <a:rPr lang="en-US" sz="3000" b="1" baseline="-25000" dirty="0">
                <a:solidFill>
                  <a:srgbClr val="7030A0"/>
                </a:solidFill>
              </a:rPr>
              <a:t>y</a:t>
            </a:r>
            <a:endParaRPr lang="en-US" sz="3000" baseline="-25000" dirty="0">
              <a:solidFill>
                <a:srgbClr val="7030A0"/>
              </a:solidFill>
            </a:endParaRPr>
          </a:p>
        </p:txBody>
      </p:sp>
      <p:pic>
        <p:nvPicPr>
          <p:cNvPr id="72" name="Graphic 71" descr="Line arrow: Rotate left with solid fill">
            <a:extLst>
              <a:ext uri="{FF2B5EF4-FFF2-40B4-BE49-F238E27FC236}">
                <a16:creationId xmlns:a16="http://schemas.microsoft.com/office/drawing/2014/main" id="{3FCE8F91-7A50-B45B-BA1E-A2C664FFE6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0915491" y="1678169"/>
            <a:ext cx="1115507" cy="1169959"/>
          </a:xfrm>
          <a:prstGeom prst="rect">
            <a:avLst/>
          </a:prstGeom>
        </p:spPr>
      </p:pic>
      <p:sp>
        <p:nvSpPr>
          <p:cNvPr id="73" name="TextBox 72">
            <a:extLst>
              <a:ext uri="{FF2B5EF4-FFF2-40B4-BE49-F238E27FC236}">
                <a16:creationId xmlns:a16="http://schemas.microsoft.com/office/drawing/2014/main" id="{1E50AC9E-76B7-C7DD-4D18-B1605BA68017}"/>
              </a:ext>
            </a:extLst>
          </p:cNvPr>
          <p:cNvSpPr txBox="1"/>
          <p:nvPr/>
        </p:nvSpPr>
        <p:spPr>
          <a:xfrm>
            <a:off x="10014178" y="1759680"/>
            <a:ext cx="720472" cy="553998"/>
          </a:xfrm>
          <a:prstGeom prst="rect">
            <a:avLst/>
          </a:prstGeom>
          <a:noFill/>
        </p:spPr>
        <p:txBody>
          <a:bodyPr wrap="squar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M</a:t>
            </a:r>
            <a:r>
              <a:rPr lang="en-US" sz="3000" b="1" baseline="-25000" dirty="0">
                <a:solidFill>
                  <a:srgbClr val="002060"/>
                </a:solidFill>
              </a:rPr>
              <a:t>K</a:t>
            </a:r>
            <a:endParaRPr lang="en-US" sz="3000" baseline="-25000" dirty="0">
              <a:solidFill>
                <a:srgbClr val="002060"/>
              </a:solidFill>
            </a:endParaRPr>
          </a:p>
        </p:txBody>
      </p:sp>
      <p:cxnSp>
        <p:nvCxnSpPr>
          <p:cNvPr id="76" name="Straight Arrow Connector 75">
            <a:extLst>
              <a:ext uri="{FF2B5EF4-FFF2-40B4-BE49-F238E27FC236}">
                <a16:creationId xmlns:a16="http://schemas.microsoft.com/office/drawing/2014/main" id="{30D19074-9072-665A-1ACB-2DCA86082B05}"/>
              </a:ext>
            </a:extLst>
          </p:cNvPr>
          <p:cNvCxnSpPr>
            <a:cxnSpLocks/>
          </p:cNvCxnSpPr>
          <p:nvPr/>
        </p:nvCxnSpPr>
        <p:spPr>
          <a:xfrm>
            <a:off x="9555654" y="1833193"/>
            <a:ext cx="1716906" cy="0"/>
          </a:xfrm>
          <a:prstGeom prst="straightConnector1">
            <a:avLst/>
          </a:prstGeom>
          <a:ln w="571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31DF2AA-7A16-2109-9477-82A7700E579E}"/>
              </a:ext>
            </a:extLst>
          </p:cNvPr>
          <p:cNvCxnSpPr/>
          <p:nvPr/>
        </p:nvCxnSpPr>
        <p:spPr>
          <a:xfrm flipH="1">
            <a:off x="9022976" y="2364820"/>
            <a:ext cx="2166529" cy="0"/>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C3FFC47B-E95B-CF60-8462-2CDFEDDC4208}"/>
              </a:ext>
            </a:extLst>
          </p:cNvPr>
          <p:cNvCxnSpPr>
            <a:cxnSpLocks/>
          </p:cNvCxnSpPr>
          <p:nvPr/>
        </p:nvCxnSpPr>
        <p:spPr>
          <a:xfrm>
            <a:off x="9022976" y="2364820"/>
            <a:ext cx="0" cy="3289558"/>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E3707F4-7AE9-DBEA-59EA-583C3B34008E}"/>
              </a:ext>
            </a:extLst>
          </p:cNvPr>
          <p:cNvCxnSpPr>
            <a:cxnSpLocks/>
          </p:cNvCxnSpPr>
          <p:nvPr/>
        </p:nvCxnSpPr>
        <p:spPr>
          <a:xfrm flipH="1">
            <a:off x="11312082" y="2364820"/>
            <a:ext cx="12410" cy="3313068"/>
          </a:xfrm>
          <a:prstGeom prst="line">
            <a:avLst/>
          </a:prstGeom>
          <a:ln w="38100">
            <a:solidFill>
              <a:srgbClr val="00B0F0"/>
            </a:solidFill>
            <a:prstDash val="lg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73353C4-8E6E-EF28-1257-348235117386}"/>
              </a:ext>
            </a:extLst>
          </p:cNvPr>
          <p:cNvCxnSpPr>
            <a:cxnSpLocks/>
          </p:cNvCxnSpPr>
          <p:nvPr/>
        </p:nvCxnSpPr>
        <p:spPr>
          <a:xfrm flipV="1">
            <a:off x="10677506" y="5062277"/>
            <a:ext cx="0" cy="592101"/>
          </a:xfrm>
          <a:prstGeom prst="line">
            <a:avLst/>
          </a:prstGeom>
          <a:ln w="38100">
            <a:solidFill>
              <a:srgbClr val="00B0F0"/>
            </a:solidFill>
            <a:prstDash val="lgDash"/>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7593B1A0-A878-1384-B127-1E7699D54A84}"/>
              </a:ext>
            </a:extLst>
          </p:cNvPr>
          <p:cNvCxnSpPr/>
          <p:nvPr/>
        </p:nvCxnSpPr>
        <p:spPr>
          <a:xfrm>
            <a:off x="10677506" y="5062277"/>
            <a:ext cx="595054" cy="0"/>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94394B1F-7856-ED95-6862-50997E852EF5}"/>
              </a:ext>
            </a:extLst>
          </p:cNvPr>
          <p:cNvSpPr txBox="1"/>
          <p:nvPr/>
        </p:nvSpPr>
        <p:spPr>
          <a:xfrm>
            <a:off x="10789811" y="4616121"/>
            <a:ext cx="455192" cy="477054"/>
          </a:xfrm>
          <a:prstGeom prst="rect">
            <a:avLst/>
          </a:prstGeom>
          <a:noFill/>
        </p:spPr>
        <p:txBody>
          <a:bodyPr wrap="square" rtlCol="0">
            <a:spAutoFit/>
          </a:bodyPr>
          <a:lstStyle/>
          <a:p>
            <a:r>
              <a:rPr lang="en-US" sz="2500" b="1" dirty="0">
                <a:solidFill>
                  <a:srgbClr val="002060"/>
                </a:solidFill>
              </a:rPr>
              <a:t>h</a:t>
            </a:r>
          </a:p>
        </p:txBody>
      </p:sp>
      <p:sp>
        <p:nvSpPr>
          <p:cNvPr id="91" name="TextBox 90">
            <a:extLst>
              <a:ext uri="{FF2B5EF4-FFF2-40B4-BE49-F238E27FC236}">
                <a16:creationId xmlns:a16="http://schemas.microsoft.com/office/drawing/2014/main" id="{EB12E11E-23F3-1C75-623D-2E81FF3C04FD}"/>
              </a:ext>
            </a:extLst>
          </p:cNvPr>
          <p:cNvSpPr txBox="1"/>
          <p:nvPr/>
        </p:nvSpPr>
        <p:spPr>
          <a:xfrm>
            <a:off x="8659518" y="3771072"/>
            <a:ext cx="455192" cy="477054"/>
          </a:xfrm>
          <a:prstGeom prst="rect">
            <a:avLst/>
          </a:prstGeom>
          <a:noFill/>
        </p:spPr>
        <p:txBody>
          <a:bodyPr wrap="square" rtlCol="0">
            <a:spAutoFit/>
          </a:bodyPr>
          <a:lstStyle/>
          <a:p>
            <a:r>
              <a:rPr lang="en-US" sz="2500" b="1" dirty="0">
                <a:solidFill>
                  <a:srgbClr val="002060"/>
                </a:solidFill>
              </a:rPr>
              <a:t>Y</a:t>
            </a:r>
          </a:p>
        </p:txBody>
      </p:sp>
      <p:sp>
        <p:nvSpPr>
          <p:cNvPr id="92" name="TextBox 91">
            <a:extLst>
              <a:ext uri="{FF2B5EF4-FFF2-40B4-BE49-F238E27FC236}">
                <a16:creationId xmlns:a16="http://schemas.microsoft.com/office/drawing/2014/main" id="{955C46C0-6EE7-8C42-C584-FE248AA1E049}"/>
              </a:ext>
            </a:extLst>
          </p:cNvPr>
          <p:cNvSpPr txBox="1"/>
          <p:nvPr/>
        </p:nvSpPr>
        <p:spPr>
          <a:xfrm>
            <a:off x="10270957" y="1360178"/>
            <a:ext cx="455192" cy="477054"/>
          </a:xfrm>
          <a:prstGeom prst="rect">
            <a:avLst/>
          </a:prstGeom>
          <a:noFill/>
        </p:spPr>
        <p:txBody>
          <a:bodyPr wrap="square" rtlCol="0">
            <a:spAutoFit/>
          </a:bodyPr>
          <a:lstStyle/>
          <a:p>
            <a:r>
              <a:rPr lang="en-US" sz="2500" b="1" dirty="0">
                <a:solidFill>
                  <a:srgbClr val="002060"/>
                </a:solidFill>
              </a:rPr>
              <a:t>X</a:t>
            </a:r>
          </a:p>
        </p:txBody>
      </p:sp>
      <p:sp>
        <p:nvSpPr>
          <p:cNvPr id="94" name="TextBox 93">
            <a:extLst>
              <a:ext uri="{FF2B5EF4-FFF2-40B4-BE49-F238E27FC236}">
                <a16:creationId xmlns:a16="http://schemas.microsoft.com/office/drawing/2014/main" id="{EE9B3AC2-01F8-83CF-77BE-8646C57D5CB9}"/>
              </a:ext>
            </a:extLst>
          </p:cNvPr>
          <p:cNvSpPr txBox="1"/>
          <p:nvPr/>
        </p:nvSpPr>
        <p:spPr>
          <a:xfrm>
            <a:off x="744195" y="1938380"/>
            <a:ext cx="7207622" cy="1015663"/>
          </a:xfrm>
          <a:prstGeom prst="rect">
            <a:avLst/>
          </a:prstGeom>
          <a:noFill/>
        </p:spPr>
        <p:txBody>
          <a:bodyPr wrap="square">
            <a:spAutoFit/>
          </a:bodyPr>
          <a:lstStyle/>
          <a:p>
            <a:pPr algn="ctr"/>
            <a:r>
              <a:rPr lang="en-US" sz="3000" b="1" dirty="0">
                <a:solidFill>
                  <a:srgbClr val="002060"/>
                </a:solidFill>
              </a:rPr>
              <a:t>   The Terminal Stance Phase   (Approximately 81% of Stance Phase)</a:t>
            </a:r>
          </a:p>
        </p:txBody>
      </p:sp>
      <p:sp>
        <p:nvSpPr>
          <p:cNvPr id="96" name="TextBox 95">
            <a:extLst>
              <a:ext uri="{FF2B5EF4-FFF2-40B4-BE49-F238E27FC236}">
                <a16:creationId xmlns:a16="http://schemas.microsoft.com/office/drawing/2014/main" id="{B595ECDD-3245-9894-EBD7-3C8CDF136E6C}"/>
              </a:ext>
            </a:extLst>
          </p:cNvPr>
          <p:cNvSpPr txBox="1"/>
          <p:nvPr/>
        </p:nvSpPr>
        <p:spPr>
          <a:xfrm>
            <a:off x="155721" y="1531379"/>
            <a:ext cx="8055620" cy="553998"/>
          </a:xfrm>
          <a:prstGeom prst="rect">
            <a:avLst/>
          </a:prstGeom>
          <a:noFill/>
        </p:spPr>
        <p:txBody>
          <a:bodyPr wrap="square">
            <a:spAutoFit/>
          </a:bodyPr>
          <a:lstStyle/>
          <a:p>
            <a:r>
              <a:rPr lang="en-US" sz="3000" b="1" i="0" dirty="0">
                <a:solidFill>
                  <a:srgbClr val="002060"/>
                </a:solidFill>
                <a:effectLst/>
                <a:latin typeface="+mj-lt"/>
              </a:rPr>
              <a:t>1. The largest compressive force occurs at</a:t>
            </a:r>
            <a:r>
              <a:rPr lang="en-US" sz="3000" b="1" dirty="0">
                <a:solidFill>
                  <a:srgbClr val="002060"/>
                </a:solidFill>
                <a:latin typeface="+mj-lt"/>
              </a:rPr>
              <a:t> </a:t>
            </a:r>
            <a:endParaRPr lang="en-US" dirty="0"/>
          </a:p>
        </p:txBody>
      </p:sp>
      <p:sp>
        <p:nvSpPr>
          <p:cNvPr id="97" name="TextBox 96">
            <a:extLst>
              <a:ext uri="{FF2B5EF4-FFF2-40B4-BE49-F238E27FC236}">
                <a16:creationId xmlns:a16="http://schemas.microsoft.com/office/drawing/2014/main" id="{16546EF0-4F7D-C919-3795-91A92D1400DF}"/>
              </a:ext>
            </a:extLst>
          </p:cNvPr>
          <p:cNvSpPr txBox="1"/>
          <p:nvPr/>
        </p:nvSpPr>
        <p:spPr>
          <a:xfrm>
            <a:off x="756055" y="2828087"/>
            <a:ext cx="2775119" cy="553998"/>
          </a:xfrm>
          <a:prstGeom prst="rect">
            <a:avLst/>
          </a:prstGeom>
          <a:noFill/>
        </p:spPr>
        <p:txBody>
          <a:bodyPr wrap="none" rtlCol="0">
            <a:spAutoFit/>
          </a:bodyPr>
          <a:lstStyle/>
          <a:p>
            <a:r>
              <a:rPr lang="en-US" sz="3000" dirty="0">
                <a:solidFill>
                  <a:srgbClr val="002060"/>
                </a:solidFill>
              </a:rPr>
              <a:t>Mass = 100 Kg</a:t>
            </a:r>
          </a:p>
        </p:txBody>
      </p:sp>
      <p:sp>
        <p:nvSpPr>
          <p:cNvPr id="98" name="TextBox 97">
            <a:extLst>
              <a:ext uri="{FF2B5EF4-FFF2-40B4-BE49-F238E27FC236}">
                <a16:creationId xmlns:a16="http://schemas.microsoft.com/office/drawing/2014/main" id="{ED887DF8-96E4-80D8-36B4-65B19CAF833C}"/>
              </a:ext>
            </a:extLst>
          </p:cNvPr>
          <p:cNvSpPr txBox="1"/>
          <p:nvPr/>
        </p:nvSpPr>
        <p:spPr>
          <a:xfrm>
            <a:off x="739714" y="3281511"/>
            <a:ext cx="5974713" cy="553998"/>
          </a:xfrm>
          <a:prstGeom prst="rect">
            <a:avLst/>
          </a:prstGeom>
          <a:noFill/>
        </p:spPr>
        <p:txBody>
          <a:bodyPr wrap="none" rtlCol="0">
            <a:spAutoFit/>
          </a:bodyPr>
          <a:lstStyle/>
          <a:p>
            <a:r>
              <a:rPr lang="en-US" sz="3000" dirty="0">
                <a:solidFill>
                  <a:srgbClr val="002060"/>
                </a:solidFill>
              </a:rPr>
              <a:t>F</a:t>
            </a:r>
            <a:r>
              <a:rPr lang="en-US" sz="3000" baseline="-25000" dirty="0">
                <a:solidFill>
                  <a:srgbClr val="002060"/>
                </a:solidFill>
              </a:rPr>
              <a:t>GR</a:t>
            </a:r>
            <a:r>
              <a:rPr lang="en-US" sz="3000" dirty="0">
                <a:solidFill>
                  <a:srgbClr val="002060"/>
                </a:solidFill>
              </a:rPr>
              <a:t> = 100 * 1.2 * 9.81 = 1177.2 N </a:t>
            </a:r>
          </a:p>
        </p:txBody>
      </p:sp>
      <p:sp>
        <p:nvSpPr>
          <p:cNvPr id="99" name="TextBox 98">
            <a:extLst>
              <a:ext uri="{FF2B5EF4-FFF2-40B4-BE49-F238E27FC236}">
                <a16:creationId xmlns:a16="http://schemas.microsoft.com/office/drawing/2014/main" id="{232C5FDB-7FB0-A896-2B0D-2876EC398959}"/>
              </a:ext>
            </a:extLst>
          </p:cNvPr>
          <p:cNvSpPr txBox="1"/>
          <p:nvPr/>
        </p:nvSpPr>
        <p:spPr>
          <a:xfrm>
            <a:off x="647981" y="3716207"/>
            <a:ext cx="6587060" cy="553998"/>
          </a:xfrm>
          <a:prstGeom prst="rect">
            <a:avLst/>
          </a:prstGeom>
          <a:noFill/>
        </p:spPr>
        <p:txBody>
          <a:bodyPr wrap="none" rtlCol="0">
            <a:spAutoFit/>
          </a:bodyPr>
          <a:lstStyle/>
          <a:p>
            <a:r>
              <a:rPr lang="en-US" sz="3000" dirty="0">
                <a:solidFill>
                  <a:srgbClr val="002060"/>
                </a:solidFill>
              </a:rPr>
              <a:t>F</a:t>
            </a:r>
            <a:r>
              <a:rPr lang="en-US" sz="3000" baseline="-25000" dirty="0">
                <a:solidFill>
                  <a:srgbClr val="002060"/>
                </a:solidFill>
              </a:rPr>
              <a:t>GRy</a:t>
            </a:r>
            <a:r>
              <a:rPr lang="en-US" sz="3000" dirty="0">
                <a:solidFill>
                  <a:srgbClr val="002060"/>
                </a:solidFill>
              </a:rPr>
              <a:t> = 1177.2 </a:t>
            </a:r>
            <a:r>
              <a:rPr lang="ar-IQ" sz="3000" dirty="0">
                <a:solidFill>
                  <a:srgbClr val="002060"/>
                </a:solidFill>
              </a:rPr>
              <a:t>×</a:t>
            </a:r>
            <a:r>
              <a:rPr lang="en-US" sz="3000" dirty="0">
                <a:solidFill>
                  <a:srgbClr val="002060"/>
                </a:solidFill>
              </a:rPr>
              <a:t> Sin(81.6) = 1164.6 N </a:t>
            </a:r>
          </a:p>
        </p:txBody>
      </p:sp>
      <p:sp>
        <p:nvSpPr>
          <p:cNvPr id="100" name="TextBox 99">
            <a:extLst>
              <a:ext uri="{FF2B5EF4-FFF2-40B4-BE49-F238E27FC236}">
                <a16:creationId xmlns:a16="http://schemas.microsoft.com/office/drawing/2014/main" id="{05B6BCC0-D13F-793D-6B3E-B43485046BE0}"/>
              </a:ext>
            </a:extLst>
          </p:cNvPr>
          <p:cNvSpPr txBox="1"/>
          <p:nvPr/>
        </p:nvSpPr>
        <p:spPr>
          <a:xfrm>
            <a:off x="647981" y="4192012"/>
            <a:ext cx="6250429" cy="553998"/>
          </a:xfrm>
          <a:prstGeom prst="rect">
            <a:avLst/>
          </a:prstGeom>
          <a:noFill/>
        </p:spPr>
        <p:txBody>
          <a:bodyPr wrap="none" rtlCol="0">
            <a:spAutoFit/>
          </a:bodyPr>
          <a:lstStyle/>
          <a:p>
            <a:r>
              <a:rPr lang="en-US" sz="3000" dirty="0">
                <a:solidFill>
                  <a:srgbClr val="002060"/>
                </a:solidFill>
              </a:rPr>
              <a:t>F</a:t>
            </a:r>
            <a:r>
              <a:rPr lang="en-US" sz="3000" baseline="-25000" dirty="0">
                <a:solidFill>
                  <a:srgbClr val="002060"/>
                </a:solidFill>
              </a:rPr>
              <a:t>GRx</a:t>
            </a:r>
            <a:r>
              <a:rPr lang="en-US" sz="3000" dirty="0">
                <a:solidFill>
                  <a:srgbClr val="002060"/>
                </a:solidFill>
              </a:rPr>
              <a:t> = 1091.4 </a:t>
            </a:r>
            <a:r>
              <a:rPr lang="ar-IQ" sz="3000" dirty="0">
                <a:solidFill>
                  <a:srgbClr val="002060"/>
                </a:solidFill>
              </a:rPr>
              <a:t>×</a:t>
            </a:r>
            <a:r>
              <a:rPr lang="en-US" sz="3000" dirty="0">
                <a:solidFill>
                  <a:srgbClr val="002060"/>
                </a:solidFill>
              </a:rPr>
              <a:t> Cos(81.6) = 172 N </a:t>
            </a:r>
          </a:p>
        </p:txBody>
      </p:sp>
      <p:pic>
        <p:nvPicPr>
          <p:cNvPr id="102" name="Graphic 101" descr="Line arrow: Clockwise curve with solid fill">
            <a:extLst>
              <a:ext uri="{FF2B5EF4-FFF2-40B4-BE49-F238E27FC236}">
                <a16:creationId xmlns:a16="http://schemas.microsoft.com/office/drawing/2014/main" id="{B772297C-958A-25B8-56DF-D4E44C2DA9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53985" y="5546633"/>
            <a:ext cx="914400" cy="914400"/>
          </a:xfrm>
          <a:prstGeom prst="rect">
            <a:avLst/>
          </a:prstGeom>
        </p:spPr>
      </p:pic>
      <p:sp>
        <p:nvSpPr>
          <p:cNvPr id="103" name="TextBox 102">
            <a:extLst>
              <a:ext uri="{FF2B5EF4-FFF2-40B4-BE49-F238E27FC236}">
                <a16:creationId xmlns:a16="http://schemas.microsoft.com/office/drawing/2014/main" id="{B468E702-676C-1AD2-3C7B-E88F09F4BDBB}"/>
              </a:ext>
            </a:extLst>
          </p:cNvPr>
          <p:cNvSpPr txBox="1"/>
          <p:nvPr/>
        </p:nvSpPr>
        <p:spPr>
          <a:xfrm>
            <a:off x="9247569" y="5983979"/>
            <a:ext cx="1267216" cy="477054"/>
          </a:xfrm>
          <a:prstGeom prst="rect">
            <a:avLst/>
          </a:prstGeom>
          <a:noFill/>
        </p:spPr>
        <p:txBody>
          <a:bodyPr wrap="square" rtlCol="0">
            <a:spAutoFit/>
          </a:bodyPr>
          <a:lstStyle/>
          <a:p>
            <a:r>
              <a:rPr lang="en-US" sz="2500" b="1" dirty="0">
                <a:solidFill>
                  <a:srgbClr val="002060"/>
                </a:solidFill>
              </a:rPr>
              <a:t>81.6</a:t>
            </a:r>
            <a:r>
              <a:rPr lang="en-US" sz="2500" b="1" baseline="30000" dirty="0">
                <a:solidFill>
                  <a:srgbClr val="002060"/>
                </a:solidFill>
              </a:rPr>
              <a:t>°</a:t>
            </a:r>
          </a:p>
        </p:txBody>
      </p:sp>
      <p:sp>
        <p:nvSpPr>
          <p:cNvPr id="104" name="TextBox 103">
            <a:extLst>
              <a:ext uri="{FF2B5EF4-FFF2-40B4-BE49-F238E27FC236}">
                <a16:creationId xmlns:a16="http://schemas.microsoft.com/office/drawing/2014/main" id="{591927B8-CB0C-51B9-7026-B19AE40655A7}"/>
              </a:ext>
            </a:extLst>
          </p:cNvPr>
          <p:cNvSpPr txBox="1"/>
          <p:nvPr/>
        </p:nvSpPr>
        <p:spPr>
          <a:xfrm>
            <a:off x="1514493" y="4622827"/>
            <a:ext cx="1941557" cy="553998"/>
          </a:xfrm>
          <a:prstGeom prst="rect">
            <a:avLst/>
          </a:prstGeom>
          <a:noFill/>
        </p:spPr>
        <p:txBody>
          <a:bodyPr wrap="none" rtlCol="0">
            <a:spAutoFit/>
          </a:bodyPr>
          <a:lstStyle/>
          <a:p>
            <a:r>
              <a:rPr lang="en-US" sz="3000" dirty="0">
                <a:solidFill>
                  <a:srgbClr val="002060"/>
                </a:solidFill>
              </a:rPr>
              <a:t>∑ </a:t>
            </a:r>
            <a:r>
              <a:rPr lang="en-US" sz="3000" dirty="0">
                <a:solidFill>
                  <a:srgbClr val="002060"/>
                </a:solidFill>
                <a:latin typeface="Times New Roman" panose="02020603050405020304" pitchFamily="18" charset="0"/>
                <a:cs typeface="Times New Roman" panose="02020603050405020304" pitchFamily="18" charset="0"/>
              </a:rPr>
              <a:t>M</a:t>
            </a:r>
            <a:r>
              <a:rPr lang="en-US" sz="3000" baseline="-25000" dirty="0">
                <a:solidFill>
                  <a:srgbClr val="002060"/>
                </a:solidFill>
                <a:latin typeface="Times New Roman" panose="02020603050405020304" pitchFamily="18" charset="0"/>
                <a:cs typeface="Times New Roman" panose="02020603050405020304" pitchFamily="18" charset="0"/>
              </a:rPr>
              <a:t>knee</a:t>
            </a:r>
            <a:r>
              <a:rPr lang="en-US" sz="3000" dirty="0">
                <a:solidFill>
                  <a:srgbClr val="002060"/>
                </a:solidFill>
              </a:rPr>
              <a:t>= 0</a:t>
            </a:r>
          </a:p>
        </p:txBody>
      </p:sp>
      <p:sp>
        <p:nvSpPr>
          <p:cNvPr id="105" name="TextBox 104">
            <a:extLst>
              <a:ext uri="{FF2B5EF4-FFF2-40B4-BE49-F238E27FC236}">
                <a16:creationId xmlns:a16="http://schemas.microsoft.com/office/drawing/2014/main" id="{65D90AF0-C52D-36F1-6CA7-22198EA969EF}"/>
              </a:ext>
            </a:extLst>
          </p:cNvPr>
          <p:cNvSpPr txBox="1"/>
          <p:nvPr/>
        </p:nvSpPr>
        <p:spPr>
          <a:xfrm>
            <a:off x="678982" y="5173772"/>
            <a:ext cx="6756978" cy="553998"/>
          </a:xfrm>
          <a:prstGeom prst="rect">
            <a:avLst/>
          </a:prstGeom>
          <a:noFill/>
        </p:spPr>
        <p:txBody>
          <a:bodyPr wrap="none" rtlCol="0">
            <a:spAutoFit/>
          </a:bodyPr>
          <a:lstStyle/>
          <a:p>
            <a:r>
              <a:rPr lang="en-US" sz="3000" dirty="0">
                <a:solidFill>
                  <a:srgbClr val="002060"/>
                </a:solidFill>
              </a:rPr>
              <a:t>-(172</a:t>
            </a:r>
            <a:r>
              <a:rPr lang="ar-IQ" sz="3000" dirty="0">
                <a:solidFill>
                  <a:srgbClr val="002060"/>
                </a:solidFill>
              </a:rPr>
              <a:t>×</a:t>
            </a:r>
            <a:r>
              <a:rPr lang="en-US" sz="3000" dirty="0">
                <a:solidFill>
                  <a:srgbClr val="002060"/>
                </a:solidFill>
              </a:rPr>
              <a:t> 0.5)+ (1164.6</a:t>
            </a:r>
            <a:r>
              <a:rPr lang="ar-IQ" sz="3000" dirty="0">
                <a:solidFill>
                  <a:srgbClr val="002060"/>
                </a:solidFill>
              </a:rPr>
              <a:t>×</a:t>
            </a:r>
            <a:r>
              <a:rPr lang="en-US" sz="3000" dirty="0">
                <a:solidFill>
                  <a:srgbClr val="002060"/>
                </a:solidFill>
              </a:rPr>
              <a:t> 0.0637)+ </a:t>
            </a:r>
            <a:r>
              <a:rPr lang="en-US" sz="3000" dirty="0">
                <a:solidFill>
                  <a:srgbClr val="002060"/>
                </a:solidFill>
                <a:latin typeface="Times New Roman" panose="02020603050405020304" pitchFamily="18" charset="0"/>
                <a:cs typeface="Times New Roman" panose="02020603050405020304" pitchFamily="18" charset="0"/>
              </a:rPr>
              <a:t>M</a:t>
            </a:r>
            <a:r>
              <a:rPr lang="en-US" sz="3000" baseline="-25000" dirty="0">
                <a:solidFill>
                  <a:srgbClr val="002060"/>
                </a:solidFill>
                <a:latin typeface="Times New Roman" panose="02020603050405020304" pitchFamily="18" charset="0"/>
                <a:cs typeface="Times New Roman" panose="02020603050405020304" pitchFamily="18" charset="0"/>
              </a:rPr>
              <a:t>k</a:t>
            </a:r>
            <a:r>
              <a:rPr lang="en-US" sz="3000" dirty="0">
                <a:solidFill>
                  <a:srgbClr val="002060"/>
                </a:solidFill>
              </a:rPr>
              <a:t>= 0</a:t>
            </a:r>
          </a:p>
        </p:txBody>
      </p:sp>
      <p:sp>
        <p:nvSpPr>
          <p:cNvPr id="106" name="TextBox 105">
            <a:extLst>
              <a:ext uri="{FF2B5EF4-FFF2-40B4-BE49-F238E27FC236}">
                <a16:creationId xmlns:a16="http://schemas.microsoft.com/office/drawing/2014/main" id="{334BC1FB-7797-6BDF-33EE-7C10D427AB24}"/>
              </a:ext>
            </a:extLst>
          </p:cNvPr>
          <p:cNvSpPr txBox="1"/>
          <p:nvPr/>
        </p:nvSpPr>
        <p:spPr>
          <a:xfrm>
            <a:off x="739714" y="5767609"/>
            <a:ext cx="2858475" cy="553998"/>
          </a:xfrm>
          <a:prstGeom prst="rect">
            <a:avLst/>
          </a:prstGeom>
          <a:noFill/>
        </p:spPr>
        <p:txBody>
          <a:bodyPr wrap="none" rtlCol="0">
            <a:spAutoFit/>
          </a:bodyPr>
          <a:lstStyle/>
          <a:p>
            <a:r>
              <a:rPr lang="en-US" sz="3000" dirty="0">
                <a:solidFill>
                  <a:srgbClr val="002060"/>
                </a:solidFill>
                <a:latin typeface="Times New Roman" panose="02020603050405020304" pitchFamily="18" charset="0"/>
                <a:cs typeface="Times New Roman" panose="02020603050405020304" pitchFamily="18" charset="0"/>
              </a:rPr>
              <a:t>M</a:t>
            </a:r>
            <a:r>
              <a:rPr lang="en-US" sz="3000" baseline="-25000" dirty="0">
                <a:solidFill>
                  <a:srgbClr val="002060"/>
                </a:solidFill>
                <a:latin typeface="Times New Roman" panose="02020603050405020304" pitchFamily="18" charset="0"/>
                <a:cs typeface="Times New Roman" panose="02020603050405020304" pitchFamily="18" charset="0"/>
              </a:rPr>
              <a:t>k</a:t>
            </a:r>
            <a:r>
              <a:rPr lang="en-US" sz="3000" baseline="-25000" dirty="0">
                <a:solidFill>
                  <a:srgbClr val="002060"/>
                </a:solidFill>
              </a:rPr>
              <a:t> </a:t>
            </a:r>
            <a:r>
              <a:rPr lang="en-US" sz="3000" dirty="0">
                <a:solidFill>
                  <a:srgbClr val="002060"/>
                </a:solidFill>
              </a:rPr>
              <a:t>≈ 11.81 N.m</a:t>
            </a:r>
          </a:p>
        </p:txBody>
      </p:sp>
      <p:grpSp>
        <p:nvGrpSpPr>
          <p:cNvPr id="4" name="Group 3">
            <a:extLst>
              <a:ext uri="{FF2B5EF4-FFF2-40B4-BE49-F238E27FC236}">
                <a16:creationId xmlns:a16="http://schemas.microsoft.com/office/drawing/2014/main" id="{47D940A0-7536-8410-CED7-EC06718C6F72}"/>
              </a:ext>
            </a:extLst>
          </p:cNvPr>
          <p:cNvGrpSpPr/>
          <p:nvPr/>
        </p:nvGrpSpPr>
        <p:grpSpPr>
          <a:xfrm>
            <a:off x="3598189" y="5660323"/>
            <a:ext cx="914400" cy="801850"/>
            <a:chOff x="3598189" y="5660323"/>
            <a:chExt cx="914400" cy="801850"/>
          </a:xfrm>
        </p:grpSpPr>
        <p:pic>
          <p:nvPicPr>
            <p:cNvPr id="108" name="Graphic 107" descr="Line arrow: Rotate right with solid fill">
              <a:extLst>
                <a:ext uri="{FF2B5EF4-FFF2-40B4-BE49-F238E27FC236}">
                  <a16:creationId xmlns:a16="http://schemas.microsoft.com/office/drawing/2014/main" id="{9ECFC804-EC14-5C11-EAC6-6AEF2D832B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98189" y="5660323"/>
              <a:ext cx="914400" cy="801850"/>
            </a:xfrm>
            <a:prstGeom prst="rect">
              <a:avLst/>
            </a:prstGeom>
          </p:spPr>
        </p:pic>
        <p:sp>
          <p:nvSpPr>
            <p:cNvPr id="3" name="Minus Sign 2">
              <a:extLst>
                <a:ext uri="{FF2B5EF4-FFF2-40B4-BE49-F238E27FC236}">
                  <a16:creationId xmlns:a16="http://schemas.microsoft.com/office/drawing/2014/main" id="{6D067609-C152-84B9-FA73-9B5C59A0AF06}"/>
                </a:ext>
              </a:extLst>
            </p:cNvPr>
            <p:cNvSpPr/>
            <p:nvPr/>
          </p:nvSpPr>
          <p:spPr>
            <a:xfrm>
              <a:off x="3727070" y="5954075"/>
              <a:ext cx="447820" cy="3097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7356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1000"/>
                                        <p:tgtEl>
                                          <p:spTgt spid="60"/>
                                        </p:tgtEl>
                                      </p:cBhvr>
                                    </p:animEffect>
                                    <p:anim calcmode="lin" valueType="num">
                                      <p:cBhvr>
                                        <p:cTn id="13" dur="1000" fill="hold"/>
                                        <p:tgtEl>
                                          <p:spTgt spid="60"/>
                                        </p:tgtEl>
                                        <p:attrNameLst>
                                          <p:attrName>ppt_x</p:attrName>
                                        </p:attrNameLst>
                                      </p:cBhvr>
                                      <p:tavLst>
                                        <p:tav tm="0">
                                          <p:val>
                                            <p:strVal val="#ppt_x"/>
                                          </p:val>
                                        </p:tav>
                                        <p:tav tm="100000">
                                          <p:val>
                                            <p:strVal val="#ppt_x"/>
                                          </p:val>
                                        </p:tav>
                                      </p:tavLst>
                                    </p:anim>
                                    <p:anim calcmode="lin" valueType="num">
                                      <p:cBhvr>
                                        <p:cTn id="1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strips(downLeft)">
                                      <p:cBhvr>
                                        <p:cTn id="19" dur="500"/>
                                        <p:tgtEl>
                                          <p:spTgt spid="63"/>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strips(downLeft)">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1000"/>
                                        <p:tgtEl>
                                          <p:spTgt spid="61"/>
                                        </p:tgtEl>
                                      </p:cBhvr>
                                    </p:animEffect>
                                    <p:anim calcmode="lin" valueType="num">
                                      <p:cBhvr>
                                        <p:cTn id="28" dur="1000" fill="hold"/>
                                        <p:tgtEl>
                                          <p:spTgt spid="61"/>
                                        </p:tgtEl>
                                        <p:attrNameLst>
                                          <p:attrName>ppt_x</p:attrName>
                                        </p:attrNameLst>
                                      </p:cBhvr>
                                      <p:tavLst>
                                        <p:tav tm="0">
                                          <p:val>
                                            <p:strVal val="#ppt_x"/>
                                          </p:val>
                                        </p:tav>
                                        <p:tav tm="100000">
                                          <p:val>
                                            <p:strVal val="#ppt_x"/>
                                          </p:val>
                                        </p:tav>
                                      </p:tavLst>
                                    </p:anim>
                                    <p:anim calcmode="lin" valueType="num">
                                      <p:cBhvr>
                                        <p:cTn id="29" dur="1000" fill="hold"/>
                                        <p:tgtEl>
                                          <p:spTgt spid="61"/>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1000"/>
                                        <p:tgtEl>
                                          <p:spTgt spid="70"/>
                                        </p:tgtEl>
                                      </p:cBhvr>
                                    </p:animEffect>
                                    <p:anim calcmode="lin" valueType="num">
                                      <p:cBhvr>
                                        <p:cTn id="33" dur="1000" fill="hold"/>
                                        <p:tgtEl>
                                          <p:spTgt spid="70"/>
                                        </p:tgtEl>
                                        <p:attrNameLst>
                                          <p:attrName>ppt_x</p:attrName>
                                        </p:attrNameLst>
                                      </p:cBhvr>
                                      <p:tavLst>
                                        <p:tav tm="0">
                                          <p:val>
                                            <p:strVal val="#ppt_x"/>
                                          </p:val>
                                        </p:tav>
                                        <p:tav tm="100000">
                                          <p:val>
                                            <p:strVal val="#ppt_x"/>
                                          </p:val>
                                        </p:tav>
                                      </p:tavLst>
                                    </p:anim>
                                    <p:anim calcmode="lin" valueType="num">
                                      <p:cBhvr>
                                        <p:cTn id="34"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circle(in)">
                                      <p:cBhvr>
                                        <p:cTn id="39" dur="2000"/>
                                        <p:tgtEl>
                                          <p:spTgt spid="72"/>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circle(in)">
                                      <p:cBhvr>
                                        <p:cTn id="42" dur="2000"/>
                                        <p:tgtEl>
                                          <p:spTgt spid="7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circle(in)">
                                      <p:cBhvr>
                                        <p:cTn id="47" dur="2000"/>
                                        <p:tgtEl>
                                          <p:spTgt spid="78"/>
                                        </p:tgtEl>
                                      </p:cBhvr>
                                    </p:animEffect>
                                  </p:childTnLst>
                                </p:cTn>
                              </p:par>
                              <p:par>
                                <p:cTn id="48" presetID="6" presetClass="entr" presetSubtype="16" fill="hold"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circle(in)">
                                      <p:cBhvr>
                                        <p:cTn id="50" dur="2000"/>
                                        <p:tgtEl>
                                          <p:spTgt spid="80"/>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circle(in)">
                                      <p:cBhvr>
                                        <p:cTn id="53" dur="2000"/>
                                        <p:tgtEl>
                                          <p:spTgt spid="91"/>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barn(inVertical)">
                                      <p:cBhvr>
                                        <p:cTn id="58" dur="500"/>
                                        <p:tgtEl>
                                          <p:spTgt spid="76"/>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barn(inVertical)">
                                      <p:cBhvr>
                                        <p:cTn id="61" dur="500"/>
                                        <p:tgtEl>
                                          <p:spTgt spid="92"/>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circle(in)">
                                      <p:cBhvr>
                                        <p:cTn id="66" dur="2000"/>
                                        <p:tgtEl>
                                          <p:spTgt spid="83"/>
                                        </p:tgtEl>
                                      </p:cBhvr>
                                    </p:animEffect>
                                  </p:childTnLst>
                                </p:cTn>
                              </p:par>
                              <p:par>
                                <p:cTn id="67" presetID="6" presetClass="entr" presetSubtype="16" fill="hold" nodeType="withEffect">
                                  <p:stCondLst>
                                    <p:cond delay="0"/>
                                  </p:stCondLst>
                                  <p:childTnLst>
                                    <p:set>
                                      <p:cBhvr>
                                        <p:cTn id="68" dur="1" fill="hold">
                                          <p:stCondLst>
                                            <p:cond delay="0"/>
                                          </p:stCondLst>
                                        </p:cTn>
                                        <p:tgtEl>
                                          <p:spTgt spid="85"/>
                                        </p:tgtEl>
                                        <p:attrNameLst>
                                          <p:attrName>style.visibility</p:attrName>
                                        </p:attrNameLst>
                                      </p:cBhvr>
                                      <p:to>
                                        <p:strVal val="visible"/>
                                      </p:to>
                                    </p:set>
                                    <p:animEffect transition="in" filter="circle(in)">
                                      <p:cBhvr>
                                        <p:cTn id="69" dur="2000"/>
                                        <p:tgtEl>
                                          <p:spTgt spid="85"/>
                                        </p:tgtEl>
                                      </p:cBhvr>
                                    </p:animEffect>
                                  </p:childTnLst>
                                </p:cTn>
                              </p:par>
                              <p:par>
                                <p:cTn id="70" presetID="6" presetClass="entr" presetSubtype="16" fill="hold"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circle(in)">
                                      <p:cBhvr>
                                        <p:cTn id="72" dur="2000"/>
                                        <p:tgtEl>
                                          <p:spTgt spid="88"/>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animEffect transition="in" filter="circle(in)">
                                      <p:cBhvr>
                                        <p:cTn id="75" dur="2000"/>
                                        <p:tgtEl>
                                          <p:spTgt spid="90"/>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97"/>
                                        </p:tgtEl>
                                        <p:attrNameLst>
                                          <p:attrName>style.visibility</p:attrName>
                                        </p:attrNameLst>
                                      </p:cBhvr>
                                      <p:to>
                                        <p:strVal val="visible"/>
                                      </p:to>
                                    </p:set>
                                    <p:animEffect transition="in" filter="fade">
                                      <p:cBhvr>
                                        <p:cTn id="80" dur="1000"/>
                                        <p:tgtEl>
                                          <p:spTgt spid="97"/>
                                        </p:tgtEl>
                                      </p:cBhvr>
                                    </p:animEffect>
                                    <p:anim calcmode="lin" valueType="num">
                                      <p:cBhvr>
                                        <p:cTn id="81" dur="1000" fill="hold"/>
                                        <p:tgtEl>
                                          <p:spTgt spid="97"/>
                                        </p:tgtEl>
                                        <p:attrNameLst>
                                          <p:attrName>ppt_x</p:attrName>
                                        </p:attrNameLst>
                                      </p:cBhvr>
                                      <p:tavLst>
                                        <p:tav tm="0">
                                          <p:val>
                                            <p:strVal val="#ppt_x"/>
                                          </p:val>
                                        </p:tav>
                                        <p:tav tm="100000">
                                          <p:val>
                                            <p:strVal val="#ppt_x"/>
                                          </p:val>
                                        </p:tav>
                                      </p:tavLst>
                                    </p:anim>
                                    <p:anim calcmode="lin" valueType="num">
                                      <p:cBhvr>
                                        <p:cTn id="82"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nodeType="clickEffect">
                                  <p:stCondLst>
                                    <p:cond delay="0"/>
                                  </p:stCondLst>
                                  <p:childTnLst>
                                    <p:set>
                                      <p:cBhvr>
                                        <p:cTn id="93" dur="1" fill="hold">
                                          <p:stCondLst>
                                            <p:cond delay="0"/>
                                          </p:stCondLst>
                                        </p:cTn>
                                        <p:tgtEl>
                                          <p:spTgt spid="102"/>
                                        </p:tgtEl>
                                        <p:attrNameLst>
                                          <p:attrName>style.visibility</p:attrName>
                                        </p:attrNameLst>
                                      </p:cBhvr>
                                      <p:to>
                                        <p:strVal val="visible"/>
                                      </p:to>
                                    </p:set>
                                    <p:animEffect transition="in" filter="circle(in)">
                                      <p:cBhvr>
                                        <p:cTn id="94" dur="2000"/>
                                        <p:tgtEl>
                                          <p:spTgt spid="102"/>
                                        </p:tgtEl>
                                      </p:cBhvr>
                                    </p:animEffect>
                                  </p:childTnLst>
                                </p:cTn>
                              </p:par>
                              <p:par>
                                <p:cTn id="95" presetID="6" presetClass="entr" presetSubtype="16" fill="hold" grpId="0" nodeType="with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circle(in)">
                                      <p:cBhvr>
                                        <p:cTn id="97" dur="2000"/>
                                        <p:tgtEl>
                                          <p:spTgt spid="103"/>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99"/>
                                        </p:tgtEl>
                                        <p:attrNameLst>
                                          <p:attrName>style.visibility</p:attrName>
                                        </p:attrNameLst>
                                      </p:cBhvr>
                                      <p:to>
                                        <p:strVal val="visible"/>
                                      </p:to>
                                    </p:set>
                                    <p:animEffect transition="in" filter="fade">
                                      <p:cBhvr>
                                        <p:cTn id="102" dur="1000"/>
                                        <p:tgtEl>
                                          <p:spTgt spid="99"/>
                                        </p:tgtEl>
                                      </p:cBhvr>
                                    </p:animEffect>
                                    <p:anim calcmode="lin" valueType="num">
                                      <p:cBhvr>
                                        <p:cTn id="103" dur="1000" fill="hold"/>
                                        <p:tgtEl>
                                          <p:spTgt spid="99"/>
                                        </p:tgtEl>
                                        <p:attrNameLst>
                                          <p:attrName>ppt_x</p:attrName>
                                        </p:attrNameLst>
                                      </p:cBhvr>
                                      <p:tavLst>
                                        <p:tav tm="0">
                                          <p:val>
                                            <p:strVal val="#ppt_x"/>
                                          </p:val>
                                        </p:tav>
                                        <p:tav tm="100000">
                                          <p:val>
                                            <p:strVal val="#ppt_x"/>
                                          </p:val>
                                        </p:tav>
                                      </p:tavLst>
                                    </p:anim>
                                    <p:anim calcmode="lin" valueType="num">
                                      <p:cBhvr>
                                        <p:cTn id="104"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100"/>
                                        </p:tgtEl>
                                        <p:attrNameLst>
                                          <p:attrName>style.visibility</p:attrName>
                                        </p:attrNameLst>
                                      </p:cBhvr>
                                      <p:to>
                                        <p:strVal val="visible"/>
                                      </p:to>
                                    </p:set>
                                    <p:animEffect transition="in" filter="fade">
                                      <p:cBhvr>
                                        <p:cTn id="109" dur="1000"/>
                                        <p:tgtEl>
                                          <p:spTgt spid="100"/>
                                        </p:tgtEl>
                                      </p:cBhvr>
                                    </p:animEffect>
                                    <p:anim calcmode="lin" valueType="num">
                                      <p:cBhvr>
                                        <p:cTn id="110" dur="1000" fill="hold"/>
                                        <p:tgtEl>
                                          <p:spTgt spid="100"/>
                                        </p:tgtEl>
                                        <p:attrNameLst>
                                          <p:attrName>ppt_x</p:attrName>
                                        </p:attrNameLst>
                                      </p:cBhvr>
                                      <p:tavLst>
                                        <p:tav tm="0">
                                          <p:val>
                                            <p:strVal val="#ppt_x"/>
                                          </p:val>
                                        </p:tav>
                                        <p:tav tm="100000">
                                          <p:val>
                                            <p:strVal val="#ppt_x"/>
                                          </p:val>
                                        </p:tav>
                                      </p:tavLst>
                                    </p:anim>
                                    <p:anim calcmode="lin" valueType="num">
                                      <p:cBhvr>
                                        <p:cTn id="111"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104"/>
                                        </p:tgtEl>
                                        <p:attrNameLst>
                                          <p:attrName>style.visibility</p:attrName>
                                        </p:attrNameLst>
                                      </p:cBhvr>
                                      <p:to>
                                        <p:strVal val="visible"/>
                                      </p:to>
                                    </p:set>
                                    <p:animEffect transition="in" filter="fade">
                                      <p:cBhvr>
                                        <p:cTn id="116" dur="1000"/>
                                        <p:tgtEl>
                                          <p:spTgt spid="104"/>
                                        </p:tgtEl>
                                      </p:cBhvr>
                                    </p:animEffect>
                                    <p:anim calcmode="lin" valueType="num">
                                      <p:cBhvr>
                                        <p:cTn id="117" dur="1000" fill="hold"/>
                                        <p:tgtEl>
                                          <p:spTgt spid="104"/>
                                        </p:tgtEl>
                                        <p:attrNameLst>
                                          <p:attrName>ppt_x</p:attrName>
                                        </p:attrNameLst>
                                      </p:cBhvr>
                                      <p:tavLst>
                                        <p:tav tm="0">
                                          <p:val>
                                            <p:strVal val="#ppt_x"/>
                                          </p:val>
                                        </p:tav>
                                        <p:tav tm="100000">
                                          <p:val>
                                            <p:strVal val="#ppt_x"/>
                                          </p:val>
                                        </p:tav>
                                      </p:tavLst>
                                    </p:anim>
                                    <p:anim calcmode="lin" valueType="num">
                                      <p:cBhvr>
                                        <p:cTn id="118"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105"/>
                                        </p:tgtEl>
                                        <p:attrNameLst>
                                          <p:attrName>style.visibility</p:attrName>
                                        </p:attrNameLst>
                                      </p:cBhvr>
                                      <p:to>
                                        <p:strVal val="visible"/>
                                      </p:to>
                                    </p:set>
                                    <p:animEffect transition="in" filter="fade">
                                      <p:cBhvr>
                                        <p:cTn id="123" dur="1000"/>
                                        <p:tgtEl>
                                          <p:spTgt spid="105"/>
                                        </p:tgtEl>
                                      </p:cBhvr>
                                    </p:animEffect>
                                    <p:anim calcmode="lin" valueType="num">
                                      <p:cBhvr>
                                        <p:cTn id="124" dur="1000" fill="hold"/>
                                        <p:tgtEl>
                                          <p:spTgt spid="105"/>
                                        </p:tgtEl>
                                        <p:attrNameLst>
                                          <p:attrName>ppt_x</p:attrName>
                                        </p:attrNameLst>
                                      </p:cBhvr>
                                      <p:tavLst>
                                        <p:tav tm="0">
                                          <p:val>
                                            <p:strVal val="#ppt_x"/>
                                          </p:val>
                                        </p:tav>
                                        <p:tav tm="100000">
                                          <p:val>
                                            <p:strVal val="#ppt_x"/>
                                          </p:val>
                                        </p:tav>
                                      </p:tavLst>
                                    </p:anim>
                                    <p:anim calcmode="lin" valueType="num">
                                      <p:cBhvr>
                                        <p:cTn id="12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106"/>
                                        </p:tgtEl>
                                        <p:attrNameLst>
                                          <p:attrName>style.visibility</p:attrName>
                                        </p:attrNameLst>
                                      </p:cBhvr>
                                      <p:to>
                                        <p:strVal val="visible"/>
                                      </p:to>
                                    </p:set>
                                    <p:animEffect transition="in" filter="fade">
                                      <p:cBhvr>
                                        <p:cTn id="130" dur="1000"/>
                                        <p:tgtEl>
                                          <p:spTgt spid="106"/>
                                        </p:tgtEl>
                                      </p:cBhvr>
                                    </p:animEffect>
                                    <p:anim calcmode="lin" valueType="num">
                                      <p:cBhvr>
                                        <p:cTn id="131" dur="1000" fill="hold"/>
                                        <p:tgtEl>
                                          <p:spTgt spid="106"/>
                                        </p:tgtEl>
                                        <p:attrNameLst>
                                          <p:attrName>ppt_x</p:attrName>
                                        </p:attrNameLst>
                                      </p:cBhvr>
                                      <p:tavLst>
                                        <p:tav tm="0">
                                          <p:val>
                                            <p:strVal val="#ppt_x"/>
                                          </p:val>
                                        </p:tav>
                                        <p:tav tm="100000">
                                          <p:val>
                                            <p:strVal val="#ppt_x"/>
                                          </p:val>
                                        </p:tav>
                                      </p:tavLst>
                                    </p:anim>
                                    <p:anim calcmode="lin" valueType="num">
                                      <p:cBhvr>
                                        <p:cTn id="132"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9" grpId="0"/>
      <p:bldP spid="70" grpId="0"/>
      <p:bldP spid="73" grpId="0"/>
      <p:bldP spid="90" grpId="0"/>
      <p:bldP spid="91" grpId="0"/>
      <p:bldP spid="92" grpId="0"/>
      <p:bldP spid="97" grpId="0"/>
      <p:bldP spid="98" grpId="0"/>
      <p:bldP spid="99" grpId="0"/>
      <p:bldP spid="100" grpId="0"/>
      <p:bldP spid="103" grpId="0"/>
      <p:bldP spid="104" grpId="0"/>
      <p:bldP spid="105" grpId="0"/>
      <p:bldP spid="10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7" name="TextBox 6">
            <a:extLst>
              <a:ext uri="{FF2B5EF4-FFF2-40B4-BE49-F238E27FC236}">
                <a16:creationId xmlns:a16="http://schemas.microsoft.com/office/drawing/2014/main" id="{45E5E7BD-DE1C-47CB-E0FD-169D5FF23C45}"/>
              </a:ext>
            </a:extLst>
          </p:cNvPr>
          <p:cNvSpPr txBox="1"/>
          <p:nvPr/>
        </p:nvSpPr>
        <p:spPr>
          <a:xfrm>
            <a:off x="155721" y="501576"/>
            <a:ext cx="11042162" cy="553998"/>
          </a:xfrm>
          <a:prstGeom prst="rect">
            <a:avLst/>
          </a:prstGeom>
          <a:noFill/>
        </p:spPr>
        <p:txBody>
          <a:bodyPr wrap="square">
            <a:spAutoFit/>
          </a:bodyPr>
          <a:lstStyle/>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Functional anatomy &amp; biomechanics of the knee joint</a:t>
            </a:r>
            <a:r>
              <a:rPr kumimoji="0" lang="ar-IQ" sz="3000" b="1" i="0" u="none"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rPr>
              <a:t> </a:t>
            </a:r>
          </a:p>
        </p:txBody>
      </p:sp>
      <p:sp>
        <p:nvSpPr>
          <p:cNvPr id="2" name="TextBox 1">
            <a:extLst>
              <a:ext uri="{FF2B5EF4-FFF2-40B4-BE49-F238E27FC236}">
                <a16:creationId xmlns:a16="http://schemas.microsoft.com/office/drawing/2014/main" id="{FA4BA012-D6DD-FEA6-F3BE-531E481ADCFB}"/>
              </a:ext>
            </a:extLst>
          </p:cNvPr>
          <p:cNvSpPr txBox="1"/>
          <p:nvPr/>
        </p:nvSpPr>
        <p:spPr>
          <a:xfrm>
            <a:off x="155721" y="1055574"/>
            <a:ext cx="9116999"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sng"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rPr>
              <a:t>The Forces &amp; Moments that Acting on Knee Joint</a:t>
            </a:r>
            <a:endParaRPr kumimoji="0" lang="ar-IQ" sz="3000" b="1" i="0" u="sng"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endParaRPr>
          </a:p>
        </p:txBody>
      </p:sp>
      <p:sp>
        <p:nvSpPr>
          <p:cNvPr id="94" name="TextBox 93">
            <a:extLst>
              <a:ext uri="{FF2B5EF4-FFF2-40B4-BE49-F238E27FC236}">
                <a16:creationId xmlns:a16="http://schemas.microsoft.com/office/drawing/2014/main" id="{EE9B3AC2-01F8-83CF-77BE-8646C57D5CB9}"/>
              </a:ext>
            </a:extLst>
          </p:cNvPr>
          <p:cNvSpPr txBox="1"/>
          <p:nvPr/>
        </p:nvSpPr>
        <p:spPr>
          <a:xfrm>
            <a:off x="303248" y="2007443"/>
            <a:ext cx="7207622" cy="1015663"/>
          </a:xfrm>
          <a:prstGeom prst="rect">
            <a:avLst/>
          </a:prstGeom>
          <a:noFill/>
        </p:spPr>
        <p:txBody>
          <a:bodyPr wrap="square">
            <a:spAutoFit/>
          </a:bodyPr>
          <a:lstStyle/>
          <a:p>
            <a:pPr algn="ctr"/>
            <a:r>
              <a:rPr lang="en-US" sz="3000" b="1" dirty="0">
                <a:solidFill>
                  <a:srgbClr val="002060"/>
                </a:solidFill>
              </a:rPr>
              <a:t>   The Terminal Stance Phase   (Approximately 13% of Gait Cycle)</a:t>
            </a:r>
          </a:p>
        </p:txBody>
      </p:sp>
      <p:sp>
        <p:nvSpPr>
          <p:cNvPr id="96" name="TextBox 95">
            <a:extLst>
              <a:ext uri="{FF2B5EF4-FFF2-40B4-BE49-F238E27FC236}">
                <a16:creationId xmlns:a16="http://schemas.microsoft.com/office/drawing/2014/main" id="{B595ECDD-3245-9894-EBD7-3C8CDF136E6C}"/>
              </a:ext>
            </a:extLst>
          </p:cNvPr>
          <p:cNvSpPr txBox="1"/>
          <p:nvPr/>
        </p:nvSpPr>
        <p:spPr>
          <a:xfrm>
            <a:off x="10590" y="1573651"/>
            <a:ext cx="8055620" cy="553998"/>
          </a:xfrm>
          <a:prstGeom prst="rect">
            <a:avLst/>
          </a:prstGeom>
          <a:noFill/>
        </p:spPr>
        <p:txBody>
          <a:bodyPr wrap="square">
            <a:spAutoFit/>
          </a:bodyPr>
          <a:lstStyle/>
          <a:p>
            <a:r>
              <a:rPr lang="en-US" sz="3000" b="1" i="0" dirty="0">
                <a:solidFill>
                  <a:srgbClr val="002060"/>
                </a:solidFill>
                <a:effectLst/>
                <a:latin typeface="+mj-lt"/>
              </a:rPr>
              <a:t>2. The largest compressive force occurs at</a:t>
            </a:r>
            <a:r>
              <a:rPr lang="en-US" sz="3000" b="1" dirty="0">
                <a:solidFill>
                  <a:srgbClr val="002060"/>
                </a:solidFill>
                <a:latin typeface="+mj-lt"/>
              </a:rPr>
              <a:t> </a:t>
            </a:r>
            <a:endParaRPr lang="en-US" dirty="0"/>
          </a:p>
        </p:txBody>
      </p:sp>
      <p:sp>
        <p:nvSpPr>
          <p:cNvPr id="97" name="TextBox 96">
            <a:extLst>
              <a:ext uri="{FF2B5EF4-FFF2-40B4-BE49-F238E27FC236}">
                <a16:creationId xmlns:a16="http://schemas.microsoft.com/office/drawing/2014/main" id="{16546EF0-4F7D-C919-3795-91A92D1400DF}"/>
              </a:ext>
            </a:extLst>
          </p:cNvPr>
          <p:cNvSpPr txBox="1"/>
          <p:nvPr/>
        </p:nvSpPr>
        <p:spPr>
          <a:xfrm>
            <a:off x="414896" y="3064761"/>
            <a:ext cx="2775119" cy="553998"/>
          </a:xfrm>
          <a:prstGeom prst="rect">
            <a:avLst/>
          </a:prstGeom>
          <a:noFill/>
        </p:spPr>
        <p:txBody>
          <a:bodyPr wrap="none" rtlCol="0">
            <a:spAutoFit/>
          </a:bodyPr>
          <a:lstStyle/>
          <a:p>
            <a:r>
              <a:rPr lang="en-US" sz="3000" dirty="0">
                <a:solidFill>
                  <a:srgbClr val="002060"/>
                </a:solidFill>
              </a:rPr>
              <a:t>Mass = 100 Kg</a:t>
            </a:r>
          </a:p>
        </p:txBody>
      </p:sp>
      <p:grpSp>
        <p:nvGrpSpPr>
          <p:cNvPr id="55" name="Group 54">
            <a:extLst>
              <a:ext uri="{FF2B5EF4-FFF2-40B4-BE49-F238E27FC236}">
                <a16:creationId xmlns:a16="http://schemas.microsoft.com/office/drawing/2014/main" id="{6FC2F72D-24C5-84E8-5B35-08A73E38FFD7}"/>
              </a:ext>
            </a:extLst>
          </p:cNvPr>
          <p:cNvGrpSpPr/>
          <p:nvPr/>
        </p:nvGrpSpPr>
        <p:grpSpPr>
          <a:xfrm>
            <a:off x="7543999" y="1430172"/>
            <a:ext cx="4648001" cy="5222712"/>
            <a:chOff x="7101318" y="1381923"/>
            <a:chExt cx="4648001" cy="5222712"/>
          </a:xfrm>
        </p:grpSpPr>
        <p:sp>
          <p:nvSpPr>
            <p:cNvPr id="70" name="TextBox 69">
              <a:extLst>
                <a:ext uri="{FF2B5EF4-FFF2-40B4-BE49-F238E27FC236}">
                  <a16:creationId xmlns:a16="http://schemas.microsoft.com/office/drawing/2014/main" id="{D19DA11C-E808-2237-5CD7-7A1399263042}"/>
                </a:ext>
              </a:extLst>
            </p:cNvPr>
            <p:cNvSpPr txBox="1"/>
            <p:nvPr/>
          </p:nvSpPr>
          <p:spPr>
            <a:xfrm>
              <a:off x="9274430" y="1381923"/>
              <a:ext cx="720472" cy="553998"/>
            </a:xfrm>
            <a:prstGeom prst="rect">
              <a:avLst/>
            </a:prstGeom>
            <a:noFill/>
          </p:spPr>
          <p:txBody>
            <a:bodyPr wrap="square" rtlCol="0">
              <a:spAutoFit/>
            </a:bodyPr>
            <a:lstStyle/>
            <a:p>
              <a:r>
                <a:rPr lang="en-US" sz="3000" b="1" dirty="0">
                  <a:solidFill>
                    <a:srgbClr val="FF0000"/>
                  </a:solidFill>
                </a:rPr>
                <a:t>F</a:t>
              </a:r>
              <a:r>
                <a:rPr lang="en-US" sz="3000" b="1" baseline="-25000" dirty="0">
                  <a:solidFill>
                    <a:srgbClr val="FF0000"/>
                  </a:solidFill>
                </a:rPr>
                <a:t>K</a:t>
              </a:r>
              <a:r>
                <a:rPr lang="en-US" sz="3000" b="1" baseline="-25000" dirty="0">
                  <a:solidFill>
                    <a:srgbClr val="7030A0"/>
                  </a:solidFill>
                </a:rPr>
                <a:t>y</a:t>
              </a:r>
              <a:endParaRPr lang="en-US" sz="3000" baseline="-25000" dirty="0">
                <a:solidFill>
                  <a:srgbClr val="7030A0"/>
                </a:solidFill>
              </a:endParaRPr>
            </a:p>
          </p:txBody>
        </p:sp>
        <p:grpSp>
          <p:nvGrpSpPr>
            <p:cNvPr id="53" name="Group 52">
              <a:extLst>
                <a:ext uri="{FF2B5EF4-FFF2-40B4-BE49-F238E27FC236}">
                  <a16:creationId xmlns:a16="http://schemas.microsoft.com/office/drawing/2014/main" id="{73686879-EAC0-E42D-3BF5-B853A40FF80D}"/>
                </a:ext>
              </a:extLst>
            </p:cNvPr>
            <p:cNvGrpSpPr/>
            <p:nvPr/>
          </p:nvGrpSpPr>
          <p:grpSpPr>
            <a:xfrm>
              <a:off x="7101318" y="1619432"/>
              <a:ext cx="4648001" cy="4985203"/>
              <a:chOff x="2246653" y="1831073"/>
              <a:chExt cx="4648001" cy="4985203"/>
            </a:xfrm>
          </p:grpSpPr>
          <p:sp>
            <p:nvSpPr>
              <p:cNvPr id="60" name="TextBox 59">
                <a:extLst>
                  <a:ext uri="{FF2B5EF4-FFF2-40B4-BE49-F238E27FC236}">
                    <a16:creationId xmlns:a16="http://schemas.microsoft.com/office/drawing/2014/main" id="{F66F1E59-92A3-82ED-1825-F2880DFC98C1}"/>
                  </a:ext>
                </a:extLst>
              </p:cNvPr>
              <p:cNvSpPr txBox="1"/>
              <p:nvPr/>
            </p:nvSpPr>
            <p:spPr>
              <a:xfrm>
                <a:off x="5507347" y="6262278"/>
                <a:ext cx="938503" cy="553998"/>
              </a:xfrm>
              <a:prstGeom prst="rect">
                <a:avLst/>
              </a:prstGeom>
              <a:noFill/>
            </p:spPr>
            <p:txBody>
              <a:bodyPr wrap="square" rtlCol="0">
                <a:spAutoFit/>
              </a:bodyPr>
              <a:lstStyle/>
              <a:p>
                <a:r>
                  <a:rPr lang="en-US" sz="3000" b="1" dirty="0">
                    <a:solidFill>
                      <a:srgbClr val="FF0000"/>
                    </a:solidFill>
                  </a:rPr>
                  <a:t>F</a:t>
                </a:r>
                <a:r>
                  <a:rPr lang="en-US" sz="3000" baseline="-25000" dirty="0">
                    <a:solidFill>
                      <a:srgbClr val="FF0000"/>
                    </a:solidFill>
                  </a:rPr>
                  <a:t>GR</a:t>
                </a:r>
              </a:p>
            </p:txBody>
          </p:sp>
          <p:cxnSp>
            <p:nvCxnSpPr>
              <p:cNvPr id="61" name="Straight Arrow Connector 60">
                <a:extLst>
                  <a:ext uri="{FF2B5EF4-FFF2-40B4-BE49-F238E27FC236}">
                    <a16:creationId xmlns:a16="http://schemas.microsoft.com/office/drawing/2014/main" id="{AADA2233-8A85-8246-F096-1AD0D346C4A1}"/>
                  </a:ext>
                </a:extLst>
              </p:cNvPr>
              <p:cNvCxnSpPr>
                <a:cxnSpLocks/>
              </p:cNvCxnSpPr>
              <p:nvPr/>
            </p:nvCxnSpPr>
            <p:spPr>
              <a:xfrm>
                <a:off x="4876257" y="2288522"/>
                <a:ext cx="0" cy="7020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FC4A77D-890E-BD86-52FA-BB0A1E7B281C}"/>
                  </a:ext>
                </a:extLst>
              </p:cNvPr>
              <p:cNvCxnSpPr>
                <a:cxnSpLocks/>
              </p:cNvCxnSpPr>
              <p:nvPr/>
            </p:nvCxnSpPr>
            <p:spPr>
              <a:xfrm>
                <a:off x="4922090" y="3061319"/>
                <a:ext cx="880043"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8AE9BB68-7024-5F47-3BC3-20BFD8592F56}"/>
                  </a:ext>
                </a:extLst>
              </p:cNvPr>
              <p:cNvSpPr txBox="1"/>
              <p:nvPr/>
            </p:nvSpPr>
            <p:spPr>
              <a:xfrm>
                <a:off x="5870934" y="2674155"/>
                <a:ext cx="720472" cy="553998"/>
              </a:xfrm>
              <a:prstGeom prst="rect">
                <a:avLst/>
              </a:prstGeom>
              <a:noFill/>
            </p:spPr>
            <p:txBody>
              <a:bodyPr wrap="square" rtlCol="0">
                <a:spAutoFit/>
              </a:bodyPr>
              <a:lstStyle/>
              <a:p>
                <a:r>
                  <a:rPr lang="en-US" sz="3000" b="1" dirty="0">
                    <a:solidFill>
                      <a:srgbClr val="FF0000"/>
                    </a:solidFill>
                  </a:rPr>
                  <a:t>F</a:t>
                </a:r>
                <a:r>
                  <a:rPr lang="en-US" sz="3000" b="1" baseline="-25000" dirty="0">
                    <a:solidFill>
                      <a:srgbClr val="FF0000"/>
                    </a:solidFill>
                  </a:rPr>
                  <a:t>K</a:t>
                </a:r>
                <a:r>
                  <a:rPr lang="en-US" sz="3000" b="1" baseline="-25000" dirty="0">
                    <a:solidFill>
                      <a:srgbClr val="7030A0"/>
                    </a:solidFill>
                  </a:rPr>
                  <a:t>x</a:t>
                </a:r>
                <a:endParaRPr lang="en-US" sz="3000" baseline="-25000" dirty="0">
                  <a:solidFill>
                    <a:srgbClr val="7030A0"/>
                  </a:solidFill>
                </a:endParaRPr>
              </a:p>
            </p:txBody>
          </p:sp>
          <p:pic>
            <p:nvPicPr>
              <p:cNvPr id="72" name="Graphic 71" descr="Line arrow: Rotate left with solid fill">
                <a:extLst>
                  <a:ext uri="{FF2B5EF4-FFF2-40B4-BE49-F238E27FC236}">
                    <a16:creationId xmlns:a16="http://schemas.microsoft.com/office/drawing/2014/main" id="{3FCE8F91-7A50-B45B-BA1E-A2C664FFE6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07445" y="2434391"/>
                <a:ext cx="960253" cy="1015664"/>
              </a:xfrm>
              <a:prstGeom prst="rect">
                <a:avLst/>
              </a:prstGeom>
            </p:spPr>
          </p:pic>
          <p:sp>
            <p:nvSpPr>
              <p:cNvPr id="73" name="TextBox 72">
                <a:extLst>
                  <a:ext uri="{FF2B5EF4-FFF2-40B4-BE49-F238E27FC236}">
                    <a16:creationId xmlns:a16="http://schemas.microsoft.com/office/drawing/2014/main" id="{1E50AC9E-76B7-C7DD-4D18-B1605BA68017}"/>
                  </a:ext>
                </a:extLst>
              </p:cNvPr>
              <p:cNvSpPr txBox="1"/>
              <p:nvPr/>
            </p:nvSpPr>
            <p:spPr>
              <a:xfrm>
                <a:off x="4035043" y="2162258"/>
                <a:ext cx="720472" cy="553998"/>
              </a:xfrm>
              <a:prstGeom prst="rect">
                <a:avLst/>
              </a:prstGeom>
              <a:noFill/>
            </p:spPr>
            <p:txBody>
              <a:bodyPr wrap="squar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M</a:t>
                </a:r>
                <a:r>
                  <a:rPr lang="en-US" sz="3000" b="1" baseline="-25000" dirty="0">
                    <a:solidFill>
                      <a:srgbClr val="002060"/>
                    </a:solidFill>
                  </a:rPr>
                  <a:t>K</a:t>
                </a:r>
                <a:endParaRPr lang="en-US" sz="3000" baseline="-25000" dirty="0">
                  <a:solidFill>
                    <a:srgbClr val="002060"/>
                  </a:solidFill>
                </a:endParaRPr>
              </a:p>
            </p:txBody>
          </p:sp>
          <p:cxnSp>
            <p:nvCxnSpPr>
              <p:cNvPr id="80" name="Straight Arrow Connector 79">
                <a:extLst>
                  <a:ext uri="{FF2B5EF4-FFF2-40B4-BE49-F238E27FC236}">
                    <a16:creationId xmlns:a16="http://schemas.microsoft.com/office/drawing/2014/main" id="{C3FFC47B-E95B-CF60-8462-2CDFEDDC4208}"/>
                  </a:ext>
                </a:extLst>
              </p:cNvPr>
              <p:cNvCxnSpPr>
                <a:cxnSpLocks/>
              </p:cNvCxnSpPr>
              <p:nvPr/>
            </p:nvCxnSpPr>
            <p:spPr>
              <a:xfrm>
                <a:off x="2772166" y="3061319"/>
                <a:ext cx="0" cy="2768848"/>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E3707F4-7AE9-DBEA-59EA-583C3B34008E}"/>
                  </a:ext>
                </a:extLst>
              </p:cNvPr>
              <p:cNvCxnSpPr>
                <a:cxnSpLocks/>
              </p:cNvCxnSpPr>
              <p:nvPr/>
            </p:nvCxnSpPr>
            <p:spPr>
              <a:xfrm>
                <a:off x="4720177" y="2246374"/>
                <a:ext cx="30710" cy="3623603"/>
              </a:xfrm>
              <a:prstGeom prst="line">
                <a:avLst/>
              </a:prstGeom>
              <a:ln w="38100">
                <a:solidFill>
                  <a:srgbClr val="00B0F0"/>
                </a:solidFill>
                <a:prstDash val="lgDash"/>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EB12E11E-23F3-1C75-623D-2E81FF3C04FD}"/>
                  </a:ext>
                </a:extLst>
              </p:cNvPr>
              <p:cNvSpPr txBox="1"/>
              <p:nvPr/>
            </p:nvSpPr>
            <p:spPr>
              <a:xfrm>
                <a:off x="2246653" y="4246429"/>
                <a:ext cx="455192" cy="477054"/>
              </a:xfrm>
              <a:prstGeom prst="rect">
                <a:avLst/>
              </a:prstGeom>
              <a:noFill/>
            </p:spPr>
            <p:txBody>
              <a:bodyPr wrap="square" rtlCol="0">
                <a:spAutoFit/>
              </a:bodyPr>
              <a:lstStyle/>
              <a:p>
                <a:r>
                  <a:rPr lang="en-US" sz="2500" b="1" dirty="0">
                    <a:solidFill>
                      <a:srgbClr val="002060"/>
                    </a:solidFill>
                  </a:rPr>
                  <a:t>Y</a:t>
                </a:r>
              </a:p>
            </p:txBody>
          </p:sp>
          <p:sp>
            <p:nvSpPr>
              <p:cNvPr id="92" name="TextBox 91">
                <a:extLst>
                  <a:ext uri="{FF2B5EF4-FFF2-40B4-BE49-F238E27FC236}">
                    <a16:creationId xmlns:a16="http://schemas.microsoft.com/office/drawing/2014/main" id="{955C46C0-6EE7-8C42-C584-FE248AA1E049}"/>
                  </a:ext>
                </a:extLst>
              </p:cNvPr>
              <p:cNvSpPr txBox="1"/>
              <p:nvPr/>
            </p:nvSpPr>
            <p:spPr>
              <a:xfrm>
                <a:off x="4932968" y="1831073"/>
                <a:ext cx="455192" cy="477054"/>
              </a:xfrm>
              <a:prstGeom prst="rect">
                <a:avLst/>
              </a:prstGeom>
              <a:noFill/>
            </p:spPr>
            <p:txBody>
              <a:bodyPr wrap="square" rtlCol="0">
                <a:spAutoFit/>
              </a:bodyPr>
              <a:lstStyle/>
              <a:p>
                <a:r>
                  <a:rPr lang="en-US" sz="2500" b="1" dirty="0">
                    <a:solidFill>
                      <a:srgbClr val="002060"/>
                    </a:solidFill>
                  </a:rPr>
                  <a:t>X</a:t>
                </a:r>
              </a:p>
            </p:txBody>
          </p:sp>
          <p:cxnSp>
            <p:nvCxnSpPr>
              <p:cNvPr id="6" name="Straight Connector 5">
                <a:extLst>
                  <a:ext uri="{FF2B5EF4-FFF2-40B4-BE49-F238E27FC236}">
                    <a16:creationId xmlns:a16="http://schemas.microsoft.com/office/drawing/2014/main" id="{9926F933-3AD1-B7E5-55FC-87D04607DBC5}"/>
                  </a:ext>
                </a:extLst>
              </p:cNvPr>
              <p:cNvCxnSpPr>
                <a:cxnSpLocks/>
              </p:cNvCxnSpPr>
              <p:nvPr/>
            </p:nvCxnSpPr>
            <p:spPr>
              <a:xfrm flipH="1">
                <a:off x="5143618" y="5677888"/>
                <a:ext cx="952382" cy="117839"/>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9DAC308-E769-B981-B52F-43B908C2C679}"/>
                  </a:ext>
                </a:extLst>
              </p:cNvPr>
              <p:cNvCxnSpPr>
                <a:cxnSpLocks/>
              </p:cNvCxnSpPr>
              <p:nvPr/>
            </p:nvCxnSpPr>
            <p:spPr>
              <a:xfrm flipH="1" flipV="1">
                <a:off x="5241177" y="5445020"/>
                <a:ext cx="843385" cy="239918"/>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244986-3C97-BD80-DFA3-46FDBDFA61C2}"/>
                  </a:ext>
                </a:extLst>
              </p:cNvPr>
              <p:cNvCxnSpPr>
                <a:cxnSpLocks/>
              </p:cNvCxnSpPr>
              <p:nvPr/>
            </p:nvCxnSpPr>
            <p:spPr>
              <a:xfrm flipV="1">
                <a:off x="5140237" y="5453484"/>
                <a:ext cx="149743" cy="348942"/>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17EF3C7-4E56-C415-41CE-E7378A85A9F6}"/>
                  </a:ext>
                </a:extLst>
              </p:cNvPr>
              <p:cNvCxnSpPr>
                <a:cxnSpLocks/>
              </p:cNvCxnSpPr>
              <p:nvPr/>
            </p:nvCxnSpPr>
            <p:spPr>
              <a:xfrm flipH="1" flipV="1">
                <a:off x="4763424" y="3069784"/>
                <a:ext cx="535057" cy="2375236"/>
              </a:xfrm>
              <a:prstGeom prst="line">
                <a:avLst/>
              </a:prstGeom>
              <a:ln w="88900"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Flowchart: Or 10">
                <a:extLst>
                  <a:ext uri="{FF2B5EF4-FFF2-40B4-BE49-F238E27FC236}">
                    <a16:creationId xmlns:a16="http://schemas.microsoft.com/office/drawing/2014/main" id="{41BA4032-37B7-88A9-38C2-47032278B490}"/>
                  </a:ext>
                </a:extLst>
              </p:cNvPr>
              <p:cNvSpPr/>
              <p:nvPr/>
            </p:nvSpPr>
            <p:spPr>
              <a:xfrm>
                <a:off x="5200008" y="5331036"/>
                <a:ext cx="253218" cy="267287"/>
              </a:xfrm>
              <a:prstGeom prst="flowChartOr">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F6AFC260-E688-C854-5414-3B741A8DA2F1}"/>
                  </a:ext>
                </a:extLst>
              </p:cNvPr>
              <p:cNvCxnSpPr>
                <a:cxnSpLocks/>
              </p:cNvCxnSpPr>
              <p:nvPr/>
            </p:nvCxnSpPr>
            <p:spPr>
              <a:xfrm flipH="1" flipV="1">
                <a:off x="5303229" y="5764503"/>
                <a:ext cx="213197" cy="96691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91C495C-D9DA-7787-16AE-CD7B465E1B92}"/>
                  </a:ext>
                </a:extLst>
              </p:cNvPr>
              <p:cNvCxnSpPr>
                <a:cxnSpLocks/>
              </p:cNvCxnSpPr>
              <p:nvPr/>
            </p:nvCxnSpPr>
            <p:spPr>
              <a:xfrm>
                <a:off x="2584450" y="5830167"/>
                <a:ext cx="4310204"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8" name="Graphic 27" descr="Line arrow: Clockwise curve with solid fill">
                <a:extLst>
                  <a:ext uri="{FF2B5EF4-FFF2-40B4-BE49-F238E27FC236}">
                    <a16:creationId xmlns:a16="http://schemas.microsoft.com/office/drawing/2014/main" id="{7226A537-CDB6-286E-6BDE-F2BD17556F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47190" y="5764503"/>
                <a:ext cx="914400" cy="914400"/>
              </a:xfrm>
              <a:prstGeom prst="rect">
                <a:avLst/>
              </a:prstGeom>
            </p:spPr>
          </p:pic>
          <p:sp>
            <p:nvSpPr>
              <p:cNvPr id="30" name="TextBox 29">
                <a:extLst>
                  <a:ext uri="{FF2B5EF4-FFF2-40B4-BE49-F238E27FC236}">
                    <a16:creationId xmlns:a16="http://schemas.microsoft.com/office/drawing/2014/main" id="{FE8E4DED-214E-C269-ED0A-73D3BA666A5B}"/>
                  </a:ext>
                </a:extLst>
              </p:cNvPr>
              <p:cNvSpPr txBox="1"/>
              <p:nvPr/>
            </p:nvSpPr>
            <p:spPr>
              <a:xfrm>
                <a:off x="4212525" y="6229590"/>
                <a:ext cx="1267216" cy="477054"/>
              </a:xfrm>
              <a:prstGeom prst="rect">
                <a:avLst/>
              </a:prstGeom>
              <a:noFill/>
            </p:spPr>
            <p:txBody>
              <a:bodyPr wrap="square" rtlCol="0">
                <a:spAutoFit/>
              </a:bodyPr>
              <a:lstStyle/>
              <a:p>
                <a:r>
                  <a:rPr lang="en-US" sz="2500" b="1" dirty="0">
                    <a:solidFill>
                      <a:srgbClr val="002060"/>
                    </a:solidFill>
                  </a:rPr>
                  <a:t>79.2</a:t>
                </a:r>
                <a:r>
                  <a:rPr lang="en-US" sz="2500" b="1" baseline="30000" dirty="0">
                    <a:solidFill>
                      <a:srgbClr val="002060"/>
                    </a:solidFill>
                  </a:rPr>
                  <a:t>°</a:t>
                </a:r>
              </a:p>
            </p:txBody>
          </p:sp>
          <p:sp>
            <p:nvSpPr>
              <p:cNvPr id="31" name="Flowchart: Or 30">
                <a:extLst>
                  <a:ext uri="{FF2B5EF4-FFF2-40B4-BE49-F238E27FC236}">
                    <a16:creationId xmlns:a16="http://schemas.microsoft.com/office/drawing/2014/main" id="{89F0A7B6-8D4A-060C-D831-4D92C63E43BB}"/>
                  </a:ext>
                </a:extLst>
              </p:cNvPr>
              <p:cNvSpPr/>
              <p:nvPr/>
            </p:nvSpPr>
            <p:spPr>
              <a:xfrm>
                <a:off x="4636815" y="2920359"/>
                <a:ext cx="253218" cy="267287"/>
              </a:xfrm>
              <a:prstGeom prst="flowChartOr">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215AD70C-F95A-BA8C-2ECF-EC62D55BBDAD}"/>
                  </a:ext>
                </a:extLst>
              </p:cNvPr>
              <p:cNvCxnSpPr/>
              <p:nvPr/>
            </p:nvCxnSpPr>
            <p:spPr>
              <a:xfrm flipH="1">
                <a:off x="2772166" y="3061319"/>
                <a:ext cx="2166529" cy="0"/>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D2E8B07-E79E-8047-0387-DEA385989369}"/>
                  </a:ext>
                </a:extLst>
              </p:cNvPr>
              <p:cNvCxnSpPr>
                <a:cxnSpLocks/>
              </p:cNvCxnSpPr>
              <p:nvPr/>
            </p:nvCxnSpPr>
            <p:spPr>
              <a:xfrm flipV="1">
                <a:off x="5351193" y="2228373"/>
                <a:ext cx="0" cy="3596709"/>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1BCA6D2-C648-9316-A75A-F58C8546BD52}"/>
                  </a:ext>
                </a:extLst>
              </p:cNvPr>
              <p:cNvCxnSpPr>
                <a:cxnSpLocks/>
              </p:cNvCxnSpPr>
              <p:nvPr/>
            </p:nvCxnSpPr>
            <p:spPr>
              <a:xfrm>
                <a:off x="4707640" y="2288522"/>
                <a:ext cx="702187" cy="25156"/>
              </a:xfrm>
              <a:prstGeom prst="straightConnector1">
                <a:avLst/>
              </a:prstGeom>
              <a:ln w="571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56" name="TextBox 55">
            <a:extLst>
              <a:ext uri="{FF2B5EF4-FFF2-40B4-BE49-F238E27FC236}">
                <a16:creationId xmlns:a16="http://schemas.microsoft.com/office/drawing/2014/main" id="{E3823152-1CC3-21CE-F831-A482B90273B1}"/>
              </a:ext>
            </a:extLst>
          </p:cNvPr>
          <p:cNvSpPr txBox="1"/>
          <p:nvPr/>
        </p:nvSpPr>
        <p:spPr>
          <a:xfrm>
            <a:off x="384932" y="3618759"/>
            <a:ext cx="5974713" cy="553998"/>
          </a:xfrm>
          <a:prstGeom prst="rect">
            <a:avLst/>
          </a:prstGeom>
          <a:noFill/>
        </p:spPr>
        <p:txBody>
          <a:bodyPr wrap="none" rtlCol="0">
            <a:spAutoFit/>
          </a:bodyPr>
          <a:lstStyle/>
          <a:p>
            <a:r>
              <a:rPr lang="en-US" sz="3000" dirty="0">
                <a:solidFill>
                  <a:srgbClr val="002060"/>
                </a:solidFill>
              </a:rPr>
              <a:t>F</a:t>
            </a:r>
            <a:r>
              <a:rPr lang="en-US" sz="3000" baseline="-25000" dirty="0">
                <a:solidFill>
                  <a:srgbClr val="002060"/>
                </a:solidFill>
              </a:rPr>
              <a:t>GR</a:t>
            </a:r>
            <a:r>
              <a:rPr lang="en-US" sz="3000" dirty="0">
                <a:solidFill>
                  <a:srgbClr val="002060"/>
                </a:solidFill>
              </a:rPr>
              <a:t> = 100 * 1.2 * 9.81 = 1177.2 N </a:t>
            </a:r>
          </a:p>
        </p:txBody>
      </p:sp>
      <p:sp>
        <p:nvSpPr>
          <p:cNvPr id="57" name="TextBox 56">
            <a:extLst>
              <a:ext uri="{FF2B5EF4-FFF2-40B4-BE49-F238E27FC236}">
                <a16:creationId xmlns:a16="http://schemas.microsoft.com/office/drawing/2014/main" id="{FBBC3DDC-263D-733F-9665-C12F8A1E1B66}"/>
              </a:ext>
            </a:extLst>
          </p:cNvPr>
          <p:cNvSpPr txBox="1"/>
          <p:nvPr/>
        </p:nvSpPr>
        <p:spPr>
          <a:xfrm>
            <a:off x="340445" y="4214412"/>
            <a:ext cx="6800260" cy="553998"/>
          </a:xfrm>
          <a:prstGeom prst="rect">
            <a:avLst/>
          </a:prstGeom>
          <a:noFill/>
        </p:spPr>
        <p:txBody>
          <a:bodyPr wrap="none" rtlCol="0">
            <a:spAutoFit/>
          </a:bodyPr>
          <a:lstStyle/>
          <a:p>
            <a:r>
              <a:rPr lang="en-US" sz="3000" dirty="0">
                <a:solidFill>
                  <a:srgbClr val="002060"/>
                </a:solidFill>
              </a:rPr>
              <a:t>F</a:t>
            </a:r>
            <a:r>
              <a:rPr lang="en-US" sz="3000" baseline="-25000" dirty="0">
                <a:solidFill>
                  <a:srgbClr val="002060"/>
                </a:solidFill>
              </a:rPr>
              <a:t>GRy</a:t>
            </a:r>
            <a:r>
              <a:rPr lang="en-US" sz="3000" dirty="0">
                <a:solidFill>
                  <a:srgbClr val="002060"/>
                </a:solidFill>
              </a:rPr>
              <a:t> = 1177.2 </a:t>
            </a:r>
            <a:r>
              <a:rPr lang="ar-IQ" sz="3000" dirty="0">
                <a:solidFill>
                  <a:srgbClr val="002060"/>
                </a:solidFill>
              </a:rPr>
              <a:t>×</a:t>
            </a:r>
            <a:r>
              <a:rPr lang="en-US" sz="3000" dirty="0">
                <a:solidFill>
                  <a:srgbClr val="002060"/>
                </a:solidFill>
              </a:rPr>
              <a:t> Sin(79.2) = 1156.35 N </a:t>
            </a:r>
          </a:p>
        </p:txBody>
      </p:sp>
      <p:sp>
        <p:nvSpPr>
          <p:cNvPr id="58" name="TextBox 57">
            <a:extLst>
              <a:ext uri="{FF2B5EF4-FFF2-40B4-BE49-F238E27FC236}">
                <a16:creationId xmlns:a16="http://schemas.microsoft.com/office/drawing/2014/main" id="{C9CFAEF1-7923-54EA-B604-41AABD0168A7}"/>
              </a:ext>
            </a:extLst>
          </p:cNvPr>
          <p:cNvSpPr txBox="1"/>
          <p:nvPr/>
        </p:nvSpPr>
        <p:spPr>
          <a:xfrm>
            <a:off x="485186" y="4810065"/>
            <a:ext cx="6569427" cy="553998"/>
          </a:xfrm>
          <a:prstGeom prst="rect">
            <a:avLst/>
          </a:prstGeom>
          <a:noFill/>
        </p:spPr>
        <p:txBody>
          <a:bodyPr wrap="none" rtlCol="0">
            <a:spAutoFit/>
          </a:bodyPr>
          <a:lstStyle/>
          <a:p>
            <a:r>
              <a:rPr lang="en-US" sz="3000" dirty="0">
                <a:solidFill>
                  <a:srgbClr val="002060"/>
                </a:solidFill>
              </a:rPr>
              <a:t>F</a:t>
            </a:r>
            <a:r>
              <a:rPr lang="en-US" sz="3000" baseline="-25000" dirty="0">
                <a:solidFill>
                  <a:srgbClr val="002060"/>
                </a:solidFill>
              </a:rPr>
              <a:t>GRx</a:t>
            </a:r>
            <a:r>
              <a:rPr lang="en-US" sz="3000" dirty="0">
                <a:solidFill>
                  <a:srgbClr val="002060"/>
                </a:solidFill>
              </a:rPr>
              <a:t> = 1177.2 </a:t>
            </a:r>
            <a:r>
              <a:rPr lang="ar-IQ" sz="3000" dirty="0">
                <a:solidFill>
                  <a:srgbClr val="002060"/>
                </a:solidFill>
              </a:rPr>
              <a:t>×</a:t>
            </a:r>
            <a:r>
              <a:rPr lang="en-US" sz="3000" dirty="0">
                <a:solidFill>
                  <a:srgbClr val="002060"/>
                </a:solidFill>
              </a:rPr>
              <a:t> Cos(79.2) = 220.6 N </a:t>
            </a:r>
          </a:p>
        </p:txBody>
      </p:sp>
      <p:sp>
        <p:nvSpPr>
          <p:cNvPr id="59" name="TextBox 58">
            <a:extLst>
              <a:ext uri="{FF2B5EF4-FFF2-40B4-BE49-F238E27FC236}">
                <a16:creationId xmlns:a16="http://schemas.microsoft.com/office/drawing/2014/main" id="{AAF17D4F-DD30-2553-1F84-E51380CE9F04}"/>
              </a:ext>
            </a:extLst>
          </p:cNvPr>
          <p:cNvSpPr txBox="1"/>
          <p:nvPr/>
        </p:nvSpPr>
        <p:spPr>
          <a:xfrm>
            <a:off x="1248458" y="5327695"/>
            <a:ext cx="1941557" cy="553998"/>
          </a:xfrm>
          <a:prstGeom prst="rect">
            <a:avLst/>
          </a:prstGeom>
          <a:noFill/>
        </p:spPr>
        <p:txBody>
          <a:bodyPr wrap="none" rtlCol="0">
            <a:spAutoFit/>
          </a:bodyPr>
          <a:lstStyle/>
          <a:p>
            <a:r>
              <a:rPr lang="en-US" sz="3000" dirty="0">
                <a:solidFill>
                  <a:srgbClr val="002060"/>
                </a:solidFill>
              </a:rPr>
              <a:t>∑ </a:t>
            </a:r>
            <a:r>
              <a:rPr lang="en-US" sz="3000" dirty="0">
                <a:solidFill>
                  <a:srgbClr val="002060"/>
                </a:solidFill>
                <a:latin typeface="Times New Roman" panose="02020603050405020304" pitchFamily="18" charset="0"/>
                <a:cs typeface="Times New Roman" panose="02020603050405020304" pitchFamily="18" charset="0"/>
              </a:rPr>
              <a:t>M</a:t>
            </a:r>
            <a:r>
              <a:rPr lang="en-US" sz="3000" baseline="-25000" dirty="0">
                <a:solidFill>
                  <a:srgbClr val="002060"/>
                </a:solidFill>
                <a:latin typeface="Times New Roman" panose="02020603050405020304" pitchFamily="18" charset="0"/>
                <a:cs typeface="Times New Roman" panose="02020603050405020304" pitchFamily="18" charset="0"/>
              </a:rPr>
              <a:t>knee</a:t>
            </a:r>
            <a:r>
              <a:rPr lang="en-US" sz="3000" dirty="0">
                <a:solidFill>
                  <a:srgbClr val="002060"/>
                </a:solidFill>
              </a:rPr>
              <a:t>= 0</a:t>
            </a:r>
          </a:p>
        </p:txBody>
      </p:sp>
      <p:sp>
        <p:nvSpPr>
          <p:cNvPr id="62" name="TextBox 61">
            <a:extLst>
              <a:ext uri="{FF2B5EF4-FFF2-40B4-BE49-F238E27FC236}">
                <a16:creationId xmlns:a16="http://schemas.microsoft.com/office/drawing/2014/main" id="{761C3AF9-A5F0-B062-D75D-D03F1DD49763}"/>
              </a:ext>
            </a:extLst>
          </p:cNvPr>
          <p:cNvSpPr txBox="1"/>
          <p:nvPr/>
        </p:nvSpPr>
        <p:spPr>
          <a:xfrm>
            <a:off x="498363" y="5881693"/>
            <a:ext cx="6907660" cy="553998"/>
          </a:xfrm>
          <a:prstGeom prst="rect">
            <a:avLst/>
          </a:prstGeom>
          <a:noFill/>
        </p:spPr>
        <p:txBody>
          <a:bodyPr wrap="none" rtlCol="0">
            <a:spAutoFit/>
          </a:bodyPr>
          <a:lstStyle/>
          <a:p>
            <a:r>
              <a:rPr lang="en-US" sz="3000" dirty="0">
                <a:solidFill>
                  <a:srgbClr val="002060"/>
                </a:solidFill>
              </a:rPr>
              <a:t>(220.6</a:t>
            </a:r>
            <a:r>
              <a:rPr lang="ar-IQ" sz="3000" dirty="0">
                <a:solidFill>
                  <a:srgbClr val="002060"/>
                </a:solidFill>
              </a:rPr>
              <a:t>×</a:t>
            </a:r>
            <a:r>
              <a:rPr lang="en-US" sz="3000" dirty="0">
                <a:solidFill>
                  <a:srgbClr val="002060"/>
                </a:solidFill>
              </a:rPr>
              <a:t> 0.5)- (1156.35</a:t>
            </a:r>
            <a:r>
              <a:rPr lang="ar-IQ" sz="3000" dirty="0">
                <a:solidFill>
                  <a:srgbClr val="002060"/>
                </a:solidFill>
              </a:rPr>
              <a:t>×</a:t>
            </a:r>
            <a:r>
              <a:rPr lang="en-US" sz="3000" dirty="0">
                <a:solidFill>
                  <a:srgbClr val="002060"/>
                </a:solidFill>
              </a:rPr>
              <a:t> 0.125) +</a:t>
            </a:r>
            <a:r>
              <a:rPr lang="en-US" sz="3000" dirty="0">
                <a:solidFill>
                  <a:srgbClr val="002060"/>
                </a:solidFill>
                <a:latin typeface="Times New Roman" panose="02020603050405020304" pitchFamily="18" charset="0"/>
                <a:cs typeface="Times New Roman" panose="02020603050405020304" pitchFamily="18" charset="0"/>
              </a:rPr>
              <a:t>M</a:t>
            </a:r>
            <a:r>
              <a:rPr lang="en-US" sz="3000" baseline="-25000" dirty="0">
                <a:solidFill>
                  <a:srgbClr val="002060"/>
                </a:solidFill>
                <a:latin typeface="Times New Roman" panose="02020603050405020304" pitchFamily="18" charset="0"/>
                <a:cs typeface="Times New Roman" panose="02020603050405020304" pitchFamily="18" charset="0"/>
              </a:rPr>
              <a:t>k </a:t>
            </a:r>
            <a:r>
              <a:rPr lang="en-US" sz="3000" dirty="0">
                <a:solidFill>
                  <a:srgbClr val="002060"/>
                </a:solidFill>
              </a:rPr>
              <a:t>= 0</a:t>
            </a:r>
          </a:p>
        </p:txBody>
      </p:sp>
      <p:sp>
        <p:nvSpPr>
          <p:cNvPr id="14" name="TextBox 13">
            <a:extLst>
              <a:ext uri="{FF2B5EF4-FFF2-40B4-BE49-F238E27FC236}">
                <a16:creationId xmlns:a16="http://schemas.microsoft.com/office/drawing/2014/main" id="{D9F9CC45-D973-D278-0ED4-97E67343F13F}"/>
              </a:ext>
            </a:extLst>
          </p:cNvPr>
          <p:cNvSpPr txBox="1"/>
          <p:nvPr/>
        </p:nvSpPr>
        <p:spPr>
          <a:xfrm>
            <a:off x="1248458" y="6346551"/>
            <a:ext cx="2645276" cy="553998"/>
          </a:xfrm>
          <a:prstGeom prst="rect">
            <a:avLst/>
          </a:prstGeom>
          <a:noFill/>
        </p:spPr>
        <p:txBody>
          <a:bodyPr wrap="none" rtlCol="0">
            <a:spAutoFit/>
          </a:bodyPr>
          <a:lstStyle/>
          <a:p>
            <a:r>
              <a:rPr lang="en-US" sz="3000" dirty="0">
                <a:solidFill>
                  <a:srgbClr val="002060"/>
                </a:solidFill>
                <a:latin typeface="Times New Roman" panose="02020603050405020304" pitchFamily="18" charset="0"/>
                <a:cs typeface="Times New Roman" panose="02020603050405020304" pitchFamily="18" charset="0"/>
              </a:rPr>
              <a:t>M</a:t>
            </a:r>
            <a:r>
              <a:rPr lang="en-US" sz="3000" baseline="-25000" dirty="0">
                <a:solidFill>
                  <a:srgbClr val="002060"/>
                </a:solidFill>
                <a:latin typeface="Times New Roman" panose="02020603050405020304" pitchFamily="18" charset="0"/>
                <a:cs typeface="Times New Roman" panose="02020603050405020304" pitchFamily="18" charset="0"/>
              </a:rPr>
              <a:t>k</a:t>
            </a:r>
            <a:r>
              <a:rPr lang="en-US" sz="3000" baseline="-25000" dirty="0">
                <a:solidFill>
                  <a:srgbClr val="002060"/>
                </a:solidFill>
              </a:rPr>
              <a:t> </a:t>
            </a:r>
            <a:r>
              <a:rPr lang="en-US" sz="3000" dirty="0">
                <a:solidFill>
                  <a:srgbClr val="002060"/>
                </a:solidFill>
              </a:rPr>
              <a:t>≈ 34.2 N.m</a:t>
            </a:r>
          </a:p>
        </p:txBody>
      </p:sp>
      <p:pic>
        <p:nvPicPr>
          <p:cNvPr id="16" name="Graphic 15" descr="Line arrow: Rotate right with solid fill">
            <a:extLst>
              <a:ext uri="{FF2B5EF4-FFF2-40B4-BE49-F238E27FC236}">
                <a16:creationId xmlns:a16="http://schemas.microsoft.com/office/drawing/2014/main" id="{819E932B-2070-C699-7AD3-157E665B8E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flipV="1">
            <a:off x="3865816" y="6293405"/>
            <a:ext cx="778013" cy="607144"/>
          </a:xfrm>
          <a:prstGeom prst="rect">
            <a:avLst/>
          </a:prstGeom>
        </p:spPr>
      </p:pic>
      <p:sp>
        <p:nvSpPr>
          <p:cNvPr id="23" name="Plus Sign 22">
            <a:extLst>
              <a:ext uri="{FF2B5EF4-FFF2-40B4-BE49-F238E27FC236}">
                <a16:creationId xmlns:a16="http://schemas.microsoft.com/office/drawing/2014/main" id="{151FAA13-2EFB-8C6C-6699-76E9D0EE5361}"/>
              </a:ext>
            </a:extLst>
          </p:cNvPr>
          <p:cNvSpPr/>
          <p:nvPr/>
        </p:nvSpPr>
        <p:spPr>
          <a:xfrm>
            <a:off x="4164318" y="6435691"/>
            <a:ext cx="303603" cy="380654"/>
          </a:xfrm>
          <a:prstGeom prst="mathPlus">
            <a:avLst/>
          </a:prstGeom>
          <a:solidFill>
            <a:srgbClr val="7030A0"/>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97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1000"/>
                                        <p:tgtEl>
                                          <p:spTgt spid="56"/>
                                        </p:tgtEl>
                                      </p:cBhvr>
                                    </p:animEffect>
                                    <p:anim calcmode="lin" valueType="num">
                                      <p:cBhvr>
                                        <p:cTn id="15" dur="1000" fill="hold"/>
                                        <p:tgtEl>
                                          <p:spTgt spid="56"/>
                                        </p:tgtEl>
                                        <p:attrNameLst>
                                          <p:attrName>ppt_x</p:attrName>
                                        </p:attrNameLst>
                                      </p:cBhvr>
                                      <p:tavLst>
                                        <p:tav tm="0">
                                          <p:val>
                                            <p:strVal val="#ppt_x"/>
                                          </p:val>
                                        </p:tav>
                                        <p:tav tm="100000">
                                          <p:val>
                                            <p:strVal val="#ppt_x"/>
                                          </p:val>
                                        </p:tav>
                                      </p:tavLst>
                                    </p:anim>
                                    <p:anim calcmode="lin" valueType="num">
                                      <p:cBhvr>
                                        <p:cTn id="1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1000"/>
                                        <p:tgtEl>
                                          <p:spTgt spid="57"/>
                                        </p:tgtEl>
                                      </p:cBhvr>
                                    </p:animEffect>
                                    <p:anim calcmode="lin" valueType="num">
                                      <p:cBhvr>
                                        <p:cTn id="22" dur="1000" fill="hold"/>
                                        <p:tgtEl>
                                          <p:spTgt spid="57"/>
                                        </p:tgtEl>
                                        <p:attrNameLst>
                                          <p:attrName>ppt_x</p:attrName>
                                        </p:attrNameLst>
                                      </p:cBhvr>
                                      <p:tavLst>
                                        <p:tav tm="0">
                                          <p:val>
                                            <p:strVal val="#ppt_x"/>
                                          </p:val>
                                        </p:tav>
                                        <p:tav tm="100000">
                                          <p:val>
                                            <p:strVal val="#ppt_x"/>
                                          </p:val>
                                        </p:tav>
                                      </p:tavLst>
                                    </p:anim>
                                    <p:anim calcmode="lin" valueType="num">
                                      <p:cBhvr>
                                        <p:cTn id="23"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1000"/>
                                        <p:tgtEl>
                                          <p:spTgt spid="58"/>
                                        </p:tgtEl>
                                      </p:cBhvr>
                                    </p:animEffect>
                                    <p:anim calcmode="lin" valueType="num">
                                      <p:cBhvr>
                                        <p:cTn id="29" dur="1000" fill="hold"/>
                                        <p:tgtEl>
                                          <p:spTgt spid="58"/>
                                        </p:tgtEl>
                                        <p:attrNameLst>
                                          <p:attrName>ppt_x</p:attrName>
                                        </p:attrNameLst>
                                      </p:cBhvr>
                                      <p:tavLst>
                                        <p:tav tm="0">
                                          <p:val>
                                            <p:strVal val="#ppt_x"/>
                                          </p:val>
                                        </p:tav>
                                        <p:tav tm="100000">
                                          <p:val>
                                            <p:strVal val="#ppt_x"/>
                                          </p:val>
                                        </p:tav>
                                      </p:tavLst>
                                    </p:anim>
                                    <p:anim calcmode="lin" valueType="num">
                                      <p:cBhvr>
                                        <p:cTn id="30"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1000"/>
                                        <p:tgtEl>
                                          <p:spTgt spid="59"/>
                                        </p:tgtEl>
                                      </p:cBhvr>
                                    </p:animEffect>
                                    <p:anim calcmode="lin" valueType="num">
                                      <p:cBhvr>
                                        <p:cTn id="36" dur="1000" fill="hold"/>
                                        <p:tgtEl>
                                          <p:spTgt spid="59"/>
                                        </p:tgtEl>
                                        <p:attrNameLst>
                                          <p:attrName>ppt_x</p:attrName>
                                        </p:attrNameLst>
                                      </p:cBhvr>
                                      <p:tavLst>
                                        <p:tav tm="0">
                                          <p:val>
                                            <p:strVal val="#ppt_x"/>
                                          </p:val>
                                        </p:tav>
                                        <p:tav tm="100000">
                                          <p:val>
                                            <p:strVal val="#ppt_x"/>
                                          </p:val>
                                        </p:tav>
                                      </p:tavLst>
                                    </p:anim>
                                    <p:anim calcmode="lin" valueType="num">
                                      <p:cBhvr>
                                        <p:cTn id="37"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1000"/>
                                        <p:tgtEl>
                                          <p:spTgt spid="62"/>
                                        </p:tgtEl>
                                      </p:cBhvr>
                                    </p:animEffect>
                                    <p:anim calcmode="lin" valueType="num">
                                      <p:cBhvr>
                                        <p:cTn id="43" dur="1000" fill="hold"/>
                                        <p:tgtEl>
                                          <p:spTgt spid="62"/>
                                        </p:tgtEl>
                                        <p:attrNameLst>
                                          <p:attrName>ppt_x</p:attrName>
                                        </p:attrNameLst>
                                      </p:cBhvr>
                                      <p:tavLst>
                                        <p:tav tm="0">
                                          <p:val>
                                            <p:strVal val="#ppt_x"/>
                                          </p:val>
                                        </p:tav>
                                        <p:tav tm="100000">
                                          <p:val>
                                            <p:strVal val="#ppt_x"/>
                                          </p:val>
                                        </p:tav>
                                      </p:tavLst>
                                    </p:anim>
                                    <p:anim calcmode="lin" valueType="num">
                                      <p:cBhvr>
                                        <p:cTn id="4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circle(in)">
                                      <p:cBhvr>
                                        <p:cTn id="5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56" grpId="0"/>
      <p:bldP spid="57" grpId="0"/>
      <p:bldP spid="58" grpId="0"/>
      <p:bldP spid="59" grpId="0"/>
      <p:bldP spid="6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7" name="TextBox 6">
            <a:extLst>
              <a:ext uri="{FF2B5EF4-FFF2-40B4-BE49-F238E27FC236}">
                <a16:creationId xmlns:a16="http://schemas.microsoft.com/office/drawing/2014/main" id="{45E5E7BD-DE1C-47CB-E0FD-169D5FF23C45}"/>
              </a:ext>
            </a:extLst>
          </p:cNvPr>
          <p:cNvSpPr txBox="1"/>
          <p:nvPr/>
        </p:nvSpPr>
        <p:spPr>
          <a:xfrm>
            <a:off x="155721" y="728003"/>
            <a:ext cx="11042162" cy="553998"/>
          </a:xfrm>
          <a:prstGeom prst="rect">
            <a:avLst/>
          </a:prstGeom>
          <a:noFill/>
        </p:spPr>
        <p:txBody>
          <a:bodyPr wrap="square">
            <a:spAutoFit/>
          </a:bodyPr>
          <a:lstStyle/>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Functional anatomy &amp; biomechanics of the knee joint</a:t>
            </a:r>
            <a:r>
              <a:rPr kumimoji="0" lang="ar-IQ" sz="3000" b="1" i="0" u="none"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rPr>
              <a:t> </a:t>
            </a:r>
          </a:p>
        </p:txBody>
      </p:sp>
      <p:sp>
        <p:nvSpPr>
          <p:cNvPr id="2" name="TextBox 1">
            <a:extLst>
              <a:ext uri="{FF2B5EF4-FFF2-40B4-BE49-F238E27FC236}">
                <a16:creationId xmlns:a16="http://schemas.microsoft.com/office/drawing/2014/main" id="{FA4BA012-D6DD-FEA6-F3BE-531E481ADCFB}"/>
              </a:ext>
            </a:extLst>
          </p:cNvPr>
          <p:cNvSpPr txBox="1"/>
          <p:nvPr/>
        </p:nvSpPr>
        <p:spPr>
          <a:xfrm>
            <a:off x="155722" y="1282001"/>
            <a:ext cx="4053208"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sng"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rPr>
              <a:t>The Range of Motion</a:t>
            </a:r>
            <a:endParaRPr kumimoji="0" lang="ar-IQ" sz="3000" b="1" i="0" u="sng"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endParaRPr>
          </a:p>
        </p:txBody>
      </p:sp>
      <p:graphicFrame>
        <p:nvGraphicFramePr>
          <p:cNvPr id="3" name="Table 3">
            <a:extLst>
              <a:ext uri="{FF2B5EF4-FFF2-40B4-BE49-F238E27FC236}">
                <a16:creationId xmlns:a16="http://schemas.microsoft.com/office/drawing/2014/main" id="{680D5A5A-D6D6-50AD-31F9-D8D1FEF58EA1}"/>
              </a:ext>
            </a:extLst>
          </p:cNvPr>
          <p:cNvGraphicFramePr>
            <a:graphicFrameLocks noGrp="1"/>
          </p:cNvGraphicFramePr>
          <p:nvPr>
            <p:extLst>
              <p:ext uri="{D42A27DB-BD31-4B8C-83A1-F6EECF244321}">
                <p14:modId xmlns:p14="http://schemas.microsoft.com/office/powerpoint/2010/main" val="2104402061"/>
              </p:ext>
            </p:extLst>
          </p:nvPr>
        </p:nvGraphicFramePr>
        <p:xfrm>
          <a:off x="251012" y="1879899"/>
          <a:ext cx="8819776" cy="3444240"/>
        </p:xfrm>
        <a:graphic>
          <a:graphicData uri="http://schemas.openxmlformats.org/drawingml/2006/table">
            <a:tbl>
              <a:tblPr firstRow="1" bandRow="1">
                <a:tableStyleId>{7DF18680-E054-41AD-8BC1-D1AEF772440D}</a:tableStyleId>
              </a:tblPr>
              <a:tblGrid>
                <a:gridCol w="1002582">
                  <a:extLst>
                    <a:ext uri="{9D8B030D-6E8A-4147-A177-3AD203B41FA5}">
                      <a16:colId xmlns:a16="http://schemas.microsoft.com/office/drawing/2014/main" val="3526709076"/>
                    </a:ext>
                  </a:extLst>
                </a:gridCol>
                <a:gridCol w="2786985">
                  <a:extLst>
                    <a:ext uri="{9D8B030D-6E8A-4147-A177-3AD203B41FA5}">
                      <a16:colId xmlns:a16="http://schemas.microsoft.com/office/drawing/2014/main" val="1335596266"/>
                    </a:ext>
                  </a:extLst>
                </a:gridCol>
                <a:gridCol w="5030209">
                  <a:extLst>
                    <a:ext uri="{9D8B030D-6E8A-4147-A177-3AD203B41FA5}">
                      <a16:colId xmlns:a16="http://schemas.microsoft.com/office/drawing/2014/main" val="1013562579"/>
                    </a:ext>
                  </a:extLst>
                </a:gridCol>
              </a:tblGrid>
              <a:tr h="370840">
                <a:tc>
                  <a:txBody>
                    <a:bodyPr/>
                    <a:lstStyle/>
                    <a:p>
                      <a:pPr algn="ctr"/>
                      <a:r>
                        <a:rPr lang="en-US" sz="2800" dirty="0">
                          <a:latin typeface="Times New Roman" panose="02020603050405020304" pitchFamily="18" charset="0"/>
                          <a:cs typeface="Times New Roman" panose="02020603050405020304" pitchFamily="18" charset="0"/>
                        </a:rPr>
                        <a:t>No.</a:t>
                      </a:r>
                    </a:p>
                  </a:txBody>
                  <a:tcPr anchor="ct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Activity</a:t>
                      </a:r>
                    </a:p>
                  </a:txBody>
                  <a:tcPr anchor="ct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Range of Motion from Knee</a:t>
                      </a:r>
                    </a:p>
                    <a:p>
                      <a:pPr algn="ctr"/>
                      <a:r>
                        <a:rPr lang="en-US" sz="2800" dirty="0">
                          <a:latin typeface="Times New Roman" panose="02020603050405020304" pitchFamily="18" charset="0"/>
                          <a:cs typeface="Times New Roman" panose="02020603050405020304" pitchFamily="18" charset="0"/>
                        </a:rPr>
                        <a:t>Extension to Knee Flexion</a:t>
                      </a:r>
                    </a:p>
                    <a:p>
                      <a:pPr algn="ctr"/>
                      <a:r>
                        <a:rPr lang="en-US" sz="2800" dirty="0">
                          <a:latin typeface="Times New Roman" panose="02020603050405020304" pitchFamily="18" charset="0"/>
                          <a:cs typeface="Times New Roman" panose="02020603050405020304" pitchFamily="18" charset="0"/>
                        </a:rPr>
                        <a:t>(Degrees)</a:t>
                      </a:r>
                    </a:p>
                  </a:txBody>
                  <a:tcPr anchor="ct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105131807"/>
                  </a:ext>
                </a:extLst>
              </a:tr>
              <a:tr h="370840">
                <a:tc>
                  <a:txBody>
                    <a:bodyPr/>
                    <a:lstStyle/>
                    <a:p>
                      <a:pPr algn="ctr"/>
                      <a:r>
                        <a:rPr lang="en-US" sz="2800" dirty="0">
                          <a:latin typeface="Times New Roman" panose="02020603050405020304" pitchFamily="18" charset="0"/>
                          <a:cs typeface="Times New Roman" panose="02020603050405020304" pitchFamily="18" charset="0"/>
                        </a:rPr>
                        <a:t>1</a:t>
                      </a:r>
                    </a:p>
                  </a:txBody>
                  <a:tcPr anchor="ct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Walking</a:t>
                      </a:r>
                    </a:p>
                  </a:txBody>
                  <a:tcPr anchor="ct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0 – 67°</a:t>
                      </a:r>
                    </a:p>
                  </a:txBody>
                  <a:tcPr anchor="ct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482867344"/>
                  </a:ext>
                </a:extLst>
              </a:tr>
              <a:tr h="370840">
                <a:tc>
                  <a:txBody>
                    <a:bodyPr/>
                    <a:lstStyle/>
                    <a:p>
                      <a:pPr algn="ctr"/>
                      <a:r>
                        <a:rPr lang="en-US" sz="2800" dirty="0">
                          <a:latin typeface="Times New Roman" panose="02020603050405020304" pitchFamily="18" charset="0"/>
                          <a:cs typeface="Times New Roman" panose="02020603050405020304" pitchFamily="18" charset="0"/>
                        </a:rPr>
                        <a:t>2</a:t>
                      </a:r>
                    </a:p>
                  </a:txBody>
                  <a:tcPr anchor="ct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Climbing Stairs</a:t>
                      </a:r>
                    </a:p>
                  </a:txBody>
                  <a:tcPr anchor="ct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0 – 83°</a:t>
                      </a:r>
                    </a:p>
                  </a:txBody>
                  <a:tcPr anchor="ct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354407782"/>
                  </a:ext>
                </a:extLst>
              </a:tr>
              <a:tr h="370840">
                <a:tc>
                  <a:txBody>
                    <a:bodyPr/>
                    <a:lstStyle/>
                    <a:p>
                      <a:pPr algn="ctr"/>
                      <a:r>
                        <a:rPr lang="en-US" sz="2800" dirty="0">
                          <a:latin typeface="Times New Roman" panose="02020603050405020304" pitchFamily="18" charset="0"/>
                          <a:cs typeface="Times New Roman" panose="02020603050405020304" pitchFamily="18" charset="0"/>
                        </a:rPr>
                        <a:t>3</a:t>
                      </a:r>
                    </a:p>
                  </a:txBody>
                  <a:tcPr anchor="ct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Descending Stairs</a:t>
                      </a:r>
                    </a:p>
                  </a:txBody>
                  <a:tcPr anchor="ct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0 – 90°</a:t>
                      </a:r>
                    </a:p>
                  </a:txBody>
                  <a:tcPr anchor="ct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527554795"/>
                  </a:ext>
                </a:extLst>
              </a:tr>
              <a:tr h="370840">
                <a:tc>
                  <a:txBody>
                    <a:bodyPr/>
                    <a:lstStyle/>
                    <a:p>
                      <a:pPr algn="ctr"/>
                      <a:r>
                        <a:rPr lang="en-US" sz="2800" dirty="0">
                          <a:latin typeface="Times New Roman" panose="02020603050405020304" pitchFamily="18" charset="0"/>
                          <a:cs typeface="Times New Roman" panose="02020603050405020304" pitchFamily="18" charset="0"/>
                        </a:rPr>
                        <a:t>4</a:t>
                      </a:r>
                    </a:p>
                  </a:txBody>
                  <a:tcPr anchor="ct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Sitting Down</a:t>
                      </a:r>
                    </a:p>
                  </a:txBody>
                  <a:tcPr anchor="ct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0 – 90°</a:t>
                      </a:r>
                    </a:p>
                  </a:txBody>
                  <a:tcPr anchor="ctr">
                    <a:lnL w="57150" cap="flat" cmpd="sng" algn="ctr">
                      <a:solidFill>
                        <a:srgbClr val="C00000"/>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3311149135"/>
                  </a:ext>
                </a:extLst>
              </a:tr>
            </a:tbl>
          </a:graphicData>
        </a:graphic>
      </p:graphicFrame>
      <p:sp>
        <p:nvSpPr>
          <p:cNvPr id="4" name="Right Brace 3">
            <a:extLst>
              <a:ext uri="{FF2B5EF4-FFF2-40B4-BE49-F238E27FC236}">
                <a16:creationId xmlns:a16="http://schemas.microsoft.com/office/drawing/2014/main" id="{E95206E3-5D57-DEAC-61B9-B4EBFDD11118}"/>
              </a:ext>
            </a:extLst>
          </p:cNvPr>
          <p:cNvSpPr/>
          <p:nvPr/>
        </p:nvSpPr>
        <p:spPr>
          <a:xfrm>
            <a:off x="7383930" y="3281082"/>
            <a:ext cx="484094" cy="2002715"/>
          </a:xfrm>
          <a:prstGeom prst="rightBrace">
            <a:avLst/>
          </a:prstGeom>
          <a:ln w="63500" cmpd="dbl">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E77A5654-DDDF-A5D8-40D1-75CD90F3F7A3}"/>
              </a:ext>
            </a:extLst>
          </p:cNvPr>
          <p:cNvCxnSpPr>
            <a:cxnSpLocks/>
          </p:cNvCxnSpPr>
          <p:nvPr/>
        </p:nvCxnSpPr>
        <p:spPr>
          <a:xfrm>
            <a:off x="7868024" y="4282440"/>
            <a:ext cx="1562135" cy="0"/>
          </a:xfrm>
          <a:prstGeom prst="straightConnector1">
            <a:avLst/>
          </a:prstGeom>
          <a:ln w="63500" cmpd="dbl">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4A56B25-347A-4124-625D-761E67A85349}"/>
              </a:ext>
            </a:extLst>
          </p:cNvPr>
          <p:cNvSpPr txBox="1"/>
          <p:nvPr/>
        </p:nvSpPr>
        <p:spPr>
          <a:xfrm>
            <a:off x="9762897" y="3992148"/>
            <a:ext cx="2002829" cy="553998"/>
          </a:xfrm>
          <a:prstGeom prst="rect">
            <a:avLst/>
          </a:prstGeom>
          <a:noFill/>
        </p:spPr>
        <p:txBody>
          <a:bodyPr wrap="square" rtlCol="0">
            <a:spAutoFit/>
          </a:bodyPr>
          <a:lstStyle/>
          <a:p>
            <a:r>
              <a:rPr lang="en-US" sz="3000" b="1" dirty="0">
                <a:solidFill>
                  <a:schemeClr val="bg1"/>
                </a:solidFill>
              </a:rPr>
              <a:t>(0 – 90°)</a:t>
            </a:r>
          </a:p>
        </p:txBody>
      </p:sp>
      <p:sp>
        <p:nvSpPr>
          <p:cNvPr id="21" name="TextBox 20">
            <a:extLst>
              <a:ext uri="{FF2B5EF4-FFF2-40B4-BE49-F238E27FC236}">
                <a16:creationId xmlns:a16="http://schemas.microsoft.com/office/drawing/2014/main" id="{FDA1F969-F5FE-7E48-2A22-75D900CD7FE5}"/>
              </a:ext>
            </a:extLst>
          </p:cNvPr>
          <p:cNvSpPr txBox="1"/>
          <p:nvPr/>
        </p:nvSpPr>
        <p:spPr>
          <a:xfrm>
            <a:off x="9070788" y="3171077"/>
            <a:ext cx="3266854" cy="553998"/>
          </a:xfrm>
          <a:prstGeom prst="rect">
            <a:avLst/>
          </a:prstGeom>
          <a:noFill/>
        </p:spPr>
        <p:txBody>
          <a:bodyPr wrap="square" rtlCol="0">
            <a:spAutoFit/>
          </a:bodyPr>
          <a:lstStyle/>
          <a:p>
            <a:r>
              <a:rPr lang="en-US" sz="3000" b="1" dirty="0">
                <a:solidFill>
                  <a:schemeClr val="bg1"/>
                </a:solidFill>
              </a:rPr>
              <a:t>Range of Motion</a:t>
            </a:r>
          </a:p>
        </p:txBody>
      </p:sp>
      <mc:AlternateContent xmlns:mc="http://schemas.openxmlformats.org/markup-compatibility/2006" xmlns:p14="http://schemas.microsoft.com/office/powerpoint/2010/main">
        <mc:Choice Requires="p14">
          <p:contentPart p14:bwMode="auto" r:id="rId2">
            <p14:nvContentPartPr>
              <p14:cNvPr id="22" name="Ink 21">
                <a:extLst>
                  <a:ext uri="{FF2B5EF4-FFF2-40B4-BE49-F238E27FC236}">
                    <a16:creationId xmlns:a16="http://schemas.microsoft.com/office/drawing/2014/main" id="{80B78203-5BDF-64CF-D81E-FB662041DFD7}"/>
                  </a:ext>
                </a:extLst>
              </p14:cNvPr>
              <p14:cNvContentPartPr/>
              <p14:nvPr/>
            </p14:nvContentPartPr>
            <p14:xfrm>
              <a:off x="9692975" y="4077987"/>
              <a:ext cx="2022480" cy="382320"/>
            </p14:xfrm>
          </p:contentPart>
        </mc:Choice>
        <mc:Fallback xmlns="">
          <p:pic>
            <p:nvPicPr>
              <p:cNvPr id="22" name="Ink 21">
                <a:extLst>
                  <a:ext uri="{FF2B5EF4-FFF2-40B4-BE49-F238E27FC236}">
                    <a16:creationId xmlns:a16="http://schemas.microsoft.com/office/drawing/2014/main" id="{80B78203-5BDF-64CF-D81E-FB662041DFD7}"/>
                  </a:ext>
                </a:extLst>
              </p:cNvPr>
              <p:cNvPicPr/>
              <p:nvPr/>
            </p:nvPicPr>
            <p:blipFill>
              <a:blip r:embed="rId3"/>
              <a:stretch>
                <a:fillRect/>
              </a:stretch>
            </p:blipFill>
            <p:spPr>
              <a:xfrm>
                <a:off x="9602975" y="3897987"/>
                <a:ext cx="2202120" cy="741960"/>
              </a:xfrm>
              <a:prstGeom prst="rect">
                <a:avLst/>
              </a:prstGeom>
            </p:spPr>
          </p:pic>
        </mc:Fallback>
      </mc:AlternateContent>
    </p:spTree>
    <p:extLst>
      <p:ext uri="{BB962C8B-B14F-4D97-AF65-F5344CB8AC3E}">
        <p14:creationId xmlns:p14="http://schemas.microsoft.com/office/powerpoint/2010/main" val="2979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7" name="TextBox 6">
            <a:extLst>
              <a:ext uri="{FF2B5EF4-FFF2-40B4-BE49-F238E27FC236}">
                <a16:creationId xmlns:a16="http://schemas.microsoft.com/office/drawing/2014/main" id="{45E5E7BD-DE1C-47CB-E0FD-169D5FF23C45}"/>
              </a:ext>
            </a:extLst>
          </p:cNvPr>
          <p:cNvSpPr txBox="1"/>
          <p:nvPr/>
        </p:nvSpPr>
        <p:spPr>
          <a:xfrm>
            <a:off x="155721" y="728003"/>
            <a:ext cx="5168900"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2. </a:t>
            </a:r>
            <a:r>
              <a:rPr kumimoji="0" lang="en-US" sz="3000" b="1" i="0" u="sng" strike="noStrike" kern="1200" cap="none" spc="0" normalizeH="0" baseline="0" noProof="0" dirty="0">
                <a:ln>
                  <a:noFill/>
                </a:ln>
                <a:solidFill>
                  <a:prstClr val="black"/>
                </a:solidFill>
                <a:effectLst/>
                <a:uLnTx/>
                <a:uFillTx/>
                <a:latin typeface="Century Gothic" panose="020B0502020202020204"/>
                <a:ea typeface="+mn-ea"/>
                <a:cs typeface="+mn-cs"/>
              </a:rPr>
              <a:t>Mathematical Modelling</a:t>
            </a:r>
          </a:p>
        </p:txBody>
      </p:sp>
      <p:pic>
        <p:nvPicPr>
          <p:cNvPr id="104" name="Graphic 103" descr="Chevron arrows with solid fill">
            <a:extLst>
              <a:ext uri="{FF2B5EF4-FFF2-40B4-BE49-F238E27FC236}">
                <a16:creationId xmlns:a16="http://schemas.microsoft.com/office/drawing/2014/main" id="{3DDD5886-C252-FF40-96B7-98CB2AF0F2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70864" y="3187501"/>
            <a:ext cx="914400" cy="914400"/>
          </a:xfrm>
          <a:prstGeom prst="rect">
            <a:avLst/>
          </a:prstGeom>
        </p:spPr>
      </p:pic>
      <p:grpSp>
        <p:nvGrpSpPr>
          <p:cNvPr id="184" name="Group 183">
            <a:extLst>
              <a:ext uri="{FF2B5EF4-FFF2-40B4-BE49-F238E27FC236}">
                <a16:creationId xmlns:a16="http://schemas.microsoft.com/office/drawing/2014/main" id="{070B611E-3CB7-D8AF-A353-26306096E4B6}"/>
              </a:ext>
            </a:extLst>
          </p:cNvPr>
          <p:cNvGrpSpPr/>
          <p:nvPr/>
        </p:nvGrpSpPr>
        <p:grpSpPr>
          <a:xfrm>
            <a:off x="6533239" y="724562"/>
            <a:ext cx="6559087" cy="6009493"/>
            <a:chOff x="6533239" y="724562"/>
            <a:chExt cx="6559087" cy="6009493"/>
          </a:xfrm>
        </p:grpSpPr>
        <p:sp>
          <p:nvSpPr>
            <p:cNvPr id="107" name="TextBox 106">
              <a:extLst>
                <a:ext uri="{FF2B5EF4-FFF2-40B4-BE49-F238E27FC236}">
                  <a16:creationId xmlns:a16="http://schemas.microsoft.com/office/drawing/2014/main" id="{7AF90C7C-090A-4076-7FE0-4EEBCD158DE8}"/>
                </a:ext>
              </a:extLst>
            </p:cNvPr>
            <p:cNvSpPr txBox="1"/>
            <p:nvPr/>
          </p:nvSpPr>
          <p:spPr>
            <a:xfrm>
              <a:off x="6913404" y="6180057"/>
              <a:ext cx="6178922" cy="553998"/>
            </a:xfrm>
            <a:prstGeom prst="rect">
              <a:avLst/>
            </a:prstGeom>
            <a:noFill/>
          </p:spPr>
          <p:txBody>
            <a:bodyPr wrap="square">
              <a:spAutoFit/>
            </a:bodyPr>
            <a:lstStyle/>
            <a:p>
              <a:r>
                <a:rPr lang="en-US" sz="3000" dirty="0">
                  <a:solidFill>
                    <a:srgbClr val="002060"/>
                  </a:solidFill>
                  <a:latin typeface="Times New Roman" panose="02020603050405020304" pitchFamily="18" charset="0"/>
                  <a:cs typeface="Times New Roman" panose="02020603050405020304" pitchFamily="18" charset="0"/>
                </a:rPr>
                <a:t>                Free Body Diagram</a:t>
              </a:r>
            </a:p>
          </p:txBody>
        </p:sp>
        <p:grpSp>
          <p:nvGrpSpPr>
            <p:cNvPr id="183" name="Group 182">
              <a:extLst>
                <a:ext uri="{FF2B5EF4-FFF2-40B4-BE49-F238E27FC236}">
                  <a16:creationId xmlns:a16="http://schemas.microsoft.com/office/drawing/2014/main" id="{F88134C3-5121-5F55-4CB8-39FBCA0D90D9}"/>
                </a:ext>
              </a:extLst>
            </p:cNvPr>
            <p:cNvGrpSpPr/>
            <p:nvPr/>
          </p:nvGrpSpPr>
          <p:grpSpPr>
            <a:xfrm>
              <a:off x="6533239" y="724562"/>
              <a:ext cx="4583753" cy="4670691"/>
              <a:chOff x="6533239" y="724562"/>
              <a:chExt cx="4583753" cy="4670691"/>
            </a:xfrm>
          </p:grpSpPr>
          <p:grpSp>
            <p:nvGrpSpPr>
              <p:cNvPr id="171" name="Group 170">
                <a:extLst>
                  <a:ext uri="{FF2B5EF4-FFF2-40B4-BE49-F238E27FC236}">
                    <a16:creationId xmlns:a16="http://schemas.microsoft.com/office/drawing/2014/main" id="{29E1543A-FB2E-E266-F5CE-706C27163A4F}"/>
                  </a:ext>
                </a:extLst>
              </p:cNvPr>
              <p:cNvGrpSpPr/>
              <p:nvPr/>
            </p:nvGrpSpPr>
            <p:grpSpPr>
              <a:xfrm>
                <a:off x="6533239" y="724562"/>
                <a:ext cx="4583753" cy="4670691"/>
                <a:chOff x="6533239" y="724562"/>
                <a:chExt cx="4583753" cy="4670691"/>
              </a:xfrm>
            </p:grpSpPr>
            <p:cxnSp>
              <p:nvCxnSpPr>
                <p:cNvPr id="108" name="Straight Connector 107">
                  <a:extLst>
                    <a:ext uri="{FF2B5EF4-FFF2-40B4-BE49-F238E27FC236}">
                      <a16:creationId xmlns:a16="http://schemas.microsoft.com/office/drawing/2014/main" id="{ED20E95F-BF54-FCB3-3A62-3AE06179F106}"/>
                    </a:ext>
                  </a:extLst>
                </p:cNvPr>
                <p:cNvCxnSpPr>
                  <a:cxnSpLocks/>
                </p:cNvCxnSpPr>
                <p:nvPr/>
              </p:nvCxnSpPr>
              <p:spPr>
                <a:xfrm>
                  <a:off x="8404824" y="2049638"/>
                  <a:ext cx="1116106" cy="117670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3549252-1B0B-2D01-36A0-F388F76D4694}"/>
                    </a:ext>
                  </a:extLst>
                </p:cNvPr>
                <p:cNvCxnSpPr>
                  <a:cxnSpLocks/>
                </p:cNvCxnSpPr>
                <p:nvPr/>
              </p:nvCxnSpPr>
              <p:spPr>
                <a:xfrm>
                  <a:off x="9513896" y="3226346"/>
                  <a:ext cx="470647" cy="2016794"/>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5FBD371-0D23-0E4E-9241-070205FB83EE}"/>
                    </a:ext>
                  </a:extLst>
                </p:cNvPr>
                <p:cNvCxnSpPr>
                  <a:cxnSpLocks/>
                </p:cNvCxnSpPr>
                <p:nvPr/>
              </p:nvCxnSpPr>
              <p:spPr>
                <a:xfrm flipV="1">
                  <a:off x="9962252" y="5118254"/>
                  <a:ext cx="596900" cy="13447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111" name="Flowchart: Or 110">
                  <a:extLst>
                    <a:ext uri="{FF2B5EF4-FFF2-40B4-BE49-F238E27FC236}">
                      <a16:creationId xmlns:a16="http://schemas.microsoft.com/office/drawing/2014/main" id="{0934CEA5-EE65-E209-E003-9546A69D5F05}"/>
                    </a:ext>
                  </a:extLst>
                </p:cNvPr>
                <p:cNvSpPr/>
                <p:nvPr/>
              </p:nvSpPr>
              <p:spPr>
                <a:xfrm>
                  <a:off x="9387287" y="3073750"/>
                  <a:ext cx="253218" cy="267287"/>
                </a:xfrm>
                <a:prstGeom prst="flowChartOr">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lowchart: Or 111">
                  <a:extLst>
                    <a:ext uri="{FF2B5EF4-FFF2-40B4-BE49-F238E27FC236}">
                      <a16:creationId xmlns:a16="http://schemas.microsoft.com/office/drawing/2014/main" id="{5593517D-38FB-109C-94A9-22208EC862AC}"/>
                    </a:ext>
                  </a:extLst>
                </p:cNvPr>
                <p:cNvSpPr/>
                <p:nvPr/>
              </p:nvSpPr>
              <p:spPr>
                <a:xfrm>
                  <a:off x="8287680" y="1908310"/>
                  <a:ext cx="253218" cy="267287"/>
                </a:xfrm>
                <a:prstGeom prst="flowChartOr">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3" name="Graphic 112" descr="Soccer ball with solid fill">
                  <a:extLst>
                    <a:ext uri="{FF2B5EF4-FFF2-40B4-BE49-F238E27FC236}">
                      <a16:creationId xmlns:a16="http://schemas.microsoft.com/office/drawing/2014/main" id="{4DC15C4D-1A74-C114-696C-87EB6AEEF8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23219" y="4080426"/>
                  <a:ext cx="252000" cy="252000"/>
                </a:xfrm>
                <a:prstGeom prst="rect">
                  <a:avLst/>
                </a:prstGeom>
              </p:spPr>
            </p:pic>
            <p:pic>
              <p:nvPicPr>
                <p:cNvPr id="114" name="Graphic 113" descr="Soccer ball with solid fill">
                  <a:extLst>
                    <a:ext uri="{FF2B5EF4-FFF2-40B4-BE49-F238E27FC236}">
                      <a16:creationId xmlns:a16="http://schemas.microsoft.com/office/drawing/2014/main" id="{788A6E5F-930A-0650-754A-BBAAFB6336D9}"/>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8792657" y="2480685"/>
                  <a:ext cx="252000" cy="252000"/>
                </a:xfrm>
                <a:prstGeom prst="rect">
                  <a:avLst/>
                </a:prstGeom>
              </p:spPr>
            </p:pic>
            <p:sp>
              <p:nvSpPr>
                <p:cNvPr id="115" name="TextBox 114">
                  <a:extLst>
                    <a:ext uri="{FF2B5EF4-FFF2-40B4-BE49-F238E27FC236}">
                      <a16:creationId xmlns:a16="http://schemas.microsoft.com/office/drawing/2014/main" id="{329D3015-C519-FD3E-88D7-8DB632610108}"/>
                    </a:ext>
                  </a:extLst>
                </p:cNvPr>
                <p:cNvSpPr txBox="1"/>
                <p:nvPr/>
              </p:nvSpPr>
              <p:spPr>
                <a:xfrm>
                  <a:off x="8229504" y="2040869"/>
                  <a:ext cx="377026"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a</a:t>
                  </a:r>
                </a:p>
              </p:txBody>
            </p:sp>
            <p:sp>
              <p:nvSpPr>
                <p:cNvPr id="126" name="TextBox 125">
                  <a:extLst>
                    <a:ext uri="{FF2B5EF4-FFF2-40B4-BE49-F238E27FC236}">
                      <a16:creationId xmlns:a16="http://schemas.microsoft.com/office/drawing/2014/main" id="{412860DA-8852-AB80-8079-D6E00A801C95}"/>
                    </a:ext>
                  </a:extLst>
                </p:cNvPr>
                <p:cNvSpPr txBox="1"/>
                <p:nvPr/>
              </p:nvSpPr>
              <p:spPr>
                <a:xfrm>
                  <a:off x="8979672" y="2276340"/>
                  <a:ext cx="652533" cy="553998"/>
                </a:xfrm>
                <a:prstGeom prst="rect">
                  <a:avLst/>
                </a:prstGeom>
                <a:noFill/>
              </p:spPr>
              <p:txBody>
                <a:bodyPr wrap="squar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m</a:t>
                  </a:r>
                  <a:r>
                    <a:rPr lang="en-US" sz="3000" b="1" baseline="-25000" dirty="0">
                      <a:solidFill>
                        <a:srgbClr val="002060"/>
                      </a:solidFill>
                      <a:latin typeface="Times New Roman" panose="02020603050405020304" pitchFamily="18" charset="0"/>
                      <a:cs typeface="Times New Roman" panose="02020603050405020304" pitchFamily="18" charset="0"/>
                    </a:rPr>
                    <a:t>1</a:t>
                  </a:r>
                </a:p>
              </p:txBody>
            </p:sp>
            <p:grpSp>
              <p:nvGrpSpPr>
                <p:cNvPr id="127" name="Group 126">
                  <a:extLst>
                    <a:ext uri="{FF2B5EF4-FFF2-40B4-BE49-F238E27FC236}">
                      <a16:creationId xmlns:a16="http://schemas.microsoft.com/office/drawing/2014/main" id="{D9F5A9C1-096C-C87D-0230-37CDDB8053D9}"/>
                    </a:ext>
                  </a:extLst>
                </p:cNvPr>
                <p:cNvGrpSpPr/>
                <p:nvPr/>
              </p:nvGrpSpPr>
              <p:grpSpPr>
                <a:xfrm>
                  <a:off x="7030793" y="1287918"/>
                  <a:ext cx="4086199" cy="4107335"/>
                  <a:chOff x="1640541" y="1880801"/>
                  <a:chExt cx="4086199" cy="4107335"/>
                </a:xfrm>
              </p:grpSpPr>
              <p:sp>
                <p:nvSpPr>
                  <p:cNvPr id="128" name="Freeform: Shape 127">
                    <a:extLst>
                      <a:ext uri="{FF2B5EF4-FFF2-40B4-BE49-F238E27FC236}">
                        <a16:creationId xmlns:a16="http://schemas.microsoft.com/office/drawing/2014/main" id="{262CC1D1-03C5-C037-03AD-9E0D9B2F7700}"/>
                      </a:ext>
                    </a:extLst>
                  </p:cNvPr>
                  <p:cNvSpPr/>
                  <p:nvPr/>
                </p:nvSpPr>
                <p:spPr>
                  <a:xfrm>
                    <a:off x="1640541" y="1880801"/>
                    <a:ext cx="3657600" cy="970059"/>
                  </a:xfrm>
                  <a:custGeom>
                    <a:avLst/>
                    <a:gdLst>
                      <a:gd name="connsiteX0" fmla="*/ 0 w 3657600"/>
                      <a:gd name="connsiteY0" fmla="*/ 485881 h 970059"/>
                      <a:gd name="connsiteX1" fmla="*/ 510988 w 3657600"/>
                      <a:gd name="connsiteY1" fmla="*/ 848952 h 970059"/>
                      <a:gd name="connsiteX2" fmla="*/ 968188 w 3657600"/>
                      <a:gd name="connsiteY2" fmla="*/ 969975 h 970059"/>
                      <a:gd name="connsiteX3" fmla="*/ 1290918 w 3657600"/>
                      <a:gd name="connsiteY3" fmla="*/ 835505 h 970059"/>
                      <a:gd name="connsiteX4" fmla="*/ 1707777 w 3657600"/>
                      <a:gd name="connsiteY4" fmla="*/ 539670 h 970059"/>
                      <a:gd name="connsiteX5" fmla="*/ 2138083 w 3657600"/>
                      <a:gd name="connsiteY5" fmla="*/ 243834 h 970059"/>
                      <a:gd name="connsiteX6" fmla="*/ 2393577 w 3657600"/>
                      <a:gd name="connsiteY6" fmla="*/ 55575 h 970059"/>
                      <a:gd name="connsiteX7" fmla="*/ 2675965 w 3657600"/>
                      <a:gd name="connsiteY7" fmla="*/ 1787 h 970059"/>
                      <a:gd name="connsiteX8" fmla="*/ 3012141 w 3657600"/>
                      <a:gd name="connsiteY8" fmla="*/ 28681 h 970059"/>
                      <a:gd name="connsiteX9" fmla="*/ 3294530 w 3657600"/>
                      <a:gd name="connsiteY9" fmla="*/ 176599 h 970059"/>
                      <a:gd name="connsiteX10" fmla="*/ 3657600 w 3657600"/>
                      <a:gd name="connsiteY10" fmla="*/ 418646 h 970059"/>
                      <a:gd name="connsiteX11" fmla="*/ 3657600 w 3657600"/>
                      <a:gd name="connsiteY11" fmla="*/ 418646 h 97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7600" h="970059">
                        <a:moveTo>
                          <a:pt x="0" y="485881"/>
                        </a:moveTo>
                        <a:cubicBezTo>
                          <a:pt x="174811" y="627075"/>
                          <a:pt x="349623" y="768270"/>
                          <a:pt x="510988" y="848952"/>
                        </a:cubicBezTo>
                        <a:cubicBezTo>
                          <a:pt x="672353" y="929634"/>
                          <a:pt x="838200" y="972216"/>
                          <a:pt x="968188" y="969975"/>
                        </a:cubicBezTo>
                        <a:cubicBezTo>
                          <a:pt x="1098176" y="967734"/>
                          <a:pt x="1167653" y="907222"/>
                          <a:pt x="1290918" y="835505"/>
                        </a:cubicBezTo>
                        <a:cubicBezTo>
                          <a:pt x="1414183" y="763788"/>
                          <a:pt x="1566583" y="638282"/>
                          <a:pt x="1707777" y="539670"/>
                        </a:cubicBezTo>
                        <a:cubicBezTo>
                          <a:pt x="1848971" y="441058"/>
                          <a:pt x="2023783" y="324516"/>
                          <a:pt x="2138083" y="243834"/>
                        </a:cubicBezTo>
                        <a:cubicBezTo>
                          <a:pt x="2252383" y="163152"/>
                          <a:pt x="2303930" y="95916"/>
                          <a:pt x="2393577" y="55575"/>
                        </a:cubicBezTo>
                        <a:cubicBezTo>
                          <a:pt x="2483224" y="15234"/>
                          <a:pt x="2572871" y="6269"/>
                          <a:pt x="2675965" y="1787"/>
                        </a:cubicBezTo>
                        <a:cubicBezTo>
                          <a:pt x="2779059" y="-2695"/>
                          <a:pt x="2909047" y="-454"/>
                          <a:pt x="3012141" y="28681"/>
                        </a:cubicBezTo>
                        <a:cubicBezTo>
                          <a:pt x="3115235" y="57816"/>
                          <a:pt x="3186954" y="111605"/>
                          <a:pt x="3294530" y="176599"/>
                        </a:cubicBezTo>
                        <a:cubicBezTo>
                          <a:pt x="3402106" y="241593"/>
                          <a:pt x="3657600" y="418646"/>
                          <a:pt x="3657600" y="418646"/>
                        </a:cubicBezTo>
                        <a:lnTo>
                          <a:pt x="3657600" y="418646"/>
                        </a:lnTo>
                      </a:path>
                    </a:pathLst>
                  </a:custGeom>
                  <a:noFill/>
                  <a:ln w="38100">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a:extLst>
                      <a:ext uri="{FF2B5EF4-FFF2-40B4-BE49-F238E27FC236}">
                        <a16:creationId xmlns:a16="http://schemas.microsoft.com/office/drawing/2014/main" id="{27E7A205-37CF-AE40-122E-A0FBDDB530D3}"/>
                      </a:ext>
                    </a:extLst>
                  </p:cNvPr>
                  <p:cNvCxnSpPr/>
                  <p:nvPr/>
                </p:nvCxnSpPr>
                <p:spPr>
                  <a:xfrm>
                    <a:off x="3417260" y="5916698"/>
                    <a:ext cx="230948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7AD56203-3326-F5DC-7834-F60B7C606D29}"/>
                      </a:ext>
                    </a:extLst>
                  </p:cNvPr>
                  <p:cNvSpPr txBox="1"/>
                  <p:nvPr/>
                </p:nvSpPr>
                <p:spPr>
                  <a:xfrm>
                    <a:off x="3852387" y="3881369"/>
                    <a:ext cx="397866"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b</a:t>
                    </a:r>
                  </a:p>
                </p:txBody>
              </p:sp>
              <p:sp>
                <p:nvSpPr>
                  <p:cNvPr id="132" name="TextBox 131">
                    <a:extLst>
                      <a:ext uri="{FF2B5EF4-FFF2-40B4-BE49-F238E27FC236}">
                        <a16:creationId xmlns:a16="http://schemas.microsoft.com/office/drawing/2014/main" id="{F4D1288B-9B90-6C5B-E0A5-E57AC089961C}"/>
                      </a:ext>
                    </a:extLst>
                  </p:cNvPr>
                  <p:cNvSpPr txBox="1"/>
                  <p:nvPr/>
                </p:nvSpPr>
                <p:spPr>
                  <a:xfrm>
                    <a:off x="4152587" y="5434138"/>
                    <a:ext cx="356188"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c</a:t>
                    </a:r>
                  </a:p>
                </p:txBody>
              </p:sp>
              <p:sp>
                <p:nvSpPr>
                  <p:cNvPr id="142" name="TextBox 141">
                    <a:extLst>
                      <a:ext uri="{FF2B5EF4-FFF2-40B4-BE49-F238E27FC236}">
                        <a16:creationId xmlns:a16="http://schemas.microsoft.com/office/drawing/2014/main" id="{A41F6248-23F3-646E-3D36-12AF4B7DE4F9}"/>
                      </a:ext>
                    </a:extLst>
                  </p:cNvPr>
                  <p:cNvSpPr txBox="1"/>
                  <p:nvPr/>
                </p:nvSpPr>
                <p:spPr>
                  <a:xfrm>
                    <a:off x="4286347" y="4245725"/>
                    <a:ext cx="652533" cy="553998"/>
                  </a:xfrm>
                  <a:prstGeom prst="rect">
                    <a:avLst/>
                  </a:prstGeom>
                  <a:noFill/>
                </p:spPr>
                <p:txBody>
                  <a:bodyPr wrap="squar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m</a:t>
                    </a:r>
                    <a:r>
                      <a:rPr lang="en-US" sz="3000" b="1" baseline="-25000" dirty="0">
                        <a:solidFill>
                          <a:srgbClr val="002060"/>
                        </a:solidFill>
                        <a:latin typeface="Times New Roman" panose="02020603050405020304" pitchFamily="18" charset="0"/>
                        <a:cs typeface="Times New Roman" panose="02020603050405020304" pitchFamily="18" charset="0"/>
                      </a:rPr>
                      <a:t>2</a:t>
                    </a:r>
                  </a:p>
                </p:txBody>
              </p:sp>
            </p:grpSp>
            <p:sp>
              <p:nvSpPr>
                <p:cNvPr id="148" name="TextBox 147">
                  <a:extLst>
                    <a:ext uri="{FF2B5EF4-FFF2-40B4-BE49-F238E27FC236}">
                      <a16:creationId xmlns:a16="http://schemas.microsoft.com/office/drawing/2014/main" id="{63FDCFDF-3064-CC71-5635-4618F87C01F4}"/>
                    </a:ext>
                  </a:extLst>
                </p:cNvPr>
                <p:cNvSpPr txBox="1"/>
                <p:nvPr/>
              </p:nvSpPr>
              <p:spPr>
                <a:xfrm>
                  <a:off x="6533239" y="724562"/>
                  <a:ext cx="652533" cy="553998"/>
                </a:xfrm>
                <a:prstGeom prst="rect">
                  <a:avLst/>
                </a:prstGeom>
                <a:noFill/>
              </p:spPr>
              <p:txBody>
                <a:bodyPr wrap="squar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Y</a:t>
                  </a:r>
                  <a:endParaRPr lang="en-US" sz="3000" b="1" baseline="-25000" dirty="0">
                    <a:solidFill>
                      <a:srgbClr val="002060"/>
                    </a:solidFill>
                    <a:latin typeface="Times New Roman" panose="02020603050405020304" pitchFamily="18" charset="0"/>
                    <a:cs typeface="Times New Roman" panose="02020603050405020304" pitchFamily="18" charset="0"/>
                  </a:endParaRPr>
                </a:p>
              </p:txBody>
            </p:sp>
            <p:sp>
              <p:nvSpPr>
                <p:cNvPr id="149" name="TextBox 148">
                  <a:extLst>
                    <a:ext uri="{FF2B5EF4-FFF2-40B4-BE49-F238E27FC236}">
                      <a16:creationId xmlns:a16="http://schemas.microsoft.com/office/drawing/2014/main" id="{1CF39990-BB44-F8D2-3BD0-9B29A56E0DB0}"/>
                    </a:ext>
                  </a:extLst>
                </p:cNvPr>
                <p:cNvSpPr txBox="1"/>
                <p:nvPr/>
              </p:nvSpPr>
              <p:spPr>
                <a:xfrm>
                  <a:off x="7581057" y="1253868"/>
                  <a:ext cx="652533" cy="553998"/>
                </a:xfrm>
                <a:prstGeom prst="rect">
                  <a:avLst/>
                </a:prstGeom>
                <a:noFill/>
              </p:spPr>
              <p:txBody>
                <a:bodyPr wrap="squar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X</a:t>
                  </a:r>
                  <a:endParaRPr lang="en-US" sz="3000" b="1" baseline="-25000" dirty="0">
                    <a:solidFill>
                      <a:srgbClr val="002060"/>
                    </a:solidFill>
                    <a:latin typeface="Times New Roman" panose="02020603050405020304" pitchFamily="18" charset="0"/>
                    <a:cs typeface="Times New Roman" panose="02020603050405020304" pitchFamily="18" charset="0"/>
                  </a:endParaRPr>
                </a:p>
              </p:txBody>
            </p:sp>
          </p:grpSp>
          <p:cxnSp>
            <p:nvCxnSpPr>
              <p:cNvPr id="144" name="Straight Arrow Connector 143">
                <a:extLst>
                  <a:ext uri="{FF2B5EF4-FFF2-40B4-BE49-F238E27FC236}">
                    <a16:creationId xmlns:a16="http://schemas.microsoft.com/office/drawing/2014/main" id="{7BDB0505-911B-956E-2154-232F63E79047}"/>
                  </a:ext>
                </a:extLst>
              </p:cNvPr>
              <p:cNvCxnSpPr/>
              <p:nvPr/>
            </p:nvCxnSpPr>
            <p:spPr>
              <a:xfrm flipV="1">
                <a:off x="7030793" y="1733365"/>
                <a:ext cx="876530" cy="3958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F52BD61C-21BE-D8B7-8910-A4AB302E4DCA}"/>
                  </a:ext>
                </a:extLst>
              </p:cNvPr>
              <p:cNvCxnSpPr>
                <a:cxnSpLocks/>
              </p:cNvCxnSpPr>
              <p:nvPr/>
            </p:nvCxnSpPr>
            <p:spPr>
              <a:xfrm flipV="1">
                <a:off x="7030793" y="860612"/>
                <a:ext cx="0" cy="92680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150" name="Straight Arrow Connector 149">
            <a:extLst>
              <a:ext uri="{FF2B5EF4-FFF2-40B4-BE49-F238E27FC236}">
                <a16:creationId xmlns:a16="http://schemas.microsoft.com/office/drawing/2014/main" id="{6F8B25AA-8D0E-1CA1-DD21-CB81F1E092A6}"/>
              </a:ext>
            </a:extLst>
          </p:cNvPr>
          <p:cNvCxnSpPr>
            <a:cxnSpLocks/>
          </p:cNvCxnSpPr>
          <p:nvPr/>
        </p:nvCxnSpPr>
        <p:spPr>
          <a:xfrm flipV="1">
            <a:off x="9962252" y="5299098"/>
            <a:ext cx="0" cy="85535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01D0E27B-ADC3-056B-E33B-4F116488EBBC}"/>
              </a:ext>
            </a:extLst>
          </p:cNvPr>
          <p:cNvCxnSpPr>
            <a:cxnSpLocks/>
          </p:cNvCxnSpPr>
          <p:nvPr/>
        </p:nvCxnSpPr>
        <p:spPr>
          <a:xfrm flipV="1">
            <a:off x="8962877" y="5404491"/>
            <a:ext cx="893325" cy="3401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CFCB4BB0-8FE2-5A4A-51FC-A81FF204003A}"/>
              </a:ext>
            </a:extLst>
          </p:cNvPr>
          <p:cNvCxnSpPr>
            <a:cxnSpLocks/>
          </p:cNvCxnSpPr>
          <p:nvPr/>
        </p:nvCxnSpPr>
        <p:spPr>
          <a:xfrm flipV="1">
            <a:off x="8425717" y="1129649"/>
            <a:ext cx="0" cy="855355"/>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ECB7ABF2-FF50-89C3-BD32-B4A8B4E17FB8}"/>
              </a:ext>
            </a:extLst>
          </p:cNvPr>
          <p:cNvCxnSpPr>
            <a:cxnSpLocks/>
          </p:cNvCxnSpPr>
          <p:nvPr/>
        </p:nvCxnSpPr>
        <p:spPr>
          <a:xfrm flipV="1">
            <a:off x="7490607" y="2041668"/>
            <a:ext cx="893325" cy="34015"/>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57" name="Graphic 156" descr="Line arrow: Rotate right with solid fill">
            <a:extLst>
              <a:ext uri="{FF2B5EF4-FFF2-40B4-BE49-F238E27FC236}">
                <a16:creationId xmlns:a16="http://schemas.microsoft.com/office/drawing/2014/main" id="{6430AD71-6EB9-0671-3E9A-8346AD0143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83915" y="1545682"/>
            <a:ext cx="914400" cy="914400"/>
          </a:xfrm>
          <a:prstGeom prst="rect">
            <a:avLst/>
          </a:prstGeom>
        </p:spPr>
      </p:pic>
      <p:pic>
        <p:nvPicPr>
          <p:cNvPr id="158" name="Graphic 157" descr="Line arrow: Rotate right with solid fill">
            <a:extLst>
              <a:ext uri="{FF2B5EF4-FFF2-40B4-BE49-F238E27FC236}">
                <a16:creationId xmlns:a16="http://schemas.microsoft.com/office/drawing/2014/main" id="{F1398628-B638-CF3D-20A9-9E4C47C6EDB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38582" y="2684473"/>
            <a:ext cx="914400" cy="914400"/>
          </a:xfrm>
          <a:prstGeom prst="rect">
            <a:avLst/>
          </a:prstGeom>
        </p:spPr>
      </p:pic>
      <p:sp>
        <p:nvSpPr>
          <p:cNvPr id="175" name="TextBox 174">
            <a:extLst>
              <a:ext uri="{FF2B5EF4-FFF2-40B4-BE49-F238E27FC236}">
                <a16:creationId xmlns:a16="http://schemas.microsoft.com/office/drawing/2014/main" id="{73EDFE7F-AFC7-F923-2CFB-F42ADF63B2F3}"/>
              </a:ext>
            </a:extLst>
          </p:cNvPr>
          <p:cNvSpPr txBox="1"/>
          <p:nvPr/>
        </p:nvSpPr>
        <p:spPr>
          <a:xfrm>
            <a:off x="8639357" y="5282608"/>
            <a:ext cx="513282" cy="553998"/>
          </a:xfrm>
          <a:prstGeom prst="rect">
            <a:avLst/>
          </a:prstGeom>
          <a:noFill/>
        </p:spPr>
        <p:txBody>
          <a:bodyPr wrap="none" rtlCol="0">
            <a:spAutoFit/>
          </a:bodyPr>
          <a:lstStyle/>
          <a:p>
            <a:r>
              <a:rPr lang="en-US" sz="3000" b="1" dirty="0">
                <a:solidFill>
                  <a:srgbClr val="0070C0"/>
                </a:solidFill>
              </a:rPr>
              <a:t>F</a:t>
            </a:r>
            <a:r>
              <a:rPr lang="en-US" sz="3000" b="1" baseline="-25000" dirty="0">
                <a:solidFill>
                  <a:srgbClr val="0070C0"/>
                </a:solidFill>
              </a:rPr>
              <a:t>1</a:t>
            </a:r>
          </a:p>
        </p:txBody>
      </p:sp>
      <p:sp>
        <p:nvSpPr>
          <p:cNvPr id="176" name="TextBox 175">
            <a:extLst>
              <a:ext uri="{FF2B5EF4-FFF2-40B4-BE49-F238E27FC236}">
                <a16:creationId xmlns:a16="http://schemas.microsoft.com/office/drawing/2014/main" id="{8408D842-7818-BDC5-542E-52413E8682B3}"/>
              </a:ext>
            </a:extLst>
          </p:cNvPr>
          <p:cNvSpPr txBox="1"/>
          <p:nvPr/>
        </p:nvSpPr>
        <p:spPr>
          <a:xfrm>
            <a:off x="10004061" y="5688171"/>
            <a:ext cx="513282" cy="553998"/>
          </a:xfrm>
          <a:prstGeom prst="rect">
            <a:avLst/>
          </a:prstGeom>
          <a:noFill/>
        </p:spPr>
        <p:txBody>
          <a:bodyPr wrap="none" rtlCol="0">
            <a:spAutoFit/>
          </a:bodyPr>
          <a:lstStyle/>
          <a:p>
            <a:r>
              <a:rPr lang="en-US" sz="3000" b="1" dirty="0">
                <a:solidFill>
                  <a:srgbClr val="0070C0"/>
                </a:solidFill>
              </a:rPr>
              <a:t>F</a:t>
            </a:r>
            <a:r>
              <a:rPr lang="en-US" sz="3000" b="1" baseline="-25000" dirty="0">
                <a:solidFill>
                  <a:srgbClr val="0070C0"/>
                </a:solidFill>
              </a:rPr>
              <a:t>2</a:t>
            </a:r>
          </a:p>
        </p:txBody>
      </p:sp>
      <p:sp>
        <p:nvSpPr>
          <p:cNvPr id="177" name="TextBox 176">
            <a:extLst>
              <a:ext uri="{FF2B5EF4-FFF2-40B4-BE49-F238E27FC236}">
                <a16:creationId xmlns:a16="http://schemas.microsoft.com/office/drawing/2014/main" id="{E064DDB5-9956-BF6D-5B24-C96E2B598143}"/>
              </a:ext>
            </a:extLst>
          </p:cNvPr>
          <p:cNvSpPr txBox="1"/>
          <p:nvPr/>
        </p:nvSpPr>
        <p:spPr>
          <a:xfrm>
            <a:off x="6983577" y="1860632"/>
            <a:ext cx="790601" cy="553998"/>
          </a:xfrm>
          <a:prstGeom prst="rect">
            <a:avLst/>
          </a:prstGeom>
          <a:noFill/>
        </p:spPr>
        <p:txBody>
          <a:bodyPr wrap="none" rtlCol="0">
            <a:spAutoFit/>
          </a:bodyPr>
          <a:lstStyle/>
          <a:p>
            <a:r>
              <a:rPr lang="en-US" sz="3000" b="1" dirty="0">
                <a:solidFill>
                  <a:srgbClr val="00B050"/>
                </a:solidFill>
              </a:rPr>
              <a:t>F</a:t>
            </a:r>
            <a:r>
              <a:rPr lang="en-US" sz="3000" b="1" baseline="-25000" dirty="0">
                <a:solidFill>
                  <a:srgbClr val="00B050"/>
                </a:solidFill>
              </a:rPr>
              <a:t>a-x</a:t>
            </a:r>
          </a:p>
        </p:txBody>
      </p:sp>
      <p:sp>
        <p:nvSpPr>
          <p:cNvPr id="178" name="TextBox 177">
            <a:extLst>
              <a:ext uri="{FF2B5EF4-FFF2-40B4-BE49-F238E27FC236}">
                <a16:creationId xmlns:a16="http://schemas.microsoft.com/office/drawing/2014/main" id="{7EC1D572-C48C-022D-708F-0BF964E36E2F}"/>
              </a:ext>
            </a:extLst>
          </p:cNvPr>
          <p:cNvSpPr txBox="1"/>
          <p:nvPr/>
        </p:nvSpPr>
        <p:spPr>
          <a:xfrm>
            <a:off x="8229139" y="514011"/>
            <a:ext cx="790601" cy="553998"/>
          </a:xfrm>
          <a:prstGeom prst="rect">
            <a:avLst/>
          </a:prstGeom>
          <a:noFill/>
        </p:spPr>
        <p:txBody>
          <a:bodyPr wrap="none" rtlCol="0">
            <a:spAutoFit/>
          </a:bodyPr>
          <a:lstStyle/>
          <a:p>
            <a:r>
              <a:rPr lang="en-US" sz="3000" b="1" dirty="0">
                <a:solidFill>
                  <a:srgbClr val="00B050"/>
                </a:solidFill>
              </a:rPr>
              <a:t>F</a:t>
            </a:r>
            <a:r>
              <a:rPr lang="en-US" sz="3000" b="1" baseline="-25000" dirty="0">
                <a:solidFill>
                  <a:srgbClr val="00B050"/>
                </a:solidFill>
              </a:rPr>
              <a:t>a-y</a:t>
            </a:r>
          </a:p>
        </p:txBody>
      </p:sp>
      <p:sp>
        <p:nvSpPr>
          <p:cNvPr id="179" name="TextBox 178">
            <a:extLst>
              <a:ext uri="{FF2B5EF4-FFF2-40B4-BE49-F238E27FC236}">
                <a16:creationId xmlns:a16="http://schemas.microsoft.com/office/drawing/2014/main" id="{1FBC2F30-2A6E-3742-670B-2A4ACBE9FF16}"/>
              </a:ext>
            </a:extLst>
          </p:cNvPr>
          <p:cNvSpPr txBox="1"/>
          <p:nvPr/>
        </p:nvSpPr>
        <p:spPr>
          <a:xfrm>
            <a:off x="8482901" y="1044506"/>
            <a:ext cx="914400" cy="707886"/>
          </a:xfrm>
          <a:prstGeom prst="rect">
            <a:avLst/>
          </a:prstGeom>
          <a:noFill/>
        </p:spPr>
        <p:txBody>
          <a:bodyPr wrap="square" rtlCol="0">
            <a:spAutoFit/>
          </a:bodyPr>
          <a:lstStyle/>
          <a:p>
            <a:r>
              <a:rPr lang="en-US" sz="40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𝞽</a:t>
            </a:r>
            <a:r>
              <a:rPr lang="en-US" sz="4000" baseline="-250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a:t>
            </a:r>
            <a:endParaRPr lang="en-US" sz="4000" baseline="-25000" dirty="0">
              <a:solidFill>
                <a:srgbClr val="C00000"/>
              </a:solidFill>
              <a:latin typeface="Times New Roman" panose="02020603050405020304" pitchFamily="18" charset="0"/>
              <a:cs typeface="Times New Roman" panose="02020603050405020304" pitchFamily="18" charset="0"/>
            </a:endParaRPr>
          </a:p>
        </p:txBody>
      </p:sp>
      <p:sp>
        <p:nvSpPr>
          <p:cNvPr id="180" name="TextBox 179">
            <a:extLst>
              <a:ext uri="{FF2B5EF4-FFF2-40B4-BE49-F238E27FC236}">
                <a16:creationId xmlns:a16="http://schemas.microsoft.com/office/drawing/2014/main" id="{64AD3C98-41D8-975C-0A3F-31577B371EEC}"/>
              </a:ext>
            </a:extLst>
          </p:cNvPr>
          <p:cNvSpPr txBox="1"/>
          <p:nvPr/>
        </p:nvSpPr>
        <p:spPr>
          <a:xfrm>
            <a:off x="9707057" y="2308440"/>
            <a:ext cx="914400" cy="707886"/>
          </a:xfrm>
          <a:prstGeom prst="rect">
            <a:avLst/>
          </a:prstGeom>
          <a:noFill/>
        </p:spPr>
        <p:txBody>
          <a:bodyPr wrap="square" rtlCol="0">
            <a:spAutoFit/>
          </a:bodyPr>
          <a:lstStyle/>
          <a:p>
            <a:r>
              <a:rPr lang="en-US" sz="40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𝞽</a:t>
            </a:r>
            <a:r>
              <a:rPr lang="en-US" sz="4000" baseline="-250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2</a:t>
            </a:r>
            <a:endParaRPr lang="en-US" sz="4000" baseline="-25000" dirty="0">
              <a:solidFill>
                <a:srgbClr val="00B050"/>
              </a:solidFill>
              <a:latin typeface="Times New Roman" panose="02020603050405020304" pitchFamily="18" charset="0"/>
              <a:cs typeface="Times New Roman" panose="02020603050405020304" pitchFamily="18" charset="0"/>
            </a:endParaRPr>
          </a:p>
        </p:txBody>
      </p:sp>
      <p:grpSp>
        <p:nvGrpSpPr>
          <p:cNvPr id="34" name="Group 33">
            <a:extLst>
              <a:ext uri="{FF2B5EF4-FFF2-40B4-BE49-F238E27FC236}">
                <a16:creationId xmlns:a16="http://schemas.microsoft.com/office/drawing/2014/main" id="{5C6B7188-CCC3-1BC4-67F4-FF06B38B681A}"/>
              </a:ext>
            </a:extLst>
          </p:cNvPr>
          <p:cNvGrpSpPr/>
          <p:nvPr/>
        </p:nvGrpSpPr>
        <p:grpSpPr>
          <a:xfrm>
            <a:off x="-83252" y="1182811"/>
            <a:ext cx="6457739" cy="5493311"/>
            <a:chOff x="-83252" y="1182811"/>
            <a:chExt cx="6457739" cy="5493311"/>
          </a:xfrm>
        </p:grpSpPr>
        <p:grpSp>
          <p:nvGrpSpPr>
            <p:cNvPr id="102" name="Group 101">
              <a:extLst>
                <a:ext uri="{FF2B5EF4-FFF2-40B4-BE49-F238E27FC236}">
                  <a16:creationId xmlns:a16="http://schemas.microsoft.com/office/drawing/2014/main" id="{78F51068-A4A2-4CB7-E73F-9547DA84BA9A}"/>
                </a:ext>
              </a:extLst>
            </p:cNvPr>
            <p:cNvGrpSpPr/>
            <p:nvPr/>
          </p:nvGrpSpPr>
          <p:grpSpPr>
            <a:xfrm>
              <a:off x="195565" y="1380146"/>
              <a:ext cx="6178922" cy="5295976"/>
              <a:chOff x="1240764" y="1425229"/>
              <a:chExt cx="6178922" cy="5295976"/>
            </a:xfrm>
          </p:grpSpPr>
          <p:grpSp>
            <p:nvGrpSpPr>
              <p:cNvPr id="99" name="Group 98">
                <a:extLst>
                  <a:ext uri="{FF2B5EF4-FFF2-40B4-BE49-F238E27FC236}">
                    <a16:creationId xmlns:a16="http://schemas.microsoft.com/office/drawing/2014/main" id="{C481B600-E127-7400-E5E7-1B0B5A43F356}"/>
                  </a:ext>
                </a:extLst>
              </p:cNvPr>
              <p:cNvGrpSpPr/>
              <p:nvPr/>
            </p:nvGrpSpPr>
            <p:grpSpPr>
              <a:xfrm>
                <a:off x="1358153" y="1425229"/>
                <a:ext cx="4449674" cy="4433783"/>
                <a:chOff x="1640541" y="1554353"/>
                <a:chExt cx="4449674" cy="4433783"/>
              </a:xfrm>
            </p:grpSpPr>
            <p:cxnSp>
              <p:nvCxnSpPr>
                <p:cNvPr id="10" name="Straight Connector 9">
                  <a:extLst>
                    <a:ext uri="{FF2B5EF4-FFF2-40B4-BE49-F238E27FC236}">
                      <a16:creationId xmlns:a16="http://schemas.microsoft.com/office/drawing/2014/main" id="{BA166E04-E943-56DA-C318-513033EB7516}"/>
                    </a:ext>
                  </a:extLst>
                </p:cNvPr>
                <p:cNvCxnSpPr>
                  <a:cxnSpLocks/>
                </p:cNvCxnSpPr>
                <p:nvPr/>
              </p:nvCxnSpPr>
              <p:spPr>
                <a:xfrm>
                  <a:off x="3014572" y="2642521"/>
                  <a:ext cx="1116106" cy="117670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8DE068F-67BA-E1F7-4EEF-164E94582C90}"/>
                    </a:ext>
                  </a:extLst>
                </p:cNvPr>
                <p:cNvCxnSpPr>
                  <a:cxnSpLocks/>
                </p:cNvCxnSpPr>
                <p:nvPr/>
              </p:nvCxnSpPr>
              <p:spPr>
                <a:xfrm>
                  <a:off x="4123644" y="3819229"/>
                  <a:ext cx="470647" cy="2016794"/>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8D11B21-EC41-3EC0-CBDB-086040A9FF3C}"/>
                    </a:ext>
                  </a:extLst>
                </p:cNvPr>
                <p:cNvCxnSpPr>
                  <a:cxnSpLocks/>
                </p:cNvCxnSpPr>
                <p:nvPr/>
              </p:nvCxnSpPr>
              <p:spPr>
                <a:xfrm flipV="1">
                  <a:off x="4572000" y="5710916"/>
                  <a:ext cx="539277" cy="13469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Flowchart: Or 31">
                  <a:extLst>
                    <a:ext uri="{FF2B5EF4-FFF2-40B4-BE49-F238E27FC236}">
                      <a16:creationId xmlns:a16="http://schemas.microsoft.com/office/drawing/2014/main" id="{DEEA80F5-30A5-11A0-2259-86B3C903ED2A}"/>
                    </a:ext>
                  </a:extLst>
                </p:cNvPr>
                <p:cNvSpPr/>
                <p:nvPr/>
              </p:nvSpPr>
              <p:spPr>
                <a:xfrm>
                  <a:off x="3997035" y="3666633"/>
                  <a:ext cx="253218" cy="267287"/>
                </a:xfrm>
                <a:prstGeom prst="flowChartOr">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lowchart: Or 32">
                  <a:extLst>
                    <a:ext uri="{FF2B5EF4-FFF2-40B4-BE49-F238E27FC236}">
                      <a16:creationId xmlns:a16="http://schemas.microsoft.com/office/drawing/2014/main" id="{39852572-C5B1-D4ED-315A-0403BC861C4D}"/>
                    </a:ext>
                  </a:extLst>
                </p:cNvPr>
                <p:cNvSpPr/>
                <p:nvPr/>
              </p:nvSpPr>
              <p:spPr>
                <a:xfrm>
                  <a:off x="2897428" y="2501193"/>
                  <a:ext cx="253218" cy="267287"/>
                </a:xfrm>
                <a:prstGeom prst="flowChartOr">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Soccer ball with solid fill">
                  <a:extLst>
                    <a:ext uri="{FF2B5EF4-FFF2-40B4-BE49-F238E27FC236}">
                      <a16:creationId xmlns:a16="http://schemas.microsoft.com/office/drawing/2014/main" id="{490D6C4C-0CB7-43DE-6B8C-E0AF00E8A2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2967" y="4673309"/>
                  <a:ext cx="252000" cy="252000"/>
                </a:xfrm>
                <a:prstGeom prst="rect">
                  <a:avLst/>
                </a:prstGeom>
              </p:spPr>
            </p:pic>
            <p:pic>
              <p:nvPicPr>
                <p:cNvPr id="40" name="Graphic 39" descr="Soccer ball with solid fill">
                  <a:extLst>
                    <a:ext uri="{FF2B5EF4-FFF2-40B4-BE49-F238E27FC236}">
                      <a16:creationId xmlns:a16="http://schemas.microsoft.com/office/drawing/2014/main" id="{A00B0BB9-0EB1-F06D-617E-D19DF3D4C0CF}"/>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3402405" y="3073568"/>
                  <a:ext cx="252000" cy="252000"/>
                </a:xfrm>
                <a:prstGeom prst="rect">
                  <a:avLst/>
                </a:prstGeom>
              </p:spPr>
            </p:pic>
            <p:sp>
              <p:nvSpPr>
                <p:cNvPr id="41" name="TextBox 40">
                  <a:extLst>
                    <a:ext uri="{FF2B5EF4-FFF2-40B4-BE49-F238E27FC236}">
                      <a16:creationId xmlns:a16="http://schemas.microsoft.com/office/drawing/2014/main" id="{6D9A26C0-9190-BBD9-B3B0-D8BD36790308}"/>
                    </a:ext>
                  </a:extLst>
                </p:cNvPr>
                <p:cNvSpPr txBox="1"/>
                <p:nvPr/>
              </p:nvSpPr>
              <p:spPr>
                <a:xfrm>
                  <a:off x="2517071" y="2150210"/>
                  <a:ext cx="377026"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a</a:t>
                  </a:r>
                </a:p>
              </p:txBody>
            </p:sp>
            <p:cxnSp>
              <p:nvCxnSpPr>
                <p:cNvPr id="44" name="Straight Connector 43">
                  <a:extLst>
                    <a:ext uri="{FF2B5EF4-FFF2-40B4-BE49-F238E27FC236}">
                      <a16:creationId xmlns:a16="http://schemas.microsoft.com/office/drawing/2014/main" id="{801FACD4-6FAC-E3ED-560F-C8B01940BB25}"/>
                    </a:ext>
                  </a:extLst>
                </p:cNvPr>
                <p:cNvCxnSpPr>
                  <a:cxnSpLocks/>
                </p:cNvCxnSpPr>
                <p:nvPr/>
              </p:nvCxnSpPr>
              <p:spPr>
                <a:xfrm>
                  <a:off x="4134536" y="3807160"/>
                  <a:ext cx="11016" cy="1613647"/>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4008625-40E8-CF45-9498-51E0E11DDFD3}"/>
                    </a:ext>
                  </a:extLst>
                </p:cNvPr>
                <p:cNvCxnSpPr>
                  <a:cxnSpLocks/>
                </p:cNvCxnSpPr>
                <p:nvPr/>
              </p:nvCxnSpPr>
              <p:spPr>
                <a:xfrm flipH="1">
                  <a:off x="3497213" y="2746915"/>
                  <a:ext cx="536033" cy="467540"/>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FBED97E-75B7-6316-5CA6-4163C79DD4F0}"/>
                    </a:ext>
                  </a:extLst>
                </p:cNvPr>
                <p:cNvCxnSpPr>
                  <a:cxnSpLocks/>
                </p:cNvCxnSpPr>
                <p:nvPr/>
              </p:nvCxnSpPr>
              <p:spPr>
                <a:xfrm flipH="1">
                  <a:off x="2998260" y="1829296"/>
                  <a:ext cx="852485" cy="780700"/>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D9EB44D4-AD51-DC91-E710-0A04A1A54CF2}"/>
                    </a:ext>
                  </a:extLst>
                </p:cNvPr>
                <p:cNvCxnSpPr>
                  <a:cxnSpLocks/>
                </p:cNvCxnSpPr>
                <p:nvPr/>
              </p:nvCxnSpPr>
              <p:spPr>
                <a:xfrm flipH="1" flipV="1">
                  <a:off x="3430197" y="2212900"/>
                  <a:ext cx="587978" cy="526323"/>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96A4A06A-4E1D-6E26-69F8-72AC335F7C5D}"/>
                    </a:ext>
                  </a:extLst>
                </p:cNvPr>
                <p:cNvCxnSpPr>
                  <a:cxnSpLocks/>
                </p:cNvCxnSpPr>
                <p:nvPr/>
              </p:nvCxnSpPr>
              <p:spPr>
                <a:xfrm flipH="1" flipV="1">
                  <a:off x="4835142" y="3651716"/>
                  <a:ext cx="223285" cy="962267"/>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E9F20167-9669-F916-AB13-C632C0498AD7}"/>
                    </a:ext>
                  </a:extLst>
                </p:cNvPr>
                <p:cNvCxnSpPr>
                  <a:cxnSpLocks/>
                </p:cNvCxnSpPr>
                <p:nvPr/>
              </p:nvCxnSpPr>
              <p:spPr>
                <a:xfrm>
                  <a:off x="5352128" y="3535978"/>
                  <a:ext cx="492041" cy="1980173"/>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7200E56-3027-E8CC-A4ED-B134779D907A}"/>
                    </a:ext>
                  </a:extLst>
                </p:cNvPr>
                <p:cNvSpPr txBox="1"/>
                <p:nvPr/>
              </p:nvSpPr>
              <p:spPr>
                <a:xfrm rot="2948484">
                  <a:off x="3704284" y="2083014"/>
                  <a:ext cx="484428"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r</a:t>
                  </a:r>
                  <a:r>
                    <a:rPr lang="en-US" sz="3000" b="1" baseline="-25000" dirty="0">
                      <a:solidFill>
                        <a:srgbClr val="002060"/>
                      </a:solidFill>
                      <a:latin typeface="Times New Roman" panose="02020603050405020304" pitchFamily="18" charset="0"/>
                      <a:cs typeface="Times New Roman" panose="02020603050405020304" pitchFamily="18" charset="0"/>
                    </a:rPr>
                    <a:t>1</a:t>
                  </a:r>
                </a:p>
              </p:txBody>
            </p:sp>
            <p:pic>
              <p:nvPicPr>
                <p:cNvPr id="91" name="Graphic 90" descr="Line arrow: Clockwise curve with solid fill">
                  <a:extLst>
                    <a:ext uri="{FF2B5EF4-FFF2-40B4-BE49-F238E27FC236}">
                      <a16:creationId xmlns:a16="http://schemas.microsoft.com/office/drawing/2014/main" id="{6831939A-F3EC-C11D-0C29-161C18FD190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3853123">
                  <a:off x="2982342" y="2957296"/>
                  <a:ext cx="373999" cy="516033"/>
                </a:xfrm>
                <a:prstGeom prst="rect">
                  <a:avLst/>
                </a:prstGeom>
              </p:spPr>
            </p:pic>
            <p:pic>
              <p:nvPicPr>
                <p:cNvPr id="93" name="Graphic 92" descr="Line arrow: Clockwise curve with solid fill">
                  <a:extLst>
                    <a:ext uri="{FF2B5EF4-FFF2-40B4-BE49-F238E27FC236}">
                      <a16:creationId xmlns:a16="http://schemas.microsoft.com/office/drawing/2014/main" id="{5A7BF5FE-F9C0-E2C6-E9F6-6E5F8C49C6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3853123">
                  <a:off x="4100285" y="4935600"/>
                  <a:ext cx="373999" cy="516033"/>
                </a:xfrm>
                <a:prstGeom prst="rect">
                  <a:avLst/>
                </a:prstGeom>
              </p:spPr>
            </p:pic>
            <p:sp>
              <p:nvSpPr>
                <p:cNvPr id="94" name="TextBox 93">
                  <a:extLst>
                    <a:ext uri="{FF2B5EF4-FFF2-40B4-BE49-F238E27FC236}">
                      <a16:creationId xmlns:a16="http://schemas.microsoft.com/office/drawing/2014/main" id="{4A595734-402A-FF7A-6F2A-7D63F80B5630}"/>
                    </a:ext>
                  </a:extLst>
                </p:cNvPr>
                <p:cNvSpPr txBox="1"/>
                <p:nvPr/>
              </p:nvSpPr>
              <p:spPr>
                <a:xfrm>
                  <a:off x="4299929" y="4932820"/>
                  <a:ext cx="513282" cy="553998"/>
                </a:xfrm>
                <a:prstGeom prst="rect">
                  <a:avLst/>
                </a:prstGeom>
                <a:noFill/>
              </p:spPr>
              <p:txBody>
                <a:bodyPr wrap="none" rtlCol="0">
                  <a:spAutoFit/>
                </a:bodyPr>
                <a:lstStyle/>
                <a:p>
                  <a:r>
                    <a:rPr lang="el-GR" sz="3000" b="1" dirty="0">
                      <a:solidFill>
                        <a:srgbClr val="002060"/>
                      </a:solidFill>
                      <a:latin typeface="Times New Roman" panose="02020603050405020304" pitchFamily="18" charset="0"/>
                      <a:cs typeface="Times New Roman" panose="02020603050405020304" pitchFamily="18" charset="0"/>
                    </a:rPr>
                    <a:t>θ</a:t>
                  </a:r>
                  <a:r>
                    <a:rPr lang="en-US" sz="3000" b="1" baseline="-25000" dirty="0">
                      <a:solidFill>
                        <a:srgbClr val="002060"/>
                      </a:solidFill>
                      <a:latin typeface="Times New Roman" panose="02020603050405020304" pitchFamily="18" charset="0"/>
                      <a:cs typeface="Times New Roman" panose="02020603050405020304" pitchFamily="18" charset="0"/>
                    </a:rPr>
                    <a:t>2</a:t>
                  </a:r>
                </a:p>
              </p:txBody>
            </p:sp>
            <p:sp>
              <p:nvSpPr>
                <p:cNvPr id="95" name="TextBox 94">
                  <a:extLst>
                    <a:ext uri="{FF2B5EF4-FFF2-40B4-BE49-F238E27FC236}">
                      <a16:creationId xmlns:a16="http://schemas.microsoft.com/office/drawing/2014/main" id="{F917D142-7024-6FA6-B7FA-57781ACAD3C4}"/>
                    </a:ext>
                  </a:extLst>
                </p:cNvPr>
                <p:cNvSpPr txBox="1"/>
                <p:nvPr/>
              </p:nvSpPr>
              <p:spPr>
                <a:xfrm>
                  <a:off x="3589420" y="2869223"/>
                  <a:ext cx="652533" cy="553998"/>
                </a:xfrm>
                <a:prstGeom prst="rect">
                  <a:avLst/>
                </a:prstGeom>
                <a:noFill/>
              </p:spPr>
              <p:txBody>
                <a:bodyPr wrap="squar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m</a:t>
                  </a:r>
                  <a:r>
                    <a:rPr lang="en-US" sz="3000" b="1" baseline="-25000" dirty="0">
                      <a:solidFill>
                        <a:srgbClr val="002060"/>
                      </a:solidFill>
                      <a:latin typeface="Times New Roman" panose="02020603050405020304" pitchFamily="18" charset="0"/>
                      <a:cs typeface="Times New Roman" panose="02020603050405020304" pitchFamily="18" charset="0"/>
                    </a:rPr>
                    <a:t>1</a:t>
                  </a:r>
                </a:p>
              </p:txBody>
            </p:sp>
            <p:grpSp>
              <p:nvGrpSpPr>
                <p:cNvPr id="98" name="Group 97">
                  <a:extLst>
                    <a:ext uri="{FF2B5EF4-FFF2-40B4-BE49-F238E27FC236}">
                      <a16:creationId xmlns:a16="http://schemas.microsoft.com/office/drawing/2014/main" id="{A90F621F-A64B-59AC-EEBD-9431E344DD9C}"/>
                    </a:ext>
                  </a:extLst>
                </p:cNvPr>
                <p:cNvGrpSpPr/>
                <p:nvPr/>
              </p:nvGrpSpPr>
              <p:grpSpPr>
                <a:xfrm>
                  <a:off x="1640541" y="1554353"/>
                  <a:ext cx="4449674" cy="4433783"/>
                  <a:chOff x="1640541" y="1554353"/>
                  <a:chExt cx="4449674" cy="4433783"/>
                </a:xfrm>
              </p:grpSpPr>
              <p:sp>
                <p:nvSpPr>
                  <p:cNvPr id="4" name="Freeform: Shape 3">
                    <a:extLst>
                      <a:ext uri="{FF2B5EF4-FFF2-40B4-BE49-F238E27FC236}">
                        <a16:creationId xmlns:a16="http://schemas.microsoft.com/office/drawing/2014/main" id="{FF5A5B62-6399-F98F-9868-AF3C0758E4C5}"/>
                      </a:ext>
                    </a:extLst>
                  </p:cNvPr>
                  <p:cNvSpPr/>
                  <p:nvPr/>
                </p:nvSpPr>
                <p:spPr>
                  <a:xfrm>
                    <a:off x="1640541" y="1880801"/>
                    <a:ext cx="3657600" cy="970059"/>
                  </a:xfrm>
                  <a:custGeom>
                    <a:avLst/>
                    <a:gdLst>
                      <a:gd name="connsiteX0" fmla="*/ 0 w 3657600"/>
                      <a:gd name="connsiteY0" fmla="*/ 485881 h 970059"/>
                      <a:gd name="connsiteX1" fmla="*/ 510988 w 3657600"/>
                      <a:gd name="connsiteY1" fmla="*/ 848952 h 970059"/>
                      <a:gd name="connsiteX2" fmla="*/ 968188 w 3657600"/>
                      <a:gd name="connsiteY2" fmla="*/ 969975 h 970059"/>
                      <a:gd name="connsiteX3" fmla="*/ 1290918 w 3657600"/>
                      <a:gd name="connsiteY3" fmla="*/ 835505 h 970059"/>
                      <a:gd name="connsiteX4" fmla="*/ 1707777 w 3657600"/>
                      <a:gd name="connsiteY4" fmla="*/ 539670 h 970059"/>
                      <a:gd name="connsiteX5" fmla="*/ 2138083 w 3657600"/>
                      <a:gd name="connsiteY5" fmla="*/ 243834 h 970059"/>
                      <a:gd name="connsiteX6" fmla="*/ 2393577 w 3657600"/>
                      <a:gd name="connsiteY6" fmla="*/ 55575 h 970059"/>
                      <a:gd name="connsiteX7" fmla="*/ 2675965 w 3657600"/>
                      <a:gd name="connsiteY7" fmla="*/ 1787 h 970059"/>
                      <a:gd name="connsiteX8" fmla="*/ 3012141 w 3657600"/>
                      <a:gd name="connsiteY8" fmla="*/ 28681 h 970059"/>
                      <a:gd name="connsiteX9" fmla="*/ 3294530 w 3657600"/>
                      <a:gd name="connsiteY9" fmla="*/ 176599 h 970059"/>
                      <a:gd name="connsiteX10" fmla="*/ 3657600 w 3657600"/>
                      <a:gd name="connsiteY10" fmla="*/ 418646 h 970059"/>
                      <a:gd name="connsiteX11" fmla="*/ 3657600 w 3657600"/>
                      <a:gd name="connsiteY11" fmla="*/ 418646 h 97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7600" h="970059">
                        <a:moveTo>
                          <a:pt x="0" y="485881"/>
                        </a:moveTo>
                        <a:cubicBezTo>
                          <a:pt x="174811" y="627075"/>
                          <a:pt x="349623" y="768270"/>
                          <a:pt x="510988" y="848952"/>
                        </a:cubicBezTo>
                        <a:cubicBezTo>
                          <a:pt x="672353" y="929634"/>
                          <a:pt x="838200" y="972216"/>
                          <a:pt x="968188" y="969975"/>
                        </a:cubicBezTo>
                        <a:cubicBezTo>
                          <a:pt x="1098176" y="967734"/>
                          <a:pt x="1167653" y="907222"/>
                          <a:pt x="1290918" y="835505"/>
                        </a:cubicBezTo>
                        <a:cubicBezTo>
                          <a:pt x="1414183" y="763788"/>
                          <a:pt x="1566583" y="638282"/>
                          <a:pt x="1707777" y="539670"/>
                        </a:cubicBezTo>
                        <a:cubicBezTo>
                          <a:pt x="1848971" y="441058"/>
                          <a:pt x="2023783" y="324516"/>
                          <a:pt x="2138083" y="243834"/>
                        </a:cubicBezTo>
                        <a:cubicBezTo>
                          <a:pt x="2252383" y="163152"/>
                          <a:pt x="2303930" y="95916"/>
                          <a:pt x="2393577" y="55575"/>
                        </a:cubicBezTo>
                        <a:cubicBezTo>
                          <a:pt x="2483224" y="15234"/>
                          <a:pt x="2572871" y="6269"/>
                          <a:pt x="2675965" y="1787"/>
                        </a:cubicBezTo>
                        <a:cubicBezTo>
                          <a:pt x="2779059" y="-2695"/>
                          <a:pt x="2909047" y="-454"/>
                          <a:pt x="3012141" y="28681"/>
                        </a:cubicBezTo>
                        <a:cubicBezTo>
                          <a:pt x="3115235" y="57816"/>
                          <a:pt x="3186954" y="111605"/>
                          <a:pt x="3294530" y="176599"/>
                        </a:cubicBezTo>
                        <a:cubicBezTo>
                          <a:pt x="3402106" y="241593"/>
                          <a:pt x="3657600" y="418646"/>
                          <a:pt x="3657600" y="418646"/>
                        </a:cubicBezTo>
                        <a:lnTo>
                          <a:pt x="3657600" y="418646"/>
                        </a:lnTo>
                      </a:path>
                    </a:pathLst>
                  </a:custGeom>
                  <a:noFill/>
                  <a:ln w="38100">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214FC087-151E-BCE0-D881-4C8B8835243B}"/>
                      </a:ext>
                    </a:extLst>
                  </p:cNvPr>
                  <p:cNvCxnSpPr/>
                  <p:nvPr/>
                </p:nvCxnSpPr>
                <p:spPr>
                  <a:xfrm>
                    <a:off x="3014572" y="1554353"/>
                    <a:ext cx="0" cy="2245923"/>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255032-5FE2-1095-DCB9-194258BFBE04}"/>
                      </a:ext>
                    </a:extLst>
                  </p:cNvPr>
                  <p:cNvCxnSpPr/>
                  <p:nvPr/>
                </p:nvCxnSpPr>
                <p:spPr>
                  <a:xfrm>
                    <a:off x="3417260" y="5916698"/>
                    <a:ext cx="230948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3488210-40F3-7E8E-6913-6F56DCA8E0D5}"/>
                      </a:ext>
                    </a:extLst>
                  </p:cNvPr>
                  <p:cNvSpPr txBox="1"/>
                  <p:nvPr/>
                </p:nvSpPr>
                <p:spPr>
                  <a:xfrm>
                    <a:off x="3662474" y="3599576"/>
                    <a:ext cx="397866"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b</a:t>
                    </a:r>
                  </a:p>
                </p:txBody>
              </p:sp>
              <p:sp>
                <p:nvSpPr>
                  <p:cNvPr id="43" name="TextBox 42">
                    <a:extLst>
                      <a:ext uri="{FF2B5EF4-FFF2-40B4-BE49-F238E27FC236}">
                        <a16:creationId xmlns:a16="http://schemas.microsoft.com/office/drawing/2014/main" id="{C462BAF7-A760-0B8D-8B7E-B74C12B7C9C4}"/>
                      </a:ext>
                    </a:extLst>
                  </p:cNvPr>
                  <p:cNvSpPr txBox="1"/>
                  <p:nvPr/>
                </p:nvSpPr>
                <p:spPr>
                  <a:xfrm>
                    <a:off x="4152587" y="5434138"/>
                    <a:ext cx="356188"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c</a:t>
                    </a:r>
                  </a:p>
                </p:txBody>
              </p:sp>
              <p:cxnSp>
                <p:nvCxnSpPr>
                  <p:cNvPr id="53" name="Straight Connector 52">
                    <a:extLst>
                      <a:ext uri="{FF2B5EF4-FFF2-40B4-BE49-F238E27FC236}">
                        <a16:creationId xmlns:a16="http://schemas.microsoft.com/office/drawing/2014/main" id="{34943E45-72FC-6F3F-EBF4-37B04A9128C8}"/>
                      </a:ext>
                    </a:extLst>
                  </p:cNvPr>
                  <p:cNvCxnSpPr>
                    <a:cxnSpLocks/>
                  </p:cNvCxnSpPr>
                  <p:nvPr/>
                </p:nvCxnSpPr>
                <p:spPr>
                  <a:xfrm flipH="1">
                    <a:off x="4050390" y="2962973"/>
                    <a:ext cx="937716" cy="896673"/>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1AFBD2E-423E-40AF-E3BA-AB2FB86C535C}"/>
                      </a:ext>
                    </a:extLst>
                  </p:cNvPr>
                  <p:cNvCxnSpPr>
                    <a:cxnSpLocks/>
                  </p:cNvCxnSpPr>
                  <p:nvPr/>
                </p:nvCxnSpPr>
                <p:spPr>
                  <a:xfrm flipH="1">
                    <a:off x="4596547" y="5494329"/>
                    <a:ext cx="1360523" cy="335861"/>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8469784-3565-FDA4-91E4-BAFBE81FC52B}"/>
                      </a:ext>
                    </a:extLst>
                  </p:cNvPr>
                  <p:cNvCxnSpPr>
                    <a:cxnSpLocks/>
                  </p:cNvCxnSpPr>
                  <p:nvPr/>
                </p:nvCxnSpPr>
                <p:spPr>
                  <a:xfrm flipH="1">
                    <a:off x="4293811" y="4613983"/>
                    <a:ext cx="817466" cy="202754"/>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1517303-63ED-645B-3C1D-FE5C0D100C8F}"/>
                      </a:ext>
                    </a:extLst>
                  </p:cNvPr>
                  <p:cNvCxnSpPr>
                    <a:cxnSpLocks/>
                  </p:cNvCxnSpPr>
                  <p:nvPr/>
                </p:nvCxnSpPr>
                <p:spPr>
                  <a:xfrm flipH="1">
                    <a:off x="4120711" y="3476431"/>
                    <a:ext cx="1293798" cy="350571"/>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D23C8B19-F82B-9CF2-7952-DA5469A5F8A1}"/>
                      </a:ext>
                    </a:extLst>
                  </p:cNvPr>
                  <p:cNvCxnSpPr>
                    <a:cxnSpLocks/>
                  </p:cNvCxnSpPr>
                  <p:nvPr/>
                </p:nvCxnSpPr>
                <p:spPr>
                  <a:xfrm>
                    <a:off x="3745939" y="1907572"/>
                    <a:ext cx="1124511" cy="1116284"/>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124617CF-4AEB-C688-4DA8-EB44D89C9B8B}"/>
                      </a:ext>
                    </a:extLst>
                  </p:cNvPr>
                  <p:cNvSpPr txBox="1"/>
                  <p:nvPr/>
                </p:nvSpPr>
                <p:spPr>
                  <a:xfrm rot="4374563">
                    <a:off x="4979640" y="3818288"/>
                    <a:ext cx="484428"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r</a:t>
                    </a:r>
                    <a:r>
                      <a:rPr lang="en-US" sz="3000" b="1" baseline="-25000" dirty="0">
                        <a:solidFill>
                          <a:srgbClr val="002060"/>
                        </a:solidFill>
                        <a:latin typeface="Times New Roman" panose="02020603050405020304" pitchFamily="18" charset="0"/>
                        <a:cs typeface="Times New Roman" panose="02020603050405020304" pitchFamily="18" charset="0"/>
                      </a:rPr>
                      <a:t>2</a:t>
                    </a:r>
                  </a:p>
                </p:txBody>
              </p:sp>
              <p:sp>
                <p:nvSpPr>
                  <p:cNvPr id="88" name="TextBox 87">
                    <a:extLst>
                      <a:ext uri="{FF2B5EF4-FFF2-40B4-BE49-F238E27FC236}">
                        <a16:creationId xmlns:a16="http://schemas.microsoft.com/office/drawing/2014/main" id="{F490E946-3A7C-0008-F0CD-199880F2FE1A}"/>
                      </a:ext>
                    </a:extLst>
                  </p:cNvPr>
                  <p:cNvSpPr txBox="1"/>
                  <p:nvPr/>
                </p:nvSpPr>
                <p:spPr>
                  <a:xfrm rot="4627408">
                    <a:off x="5528522" y="4036650"/>
                    <a:ext cx="569387"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L</a:t>
                    </a:r>
                    <a:r>
                      <a:rPr lang="en-US" sz="3000" b="1" baseline="-25000" dirty="0">
                        <a:solidFill>
                          <a:srgbClr val="002060"/>
                        </a:solidFill>
                        <a:latin typeface="Times New Roman" panose="02020603050405020304" pitchFamily="18" charset="0"/>
                        <a:cs typeface="Times New Roman" panose="02020603050405020304" pitchFamily="18" charset="0"/>
                      </a:rPr>
                      <a:t>2</a:t>
                    </a:r>
                  </a:p>
                </p:txBody>
              </p:sp>
              <p:sp>
                <p:nvSpPr>
                  <p:cNvPr id="89" name="TextBox 88">
                    <a:extLst>
                      <a:ext uri="{FF2B5EF4-FFF2-40B4-BE49-F238E27FC236}">
                        <a16:creationId xmlns:a16="http://schemas.microsoft.com/office/drawing/2014/main" id="{5F7035D2-1376-EF18-77FE-D6E25EB124D5}"/>
                      </a:ext>
                    </a:extLst>
                  </p:cNvPr>
                  <p:cNvSpPr txBox="1"/>
                  <p:nvPr/>
                </p:nvSpPr>
                <p:spPr>
                  <a:xfrm rot="2637350">
                    <a:off x="4204001" y="2071544"/>
                    <a:ext cx="569387"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L</a:t>
                    </a:r>
                    <a:r>
                      <a:rPr lang="en-US" sz="3000" b="1" baseline="-25000" dirty="0">
                        <a:solidFill>
                          <a:srgbClr val="002060"/>
                        </a:solidFill>
                        <a:latin typeface="Times New Roman" panose="02020603050405020304" pitchFamily="18" charset="0"/>
                        <a:cs typeface="Times New Roman" panose="02020603050405020304" pitchFamily="18" charset="0"/>
                      </a:rPr>
                      <a:t>1</a:t>
                    </a:r>
                  </a:p>
                </p:txBody>
              </p:sp>
              <p:sp>
                <p:nvSpPr>
                  <p:cNvPr id="92" name="TextBox 91">
                    <a:extLst>
                      <a:ext uri="{FF2B5EF4-FFF2-40B4-BE49-F238E27FC236}">
                        <a16:creationId xmlns:a16="http://schemas.microsoft.com/office/drawing/2014/main" id="{6F7D455C-3711-BA02-9CA8-C7B572C55A3D}"/>
                      </a:ext>
                    </a:extLst>
                  </p:cNvPr>
                  <p:cNvSpPr txBox="1"/>
                  <p:nvPr/>
                </p:nvSpPr>
                <p:spPr>
                  <a:xfrm>
                    <a:off x="3093056" y="3147375"/>
                    <a:ext cx="513282" cy="553998"/>
                  </a:xfrm>
                  <a:prstGeom prst="rect">
                    <a:avLst/>
                  </a:prstGeom>
                  <a:noFill/>
                </p:spPr>
                <p:txBody>
                  <a:bodyPr wrap="none" rtlCol="0">
                    <a:spAutoFit/>
                  </a:bodyPr>
                  <a:lstStyle/>
                  <a:p>
                    <a:r>
                      <a:rPr lang="el-GR" sz="3000" b="1" dirty="0">
                        <a:solidFill>
                          <a:srgbClr val="002060"/>
                        </a:solidFill>
                        <a:latin typeface="Times New Roman" panose="02020603050405020304" pitchFamily="18" charset="0"/>
                        <a:cs typeface="Times New Roman" panose="02020603050405020304" pitchFamily="18" charset="0"/>
                      </a:rPr>
                      <a:t>θ</a:t>
                    </a:r>
                    <a:r>
                      <a:rPr lang="en-US" sz="3000" b="1" baseline="-25000" dirty="0">
                        <a:solidFill>
                          <a:srgbClr val="002060"/>
                        </a:solidFill>
                        <a:latin typeface="Times New Roman" panose="02020603050405020304" pitchFamily="18" charset="0"/>
                        <a:cs typeface="Times New Roman" panose="02020603050405020304" pitchFamily="18" charset="0"/>
                      </a:rPr>
                      <a:t>1</a:t>
                    </a:r>
                  </a:p>
                </p:txBody>
              </p:sp>
              <p:sp>
                <p:nvSpPr>
                  <p:cNvPr id="96" name="TextBox 95">
                    <a:extLst>
                      <a:ext uri="{FF2B5EF4-FFF2-40B4-BE49-F238E27FC236}">
                        <a16:creationId xmlns:a16="http://schemas.microsoft.com/office/drawing/2014/main" id="{973CB040-18F1-736E-16DE-E08DF4B21FF0}"/>
                      </a:ext>
                    </a:extLst>
                  </p:cNvPr>
                  <p:cNvSpPr txBox="1"/>
                  <p:nvPr/>
                </p:nvSpPr>
                <p:spPr>
                  <a:xfrm>
                    <a:off x="4286347" y="4245725"/>
                    <a:ext cx="652533" cy="553998"/>
                  </a:xfrm>
                  <a:prstGeom prst="rect">
                    <a:avLst/>
                  </a:prstGeom>
                  <a:noFill/>
                </p:spPr>
                <p:txBody>
                  <a:bodyPr wrap="squar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m</a:t>
                    </a:r>
                    <a:r>
                      <a:rPr lang="en-US" sz="3000" b="1" baseline="-25000" dirty="0">
                        <a:solidFill>
                          <a:srgbClr val="002060"/>
                        </a:solidFill>
                        <a:latin typeface="Times New Roman" panose="02020603050405020304" pitchFamily="18" charset="0"/>
                        <a:cs typeface="Times New Roman" panose="02020603050405020304" pitchFamily="18" charset="0"/>
                      </a:rPr>
                      <a:t>2</a:t>
                    </a:r>
                  </a:p>
                </p:txBody>
              </p:sp>
            </p:grpSp>
          </p:grpSp>
          <p:sp>
            <p:nvSpPr>
              <p:cNvPr id="101" name="TextBox 100">
                <a:extLst>
                  <a:ext uri="{FF2B5EF4-FFF2-40B4-BE49-F238E27FC236}">
                    <a16:creationId xmlns:a16="http://schemas.microsoft.com/office/drawing/2014/main" id="{0C90E702-16EB-6751-74B4-279BD7F25DB5}"/>
                  </a:ext>
                </a:extLst>
              </p:cNvPr>
              <p:cNvSpPr txBox="1"/>
              <p:nvPr/>
            </p:nvSpPr>
            <p:spPr>
              <a:xfrm>
                <a:off x="1240764" y="6167207"/>
                <a:ext cx="6178922" cy="553998"/>
              </a:xfrm>
              <a:prstGeom prst="rect">
                <a:avLst/>
              </a:prstGeom>
              <a:noFill/>
            </p:spPr>
            <p:txBody>
              <a:bodyPr wrap="square">
                <a:spAutoFit/>
              </a:bodyPr>
              <a:lstStyle/>
              <a:p>
                <a:r>
                  <a:rPr lang="en-US" sz="3000" dirty="0">
                    <a:solidFill>
                      <a:srgbClr val="002060"/>
                    </a:solidFill>
                    <a:latin typeface="Times New Roman" panose="02020603050405020304" pitchFamily="18" charset="0"/>
                    <a:cs typeface="Times New Roman" panose="02020603050405020304" pitchFamily="18" charset="0"/>
                  </a:rPr>
                  <a:t>The Simplified Model of Lower Limb</a:t>
                </a:r>
              </a:p>
            </p:txBody>
          </p:sp>
        </p:grpSp>
        <p:sp>
          <p:nvSpPr>
            <p:cNvPr id="2" name="TextBox 1">
              <a:extLst>
                <a:ext uri="{FF2B5EF4-FFF2-40B4-BE49-F238E27FC236}">
                  <a16:creationId xmlns:a16="http://schemas.microsoft.com/office/drawing/2014/main" id="{9FE39BD9-2D8E-EDB2-EC5F-CE58F49E6B7A}"/>
                </a:ext>
              </a:extLst>
            </p:cNvPr>
            <p:cNvSpPr txBox="1"/>
            <p:nvPr/>
          </p:nvSpPr>
          <p:spPr>
            <a:xfrm>
              <a:off x="3540846" y="1182811"/>
              <a:ext cx="2647742" cy="553998"/>
            </a:xfrm>
            <a:prstGeom prst="rect">
              <a:avLst/>
            </a:prstGeom>
            <a:noFill/>
            <a:ln>
              <a:noFill/>
            </a:ln>
          </p:spPr>
          <p:txBody>
            <a:bodyPr wrap="square" rtlCol="0">
              <a:spAutoFit/>
            </a:bodyPr>
            <a:lstStyle/>
            <a:p>
              <a:r>
                <a:rPr lang="en-US" sz="3000" dirty="0">
                  <a:ln w="0"/>
                  <a:solidFill>
                    <a:srgbClr val="7030A0"/>
                  </a:solidFill>
                  <a:effectLst>
                    <a:outerShdw blurRad="38100" dist="25400" dir="5400000" algn="ctr" rotWithShape="0">
                      <a:srgbClr val="6E747A">
                        <a:alpha val="43000"/>
                      </a:srgbClr>
                    </a:outerShdw>
                  </a:effectLst>
                </a:rPr>
                <a:t>Pelvis motion </a:t>
              </a:r>
              <a:endParaRPr lang="en-US" dirty="0">
                <a:ln w="0"/>
                <a:solidFill>
                  <a:srgbClr val="7030A0"/>
                </a:solidFill>
                <a:effectLst>
                  <a:outerShdw blurRad="38100" dist="25400" dir="5400000" algn="ctr" rotWithShape="0">
                    <a:srgbClr val="6E747A">
                      <a:alpha val="43000"/>
                    </a:srgbClr>
                  </a:outerShdw>
                </a:effectLst>
              </a:endParaRPr>
            </a:p>
          </p:txBody>
        </p:sp>
        <p:cxnSp>
          <p:nvCxnSpPr>
            <p:cNvPr id="6" name="Connector: Curved 5">
              <a:extLst>
                <a:ext uri="{FF2B5EF4-FFF2-40B4-BE49-F238E27FC236}">
                  <a16:creationId xmlns:a16="http://schemas.microsoft.com/office/drawing/2014/main" id="{B6E7DBEB-4628-689A-62C0-11C89B776FF0}"/>
                </a:ext>
              </a:extLst>
            </p:cNvPr>
            <p:cNvCxnSpPr>
              <a:cxnSpLocks/>
              <a:stCxn id="2" idx="2"/>
              <a:endCxn id="4" idx="10"/>
            </p:cNvCxnSpPr>
            <p:nvPr/>
          </p:nvCxnSpPr>
          <p:spPr>
            <a:xfrm rot="5400000">
              <a:off x="4223421" y="1483943"/>
              <a:ext cx="388431" cy="894163"/>
            </a:xfrm>
            <a:prstGeom prst="curvedConnector2">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BD1B05F-838D-0141-BFF4-DB4949684018}"/>
                </a:ext>
              </a:extLst>
            </p:cNvPr>
            <p:cNvSpPr txBox="1"/>
            <p:nvPr/>
          </p:nvSpPr>
          <p:spPr>
            <a:xfrm>
              <a:off x="278264" y="4071104"/>
              <a:ext cx="1264137" cy="553998"/>
            </a:xfrm>
            <a:prstGeom prst="rect">
              <a:avLst/>
            </a:prstGeom>
            <a:noFill/>
            <a:ln>
              <a:noFill/>
            </a:ln>
          </p:spPr>
          <p:txBody>
            <a:bodyPr wrap="square" rtlCol="0">
              <a:spAutoFit/>
            </a:bodyPr>
            <a:lstStyle/>
            <a:p>
              <a:r>
                <a:rPr lang="en-US" sz="3000" dirty="0">
                  <a:ln w="0"/>
                  <a:solidFill>
                    <a:schemeClr val="accent1"/>
                  </a:solidFill>
                  <a:effectLst>
                    <a:outerShdw blurRad="38100" dist="25400" dir="5400000" algn="ctr" rotWithShape="0">
                      <a:srgbClr val="6E747A">
                        <a:alpha val="43000"/>
                      </a:srgbClr>
                    </a:outerShdw>
                  </a:effectLst>
                </a:rPr>
                <a:t>Thigh</a:t>
              </a:r>
              <a:endParaRPr lang="en-US" dirty="0">
                <a:ln w="0"/>
                <a:solidFill>
                  <a:schemeClr val="accent1"/>
                </a:solidFill>
                <a:effectLst>
                  <a:outerShdw blurRad="38100" dist="25400" dir="5400000" algn="ctr" rotWithShape="0">
                    <a:srgbClr val="6E747A">
                      <a:alpha val="43000"/>
                    </a:srgbClr>
                  </a:outerShdw>
                </a:effectLst>
              </a:endParaRPr>
            </a:p>
          </p:txBody>
        </p:sp>
        <p:cxnSp>
          <p:nvCxnSpPr>
            <p:cNvPr id="11" name="Connector: Curved 10">
              <a:extLst>
                <a:ext uri="{FF2B5EF4-FFF2-40B4-BE49-F238E27FC236}">
                  <a16:creationId xmlns:a16="http://schemas.microsoft.com/office/drawing/2014/main" id="{E1A8DDAF-63A3-A778-9F70-C97C6C2C571F}"/>
                </a:ext>
              </a:extLst>
            </p:cNvPr>
            <p:cNvCxnSpPr>
              <a:cxnSpLocks/>
            </p:cNvCxnSpPr>
            <p:nvPr/>
          </p:nvCxnSpPr>
          <p:spPr>
            <a:xfrm rot="5400000" flipH="1" flipV="1">
              <a:off x="1403707" y="3452531"/>
              <a:ext cx="1122870" cy="838017"/>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C56E04-AD87-DA19-E94F-3EE6A16E875D}"/>
                </a:ext>
              </a:extLst>
            </p:cNvPr>
            <p:cNvSpPr txBox="1"/>
            <p:nvPr/>
          </p:nvSpPr>
          <p:spPr>
            <a:xfrm>
              <a:off x="1128647" y="5188493"/>
              <a:ext cx="897080" cy="553998"/>
            </a:xfrm>
            <a:prstGeom prst="rect">
              <a:avLst/>
            </a:prstGeom>
            <a:noFill/>
            <a:ln>
              <a:noFill/>
            </a:ln>
          </p:spPr>
          <p:txBody>
            <a:bodyPr wrap="square" rtlCol="0">
              <a:spAutoFit/>
            </a:bodyPr>
            <a:lstStyle/>
            <a:p>
              <a:r>
                <a:rPr lang="en-US" sz="3000" dirty="0">
                  <a:ln w="0"/>
                  <a:solidFill>
                    <a:srgbClr val="0070C0"/>
                  </a:solidFill>
                  <a:effectLst>
                    <a:outerShdw blurRad="38100" dist="25400" dir="5400000" algn="ctr" rotWithShape="0">
                      <a:srgbClr val="6E747A">
                        <a:alpha val="43000"/>
                      </a:srgbClr>
                    </a:outerShdw>
                  </a:effectLst>
                </a:rPr>
                <a:t>Leg</a:t>
              </a:r>
              <a:endParaRPr lang="en-US" dirty="0">
                <a:ln w="0"/>
                <a:solidFill>
                  <a:srgbClr val="0070C0"/>
                </a:solidFill>
                <a:effectLst>
                  <a:outerShdw blurRad="38100" dist="25400" dir="5400000" algn="ctr" rotWithShape="0">
                    <a:srgbClr val="6E747A">
                      <a:alpha val="43000"/>
                    </a:srgbClr>
                  </a:outerShdw>
                </a:effectLst>
              </a:endParaRPr>
            </a:p>
          </p:txBody>
        </p:sp>
        <p:cxnSp>
          <p:nvCxnSpPr>
            <p:cNvPr id="16" name="Connector: Curved 15">
              <a:extLst>
                <a:ext uri="{FF2B5EF4-FFF2-40B4-BE49-F238E27FC236}">
                  <a16:creationId xmlns:a16="http://schemas.microsoft.com/office/drawing/2014/main" id="{61B17E8E-5E09-7E8A-32FA-61593BCEA084}"/>
                </a:ext>
              </a:extLst>
            </p:cNvPr>
            <p:cNvCxnSpPr>
              <a:cxnSpLocks/>
            </p:cNvCxnSpPr>
            <p:nvPr/>
          </p:nvCxnSpPr>
          <p:spPr>
            <a:xfrm rot="5400000" flipH="1" flipV="1">
              <a:off x="1901467" y="4556265"/>
              <a:ext cx="1122870" cy="838017"/>
            </a:xfrm>
            <a:prstGeom prst="curvedConnector3">
              <a:avLst>
                <a:gd name="adj1" fmla="val 50000"/>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251F872-BBD8-F2F7-7DDB-D72A17C6C9DA}"/>
                </a:ext>
              </a:extLst>
            </p:cNvPr>
            <p:cNvSpPr txBox="1"/>
            <p:nvPr/>
          </p:nvSpPr>
          <p:spPr>
            <a:xfrm>
              <a:off x="-83252" y="3438167"/>
              <a:ext cx="1781126" cy="553998"/>
            </a:xfrm>
            <a:prstGeom prst="rect">
              <a:avLst/>
            </a:prstGeom>
            <a:noFill/>
            <a:ln>
              <a:noFill/>
            </a:ln>
          </p:spPr>
          <p:txBody>
            <a:bodyPr wrap="square" rtlCol="0">
              <a:spAutoFit/>
            </a:bodyPr>
            <a:lstStyle/>
            <a:p>
              <a:r>
                <a:rPr lang="en-US" sz="3000" dirty="0">
                  <a:ln w="0"/>
                  <a:solidFill>
                    <a:srgbClr val="7030A0"/>
                  </a:solidFill>
                  <a:effectLst>
                    <a:outerShdw blurRad="38100" dist="25400" dir="5400000" algn="ctr" rotWithShape="0">
                      <a:srgbClr val="6E747A">
                        <a:alpha val="43000"/>
                      </a:srgbClr>
                    </a:outerShdw>
                  </a:effectLst>
                </a:rPr>
                <a:t>Hip Joint</a:t>
              </a:r>
              <a:endParaRPr lang="en-US" dirty="0">
                <a:ln w="0"/>
                <a:solidFill>
                  <a:srgbClr val="7030A0"/>
                </a:solidFill>
                <a:effectLst>
                  <a:outerShdw blurRad="38100" dist="25400" dir="5400000" algn="ctr" rotWithShape="0">
                    <a:srgbClr val="6E747A">
                      <a:alpha val="43000"/>
                    </a:srgbClr>
                  </a:outerShdw>
                </a:effectLst>
              </a:endParaRPr>
            </a:p>
          </p:txBody>
        </p:sp>
        <p:cxnSp>
          <p:nvCxnSpPr>
            <p:cNvPr id="18" name="Connector: Curved 17">
              <a:extLst>
                <a:ext uri="{FF2B5EF4-FFF2-40B4-BE49-F238E27FC236}">
                  <a16:creationId xmlns:a16="http://schemas.microsoft.com/office/drawing/2014/main" id="{1DBB9D33-5B61-CEAE-55A2-BE1BB4DD131D}"/>
                </a:ext>
              </a:extLst>
            </p:cNvPr>
            <p:cNvCxnSpPr>
              <a:cxnSpLocks/>
            </p:cNvCxnSpPr>
            <p:nvPr/>
          </p:nvCxnSpPr>
          <p:spPr>
            <a:xfrm rot="5400000" flipH="1" flipV="1">
              <a:off x="776138" y="2602794"/>
              <a:ext cx="854287" cy="845132"/>
            </a:xfrm>
            <a:prstGeom prst="curvedConnector3">
              <a:avLst>
                <a:gd name="adj1" fmla="val 5000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4D786D8-9B9B-8772-7E14-7B7FDAF4753D}"/>
                </a:ext>
              </a:extLst>
            </p:cNvPr>
            <p:cNvSpPr txBox="1"/>
            <p:nvPr/>
          </p:nvSpPr>
          <p:spPr>
            <a:xfrm>
              <a:off x="3762220" y="2309128"/>
              <a:ext cx="2144601" cy="553998"/>
            </a:xfrm>
            <a:prstGeom prst="rect">
              <a:avLst/>
            </a:prstGeom>
            <a:noFill/>
            <a:ln>
              <a:noFill/>
            </a:ln>
          </p:spPr>
          <p:txBody>
            <a:bodyPr wrap="square" rtlCol="0">
              <a:spAutoFit/>
            </a:bodyPr>
            <a:lstStyle/>
            <a:p>
              <a:r>
                <a:rPr lang="en-US" sz="3000" dirty="0">
                  <a:ln w="0"/>
                  <a:solidFill>
                    <a:srgbClr val="00B050"/>
                  </a:solidFill>
                  <a:effectLst>
                    <a:outerShdw blurRad="38100" dist="25400" dir="5400000" algn="ctr" rotWithShape="0">
                      <a:srgbClr val="6E747A">
                        <a:alpha val="43000"/>
                      </a:srgbClr>
                    </a:outerShdw>
                  </a:effectLst>
                </a:rPr>
                <a:t>Knee Joint</a:t>
              </a:r>
              <a:endParaRPr lang="en-US" dirty="0">
                <a:ln w="0"/>
                <a:solidFill>
                  <a:srgbClr val="00B050"/>
                </a:solidFill>
                <a:effectLst>
                  <a:outerShdw blurRad="38100" dist="25400" dir="5400000" algn="ctr" rotWithShape="0">
                    <a:srgbClr val="6E747A">
                      <a:alpha val="43000"/>
                    </a:srgbClr>
                  </a:outerShdw>
                </a:effectLst>
              </a:endParaRPr>
            </a:p>
          </p:txBody>
        </p:sp>
        <p:cxnSp>
          <p:nvCxnSpPr>
            <p:cNvPr id="28" name="Connector: Curved 27">
              <a:extLst>
                <a:ext uri="{FF2B5EF4-FFF2-40B4-BE49-F238E27FC236}">
                  <a16:creationId xmlns:a16="http://schemas.microsoft.com/office/drawing/2014/main" id="{CE628E26-2485-5235-BC19-9F1537C59305}"/>
                </a:ext>
              </a:extLst>
            </p:cNvPr>
            <p:cNvCxnSpPr>
              <a:stCxn id="21" idx="2"/>
              <a:endCxn id="32" idx="5"/>
            </p:cNvCxnSpPr>
            <p:nvPr/>
          </p:nvCxnSpPr>
          <p:spPr>
            <a:xfrm rot="5400000">
              <a:off x="3431330" y="2317379"/>
              <a:ext cx="857444" cy="1948938"/>
            </a:xfrm>
            <a:prstGeom prst="curvedConnector3">
              <a:avLst>
                <a:gd name="adj1" fmla="val 131226"/>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7674A5C4-1B93-9F6C-FA6E-C2DA59A66B8C}"/>
              </a:ext>
            </a:extLst>
          </p:cNvPr>
          <p:cNvSpPr txBox="1"/>
          <p:nvPr/>
        </p:nvSpPr>
        <p:spPr>
          <a:xfrm>
            <a:off x="9598638" y="3148501"/>
            <a:ext cx="1361270" cy="553998"/>
          </a:xfrm>
          <a:prstGeom prst="rect">
            <a:avLst/>
          </a:prstGeom>
          <a:noFill/>
        </p:spPr>
        <p:txBody>
          <a:bodyPr wrap="none" rtlCol="0">
            <a:spAutoFit/>
          </a:bodyPr>
          <a:lstStyle/>
          <a:p>
            <a:r>
              <a:rPr lang="en-US" sz="3000" b="1" dirty="0">
                <a:solidFill>
                  <a:srgbClr val="C00000"/>
                </a:solidFill>
                <a:effectLst>
                  <a:outerShdw blurRad="38100" dist="38100" dir="2700000" algn="tl">
                    <a:srgbClr val="000000">
                      <a:alpha val="43137"/>
                    </a:srgbClr>
                  </a:outerShdw>
                </a:effectLst>
              </a:rPr>
              <a:t>(x</a:t>
            </a:r>
            <a:r>
              <a:rPr lang="en-US" sz="3000" b="1" baseline="-25000" dirty="0">
                <a:solidFill>
                  <a:srgbClr val="C00000"/>
                </a:solidFill>
                <a:effectLst>
                  <a:outerShdw blurRad="38100" dist="38100" dir="2700000" algn="tl">
                    <a:srgbClr val="000000">
                      <a:alpha val="43137"/>
                    </a:srgbClr>
                  </a:outerShdw>
                </a:effectLst>
              </a:rPr>
              <a:t>b</a:t>
            </a:r>
            <a:r>
              <a:rPr lang="en-US" sz="3000" b="1" dirty="0">
                <a:solidFill>
                  <a:srgbClr val="C00000"/>
                </a:solidFill>
                <a:effectLst>
                  <a:outerShdw blurRad="38100" dist="38100" dir="2700000" algn="tl">
                    <a:srgbClr val="000000">
                      <a:alpha val="43137"/>
                    </a:srgbClr>
                  </a:outerShdw>
                </a:effectLst>
              </a:rPr>
              <a:t>,y</a:t>
            </a:r>
            <a:r>
              <a:rPr lang="en-US" sz="3000" b="1" baseline="-25000" dirty="0">
                <a:solidFill>
                  <a:srgbClr val="C00000"/>
                </a:solidFill>
                <a:effectLst>
                  <a:outerShdw blurRad="38100" dist="38100" dir="2700000" algn="tl">
                    <a:srgbClr val="000000">
                      <a:alpha val="43137"/>
                    </a:srgbClr>
                  </a:outerShdw>
                </a:effectLst>
              </a:rPr>
              <a:t>b</a:t>
            </a:r>
            <a:r>
              <a:rPr lang="en-US" sz="3000" b="1" dirty="0">
                <a:solidFill>
                  <a:srgbClr val="C00000"/>
                </a:solidFill>
                <a:effectLst>
                  <a:outerShdw blurRad="38100" dist="38100" dir="2700000" algn="tl">
                    <a:srgbClr val="000000">
                      <a:alpha val="43137"/>
                    </a:srgbClr>
                  </a:outerShdw>
                </a:effectLst>
              </a:rPr>
              <a:t>)</a:t>
            </a:r>
          </a:p>
        </p:txBody>
      </p:sp>
      <p:sp>
        <p:nvSpPr>
          <p:cNvPr id="71" name="TextBox 70">
            <a:extLst>
              <a:ext uri="{FF2B5EF4-FFF2-40B4-BE49-F238E27FC236}">
                <a16:creationId xmlns:a16="http://schemas.microsoft.com/office/drawing/2014/main" id="{49BB12AF-AD6E-AC45-2BFF-D381F99C3E10}"/>
              </a:ext>
            </a:extLst>
          </p:cNvPr>
          <p:cNvSpPr txBox="1"/>
          <p:nvPr/>
        </p:nvSpPr>
        <p:spPr>
          <a:xfrm>
            <a:off x="8799188" y="1594996"/>
            <a:ext cx="1361270" cy="553998"/>
          </a:xfrm>
          <a:prstGeom prst="rect">
            <a:avLst/>
          </a:prstGeom>
          <a:noFill/>
        </p:spPr>
        <p:txBody>
          <a:bodyPr wrap="none" rtlCol="0">
            <a:spAutoFit/>
          </a:bodyPr>
          <a:lstStyle/>
          <a:p>
            <a:r>
              <a:rPr lang="en-US" sz="3000" b="1" dirty="0">
                <a:solidFill>
                  <a:srgbClr val="C00000"/>
                </a:solidFill>
                <a:effectLst>
                  <a:outerShdw blurRad="38100" dist="38100" dir="2700000" algn="tl">
                    <a:srgbClr val="000000">
                      <a:alpha val="43137"/>
                    </a:srgbClr>
                  </a:outerShdw>
                </a:effectLst>
              </a:rPr>
              <a:t>(x</a:t>
            </a:r>
            <a:r>
              <a:rPr lang="en-US" sz="3000" b="1" baseline="-25000" dirty="0">
                <a:solidFill>
                  <a:srgbClr val="C00000"/>
                </a:solidFill>
                <a:effectLst>
                  <a:outerShdw blurRad="38100" dist="38100" dir="2700000" algn="tl">
                    <a:srgbClr val="000000">
                      <a:alpha val="43137"/>
                    </a:srgbClr>
                  </a:outerShdw>
                </a:effectLst>
              </a:rPr>
              <a:t>a</a:t>
            </a:r>
            <a:r>
              <a:rPr lang="en-US" sz="3000" b="1" dirty="0">
                <a:solidFill>
                  <a:srgbClr val="C00000"/>
                </a:solidFill>
                <a:effectLst>
                  <a:outerShdw blurRad="38100" dist="38100" dir="2700000" algn="tl">
                    <a:srgbClr val="000000">
                      <a:alpha val="43137"/>
                    </a:srgbClr>
                  </a:outerShdw>
                </a:effectLst>
              </a:rPr>
              <a:t>,y</a:t>
            </a:r>
            <a:r>
              <a:rPr lang="en-US" sz="3000" b="1" baseline="-25000" dirty="0">
                <a:solidFill>
                  <a:srgbClr val="C00000"/>
                </a:solidFill>
                <a:effectLst>
                  <a:outerShdw blurRad="38100" dist="38100" dir="2700000" algn="tl">
                    <a:srgbClr val="000000">
                      <a:alpha val="43137"/>
                    </a:srgbClr>
                  </a:outerShdw>
                </a:effectLst>
              </a:rPr>
              <a:t>a</a:t>
            </a:r>
            <a:r>
              <a:rPr lang="en-US" sz="3000" b="1" dirty="0">
                <a:solidFill>
                  <a:srgbClr val="C00000"/>
                </a:solidFill>
                <a:effectLst>
                  <a:outerShdw blurRad="38100" dist="38100" dir="2700000" algn="tl">
                    <a:srgbClr val="000000">
                      <a:alpha val="43137"/>
                    </a:srgbClr>
                  </a:outerShdw>
                </a:effectLst>
              </a:rPr>
              <a:t>)</a:t>
            </a:r>
          </a:p>
        </p:txBody>
      </p:sp>
      <p:sp>
        <p:nvSpPr>
          <p:cNvPr id="72" name="TextBox 71">
            <a:extLst>
              <a:ext uri="{FF2B5EF4-FFF2-40B4-BE49-F238E27FC236}">
                <a16:creationId xmlns:a16="http://schemas.microsoft.com/office/drawing/2014/main" id="{DF379291-82BB-D832-5DD1-D48CE7827522}"/>
              </a:ext>
            </a:extLst>
          </p:cNvPr>
          <p:cNvSpPr txBox="1"/>
          <p:nvPr/>
        </p:nvSpPr>
        <p:spPr>
          <a:xfrm>
            <a:off x="9964918" y="4515564"/>
            <a:ext cx="1361270" cy="553998"/>
          </a:xfrm>
          <a:prstGeom prst="rect">
            <a:avLst/>
          </a:prstGeom>
          <a:noFill/>
        </p:spPr>
        <p:txBody>
          <a:bodyPr wrap="none" rtlCol="0">
            <a:spAutoFit/>
          </a:bodyPr>
          <a:lstStyle/>
          <a:p>
            <a:r>
              <a:rPr lang="en-US" sz="3000" b="1" dirty="0">
                <a:solidFill>
                  <a:srgbClr val="C00000"/>
                </a:solidFill>
                <a:effectLst>
                  <a:outerShdw blurRad="38100" dist="38100" dir="2700000" algn="tl">
                    <a:srgbClr val="000000">
                      <a:alpha val="43137"/>
                    </a:srgbClr>
                  </a:outerShdw>
                </a:effectLst>
              </a:rPr>
              <a:t>(x</a:t>
            </a:r>
            <a:r>
              <a:rPr lang="en-US" sz="3000" b="1" baseline="-25000" dirty="0">
                <a:solidFill>
                  <a:srgbClr val="C00000"/>
                </a:solidFill>
                <a:effectLst>
                  <a:outerShdw blurRad="38100" dist="38100" dir="2700000" algn="tl">
                    <a:srgbClr val="000000">
                      <a:alpha val="43137"/>
                    </a:srgbClr>
                  </a:outerShdw>
                </a:effectLst>
              </a:rPr>
              <a:t>c</a:t>
            </a:r>
            <a:r>
              <a:rPr lang="en-US" sz="3000" b="1" dirty="0">
                <a:solidFill>
                  <a:srgbClr val="C00000"/>
                </a:solidFill>
                <a:effectLst>
                  <a:outerShdw blurRad="38100" dist="38100" dir="2700000" algn="tl">
                    <a:srgbClr val="000000">
                      <a:alpha val="43137"/>
                    </a:srgbClr>
                  </a:outerShdw>
                </a:effectLst>
              </a:rPr>
              <a:t>,y</a:t>
            </a:r>
            <a:r>
              <a:rPr lang="en-US" sz="3000" b="1" baseline="-25000" dirty="0">
                <a:solidFill>
                  <a:srgbClr val="C00000"/>
                </a:solidFill>
                <a:effectLst>
                  <a:outerShdw blurRad="38100" dist="38100" dir="2700000" algn="tl">
                    <a:srgbClr val="000000">
                      <a:alpha val="43137"/>
                    </a:srgbClr>
                  </a:outerShdw>
                </a:effectLst>
              </a:rPr>
              <a:t>c</a:t>
            </a:r>
            <a:r>
              <a:rPr lang="en-US" sz="3000" b="1" dirty="0">
                <a:solidFill>
                  <a:srgbClr val="C00000"/>
                </a:solidFill>
                <a:effectLst>
                  <a:outerShdw blurRad="38100" dist="38100" dir="2700000" algn="tl">
                    <a:srgbClr val="000000">
                      <a:alpha val="43137"/>
                    </a:srgbClr>
                  </a:outerShdw>
                </a:effectLst>
              </a:rPr>
              <a:t>)</a:t>
            </a:r>
          </a:p>
        </p:txBody>
      </p:sp>
      <p:sp>
        <p:nvSpPr>
          <p:cNvPr id="3" name="TextBox 2">
            <a:extLst>
              <a:ext uri="{FF2B5EF4-FFF2-40B4-BE49-F238E27FC236}">
                <a16:creationId xmlns:a16="http://schemas.microsoft.com/office/drawing/2014/main" id="{C1061D03-C70A-BC21-1D3F-AC523D8B1FD3}"/>
              </a:ext>
            </a:extLst>
          </p:cNvPr>
          <p:cNvSpPr txBox="1"/>
          <p:nvPr/>
        </p:nvSpPr>
        <p:spPr>
          <a:xfrm>
            <a:off x="8037261" y="2566105"/>
            <a:ext cx="1309974" cy="553998"/>
          </a:xfrm>
          <a:prstGeom prst="rect">
            <a:avLst/>
          </a:prstGeom>
          <a:noFill/>
        </p:spPr>
        <p:txBody>
          <a:bodyPr wrap="none" rtlCol="0">
            <a:spAutoFit/>
          </a:bodyPr>
          <a:lstStyle/>
          <a:p>
            <a:r>
              <a:rPr lang="en-US" sz="3000" b="1" dirty="0">
                <a:solidFill>
                  <a:srgbClr val="C00000"/>
                </a:solidFill>
                <a:effectLst>
                  <a:outerShdw blurRad="38100" dist="38100" dir="2700000" algn="tl">
                    <a:srgbClr val="000000">
                      <a:alpha val="43137"/>
                    </a:srgbClr>
                  </a:outerShdw>
                </a:effectLst>
              </a:rPr>
              <a:t>(x</a:t>
            </a:r>
            <a:r>
              <a:rPr lang="en-US" sz="3000" b="1" baseline="-25000" dirty="0">
                <a:solidFill>
                  <a:srgbClr val="C00000"/>
                </a:solidFill>
                <a:effectLst>
                  <a:outerShdw blurRad="38100" dist="38100" dir="2700000" algn="tl">
                    <a:srgbClr val="000000">
                      <a:alpha val="43137"/>
                    </a:srgbClr>
                  </a:outerShdw>
                </a:effectLst>
              </a:rPr>
              <a:t>1</a:t>
            </a:r>
            <a:r>
              <a:rPr lang="en-US" sz="3000" b="1" dirty="0">
                <a:solidFill>
                  <a:srgbClr val="C00000"/>
                </a:solidFill>
                <a:effectLst>
                  <a:outerShdw blurRad="38100" dist="38100" dir="2700000" algn="tl">
                    <a:srgbClr val="000000">
                      <a:alpha val="43137"/>
                    </a:srgbClr>
                  </a:outerShdw>
                </a:effectLst>
              </a:rPr>
              <a:t>,y</a:t>
            </a:r>
            <a:r>
              <a:rPr lang="en-US" sz="3000" b="1" baseline="-25000" dirty="0">
                <a:solidFill>
                  <a:srgbClr val="C00000"/>
                </a:solidFill>
                <a:effectLst>
                  <a:outerShdw blurRad="38100" dist="38100" dir="2700000" algn="tl">
                    <a:srgbClr val="000000">
                      <a:alpha val="43137"/>
                    </a:srgbClr>
                  </a:outerShdw>
                </a:effectLst>
              </a:rPr>
              <a:t>1</a:t>
            </a:r>
            <a:r>
              <a:rPr lang="en-US" sz="3000" b="1" dirty="0">
                <a:solidFill>
                  <a:srgbClr val="C00000"/>
                </a:solidFill>
                <a:effectLst>
                  <a:outerShdw blurRad="38100" dist="38100" dir="2700000" algn="tl">
                    <a:srgbClr val="000000">
                      <a:alpha val="43137"/>
                    </a:srgbClr>
                  </a:outerShdw>
                </a:effectLst>
              </a:rPr>
              <a:t>)</a:t>
            </a:r>
          </a:p>
        </p:txBody>
      </p:sp>
      <p:sp>
        <p:nvSpPr>
          <p:cNvPr id="12" name="TextBox 11">
            <a:extLst>
              <a:ext uri="{FF2B5EF4-FFF2-40B4-BE49-F238E27FC236}">
                <a16:creationId xmlns:a16="http://schemas.microsoft.com/office/drawing/2014/main" id="{0CEBDF55-B774-8C26-9D40-FC9564D58EF5}"/>
              </a:ext>
            </a:extLst>
          </p:cNvPr>
          <p:cNvSpPr txBox="1"/>
          <p:nvPr/>
        </p:nvSpPr>
        <p:spPr>
          <a:xfrm>
            <a:off x="8481758" y="4053144"/>
            <a:ext cx="1309974" cy="553998"/>
          </a:xfrm>
          <a:prstGeom prst="rect">
            <a:avLst/>
          </a:prstGeom>
          <a:noFill/>
        </p:spPr>
        <p:txBody>
          <a:bodyPr wrap="none" rtlCol="0">
            <a:spAutoFit/>
          </a:bodyPr>
          <a:lstStyle/>
          <a:p>
            <a:r>
              <a:rPr lang="en-US" sz="3000" b="1" dirty="0">
                <a:solidFill>
                  <a:srgbClr val="C00000"/>
                </a:solidFill>
                <a:effectLst>
                  <a:outerShdw blurRad="38100" dist="38100" dir="2700000" algn="tl">
                    <a:srgbClr val="000000">
                      <a:alpha val="43137"/>
                    </a:srgbClr>
                  </a:outerShdw>
                </a:effectLst>
              </a:rPr>
              <a:t>(x</a:t>
            </a:r>
            <a:r>
              <a:rPr lang="en-US" sz="3000" b="1" baseline="-25000" dirty="0">
                <a:solidFill>
                  <a:srgbClr val="C00000"/>
                </a:solidFill>
                <a:effectLst>
                  <a:outerShdw blurRad="38100" dist="38100" dir="2700000" algn="tl">
                    <a:srgbClr val="000000">
                      <a:alpha val="43137"/>
                    </a:srgbClr>
                  </a:outerShdw>
                </a:effectLst>
              </a:rPr>
              <a:t>2</a:t>
            </a:r>
            <a:r>
              <a:rPr lang="en-US" sz="3000" b="1" dirty="0">
                <a:solidFill>
                  <a:srgbClr val="C00000"/>
                </a:solidFill>
                <a:effectLst>
                  <a:outerShdw blurRad="38100" dist="38100" dir="2700000" algn="tl">
                    <a:srgbClr val="000000">
                      <a:alpha val="43137"/>
                    </a:srgbClr>
                  </a:outerShdw>
                </a:effectLst>
              </a:rPr>
              <a:t>,y</a:t>
            </a:r>
            <a:r>
              <a:rPr lang="en-US" sz="3000" b="1" baseline="-25000" dirty="0">
                <a:solidFill>
                  <a:srgbClr val="C00000"/>
                </a:solidFill>
                <a:effectLst>
                  <a:outerShdw blurRad="38100" dist="38100" dir="2700000" algn="tl">
                    <a:srgbClr val="000000">
                      <a:alpha val="43137"/>
                    </a:srgbClr>
                  </a:outerShdw>
                </a:effectLst>
              </a:rPr>
              <a:t>2</a:t>
            </a:r>
            <a:r>
              <a:rPr lang="en-US" sz="3000" b="1" dirty="0">
                <a:solidFill>
                  <a:srgbClr val="C00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97978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inVertical)">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4"/>
                                        </p:tgtEl>
                                        <p:attrNameLst>
                                          <p:attrName>style.visibility</p:attrName>
                                        </p:attrNameLst>
                                      </p:cBhvr>
                                      <p:to>
                                        <p:strVal val="visible"/>
                                      </p:to>
                                    </p:set>
                                    <p:animEffect transition="in" filter="barn(inVertical)">
                                      <p:cBhvr>
                                        <p:cTn id="12" dur="500"/>
                                        <p:tgtEl>
                                          <p:spTgt spid="18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0"/>
                                        </p:tgtEl>
                                        <p:attrNameLst>
                                          <p:attrName>style.visibility</p:attrName>
                                        </p:attrNameLst>
                                      </p:cBhvr>
                                      <p:to>
                                        <p:strVal val="visible"/>
                                      </p:to>
                                    </p:set>
                                    <p:animEffect transition="in" filter="circle(in)">
                                      <p:cBhvr>
                                        <p:cTn id="17" dur="2000"/>
                                        <p:tgtEl>
                                          <p:spTgt spid="150"/>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76"/>
                                        </p:tgtEl>
                                        <p:attrNameLst>
                                          <p:attrName>style.visibility</p:attrName>
                                        </p:attrNameLst>
                                      </p:cBhvr>
                                      <p:to>
                                        <p:strVal val="visible"/>
                                      </p:to>
                                    </p:set>
                                    <p:animEffect transition="in" filter="circle(in)">
                                      <p:cBhvr>
                                        <p:cTn id="20" dur="2000"/>
                                        <p:tgtEl>
                                          <p:spTgt spid="176"/>
                                        </p:tgtEl>
                                      </p:cBhvr>
                                    </p:animEffect>
                                  </p:childTnLst>
                                </p:cTn>
                              </p:par>
                              <p:par>
                                <p:cTn id="21" presetID="6" presetClass="entr" presetSubtype="16" fill="hold" nodeType="withEffect">
                                  <p:stCondLst>
                                    <p:cond delay="0"/>
                                  </p:stCondLst>
                                  <p:childTnLst>
                                    <p:set>
                                      <p:cBhvr>
                                        <p:cTn id="22" dur="1" fill="hold">
                                          <p:stCondLst>
                                            <p:cond delay="0"/>
                                          </p:stCondLst>
                                        </p:cTn>
                                        <p:tgtEl>
                                          <p:spTgt spid="151"/>
                                        </p:tgtEl>
                                        <p:attrNameLst>
                                          <p:attrName>style.visibility</p:attrName>
                                        </p:attrNameLst>
                                      </p:cBhvr>
                                      <p:to>
                                        <p:strVal val="visible"/>
                                      </p:to>
                                    </p:set>
                                    <p:animEffect transition="in" filter="circle(in)">
                                      <p:cBhvr>
                                        <p:cTn id="23" dur="2000"/>
                                        <p:tgtEl>
                                          <p:spTgt spid="15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75"/>
                                        </p:tgtEl>
                                        <p:attrNameLst>
                                          <p:attrName>style.visibility</p:attrName>
                                        </p:attrNameLst>
                                      </p:cBhvr>
                                      <p:to>
                                        <p:strVal val="visible"/>
                                      </p:to>
                                    </p:set>
                                    <p:animEffect transition="in" filter="circle(in)">
                                      <p:cBhvr>
                                        <p:cTn id="26" dur="2000"/>
                                        <p:tgtEl>
                                          <p:spTgt spid="17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77"/>
                                        </p:tgtEl>
                                        <p:attrNameLst>
                                          <p:attrName>style.visibility</p:attrName>
                                        </p:attrNameLst>
                                      </p:cBhvr>
                                      <p:to>
                                        <p:strVal val="visible"/>
                                      </p:to>
                                    </p:set>
                                    <p:animEffect transition="in" filter="circle(in)">
                                      <p:cBhvr>
                                        <p:cTn id="31" dur="2000"/>
                                        <p:tgtEl>
                                          <p:spTgt spid="177"/>
                                        </p:tgtEl>
                                      </p:cBhvr>
                                    </p:animEffect>
                                  </p:childTnLst>
                                </p:cTn>
                              </p:par>
                              <p:par>
                                <p:cTn id="32" presetID="6" presetClass="entr" presetSubtype="16" fill="hold" nodeType="withEffect">
                                  <p:stCondLst>
                                    <p:cond delay="0"/>
                                  </p:stCondLst>
                                  <p:childTnLst>
                                    <p:set>
                                      <p:cBhvr>
                                        <p:cTn id="33" dur="1" fill="hold">
                                          <p:stCondLst>
                                            <p:cond delay="0"/>
                                          </p:stCondLst>
                                        </p:cTn>
                                        <p:tgtEl>
                                          <p:spTgt spid="155"/>
                                        </p:tgtEl>
                                        <p:attrNameLst>
                                          <p:attrName>style.visibility</p:attrName>
                                        </p:attrNameLst>
                                      </p:cBhvr>
                                      <p:to>
                                        <p:strVal val="visible"/>
                                      </p:to>
                                    </p:set>
                                    <p:animEffect transition="in" filter="circle(in)">
                                      <p:cBhvr>
                                        <p:cTn id="34" dur="2000"/>
                                        <p:tgtEl>
                                          <p:spTgt spid="155"/>
                                        </p:tgtEl>
                                      </p:cBhvr>
                                    </p:animEffect>
                                  </p:childTnLst>
                                </p:cTn>
                              </p:par>
                              <p:par>
                                <p:cTn id="35" presetID="6" presetClass="entr" presetSubtype="16" fill="hold" nodeType="withEffect">
                                  <p:stCondLst>
                                    <p:cond delay="0"/>
                                  </p:stCondLst>
                                  <p:childTnLst>
                                    <p:set>
                                      <p:cBhvr>
                                        <p:cTn id="36" dur="1" fill="hold">
                                          <p:stCondLst>
                                            <p:cond delay="0"/>
                                          </p:stCondLst>
                                        </p:cTn>
                                        <p:tgtEl>
                                          <p:spTgt spid="153"/>
                                        </p:tgtEl>
                                        <p:attrNameLst>
                                          <p:attrName>style.visibility</p:attrName>
                                        </p:attrNameLst>
                                      </p:cBhvr>
                                      <p:to>
                                        <p:strVal val="visible"/>
                                      </p:to>
                                    </p:set>
                                    <p:animEffect transition="in" filter="circle(in)">
                                      <p:cBhvr>
                                        <p:cTn id="37" dur="2000"/>
                                        <p:tgtEl>
                                          <p:spTgt spid="153"/>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78"/>
                                        </p:tgtEl>
                                        <p:attrNameLst>
                                          <p:attrName>style.visibility</p:attrName>
                                        </p:attrNameLst>
                                      </p:cBhvr>
                                      <p:to>
                                        <p:strVal val="visible"/>
                                      </p:to>
                                    </p:set>
                                    <p:animEffect transition="in" filter="circle(in)">
                                      <p:cBhvr>
                                        <p:cTn id="40" dur="2000"/>
                                        <p:tgtEl>
                                          <p:spTgt spid="17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57"/>
                                        </p:tgtEl>
                                        <p:attrNameLst>
                                          <p:attrName>style.visibility</p:attrName>
                                        </p:attrNameLst>
                                      </p:cBhvr>
                                      <p:to>
                                        <p:strVal val="visible"/>
                                      </p:to>
                                    </p:set>
                                    <p:animEffect transition="in" filter="circle(in)">
                                      <p:cBhvr>
                                        <p:cTn id="45" dur="2000"/>
                                        <p:tgtEl>
                                          <p:spTgt spid="157"/>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79"/>
                                        </p:tgtEl>
                                        <p:attrNameLst>
                                          <p:attrName>style.visibility</p:attrName>
                                        </p:attrNameLst>
                                      </p:cBhvr>
                                      <p:to>
                                        <p:strVal val="visible"/>
                                      </p:to>
                                    </p:set>
                                    <p:animEffect transition="in" filter="circle(in)">
                                      <p:cBhvr>
                                        <p:cTn id="48" dur="2000"/>
                                        <p:tgtEl>
                                          <p:spTgt spid="179"/>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circle(in)">
                                      <p:cBhvr>
                                        <p:cTn id="53" dur="2000"/>
                                        <p:tgtEl>
                                          <p:spTgt spid="158"/>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180"/>
                                        </p:tgtEl>
                                        <p:attrNameLst>
                                          <p:attrName>style.visibility</p:attrName>
                                        </p:attrNameLst>
                                      </p:cBhvr>
                                      <p:to>
                                        <p:strVal val="visible"/>
                                      </p:to>
                                    </p:set>
                                    <p:animEffect transition="in" filter="circle(in)">
                                      <p:cBhvr>
                                        <p:cTn id="56" dur="2000"/>
                                        <p:tgtEl>
                                          <p:spTgt spid="180"/>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circle(in)">
                                      <p:cBhvr>
                                        <p:cTn id="61" dur="2000"/>
                                        <p:tgtEl>
                                          <p:spTgt spid="71"/>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circle(in)">
                                      <p:cBhvr>
                                        <p:cTn id="64" dur="2000"/>
                                        <p:tgtEl>
                                          <p:spTgt spid="70"/>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circle(in)">
                                      <p:cBhvr>
                                        <p:cTn id="67" dur="2000"/>
                                        <p:tgtEl>
                                          <p:spTgt spid="72"/>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circle(in)">
                                      <p:cBhvr>
                                        <p:cTn id="70" dur="2000"/>
                                        <p:tgtEl>
                                          <p:spTgt spid="3"/>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circle(in)">
                                      <p:cBhvr>
                                        <p:cTn id="7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176" grpId="0"/>
      <p:bldP spid="177" grpId="0"/>
      <p:bldP spid="178" grpId="0"/>
      <p:bldP spid="179" grpId="0"/>
      <p:bldP spid="180" grpId="0"/>
      <p:bldP spid="70" grpId="0"/>
      <p:bldP spid="71" grpId="0"/>
      <p:bldP spid="72" grpId="0"/>
      <p:bldP spid="3"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7" name="TextBox 6">
            <a:extLst>
              <a:ext uri="{FF2B5EF4-FFF2-40B4-BE49-F238E27FC236}">
                <a16:creationId xmlns:a16="http://schemas.microsoft.com/office/drawing/2014/main" id="{45E5E7BD-DE1C-47CB-E0FD-169D5FF23C45}"/>
              </a:ext>
            </a:extLst>
          </p:cNvPr>
          <p:cNvSpPr txBox="1"/>
          <p:nvPr/>
        </p:nvSpPr>
        <p:spPr>
          <a:xfrm>
            <a:off x="0" y="542333"/>
            <a:ext cx="5168900"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2. </a:t>
            </a:r>
            <a:r>
              <a:rPr kumimoji="0" lang="en-US" sz="3000" b="1" i="0" u="sng" strike="noStrike" kern="1200" cap="none" spc="0" normalizeH="0" baseline="0" noProof="0" dirty="0">
                <a:ln>
                  <a:noFill/>
                </a:ln>
                <a:solidFill>
                  <a:prstClr val="black"/>
                </a:solidFill>
                <a:effectLst/>
                <a:uLnTx/>
                <a:uFillTx/>
                <a:latin typeface="Century Gothic" panose="020B0502020202020204"/>
                <a:ea typeface="+mn-ea"/>
                <a:cs typeface="+mn-cs"/>
              </a:rPr>
              <a:t>Mathematical Modelling</a:t>
            </a:r>
          </a:p>
        </p:txBody>
      </p:sp>
      <p:sp>
        <p:nvSpPr>
          <p:cNvPr id="4" name="TextBox 3">
            <a:extLst>
              <a:ext uri="{FF2B5EF4-FFF2-40B4-BE49-F238E27FC236}">
                <a16:creationId xmlns:a16="http://schemas.microsoft.com/office/drawing/2014/main" id="{5C0C4146-7A4B-1B88-8F9C-884F35710430}"/>
              </a:ext>
            </a:extLst>
          </p:cNvPr>
          <p:cNvSpPr txBox="1"/>
          <p:nvPr/>
        </p:nvSpPr>
        <p:spPr>
          <a:xfrm>
            <a:off x="182615" y="1096331"/>
            <a:ext cx="3405470" cy="630942"/>
          </a:xfrm>
          <a:prstGeom prst="rect">
            <a:avLst/>
          </a:prstGeom>
          <a:noFill/>
        </p:spPr>
        <p:txBody>
          <a:bodyPr wrap="square">
            <a:spAutoFit/>
          </a:bodyPr>
          <a:lstStyle/>
          <a:p>
            <a:r>
              <a:rPr lang="en-US" sz="3500" b="1" u="sng" dirty="0">
                <a:solidFill>
                  <a:srgbClr val="000000"/>
                </a:solidFill>
                <a:cs typeface="Times New Roman" panose="02020603050405020304" pitchFamily="18" charset="0"/>
              </a:rPr>
              <a:t>A</a:t>
            </a:r>
            <a:r>
              <a:rPr lang="en-US" sz="3500" b="1" i="0" u="sng" dirty="0">
                <a:solidFill>
                  <a:srgbClr val="000000"/>
                </a:solidFill>
                <a:effectLst/>
                <a:cs typeface="Times New Roman" panose="02020603050405020304" pitchFamily="18" charset="0"/>
              </a:rPr>
              <a:t>ssumptions:-</a:t>
            </a:r>
            <a:r>
              <a:rPr lang="en-US" sz="3500" dirty="0"/>
              <a:t> </a:t>
            </a:r>
          </a:p>
        </p:txBody>
      </p:sp>
      <p:sp>
        <p:nvSpPr>
          <p:cNvPr id="8" name="TextBox 7">
            <a:extLst>
              <a:ext uri="{FF2B5EF4-FFF2-40B4-BE49-F238E27FC236}">
                <a16:creationId xmlns:a16="http://schemas.microsoft.com/office/drawing/2014/main" id="{B5506407-54FE-7065-DAFA-BB1D5A9FA100}"/>
              </a:ext>
            </a:extLst>
          </p:cNvPr>
          <p:cNvSpPr txBox="1"/>
          <p:nvPr/>
        </p:nvSpPr>
        <p:spPr>
          <a:xfrm>
            <a:off x="182615" y="1834546"/>
            <a:ext cx="10962717" cy="2785378"/>
          </a:xfrm>
          <a:prstGeom prst="rect">
            <a:avLst/>
          </a:prstGeom>
          <a:noFill/>
        </p:spPr>
        <p:txBody>
          <a:bodyPr wrap="square">
            <a:spAutoFit/>
          </a:bodyPr>
          <a:lstStyle/>
          <a:p>
            <a:pPr marL="514350" indent="-514350">
              <a:buFont typeface="+mj-lt"/>
              <a:buAutoNum type="arabicPeriod"/>
            </a:pPr>
            <a:r>
              <a:rPr lang="en-US" sz="3500" b="0" i="0" dirty="0">
                <a:solidFill>
                  <a:schemeClr val="bg1"/>
                </a:solidFill>
                <a:effectLst/>
                <a:latin typeface="Times New Roman" panose="02020603050405020304" pitchFamily="18" charset="0"/>
                <a:cs typeface="Times New Roman" panose="02020603050405020304" pitchFamily="18" charset="0"/>
              </a:rPr>
              <a:t>Fixed Position Point Represents the Joint Rotation Center</a:t>
            </a:r>
          </a:p>
          <a:p>
            <a:pPr marL="514350" indent="-514350">
              <a:buFont typeface="+mj-lt"/>
              <a:buAutoNum type="arabicPeriod"/>
            </a:pPr>
            <a:r>
              <a:rPr lang="en-US" sz="3500" dirty="0">
                <a:solidFill>
                  <a:schemeClr val="bg1"/>
                </a:solidFill>
                <a:latin typeface="Times New Roman" panose="02020603050405020304" pitchFamily="18" charset="0"/>
                <a:cs typeface="Times New Roman" panose="02020603050405020304" pitchFamily="18" charset="0"/>
              </a:rPr>
              <a:t>Fixed Mass Center for Each Segment</a:t>
            </a:r>
          </a:p>
          <a:p>
            <a:pPr marL="514350" indent="-514350">
              <a:buFont typeface="+mj-lt"/>
              <a:buAutoNum type="arabicPeriod"/>
            </a:pPr>
            <a:r>
              <a:rPr lang="en-US" sz="3500" dirty="0">
                <a:solidFill>
                  <a:schemeClr val="bg1"/>
                </a:solidFill>
                <a:latin typeface="Times New Roman" panose="02020603050405020304" pitchFamily="18" charset="0"/>
                <a:cs typeface="Times New Roman" panose="02020603050405020304" pitchFamily="18" charset="0"/>
              </a:rPr>
              <a:t>Rigid Bodies as Segments</a:t>
            </a:r>
          </a:p>
          <a:p>
            <a:pPr marL="514350" indent="-514350">
              <a:buFont typeface="+mj-lt"/>
              <a:buAutoNum type="arabicPeriod"/>
            </a:pPr>
            <a:r>
              <a:rPr lang="en-US" sz="3500" dirty="0">
                <a:solidFill>
                  <a:schemeClr val="bg1"/>
                </a:solidFill>
                <a:latin typeface="Times New Roman" panose="02020603050405020304" pitchFamily="18" charset="0"/>
                <a:cs typeface="Times New Roman" panose="02020603050405020304" pitchFamily="18" charset="0"/>
              </a:rPr>
              <a:t>Neglected Trunk Mass</a:t>
            </a:r>
          </a:p>
          <a:p>
            <a:pPr marL="514350" indent="-514350">
              <a:buFont typeface="+mj-lt"/>
              <a:buAutoNum type="arabicPeriod"/>
            </a:pPr>
            <a:r>
              <a:rPr lang="en-US" sz="3500" dirty="0">
                <a:solidFill>
                  <a:schemeClr val="bg1"/>
                </a:solidFill>
                <a:latin typeface="Times New Roman" panose="02020603050405020304" pitchFamily="18" charset="0"/>
                <a:cs typeface="Times New Roman" panose="02020603050405020304" pitchFamily="18" charset="0"/>
              </a:rPr>
              <a:t>Fixed Ankle</a:t>
            </a:r>
          </a:p>
        </p:txBody>
      </p:sp>
    </p:spTree>
    <p:extLst>
      <p:ext uri="{BB962C8B-B14F-4D97-AF65-F5344CB8AC3E}">
        <p14:creationId xmlns:p14="http://schemas.microsoft.com/office/powerpoint/2010/main" val="140792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7" name="TextBox 6">
            <a:extLst>
              <a:ext uri="{FF2B5EF4-FFF2-40B4-BE49-F238E27FC236}">
                <a16:creationId xmlns:a16="http://schemas.microsoft.com/office/drawing/2014/main" id="{45E5E7BD-DE1C-47CB-E0FD-169D5FF23C45}"/>
              </a:ext>
            </a:extLst>
          </p:cNvPr>
          <p:cNvSpPr txBox="1"/>
          <p:nvPr/>
        </p:nvSpPr>
        <p:spPr>
          <a:xfrm>
            <a:off x="155720" y="728003"/>
            <a:ext cx="10283819"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2. </a:t>
            </a:r>
            <a:r>
              <a:rPr kumimoji="0" lang="en-US" sz="3000" b="1" i="0" u="sng" strike="noStrike" kern="1200" cap="none" spc="0" normalizeH="0" baseline="0" noProof="0" dirty="0">
                <a:ln>
                  <a:noFill/>
                </a:ln>
                <a:solidFill>
                  <a:prstClr val="black"/>
                </a:solidFill>
                <a:effectLst/>
                <a:uLnTx/>
                <a:uFillTx/>
                <a:latin typeface="+mj-lt"/>
                <a:ea typeface="+mn-ea"/>
                <a:cs typeface="+mn-cs"/>
              </a:rPr>
              <a:t>Mathematical Modelling</a:t>
            </a:r>
            <a:r>
              <a:rPr kumimoji="0" lang="ar-IQ" sz="3000" b="1" i="0" u="sng" strike="noStrike" kern="1200" cap="none" spc="0" normalizeH="0" baseline="0" noProof="0" dirty="0">
                <a:ln>
                  <a:noFill/>
                </a:ln>
                <a:solidFill>
                  <a:prstClr val="black"/>
                </a:solidFill>
                <a:effectLst/>
                <a:uLnTx/>
                <a:uFillTx/>
                <a:latin typeface="+mj-lt"/>
                <a:ea typeface="+mn-ea"/>
                <a:cs typeface="+mn-cs"/>
              </a:rPr>
              <a:t> </a:t>
            </a:r>
            <a:r>
              <a:rPr kumimoji="0" lang="en-US" sz="3000" b="1" i="0" u="sng" strike="noStrike" kern="1200" cap="none" spc="0" normalizeH="0" baseline="0" noProof="0" dirty="0">
                <a:ln>
                  <a:noFill/>
                </a:ln>
                <a:solidFill>
                  <a:prstClr val="black"/>
                </a:solidFill>
                <a:effectLst/>
                <a:uLnTx/>
                <a:uFillTx/>
                <a:latin typeface="+mj-lt"/>
                <a:ea typeface="+mn-ea"/>
                <a:cs typeface="+mn-cs"/>
              </a:rPr>
              <a:t> </a:t>
            </a:r>
            <a:r>
              <a:rPr kumimoji="0" lang="en-US" sz="3000" b="1" i="0" u="sng" strike="noStrike" kern="1200" cap="none" spc="0" normalizeH="0" baseline="0" noProof="0" dirty="0">
                <a:ln>
                  <a:noFill/>
                </a:ln>
                <a:solidFill>
                  <a:prstClr val="black"/>
                </a:solidFill>
                <a:effectLst/>
                <a:uLnTx/>
                <a:uFillTx/>
                <a:ea typeface="+mn-ea"/>
                <a:cs typeface="+mn-cs"/>
              </a:rPr>
              <a:t>of  the Human Lower Limb </a:t>
            </a:r>
          </a:p>
        </p:txBody>
      </p:sp>
      <p:sp>
        <p:nvSpPr>
          <p:cNvPr id="2" name="TextBox 1">
            <a:extLst>
              <a:ext uri="{FF2B5EF4-FFF2-40B4-BE49-F238E27FC236}">
                <a16:creationId xmlns:a16="http://schemas.microsoft.com/office/drawing/2014/main" id="{7F03BB66-2BBF-0C4C-898B-26F37C80010A}"/>
              </a:ext>
            </a:extLst>
          </p:cNvPr>
          <p:cNvSpPr txBox="1"/>
          <p:nvPr/>
        </p:nvSpPr>
        <p:spPr>
          <a:xfrm>
            <a:off x="155721" y="1425229"/>
            <a:ext cx="11582017" cy="1015663"/>
          </a:xfrm>
          <a:prstGeom prst="rect">
            <a:avLst/>
          </a:prstGeom>
          <a:noFill/>
          <a:ln>
            <a:noFill/>
          </a:ln>
        </p:spPr>
        <p:txBody>
          <a:bodyPr wrap="none" rtlCol="0">
            <a:spAutoFit/>
          </a:bodyPr>
          <a:lstStyle/>
          <a:p>
            <a:r>
              <a:rPr lang="en-US" sz="3000" dirty="0">
                <a:solidFill>
                  <a:schemeClr val="bg1"/>
                </a:solidFill>
              </a:rPr>
              <a:t>We will use </a:t>
            </a:r>
            <a:r>
              <a:rPr lang="en-US" sz="3000" dirty="0">
                <a:ln w="0">
                  <a:solidFill>
                    <a:srgbClr val="7030A0"/>
                  </a:solidFill>
                </a:ln>
                <a:solidFill>
                  <a:srgbClr val="C00000"/>
                </a:solidFill>
                <a:effectLst>
                  <a:outerShdw blurRad="38100" dist="25400" dir="5400000" algn="ctr" rotWithShape="0">
                    <a:srgbClr val="6E747A">
                      <a:alpha val="43000"/>
                    </a:srgbClr>
                  </a:outerShdw>
                </a:effectLst>
              </a:rPr>
              <a:t>Euler-Lagrange’s Equation </a:t>
            </a:r>
            <a:r>
              <a:rPr lang="en-US" sz="3000" dirty="0">
                <a:solidFill>
                  <a:schemeClr val="bg1"/>
                </a:solidFill>
              </a:rPr>
              <a:t>to find the equation of </a:t>
            </a:r>
          </a:p>
          <a:p>
            <a:r>
              <a:rPr lang="en-US" sz="3000" dirty="0">
                <a:solidFill>
                  <a:schemeClr val="bg1"/>
                </a:solidFill>
              </a:rPr>
              <a:t>Motion for </a:t>
            </a:r>
            <a:r>
              <a:rPr lang="en-US" sz="3000" dirty="0">
                <a:ln w="0">
                  <a:solidFill>
                    <a:srgbClr val="7030A0"/>
                  </a:solidFill>
                </a:ln>
                <a:solidFill>
                  <a:srgbClr val="C00000"/>
                </a:solidFill>
                <a:effectLst>
                  <a:outerShdw blurRad="38100" dist="25400" dir="5400000" algn="ctr" rotWithShape="0">
                    <a:srgbClr val="6E747A">
                      <a:alpha val="43000"/>
                    </a:srgbClr>
                  </a:outerShdw>
                </a:effectLst>
              </a:rPr>
              <a:t>fixed ankle lower limb</a:t>
            </a:r>
            <a:endParaRPr lang="en-US" sz="3000" dirty="0">
              <a:ln w="0">
                <a:solidFill>
                  <a:srgbClr val="7030A0"/>
                </a:solidFill>
              </a:ln>
              <a:solidFill>
                <a:srgbClr val="C00000"/>
              </a:solidFill>
            </a:endParaRPr>
          </a:p>
        </p:txBody>
      </p:sp>
      <p:grpSp>
        <p:nvGrpSpPr>
          <p:cNvPr id="4" name="Group 3">
            <a:extLst>
              <a:ext uri="{FF2B5EF4-FFF2-40B4-BE49-F238E27FC236}">
                <a16:creationId xmlns:a16="http://schemas.microsoft.com/office/drawing/2014/main" id="{041B3355-B684-7113-D413-4FADA3DFF549}"/>
              </a:ext>
            </a:extLst>
          </p:cNvPr>
          <p:cNvGrpSpPr/>
          <p:nvPr/>
        </p:nvGrpSpPr>
        <p:grpSpPr>
          <a:xfrm>
            <a:off x="7357245" y="2262240"/>
            <a:ext cx="6178922" cy="5295976"/>
            <a:chOff x="1240764" y="1425229"/>
            <a:chExt cx="6178922" cy="5295976"/>
          </a:xfrm>
        </p:grpSpPr>
        <p:grpSp>
          <p:nvGrpSpPr>
            <p:cNvPr id="17" name="Group 16">
              <a:extLst>
                <a:ext uri="{FF2B5EF4-FFF2-40B4-BE49-F238E27FC236}">
                  <a16:creationId xmlns:a16="http://schemas.microsoft.com/office/drawing/2014/main" id="{508D5FAA-9E0C-5B38-69C7-B789CB5D523D}"/>
                </a:ext>
              </a:extLst>
            </p:cNvPr>
            <p:cNvGrpSpPr/>
            <p:nvPr/>
          </p:nvGrpSpPr>
          <p:grpSpPr>
            <a:xfrm>
              <a:off x="1358153" y="1425229"/>
              <a:ext cx="4449674" cy="4433783"/>
              <a:chOff x="1640541" y="1554353"/>
              <a:chExt cx="4449674" cy="4433783"/>
            </a:xfrm>
          </p:grpSpPr>
          <p:cxnSp>
            <p:nvCxnSpPr>
              <p:cNvPr id="19" name="Straight Connector 18">
                <a:extLst>
                  <a:ext uri="{FF2B5EF4-FFF2-40B4-BE49-F238E27FC236}">
                    <a16:creationId xmlns:a16="http://schemas.microsoft.com/office/drawing/2014/main" id="{6F2C1B4C-39FD-A2D5-03B4-B8EC10976AE5}"/>
                  </a:ext>
                </a:extLst>
              </p:cNvPr>
              <p:cNvCxnSpPr>
                <a:cxnSpLocks/>
              </p:cNvCxnSpPr>
              <p:nvPr/>
            </p:nvCxnSpPr>
            <p:spPr>
              <a:xfrm>
                <a:off x="3014572" y="2642521"/>
                <a:ext cx="1116106" cy="117670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3B3677-459C-0878-8BF4-E043301216FC}"/>
                  </a:ext>
                </a:extLst>
              </p:cNvPr>
              <p:cNvCxnSpPr>
                <a:cxnSpLocks/>
              </p:cNvCxnSpPr>
              <p:nvPr/>
            </p:nvCxnSpPr>
            <p:spPr>
              <a:xfrm>
                <a:off x="4123644" y="3819229"/>
                <a:ext cx="470647" cy="2016794"/>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6B92528-7E2F-8355-4E60-F5457FDE126E}"/>
                  </a:ext>
                </a:extLst>
              </p:cNvPr>
              <p:cNvCxnSpPr>
                <a:cxnSpLocks/>
              </p:cNvCxnSpPr>
              <p:nvPr/>
            </p:nvCxnSpPr>
            <p:spPr>
              <a:xfrm flipV="1">
                <a:off x="4572000" y="5710916"/>
                <a:ext cx="539277" cy="13469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Flowchart: Or 21">
                <a:extLst>
                  <a:ext uri="{FF2B5EF4-FFF2-40B4-BE49-F238E27FC236}">
                    <a16:creationId xmlns:a16="http://schemas.microsoft.com/office/drawing/2014/main" id="{18304EDC-6965-D550-84A6-22A2E97EAA98}"/>
                  </a:ext>
                </a:extLst>
              </p:cNvPr>
              <p:cNvSpPr/>
              <p:nvPr/>
            </p:nvSpPr>
            <p:spPr>
              <a:xfrm>
                <a:off x="3997035" y="3666633"/>
                <a:ext cx="253218" cy="267287"/>
              </a:xfrm>
              <a:prstGeom prst="flowChartOr">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Or 22">
                <a:extLst>
                  <a:ext uri="{FF2B5EF4-FFF2-40B4-BE49-F238E27FC236}">
                    <a16:creationId xmlns:a16="http://schemas.microsoft.com/office/drawing/2014/main" id="{2365F700-6D96-4641-C7C8-C427B063B093}"/>
                  </a:ext>
                </a:extLst>
              </p:cNvPr>
              <p:cNvSpPr/>
              <p:nvPr/>
            </p:nvSpPr>
            <p:spPr>
              <a:xfrm>
                <a:off x="2897428" y="2501193"/>
                <a:ext cx="253218" cy="267287"/>
              </a:xfrm>
              <a:prstGeom prst="flowChartOr">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descr="Soccer ball with solid fill">
                <a:extLst>
                  <a:ext uri="{FF2B5EF4-FFF2-40B4-BE49-F238E27FC236}">
                    <a16:creationId xmlns:a16="http://schemas.microsoft.com/office/drawing/2014/main" id="{ED34F551-CBCF-FD99-30E7-0FBD3C5A44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32967" y="4673309"/>
                <a:ext cx="252000" cy="252000"/>
              </a:xfrm>
              <a:prstGeom prst="rect">
                <a:avLst/>
              </a:prstGeom>
            </p:spPr>
          </p:pic>
          <p:pic>
            <p:nvPicPr>
              <p:cNvPr id="25" name="Graphic 24" descr="Soccer ball with solid fill">
                <a:extLst>
                  <a:ext uri="{FF2B5EF4-FFF2-40B4-BE49-F238E27FC236}">
                    <a16:creationId xmlns:a16="http://schemas.microsoft.com/office/drawing/2014/main" id="{2CFED4C1-1B48-AF93-F31A-9DA08B1F0B4E}"/>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402405" y="3073568"/>
                <a:ext cx="252000" cy="252000"/>
              </a:xfrm>
              <a:prstGeom prst="rect">
                <a:avLst/>
              </a:prstGeom>
            </p:spPr>
          </p:pic>
          <p:sp>
            <p:nvSpPr>
              <p:cNvPr id="26" name="TextBox 25">
                <a:extLst>
                  <a:ext uri="{FF2B5EF4-FFF2-40B4-BE49-F238E27FC236}">
                    <a16:creationId xmlns:a16="http://schemas.microsoft.com/office/drawing/2014/main" id="{526D7148-6822-5DBD-692D-B3D9DE43AC6E}"/>
                  </a:ext>
                </a:extLst>
              </p:cNvPr>
              <p:cNvSpPr txBox="1"/>
              <p:nvPr/>
            </p:nvSpPr>
            <p:spPr>
              <a:xfrm>
                <a:off x="2517071" y="2150210"/>
                <a:ext cx="377026"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a</a:t>
                </a:r>
              </a:p>
            </p:txBody>
          </p:sp>
          <p:cxnSp>
            <p:nvCxnSpPr>
              <p:cNvPr id="27" name="Straight Connector 26">
                <a:extLst>
                  <a:ext uri="{FF2B5EF4-FFF2-40B4-BE49-F238E27FC236}">
                    <a16:creationId xmlns:a16="http://schemas.microsoft.com/office/drawing/2014/main" id="{E98ED233-49C6-A4DF-1A4A-806A46DF2F36}"/>
                  </a:ext>
                </a:extLst>
              </p:cNvPr>
              <p:cNvCxnSpPr>
                <a:cxnSpLocks/>
              </p:cNvCxnSpPr>
              <p:nvPr/>
            </p:nvCxnSpPr>
            <p:spPr>
              <a:xfrm>
                <a:off x="4134536" y="3807160"/>
                <a:ext cx="11016" cy="1613647"/>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6FCF036-EA17-B91D-EEC7-0126F075609D}"/>
                  </a:ext>
                </a:extLst>
              </p:cNvPr>
              <p:cNvCxnSpPr>
                <a:cxnSpLocks/>
              </p:cNvCxnSpPr>
              <p:nvPr/>
            </p:nvCxnSpPr>
            <p:spPr>
              <a:xfrm flipH="1">
                <a:off x="3497213" y="2746915"/>
                <a:ext cx="536033" cy="467540"/>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8F6C5D-2549-26DB-CA30-F3FF75FC9411}"/>
                  </a:ext>
                </a:extLst>
              </p:cNvPr>
              <p:cNvCxnSpPr>
                <a:cxnSpLocks/>
              </p:cNvCxnSpPr>
              <p:nvPr/>
            </p:nvCxnSpPr>
            <p:spPr>
              <a:xfrm flipH="1">
                <a:off x="2998260" y="1829296"/>
                <a:ext cx="852485" cy="780700"/>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F573FAB-3284-0A10-8F58-7FB8361B37CF}"/>
                  </a:ext>
                </a:extLst>
              </p:cNvPr>
              <p:cNvCxnSpPr>
                <a:cxnSpLocks/>
              </p:cNvCxnSpPr>
              <p:nvPr/>
            </p:nvCxnSpPr>
            <p:spPr>
              <a:xfrm flipH="1" flipV="1">
                <a:off x="3430197" y="2212900"/>
                <a:ext cx="587978" cy="526323"/>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3F9A51D-EF0E-DFB6-DA22-7AADC314CDF4}"/>
                  </a:ext>
                </a:extLst>
              </p:cNvPr>
              <p:cNvCxnSpPr>
                <a:cxnSpLocks/>
              </p:cNvCxnSpPr>
              <p:nvPr/>
            </p:nvCxnSpPr>
            <p:spPr>
              <a:xfrm flipH="1" flipV="1">
                <a:off x="4835142" y="3651716"/>
                <a:ext cx="223285" cy="962267"/>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369180B-3FAE-9BB4-ABAA-3B8966F9F852}"/>
                  </a:ext>
                </a:extLst>
              </p:cNvPr>
              <p:cNvCxnSpPr>
                <a:cxnSpLocks/>
              </p:cNvCxnSpPr>
              <p:nvPr/>
            </p:nvCxnSpPr>
            <p:spPr>
              <a:xfrm>
                <a:off x="5352128" y="3535978"/>
                <a:ext cx="492041" cy="1980173"/>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4737B44-31B8-65E4-7C80-B00FAB467E60}"/>
                  </a:ext>
                </a:extLst>
              </p:cNvPr>
              <p:cNvSpPr txBox="1"/>
              <p:nvPr/>
            </p:nvSpPr>
            <p:spPr>
              <a:xfrm rot="2948484">
                <a:off x="3704284" y="2083014"/>
                <a:ext cx="484428"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r</a:t>
                </a:r>
                <a:r>
                  <a:rPr lang="en-US" sz="3000" b="1" baseline="-25000" dirty="0">
                    <a:solidFill>
                      <a:srgbClr val="002060"/>
                    </a:solidFill>
                    <a:latin typeface="Times New Roman" panose="02020603050405020304" pitchFamily="18" charset="0"/>
                    <a:cs typeface="Times New Roman" panose="02020603050405020304" pitchFamily="18" charset="0"/>
                  </a:rPr>
                  <a:t>1</a:t>
                </a:r>
              </a:p>
            </p:txBody>
          </p:sp>
          <p:pic>
            <p:nvPicPr>
              <p:cNvPr id="34" name="Graphic 33" descr="Line arrow: Clockwise curve with solid fill">
                <a:extLst>
                  <a:ext uri="{FF2B5EF4-FFF2-40B4-BE49-F238E27FC236}">
                    <a16:creationId xmlns:a16="http://schemas.microsoft.com/office/drawing/2014/main" id="{B5075CC1-9540-FF4B-1777-5C2A02D858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853123">
                <a:off x="2982342" y="2957296"/>
                <a:ext cx="373999" cy="516033"/>
              </a:xfrm>
              <a:prstGeom prst="rect">
                <a:avLst/>
              </a:prstGeom>
            </p:spPr>
          </p:pic>
          <p:pic>
            <p:nvPicPr>
              <p:cNvPr id="35" name="Graphic 34" descr="Line arrow: Clockwise curve with solid fill">
                <a:extLst>
                  <a:ext uri="{FF2B5EF4-FFF2-40B4-BE49-F238E27FC236}">
                    <a16:creationId xmlns:a16="http://schemas.microsoft.com/office/drawing/2014/main" id="{B068367B-86CA-4100-8B1F-FFB821BC97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853123">
                <a:off x="4100285" y="4935600"/>
                <a:ext cx="373999" cy="516033"/>
              </a:xfrm>
              <a:prstGeom prst="rect">
                <a:avLst/>
              </a:prstGeom>
            </p:spPr>
          </p:pic>
          <p:sp>
            <p:nvSpPr>
              <p:cNvPr id="36" name="TextBox 35">
                <a:extLst>
                  <a:ext uri="{FF2B5EF4-FFF2-40B4-BE49-F238E27FC236}">
                    <a16:creationId xmlns:a16="http://schemas.microsoft.com/office/drawing/2014/main" id="{9D0F4520-E231-18A8-E5E4-F40CF3D9A00E}"/>
                  </a:ext>
                </a:extLst>
              </p:cNvPr>
              <p:cNvSpPr txBox="1"/>
              <p:nvPr/>
            </p:nvSpPr>
            <p:spPr>
              <a:xfrm>
                <a:off x="4299929" y="4932820"/>
                <a:ext cx="513282" cy="553998"/>
              </a:xfrm>
              <a:prstGeom prst="rect">
                <a:avLst/>
              </a:prstGeom>
              <a:noFill/>
            </p:spPr>
            <p:txBody>
              <a:bodyPr wrap="none" rtlCol="0">
                <a:spAutoFit/>
              </a:bodyPr>
              <a:lstStyle/>
              <a:p>
                <a:r>
                  <a:rPr lang="el-GR" sz="3000" b="1" dirty="0">
                    <a:solidFill>
                      <a:srgbClr val="002060"/>
                    </a:solidFill>
                    <a:latin typeface="Times New Roman" panose="02020603050405020304" pitchFamily="18" charset="0"/>
                    <a:cs typeface="Times New Roman" panose="02020603050405020304" pitchFamily="18" charset="0"/>
                  </a:rPr>
                  <a:t>θ</a:t>
                </a:r>
                <a:r>
                  <a:rPr lang="en-US" sz="3000" b="1" baseline="-25000" dirty="0">
                    <a:solidFill>
                      <a:srgbClr val="002060"/>
                    </a:solidFill>
                    <a:latin typeface="Times New Roman" panose="02020603050405020304" pitchFamily="18" charset="0"/>
                    <a:cs typeface="Times New Roman" panose="02020603050405020304" pitchFamily="18" charset="0"/>
                  </a:rPr>
                  <a:t>2</a:t>
                </a:r>
              </a:p>
            </p:txBody>
          </p:sp>
          <p:sp>
            <p:nvSpPr>
              <p:cNvPr id="37" name="TextBox 36">
                <a:extLst>
                  <a:ext uri="{FF2B5EF4-FFF2-40B4-BE49-F238E27FC236}">
                    <a16:creationId xmlns:a16="http://schemas.microsoft.com/office/drawing/2014/main" id="{2F13E8B9-9D43-7A23-3614-AFB8B2E8A7F5}"/>
                  </a:ext>
                </a:extLst>
              </p:cNvPr>
              <p:cNvSpPr txBox="1"/>
              <p:nvPr/>
            </p:nvSpPr>
            <p:spPr>
              <a:xfrm>
                <a:off x="3589420" y="2869223"/>
                <a:ext cx="652533" cy="553998"/>
              </a:xfrm>
              <a:prstGeom prst="rect">
                <a:avLst/>
              </a:prstGeom>
              <a:noFill/>
            </p:spPr>
            <p:txBody>
              <a:bodyPr wrap="squar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m</a:t>
                </a:r>
                <a:r>
                  <a:rPr lang="en-US" sz="3000" b="1" baseline="-25000" dirty="0">
                    <a:solidFill>
                      <a:srgbClr val="002060"/>
                    </a:solidFill>
                    <a:latin typeface="Times New Roman" panose="02020603050405020304" pitchFamily="18" charset="0"/>
                    <a:cs typeface="Times New Roman" panose="02020603050405020304" pitchFamily="18" charset="0"/>
                  </a:rPr>
                  <a:t>1</a:t>
                </a:r>
              </a:p>
            </p:txBody>
          </p:sp>
          <p:grpSp>
            <p:nvGrpSpPr>
              <p:cNvPr id="38" name="Group 37">
                <a:extLst>
                  <a:ext uri="{FF2B5EF4-FFF2-40B4-BE49-F238E27FC236}">
                    <a16:creationId xmlns:a16="http://schemas.microsoft.com/office/drawing/2014/main" id="{D44B6E86-BB35-14CE-6697-78C4F244622C}"/>
                  </a:ext>
                </a:extLst>
              </p:cNvPr>
              <p:cNvGrpSpPr/>
              <p:nvPr/>
            </p:nvGrpSpPr>
            <p:grpSpPr>
              <a:xfrm>
                <a:off x="1640541" y="1554353"/>
                <a:ext cx="4449674" cy="4433783"/>
                <a:chOff x="1640541" y="1554353"/>
                <a:chExt cx="4449674" cy="4433783"/>
              </a:xfrm>
            </p:grpSpPr>
            <p:sp>
              <p:nvSpPr>
                <p:cNvPr id="39" name="Freeform: Shape 38">
                  <a:extLst>
                    <a:ext uri="{FF2B5EF4-FFF2-40B4-BE49-F238E27FC236}">
                      <a16:creationId xmlns:a16="http://schemas.microsoft.com/office/drawing/2014/main" id="{1417CD79-3872-8B20-DBDF-14717286AFF9}"/>
                    </a:ext>
                  </a:extLst>
                </p:cNvPr>
                <p:cNvSpPr/>
                <p:nvPr/>
              </p:nvSpPr>
              <p:spPr>
                <a:xfrm>
                  <a:off x="1640541" y="1880801"/>
                  <a:ext cx="3657600" cy="970059"/>
                </a:xfrm>
                <a:custGeom>
                  <a:avLst/>
                  <a:gdLst>
                    <a:gd name="connsiteX0" fmla="*/ 0 w 3657600"/>
                    <a:gd name="connsiteY0" fmla="*/ 485881 h 970059"/>
                    <a:gd name="connsiteX1" fmla="*/ 510988 w 3657600"/>
                    <a:gd name="connsiteY1" fmla="*/ 848952 h 970059"/>
                    <a:gd name="connsiteX2" fmla="*/ 968188 w 3657600"/>
                    <a:gd name="connsiteY2" fmla="*/ 969975 h 970059"/>
                    <a:gd name="connsiteX3" fmla="*/ 1290918 w 3657600"/>
                    <a:gd name="connsiteY3" fmla="*/ 835505 h 970059"/>
                    <a:gd name="connsiteX4" fmla="*/ 1707777 w 3657600"/>
                    <a:gd name="connsiteY4" fmla="*/ 539670 h 970059"/>
                    <a:gd name="connsiteX5" fmla="*/ 2138083 w 3657600"/>
                    <a:gd name="connsiteY5" fmla="*/ 243834 h 970059"/>
                    <a:gd name="connsiteX6" fmla="*/ 2393577 w 3657600"/>
                    <a:gd name="connsiteY6" fmla="*/ 55575 h 970059"/>
                    <a:gd name="connsiteX7" fmla="*/ 2675965 w 3657600"/>
                    <a:gd name="connsiteY7" fmla="*/ 1787 h 970059"/>
                    <a:gd name="connsiteX8" fmla="*/ 3012141 w 3657600"/>
                    <a:gd name="connsiteY8" fmla="*/ 28681 h 970059"/>
                    <a:gd name="connsiteX9" fmla="*/ 3294530 w 3657600"/>
                    <a:gd name="connsiteY9" fmla="*/ 176599 h 970059"/>
                    <a:gd name="connsiteX10" fmla="*/ 3657600 w 3657600"/>
                    <a:gd name="connsiteY10" fmla="*/ 418646 h 970059"/>
                    <a:gd name="connsiteX11" fmla="*/ 3657600 w 3657600"/>
                    <a:gd name="connsiteY11" fmla="*/ 418646 h 97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7600" h="970059">
                      <a:moveTo>
                        <a:pt x="0" y="485881"/>
                      </a:moveTo>
                      <a:cubicBezTo>
                        <a:pt x="174811" y="627075"/>
                        <a:pt x="349623" y="768270"/>
                        <a:pt x="510988" y="848952"/>
                      </a:cubicBezTo>
                      <a:cubicBezTo>
                        <a:pt x="672353" y="929634"/>
                        <a:pt x="838200" y="972216"/>
                        <a:pt x="968188" y="969975"/>
                      </a:cubicBezTo>
                      <a:cubicBezTo>
                        <a:pt x="1098176" y="967734"/>
                        <a:pt x="1167653" y="907222"/>
                        <a:pt x="1290918" y="835505"/>
                      </a:cubicBezTo>
                      <a:cubicBezTo>
                        <a:pt x="1414183" y="763788"/>
                        <a:pt x="1566583" y="638282"/>
                        <a:pt x="1707777" y="539670"/>
                      </a:cubicBezTo>
                      <a:cubicBezTo>
                        <a:pt x="1848971" y="441058"/>
                        <a:pt x="2023783" y="324516"/>
                        <a:pt x="2138083" y="243834"/>
                      </a:cubicBezTo>
                      <a:cubicBezTo>
                        <a:pt x="2252383" y="163152"/>
                        <a:pt x="2303930" y="95916"/>
                        <a:pt x="2393577" y="55575"/>
                      </a:cubicBezTo>
                      <a:cubicBezTo>
                        <a:pt x="2483224" y="15234"/>
                        <a:pt x="2572871" y="6269"/>
                        <a:pt x="2675965" y="1787"/>
                      </a:cubicBezTo>
                      <a:cubicBezTo>
                        <a:pt x="2779059" y="-2695"/>
                        <a:pt x="2909047" y="-454"/>
                        <a:pt x="3012141" y="28681"/>
                      </a:cubicBezTo>
                      <a:cubicBezTo>
                        <a:pt x="3115235" y="57816"/>
                        <a:pt x="3186954" y="111605"/>
                        <a:pt x="3294530" y="176599"/>
                      </a:cubicBezTo>
                      <a:cubicBezTo>
                        <a:pt x="3402106" y="241593"/>
                        <a:pt x="3657600" y="418646"/>
                        <a:pt x="3657600" y="418646"/>
                      </a:cubicBezTo>
                      <a:lnTo>
                        <a:pt x="3657600" y="418646"/>
                      </a:lnTo>
                    </a:path>
                  </a:pathLst>
                </a:custGeom>
                <a:noFill/>
                <a:ln w="38100">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DBD35695-E16B-7D90-41A9-141455DFB8F8}"/>
                    </a:ext>
                  </a:extLst>
                </p:cNvPr>
                <p:cNvCxnSpPr/>
                <p:nvPr/>
              </p:nvCxnSpPr>
              <p:spPr>
                <a:xfrm>
                  <a:off x="3014572" y="1554353"/>
                  <a:ext cx="0" cy="2245923"/>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9243B15-1AC8-BA13-0E77-6F65588C08C8}"/>
                    </a:ext>
                  </a:extLst>
                </p:cNvPr>
                <p:cNvCxnSpPr/>
                <p:nvPr/>
              </p:nvCxnSpPr>
              <p:spPr>
                <a:xfrm>
                  <a:off x="3417260" y="5916698"/>
                  <a:ext cx="230948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2B4DFE6-45C4-F8DC-FA2A-202B212F57E2}"/>
                    </a:ext>
                  </a:extLst>
                </p:cNvPr>
                <p:cNvSpPr txBox="1"/>
                <p:nvPr/>
              </p:nvSpPr>
              <p:spPr>
                <a:xfrm>
                  <a:off x="3662474" y="3599576"/>
                  <a:ext cx="397866"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b</a:t>
                  </a:r>
                </a:p>
              </p:txBody>
            </p:sp>
            <p:sp>
              <p:nvSpPr>
                <p:cNvPr id="43" name="TextBox 42">
                  <a:extLst>
                    <a:ext uri="{FF2B5EF4-FFF2-40B4-BE49-F238E27FC236}">
                      <a16:creationId xmlns:a16="http://schemas.microsoft.com/office/drawing/2014/main" id="{D28B5328-61B5-8CC6-C915-B08D95150387}"/>
                    </a:ext>
                  </a:extLst>
                </p:cNvPr>
                <p:cNvSpPr txBox="1"/>
                <p:nvPr/>
              </p:nvSpPr>
              <p:spPr>
                <a:xfrm>
                  <a:off x="4152587" y="5434138"/>
                  <a:ext cx="356188"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c</a:t>
                  </a:r>
                </a:p>
              </p:txBody>
            </p:sp>
            <p:cxnSp>
              <p:nvCxnSpPr>
                <p:cNvPr id="44" name="Straight Connector 43">
                  <a:extLst>
                    <a:ext uri="{FF2B5EF4-FFF2-40B4-BE49-F238E27FC236}">
                      <a16:creationId xmlns:a16="http://schemas.microsoft.com/office/drawing/2014/main" id="{0D8360AA-6A5C-E9D5-8237-880413FE2652}"/>
                    </a:ext>
                  </a:extLst>
                </p:cNvPr>
                <p:cNvCxnSpPr>
                  <a:cxnSpLocks/>
                </p:cNvCxnSpPr>
                <p:nvPr/>
              </p:nvCxnSpPr>
              <p:spPr>
                <a:xfrm flipH="1">
                  <a:off x="4050390" y="2962973"/>
                  <a:ext cx="937716" cy="896673"/>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3FE5E24-FB5B-351D-DACE-99B7B74B93F1}"/>
                    </a:ext>
                  </a:extLst>
                </p:cNvPr>
                <p:cNvCxnSpPr>
                  <a:cxnSpLocks/>
                </p:cNvCxnSpPr>
                <p:nvPr/>
              </p:nvCxnSpPr>
              <p:spPr>
                <a:xfrm flipH="1">
                  <a:off x="4596547" y="5494329"/>
                  <a:ext cx="1360523" cy="335861"/>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984F2B4-4F29-A83F-D728-781077A13B61}"/>
                    </a:ext>
                  </a:extLst>
                </p:cNvPr>
                <p:cNvCxnSpPr>
                  <a:cxnSpLocks/>
                </p:cNvCxnSpPr>
                <p:nvPr/>
              </p:nvCxnSpPr>
              <p:spPr>
                <a:xfrm flipH="1">
                  <a:off x="4293811" y="4613983"/>
                  <a:ext cx="817466" cy="202754"/>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36835C1-6EA0-9241-749C-68EC0507731C}"/>
                    </a:ext>
                  </a:extLst>
                </p:cNvPr>
                <p:cNvCxnSpPr>
                  <a:cxnSpLocks/>
                </p:cNvCxnSpPr>
                <p:nvPr/>
              </p:nvCxnSpPr>
              <p:spPr>
                <a:xfrm flipH="1">
                  <a:off x="4120711" y="3476431"/>
                  <a:ext cx="1293798" cy="350571"/>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B059DE2-D941-0844-62E8-01E66BD8C4AC}"/>
                    </a:ext>
                  </a:extLst>
                </p:cNvPr>
                <p:cNvCxnSpPr>
                  <a:cxnSpLocks/>
                </p:cNvCxnSpPr>
                <p:nvPr/>
              </p:nvCxnSpPr>
              <p:spPr>
                <a:xfrm>
                  <a:off x="3745939" y="1907572"/>
                  <a:ext cx="1124511" cy="1116284"/>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9578AC9-F40C-E056-A1B4-15A7029CA122}"/>
                    </a:ext>
                  </a:extLst>
                </p:cNvPr>
                <p:cNvSpPr txBox="1"/>
                <p:nvPr/>
              </p:nvSpPr>
              <p:spPr>
                <a:xfrm rot="4374563">
                  <a:off x="4979640" y="3818288"/>
                  <a:ext cx="484428"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r</a:t>
                  </a:r>
                  <a:r>
                    <a:rPr lang="en-US" sz="3000" b="1" baseline="-25000" dirty="0">
                      <a:solidFill>
                        <a:srgbClr val="002060"/>
                      </a:solidFill>
                      <a:latin typeface="Times New Roman" panose="02020603050405020304" pitchFamily="18" charset="0"/>
                      <a:cs typeface="Times New Roman" panose="02020603050405020304" pitchFamily="18" charset="0"/>
                    </a:rPr>
                    <a:t>2</a:t>
                  </a:r>
                </a:p>
              </p:txBody>
            </p:sp>
            <p:sp>
              <p:nvSpPr>
                <p:cNvPr id="50" name="TextBox 49">
                  <a:extLst>
                    <a:ext uri="{FF2B5EF4-FFF2-40B4-BE49-F238E27FC236}">
                      <a16:creationId xmlns:a16="http://schemas.microsoft.com/office/drawing/2014/main" id="{40BC7BFF-9010-8DC2-2FB8-1BCD017A1644}"/>
                    </a:ext>
                  </a:extLst>
                </p:cNvPr>
                <p:cNvSpPr txBox="1"/>
                <p:nvPr/>
              </p:nvSpPr>
              <p:spPr>
                <a:xfrm rot="4627408">
                  <a:off x="5528522" y="4036650"/>
                  <a:ext cx="569387"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L</a:t>
                  </a:r>
                  <a:r>
                    <a:rPr lang="en-US" sz="3000" b="1" baseline="-25000" dirty="0">
                      <a:solidFill>
                        <a:srgbClr val="002060"/>
                      </a:solidFill>
                      <a:latin typeface="Times New Roman" panose="02020603050405020304" pitchFamily="18" charset="0"/>
                      <a:cs typeface="Times New Roman" panose="02020603050405020304" pitchFamily="18" charset="0"/>
                    </a:rPr>
                    <a:t>2</a:t>
                  </a:r>
                </a:p>
              </p:txBody>
            </p:sp>
            <p:sp>
              <p:nvSpPr>
                <p:cNvPr id="51" name="TextBox 50">
                  <a:extLst>
                    <a:ext uri="{FF2B5EF4-FFF2-40B4-BE49-F238E27FC236}">
                      <a16:creationId xmlns:a16="http://schemas.microsoft.com/office/drawing/2014/main" id="{838CDC82-C1A4-46AE-1585-DA06EEFA2946}"/>
                    </a:ext>
                  </a:extLst>
                </p:cNvPr>
                <p:cNvSpPr txBox="1"/>
                <p:nvPr/>
              </p:nvSpPr>
              <p:spPr>
                <a:xfrm rot="2637350">
                  <a:off x="4204001" y="2071544"/>
                  <a:ext cx="569387"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L</a:t>
                  </a:r>
                  <a:r>
                    <a:rPr lang="en-US" sz="3000" b="1" baseline="-25000" dirty="0">
                      <a:solidFill>
                        <a:srgbClr val="002060"/>
                      </a:solidFill>
                      <a:latin typeface="Times New Roman" panose="02020603050405020304" pitchFamily="18" charset="0"/>
                      <a:cs typeface="Times New Roman" panose="02020603050405020304" pitchFamily="18" charset="0"/>
                    </a:rPr>
                    <a:t>1</a:t>
                  </a:r>
                </a:p>
              </p:txBody>
            </p:sp>
            <p:sp>
              <p:nvSpPr>
                <p:cNvPr id="52" name="TextBox 51">
                  <a:extLst>
                    <a:ext uri="{FF2B5EF4-FFF2-40B4-BE49-F238E27FC236}">
                      <a16:creationId xmlns:a16="http://schemas.microsoft.com/office/drawing/2014/main" id="{B0A03C3B-BFAE-9B1C-C421-A00EAED5EFD0}"/>
                    </a:ext>
                  </a:extLst>
                </p:cNvPr>
                <p:cNvSpPr txBox="1"/>
                <p:nvPr/>
              </p:nvSpPr>
              <p:spPr>
                <a:xfrm>
                  <a:off x="3093056" y="3147375"/>
                  <a:ext cx="513282" cy="553998"/>
                </a:xfrm>
                <a:prstGeom prst="rect">
                  <a:avLst/>
                </a:prstGeom>
                <a:noFill/>
              </p:spPr>
              <p:txBody>
                <a:bodyPr wrap="none" rtlCol="0">
                  <a:spAutoFit/>
                </a:bodyPr>
                <a:lstStyle/>
                <a:p>
                  <a:r>
                    <a:rPr lang="el-GR" sz="3000" b="1" dirty="0">
                      <a:solidFill>
                        <a:srgbClr val="002060"/>
                      </a:solidFill>
                      <a:latin typeface="Times New Roman" panose="02020603050405020304" pitchFamily="18" charset="0"/>
                      <a:cs typeface="Times New Roman" panose="02020603050405020304" pitchFamily="18" charset="0"/>
                    </a:rPr>
                    <a:t>θ</a:t>
                  </a:r>
                  <a:r>
                    <a:rPr lang="en-US" sz="3000" b="1" baseline="-25000" dirty="0">
                      <a:solidFill>
                        <a:srgbClr val="002060"/>
                      </a:solidFill>
                      <a:latin typeface="Times New Roman" panose="02020603050405020304" pitchFamily="18" charset="0"/>
                      <a:cs typeface="Times New Roman" panose="02020603050405020304" pitchFamily="18" charset="0"/>
                    </a:rPr>
                    <a:t>1</a:t>
                  </a:r>
                </a:p>
              </p:txBody>
            </p:sp>
            <p:sp>
              <p:nvSpPr>
                <p:cNvPr id="53" name="TextBox 52">
                  <a:extLst>
                    <a:ext uri="{FF2B5EF4-FFF2-40B4-BE49-F238E27FC236}">
                      <a16:creationId xmlns:a16="http://schemas.microsoft.com/office/drawing/2014/main" id="{7CF79935-D3CC-B80D-16DD-0801C10930D1}"/>
                    </a:ext>
                  </a:extLst>
                </p:cNvPr>
                <p:cNvSpPr txBox="1"/>
                <p:nvPr/>
              </p:nvSpPr>
              <p:spPr>
                <a:xfrm>
                  <a:off x="4286347" y="4245725"/>
                  <a:ext cx="652533" cy="553998"/>
                </a:xfrm>
                <a:prstGeom prst="rect">
                  <a:avLst/>
                </a:prstGeom>
                <a:noFill/>
              </p:spPr>
              <p:txBody>
                <a:bodyPr wrap="squar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m</a:t>
                  </a:r>
                  <a:r>
                    <a:rPr lang="en-US" sz="3000" b="1" baseline="-25000" dirty="0">
                      <a:solidFill>
                        <a:srgbClr val="002060"/>
                      </a:solidFill>
                      <a:latin typeface="Times New Roman" panose="02020603050405020304" pitchFamily="18" charset="0"/>
                      <a:cs typeface="Times New Roman" panose="02020603050405020304" pitchFamily="18" charset="0"/>
                    </a:rPr>
                    <a:t>2</a:t>
                  </a:r>
                </a:p>
              </p:txBody>
            </p:sp>
          </p:grpSp>
        </p:grpSp>
        <p:sp>
          <p:nvSpPr>
            <p:cNvPr id="18" name="TextBox 17">
              <a:extLst>
                <a:ext uri="{FF2B5EF4-FFF2-40B4-BE49-F238E27FC236}">
                  <a16:creationId xmlns:a16="http://schemas.microsoft.com/office/drawing/2014/main" id="{C00A2386-0C75-3279-32D9-9DD3755441AB}"/>
                </a:ext>
              </a:extLst>
            </p:cNvPr>
            <p:cNvSpPr txBox="1"/>
            <p:nvPr/>
          </p:nvSpPr>
          <p:spPr>
            <a:xfrm>
              <a:off x="1240764" y="6167207"/>
              <a:ext cx="6178922" cy="553998"/>
            </a:xfrm>
            <a:prstGeom prst="rect">
              <a:avLst/>
            </a:prstGeom>
            <a:noFill/>
          </p:spPr>
          <p:txBody>
            <a:bodyPr wrap="square">
              <a:spAutoFit/>
            </a:bodyPr>
            <a:lstStyle/>
            <a:p>
              <a:r>
                <a:rPr lang="en-US" sz="3000" dirty="0">
                  <a:solidFill>
                    <a:srgbClr val="002060"/>
                  </a:solidFill>
                  <a:latin typeface="Times New Roman" panose="02020603050405020304" pitchFamily="18" charset="0"/>
                  <a:cs typeface="Times New Roman" panose="02020603050405020304" pitchFamily="18" charset="0"/>
                </a:rPr>
                <a:t>The Simplified Model of Lower Limb</a:t>
              </a:r>
            </a:p>
          </p:txBody>
        </p:sp>
      </p:grpSp>
      <p:sp>
        <p:nvSpPr>
          <p:cNvPr id="54" name="TextBox 53">
            <a:extLst>
              <a:ext uri="{FF2B5EF4-FFF2-40B4-BE49-F238E27FC236}">
                <a16:creationId xmlns:a16="http://schemas.microsoft.com/office/drawing/2014/main" id="{D223191C-595F-76DD-68B8-9A821EAD252D}"/>
              </a:ext>
            </a:extLst>
          </p:cNvPr>
          <p:cNvSpPr txBox="1"/>
          <p:nvPr/>
        </p:nvSpPr>
        <p:spPr>
          <a:xfrm>
            <a:off x="395351" y="2547619"/>
            <a:ext cx="1490828" cy="553998"/>
          </a:xfrm>
          <a:prstGeom prst="rect">
            <a:avLst/>
          </a:prstGeom>
          <a:noFill/>
        </p:spPr>
        <p:txBody>
          <a:bodyPr wrap="square" rtlCol="0">
            <a:spAutoFit/>
          </a:bodyPr>
          <a:lstStyle/>
          <a:p>
            <a:r>
              <a:rPr lang="en-US" sz="3000" dirty="0">
                <a:ln w="0">
                  <a:solidFill>
                    <a:srgbClr val="C00000"/>
                  </a:solidFill>
                </a:ln>
                <a:solidFill>
                  <a:srgbClr val="7030A0"/>
                </a:solidFill>
                <a:effectLst>
                  <a:outerShdw blurRad="38100" dist="25400" dir="5400000" algn="ctr" rotWithShape="0">
                    <a:srgbClr val="6E747A">
                      <a:alpha val="43000"/>
                    </a:srgbClr>
                  </a:outerShdw>
                </a:effectLst>
              </a:rPr>
              <a:t>(x</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a</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,y</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a</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a:t>
            </a:r>
          </a:p>
        </p:txBody>
      </p:sp>
      <p:sp>
        <p:nvSpPr>
          <p:cNvPr id="55" name="TextBox 54">
            <a:extLst>
              <a:ext uri="{FF2B5EF4-FFF2-40B4-BE49-F238E27FC236}">
                <a16:creationId xmlns:a16="http://schemas.microsoft.com/office/drawing/2014/main" id="{32158B5C-5FED-8786-3991-91BCDC5AFF80}"/>
              </a:ext>
            </a:extLst>
          </p:cNvPr>
          <p:cNvSpPr txBox="1"/>
          <p:nvPr/>
        </p:nvSpPr>
        <p:spPr>
          <a:xfrm>
            <a:off x="406400" y="2998611"/>
            <a:ext cx="1490828" cy="553998"/>
          </a:xfrm>
          <a:prstGeom prst="rect">
            <a:avLst/>
          </a:prstGeom>
          <a:noFill/>
        </p:spPr>
        <p:txBody>
          <a:bodyPr wrap="square" rtlCol="0">
            <a:spAutoFit/>
          </a:bodyPr>
          <a:lstStyle/>
          <a:p>
            <a:r>
              <a:rPr lang="en-US" sz="3000" dirty="0">
                <a:ln w="0">
                  <a:solidFill>
                    <a:srgbClr val="C00000"/>
                  </a:solidFill>
                </a:ln>
                <a:solidFill>
                  <a:srgbClr val="7030A0"/>
                </a:solidFill>
                <a:effectLst>
                  <a:outerShdw blurRad="38100" dist="25400" dir="5400000" algn="ctr" rotWithShape="0">
                    <a:srgbClr val="6E747A">
                      <a:alpha val="43000"/>
                    </a:srgbClr>
                  </a:outerShdw>
                </a:effectLst>
              </a:rPr>
              <a:t>(x</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b</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,y</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b</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a:t>
            </a:r>
          </a:p>
        </p:txBody>
      </p:sp>
      <p:sp>
        <p:nvSpPr>
          <p:cNvPr id="56" name="TextBox 55">
            <a:extLst>
              <a:ext uri="{FF2B5EF4-FFF2-40B4-BE49-F238E27FC236}">
                <a16:creationId xmlns:a16="http://schemas.microsoft.com/office/drawing/2014/main" id="{59644EEE-E030-898B-8F31-103D25226D2C}"/>
              </a:ext>
            </a:extLst>
          </p:cNvPr>
          <p:cNvSpPr txBox="1"/>
          <p:nvPr/>
        </p:nvSpPr>
        <p:spPr>
          <a:xfrm>
            <a:off x="406400" y="3464611"/>
            <a:ext cx="1490828" cy="553998"/>
          </a:xfrm>
          <a:prstGeom prst="rect">
            <a:avLst/>
          </a:prstGeom>
          <a:noFill/>
        </p:spPr>
        <p:txBody>
          <a:bodyPr wrap="square" rtlCol="0">
            <a:spAutoFit/>
          </a:bodyPr>
          <a:lstStyle/>
          <a:p>
            <a:r>
              <a:rPr lang="en-US" sz="3000" dirty="0">
                <a:ln w="0">
                  <a:solidFill>
                    <a:srgbClr val="C00000"/>
                  </a:solidFill>
                </a:ln>
                <a:solidFill>
                  <a:srgbClr val="7030A0"/>
                </a:solidFill>
                <a:effectLst>
                  <a:outerShdw blurRad="38100" dist="25400" dir="5400000" algn="ctr" rotWithShape="0">
                    <a:srgbClr val="6E747A">
                      <a:alpha val="43000"/>
                    </a:srgbClr>
                  </a:outerShdw>
                </a:effectLst>
              </a:rPr>
              <a:t>(x</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c</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,y</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c</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a:t>
            </a:r>
          </a:p>
        </p:txBody>
      </p:sp>
      <p:sp>
        <p:nvSpPr>
          <p:cNvPr id="57" name="TextBox 56">
            <a:extLst>
              <a:ext uri="{FF2B5EF4-FFF2-40B4-BE49-F238E27FC236}">
                <a16:creationId xmlns:a16="http://schemas.microsoft.com/office/drawing/2014/main" id="{F8B4FFF3-59DC-C31C-0163-66D7D695EC27}"/>
              </a:ext>
            </a:extLst>
          </p:cNvPr>
          <p:cNvSpPr txBox="1"/>
          <p:nvPr/>
        </p:nvSpPr>
        <p:spPr>
          <a:xfrm>
            <a:off x="7211574" y="2907033"/>
            <a:ext cx="1490828" cy="553998"/>
          </a:xfrm>
          <a:prstGeom prst="rect">
            <a:avLst/>
          </a:prstGeom>
          <a:noFill/>
        </p:spPr>
        <p:txBody>
          <a:bodyPr wrap="square" rtlCol="0">
            <a:spAutoFit/>
          </a:bodyPr>
          <a:lstStyle/>
          <a:p>
            <a:r>
              <a:rPr lang="en-US" sz="3000" dirty="0">
                <a:ln w="0">
                  <a:solidFill>
                    <a:srgbClr val="C00000"/>
                  </a:solidFill>
                </a:ln>
                <a:solidFill>
                  <a:srgbClr val="7030A0"/>
                </a:solidFill>
                <a:effectLst>
                  <a:outerShdw blurRad="38100" dist="25400" dir="5400000" algn="ctr" rotWithShape="0">
                    <a:srgbClr val="6E747A">
                      <a:alpha val="43000"/>
                    </a:srgbClr>
                  </a:outerShdw>
                </a:effectLst>
              </a:rPr>
              <a:t>(x</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a</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,y</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a</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a:t>
            </a:r>
          </a:p>
        </p:txBody>
      </p:sp>
      <p:sp>
        <p:nvSpPr>
          <p:cNvPr id="58" name="TextBox 57">
            <a:extLst>
              <a:ext uri="{FF2B5EF4-FFF2-40B4-BE49-F238E27FC236}">
                <a16:creationId xmlns:a16="http://schemas.microsoft.com/office/drawing/2014/main" id="{349DBC19-BC3F-25C9-8391-C66B64215C16}"/>
              </a:ext>
            </a:extLst>
          </p:cNvPr>
          <p:cNvSpPr txBox="1"/>
          <p:nvPr/>
        </p:nvSpPr>
        <p:spPr>
          <a:xfrm>
            <a:off x="8365587" y="4302316"/>
            <a:ext cx="1490828" cy="553998"/>
          </a:xfrm>
          <a:prstGeom prst="rect">
            <a:avLst/>
          </a:prstGeom>
          <a:noFill/>
        </p:spPr>
        <p:txBody>
          <a:bodyPr wrap="square" rtlCol="0">
            <a:spAutoFit/>
          </a:bodyPr>
          <a:lstStyle/>
          <a:p>
            <a:r>
              <a:rPr lang="en-US" sz="3000" dirty="0">
                <a:ln w="0">
                  <a:solidFill>
                    <a:srgbClr val="C00000"/>
                  </a:solidFill>
                </a:ln>
                <a:solidFill>
                  <a:srgbClr val="7030A0"/>
                </a:solidFill>
                <a:effectLst>
                  <a:outerShdw blurRad="38100" dist="25400" dir="5400000" algn="ctr" rotWithShape="0">
                    <a:srgbClr val="6E747A">
                      <a:alpha val="43000"/>
                    </a:srgbClr>
                  </a:outerShdw>
                </a:effectLst>
              </a:rPr>
              <a:t>(x</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b</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,y</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b</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a:t>
            </a:r>
          </a:p>
        </p:txBody>
      </p:sp>
      <p:sp>
        <p:nvSpPr>
          <p:cNvPr id="59" name="TextBox 58">
            <a:extLst>
              <a:ext uri="{FF2B5EF4-FFF2-40B4-BE49-F238E27FC236}">
                <a16:creationId xmlns:a16="http://schemas.microsoft.com/office/drawing/2014/main" id="{CCC3304A-FFA4-B60C-EB2C-BB2A42FFE3EB}"/>
              </a:ext>
            </a:extLst>
          </p:cNvPr>
          <p:cNvSpPr txBox="1"/>
          <p:nvPr/>
        </p:nvSpPr>
        <p:spPr>
          <a:xfrm>
            <a:off x="8915265" y="6033744"/>
            <a:ext cx="1490828" cy="553998"/>
          </a:xfrm>
          <a:prstGeom prst="rect">
            <a:avLst/>
          </a:prstGeom>
          <a:noFill/>
        </p:spPr>
        <p:txBody>
          <a:bodyPr wrap="square" rtlCol="0">
            <a:spAutoFit/>
          </a:bodyPr>
          <a:lstStyle/>
          <a:p>
            <a:r>
              <a:rPr lang="en-US" sz="3000" dirty="0">
                <a:ln w="0">
                  <a:solidFill>
                    <a:srgbClr val="C00000"/>
                  </a:solidFill>
                </a:ln>
                <a:solidFill>
                  <a:srgbClr val="7030A0"/>
                </a:solidFill>
                <a:effectLst>
                  <a:outerShdw blurRad="38100" dist="25400" dir="5400000" algn="ctr" rotWithShape="0">
                    <a:srgbClr val="6E747A">
                      <a:alpha val="43000"/>
                    </a:srgbClr>
                  </a:outerShdw>
                </a:effectLst>
              </a:rPr>
              <a:t>(x</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c</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,y</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c</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a:t>
            </a:r>
          </a:p>
        </p:txBody>
      </p:sp>
      <p:sp>
        <p:nvSpPr>
          <p:cNvPr id="60" name="Right Brace 59">
            <a:extLst>
              <a:ext uri="{FF2B5EF4-FFF2-40B4-BE49-F238E27FC236}">
                <a16:creationId xmlns:a16="http://schemas.microsoft.com/office/drawing/2014/main" id="{C0B7F436-658D-5522-CA6A-7EE4334C0C7D}"/>
              </a:ext>
            </a:extLst>
          </p:cNvPr>
          <p:cNvSpPr/>
          <p:nvPr/>
        </p:nvSpPr>
        <p:spPr>
          <a:xfrm>
            <a:off x="1714500" y="2647765"/>
            <a:ext cx="412418" cy="1455451"/>
          </a:xfrm>
          <a:prstGeom prst="righ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a:extLst>
              <a:ext uri="{FF2B5EF4-FFF2-40B4-BE49-F238E27FC236}">
                <a16:creationId xmlns:a16="http://schemas.microsoft.com/office/drawing/2014/main" id="{9B062826-2C3F-7CF4-623A-65453974AA4D}"/>
              </a:ext>
            </a:extLst>
          </p:cNvPr>
          <p:cNvSpPr txBox="1"/>
          <p:nvPr/>
        </p:nvSpPr>
        <p:spPr>
          <a:xfrm>
            <a:off x="2176779" y="3041904"/>
            <a:ext cx="2261607" cy="553998"/>
          </a:xfrm>
          <a:prstGeom prst="rect">
            <a:avLst/>
          </a:prstGeom>
          <a:noFill/>
        </p:spPr>
        <p:txBody>
          <a:bodyPr wrap="square" rtlCol="0">
            <a:spAutoFit/>
          </a:bodyPr>
          <a:lstStyle/>
          <a:p>
            <a:r>
              <a:rPr lang="en-US" sz="3000" dirty="0">
                <a:ln w="0">
                  <a:solidFill>
                    <a:srgbClr val="C00000"/>
                  </a:solidFill>
                </a:ln>
                <a:solidFill>
                  <a:srgbClr val="7030A0"/>
                </a:solidFill>
                <a:effectLst>
                  <a:outerShdw blurRad="38100" dist="25400" dir="5400000" algn="ctr" rotWithShape="0">
                    <a:srgbClr val="6E747A">
                      <a:alpha val="43000"/>
                    </a:srgbClr>
                  </a:outerShdw>
                </a:effectLst>
              </a:rPr>
              <a:t>are known </a:t>
            </a:r>
          </a:p>
        </p:txBody>
      </p:sp>
      <p:sp>
        <p:nvSpPr>
          <p:cNvPr id="62" name="TextBox 61">
            <a:extLst>
              <a:ext uri="{FF2B5EF4-FFF2-40B4-BE49-F238E27FC236}">
                <a16:creationId xmlns:a16="http://schemas.microsoft.com/office/drawing/2014/main" id="{BE8C104E-F2A1-58BC-F034-58E9900F423E}"/>
              </a:ext>
            </a:extLst>
          </p:cNvPr>
          <p:cNvSpPr txBox="1"/>
          <p:nvPr/>
        </p:nvSpPr>
        <p:spPr>
          <a:xfrm>
            <a:off x="10327566" y="5325649"/>
            <a:ext cx="1490828" cy="553998"/>
          </a:xfrm>
          <a:prstGeom prst="rect">
            <a:avLst/>
          </a:prstGeom>
          <a:noFill/>
        </p:spPr>
        <p:txBody>
          <a:bodyPr wrap="square" rtlCol="0">
            <a:spAutoFit/>
          </a:bodyPr>
          <a:lstStyle/>
          <a:p>
            <a:r>
              <a:rPr lang="en-US" sz="3000" dirty="0">
                <a:ln w="0">
                  <a:solidFill>
                    <a:srgbClr val="C00000"/>
                  </a:solidFill>
                </a:ln>
                <a:solidFill>
                  <a:srgbClr val="7030A0"/>
                </a:solidFill>
                <a:effectLst>
                  <a:outerShdw blurRad="38100" dist="25400" dir="5400000" algn="ctr" rotWithShape="0">
                    <a:srgbClr val="6E747A">
                      <a:alpha val="43000"/>
                    </a:srgbClr>
                  </a:outerShdw>
                </a:effectLst>
              </a:rPr>
              <a:t>(x</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2</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,y</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2</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a:t>
            </a:r>
          </a:p>
        </p:txBody>
      </p:sp>
      <p:sp>
        <p:nvSpPr>
          <p:cNvPr id="63" name="TextBox 62">
            <a:extLst>
              <a:ext uri="{FF2B5EF4-FFF2-40B4-BE49-F238E27FC236}">
                <a16:creationId xmlns:a16="http://schemas.microsoft.com/office/drawing/2014/main" id="{F3EB0A6D-BD32-C958-B094-D38CE2D538A8}"/>
              </a:ext>
            </a:extLst>
          </p:cNvPr>
          <p:cNvSpPr txBox="1"/>
          <p:nvPr/>
        </p:nvSpPr>
        <p:spPr>
          <a:xfrm>
            <a:off x="9823003" y="3504476"/>
            <a:ext cx="1490828" cy="553998"/>
          </a:xfrm>
          <a:prstGeom prst="rect">
            <a:avLst/>
          </a:prstGeom>
          <a:noFill/>
        </p:spPr>
        <p:txBody>
          <a:bodyPr wrap="square" rtlCol="0">
            <a:spAutoFit/>
          </a:bodyPr>
          <a:lstStyle/>
          <a:p>
            <a:r>
              <a:rPr lang="en-US" sz="3000" dirty="0">
                <a:ln w="0">
                  <a:solidFill>
                    <a:srgbClr val="C00000"/>
                  </a:solidFill>
                </a:ln>
                <a:solidFill>
                  <a:srgbClr val="7030A0"/>
                </a:solidFill>
                <a:effectLst>
                  <a:outerShdw blurRad="38100" dist="25400" dir="5400000" algn="ctr" rotWithShape="0">
                    <a:srgbClr val="6E747A">
                      <a:alpha val="43000"/>
                    </a:srgbClr>
                  </a:outerShdw>
                </a:effectLst>
              </a:rPr>
              <a:t>(x</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,y</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a:t>
            </a:r>
          </a:p>
        </p:txBody>
      </p:sp>
      <p:sp>
        <p:nvSpPr>
          <p:cNvPr id="64" name="TextBox 63">
            <a:extLst>
              <a:ext uri="{FF2B5EF4-FFF2-40B4-BE49-F238E27FC236}">
                <a16:creationId xmlns:a16="http://schemas.microsoft.com/office/drawing/2014/main" id="{1D31AEB3-D964-6B8C-12C1-0617C449D3C9}"/>
              </a:ext>
            </a:extLst>
          </p:cNvPr>
          <p:cNvSpPr txBox="1"/>
          <p:nvPr/>
        </p:nvSpPr>
        <p:spPr>
          <a:xfrm>
            <a:off x="419531" y="4163414"/>
            <a:ext cx="4249271" cy="553998"/>
          </a:xfrm>
          <a:prstGeom prst="rect">
            <a:avLst/>
          </a:prstGeom>
          <a:noFill/>
        </p:spPr>
        <p:txBody>
          <a:bodyPr wrap="square" rtlCol="0">
            <a:spAutoFit/>
          </a:bodyPr>
          <a:lstStyle/>
          <a:p>
            <a:r>
              <a:rPr lang="en-US" sz="3000" dirty="0">
                <a:ln w="0">
                  <a:solidFill>
                    <a:srgbClr val="C00000"/>
                  </a:solidFill>
                </a:ln>
                <a:solidFill>
                  <a:srgbClr val="7030A0"/>
                </a:solidFill>
                <a:effectLst>
                  <a:outerShdw blurRad="38100" dist="25400" dir="5400000" algn="ctr" rotWithShape="0">
                    <a:srgbClr val="6E747A">
                      <a:alpha val="43000"/>
                    </a:srgbClr>
                  </a:outerShdw>
                </a:effectLst>
              </a:rPr>
              <a:t>x</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 x</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a</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 r</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sin (</a:t>
            </a:r>
            <a:r>
              <a:rPr lang="el-GR" sz="3000" dirty="0">
                <a:ln w="0">
                  <a:solidFill>
                    <a:srgbClr val="C00000"/>
                  </a:solidFill>
                </a:ln>
                <a:solidFill>
                  <a:srgbClr val="7030A0"/>
                </a:solidFill>
                <a:effectLst>
                  <a:outerShdw blurRad="38100" dist="25400" dir="5400000" algn="ctr" rotWithShape="0">
                    <a:srgbClr val="6E747A">
                      <a:alpha val="43000"/>
                    </a:srgbClr>
                  </a:outerShdw>
                </a:effectLst>
              </a:rPr>
              <a:t>θ</a:t>
            </a:r>
            <a:r>
              <a:rPr lang="el-GR" sz="3000" baseline="-25000" dirty="0">
                <a:ln w="0">
                  <a:solidFill>
                    <a:srgbClr val="C00000"/>
                  </a:solidFill>
                </a:ln>
                <a:solidFill>
                  <a:srgbClr val="7030A0"/>
                </a:solidFill>
                <a:effectLst>
                  <a:outerShdw blurRad="38100" dist="25400" dir="5400000" algn="ctr" rotWithShape="0">
                    <a:srgbClr val="6E747A">
                      <a:alpha val="43000"/>
                    </a:srgbClr>
                  </a:outerShdw>
                </a:effectLs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a:t>
            </a:r>
          </a:p>
        </p:txBody>
      </p:sp>
      <p:sp>
        <p:nvSpPr>
          <p:cNvPr id="65" name="TextBox 64">
            <a:extLst>
              <a:ext uri="{FF2B5EF4-FFF2-40B4-BE49-F238E27FC236}">
                <a16:creationId xmlns:a16="http://schemas.microsoft.com/office/drawing/2014/main" id="{833FE079-B4F2-9F78-B3CA-920BB2215B74}"/>
              </a:ext>
            </a:extLst>
          </p:cNvPr>
          <p:cNvSpPr txBox="1"/>
          <p:nvPr/>
        </p:nvSpPr>
        <p:spPr>
          <a:xfrm>
            <a:off x="395498" y="4714021"/>
            <a:ext cx="4249271" cy="553998"/>
          </a:xfrm>
          <a:prstGeom prst="rect">
            <a:avLst/>
          </a:prstGeom>
          <a:noFill/>
        </p:spPr>
        <p:txBody>
          <a:bodyPr wrap="square" rtlCol="0">
            <a:spAutoFit/>
          </a:bodyPr>
          <a:lstStyle/>
          <a:p>
            <a:r>
              <a:rPr lang="en-US" sz="3000" dirty="0">
                <a:ln w="0">
                  <a:solidFill>
                    <a:srgbClr val="C00000"/>
                  </a:solidFill>
                </a:ln>
                <a:solidFill>
                  <a:srgbClr val="7030A0"/>
                </a:solidFill>
                <a:effectLst>
                  <a:outerShdw blurRad="38100" dist="25400" dir="5400000" algn="ctr" rotWithShape="0">
                    <a:srgbClr val="6E747A">
                      <a:alpha val="43000"/>
                    </a:srgbClr>
                  </a:outerShdw>
                </a:effectLst>
              </a:rPr>
              <a:t>y</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 y</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a</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 r</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cos (</a:t>
            </a:r>
            <a:r>
              <a:rPr lang="el-GR" sz="3000" dirty="0">
                <a:ln w="0">
                  <a:solidFill>
                    <a:srgbClr val="C00000"/>
                  </a:solidFill>
                </a:ln>
                <a:solidFill>
                  <a:srgbClr val="7030A0"/>
                </a:solidFill>
                <a:effectLst>
                  <a:outerShdw blurRad="38100" dist="25400" dir="5400000" algn="ctr" rotWithShape="0">
                    <a:srgbClr val="6E747A">
                      <a:alpha val="43000"/>
                    </a:srgbClr>
                  </a:outerShdw>
                </a:effectLst>
              </a:rPr>
              <a:t>θ</a:t>
            </a:r>
            <a:r>
              <a:rPr lang="el-GR" sz="3000" baseline="-25000" dirty="0">
                <a:ln w="0">
                  <a:solidFill>
                    <a:srgbClr val="C00000"/>
                  </a:solidFill>
                </a:ln>
                <a:solidFill>
                  <a:srgbClr val="7030A0"/>
                </a:solidFill>
                <a:effectLst>
                  <a:outerShdw blurRad="38100" dist="25400" dir="5400000" algn="ctr" rotWithShape="0">
                    <a:srgbClr val="6E747A">
                      <a:alpha val="43000"/>
                    </a:srgbClr>
                  </a:outerShdw>
                </a:effectLs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a:t>
            </a:r>
          </a:p>
        </p:txBody>
      </p:sp>
      <p:sp>
        <p:nvSpPr>
          <p:cNvPr id="66" name="TextBox 65">
            <a:extLst>
              <a:ext uri="{FF2B5EF4-FFF2-40B4-BE49-F238E27FC236}">
                <a16:creationId xmlns:a16="http://schemas.microsoft.com/office/drawing/2014/main" id="{022F9AC3-27DD-4ABE-27C4-28691182EF17}"/>
              </a:ext>
            </a:extLst>
          </p:cNvPr>
          <p:cNvSpPr txBox="1"/>
          <p:nvPr/>
        </p:nvSpPr>
        <p:spPr>
          <a:xfrm>
            <a:off x="419531" y="5280766"/>
            <a:ext cx="5471434" cy="553998"/>
          </a:xfrm>
          <a:prstGeom prst="rect">
            <a:avLst/>
          </a:prstGeom>
          <a:noFill/>
        </p:spPr>
        <p:txBody>
          <a:bodyPr wrap="square" rtlCol="0">
            <a:spAutoFit/>
          </a:bodyPr>
          <a:lstStyle/>
          <a:p>
            <a:r>
              <a:rPr lang="en-US" sz="3000" dirty="0">
                <a:ln w="0">
                  <a:solidFill>
                    <a:srgbClr val="C00000"/>
                  </a:solidFill>
                </a:ln>
                <a:solidFill>
                  <a:srgbClr val="7030A0"/>
                </a:solidFill>
                <a:effectLst>
                  <a:outerShdw blurRad="38100" dist="25400" dir="5400000" algn="ctr" rotWithShape="0">
                    <a:srgbClr val="6E747A">
                      <a:alpha val="43000"/>
                    </a:srgbClr>
                  </a:outerShdw>
                </a:effectLst>
              </a:rPr>
              <a:t>x</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2</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 x</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a</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 L</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sin (</a:t>
            </a:r>
            <a:r>
              <a:rPr lang="el-GR" sz="3000" dirty="0">
                <a:ln w="0">
                  <a:solidFill>
                    <a:srgbClr val="C00000"/>
                  </a:solidFill>
                </a:ln>
                <a:solidFill>
                  <a:srgbClr val="7030A0"/>
                </a:solidFill>
                <a:effectLst>
                  <a:outerShdw blurRad="38100" dist="25400" dir="5400000" algn="ctr" rotWithShape="0">
                    <a:srgbClr val="6E747A">
                      <a:alpha val="43000"/>
                    </a:srgbClr>
                  </a:outerShdw>
                </a:effectLst>
              </a:rPr>
              <a:t>θ</a:t>
            </a:r>
            <a:r>
              <a:rPr lang="el-GR" sz="3000" baseline="-25000" dirty="0">
                <a:ln w="0">
                  <a:solidFill>
                    <a:srgbClr val="C00000"/>
                  </a:solidFill>
                </a:ln>
                <a:solidFill>
                  <a:srgbClr val="7030A0"/>
                </a:solidFill>
                <a:effectLst>
                  <a:outerShdw blurRad="38100" dist="25400" dir="5400000" algn="ctr" rotWithShape="0">
                    <a:srgbClr val="6E747A">
                      <a:alpha val="43000"/>
                    </a:srgbClr>
                  </a:outerShdw>
                </a:effectLs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 r</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2</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sin (</a:t>
            </a:r>
            <a:r>
              <a:rPr lang="el-GR" sz="3000" dirty="0">
                <a:ln w="0">
                  <a:solidFill>
                    <a:srgbClr val="C00000"/>
                  </a:solidFill>
                </a:ln>
                <a:solidFill>
                  <a:srgbClr val="7030A0"/>
                </a:solidFill>
                <a:effectLst>
                  <a:outerShdw blurRad="38100" dist="25400" dir="5400000" algn="ctr" rotWithShape="0">
                    <a:srgbClr val="6E747A">
                      <a:alpha val="43000"/>
                    </a:srgbClr>
                  </a:outerShdw>
                </a:effectLst>
              </a:rPr>
              <a:t>θ</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2</a:t>
            </a:r>
            <a:r>
              <a:rPr lang="el-GR" sz="3000" dirty="0">
                <a:ln w="0">
                  <a:solidFill>
                    <a:srgbClr val="C00000"/>
                  </a:solidFill>
                </a:ln>
                <a:solidFill>
                  <a:srgbClr val="7030A0"/>
                </a:solidFill>
                <a:effectLst>
                  <a:outerShdw blurRad="38100" dist="25400" dir="5400000" algn="ctr" rotWithShape="0">
                    <a:srgbClr val="6E747A">
                      <a:alpha val="43000"/>
                    </a:srgbClr>
                  </a:outerShdw>
                </a:effectLst>
              </a:rPr>
              <a:t>)</a:t>
            </a:r>
            <a:endParaRPr lang="en-US" sz="3000" dirty="0">
              <a:ln w="0">
                <a:solidFill>
                  <a:srgbClr val="C00000"/>
                </a:solidFill>
              </a:ln>
              <a:solidFill>
                <a:srgbClr val="7030A0"/>
              </a:solidFill>
              <a:effectLst>
                <a:outerShdw blurRad="38100" dist="25400" dir="5400000" algn="ctr" rotWithShape="0">
                  <a:srgbClr val="6E747A">
                    <a:alpha val="43000"/>
                  </a:srgbClr>
                </a:outerShdw>
              </a:effectLst>
            </a:endParaRPr>
          </a:p>
        </p:txBody>
      </p:sp>
      <p:sp>
        <p:nvSpPr>
          <p:cNvPr id="67" name="TextBox 66">
            <a:extLst>
              <a:ext uri="{FF2B5EF4-FFF2-40B4-BE49-F238E27FC236}">
                <a16:creationId xmlns:a16="http://schemas.microsoft.com/office/drawing/2014/main" id="{191A6F49-C3C4-7117-EB8F-B8B370DBCBFA}"/>
              </a:ext>
            </a:extLst>
          </p:cNvPr>
          <p:cNvSpPr txBox="1"/>
          <p:nvPr/>
        </p:nvSpPr>
        <p:spPr>
          <a:xfrm>
            <a:off x="395498" y="5831373"/>
            <a:ext cx="5811570" cy="553998"/>
          </a:xfrm>
          <a:prstGeom prst="rect">
            <a:avLst/>
          </a:prstGeom>
          <a:noFill/>
        </p:spPr>
        <p:txBody>
          <a:bodyPr wrap="square" rtlCol="0">
            <a:spAutoFit/>
          </a:bodyPr>
          <a:lstStyle/>
          <a:p>
            <a:r>
              <a:rPr lang="en-US" sz="3000" dirty="0">
                <a:ln w="0">
                  <a:solidFill>
                    <a:srgbClr val="C00000"/>
                  </a:solidFill>
                </a:ln>
                <a:solidFill>
                  <a:srgbClr val="7030A0"/>
                </a:solidFill>
                <a:effectLst>
                  <a:outerShdw blurRad="38100" dist="25400" dir="5400000" algn="ctr" rotWithShape="0">
                    <a:srgbClr val="6E747A">
                      <a:alpha val="43000"/>
                    </a:srgbClr>
                  </a:outerShdw>
                </a:effectLst>
              </a:rPr>
              <a:t>y</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2</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 y</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a</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 L</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cos (</a:t>
            </a:r>
            <a:r>
              <a:rPr lang="el-GR" sz="3000" dirty="0">
                <a:ln w="0">
                  <a:solidFill>
                    <a:srgbClr val="C00000"/>
                  </a:solidFill>
                </a:ln>
                <a:solidFill>
                  <a:srgbClr val="7030A0"/>
                </a:solidFill>
                <a:effectLst>
                  <a:outerShdw blurRad="38100" dist="25400" dir="5400000" algn="ctr" rotWithShape="0">
                    <a:srgbClr val="6E747A">
                      <a:alpha val="43000"/>
                    </a:srgbClr>
                  </a:outerShdw>
                </a:effectLst>
              </a:rPr>
              <a:t>θ</a:t>
            </a:r>
            <a:r>
              <a:rPr lang="el-GR" sz="3000" baseline="-25000" dirty="0">
                <a:ln w="0">
                  <a:solidFill>
                    <a:srgbClr val="C00000"/>
                  </a:solidFill>
                </a:ln>
                <a:solidFill>
                  <a:srgbClr val="7030A0"/>
                </a:solidFill>
                <a:effectLst>
                  <a:outerShdw blurRad="38100" dist="25400" dir="5400000" algn="ctr" rotWithShape="0">
                    <a:srgbClr val="6E747A">
                      <a:alpha val="43000"/>
                    </a:srgbClr>
                  </a:outerShdw>
                </a:effectLs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 r</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2</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cos (</a:t>
            </a:r>
            <a:r>
              <a:rPr lang="el-GR" sz="3000" dirty="0">
                <a:ln w="0">
                  <a:solidFill>
                    <a:srgbClr val="C00000"/>
                  </a:solidFill>
                </a:ln>
                <a:solidFill>
                  <a:srgbClr val="7030A0"/>
                </a:solidFill>
                <a:effectLst>
                  <a:outerShdw blurRad="38100" dist="25400" dir="5400000" algn="ctr" rotWithShape="0">
                    <a:srgbClr val="6E747A">
                      <a:alpha val="43000"/>
                    </a:srgbClr>
                  </a:outerShdw>
                </a:effectLst>
              </a:rPr>
              <a:t>θ</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2</a:t>
            </a:r>
            <a:r>
              <a:rPr lang="el-GR" sz="3000" dirty="0">
                <a:ln w="0">
                  <a:solidFill>
                    <a:srgbClr val="C00000"/>
                  </a:solidFill>
                </a:ln>
                <a:solidFill>
                  <a:srgbClr val="7030A0"/>
                </a:solidFill>
                <a:effectLst>
                  <a:outerShdw blurRad="38100" dist="25400" dir="5400000" algn="ctr" rotWithShape="0">
                    <a:srgbClr val="6E747A">
                      <a:alpha val="43000"/>
                    </a:srgbClr>
                  </a:outerShdw>
                </a:effectLst>
              </a:rPr>
              <a:t>) </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a:t>
            </a:r>
          </a:p>
        </p:txBody>
      </p:sp>
      <p:sp>
        <p:nvSpPr>
          <p:cNvPr id="68" name="Right Brace 67">
            <a:extLst>
              <a:ext uri="{FF2B5EF4-FFF2-40B4-BE49-F238E27FC236}">
                <a16:creationId xmlns:a16="http://schemas.microsoft.com/office/drawing/2014/main" id="{AC7DF2A8-907D-C80D-E4E4-07D42B23EAD7}"/>
              </a:ext>
            </a:extLst>
          </p:cNvPr>
          <p:cNvSpPr/>
          <p:nvPr/>
        </p:nvSpPr>
        <p:spPr>
          <a:xfrm>
            <a:off x="6018575" y="4163414"/>
            <a:ext cx="424581" cy="2255389"/>
          </a:xfrm>
          <a:prstGeom prst="rightBrace">
            <a:avLst>
              <a:gd name="adj1" fmla="val 0"/>
              <a:gd name="adj2" fmla="val 50000"/>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Box 69">
            <a:extLst>
              <a:ext uri="{FF2B5EF4-FFF2-40B4-BE49-F238E27FC236}">
                <a16:creationId xmlns:a16="http://schemas.microsoft.com/office/drawing/2014/main" id="{AC2FC4D1-4273-5E8B-0FEB-5D5A0E5163F5}"/>
              </a:ext>
            </a:extLst>
          </p:cNvPr>
          <p:cNvSpPr txBox="1"/>
          <p:nvPr/>
        </p:nvSpPr>
        <p:spPr>
          <a:xfrm>
            <a:off x="6583951" y="4953612"/>
            <a:ext cx="1404529" cy="553998"/>
          </a:xfrm>
          <a:prstGeom prst="rect">
            <a:avLst/>
          </a:prstGeom>
          <a:noFill/>
        </p:spPr>
        <p:txBody>
          <a:bodyPr wrap="square">
            <a:spAutoFit/>
          </a:bodyPr>
          <a:lstStyle/>
          <a:p>
            <a:r>
              <a:rPr lang="en-US" sz="3000" i="0" dirty="0">
                <a:ln w="0">
                  <a:solidFill>
                    <a:srgbClr val="C00000"/>
                  </a:solidFill>
                </a:ln>
                <a:solidFill>
                  <a:srgbClr val="7030A0"/>
                </a:solidFill>
                <a:effectLst>
                  <a:outerShdw blurRad="38100" dist="25400" dir="5400000" algn="ctr" rotWithShape="0">
                    <a:srgbClr val="6E747A">
                      <a:alpha val="43000"/>
                    </a:srgbClr>
                  </a:outerShdw>
                </a:effectLst>
              </a:rPr>
              <a:t>Eq. (1)</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val="715515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2" name="TextBox 1">
            <a:extLst>
              <a:ext uri="{FF2B5EF4-FFF2-40B4-BE49-F238E27FC236}">
                <a16:creationId xmlns:a16="http://schemas.microsoft.com/office/drawing/2014/main" id="{16F2DD77-77B3-298B-D1E6-6F3BCC09FC88}"/>
              </a:ext>
            </a:extLst>
          </p:cNvPr>
          <p:cNvSpPr txBox="1"/>
          <p:nvPr/>
        </p:nvSpPr>
        <p:spPr>
          <a:xfrm>
            <a:off x="365742" y="2340439"/>
            <a:ext cx="4249271" cy="553998"/>
          </a:xfrm>
          <a:prstGeom prst="rect">
            <a:avLst/>
          </a:prstGeom>
          <a:noFill/>
        </p:spPr>
        <p:txBody>
          <a:bodyPr wrap="square" rtlCol="0">
            <a:spAutoFit/>
          </a:bodyPr>
          <a:lstStyle/>
          <a:p>
            <a:r>
              <a:rPr lang="en-US" sz="3000" dirty="0">
                <a:ln w="0">
                  <a:solidFill>
                    <a:srgbClr val="C00000"/>
                  </a:solidFill>
                </a:ln>
                <a:solidFill>
                  <a:srgbClr val="7030A0"/>
                </a:solidFill>
                <a:effectLst>
                  <a:outerShdw blurRad="38100" dist="25400" dir="5400000" algn="ctr" rotWithShape="0">
                    <a:srgbClr val="6E747A">
                      <a:alpha val="43000"/>
                    </a:srgbClr>
                  </a:outerShdw>
                </a:effectLst>
              </a:rPr>
              <a:t>x˙</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 x˙</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a</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 r</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1</a:t>
            </a:r>
            <a:r>
              <a:rPr kumimoji="0" lang="el-GR" sz="3000" b="0" i="0" u="none" strike="noStrike" kern="1200" cap="none" spc="0" normalizeH="0" baseline="0" noProof="0" dirty="0">
                <a:ln w="0">
                  <a:solidFill>
                    <a:srgbClr val="C00000"/>
                  </a:solidFill>
                </a:ln>
                <a:solidFill>
                  <a:srgbClr val="7030A0"/>
                </a:solidFill>
                <a:effectLst>
                  <a:outerShdw blurRad="38100" dist="25400" dir="5400000" algn="ctr" rotWithShape="0">
                    <a:srgbClr val="6E747A">
                      <a:alpha val="43000"/>
                    </a:srgbClr>
                  </a:outerShdw>
                </a:effectLst>
                <a:uLnTx/>
                <a:uFillTx/>
                <a:latin typeface="Century Gothic" panose="020B0502020202020204"/>
                <a:ea typeface="+mn-ea"/>
                <a:cs typeface="+mn-cs"/>
              </a:rPr>
              <a:t> θ˙</a:t>
            </a:r>
            <a:r>
              <a:rPr kumimoji="0" lang="el-GR" sz="3000" b="0" i="0" u="none" strike="noStrike" kern="1200" cap="none" spc="0" normalizeH="0" baseline="-25000" noProof="0" dirty="0">
                <a:ln w="0">
                  <a:solidFill>
                    <a:srgbClr val="C00000"/>
                  </a:solidFill>
                </a:ln>
                <a:solidFill>
                  <a:srgbClr val="7030A0"/>
                </a:solidFill>
                <a:effectLst>
                  <a:outerShdw blurRad="38100" dist="25400" dir="5400000" algn="ctr" rotWithShape="0">
                    <a:srgbClr val="6E747A">
                      <a:alpha val="43000"/>
                    </a:srgbClr>
                  </a:outerShdw>
                </a:effectLst>
                <a:uLnTx/>
                <a:uFillTx/>
                <a:latin typeface="Century Gothic" panose="020B0502020202020204"/>
                <a:ea typeface="+mn-ea"/>
                <a:cs typeface="+mn-cs"/>
              </a:rPr>
              <a:t>1 </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cos (</a:t>
            </a:r>
            <a:r>
              <a:rPr lang="el-GR" sz="3000" dirty="0">
                <a:ln w="0">
                  <a:solidFill>
                    <a:srgbClr val="C00000"/>
                  </a:solidFill>
                </a:ln>
                <a:solidFill>
                  <a:srgbClr val="7030A0"/>
                </a:solidFill>
                <a:effectLst>
                  <a:outerShdw blurRad="38100" dist="25400" dir="5400000" algn="ctr" rotWithShape="0">
                    <a:srgbClr val="6E747A">
                      <a:alpha val="43000"/>
                    </a:srgbClr>
                  </a:outerShdw>
                </a:effectLst>
              </a:rPr>
              <a:t>θ</a:t>
            </a:r>
            <a:r>
              <a:rPr lang="el-GR" sz="3000" baseline="-25000" dirty="0">
                <a:ln w="0">
                  <a:solidFill>
                    <a:srgbClr val="C00000"/>
                  </a:solidFill>
                </a:ln>
                <a:solidFill>
                  <a:srgbClr val="7030A0"/>
                </a:solidFill>
                <a:effectLst>
                  <a:outerShdw blurRad="38100" dist="25400" dir="5400000" algn="ctr" rotWithShape="0">
                    <a:srgbClr val="6E747A">
                      <a:alpha val="43000"/>
                    </a:srgbClr>
                  </a:outerShdw>
                </a:effectLs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a:t>
            </a:r>
          </a:p>
        </p:txBody>
      </p:sp>
      <p:sp>
        <p:nvSpPr>
          <p:cNvPr id="6" name="TextBox 5">
            <a:extLst>
              <a:ext uri="{FF2B5EF4-FFF2-40B4-BE49-F238E27FC236}">
                <a16:creationId xmlns:a16="http://schemas.microsoft.com/office/drawing/2014/main" id="{F76C5BC7-2152-80F3-7B8F-8F978A00AEFE}"/>
              </a:ext>
            </a:extLst>
          </p:cNvPr>
          <p:cNvSpPr txBox="1"/>
          <p:nvPr/>
        </p:nvSpPr>
        <p:spPr>
          <a:xfrm>
            <a:off x="341709" y="2891046"/>
            <a:ext cx="4249271" cy="553998"/>
          </a:xfrm>
          <a:prstGeom prst="rect">
            <a:avLst/>
          </a:prstGeom>
          <a:noFill/>
        </p:spPr>
        <p:txBody>
          <a:bodyPr wrap="square" rtlCol="0">
            <a:spAutoFit/>
          </a:bodyPr>
          <a:lstStyle/>
          <a:p>
            <a:r>
              <a:rPr lang="en-US" sz="3000" dirty="0">
                <a:ln w="0">
                  <a:solidFill>
                    <a:srgbClr val="C00000"/>
                  </a:solidFill>
                </a:ln>
                <a:solidFill>
                  <a:srgbClr val="7030A0"/>
                </a:solidFill>
                <a:effectLst>
                  <a:outerShdw blurRad="38100" dist="25400" dir="5400000" algn="ctr" rotWithShape="0">
                    <a:srgbClr val="6E747A">
                      <a:alpha val="43000"/>
                    </a:srgbClr>
                  </a:outerShdw>
                </a:effectLst>
              </a:rPr>
              <a:t>y˙</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 y˙</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a</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 r</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1</a:t>
            </a:r>
            <a:r>
              <a:rPr lang="el-GR" sz="3000" dirty="0">
                <a:ln w="0">
                  <a:solidFill>
                    <a:srgbClr val="C00000"/>
                  </a:solidFill>
                </a:ln>
                <a:solidFill>
                  <a:srgbClr val="7030A0"/>
                </a:solidFill>
                <a:effectLst>
                  <a:outerShdw blurRad="38100" dist="25400" dir="5400000" algn="ctr" rotWithShape="0">
                    <a:srgbClr val="6E747A">
                      <a:alpha val="43000"/>
                    </a:srgbClr>
                  </a:outerShdw>
                </a:effectLst>
              </a:rPr>
              <a:t>θ˙</a:t>
            </a:r>
            <a:r>
              <a:rPr lang="el-GR" sz="3000" baseline="-25000" dirty="0">
                <a:ln w="0">
                  <a:solidFill>
                    <a:srgbClr val="C00000"/>
                  </a:solidFill>
                </a:ln>
                <a:solidFill>
                  <a:srgbClr val="7030A0"/>
                </a:solidFill>
                <a:effectLst>
                  <a:outerShdw blurRad="38100" dist="25400" dir="5400000" algn="ctr" rotWithShape="0">
                    <a:srgbClr val="6E747A">
                      <a:alpha val="43000"/>
                    </a:srgbClr>
                  </a:outerShdw>
                </a:effectLst>
              </a:rPr>
              <a:t>1</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 </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sin (</a:t>
            </a:r>
            <a:r>
              <a:rPr lang="el-GR" sz="3000" dirty="0">
                <a:ln w="0">
                  <a:solidFill>
                    <a:srgbClr val="C00000"/>
                  </a:solidFill>
                </a:ln>
                <a:solidFill>
                  <a:srgbClr val="7030A0"/>
                </a:solidFill>
                <a:effectLst>
                  <a:outerShdw blurRad="38100" dist="25400" dir="5400000" algn="ctr" rotWithShape="0">
                    <a:srgbClr val="6E747A">
                      <a:alpha val="43000"/>
                    </a:srgbClr>
                  </a:outerShdw>
                </a:effectLst>
              </a:rPr>
              <a:t>θ</a:t>
            </a:r>
            <a:r>
              <a:rPr lang="el-GR" sz="3000" baseline="-25000" dirty="0">
                <a:ln w="0">
                  <a:solidFill>
                    <a:srgbClr val="C00000"/>
                  </a:solidFill>
                </a:ln>
                <a:solidFill>
                  <a:srgbClr val="7030A0"/>
                </a:solidFill>
                <a:effectLst>
                  <a:outerShdw blurRad="38100" dist="25400" dir="5400000" algn="ctr" rotWithShape="0">
                    <a:srgbClr val="6E747A">
                      <a:alpha val="43000"/>
                    </a:srgbClr>
                  </a:outerShdw>
                </a:effectLs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a:t>
            </a:r>
          </a:p>
        </p:txBody>
      </p:sp>
      <p:sp>
        <p:nvSpPr>
          <p:cNvPr id="9" name="TextBox 8">
            <a:extLst>
              <a:ext uri="{FF2B5EF4-FFF2-40B4-BE49-F238E27FC236}">
                <a16:creationId xmlns:a16="http://schemas.microsoft.com/office/drawing/2014/main" id="{66D712FF-6658-BD2D-A672-68BE899ABD4E}"/>
              </a:ext>
            </a:extLst>
          </p:cNvPr>
          <p:cNvSpPr txBox="1"/>
          <p:nvPr/>
        </p:nvSpPr>
        <p:spPr>
          <a:xfrm>
            <a:off x="365741" y="3457791"/>
            <a:ext cx="7151164" cy="553998"/>
          </a:xfrm>
          <a:prstGeom prst="rect">
            <a:avLst/>
          </a:prstGeom>
          <a:noFill/>
        </p:spPr>
        <p:txBody>
          <a:bodyPr wrap="square" rtlCol="0">
            <a:spAutoFit/>
          </a:bodyPr>
          <a:lstStyle/>
          <a:p>
            <a:r>
              <a:rPr lang="en-US" sz="3000" dirty="0">
                <a:ln w="0">
                  <a:solidFill>
                    <a:srgbClr val="C00000"/>
                  </a:solidFill>
                </a:ln>
                <a:solidFill>
                  <a:srgbClr val="7030A0"/>
                </a:solidFill>
                <a:effectLst>
                  <a:outerShdw blurRad="38100" dist="25400" dir="5400000" algn="ctr" rotWithShape="0">
                    <a:srgbClr val="6E747A">
                      <a:alpha val="43000"/>
                    </a:srgbClr>
                  </a:outerShdw>
                </a:effectLst>
              </a:rPr>
              <a:t>x˙</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2</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 x˙</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a</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 L</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1</a:t>
            </a:r>
            <a:r>
              <a:rPr lang="el-GR" sz="3000" dirty="0">
                <a:ln w="0">
                  <a:solidFill>
                    <a:srgbClr val="C00000"/>
                  </a:solidFill>
                </a:ln>
                <a:solidFill>
                  <a:srgbClr val="7030A0"/>
                </a:solidFill>
                <a:effectLst>
                  <a:outerShdw blurRad="38100" dist="25400" dir="5400000" algn="ctr" rotWithShape="0">
                    <a:srgbClr val="6E747A">
                      <a:alpha val="43000"/>
                    </a:srgbClr>
                  </a:outerShdw>
                </a:effectLst>
              </a:rPr>
              <a:t>θ˙</a:t>
            </a:r>
            <a:r>
              <a:rPr lang="el-GR" sz="3000" baseline="-25000" dirty="0">
                <a:ln w="0">
                  <a:solidFill>
                    <a:srgbClr val="C00000"/>
                  </a:solidFill>
                </a:ln>
                <a:solidFill>
                  <a:srgbClr val="7030A0"/>
                </a:solidFill>
                <a:effectLst>
                  <a:outerShdw blurRad="38100" dist="25400" dir="5400000" algn="ctr" rotWithShape="0">
                    <a:srgbClr val="6E747A">
                      <a:alpha val="43000"/>
                    </a:srgbClr>
                  </a:outerShdw>
                </a:effectLst>
              </a:rPr>
              <a:t>1</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 </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cos (</a:t>
            </a:r>
            <a:r>
              <a:rPr lang="el-GR" sz="3000" dirty="0">
                <a:ln w="0">
                  <a:solidFill>
                    <a:srgbClr val="C00000"/>
                  </a:solidFill>
                </a:ln>
                <a:solidFill>
                  <a:srgbClr val="7030A0"/>
                </a:solidFill>
                <a:effectLst>
                  <a:outerShdw blurRad="38100" dist="25400" dir="5400000" algn="ctr" rotWithShape="0">
                    <a:srgbClr val="6E747A">
                      <a:alpha val="43000"/>
                    </a:srgbClr>
                  </a:outerShdw>
                </a:effectLst>
              </a:rPr>
              <a:t>θ</a:t>
            </a:r>
            <a:r>
              <a:rPr lang="el-GR" sz="3000" baseline="-25000" dirty="0">
                <a:ln w="0">
                  <a:solidFill>
                    <a:srgbClr val="C00000"/>
                  </a:solidFill>
                </a:ln>
                <a:solidFill>
                  <a:srgbClr val="7030A0"/>
                </a:solidFill>
                <a:effectLst>
                  <a:outerShdw blurRad="38100" dist="25400" dir="5400000" algn="ctr" rotWithShape="0">
                    <a:srgbClr val="6E747A">
                      <a:alpha val="43000"/>
                    </a:srgbClr>
                  </a:outerShdw>
                </a:effectLs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 r</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2 </a:t>
            </a:r>
            <a:r>
              <a:rPr lang="el-GR" sz="3000" dirty="0">
                <a:ln w="0">
                  <a:solidFill>
                    <a:srgbClr val="C00000"/>
                  </a:solidFill>
                </a:ln>
                <a:solidFill>
                  <a:srgbClr val="7030A0"/>
                </a:solidFill>
                <a:effectLst>
                  <a:outerShdw blurRad="38100" dist="25400" dir="5400000" algn="ctr" rotWithShape="0">
                    <a:srgbClr val="6E747A">
                      <a:alpha val="43000"/>
                    </a:srgbClr>
                  </a:outerShdw>
                </a:effectLst>
              </a:rPr>
              <a:t>θ˙</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2 </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cos(</a:t>
            </a:r>
            <a:r>
              <a:rPr lang="el-GR" sz="3000" dirty="0">
                <a:ln w="0">
                  <a:solidFill>
                    <a:srgbClr val="C00000"/>
                  </a:solidFill>
                </a:ln>
                <a:solidFill>
                  <a:srgbClr val="7030A0"/>
                </a:solidFill>
                <a:effectLst>
                  <a:outerShdw blurRad="38100" dist="25400" dir="5400000" algn="ctr" rotWithShape="0">
                    <a:srgbClr val="6E747A">
                      <a:alpha val="43000"/>
                    </a:srgbClr>
                  </a:outerShdw>
                </a:effectLst>
              </a:rPr>
              <a:t>θ</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2</a:t>
            </a:r>
            <a:r>
              <a:rPr lang="el-GR" sz="3000" dirty="0">
                <a:ln w="0">
                  <a:solidFill>
                    <a:srgbClr val="C00000"/>
                  </a:solidFill>
                </a:ln>
                <a:solidFill>
                  <a:srgbClr val="7030A0"/>
                </a:solidFill>
                <a:effectLst>
                  <a:outerShdw blurRad="38100" dist="25400" dir="5400000" algn="ctr" rotWithShape="0">
                    <a:srgbClr val="6E747A">
                      <a:alpha val="43000"/>
                    </a:srgbClr>
                  </a:outerShdw>
                </a:effectLst>
              </a:rPr>
              <a:t>)</a:t>
            </a:r>
            <a:endParaRPr lang="en-US" sz="3000" dirty="0">
              <a:ln w="0">
                <a:solidFill>
                  <a:srgbClr val="C00000"/>
                </a:solidFill>
              </a:ln>
              <a:solidFill>
                <a:srgbClr val="7030A0"/>
              </a:solidFill>
              <a:effectLst>
                <a:outerShdw blurRad="38100" dist="25400" dir="5400000" algn="ctr" rotWithShape="0">
                  <a:srgbClr val="6E747A">
                    <a:alpha val="43000"/>
                  </a:srgbClr>
                </a:outerShdw>
              </a:effectLst>
            </a:endParaRPr>
          </a:p>
        </p:txBody>
      </p:sp>
      <p:sp>
        <p:nvSpPr>
          <p:cNvPr id="10" name="TextBox 9">
            <a:extLst>
              <a:ext uri="{FF2B5EF4-FFF2-40B4-BE49-F238E27FC236}">
                <a16:creationId xmlns:a16="http://schemas.microsoft.com/office/drawing/2014/main" id="{DAE388D6-8D92-FF5E-E9B2-8BA12F51DDC4}"/>
              </a:ext>
            </a:extLst>
          </p:cNvPr>
          <p:cNvSpPr txBox="1"/>
          <p:nvPr/>
        </p:nvSpPr>
        <p:spPr>
          <a:xfrm>
            <a:off x="341709" y="4030023"/>
            <a:ext cx="7013831" cy="553998"/>
          </a:xfrm>
          <a:prstGeom prst="rect">
            <a:avLst/>
          </a:prstGeom>
          <a:noFill/>
        </p:spPr>
        <p:txBody>
          <a:bodyPr wrap="square" rtlCol="0">
            <a:spAutoFit/>
          </a:bodyPr>
          <a:lstStyle/>
          <a:p>
            <a:r>
              <a:rPr lang="en-US" sz="3000" dirty="0">
                <a:ln w="0">
                  <a:solidFill>
                    <a:srgbClr val="C00000"/>
                  </a:solidFill>
                </a:ln>
                <a:solidFill>
                  <a:srgbClr val="7030A0"/>
                </a:solidFill>
                <a:effectLst>
                  <a:outerShdw blurRad="38100" dist="25400" dir="5400000" algn="ctr" rotWithShape="0">
                    <a:srgbClr val="6E747A">
                      <a:alpha val="43000"/>
                    </a:srgbClr>
                  </a:outerShdw>
                </a:effectLst>
              </a:rPr>
              <a:t>y˙</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2</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 y˙</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a</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 L</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1 </a:t>
            </a:r>
            <a:r>
              <a:rPr lang="el-GR" sz="3000" dirty="0">
                <a:ln w="0">
                  <a:solidFill>
                    <a:srgbClr val="C00000"/>
                  </a:solidFill>
                </a:ln>
                <a:solidFill>
                  <a:srgbClr val="7030A0"/>
                </a:solidFill>
                <a:effectLst>
                  <a:outerShdw blurRad="38100" dist="25400" dir="5400000" algn="ctr" rotWithShape="0">
                    <a:srgbClr val="6E747A">
                      <a:alpha val="43000"/>
                    </a:srgbClr>
                  </a:outerShdw>
                </a:effectLst>
              </a:rPr>
              <a:t>θ˙</a:t>
            </a:r>
            <a:r>
              <a:rPr lang="el-GR" sz="3000" baseline="-25000" dirty="0">
                <a:ln w="0">
                  <a:solidFill>
                    <a:srgbClr val="C00000"/>
                  </a:solidFill>
                </a:ln>
                <a:solidFill>
                  <a:srgbClr val="7030A0"/>
                </a:solidFill>
                <a:effectLst>
                  <a:outerShdw blurRad="38100" dist="25400" dir="5400000" algn="ctr" rotWithShape="0">
                    <a:srgbClr val="6E747A">
                      <a:alpha val="43000"/>
                    </a:srgbClr>
                  </a:outerShdw>
                </a:effectLst>
              </a:rPr>
              <a:t>1</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 </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sin (</a:t>
            </a:r>
            <a:r>
              <a:rPr lang="el-GR" sz="3000" dirty="0">
                <a:ln w="0">
                  <a:solidFill>
                    <a:srgbClr val="C00000"/>
                  </a:solidFill>
                </a:ln>
                <a:solidFill>
                  <a:srgbClr val="7030A0"/>
                </a:solidFill>
                <a:effectLst>
                  <a:outerShdw blurRad="38100" dist="25400" dir="5400000" algn="ctr" rotWithShape="0">
                    <a:srgbClr val="6E747A">
                      <a:alpha val="43000"/>
                    </a:srgbClr>
                  </a:outerShdw>
                </a:effectLst>
              </a:rPr>
              <a:t>θ</a:t>
            </a:r>
            <a:r>
              <a:rPr lang="el-GR" sz="3000" baseline="-25000" dirty="0">
                <a:ln w="0">
                  <a:solidFill>
                    <a:srgbClr val="C00000"/>
                  </a:solidFill>
                </a:ln>
                <a:solidFill>
                  <a:srgbClr val="7030A0"/>
                </a:solidFill>
                <a:effectLst>
                  <a:outerShdw blurRad="38100" dist="25400" dir="5400000" algn="ctr" rotWithShape="0">
                    <a:srgbClr val="6E747A">
                      <a:alpha val="43000"/>
                    </a:srgbClr>
                  </a:outerShdw>
                </a:effectLs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 r</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2 </a:t>
            </a:r>
            <a:r>
              <a:rPr lang="el-GR" sz="3000" dirty="0">
                <a:ln w="0">
                  <a:solidFill>
                    <a:srgbClr val="C00000"/>
                  </a:solidFill>
                </a:ln>
                <a:solidFill>
                  <a:srgbClr val="7030A0"/>
                </a:solidFill>
                <a:effectLst>
                  <a:outerShdw blurRad="38100" dist="25400" dir="5400000" algn="ctr" rotWithShape="0">
                    <a:srgbClr val="6E747A">
                      <a:alpha val="43000"/>
                    </a:srgbClr>
                  </a:outerShdw>
                </a:effectLst>
              </a:rPr>
              <a:t>θ˙</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2 </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sin(</a:t>
            </a:r>
            <a:r>
              <a:rPr lang="el-GR" sz="3000" dirty="0">
                <a:ln w="0">
                  <a:solidFill>
                    <a:srgbClr val="C00000"/>
                  </a:solidFill>
                </a:ln>
                <a:solidFill>
                  <a:srgbClr val="7030A0"/>
                </a:solidFill>
                <a:effectLst>
                  <a:outerShdw blurRad="38100" dist="25400" dir="5400000" algn="ctr" rotWithShape="0">
                    <a:srgbClr val="6E747A">
                      <a:alpha val="43000"/>
                    </a:srgbClr>
                  </a:outerShdw>
                </a:effectLst>
              </a:rPr>
              <a:t>θ</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2</a:t>
            </a:r>
            <a:r>
              <a:rPr lang="el-GR" sz="3000" dirty="0">
                <a:ln w="0">
                  <a:solidFill>
                    <a:srgbClr val="C00000"/>
                  </a:solidFill>
                </a:ln>
                <a:solidFill>
                  <a:srgbClr val="7030A0"/>
                </a:solidFill>
                <a:effectLst>
                  <a:outerShdw blurRad="38100" dist="25400" dir="5400000" algn="ctr" rotWithShape="0">
                    <a:srgbClr val="6E747A">
                      <a:alpha val="43000"/>
                    </a:srgbClr>
                  </a:outerShdw>
                </a:effectLst>
              </a:rPr>
              <a:t>) </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a:t>
            </a:r>
          </a:p>
        </p:txBody>
      </p:sp>
      <p:sp>
        <p:nvSpPr>
          <p:cNvPr id="11" name="Right Brace 10">
            <a:extLst>
              <a:ext uri="{FF2B5EF4-FFF2-40B4-BE49-F238E27FC236}">
                <a16:creationId xmlns:a16="http://schemas.microsoft.com/office/drawing/2014/main" id="{FA7B6127-A588-7B54-F7BA-6CC60D739453}"/>
              </a:ext>
            </a:extLst>
          </p:cNvPr>
          <p:cNvSpPr/>
          <p:nvPr/>
        </p:nvSpPr>
        <p:spPr>
          <a:xfrm>
            <a:off x="7540938" y="2383214"/>
            <a:ext cx="424581" cy="2255389"/>
          </a:xfrm>
          <a:prstGeom prst="rightBrace">
            <a:avLst>
              <a:gd name="adj1" fmla="val 0"/>
              <a:gd name="adj2" fmla="val 50000"/>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4E242DE4-B9C1-7305-E5BF-71F3B7797C5F}"/>
              </a:ext>
            </a:extLst>
          </p:cNvPr>
          <p:cNvSpPr txBox="1"/>
          <p:nvPr/>
        </p:nvSpPr>
        <p:spPr>
          <a:xfrm>
            <a:off x="8106314" y="3107547"/>
            <a:ext cx="1404529" cy="553998"/>
          </a:xfrm>
          <a:prstGeom prst="rect">
            <a:avLst/>
          </a:prstGeom>
          <a:noFill/>
        </p:spPr>
        <p:txBody>
          <a:bodyPr wrap="square">
            <a:spAutoFit/>
          </a:bodyPr>
          <a:lstStyle/>
          <a:p>
            <a:r>
              <a:rPr lang="en-US" sz="3000" i="0" dirty="0">
                <a:ln w="0">
                  <a:solidFill>
                    <a:srgbClr val="C00000"/>
                  </a:solidFill>
                </a:ln>
                <a:solidFill>
                  <a:srgbClr val="7030A0"/>
                </a:solidFill>
                <a:effectLst>
                  <a:outerShdw blurRad="38100" dist="25400" dir="5400000" algn="ctr" rotWithShape="0">
                    <a:srgbClr val="6E747A">
                      <a:alpha val="43000"/>
                    </a:srgbClr>
                  </a:outerShdw>
                </a:effectLst>
              </a:rPr>
              <a:t>Eq. (2)</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a:t>
            </a:r>
          </a:p>
        </p:txBody>
      </p:sp>
      <p:sp>
        <p:nvSpPr>
          <p:cNvPr id="14" name="TextBox 13">
            <a:extLst>
              <a:ext uri="{FF2B5EF4-FFF2-40B4-BE49-F238E27FC236}">
                <a16:creationId xmlns:a16="http://schemas.microsoft.com/office/drawing/2014/main" id="{61DAA699-1787-AB1A-F6AA-4F8ADF2B463E}"/>
              </a:ext>
            </a:extLst>
          </p:cNvPr>
          <p:cNvSpPr txBox="1"/>
          <p:nvPr/>
        </p:nvSpPr>
        <p:spPr>
          <a:xfrm>
            <a:off x="203475" y="1324776"/>
            <a:ext cx="10943234" cy="1015663"/>
          </a:xfrm>
          <a:prstGeom prst="rect">
            <a:avLst/>
          </a:prstGeom>
          <a:noFill/>
        </p:spPr>
        <p:txBody>
          <a:bodyPr wrap="square">
            <a:spAutoFit/>
          </a:bodyPr>
          <a:lstStyle/>
          <a:p>
            <a:r>
              <a:rPr lang="en-US" sz="3000" b="0" i="0" dirty="0">
                <a:solidFill>
                  <a:srgbClr val="000000"/>
                </a:solidFill>
                <a:effectLst/>
                <a:latin typeface="+mj-lt"/>
              </a:rPr>
              <a:t>To derive the displacements in Eq. (1) with respect to time, the components of velocity are obtained </a:t>
            </a:r>
            <a:endParaRPr lang="en-US" sz="3000" dirty="0">
              <a:latin typeface="+mj-lt"/>
            </a:endParaRPr>
          </a:p>
        </p:txBody>
      </p:sp>
      <p:sp>
        <p:nvSpPr>
          <p:cNvPr id="3" name="TextBox 2">
            <a:extLst>
              <a:ext uri="{FF2B5EF4-FFF2-40B4-BE49-F238E27FC236}">
                <a16:creationId xmlns:a16="http://schemas.microsoft.com/office/drawing/2014/main" id="{0F91B336-DE12-48CD-0089-7A73C8DFFF99}"/>
              </a:ext>
            </a:extLst>
          </p:cNvPr>
          <p:cNvSpPr txBox="1"/>
          <p:nvPr/>
        </p:nvSpPr>
        <p:spPr>
          <a:xfrm>
            <a:off x="155720" y="728003"/>
            <a:ext cx="10283819"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2. </a:t>
            </a:r>
            <a:r>
              <a:rPr kumimoji="0" lang="en-US" sz="3000" b="1" i="0" u="sng" strike="noStrike" kern="1200" cap="none" spc="0" normalizeH="0" baseline="0" noProof="0" dirty="0">
                <a:ln>
                  <a:noFill/>
                </a:ln>
                <a:solidFill>
                  <a:prstClr val="black"/>
                </a:solidFill>
                <a:effectLst/>
                <a:uLnTx/>
                <a:uFillTx/>
                <a:latin typeface="+mj-lt"/>
                <a:ea typeface="+mn-ea"/>
                <a:cs typeface="+mn-cs"/>
              </a:rPr>
              <a:t>Mathematical Modelling</a:t>
            </a:r>
            <a:r>
              <a:rPr kumimoji="0" lang="ar-IQ" sz="3000" b="1" i="0" u="sng" strike="noStrike" kern="1200" cap="none" spc="0" normalizeH="0" baseline="0" noProof="0" dirty="0">
                <a:ln>
                  <a:noFill/>
                </a:ln>
                <a:solidFill>
                  <a:prstClr val="black"/>
                </a:solidFill>
                <a:effectLst/>
                <a:uLnTx/>
                <a:uFillTx/>
                <a:latin typeface="+mj-lt"/>
                <a:ea typeface="+mn-ea"/>
                <a:cs typeface="+mn-cs"/>
              </a:rPr>
              <a:t> </a:t>
            </a:r>
            <a:r>
              <a:rPr kumimoji="0" lang="en-US" sz="3000" b="1" i="0" u="sng" strike="noStrike" kern="1200" cap="none" spc="0" normalizeH="0" baseline="0" noProof="0" dirty="0">
                <a:ln>
                  <a:noFill/>
                </a:ln>
                <a:solidFill>
                  <a:prstClr val="black"/>
                </a:solidFill>
                <a:effectLst/>
                <a:uLnTx/>
                <a:uFillTx/>
                <a:latin typeface="+mj-lt"/>
                <a:ea typeface="+mn-ea"/>
                <a:cs typeface="+mn-cs"/>
              </a:rPr>
              <a:t> </a:t>
            </a:r>
            <a:r>
              <a:rPr kumimoji="0" lang="en-US" sz="3000" b="1" i="0" u="sng" strike="noStrike" kern="1200" cap="none" spc="0" normalizeH="0" baseline="0" noProof="0" dirty="0">
                <a:ln>
                  <a:noFill/>
                </a:ln>
                <a:solidFill>
                  <a:prstClr val="black"/>
                </a:solidFill>
                <a:effectLst/>
                <a:uLnTx/>
                <a:uFillTx/>
                <a:ea typeface="+mn-ea"/>
                <a:cs typeface="+mn-cs"/>
              </a:rPr>
              <a:t>of  the Human Lower Limb </a:t>
            </a:r>
          </a:p>
        </p:txBody>
      </p:sp>
    </p:spTree>
    <p:extLst>
      <p:ext uri="{BB962C8B-B14F-4D97-AF65-F5344CB8AC3E}">
        <p14:creationId xmlns:p14="http://schemas.microsoft.com/office/powerpoint/2010/main" val="158507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3404706" y="89238"/>
            <a:ext cx="8119871" cy="1225212"/>
          </a:xfrm>
        </p:spPr>
        <p:txBody>
          <a:bodyPr>
            <a:normAutofit/>
          </a:bodyPr>
          <a:lstStyle/>
          <a:p>
            <a:r>
              <a:rPr lang="en-US" b="1" dirty="0"/>
              <a:t>The Outlines of Dissertation</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319684" y="1403688"/>
            <a:ext cx="8742328" cy="3781985"/>
          </a:xfrm>
        </p:spPr>
        <p:txBody>
          <a:bodyPr>
            <a:normAutofit fontScale="77500" lnSpcReduction="20000"/>
          </a:bodyPr>
          <a:lstStyle/>
          <a:p>
            <a:pPr>
              <a:lnSpc>
                <a:spcPct val="100000"/>
              </a:lnSpc>
              <a:buFont typeface="Wingdings" panose="05000000000000000000" pitchFamily="2" charset="2"/>
              <a:buChar char="q"/>
            </a:pPr>
            <a:r>
              <a:rPr lang="en-US" sz="3200" dirty="0"/>
              <a:t> </a:t>
            </a:r>
            <a:r>
              <a:rPr lang="en-US" sz="3200" b="1" dirty="0"/>
              <a:t>Significance of Dissertation</a:t>
            </a:r>
          </a:p>
          <a:p>
            <a:pPr>
              <a:lnSpc>
                <a:spcPct val="100000"/>
              </a:lnSpc>
              <a:buFont typeface="Wingdings" panose="05000000000000000000" pitchFamily="2" charset="2"/>
              <a:buChar char="q"/>
            </a:pPr>
            <a:r>
              <a:rPr lang="en-US" sz="3200" b="1" dirty="0"/>
              <a:t> Problem Statement</a:t>
            </a:r>
          </a:p>
          <a:p>
            <a:pPr>
              <a:lnSpc>
                <a:spcPct val="100000"/>
              </a:lnSpc>
              <a:buFont typeface="Wingdings" panose="05000000000000000000" pitchFamily="2" charset="2"/>
              <a:buChar char="q"/>
            </a:pPr>
            <a:r>
              <a:rPr lang="en-US" sz="3200" b="1" dirty="0"/>
              <a:t> The Scientific Originality</a:t>
            </a:r>
          </a:p>
          <a:p>
            <a:pPr>
              <a:lnSpc>
                <a:spcPct val="100000"/>
              </a:lnSpc>
              <a:buFont typeface="Wingdings" panose="05000000000000000000" pitchFamily="2" charset="2"/>
              <a:buChar char="q"/>
            </a:pPr>
            <a:r>
              <a:rPr lang="en-US" sz="3200" b="1" dirty="0"/>
              <a:t> Plan of the dissertation</a:t>
            </a:r>
          </a:p>
          <a:p>
            <a:pPr>
              <a:lnSpc>
                <a:spcPct val="100000"/>
              </a:lnSpc>
              <a:buFont typeface="Wingdings" panose="05000000000000000000" pitchFamily="2" charset="2"/>
              <a:buChar char="q"/>
            </a:pPr>
            <a:r>
              <a:rPr lang="en-US" sz="3200" b="1" dirty="0"/>
              <a:t> Methodology</a:t>
            </a:r>
          </a:p>
          <a:p>
            <a:pPr>
              <a:lnSpc>
                <a:spcPct val="100000"/>
              </a:lnSpc>
              <a:buFont typeface="Wingdings" panose="05000000000000000000" pitchFamily="2" charset="2"/>
              <a:buChar char="q"/>
            </a:pPr>
            <a:r>
              <a:rPr lang="en-US" sz="3200" b="1" dirty="0"/>
              <a:t> Design of Knee Prosthesis</a:t>
            </a:r>
          </a:p>
          <a:p>
            <a:pPr marL="0" indent="0" algn="justLow">
              <a:lnSpc>
                <a:spcPct val="100000"/>
              </a:lnSpc>
              <a:buNone/>
            </a:pPr>
            <a:r>
              <a:rPr lang="en-US" sz="3000" dirty="0"/>
              <a:t>1. Functional anatomy &amp; biomechanics of the knee joint</a:t>
            </a:r>
            <a:r>
              <a:rPr lang="ar-IQ" sz="3000" dirty="0"/>
              <a:t> </a:t>
            </a:r>
          </a:p>
          <a:p>
            <a:pPr marL="0" indent="0">
              <a:lnSpc>
                <a:spcPct val="100000"/>
              </a:lnSpc>
              <a:buNone/>
            </a:pPr>
            <a:r>
              <a:rPr lang="en-US" sz="3000" dirty="0"/>
              <a:t>2. Mathematical Modelling</a:t>
            </a:r>
          </a:p>
          <a:p>
            <a:pPr marL="0" indent="0">
              <a:lnSpc>
                <a:spcPct val="100000"/>
              </a:lnSpc>
              <a:buNone/>
            </a:pPr>
            <a:r>
              <a:rPr lang="en-US" sz="3000" dirty="0"/>
              <a:t>3. Mechanical Design</a:t>
            </a:r>
          </a:p>
          <a:p>
            <a:pPr>
              <a:lnSpc>
                <a:spcPct val="100000"/>
              </a:lnSpc>
            </a:pPr>
            <a:endParaRPr lang="en-US" sz="2000" dirty="0"/>
          </a:p>
        </p:txBody>
      </p:sp>
    </p:spTree>
    <p:extLst>
      <p:ext uri="{BB962C8B-B14F-4D97-AF65-F5344CB8AC3E}">
        <p14:creationId xmlns:p14="http://schemas.microsoft.com/office/powerpoint/2010/main" val="21942331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6" name="TextBox 5">
            <a:extLst>
              <a:ext uri="{FF2B5EF4-FFF2-40B4-BE49-F238E27FC236}">
                <a16:creationId xmlns:a16="http://schemas.microsoft.com/office/drawing/2014/main" id="{DE0E5815-59C6-AFC8-3771-EA70075FC184}"/>
              </a:ext>
            </a:extLst>
          </p:cNvPr>
          <p:cNvSpPr txBox="1"/>
          <p:nvPr/>
        </p:nvSpPr>
        <p:spPr>
          <a:xfrm>
            <a:off x="96370" y="1282001"/>
            <a:ext cx="11842376" cy="1477328"/>
          </a:xfrm>
          <a:prstGeom prst="rect">
            <a:avLst/>
          </a:prstGeom>
          <a:noFill/>
        </p:spPr>
        <p:txBody>
          <a:bodyPr wrap="square">
            <a:spAutoFit/>
          </a:bodyPr>
          <a:lstStyle/>
          <a:p>
            <a:r>
              <a:rPr lang="en-US" sz="3000" b="0" i="0" dirty="0">
                <a:solidFill>
                  <a:srgbClr val="000000"/>
                </a:solidFill>
                <a:effectLst/>
                <a:latin typeface="+mj-lt"/>
              </a:rPr>
              <a:t>Langragian’s equation is used in this analysis to determine</a:t>
            </a:r>
            <a:r>
              <a:rPr lang="ar-IQ" sz="3000" b="0" i="0" dirty="0">
                <a:solidFill>
                  <a:srgbClr val="000000"/>
                </a:solidFill>
                <a:effectLst/>
                <a:latin typeface="+mj-lt"/>
              </a:rPr>
              <a:t> </a:t>
            </a:r>
            <a:r>
              <a:rPr lang="en-US" sz="3000" b="0" i="0" dirty="0">
                <a:solidFill>
                  <a:srgbClr val="000000"/>
                </a:solidFill>
                <a:effectLst/>
                <a:latin typeface="+mj-lt"/>
              </a:rPr>
              <a:t>the equation of motion, the mathematical formula to</a:t>
            </a:r>
            <a:r>
              <a:rPr lang="ar-IQ" sz="3000" b="0" i="0" dirty="0">
                <a:solidFill>
                  <a:srgbClr val="000000"/>
                </a:solidFill>
                <a:effectLst/>
                <a:latin typeface="+mj-lt"/>
              </a:rPr>
              <a:t> </a:t>
            </a:r>
            <a:r>
              <a:rPr lang="en-US" sz="3000" b="0" i="0" dirty="0">
                <a:solidFill>
                  <a:srgbClr val="000000"/>
                </a:solidFill>
                <a:effectLst/>
                <a:latin typeface="+mj-lt"/>
              </a:rPr>
              <a:t>Langragian’s Formula can be written as follows:- </a:t>
            </a:r>
            <a:endParaRPr lang="en-US" sz="3000" dirty="0">
              <a:latin typeface="+mj-lt"/>
            </a:endParaRPr>
          </a:p>
        </p:txBody>
      </p:sp>
      <p:sp>
        <p:nvSpPr>
          <p:cNvPr id="13" name="TextBox 12">
            <a:extLst>
              <a:ext uri="{FF2B5EF4-FFF2-40B4-BE49-F238E27FC236}">
                <a16:creationId xmlns:a16="http://schemas.microsoft.com/office/drawing/2014/main" id="{626E63E1-64EB-1236-6FC6-10D0FB2C3BAA}"/>
              </a:ext>
            </a:extLst>
          </p:cNvPr>
          <p:cNvSpPr txBox="1"/>
          <p:nvPr/>
        </p:nvSpPr>
        <p:spPr>
          <a:xfrm>
            <a:off x="914401" y="2786223"/>
            <a:ext cx="2299447" cy="553998"/>
          </a:xfrm>
          <a:prstGeom prst="rect">
            <a:avLst/>
          </a:prstGeom>
          <a:noFill/>
        </p:spPr>
        <p:txBody>
          <a:bodyPr wrap="square" rtlCol="0">
            <a:spAutoFit/>
          </a:bodyPr>
          <a:lstStyle/>
          <a:p>
            <a:r>
              <a:rPr lang="en-US" sz="3000" dirty="0">
                <a:solidFill>
                  <a:srgbClr val="FF0000"/>
                </a:solidFill>
                <a:effectLst>
                  <a:outerShdw blurRad="38100" dist="38100" dir="2700000" algn="tl">
                    <a:srgbClr val="000000">
                      <a:alpha val="43137"/>
                    </a:srgbClr>
                  </a:outerShdw>
                </a:effectLst>
              </a:rPr>
              <a:t>L = K.E – P.E</a:t>
            </a:r>
          </a:p>
        </p:txBody>
      </p:sp>
      <p:sp>
        <p:nvSpPr>
          <p:cNvPr id="14" name="TextBox 13">
            <a:extLst>
              <a:ext uri="{FF2B5EF4-FFF2-40B4-BE49-F238E27FC236}">
                <a16:creationId xmlns:a16="http://schemas.microsoft.com/office/drawing/2014/main" id="{402BF1EB-DBE1-841C-D33D-B2DF322C5E8C}"/>
              </a:ext>
            </a:extLst>
          </p:cNvPr>
          <p:cNvSpPr txBox="1"/>
          <p:nvPr/>
        </p:nvSpPr>
        <p:spPr>
          <a:xfrm>
            <a:off x="914401" y="3340221"/>
            <a:ext cx="3267635" cy="553998"/>
          </a:xfrm>
          <a:prstGeom prst="rect">
            <a:avLst/>
          </a:prstGeom>
          <a:noFill/>
        </p:spPr>
        <p:txBody>
          <a:bodyPr wrap="square" rtlCol="0">
            <a:spAutoFit/>
          </a:bodyPr>
          <a:lstStyle/>
          <a:p>
            <a:r>
              <a:rPr lang="en-US" sz="3000" dirty="0">
                <a:solidFill>
                  <a:srgbClr val="FF0000"/>
                </a:solidFill>
                <a:effectLst>
                  <a:outerShdw blurRad="38100" dist="38100" dir="2700000" algn="tl">
                    <a:srgbClr val="000000">
                      <a:alpha val="43137"/>
                    </a:srgbClr>
                  </a:outerShdw>
                </a:effectLst>
              </a:rPr>
              <a:t>K.E = 0.5 </a:t>
            </a:r>
            <a:r>
              <a:rPr lang="ar-IQ" sz="3000" dirty="0">
                <a:solidFill>
                  <a:srgbClr val="FF0000"/>
                </a:solidFill>
                <a:effectLst>
                  <a:outerShdw blurRad="38100" dist="38100" dir="2700000" algn="tl">
                    <a:srgbClr val="000000">
                      <a:alpha val="43137"/>
                    </a:srgbClr>
                  </a:outerShdw>
                </a:effectLst>
              </a:rPr>
              <a:t>×</a:t>
            </a:r>
            <a:r>
              <a:rPr lang="en-US" sz="3000" dirty="0">
                <a:solidFill>
                  <a:srgbClr val="FF0000"/>
                </a:solidFill>
                <a:effectLst>
                  <a:outerShdw blurRad="38100" dist="38100" dir="2700000" algn="tl">
                    <a:srgbClr val="000000">
                      <a:alpha val="43137"/>
                    </a:srgbClr>
                  </a:outerShdw>
                </a:effectLst>
              </a:rPr>
              <a:t> m</a:t>
            </a:r>
            <a:r>
              <a:rPr lang="ar-IQ" sz="3000" dirty="0">
                <a:solidFill>
                  <a:srgbClr val="FF0000"/>
                </a:solidFill>
                <a:effectLst>
                  <a:outerShdw blurRad="38100" dist="38100" dir="2700000" algn="tl">
                    <a:srgbClr val="000000">
                      <a:alpha val="43137"/>
                    </a:srgbClr>
                  </a:outerShdw>
                </a:effectLst>
              </a:rPr>
              <a:t>×</a:t>
            </a:r>
            <a:r>
              <a:rPr lang="en-US" sz="3000" dirty="0">
                <a:solidFill>
                  <a:srgbClr val="FF0000"/>
                </a:solidFill>
                <a:effectLst>
                  <a:outerShdw blurRad="38100" dist="38100" dir="2700000" algn="tl">
                    <a:srgbClr val="000000">
                      <a:alpha val="43137"/>
                    </a:srgbClr>
                  </a:outerShdw>
                </a:effectLst>
              </a:rPr>
              <a:t> V</a:t>
            </a:r>
            <a:r>
              <a:rPr lang="en-US" sz="3000" baseline="70000" dirty="0">
                <a:solidFill>
                  <a:srgbClr val="FF0000"/>
                </a:solidFill>
                <a:effectLst>
                  <a:outerShdw blurRad="38100" dist="38100" dir="2700000" algn="tl">
                    <a:srgbClr val="000000">
                      <a:alpha val="43137"/>
                    </a:srgbClr>
                  </a:outerShdw>
                </a:effectLst>
              </a:rPr>
              <a:t>2</a:t>
            </a:r>
          </a:p>
        </p:txBody>
      </p:sp>
      <p:sp>
        <p:nvSpPr>
          <p:cNvPr id="15" name="TextBox 14">
            <a:extLst>
              <a:ext uri="{FF2B5EF4-FFF2-40B4-BE49-F238E27FC236}">
                <a16:creationId xmlns:a16="http://schemas.microsoft.com/office/drawing/2014/main" id="{AC102034-17E9-5060-2B15-E4C227069026}"/>
              </a:ext>
            </a:extLst>
          </p:cNvPr>
          <p:cNvSpPr txBox="1"/>
          <p:nvPr/>
        </p:nvSpPr>
        <p:spPr>
          <a:xfrm>
            <a:off x="914400" y="3894219"/>
            <a:ext cx="3267635" cy="553998"/>
          </a:xfrm>
          <a:prstGeom prst="rect">
            <a:avLst/>
          </a:prstGeom>
          <a:noFill/>
        </p:spPr>
        <p:txBody>
          <a:bodyPr wrap="square" rtlCol="0">
            <a:spAutoFit/>
          </a:bodyPr>
          <a:lstStyle/>
          <a:p>
            <a:r>
              <a:rPr lang="en-US" sz="3000" dirty="0">
                <a:solidFill>
                  <a:srgbClr val="FF0000"/>
                </a:solidFill>
                <a:effectLst>
                  <a:outerShdw blurRad="38100" dist="38100" dir="2700000" algn="tl">
                    <a:srgbClr val="000000">
                      <a:alpha val="43137"/>
                    </a:srgbClr>
                  </a:outerShdw>
                </a:effectLst>
              </a:rPr>
              <a:t>P.E =m</a:t>
            </a:r>
            <a:r>
              <a:rPr lang="ar-IQ" sz="3000" dirty="0">
                <a:solidFill>
                  <a:srgbClr val="FF0000"/>
                </a:solidFill>
                <a:effectLst>
                  <a:outerShdw blurRad="38100" dist="38100" dir="2700000" algn="tl">
                    <a:srgbClr val="000000">
                      <a:alpha val="43137"/>
                    </a:srgbClr>
                  </a:outerShdw>
                </a:effectLst>
              </a:rPr>
              <a:t>×</a:t>
            </a:r>
            <a:r>
              <a:rPr lang="en-US" sz="3000" dirty="0">
                <a:solidFill>
                  <a:srgbClr val="FF0000"/>
                </a:solidFill>
                <a:effectLst>
                  <a:outerShdw blurRad="38100" dist="38100" dir="2700000" algn="tl">
                    <a:srgbClr val="000000">
                      <a:alpha val="43137"/>
                    </a:srgbClr>
                  </a:outerShdw>
                </a:effectLst>
              </a:rPr>
              <a:t> g</a:t>
            </a:r>
            <a:r>
              <a:rPr lang="ar-IQ" sz="3000" dirty="0">
                <a:solidFill>
                  <a:srgbClr val="FF0000"/>
                </a:solidFill>
                <a:effectLst>
                  <a:outerShdw blurRad="38100" dist="38100" dir="2700000" algn="tl">
                    <a:srgbClr val="000000">
                      <a:alpha val="43137"/>
                    </a:srgbClr>
                  </a:outerShdw>
                </a:effectLst>
              </a:rPr>
              <a:t>×</a:t>
            </a:r>
            <a:r>
              <a:rPr lang="en-US" sz="3000" dirty="0">
                <a:solidFill>
                  <a:srgbClr val="FF0000"/>
                </a:solidFill>
                <a:effectLst>
                  <a:outerShdw blurRad="38100" dist="38100" dir="2700000" algn="tl">
                    <a:srgbClr val="000000">
                      <a:alpha val="43137"/>
                    </a:srgbClr>
                  </a:outerShdw>
                </a:effectLst>
              </a:rPr>
              <a:t> h</a:t>
            </a:r>
            <a:endParaRPr lang="en-US" sz="3000" baseline="70000" dirty="0">
              <a:solidFill>
                <a:srgbClr val="FF0000"/>
              </a:solidFill>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F570C598-144A-DEFD-921B-E2DDC7197C86}"/>
              </a:ext>
            </a:extLst>
          </p:cNvPr>
          <p:cNvSpPr txBox="1"/>
          <p:nvPr/>
        </p:nvSpPr>
        <p:spPr>
          <a:xfrm>
            <a:off x="349624" y="4448217"/>
            <a:ext cx="11842376" cy="954107"/>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cs typeface="+mj-cs"/>
              </a:rPr>
              <a:t>K.E = (0.5 </a:t>
            </a:r>
            <a:r>
              <a:rPr lang="ar-IQ" sz="2800" dirty="0">
                <a:solidFill>
                  <a:srgbClr val="FF0000"/>
                </a:solidFill>
                <a:effectLst>
                  <a:outerShdw blurRad="38100" dist="38100" dir="2700000" algn="tl">
                    <a:srgbClr val="000000">
                      <a:alpha val="43137"/>
                    </a:srgbClr>
                  </a:outerShdw>
                </a:effectLst>
                <a:cs typeface="+mj-cs"/>
              </a:rPr>
              <a:t>×</a:t>
            </a:r>
            <a:r>
              <a:rPr lang="en-US" sz="2800" dirty="0">
                <a:solidFill>
                  <a:srgbClr val="FF0000"/>
                </a:solidFill>
                <a:effectLst>
                  <a:outerShdw blurRad="38100" dist="38100" dir="2700000" algn="tl">
                    <a:srgbClr val="000000">
                      <a:alpha val="43137"/>
                    </a:srgbClr>
                  </a:outerShdw>
                </a:effectLst>
                <a:cs typeface="+mj-cs"/>
              </a:rPr>
              <a:t> m</a:t>
            </a:r>
            <a:r>
              <a:rPr lang="en-US" sz="2800" baseline="-25000" dirty="0">
                <a:solidFill>
                  <a:srgbClr val="FF0000"/>
                </a:solidFill>
                <a:effectLst>
                  <a:outerShdw blurRad="38100" dist="38100" dir="2700000" algn="tl">
                    <a:srgbClr val="000000">
                      <a:alpha val="43137"/>
                    </a:srgbClr>
                  </a:outerShdw>
                </a:effectLst>
                <a:cs typeface="+mj-cs"/>
              </a:rPr>
              <a:t>1</a:t>
            </a:r>
            <a:r>
              <a:rPr lang="ar-IQ" sz="2800" dirty="0">
                <a:solidFill>
                  <a:srgbClr val="FF0000"/>
                </a:solidFill>
                <a:effectLst>
                  <a:outerShdw blurRad="38100" dist="38100" dir="2700000" algn="tl">
                    <a:srgbClr val="000000">
                      <a:alpha val="43137"/>
                    </a:srgbClr>
                  </a:outerShdw>
                </a:effectLst>
                <a:cs typeface="+mj-cs"/>
              </a:rPr>
              <a:t>×</a:t>
            </a:r>
            <a:r>
              <a:rPr lang="en-US" sz="2800" dirty="0">
                <a:solidFill>
                  <a:srgbClr val="FF0000"/>
                </a:solidFill>
                <a:effectLst>
                  <a:outerShdw blurRad="38100" dist="38100" dir="2700000" algn="tl">
                    <a:srgbClr val="000000">
                      <a:alpha val="43137"/>
                    </a:srgbClr>
                  </a:outerShdw>
                </a:effectLst>
                <a:cs typeface="+mj-cs"/>
              </a:rPr>
              <a:t> (x˙</a:t>
            </a:r>
            <a:r>
              <a:rPr lang="en-US" sz="2800" baseline="-24000" dirty="0">
                <a:solidFill>
                  <a:srgbClr val="FF0000"/>
                </a:solidFill>
                <a:effectLst>
                  <a:outerShdw blurRad="38100" dist="38100" dir="2700000" algn="tl">
                    <a:srgbClr val="000000">
                      <a:alpha val="43137"/>
                    </a:srgbClr>
                  </a:outerShdw>
                </a:effectLst>
                <a:cs typeface="+mj-cs"/>
              </a:rPr>
              <a:t>1</a:t>
            </a:r>
            <a:r>
              <a:rPr lang="en-US" sz="2800" baseline="50000" dirty="0">
                <a:solidFill>
                  <a:srgbClr val="FF0000"/>
                </a:solidFill>
                <a:effectLst>
                  <a:outerShdw blurRad="38100" dist="38100" dir="2700000" algn="tl">
                    <a:srgbClr val="000000">
                      <a:alpha val="43137"/>
                    </a:srgbClr>
                  </a:outerShdw>
                </a:effectLst>
                <a:cs typeface="+mj-cs"/>
              </a:rPr>
              <a:t>2  </a:t>
            </a:r>
            <a:r>
              <a:rPr lang="en-US" sz="2800" dirty="0">
                <a:solidFill>
                  <a:srgbClr val="FF0000"/>
                </a:solidFill>
                <a:effectLst>
                  <a:outerShdw blurRad="38100" dist="38100" dir="2700000" algn="tl">
                    <a:srgbClr val="000000">
                      <a:alpha val="43137"/>
                    </a:srgbClr>
                  </a:outerShdw>
                </a:effectLst>
                <a:cs typeface="+mj-cs"/>
              </a:rPr>
              <a:t>+y˙</a:t>
            </a:r>
            <a:r>
              <a:rPr lang="en-US" sz="2800" baseline="-25000" dirty="0">
                <a:solidFill>
                  <a:srgbClr val="FF0000"/>
                </a:solidFill>
                <a:effectLst>
                  <a:outerShdw blurRad="38100" dist="38100" dir="2700000" algn="tl">
                    <a:srgbClr val="000000">
                      <a:alpha val="43137"/>
                    </a:srgbClr>
                  </a:outerShdw>
                </a:effectLst>
                <a:cs typeface="+mj-cs"/>
              </a:rPr>
              <a:t>1</a:t>
            </a:r>
            <a:r>
              <a:rPr lang="en-US" sz="2800" baseline="50000" dirty="0">
                <a:solidFill>
                  <a:srgbClr val="FF0000"/>
                </a:solidFill>
                <a:effectLst>
                  <a:outerShdw blurRad="38100" dist="38100" dir="2700000" algn="tl">
                    <a:srgbClr val="000000">
                      <a:alpha val="43137"/>
                    </a:srgbClr>
                  </a:outerShdw>
                </a:effectLst>
                <a:cs typeface="+mj-cs"/>
              </a:rPr>
              <a:t>2</a:t>
            </a:r>
            <a:r>
              <a:rPr lang="en-US" sz="2800" dirty="0">
                <a:solidFill>
                  <a:srgbClr val="FF0000"/>
                </a:solidFill>
                <a:effectLst>
                  <a:outerShdw blurRad="38100" dist="38100" dir="2700000" algn="tl">
                    <a:srgbClr val="000000">
                      <a:alpha val="43137"/>
                    </a:srgbClr>
                  </a:outerShdw>
                </a:effectLst>
                <a:cs typeface="+mj-cs"/>
              </a:rPr>
              <a:t> )) + (0.5 × I</a:t>
            </a:r>
            <a:r>
              <a:rPr lang="en-US" sz="2800" baseline="-25000" dirty="0">
                <a:solidFill>
                  <a:srgbClr val="FF0000"/>
                </a:solidFill>
                <a:effectLst>
                  <a:outerShdw blurRad="38100" dist="38100" dir="2700000" algn="tl">
                    <a:srgbClr val="000000">
                      <a:alpha val="43137"/>
                    </a:srgbClr>
                  </a:outerShdw>
                </a:effectLst>
                <a:cs typeface="+mj-cs"/>
              </a:rPr>
              <a:t>1</a:t>
            </a:r>
            <a:r>
              <a:rPr lang="en-US" sz="2800" dirty="0">
                <a:solidFill>
                  <a:srgbClr val="FF0000"/>
                </a:solidFill>
                <a:effectLst>
                  <a:outerShdw blurRad="38100" dist="38100" dir="2700000" algn="tl">
                    <a:srgbClr val="000000">
                      <a:alpha val="43137"/>
                    </a:srgbClr>
                  </a:outerShdw>
                </a:effectLst>
                <a:cs typeface="+mj-cs"/>
              </a:rPr>
              <a:t>× </a:t>
            </a:r>
            <a:r>
              <a:rPr lang="el-GR" sz="2800" dirty="0">
                <a:solidFill>
                  <a:srgbClr val="FF0000"/>
                </a:solidFill>
                <a:effectLst>
                  <a:outerShdw blurRad="38100" dist="38100" dir="2700000" algn="tl">
                    <a:srgbClr val="000000">
                      <a:alpha val="43137"/>
                    </a:srgbClr>
                  </a:outerShdw>
                </a:effectLst>
                <a:cs typeface="+mj-cs"/>
              </a:rPr>
              <a:t>θ˙</a:t>
            </a:r>
            <a:r>
              <a:rPr lang="el-GR" sz="2800" baseline="-25000" dirty="0">
                <a:solidFill>
                  <a:srgbClr val="FF0000"/>
                </a:solidFill>
                <a:effectLst>
                  <a:outerShdw blurRad="38100" dist="38100" dir="2700000" algn="tl">
                    <a:srgbClr val="000000">
                      <a:alpha val="43137"/>
                    </a:srgbClr>
                  </a:outerShdw>
                </a:effectLst>
                <a:cs typeface="+mj-cs"/>
              </a:rPr>
              <a:t>1</a:t>
            </a:r>
            <a:r>
              <a:rPr lang="en-US" sz="2800" baseline="50000" dirty="0">
                <a:solidFill>
                  <a:srgbClr val="FF0000"/>
                </a:solidFill>
                <a:effectLst>
                  <a:outerShdw blurRad="38100" dist="38100" dir="2700000" algn="tl">
                    <a:srgbClr val="000000">
                      <a:alpha val="43137"/>
                    </a:srgbClr>
                  </a:outerShdw>
                </a:effectLst>
                <a:cs typeface="+mj-cs"/>
              </a:rPr>
              <a:t>2</a:t>
            </a:r>
            <a:r>
              <a:rPr lang="en-US" sz="2800" dirty="0">
                <a:solidFill>
                  <a:srgbClr val="FF0000"/>
                </a:solidFill>
                <a:effectLst>
                  <a:outerShdw blurRad="38100" dist="38100" dir="2700000" algn="tl">
                    <a:srgbClr val="000000">
                      <a:alpha val="43137"/>
                    </a:srgbClr>
                  </a:outerShdw>
                </a:effectLst>
                <a:cs typeface="+mj-cs"/>
              </a:rPr>
              <a:t>)+ </a:t>
            </a:r>
            <a:r>
              <a:rPr lang="fr-FR" sz="2800" dirty="0">
                <a:solidFill>
                  <a:srgbClr val="FF0000"/>
                </a:solidFill>
                <a:effectLst>
                  <a:outerShdw blurRad="38100" dist="38100" dir="2700000" algn="tl">
                    <a:srgbClr val="000000">
                      <a:alpha val="43137"/>
                    </a:srgbClr>
                  </a:outerShdw>
                </a:effectLst>
                <a:cs typeface="+mj-cs"/>
              </a:rPr>
              <a:t>(0.5 × m</a:t>
            </a:r>
            <a:r>
              <a:rPr lang="fr-FR" sz="2800" baseline="-25000" dirty="0">
                <a:solidFill>
                  <a:srgbClr val="FF0000"/>
                </a:solidFill>
                <a:effectLst>
                  <a:outerShdw blurRad="38100" dist="38100" dir="2700000" algn="tl">
                    <a:srgbClr val="000000">
                      <a:alpha val="43137"/>
                    </a:srgbClr>
                  </a:outerShdw>
                </a:effectLst>
                <a:cs typeface="+mj-cs"/>
              </a:rPr>
              <a:t>2</a:t>
            </a:r>
            <a:r>
              <a:rPr lang="fr-FR" sz="2800" dirty="0">
                <a:solidFill>
                  <a:srgbClr val="FF0000"/>
                </a:solidFill>
                <a:effectLst>
                  <a:outerShdw blurRad="38100" dist="38100" dir="2700000" algn="tl">
                    <a:srgbClr val="000000">
                      <a:alpha val="43137"/>
                    </a:srgbClr>
                  </a:outerShdw>
                </a:effectLst>
                <a:cs typeface="+mj-cs"/>
              </a:rPr>
              <a:t>× (x˙</a:t>
            </a:r>
            <a:r>
              <a:rPr lang="fr-FR" sz="2800" baseline="-25000" dirty="0">
                <a:solidFill>
                  <a:srgbClr val="FF0000"/>
                </a:solidFill>
                <a:effectLst>
                  <a:outerShdw blurRad="38100" dist="38100" dir="2700000" algn="tl">
                    <a:srgbClr val="000000">
                      <a:alpha val="43137"/>
                    </a:srgbClr>
                  </a:outerShdw>
                </a:effectLst>
                <a:cs typeface="+mj-cs"/>
              </a:rPr>
              <a:t>2</a:t>
            </a:r>
            <a:r>
              <a:rPr lang="fr-FR" sz="2800" baseline="50000" dirty="0">
                <a:solidFill>
                  <a:srgbClr val="FF0000"/>
                </a:solidFill>
                <a:effectLst>
                  <a:outerShdw blurRad="38100" dist="38100" dir="2700000" algn="tl">
                    <a:srgbClr val="000000">
                      <a:alpha val="43137"/>
                    </a:srgbClr>
                  </a:outerShdw>
                </a:effectLst>
                <a:cs typeface="+mj-cs"/>
              </a:rPr>
              <a:t>2</a:t>
            </a:r>
            <a:r>
              <a:rPr lang="fr-FR" sz="2800" dirty="0">
                <a:solidFill>
                  <a:srgbClr val="FF0000"/>
                </a:solidFill>
                <a:effectLst>
                  <a:outerShdw blurRad="38100" dist="38100" dir="2700000" algn="tl">
                    <a:srgbClr val="000000">
                      <a:alpha val="43137"/>
                    </a:srgbClr>
                  </a:outerShdw>
                </a:effectLst>
                <a:cs typeface="+mj-cs"/>
              </a:rPr>
              <a:t>  +y˙</a:t>
            </a:r>
            <a:r>
              <a:rPr lang="fr-FR" sz="2800" baseline="-25000" dirty="0">
                <a:solidFill>
                  <a:srgbClr val="FF0000"/>
                </a:solidFill>
                <a:effectLst>
                  <a:outerShdw blurRad="38100" dist="38100" dir="2700000" algn="tl">
                    <a:srgbClr val="000000">
                      <a:alpha val="43137"/>
                    </a:srgbClr>
                  </a:outerShdw>
                </a:effectLst>
                <a:cs typeface="+mj-cs"/>
              </a:rPr>
              <a:t>2</a:t>
            </a:r>
            <a:r>
              <a:rPr lang="fr-FR" sz="2800" baseline="50000" dirty="0">
                <a:solidFill>
                  <a:srgbClr val="FF0000"/>
                </a:solidFill>
                <a:effectLst>
                  <a:outerShdw blurRad="38100" dist="38100" dir="2700000" algn="tl">
                    <a:srgbClr val="000000">
                      <a:alpha val="43137"/>
                    </a:srgbClr>
                  </a:outerShdw>
                </a:effectLst>
                <a:cs typeface="+mj-cs"/>
              </a:rPr>
              <a:t>2</a:t>
            </a:r>
            <a:r>
              <a:rPr lang="fr-FR" sz="2800" dirty="0">
                <a:solidFill>
                  <a:srgbClr val="FF0000"/>
                </a:solidFill>
                <a:effectLst>
                  <a:outerShdw blurRad="38100" dist="38100" dir="2700000" algn="tl">
                    <a:srgbClr val="000000">
                      <a:alpha val="43137"/>
                    </a:srgbClr>
                  </a:outerShdw>
                </a:effectLst>
                <a:cs typeface="+mj-cs"/>
              </a:rPr>
              <a:t> )) </a:t>
            </a:r>
          </a:p>
          <a:p>
            <a:r>
              <a:rPr lang="fr-FR" sz="2800" dirty="0">
                <a:solidFill>
                  <a:srgbClr val="FF0000"/>
                </a:solidFill>
                <a:effectLst>
                  <a:outerShdw blurRad="38100" dist="38100" dir="2700000" algn="tl">
                    <a:srgbClr val="000000">
                      <a:alpha val="43137"/>
                    </a:srgbClr>
                  </a:outerShdw>
                </a:effectLst>
                <a:cs typeface="+mj-cs"/>
              </a:rPr>
              <a:t>+ </a:t>
            </a:r>
            <a:r>
              <a:rPr lang="en-US" sz="2800" dirty="0">
                <a:solidFill>
                  <a:srgbClr val="FF0000"/>
                </a:solidFill>
                <a:effectLst>
                  <a:outerShdw blurRad="38100" dist="38100" dir="2700000" algn="tl">
                    <a:srgbClr val="000000">
                      <a:alpha val="43137"/>
                    </a:srgbClr>
                  </a:outerShdw>
                </a:effectLst>
                <a:cs typeface="+mj-cs"/>
              </a:rPr>
              <a:t> (0.5 × I</a:t>
            </a:r>
            <a:r>
              <a:rPr lang="en-US" sz="2800" baseline="-25000" dirty="0">
                <a:solidFill>
                  <a:srgbClr val="FF0000"/>
                </a:solidFill>
                <a:effectLst>
                  <a:outerShdw blurRad="38100" dist="38100" dir="2700000" algn="tl">
                    <a:srgbClr val="000000">
                      <a:alpha val="43137"/>
                    </a:srgbClr>
                  </a:outerShdw>
                </a:effectLst>
                <a:cs typeface="+mj-cs"/>
              </a:rPr>
              <a:t>2</a:t>
            </a:r>
            <a:r>
              <a:rPr lang="en-US" sz="2800" dirty="0">
                <a:solidFill>
                  <a:srgbClr val="FF0000"/>
                </a:solidFill>
                <a:effectLst>
                  <a:outerShdw blurRad="38100" dist="38100" dir="2700000" algn="tl">
                    <a:srgbClr val="000000">
                      <a:alpha val="43137"/>
                    </a:srgbClr>
                  </a:outerShdw>
                </a:effectLst>
                <a:cs typeface="+mj-cs"/>
              </a:rPr>
              <a:t>× </a:t>
            </a:r>
            <a:r>
              <a:rPr lang="el-GR" sz="2800" dirty="0">
                <a:solidFill>
                  <a:srgbClr val="FF0000"/>
                </a:solidFill>
                <a:effectLst>
                  <a:outerShdw blurRad="38100" dist="38100" dir="2700000" algn="tl">
                    <a:srgbClr val="000000">
                      <a:alpha val="43137"/>
                    </a:srgbClr>
                  </a:outerShdw>
                </a:effectLst>
                <a:cs typeface="+mj-cs"/>
              </a:rPr>
              <a:t>θ˙</a:t>
            </a:r>
            <a:r>
              <a:rPr lang="en-US" sz="2800" baseline="-25000" dirty="0">
                <a:solidFill>
                  <a:srgbClr val="FF0000"/>
                </a:solidFill>
                <a:effectLst>
                  <a:outerShdw blurRad="38100" dist="38100" dir="2700000" algn="tl">
                    <a:srgbClr val="000000">
                      <a:alpha val="43137"/>
                    </a:srgbClr>
                  </a:outerShdw>
                </a:effectLst>
                <a:cs typeface="+mj-cs"/>
              </a:rPr>
              <a:t>2</a:t>
            </a:r>
            <a:r>
              <a:rPr lang="el-GR" sz="2800" baseline="50000" dirty="0">
                <a:solidFill>
                  <a:srgbClr val="FF0000"/>
                </a:solidFill>
                <a:effectLst>
                  <a:outerShdw blurRad="38100" dist="38100" dir="2700000" algn="tl">
                    <a:srgbClr val="000000">
                      <a:alpha val="43137"/>
                    </a:srgbClr>
                  </a:outerShdw>
                </a:effectLst>
                <a:cs typeface="+mj-cs"/>
              </a:rPr>
              <a:t>2</a:t>
            </a:r>
            <a:r>
              <a:rPr lang="el-GR" sz="2800" dirty="0">
                <a:solidFill>
                  <a:srgbClr val="FF0000"/>
                </a:solidFill>
                <a:effectLst>
                  <a:outerShdw blurRad="38100" dist="38100" dir="2700000" algn="tl">
                    <a:srgbClr val="000000">
                      <a:alpha val="43137"/>
                    </a:srgbClr>
                  </a:outerShdw>
                </a:effectLst>
                <a:cs typeface="+mj-cs"/>
              </a:rPr>
              <a:t>) </a:t>
            </a:r>
            <a:endParaRPr lang="en-US" sz="2800" dirty="0">
              <a:solidFill>
                <a:srgbClr val="FF0000"/>
              </a:solidFill>
              <a:effectLst>
                <a:outerShdw blurRad="38100" dist="38100" dir="2700000" algn="tl">
                  <a:srgbClr val="000000">
                    <a:alpha val="43137"/>
                  </a:srgbClr>
                </a:outerShdw>
              </a:effectLst>
              <a:cs typeface="+mj-cs"/>
            </a:endParaRPr>
          </a:p>
        </p:txBody>
      </p:sp>
      <p:sp>
        <p:nvSpPr>
          <p:cNvPr id="17" name="TextBox 16">
            <a:extLst>
              <a:ext uri="{FF2B5EF4-FFF2-40B4-BE49-F238E27FC236}">
                <a16:creationId xmlns:a16="http://schemas.microsoft.com/office/drawing/2014/main" id="{A83693DA-F016-7261-5D01-1980BB401716}"/>
              </a:ext>
            </a:extLst>
          </p:cNvPr>
          <p:cNvSpPr txBox="1"/>
          <p:nvPr/>
        </p:nvSpPr>
        <p:spPr>
          <a:xfrm>
            <a:off x="349624" y="5527457"/>
            <a:ext cx="6064623" cy="553998"/>
          </a:xfrm>
          <a:prstGeom prst="rect">
            <a:avLst/>
          </a:prstGeom>
          <a:noFill/>
        </p:spPr>
        <p:txBody>
          <a:bodyPr wrap="square" rtlCol="0">
            <a:spAutoFit/>
          </a:bodyPr>
          <a:lstStyle/>
          <a:p>
            <a:r>
              <a:rPr lang="en-US" sz="3000" dirty="0">
                <a:solidFill>
                  <a:srgbClr val="FF0000"/>
                </a:solidFill>
                <a:effectLst>
                  <a:outerShdw blurRad="38100" dist="38100" dir="2700000" algn="tl">
                    <a:srgbClr val="000000">
                      <a:alpha val="43137"/>
                    </a:srgbClr>
                  </a:outerShdw>
                </a:effectLst>
              </a:rPr>
              <a:t>P.E =(</a:t>
            </a:r>
            <a:r>
              <a:rPr lang="ar-IQ" sz="3000" dirty="0">
                <a:solidFill>
                  <a:srgbClr val="FF0000"/>
                </a:solidFill>
                <a:effectLst>
                  <a:outerShdw blurRad="38100" dist="38100" dir="2700000" algn="tl">
                    <a:srgbClr val="000000">
                      <a:alpha val="43137"/>
                    </a:srgbClr>
                  </a:outerShdw>
                </a:effectLst>
              </a:rPr>
              <a:t>-</a:t>
            </a:r>
            <a:r>
              <a:rPr lang="en-US" sz="3000" dirty="0">
                <a:solidFill>
                  <a:srgbClr val="FF0000"/>
                </a:solidFill>
                <a:effectLst>
                  <a:outerShdw blurRad="38100" dist="38100" dir="2700000" algn="tl">
                    <a:srgbClr val="000000">
                      <a:alpha val="43137"/>
                    </a:srgbClr>
                  </a:outerShdw>
                </a:effectLst>
              </a:rPr>
              <a:t>m</a:t>
            </a:r>
            <a:r>
              <a:rPr lang="en-US" sz="3000" baseline="-25000" dirty="0">
                <a:solidFill>
                  <a:srgbClr val="FF0000"/>
                </a:solidFill>
                <a:effectLst>
                  <a:outerShdw blurRad="38100" dist="38100" dir="2700000" algn="tl">
                    <a:srgbClr val="000000">
                      <a:alpha val="43137"/>
                    </a:srgbClr>
                  </a:outerShdw>
                </a:effectLst>
              </a:rPr>
              <a:t>1</a:t>
            </a:r>
            <a:r>
              <a:rPr lang="ar-IQ" sz="3000" dirty="0">
                <a:solidFill>
                  <a:srgbClr val="FF0000"/>
                </a:solidFill>
                <a:effectLst>
                  <a:outerShdw blurRad="38100" dist="38100" dir="2700000" algn="tl">
                    <a:srgbClr val="000000">
                      <a:alpha val="43137"/>
                    </a:srgbClr>
                  </a:outerShdw>
                </a:effectLst>
              </a:rPr>
              <a:t>×</a:t>
            </a:r>
            <a:r>
              <a:rPr lang="en-US" sz="3000" dirty="0">
                <a:solidFill>
                  <a:srgbClr val="FF0000"/>
                </a:solidFill>
                <a:effectLst>
                  <a:outerShdw blurRad="38100" dist="38100" dir="2700000" algn="tl">
                    <a:srgbClr val="000000">
                      <a:alpha val="43137"/>
                    </a:srgbClr>
                  </a:outerShdw>
                </a:effectLst>
              </a:rPr>
              <a:t> g</a:t>
            </a:r>
            <a:r>
              <a:rPr lang="ar-IQ" sz="3000" dirty="0">
                <a:solidFill>
                  <a:srgbClr val="FF0000"/>
                </a:solidFill>
                <a:effectLst>
                  <a:outerShdw blurRad="38100" dist="38100" dir="2700000" algn="tl">
                    <a:srgbClr val="000000">
                      <a:alpha val="43137"/>
                    </a:srgbClr>
                  </a:outerShdw>
                </a:effectLst>
              </a:rPr>
              <a:t>×</a:t>
            </a:r>
            <a:r>
              <a:rPr lang="en-US" sz="3000" dirty="0">
                <a:solidFill>
                  <a:srgbClr val="FF0000"/>
                </a:solidFill>
                <a:effectLst>
                  <a:outerShdw blurRad="38100" dist="38100" dir="2700000" algn="tl">
                    <a:srgbClr val="000000">
                      <a:alpha val="43137"/>
                    </a:srgbClr>
                  </a:outerShdw>
                </a:effectLst>
              </a:rPr>
              <a:t> y</a:t>
            </a:r>
            <a:r>
              <a:rPr lang="en-US" sz="3000" baseline="-25000" dirty="0">
                <a:solidFill>
                  <a:srgbClr val="FF0000"/>
                </a:solidFill>
                <a:effectLst>
                  <a:outerShdw blurRad="38100" dist="38100" dir="2700000" algn="tl">
                    <a:srgbClr val="000000">
                      <a:alpha val="43137"/>
                    </a:srgbClr>
                  </a:outerShdw>
                </a:effectLst>
              </a:rPr>
              <a:t>1</a:t>
            </a:r>
            <a:r>
              <a:rPr lang="en-US" sz="3000" dirty="0">
                <a:solidFill>
                  <a:srgbClr val="FF0000"/>
                </a:solidFill>
                <a:effectLst>
                  <a:outerShdw blurRad="38100" dist="38100" dir="2700000" algn="tl">
                    <a:srgbClr val="000000">
                      <a:alpha val="43137"/>
                    </a:srgbClr>
                  </a:outerShdw>
                </a:effectLst>
              </a:rPr>
              <a:t>) + (</a:t>
            </a:r>
            <a:r>
              <a:rPr lang="ar-IQ" sz="3000" dirty="0">
                <a:solidFill>
                  <a:srgbClr val="FF0000"/>
                </a:solidFill>
                <a:effectLst>
                  <a:outerShdw blurRad="38100" dist="38100" dir="2700000" algn="tl">
                    <a:srgbClr val="000000">
                      <a:alpha val="43137"/>
                    </a:srgbClr>
                  </a:outerShdw>
                </a:effectLst>
              </a:rPr>
              <a:t>-</a:t>
            </a:r>
            <a:r>
              <a:rPr lang="en-US" sz="3000" dirty="0">
                <a:solidFill>
                  <a:srgbClr val="FF0000"/>
                </a:solidFill>
                <a:effectLst>
                  <a:outerShdw blurRad="38100" dist="38100" dir="2700000" algn="tl">
                    <a:srgbClr val="000000">
                      <a:alpha val="43137"/>
                    </a:srgbClr>
                  </a:outerShdw>
                </a:effectLst>
              </a:rPr>
              <a:t>m</a:t>
            </a:r>
            <a:r>
              <a:rPr lang="en-US" sz="3000" baseline="-25000" dirty="0">
                <a:solidFill>
                  <a:srgbClr val="FF0000"/>
                </a:solidFill>
                <a:effectLst>
                  <a:outerShdw blurRad="38100" dist="38100" dir="2700000" algn="tl">
                    <a:srgbClr val="000000">
                      <a:alpha val="43137"/>
                    </a:srgbClr>
                  </a:outerShdw>
                </a:effectLst>
              </a:rPr>
              <a:t>2</a:t>
            </a:r>
            <a:r>
              <a:rPr lang="en-US" sz="3000" dirty="0">
                <a:solidFill>
                  <a:srgbClr val="FF0000"/>
                </a:solidFill>
                <a:effectLst>
                  <a:outerShdw blurRad="38100" dist="38100" dir="2700000" algn="tl">
                    <a:srgbClr val="000000">
                      <a:alpha val="43137"/>
                    </a:srgbClr>
                  </a:outerShdw>
                </a:effectLst>
              </a:rPr>
              <a:t> × g× y</a:t>
            </a:r>
            <a:r>
              <a:rPr lang="en-US" sz="3000" baseline="-25000" dirty="0">
                <a:solidFill>
                  <a:srgbClr val="FF0000"/>
                </a:solidFill>
                <a:effectLst>
                  <a:outerShdw blurRad="38100" dist="38100" dir="2700000" algn="tl">
                    <a:srgbClr val="000000">
                      <a:alpha val="43137"/>
                    </a:srgbClr>
                  </a:outerShdw>
                </a:effectLst>
              </a:rPr>
              <a:t>2</a:t>
            </a:r>
            <a:r>
              <a:rPr lang="en-US" sz="3000" dirty="0">
                <a:solidFill>
                  <a:srgbClr val="FF0000"/>
                </a:solidFill>
                <a:effectLst>
                  <a:outerShdw blurRad="38100" dist="38100" dir="2700000" algn="tl">
                    <a:srgbClr val="000000">
                      <a:alpha val="43137"/>
                    </a:srgbClr>
                  </a:outerShdw>
                </a:effectLst>
              </a:rPr>
              <a:t>) </a:t>
            </a:r>
            <a:endParaRPr lang="en-US" sz="3000" baseline="70000" dirty="0">
              <a:solidFill>
                <a:srgbClr val="FF0000"/>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F8379E8B-AF26-B1C6-1994-290DFB342E19}"/>
              </a:ext>
            </a:extLst>
          </p:cNvPr>
          <p:cNvSpPr txBox="1"/>
          <p:nvPr/>
        </p:nvSpPr>
        <p:spPr>
          <a:xfrm>
            <a:off x="155720" y="728003"/>
            <a:ext cx="10283819"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2. </a:t>
            </a:r>
            <a:r>
              <a:rPr kumimoji="0" lang="en-US" sz="3000" b="1" i="0" u="sng" strike="noStrike" kern="1200" cap="none" spc="0" normalizeH="0" baseline="0" noProof="0" dirty="0">
                <a:ln>
                  <a:noFill/>
                </a:ln>
                <a:solidFill>
                  <a:prstClr val="black"/>
                </a:solidFill>
                <a:effectLst/>
                <a:uLnTx/>
                <a:uFillTx/>
                <a:latin typeface="+mj-lt"/>
                <a:ea typeface="+mn-ea"/>
                <a:cs typeface="+mn-cs"/>
              </a:rPr>
              <a:t>Mathematical Modelling</a:t>
            </a:r>
            <a:r>
              <a:rPr kumimoji="0" lang="ar-IQ" sz="3000" b="1" i="0" u="sng" strike="noStrike" kern="1200" cap="none" spc="0" normalizeH="0" baseline="0" noProof="0" dirty="0">
                <a:ln>
                  <a:noFill/>
                </a:ln>
                <a:solidFill>
                  <a:prstClr val="black"/>
                </a:solidFill>
                <a:effectLst/>
                <a:uLnTx/>
                <a:uFillTx/>
                <a:latin typeface="+mj-lt"/>
                <a:ea typeface="+mn-ea"/>
                <a:cs typeface="+mn-cs"/>
              </a:rPr>
              <a:t> </a:t>
            </a:r>
            <a:r>
              <a:rPr kumimoji="0" lang="en-US" sz="3000" b="1" i="0" u="sng" strike="noStrike" kern="1200" cap="none" spc="0" normalizeH="0" baseline="0" noProof="0" dirty="0">
                <a:ln>
                  <a:noFill/>
                </a:ln>
                <a:solidFill>
                  <a:prstClr val="black"/>
                </a:solidFill>
                <a:effectLst/>
                <a:uLnTx/>
                <a:uFillTx/>
                <a:latin typeface="+mj-lt"/>
                <a:ea typeface="+mn-ea"/>
                <a:cs typeface="+mn-cs"/>
              </a:rPr>
              <a:t> </a:t>
            </a:r>
            <a:r>
              <a:rPr kumimoji="0" lang="en-US" sz="3000" b="1" i="0" u="sng" strike="noStrike" kern="1200" cap="none" spc="0" normalizeH="0" baseline="0" noProof="0" dirty="0">
                <a:ln>
                  <a:noFill/>
                </a:ln>
                <a:solidFill>
                  <a:prstClr val="black"/>
                </a:solidFill>
                <a:effectLst/>
                <a:uLnTx/>
                <a:uFillTx/>
                <a:ea typeface="+mn-ea"/>
                <a:cs typeface="+mn-cs"/>
              </a:rPr>
              <a:t>of  the Human Lower Limb </a:t>
            </a:r>
          </a:p>
        </p:txBody>
      </p:sp>
    </p:spTree>
    <p:extLst>
      <p:ext uri="{BB962C8B-B14F-4D97-AF65-F5344CB8AC3E}">
        <p14:creationId xmlns:p14="http://schemas.microsoft.com/office/powerpoint/2010/main" val="2960945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4" name="TextBox 3">
            <a:extLst>
              <a:ext uri="{FF2B5EF4-FFF2-40B4-BE49-F238E27FC236}">
                <a16:creationId xmlns:a16="http://schemas.microsoft.com/office/drawing/2014/main" id="{46355FF0-6423-26F7-F800-365BD58ADC26}"/>
              </a:ext>
            </a:extLst>
          </p:cNvPr>
          <p:cNvSpPr txBox="1"/>
          <p:nvPr/>
        </p:nvSpPr>
        <p:spPr>
          <a:xfrm>
            <a:off x="155721" y="1358945"/>
            <a:ext cx="11698941" cy="954107"/>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cs typeface="+mj-cs"/>
              </a:rPr>
              <a:t>L = </a:t>
            </a:r>
            <a:r>
              <a:rPr lang="en-US" sz="2800" dirty="0">
                <a:solidFill>
                  <a:srgbClr val="7030A0"/>
                </a:solidFill>
                <a:effectLst>
                  <a:outerShdw blurRad="38100" dist="38100" dir="2700000" algn="tl">
                    <a:srgbClr val="000000">
                      <a:alpha val="43137"/>
                    </a:srgbClr>
                  </a:outerShdw>
                </a:effectLst>
                <a:cs typeface="+mj-cs"/>
              </a:rPr>
              <a:t>(0.5 </a:t>
            </a:r>
            <a:r>
              <a:rPr lang="ar-IQ" sz="2800" dirty="0">
                <a:solidFill>
                  <a:srgbClr val="7030A0"/>
                </a:solidFill>
                <a:effectLst>
                  <a:outerShdw blurRad="38100" dist="38100" dir="2700000" algn="tl">
                    <a:srgbClr val="000000">
                      <a:alpha val="43137"/>
                    </a:srgbClr>
                  </a:outerShdw>
                </a:effectLst>
                <a:cs typeface="+mj-cs"/>
              </a:rPr>
              <a:t>×</a:t>
            </a:r>
            <a:r>
              <a:rPr lang="en-US" sz="2800" dirty="0">
                <a:solidFill>
                  <a:srgbClr val="7030A0"/>
                </a:solidFill>
                <a:effectLst>
                  <a:outerShdw blurRad="38100" dist="38100" dir="2700000" algn="tl">
                    <a:srgbClr val="000000">
                      <a:alpha val="43137"/>
                    </a:srgbClr>
                  </a:outerShdw>
                </a:effectLst>
                <a:cs typeface="+mj-cs"/>
              </a:rPr>
              <a:t> m</a:t>
            </a:r>
            <a:r>
              <a:rPr lang="en-US" sz="2800" baseline="-25000" dirty="0">
                <a:solidFill>
                  <a:srgbClr val="7030A0"/>
                </a:solidFill>
                <a:effectLst>
                  <a:outerShdw blurRad="38100" dist="38100" dir="2700000" algn="tl">
                    <a:srgbClr val="000000">
                      <a:alpha val="43137"/>
                    </a:srgbClr>
                  </a:outerShdw>
                </a:effectLst>
                <a:cs typeface="+mj-cs"/>
              </a:rPr>
              <a:t>1</a:t>
            </a:r>
            <a:r>
              <a:rPr lang="ar-IQ" sz="2800" dirty="0">
                <a:solidFill>
                  <a:srgbClr val="7030A0"/>
                </a:solidFill>
                <a:effectLst>
                  <a:outerShdw blurRad="38100" dist="38100" dir="2700000" algn="tl">
                    <a:srgbClr val="000000">
                      <a:alpha val="43137"/>
                    </a:srgbClr>
                  </a:outerShdw>
                </a:effectLst>
                <a:cs typeface="+mj-cs"/>
              </a:rPr>
              <a:t>×</a:t>
            </a:r>
            <a:r>
              <a:rPr lang="en-US" sz="2800" dirty="0">
                <a:solidFill>
                  <a:srgbClr val="7030A0"/>
                </a:solidFill>
                <a:effectLst>
                  <a:outerShdw blurRad="38100" dist="38100" dir="2700000" algn="tl">
                    <a:srgbClr val="000000">
                      <a:alpha val="43137"/>
                    </a:srgbClr>
                  </a:outerShdw>
                </a:effectLst>
                <a:cs typeface="+mj-cs"/>
              </a:rPr>
              <a:t> (x˙</a:t>
            </a:r>
            <a:r>
              <a:rPr lang="en-US" sz="2800" baseline="-24000" dirty="0">
                <a:solidFill>
                  <a:srgbClr val="7030A0"/>
                </a:solidFill>
                <a:effectLst>
                  <a:outerShdw blurRad="38100" dist="38100" dir="2700000" algn="tl">
                    <a:srgbClr val="000000">
                      <a:alpha val="43137"/>
                    </a:srgbClr>
                  </a:outerShdw>
                </a:effectLst>
                <a:cs typeface="+mj-cs"/>
              </a:rPr>
              <a:t>1</a:t>
            </a:r>
            <a:r>
              <a:rPr lang="en-US" sz="2800" baseline="50000" dirty="0">
                <a:solidFill>
                  <a:srgbClr val="7030A0"/>
                </a:solidFill>
                <a:effectLst>
                  <a:outerShdw blurRad="38100" dist="38100" dir="2700000" algn="tl">
                    <a:srgbClr val="000000">
                      <a:alpha val="43137"/>
                    </a:srgbClr>
                  </a:outerShdw>
                </a:effectLst>
                <a:cs typeface="+mj-cs"/>
              </a:rPr>
              <a:t>2  </a:t>
            </a:r>
            <a:r>
              <a:rPr lang="en-US" sz="2800" dirty="0">
                <a:solidFill>
                  <a:srgbClr val="7030A0"/>
                </a:solidFill>
                <a:effectLst>
                  <a:outerShdw blurRad="38100" dist="38100" dir="2700000" algn="tl">
                    <a:srgbClr val="000000">
                      <a:alpha val="43137"/>
                    </a:srgbClr>
                  </a:outerShdw>
                </a:effectLst>
                <a:cs typeface="+mj-cs"/>
              </a:rPr>
              <a:t>+y˙</a:t>
            </a:r>
            <a:r>
              <a:rPr lang="en-US" sz="2800" baseline="-25000" dirty="0">
                <a:solidFill>
                  <a:srgbClr val="7030A0"/>
                </a:solidFill>
                <a:effectLst>
                  <a:outerShdw blurRad="38100" dist="38100" dir="2700000" algn="tl">
                    <a:srgbClr val="000000">
                      <a:alpha val="43137"/>
                    </a:srgbClr>
                  </a:outerShdw>
                </a:effectLst>
                <a:cs typeface="+mj-cs"/>
              </a:rPr>
              <a:t>1</a:t>
            </a:r>
            <a:r>
              <a:rPr lang="en-US" sz="2800" baseline="50000" dirty="0">
                <a:solidFill>
                  <a:srgbClr val="7030A0"/>
                </a:solidFill>
                <a:effectLst>
                  <a:outerShdw blurRad="38100" dist="38100" dir="2700000" algn="tl">
                    <a:srgbClr val="000000">
                      <a:alpha val="43137"/>
                    </a:srgbClr>
                  </a:outerShdw>
                </a:effectLst>
                <a:cs typeface="+mj-cs"/>
              </a:rPr>
              <a:t>2</a:t>
            </a:r>
            <a:r>
              <a:rPr lang="en-US" sz="2800" dirty="0">
                <a:solidFill>
                  <a:srgbClr val="7030A0"/>
                </a:solidFill>
                <a:effectLst>
                  <a:outerShdw blurRad="38100" dist="38100" dir="2700000" algn="tl">
                    <a:srgbClr val="000000">
                      <a:alpha val="43137"/>
                    </a:srgbClr>
                  </a:outerShdw>
                </a:effectLst>
                <a:cs typeface="+mj-cs"/>
              </a:rPr>
              <a:t> )) </a:t>
            </a:r>
            <a:r>
              <a:rPr lang="en-US" sz="2800" dirty="0">
                <a:solidFill>
                  <a:srgbClr val="FF0000"/>
                </a:solidFill>
                <a:effectLst>
                  <a:outerShdw blurRad="38100" dist="38100" dir="2700000" algn="tl">
                    <a:srgbClr val="000000">
                      <a:alpha val="43137"/>
                    </a:srgbClr>
                  </a:outerShdw>
                </a:effectLst>
                <a:cs typeface="+mj-cs"/>
              </a:rPr>
              <a:t>+ (0.5 × I</a:t>
            </a:r>
            <a:r>
              <a:rPr lang="en-US" sz="2800" baseline="-25000" dirty="0">
                <a:solidFill>
                  <a:srgbClr val="FF0000"/>
                </a:solidFill>
                <a:effectLst>
                  <a:outerShdw blurRad="38100" dist="38100" dir="2700000" algn="tl">
                    <a:srgbClr val="000000">
                      <a:alpha val="43137"/>
                    </a:srgbClr>
                  </a:outerShdw>
                </a:effectLst>
                <a:cs typeface="+mj-cs"/>
              </a:rPr>
              <a:t>1</a:t>
            </a:r>
            <a:r>
              <a:rPr lang="en-US" sz="2800" dirty="0">
                <a:solidFill>
                  <a:srgbClr val="FF0000"/>
                </a:solidFill>
                <a:effectLst>
                  <a:outerShdw blurRad="38100" dist="38100" dir="2700000" algn="tl">
                    <a:srgbClr val="000000">
                      <a:alpha val="43137"/>
                    </a:srgbClr>
                  </a:outerShdw>
                </a:effectLst>
                <a:cs typeface="+mj-cs"/>
              </a:rPr>
              <a:t>× </a:t>
            </a:r>
            <a:r>
              <a:rPr lang="el-GR" sz="2800" dirty="0">
                <a:solidFill>
                  <a:srgbClr val="FF0000"/>
                </a:solidFill>
                <a:effectLst>
                  <a:outerShdw blurRad="38100" dist="38100" dir="2700000" algn="tl">
                    <a:srgbClr val="000000">
                      <a:alpha val="43137"/>
                    </a:srgbClr>
                  </a:outerShdw>
                </a:effectLst>
                <a:cs typeface="+mj-cs"/>
              </a:rPr>
              <a:t>θ˙</a:t>
            </a:r>
            <a:r>
              <a:rPr lang="el-GR" sz="2800" baseline="-25000" dirty="0">
                <a:solidFill>
                  <a:srgbClr val="FF0000"/>
                </a:solidFill>
                <a:effectLst>
                  <a:outerShdw blurRad="38100" dist="38100" dir="2700000" algn="tl">
                    <a:srgbClr val="000000">
                      <a:alpha val="43137"/>
                    </a:srgbClr>
                  </a:outerShdw>
                </a:effectLst>
                <a:cs typeface="+mj-cs"/>
              </a:rPr>
              <a:t>1</a:t>
            </a:r>
            <a:r>
              <a:rPr lang="en-US" sz="2800" baseline="50000" dirty="0">
                <a:solidFill>
                  <a:srgbClr val="FF0000"/>
                </a:solidFill>
                <a:effectLst>
                  <a:outerShdw blurRad="38100" dist="38100" dir="2700000" algn="tl">
                    <a:srgbClr val="000000">
                      <a:alpha val="43137"/>
                    </a:srgbClr>
                  </a:outerShdw>
                </a:effectLst>
                <a:cs typeface="+mj-cs"/>
              </a:rPr>
              <a:t>2</a:t>
            </a:r>
            <a:r>
              <a:rPr lang="en-US" sz="2800" dirty="0">
                <a:solidFill>
                  <a:srgbClr val="FF0000"/>
                </a:solidFill>
                <a:effectLst>
                  <a:outerShdw blurRad="38100" dist="38100" dir="2700000" algn="tl">
                    <a:srgbClr val="000000">
                      <a:alpha val="43137"/>
                    </a:srgbClr>
                  </a:outerShdw>
                </a:effectLst>
                <a:cs typeface="+mj-cs"/>
              </a:rPr>
              <a:t>)+ </a:t>
            </a:r>
            <a:r>
              <a:rPr lang="fr-FR" sz="2800" dirty="0">
                <a:solidFill>
                  <a:srgbClr val="00B0F0"/>
                </a:solidFill>
                <a:effectLst>
                  <a:outerShdw blurRad="38100" dist="38100" dir="2700000" algn="tl">
                    <a:srgbClr val="000000">
                      <a:alpha val="43137"/>
                    </a:srgbClr>
                  </a:outerShdw>
                </a:effectLst>
                <a:cs typeface="+mj-cs"/>
              </a:rPr>
              <a:t>(0.5 × m</a:t>
            </a:r>
            <a:r>
              <a:rPr lang="fr-FR" sz="2800" baseline="-25000" dirty="0">
                <a:solidFill>
                  <a:srgbClr val="00B0F0"/>
                </a:solidFill>
                <a:effectLst>
                  <a:outerShdw blurRad="38100" dist="38100" dir="2700000" algn="tl">
                    <a:srgbClr val="000000">
                      <a:alpha val="43137"/>
                    </a:srgbClr>
                  </a:outerShdw>
                </a:effectLst>
                <a:cs typeface="+mj-cs"/>
              </a:rPr>
              <a:t>2</a:t>
            </a:r>
            <a:r>
              <a:rPr lang="fr-FR" sz="2800" dirty="0">
                <a:solidFill>
                  <a:srgbClr val="00B0F0"/>
                </a:solidFill>
                <a:effectLst>
                  <a:outerShdw blurRad="38100" dist="38100" dir="2700000" algn="tl">
                    <a:srgbClr val="000000">
                      <a:alpha val="43137"/>
                    </a:srgbClr>
                  </a:outerShdw>
                </a:effectLst>
                <a:cs typeface="+mj-cs"/>
              </a:rPr>
              <a:t>× (x˙</a:t>
            </a:r>
            <a:r>
              <a:rPr lang="fr-FR" sz="2800" baseline="-25000" dirty="0">
                <a:solidFill>
                  <a:srgbClr val="00B0F0"/>
                </a:solidFill>
                <a:effectLst>
                  <a:outerShdw blurRad="38100" dist="38100" dir="2700000" algn="tl">
                    <a:srgbClr val="000000">
                      <a:alpha val="43137"/>
                    </a:srgbClr>
                  </a:outerShdw>
                </a:effectLst>
                <a:cs typeface="+mj-cs"/>
              </a:rPr>
              <a:t>2</a:t>
            </a:r>
            <a:r>
              <a:rPr lang="fr-FR" sz="2800" baseline="50000" dirty="0">
                <a:solidFill>
                  <a:srgbClr val="00B0F0"/>
                </a:solidFill>
                <a:effectLst>
                  <a:outerShdw blurRad="38100" dist="38100" dir="2700000" algn="tl">
                    <a:srgbClr val="000000">
                      <a:alpha val="43137"/>
                    </a:srgbClr>
                  </a:outerShdw>
                </a:effectLst>
                <a:cs typeface="+mj-cs"/>
              </a:rPr>
              <a:t>2</a:t>
            </a:r>
            <a:r>
              <a:rPr lang="fr-FR" sz="2800" dirty="0">
                <a:solidFill>
                  <a:srgbClr val="00B0F0"/>
                </a:solidFill>
                <a:effectLst>
                  <a:outerShdw blurRad="38100" dist="38100" dir="2700000" algn="tl">
                    <a:srgbClr val="000000">
                      <a:alpha val="43137"/>
                    </a:srgbClr>
                  </a:outerShdw>
                </a:effectLst>
                <a:cs typeface="+mj-cs"/>
              </a:rPr>
              <a:t>  +y˙</a:t>
            </a:r>
            <a:r>
              <a:rPr lang="fr-FR" sz="2800" baseline="-25000" dirty="0">
                <a:solidFill>
                  <a:srgbClr val="00B0F0"/>
                </a:solidFill>
                <a:effectLst>
                  <a:outerShdw blurRad="38100" dist="38100" dir="2700000" algn="tl">
                    <a:srgbClr val="000000">
                      <a:alpha val="43137"/>
                    </a:srgbClr>
                  </a:outerShdw>
                </a:effectLst>
                <a:cs typeface="+mj-cs"/>
              </a:rPr>
              <a:t>2</a:t>
            </a:r>
            <a:r>
              <a:rPr lang="fr-FR" sz="2800" baseline="50000" dirty="0">
                <a:solidFill>
                  <a:srgbClr val="00B0F0"/>
                </a:solidFill>
                <a:effectLst>
                  <a:outerShdw blurRad="38100" dist="38100" dir="2700000" algn="tl">
                    <a:srgbClr val="000000">
                      <a:alpha val="43137"/>
                    </a:srgbClr>
                  </a:outerShdw>
                </a:effectLst>
                <a:cs typeface="+mj-cs"/>
              </a:rPr>
              <a:t>2</a:t>
            </a:r>
            <a:r>
              <a:rPr lang="fr-FR" sz="2800" dirty="0">
                <a:solidFill>
                  <a:srgbClr val="00B0F0"/>
                </a:solidFill>
                <a:effectLst>
                  <a:outerShdw blurRad="38100" dist="38100" dir="2700000" algn="tl">
                    <a:srgbClr val="000000">
                      <a:alpha val="43137"/>
                    </a:srgbClr>
                  </a:outerShdw>
                </a:effectLst>
                <a:cs typeface="+mj-cs"/>
              </a:rPr>
              <a:t> )) </a:t>
            </a:r>
            <a:r>
              <a:rPr lang="fr-FR" sz="2800" dirty="0">
                <a:solidFill>
                  <a:srgbClr val="FF0000"/>
                </a:solidFill>
                <a:effectLst>
                  <a:outerShdw blurRad="38100" dist="38100" dir="2700000" algn="tl">
                    <a:srgbClr val="000000">
                      <a:alpha val="43137"/>
                    </a:srgbClr>
                  </a:outerShdw>
                </a:effectLst>
                <a:cs typeface="+mj-cs"/>
              </a:rPr>
              <a:t>+ </a:t>
            </a:r>
            <a:r>
              <a:rPr lang="en-US" sz="2800" dirty="0">
                <a:solidFill>
                  <a:srgbClr val="FF0000"/>
                </a:solidFill>
                <a:effectLst>
                  <a:outerShdw blurRad="38100" dist="38100" dir="2700000" algn="tl">
                    <a:srgbClr val="000000">
                      <a:alpha val="43137"/>
                    </a:srgbClr>
                  </a:outerShdw>
                </a:effectLst>
                <a:cs typeface="+mj-cs"/>
              </a:rPr>
              <a:t> </a:t>
            </a:r>
            <a:r>
              <a:rPr lang="en-US" sz="2800" dirty="0">
                <a:solidFill>
                  <a:srgbClr val="C00000"/>
                </a:solidFill>
                <a:effectLst>
                  <a:outerShdw blurRad="38100" dist="38100" dir="2700000" algn="tl">
                    <a:srgbClr val="000000">
                      <a:alpha val="43137"/>
                    </a:srgbClr>
                  </a:outerShdw>
                </a:effectLst>
                <a:cs typeface="+mj-cs"/>
              </a:rPr>
              <a:t>(0.5 × I</a:t>
            </a:r>
            <a:r>
              <a:rPr lang="en-US" sz="2800" baseline="-25000" dirty="0">
                <a:solidFill>
                  <a:srgbClr val="C00000"/>
                </a:solidFill>
                <a:effectLst>
                  <a:outerShdw blurRad="38100" dist="38100" dir="2700000" algn="tl">
                    <a:srgbClr val="000000">
                      <a:alpha val="43137"/>
                    </a:srgbClr>
                  </a:outerShdw>
                </a:effectLst>
                <a:cs typeface="+mj-cs"/>
              </a:rPr>
              <a:t>2</a:t>
            </a:r>
            <a:r>
              <a:rPr lang="en-US" sz="2800" dirty="0">
                <a:solidFill>
                  <a:srgbClr val="C00000"/>
                </a:solidFill>
                <a:effectLst>
                  <a:outerShdw blurRad="38100" dist="38100" dir="2700000" algn="tl">
                    <a:srgbClr val="000000">
                      <a:alpha val="43137"/>
                    </a:srgbClr>
                  </a:outerShdw>
                </a:effectLst>
                <a:cs typeface="+mj-cs"/>
              </a:rPr>
              <a:t>× </a:t>
            </a:r>
            <a:r>
              <a:rPr lang="el-GR" sz="2800" dirty="0">
                <a:solidFill>
                  <a:srgbClr val="C00000"/>
                </a:solidFill>
                <a:effectLst>
                  <a:outerShdw blurRad="38100" dist="38100" dir="2700000" algn="tl">
                    <a:srgbClr val="000000">
                      <a:alpha val="43137"/>
                    </a:srgbClr>
                  </a:outerShdw>
                </a:effectLst>
                <a:cs typeface="+mj-cs"/>
              </a:rPr>
              <a:t>θ˙</a:t>
            </a:r>
            <a:r>
              <a:rPr lang="en-US" sz="2800" baseline="-25000" dirty="0">
                <a:solidFill>
                  <a:srgbClr val="C00000"/>
                </a:solidFill>
                <a:effectLst>
                  <a:outerShdw blurRad="38100" dist="38100" dir="2700000" algn="tl">
                    <a:srgbClr val="000000">
                      <a:alpha val="43137"/>
                    </a:srgbClr>
                  </a:outerShdw>
                </a:effectLst>
                <a:cs typeface="+mj-cs"/>
              </a:rPr>
              <a:t>2</a:t>
            </a:r>
            <a:r>
              <a:rPr lang="el-GR" sz="2800" baseline="50000" dirty="0">
                <a:solidFill>
                  <a:srgbClr val="C00000"/>
                </a:solidFill>
                <a:effectLst>
                  <a:outerShdw blurRad="38100" dist="38100" dir="2700000" algn="tl">
                    <a:srgbClr val="000000">
                      <a:alpha val="43137"/>
                    </a:srgbClr>
                  </a:outerShdw>
                </a:effectLst>
                <a:cs typeface="+mj-cs"/>
              </a:rPr>
              <a:t>2</a:t>
            </a:r>
            <a:r>
              <a:rPr lang="el-GR" sz="2800" dirty="0">
                <a:solidFill>
                  <a:srgbClr val="C00000"/>
                </a:solidFill>
                <a:effectLst>
                  <a:outerShdw blurRad="38100" dist="38100" dir="2700000" algn="tl">
                    <a:srgbClr val="000000">
                      <a:alpha val="43137"/>
                    </a:srgbClr>
                  </a:outerShdw>
                </a:effectLst>
                <a:cs typeface="+mj-cs"/>
              </a:rPr>
              <a:t>)</a:t>
            </a:r>
            <a:r>
              <a:rPr lang="es-ES" sz="2800" dirty="0">
                <a:solidFill>
                  <a:srgbClr val="C00000"/>
                </a:solidFill>
                <a:effectLst>
                  <a:outerShdw blurRad="38100" dist="38100" dir="2700000" algn="tl">
                    <a:srgbClr val="000000">
                      <a:alpha val="43137"/>
                    </a:srgbClr>
                  </a:outerShdw>
                </a:effectLst>
                <a:cs typeface="+mj-cs"/>
              </a:rPr>
              <a:t> </a:t>
            </a:r>
            <a:r>
              <a:rPr lang="es-ES" sz="2800" dirty="0">
                <a:solidFill>
                  <a:srgbClr val="FF0000"/>
                </a:solidFill>
                <a:effectLst>
                  <a:outerShdw blurRad="38100" dist="38100" dir="2700000" algn="tl">
                    <a:srgbClr val="000000">
                      <a:alpha val="43137"/>
                    </a:srgbClr>
                  </a:outerShdw>
                </a:effectLst>
                <a:cs typeface="+mj-cs"/>
              </a:rPr>
              <a:t>+ </a:t>
            </a:r>
            <a:r>
              <a:rPr lang="es-ES" sz="2800" dirty="0">
                <a:solidFill>
                  <a:schemeClr val="accent6">
                    <a:lumMod val="50000"/>
                  </a:schemeClr>
                </a:solidFill>
                <a:effectLst>
                  <a:outerShdw blurRad="38100" dist="38100" dir="2700000" algn="tl">
                    <a:srgbClr val="000000">
                      <a:alpha val="43137"/>
                    </a:srgbClr>
                  </a:outerShdw>
                </a:effectLst>
                <a:cs typeface="+mj-cs"/>
              </a:rPr>
              <a:t>m</a:t>
            </a:r>
            <a:r>
              <a:rPr lang="es-ES" sz="2800" baseline="-25000" dirty="0">
                <a:solidFill>
                  <a:schemeClr val="accent6">
                    <a:lumMod val="50000"/>
                  </a:schemeClr>
                </a:solidFill>
                <a:effectLst>
                  <a:outerShdw blurRad="38100" dist="38100" dir="2700000" algn="tl">
                    <a:srgbClr val="000000">
                      <a:alpha val="43137"/>
                    </a:srgbClr>
                  </a:outerShdw>
                </a:effectLst>
                <a:cs typeface="+mj-cs"/>
              </a:rPr>
              <a:t>1</a:t>
            </a:r>
            <a:r>
              <a:rPr lang="es-ES" sz="2800" dirty="0">
                <a:solidFill>
                  <a:schemeClr val="accent6">
                    <a:lumMod val="50000"/>
                  </a:schemeClr>
                </a:solidFill>
                <a:effectLst>
                  <a:outerShdw blurRad="38100" dist="38100" dir="2700000" algn="tl">
                    <a:srgbClr val="000000">
                      <a:alpha val="43137"/>
                    </a:srgbClr>
                  </a:outerShdw>
                </a:effectLst>
                <a:cs typeface="+mj-cs"/>
              </a:rPr>
              <a:t>× g× y</a:t>
            </a:r>
            <a:r>
              <a:rPr lang="es-ES" sz="2800" baseline="-25000" dirty="0">
                <a:solidFill>
                  <a:schemeClr val="accent6">
                    <a:lumMod val="50000"/>
                  </a:schemeClr>
                </a:solidFill>
                <a:effectLst>
                  <a:outerShdw blurRad="38100" dist="38100" dir="2700000" algn="tl">
                    <a:srgbClr val="000000">
                      <a:alpha val="43137"/>
                    </a:srgbClr>
                  </a:outerShdw>
                </a:effectLst>
                <a:cs typeface="+mj-cs"/>
              </a:rPr>
              <a:t>1</a:t>
            </a:r>
            <a:r>
              <a:rPr lang="es-ES" sz="2800" dirty="0">
                <a:solidFill>
                  <a:schemeClr val="accent6">
                    <a:lumMod val="50000"/>
                  </a:schemeClr>
                </a:solidFill>
                <a:effectLst>
                  <a:outerShdw blurRad="38100" dist="38100" dir="2700000" algn="tl">
                    <a:srgbClr val="000000">
                      <a:alpha val="43137"/>
                    </a:srgbClr>
                  </a:outerShdw>
                </a:effectLst>
                <a:cs typeface="+mj-cs"/>
              </a:rPr>
              <a:t>  </a:t>
            </a:r>
            <a:r>
              <a:rPr lang="es-ES" sz="2800" dirty="0">
                <a:solidFill>
                  <a:srgbClr val="FF0000"/>
                </a:solidFill>
                <a:effectLst>
                  <a:outerShdw blurRad="38100" dist="38100" dir="2700000" algn="tl">
                    <a:srgbClr val="000000">
                      <a:alpha val="43137"/>
                    </a:srgbClr>
                  </a:outerShdw>
                </a:effectLst>
                <a:cs typeface="+mj-cs"/>
              </a:rPr>
              <a:t>+  </a:t>
            </a:r>
            <a:r>
              <a:rPr lang="es-ES" sz="2800" dirty="0">
                <a:solidFill>
                  <a:schemeClr val="accent4">
                    <a:lumMod val="50000"/>
                  </a:schemeClr>
                </a:solidFill>
                <a:effectLst>
                  <a:outerShdw blurRad="38100" dist="38100" dir="2700000" algn="tl">
                    <a:srgbClr val="000000">
                      <a:alpha val="43137"/>
                    </a:srgbClr>
                  </a:outerShdw>
                </a:effectLst>
                <a:cs typeface="+mj-cs"/>
              </a:rPr>
              <a:t>m</a:t>
            </a:r>
            <a:r>
              <a:rPr lang="es-ES" sz="2800" baseline="-25000" dirty="0">
                <a:solidFill>
                  <a:schemeClr val="accent4">
                    <a:lumMod val="50000"/>
                  </a:schemeClr>
                </a:solidFill>
                <a:effectLst>
                  <a:outerShdw blurRad="38100" dist="38100" dir="2700000" algn="tl">
                    <a:srgbClr val="000000">
                      <a:alpha val="43137"/>
                    </a:srgbClr>
                  </a:outerShdw>
                </a:effectLst>
                <a:cs typeface="+mj-cs"/>
              </a:rPr>
              <a:t>2</a:t>
            </a:r>
            <a:r>
              <a:rPr lang="es-ES" sz="2800" dirty="0">
                <a:solidFill>
                  <a:schemeClr val="accent4">
                    <a:lumMod val="50000"/>
                  </a:schemeClr>
                </a:solidFill>
                <a:effectLst>
                  <a:outerShdw blurRad="38100" dist="38100" dir="2700000" algn="tl">
                    <a:srgbClr val="000000">
                      <a:alpha val="43137"/>
                    </a:srgbClr>
                  </a:outerShdw>
                </a:effectLst>
                <a:cs typeface="+mj-cs"/>
              </a:rPr>
              <a:t> × g× y</a:t>
            </a:r>
            <a:r>
              <a:rPr lang="es-ES" sz="2800" baseline="-25000" dirty="0">
                <a:solidFill>
                  <a:schemeClr val="accent4">
                    <a:lumMod val="50000"/>
                  </a:schemeClr>
                </a:solidFill>
                <a:effectLst>
                  <a:outerShdw blurRad="38100" dist="38100" dir="2700000" algn="tl">
                    <a:srgbClr val="000000">
                      <a:alpha val="43137"/>
                    </a:srgbClr>
                  </a:outerShdw>
                </a:effectLst>
                <a:cs typeface="+mj-cs"/>
              </a:rPr>
              <a:t>2</a:t>
            </a:r>
            <a:r>
              <a:rPr lang="es-ES" sz="2800" dirty="0">
                <a:solidFill>
                  <a:schemeClr val="accent4">
                    <a:lumMod val="50000"/>
                  </a:schemeClr>
                </a:solidFill>
                <a:effectLst>
                  <a:outerShdw blurRad="38100" dist="38100" dir="2700000" algn="tl">
                    <a:srgbClr val="000000">
                      <a:alpha val="43137"/>
                    </a:srgbClr>
                  </a:outerShdw>
                </a:effectLst>
                <a:cs typeface="+mj-cs"/>
              </a:rPr>
              <a:t> </a:t>
            </a:r>
            <a:r>
              <a:rPr lang="el-GR" sz="2800" dirty="0">
                <a:solidFill>
                  <a:schemeClr val="accent4">
                    <a:lumMod val="50000"/>
                  </a:schemeClr>
                </a:solidFill>
                <a:effectLst>
                  <a:outerShdw blurRad="38100" dist="38100" dir="2700000" algn="tl">
                    <a:srgbClr val="000000">
                      <a:alpha val="43137"/>
                    </a:srgbClr>
                  </a:outerShdw>
                </a:effectLst>
                <a:cs typeface="+mj-cs"/>
              </a:rPr>
              <a:t> </a:t>
            </a:r>
            <a:endParaRPr lang="en-US" sz="2800" dirty="0">
              <a:solidFill>
                <a:schemeClr val="accent4">
                  <a:lumMod val="50000"/>
                </a:schemeClr>
              </a:solidFill>
              <a:effectLst>
                <a:outerShdw blurRad="38100" dist="38100" dir="2700000" algn="tl">
                  <a:srgbClr val="000000">
                    <a:alpha val="43137"/>
                  </a:srgbClr>
                </a:outerShdw>
              </a:effectLst>
              <a:cs typeface="+mj-cs"/>
            </a:endParaRPr>
          </a:p>
        </p:txBody>
      </p:sp>
      <p:sp>
        <p:nvSpPr>
          <p:cNvPr id="11" name="TextBox 10">
            <a:extLst>
              <a:ext uri="{FF2B5EF4-FFF2-40B4-BE49-F238E27FC236}">
                <a16:creationId xmlns:a16="http://schemas.microsoft.com/office/drawing/2014/main" id="{2CE7CACA-5708-085E-70C8-1F526FCDFA60}"/>
              </a:ext>
            </a:extLst>
          </p:cNvPr>
          <p:cNvSpPr txBox="1"/>
          <p:nvPr/>
        </p:nvSpPr>
        <p:spPr>
          <a:xfrm>
            <a:off x="155721" y="2401070"/>
            <a:ext cx="5168900" cy="553998"/>
          </a:xfrm>
          <a:prstGeom prst="rect">
            <a:avLst/>
          </a:prstGeom>
          <a:noFill/>
        </p:spPr>
        <p:txBody>
          <a:bodyPr wrap="square">
            <a:spAutoFit/>
          </a:bodyPr>
          <a:lstStyle/>
          <a:p>
            <a:r>
              <a:rPr lang="en-US" sz="3000" b="0" i="0" dirty="0">
                <a:solidFill>
                  <a:srgbClr val="000000"/>
                </a:solidFill>
                <a:effectLst/>
                <a:latin typeface="+mj-lt"/>
              </a:rPr>
              <a:t>Langragian’s equation is :- </a:t>
            </a:r>
            <a:endParaRPr lang="en-US" sz="3000" dirty="0">
              <a:latin typeface="+mj-lt"/>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E08F1D5-D3D3-D71B-592D-758D0776EF59}"/>
                  </a:ext>
                </a:extLst>
              </p:cNvPr>
              <p:cNvSpPr txBox="1"/>
              <p:nvPr/>
            </p:nvSpPr>
            <p:spPr>
              <a:xfrm>
                <a:off x="3986438" y="3043086"/>
                <a:ext cx="3336426" cy="730200"/>
              </a:xfrm>
              <a:prstGeom prst="rect">
                <a:avLst/>
              </a:prstGeom>
              <a:noFill/>
            </p:spPr>
            <p:txBody>
              <a:bodyPr wrap="none" lIns="0" tIns="0" rIns="0" bIns="0" rtlCol="0">
                <a:spAutoFit/>
              </a:bodyPr>
              <a:lstStyle/>
              <a:p>
                <a14:m>
                  <m:oMath xmlns:m="http://schemas.openxmlformats.org/officeDocument/2006/math">
                    <m:f>
                      <m:fPr>
                        <m:ctrlPr>
                          <a:rPr lang="en-US" sz="30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3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num>
                      <m:den>
                        <m:r>
                          <a:rPr lang="en-US" sz="3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𝑡</m:t>
                        </m:r>
                      </m:den>
                    </m:f>
                    <m:d>
                      <m:dPr>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f>
                          <m:fPr>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3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𝐿</m:t>
                            </m:r>
                          </m:num>
                          <m:den>
                            <m:r>
                              <a:rPr lang="en-US" sz="3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𝑞</m:t>
                            </m:r>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m:t>
                            </m:r>
                          </m:den>
                        </m:f>
                      </m:e>
                    </m:d>
                    <m:r>
                      <a:rPr lang="en-US" sz="3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f>
                      <m:fPr>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3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𝐿</m:t>
                        </m:r>
                      </m:num>
                      <m:den>
                        <m:r>
                          <a:rPr lang="en-US" sz="3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𝑞</m:t>
                        </m:r>
                      </m:den>
                    </m:f>
                    <m:r>
                      <a:rPr lang="en-US" sz="3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𝑄</m:t>
                    </m:r>
                  </m:oMath>
                </a14:m>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Total</a:t>
                </a:r>
                <a:endParaRPr lang="en-US" sz="3000" baseline="-25000" dirty="0">
                  <a:ln w="0">
                    <a:solidFill>
                      <a:srgbClr val="C00000"/>
                    </a:solidFill>
                  </a:ln>
                  <a:solidFill>
                    <a:srgbClr val="7030A0"/>
                  </a:solidFill>
                </a:endParaRPr>
              </a:p>
            </p:txBody>
          </p:sp>
        </mc:Choice>
        <mc:Fallback xmlns="">
          <p:sp>
            <p:nvSpPr>
              <p:cNvPr id="12" name="TextBox 11">
                <a:extLst>
                  <a:ext uri="{FF2B5EF4-FFF2-40B4-BE49-F238E27FC236}">
                    <a16:creationId xmlns:a16="http://schemas.microsoft.com/office/drawing/2014/main" id="{9E08F1D5-D3D3-D71B-592D-758D0776EF59}"/>
                  </a:ext>
                </a:extLst>
              </p:cNvPr>
              <p:cNvSpPr txBox="1">
                <a:spLocks noRot="1" noChangeAspect="1" noMove="1" noResize="1" noEditPoints="1" noAdjustHandles="1" noChangeArrowheads="1" noChangeShapeType="1" noTextEdit="1"/>
              </p:cNvSpPr>
              <p:nvPr/>
            </p:nvSpPr>
            <p:spPr>
              <a:xfrm>
                <a:off x="3986438" y="3043086"/>
                <a:ext cx="3336426" cy="730200"/>
              </a:xfrm>
              <a:prstGeom prst="rect">
                <a:avLst/>
              </a:prstGeom>
              <a:blipFill>
                <a:blip r:embed="rId2"/>
                <a:stretch>
                  <a:fillRect l="-914"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07C71B7-BB93-E9A9-BDB3-3CD5243B6477}"/>
                  </a:ext>
                </a:extLst>
              </p:cNvPr>
              <p:cNvSpPr txBox="1"/>
              <p:nvPr/>
            </p:nvSpPr>
            <p:spPr>
              <a:xfrm>
                <a:off x="100600" y="4882895"/>
                <a:ext cx="4967699" cy="18220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m>
                            <m:mPr>
                              <m:plcHide m:val="on"/>
                              <m:mcs>
                                <m:mc>
                                  <m:mcPr>
                                    <m:count m:val="1"/>
                                    <m:mcJc m:val="center"/>
                                  </m:mcPr>
                                </m:mc>
                              </m:mcs>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mPr>
                            <m:mr>
                              <m:e>
                                <m:f>
                                  <m:fPr>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m:t>
                                    </m:r>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𝑊</m:t>
                                    </m:r>
                                  </m:num>
                                  <m:den>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𝜕𝜃</m:t>
                                    </m:r>
                                    <m:r>
                                      <a:rPr lang="en-US" sz="3000" i="1" baseline="-25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1</m:t>
                                    </m:r>
                                  </m:den>
                                </m:f>
                              </m:e>
                            </m:mr>
                            <m:mr>
                              <m:e>
                                <m:f>
                                  <m:fPr>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m:t>
                                    </m:r>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𝑊</m:t>
                                    </m:r>
                                  </m:num>
                                  <m:den>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𝜕𝜃</m:t>
                                    </m:r>
                                    <m:r>
                                      <a:rPr lang="en-US" sz="3000" i="1" baseline="-25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2</m:t>
                                    </m:r>
                                  </m:den>
                                </m:f>
                              </m:e>
                            </m:mr>
                          </m:m>
                        </m:e>
                      </m:d>
                      <m:r>
                        <a:rPr lang="en-US" sz="3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m:t>
                      </m:r>
                      <m:d>
                        <m:dPr>
                          <m:begChr m:val="["/>
                          <m:endChr m:val="]"/>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m>
                            <m:mPr>
                              <m:plcHide m:val="on"/>
                              <m:mcs>
                                <m:mc>
                                  <m:mcPr>
                                    <m:count m:val="1"/>
                                    <m:mcJc m:val="center"/>
                                  </m:mcPr>
                                </m:mc>
                              </m:mcs>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mPr>
                            <m:mr>
                              <m:e>
                                <m:sSub>
                                  <m:sSubPr>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𝜏</m:t>
                                    </m:r>
                                  </m:e>
                                  <m:sub>
                                    <m:r>
                                      <a:rPr lang="en-US" sz="3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Sub>
                                <m:r>
                                  <a:rPr lang="en-US" sz="3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𝜏</m:t>
                                    </m:r>
                                  </m:e>
                                  <m:sub>
                                    <m:r>
                                      <a:rPr lang="en-US" sz="3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b>
                                </m:sSub>
                              </m:e>
                            </m:mr>
                            <m:mr>
                              <m:e>
                                <m:sSub>
                                  <m:sSubPr>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𝜏</m:t>
                                    </m:r>
                                  </m:e>
                                  <m:sub>
                                    <m:r>
                                      <a:rPr lang="en-US" sz="3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b>
                                </m:sSub>
                              </m:e>
                            </m:mr>
                          </m:m>
                        </m:e>
                      </m:d>
                      <m:r>
                        <a:rPr lang="en-US" sz="3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p>
                        <m:sSupPr>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pPr>
                        <m:e>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𝐽</m:t>
                          </m:r>
                        </m:e>
                        <m:sup>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𝑇</m:t>
                          </m:r>
                        </m:sup>
                      </m:sSup>
                      <m:d>
                        <m:dPr>
                          <m:begChr m:val="["/>
                          <m:endChr m:val="]"/>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m>
                            <m:mPr>
                              <m:plcHide m:val="on"/>
                              <m:mcs>
                                <m:mc>
                                  <m:mcPr>
                                    <m:count m:val="1"/>
                                    <m:mcJc m:val="center"/>
                                  </m:mcPr>
                                </m:mc>
                              </m:mcs>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mPr>
                            <m:mr>
                              <m:e>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𝐹</m:t>
                                </m:r>
                                <m:r>
                                  <a:rPr lang="en-US" sz="3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e>
                            </m:mr>
                            <m:mr>
                              <m:e>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𝐹</m:t>
                                </m:r>
                                <m:r>
                                  <a:rPr lang="en-US" sz="3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e>
                            </m:mr>
                          </m:m>
                        </m:e>
                      </m:d>
                    </m:oMath>
                  </m:oMathPara>
                </a14:m>
                <a:endParaRPr lang="en-US" sz="3000" dirty="0">
                  <a:ln w="0">
                    <a:solidFill>
                      <a:srgbClr val="C00000"/>
                    </a:solidFill>
                  </a:ln>
                  <a:solidFill>
                    <a:srgbClr val="7030A0"/>
                  </a:solidFill>
                  <a:effectLst>
                    <a:outerShdw blurRad="38100" dist="25400" dir="5400000" algn="ctr" rotWithShape="0">
                      <a:srgbClr val="6E747A">
                        <a:alpha val="43000"/>
                      </a:srgbClr>
                    </a:outerShdw>
                  </a:effectLst>
                </a:endParaRPr>
              </a:p>
            </p:txBody>
          </p:sp>
        </mc:Choice>
        <mc:Fallback xmlns="">
          <p:sp>
            <p:nvSpPr>
              <p:cNvPr id="13" name="TextBox 12">
                <a:extLst>
                  <a:ext uri="{FF2B5EF4-FFF2-40B4-BE49-F238E27FC236}">
                    <a16:creationId xmlns:a16="http://schemas.microsoft.com/office/drawing/2014/main" id="{C07C71B7-BB93-E9A9-BDB3-3CD5243B6477}"/>
                  </a:ext>
                </a:extLst>
              </p:cNvPr>
              <p:cNvSpPr txBox="1">
                <a:spLocks noRot="1" noChangeAspect="1" noMove="1" noResize="1" noEditPoints="1" noAdjustHandles="1" noChangeArrowheads="1" noChangeShapeType="1" noTextEdit="1"/>
              </p:cNvSpPr>
              <p:nvPr/>
            </p:nvSpPr>
            <p:spPr>
              <a:xfrm>
                <a:off x="100600" y="4882895"/>
                <a:ext cx="4967699" cy="1822037"/>
              </a:xfrm>
              <a:prstGeom prst="rect">
                <a:avLst/>
              </a:prstGeom>
              <a:blipFill>
                <a:blip r:embed="rId3"/>
                <a:stretch>
                  <a:fillRect b="-936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94E40A60-69BC-602C-DBB7-CAB3DE160C7A}"/>
              </a:ext>
            </a:extLst>
          </p:cNvPr>
          <p:cNvSpPr txBox="1"/>
          <p:nvPr/>
        </p:nvSpPr>
        <p:spPr>
          <a:xfrm>
            <a:off x="8708354" y="3501601"/>
            <a:ext cx="3483646" cy="646331"/>
          </a:xfrm>
          <a:prstGeom prst="rect">
            <a:avLst/>
          </a:prstGeom>
          <a:noFill/>
        </p:spPr>
        <p:txBody>
          <a:bodyPr wrap="none" rtlCol="0">
            <a:spAutoFit/>
          </a:bodyPr>
          <a:lstStyle/>
          <a:p>
            <a:r>
              <a:rPr lang="en-US" dirty="0">
                <a:ln w="0">
                  <a:solidFill>
                    <a:srgbClr val="00B050"/>
                  </a:solidFill>
                </a:ln>
                <a:solidFill>
                  <a:srgbClr val="C00000"/>
                </a:solidFill>
                <a:effectLst>
                  <a:outerShdw blurRad="38100" dist="25400" dir="5400000" algn="ctr" rotWithShape="0">
                    <a:srgbClr val="6E747A">
                      <a:alpha val="43000"/>
                    </a:srgbClr>
                  </a:outerShdw>
                </a:effectLst>
              </a:rPr>
              <a:t>Two generalized coordinates:</a:t>
            </a:r>
          </a:p>
          <a:p>
            <a:r>
              <a:rPr lang="en-US" dirty="0">
                <a:ln w="0">
                  <a:solidFill>
                    <a:srgbClr val="00B050"/>
                  </a:solidFill>
                </a:ln>
                <a:solidFill>
                  <a:srgbClr val="C00000"/>
                </a:solidFill>
                <a:effectLst>
                  <a:outerShdw blurRad="38100" dist="25400" dir="5400000" algn="ctr" rotWithShape="0">
                    <a:srgbClr val="6E747A">
                      <a:alpha val="43000"/>
                    </a:srgbClr>
                  </a:outerShdw>
                </a:effectLst>
              </a:rPr>
              <a:t>                </a:t>
            </a:r>
            <a:r>
              <a:rPr lang="el-GR" dirty="0">
                <a:ln w="0">
                  <a:solidFill>
                    <a:srgbClr val="00B050"/>
                  </a:solidFill>
                </a:ln>
                <a:solidFill>
                  <a:srgbClr val="C00000"/>
                </a:solidFill>
                <a:effectLst>
                  <a:outerShdw blurRad="38100" dist="25400" dir="5400000" algn="ctr" rotWithShape="0">
                    <a:srgbClr val="6E747A">
                      <a:alpha val="43000"/>
                    </a:srgbClr>
                  </a:outerShdw>
                </a:effectLst>
              </a:rPr>
              <a:t>θ</a:t>
            </a:r>
            <a:r>
              <a:rPr lang="el-GR" baseline="-25000" dirty="0">
                <a:ln w="0">
                  <a:solidFill>
                    <a:srgbClr val="00B050"/>
                  </a:solidFill>
                </a:ln>
                <a:solidFill>
                  <a:srgbClr val="C00000"/>
                </a:solidFill>
                <a:effectLst>
                  <a:outerShdw blurRad="38100" dist="25400" dir="5400000" algn="ctr" rotWithShape="0">
                    <a:srgbClr val="6E747A">
                      <a:alpha val="43000"/>
                    </a:srgbClr>
                  </a:outerShdw>
                </a:effectLst>
              </a:rPr>
              <a:t>1</a:t>
            </a:r>
            <a:r>
              <a:rPr lang="en-US" baseline="-25000" dirty="0">
                <a:ln w="0">
                  <a:solidFill>
                    <a:srgbClr val="00B050"/>
                  </a:solidFill>
                </a:ln>
                <a:solidFill>
                  <a:srgbClr val="C00000"/>
                </a:solidFill>
                <a:effectLst>
                  <a:outerShdw blurRad="38100" dist="25400" dir="5400000" algn="ctr" rotWithShape="0">
                    <a:srgbClr val="6E747A">
                      <a:alpha val="43000"/>
                    </a:srgbClr>
                  </a:outerShdw>
                </a:effectLst>
              </a:rPr>
              <a:t> </a:t>
            </a:r>
            <a:r>
              <a:rPr lang="en-US" dirty="0">
                <a:ln w="0">
                  <a:solidFill>
                    <a:srgbClr val="00B050"/>
                  </a:solidFill>
                </a:ln>
                <a:solidFill>
                  <a:srgbClr val="C00000"/>
                </a:solidFill>
                <a:effectLst>
                  <a:outerShdw blurRad="38100" dist="25400" dir="5400000" algn="ctr" rotWithShape="0">
                    <a:srgbClr val="6E747A">
                      <a:alpha val="43000"/>
                    </a:srgbClr>
                  </a:outerShdw>
                </a:effectLst>
              </a:rPr>
              <a:t>and </a:t>
            </a:r>
            <a:r>
              <a:rPr lang="el-GR" dirty="0">
                <a:ln w="0">
                  <a:solidFill>
                    <a:srgbClr val="00B050"/>
                  </a:solidFill>
                </a:ln>
                <a:solidFill>
                  <a:srgbClr val="C00000"/>
                </a:solidFill>
                <a:effectLst>
                  <a:outerShdw blurRad="38100" dist="25400" dir="5400000" algn="ctr" rotWithShape="0">
                    <a:srgbClr val="6E747A">
                      <a:alpha val="43000"/>
                    </a:srgbClr>
                  </a:outerShdw>
                </a:effectLst>
              </a:rPr>
              <a:t>θ</a:t>
            </a:r>
            <a:r>
              <a:rPr lang="en-US" baseline="-25000" dirty="0">
                <a:ln w="0">
                  <a:solidFill>
                    <a:srgbClr val="00B050"/>
                  </a:solidFill>
                </a:ln>
                <a:solidFill>
                  <a:srgbClr val="C00000"/>
                </a:solidFill>
                <a:effectLst>
                  <a:outerShdw blurRad="38100" dist="25400" dir="5400000" algn="ctr" rotWithShape="0">
                    <a:srgbClr val="6E747A">
                      <a:alpha val="43000"/>
                    </a:srgbClr>
                  </a:outerShdw>
                </a:effectLst>
              </a:rPr>
              <a:t>2</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2C087DF-4268-AABE-B7AE-F24469BA2D0B}"/>
                  </a:ext>
                </a:extLst>
              </p:cNvPr>
              <p:cNvSpPr txBox="1"/>
              <p:nvPr/>
            </p:nvSpPr>
            <p:spPr>
              <a:xfrm>
                <a:off x="3388212" y="3824766"/>
                <a:ext cx="3317496" cy="18220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𝑄</m:t>
                          </m:r>
                          <m:r>
                            <a:rPr lang="en-US" sz="3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𝑇𝑜𝑡𝑎𝑙</m:t>
                          </m:r>
                        </m:e>
                      </m:d>
                      <m:r>
                        <a:rPr lang="en-US" sz="3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d>
                        <m:dPr>
                          <m:begChr m:val="["/>
                          <m:endChr m:val="]"/>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m>
                            <m:mPr>
                              <m:plcHide m:val="on"/>
                              <m:mcs>
                                <m:mc>
                                  <m:mcPr>
                                    <m:count m:val="1"/>
                                    <m:mcJc m:val="center"/>
                                  </m:mcPr>
                                </m:mc>
                              </m:mcs>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mPr>
                            <m:mr>
                              <m:e>
                                <m:f>
                                  <m:fPr>
                                    <m:ctrlPr>
                                      <a:rPr lang="en-US" sz="30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30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m:t>
                                    </m:r>
                                    <m:r>
                                      <a:rPr lang="en-US" sz="3000" b="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𝑊</m:t>
                                    </m:r>
                                  </m:num>
                                  <m:den>
                                    <m:r>
                                      <a:rPr lang="en-US" sz="30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𝜕𝜃</m:t>
                                    </m:r>
                                    <m:r>
                                      <a:rPr lang="en-US" sz="3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1</m:t>
                                    </m:r>
                                  </m:den>
                                </m:f>
                              </m:e>
                            </m:mr>
                            <m:mr>
                              <m:e>
                                <m:f>
                                  <m:fPr>
                                    <m:ctrlPr>
                                      <a:rPr lang="en-US" sz="30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30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m:t>
                                    </m:r>
                                    <m:r>
                                      <a:rPr lang="en-US" sz="3000" b="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𝑊</m:t>
                                    </m:r>
                                  </m:num>
                                  <m:den>
                                    <m:r>
                                      <a:rPr lang="en-US" sz="30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𝜕𝜃</m:t>
                                    </m:r>
                                    <m:r>
                                      <a:rPr lang="en-US" sz="3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2</m:t>
                                    </m:r>
                                  </m:den>
                                </m:f>
                              </m:e>
                            </m:mr>
                          </m:m>
                        </m:e>
                      </m:d>
                    </m:oMath>
                  </m:oMathPara>
                </a14:m>
                <a:endParaRPr lang="en-US" sz="3000" dirty="0">
                  <a:ln w="0">
                    <a:solidFill>
                      <a:srgbClr val="C00000"/>
                    </a:solidFill>
                  </a:ln>
                  <a:solidFill>
                    <a:srgbClr val="7030A0"/>
                  </a:solidFill>
                  <a:effectLst>
                    <a:outerShdw blurRad="38100" dist="25400" dir="5400000" algn="ctr" rotWithShape="0">
                      <a:srgbClr val="6E747A">
                        <a:alpha val="43000"/>
                      </a:srgbClr>
                    </a:outerShdw>
                  </a:effectLst>
                </a:endParaRPr>
              </a:p>
            </p:txBody>
          </p:sp>
        </mc:Choice>
        <mc:Fallback xmlns="">
          <p:sp>
            <p:nvSpPr>
              <p:cNvPr id="3" name="TextBox 2">
                <a:extLst>
                  <a:ext uri="{FF2B5EF4-FFF2-40B4-BE49-F238E27FC236}">
                    <a16:creationId xmlns:a16="http://schemas.microsoft.com/office/drawing/2014/main" id="{72C087DF-4268-AABE-B7AE-F24469BA2D0B}"/>
                  </a:ext>
                </a:extLst>
              </p:cNvPr>
              <p:cNvSpPr txBox="1">
                <a:spLocks noRot="1" noChangeAspect="1" noMove="1" noResize="1" noEditPoints="1" noAdjustHandles="1" noChangeArrowheads="1" noChangeShapeType="1" noTextEdit="1"/>
              </p:cNvSpPr>
              <p:nvPr/>
            </p:nvSpPr>
            <p:spPr>
              <a:xfrm>
                <a:off x="3388212" y="3824766"/>
                <a:ext cx="3317496" cy="1822037"/>
              </a:xfrm>
              <a:prstGeom prst="rect">
                <a:avLst/>
              </a:prstGeom>
              <a:blipFill>
                <a:blip r:embed="rId4"/>
                <a:stretch>
                  <a:fillRect b="-9699"/>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749BB305-9DFA-C600-387F-5A2389098301}"/>
              </a:ext>
            </a:extLst>
          </p:cNvPr>
          <p:cNvCxnSpPr>
            <a:cxnSpLocks/>
          </p:cNvCxnSpPr>
          <p:nvPr/>
        </p:nvCxnSpPr>
        <p:spPr>
          <a:xfrm flipH="1">
            <a:off x="6596723" y="4679946"/>
            <a:ext cx="110265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4D21F2D-BD02-2F5E-C3EE-CC58A91B56B0}"/>
              </a:ext>
            </a:extLst>
          </p:cNvPr>
          <p:cNvSpPr txBox="1"/>
          <p:nvPr/>
        </p:nvSpPr>
        <p:spPr>
          <a:xfrm>
            <a:off x="7699382" y="4328897"/>
            <a:ext cx="4276299" cy="553998"/>
          </a:xfrm>
          <a:prstGeom prst="rect">
            <a:avLst/>
          </a:prstGeom>
          <a:noFill/>
        </p:spPr>
        <p:txBody>
          <a:bodyPr wrap="square" rtlCol="0">
            <a:spAutoFit/>
          </a:bodyPr>
          <a:lstStyle/>
          <a:p>
            <a:r>
              <a:rPr lang="en-US" sz="3000" dirty="0">
                <a:ln w="0">
                  <a:solidFill>
                    <a:srgbClr val="C00000"/>
                  </a:solidFill>
                </a:ln>
                <a:solidFill>
                  <a:srgbClr val="7030A0"/>
                </a:solidFill>
                <a:effectLst>
                  <a:outerShdw blurRad="38100" dist="25400" dir="5400000" algn="ctr" rotWithShape="0">
                    <a:srgbClr val="6E747A">
                      <a:alpha val="43000"/>
                    </a:srgbClr>
                  </a:outerShdw>
                </a:effectLst>
              </a:rPr>
              <a:t>Virtual Work Theory</a:t>
            </a:r>
          </a:p>
        </p:txBody>
      </p:sp>
      <p:sp>
        <p:nvSpPr>
          <p:cNvPr id="6" name="TextBox 5">
            <a:extLst>
              <a:ext uri="{FF2B5EF4-FFF2-40B4-BE49-F238E27FC236}">
                <a16:creationId xmlns:a16="http://schemas.microsoft.com/office/drawing/2014/main" id="{A63DA5E0-9FA4-43C0-09A4-90B7B88762A1}"/>
              </a:ext>
            </a:extLst>
          </p:cNvPr>
          <p:cNvSpPr txBox="1"/>
          <p:nvPr/>
        </p:nvSpPr>
        <p:spPr>
          <a:xfrm>
            <a:off x="155720" y="728003"/>
            <a:ext cx="10283819"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2. </a:t>
            </a:r>
            <a:r>
              <a:rPr kumimoji="0" lang="en-US" sz="3000" b="1" i="0" u="sng" strike="noStrike" kern="1200" cap="none" spc="0" normalizeH="0" baseline="0" noProof="0" dirty="0">
                <a:ln>
                  <a:noFill/>
                </a:ln>
                <a:solidFill>
                  <a:prstClr val="black"/>
                </a:solidFill>
                <a:effectLst/>
                <a:uLnTx/>
                <a:uFillTx/>
                <a:latin typeface="+mj-lt"/>
                <a:ea typeface="+mn-ea"/>
                <a:cs typeface="+mn-cs"/>
              </a:rPr>
              <a:t>Mathematical Modelling</a:t>
            </a:r>
            <a:r>
              <a:rPr kumimoji="0" lang="ar-IQ" sz="3000" b="1" i="0" u="sng" strike="noStrike" kern="1200" cap="none" spc="0" normalizeH="0" baseline="0" noProof="0" dirty="0">
                <a:ln>
                  <a:noFill/>
                </a:ln>
                <a:solidFill>
                  <a:prstClr val="black"/>
                </a:solidFill>
                <a:effectLst/>
                <a:uLnTx/>
                <a:uFillTx/>
                <a:latin typeface="+mj-lt"/>
                <a:ea typeface="+mn-ea"/>
                <a:cs typeface="+mn-cs"/>
              </a:rPr>
              <a:t> </a:t>
            </a:r>
            <a:r>
              <a:rPr kumimoji="0" lang="en-US" sz="3000" b="1" i="0" u="sng" strike="noStrike" kern="1200" cap="none" spc="0" normalizeH="0" baseline="0" noProof="0" dirty="0">
                <a:ln>
                  <a:noFill/>
                </a:ln>
                <a:solidFill>
                  <a:prstClr val="black"/>
                </a:solidFill>
                <a:effectLst/>
                <a:uLnTx/>
                <a:uFillTx/>
                <a:latin typeface="+mj-lt"/>
                <a:ea typeface="+mn-ea"/>
                <a:cs typeface="+mn-cs"/>
              </a:rPr>
              <a:t> </a:t>
            </a:r>
            <a:r>
              <a:rPr kumimoji="0" lang="en-US" sz="3000" b="1" i="0" u="sng" strike="noStrike" kern="1200" cap="none" spc="0" normalizeH="0" baseline="0" noProof="0" dirty="0">
                <a:ln>
                  <a:noFill/>
                </a:ln>
                <a:solidFill>
                  <a:prstClr val="black"/>
                </a:solidFill>
                <a:effectLst/>
                <a:uLnTx/>
                <a:uFillTx/>
                <a:ea typeface="+mn-ea"/>
                <a:cs typeface="+mn-cs"/>
              </a:rPr>
              <a:t>of  the Human Lower Limb </a:t>
            </a:r>
          </a:p>
        </p:txBody>
      </p:sp>
    </p:spTree>
    <p:extLst>
      <p:ext uri="{BB962C8B-B14F-4D97-AF65-F5344CB8AC3E}">
        <p14:creationId xmlns:p14="http://schemas.microsoft.com/office/powerpoint/2010/main" val="3644059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7" name="TextBox 6">
            <a:extLst>
              <a:ext uri="{FF2B5EF4-FFF2-40B4-BE49-F238E27FC236}">
                <a16:creationId xmlns:a16="http://schemas.microsoft.com/office/drawing/2014/main" id="{45E5E7BD-DE1C-47CB-E0FD-169D5FF23C45}"/>
              </a:ext>
            </a:extLst>
          </p:cNvPr>
          <p:cNvSpPr txBox="1"/>
          <p:nvPr/>
        </p:nvSpPr>
        <p:spPr>
          <a:xfrm>
            <a:off x="155721" y="728003"/>
            <a:ext cx="5168900"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2. </a:t>
            </a:r>
            <a:r>
              <a:rPr kumimoji="0" lang="en-US" sz="3000" b="1" i="0" u="sng" strike="noStrike" kern="1200" cap="none" spc="0" normalizeH="0" baseline="0" noProof="0" dirty="0">
                <a:ln>
                  <a:noFill/>
                </a:ln>
                <a:solidFill>
                  <a:prstClr val="black"/>
                </a:solidFill>
                <a:effectLst/>
                <a:uLnTx/>
                <a:uFillTx/>
                <a:latin typeface="Century Gothic" panose="020B0502020202020204"/>
                <a:ea typeface="+mn-ea"/>
                <a:cs typeface="+mn-cs"/>
              </a:rPr>
              <a:t>Mathematical Modelling</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23125EE-A16A-9F01-9C82-A83ACF19F749}"/>
                  </a:ext>
                </a:extLst>
              </p:cNvPr>
              <p:cNvSpPr txBox="1"/>
              <p:nvPr/>
            </p:nvSpPr>
            <p:spPr>
              <a:xfrm>
                <a:off x="1784556" y="1425229"/>
                <a:ext cx="7080129" cy="10206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0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r>
                            <a:rPr lang="en-US" sz="4000" b="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𝑄</m:t>
                          </m:r>
                          <m:r>
                            <a:rPr lang="en-US" sz="4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𝑇𝑜𝑡𝑎𝑙</m:t>
                          </m:r>
                        </m:e>
                      </m:d>
                      <m:r>
                        <a:rPr lang="en-US" sz="4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m:t>
                      </m:r>
                      <m:d>
                        <m:dPr>
                          <m:begChr m:val="["/>
                          <m:endChr m:val="]"/>
                          <m:ctrlPr>
                            <a:rPr lang="en-US" sz="4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m>
                            <m:mPr>
                              <m:plcHide m:val="on"/>
                              <m:mcs>
                                <m:mc>
                                  <m:mcPr>
                                    <m:count m:val="1"/>
                                    <m:mcJc m:val="center"/>
                                  </m:mcPr>
                                </m:mc>
                              </m:mcs>
                              <m:ctrlPr>
                                <a:rPr lang="en-US" sz="4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mPr>
                            <m:mr>
                              <m:e>
                                <m:sSub>
                                  <m:sSubPr>
                                    <m:ctrlPr>
                                      <a:rPr lang="en-US" sz="4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4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𝜏</m:t>
                                    </m:r>
                                  </m:e>
                                  <m:sub>
                                    <m:r>
                                      <a:rPr lang="en-US" sz="4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Sub>
                                <m:r>
                                  <a:rPr lang="en-US" sz="4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sz="4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4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𝜏</m:t>
                                    </m:r>
                                  </m:e>
                                  <m:sub>
                                    <m:r>
                                      <a:rPr lang="en-US" sz="4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b>
                                </m:sSub>
                              </m:e>
                            </m:mr>
                            <m:mr>
                              <m:e>
                                <m:sSub>
                                  <m:sSubPr>
                                    <m:ctrlPr>
                                      <a:rPr lang="en-US" sz="4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4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𝜏</m:t>
                                    </m:r>
                                  </m:e>
                                  <m:sub>
                                    <m:r>
                                      <a:rPr lang="en-US" sz="4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b>
                                </m:sSub>
                              </m:e>
                            </m:mr>
                          </m:m>
                        </m:e>
                      </m:d>
                      <m:r>
                        <a:rPr lang="en-US" sz="4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p>
                        <m:sSupPr>
                          <m:ctrlPr>
                            <a:rPr lang="en-US" sz="4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pPr>
                        <m:e>
                          <m:r>
                            <a:rPr lang="en-US" sz="4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𝐽</m:t>
                          </m:r>
                        </m:e>
                        <m:sup>
                          <m:r>
                            <a:rPr lang="en-US" sz="4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𝑇</m:t>
                          </m:r>
                        </m:sup>
                      </m:sSup>
                      <m:d>
                        <m:dPr>
                          <m:begChr m:val="["/>
                          <m:endChr m:val="]"/>
                          <m:ctrlPr>
                            <a:rPr lang="en-US" sz="4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m>
                            <m:mPr>
                              <m:plcHide m:val="on"/>
                              <m:mcs>
                                <m:mc>
                                  <m:mcPr>
                                    <m:count m:val="1"/>
                                    <m:mcJc m:val="center"/>
                                  </m:mcPr>
                                </m:mc>
                              </m:mcs>
                              <m:ctrlPr>
                                <a:rPr lang="en-US" sz="4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mPr>
                            <m:mr>
                              <m:e>
                                <m:r>
                                  <a:rPr lang="en-US" sz="4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𝐹</m:t>
                                </m:r>
                                <m:r>
                                  <a:rPr lang="en-US" sz="4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e>
                            </m:mr>
                            <m:mr>
                              <m:e>
                                <m:r>
                                  <a:rPr lang="en-US" sz="4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𝐹</m:t>
                                </m:r>
                                <m:r>
                                  <a:rPr lang="en-US" sz="4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e>
                            </m:mr>
                          </m:m>
                        </m:e>
                      </m:d>
                    </m:oMath>
                  </m:oMathPara>
                </a14:m>
                <a:endParaRPr lang="en-US" sz="4000" dirty="0">
                  <a:ln w="0">
                    <a:solidFill>
                      <a:srgbClr val="C00000"/>
                    </a:solidFill>
                  </a:ln>
                  <a:solidFill>
                    <a:srgbClr val="7030A0"/>
                  </a:solidFill>
                  <a:effectLst>
                    <a:outerShdw blurRad="38100" dist="25400" dir="5400000" algn="ctr" rotWithShape="0">
                      <a:srgbClr val="6E747A">
                        <a:alpha val="43000"/>
                      </a:srgbClr>
                    </a:outerShdw>
                  </a:effectLst>
                </a:endParaRPr>
              </a:p>
            </p:txBody>
          </p:sp>
        </mc:Choice>
        <mc:Fallback xmlns="">
          <p:sp>
            <p:nvSpPr>
              <p:cNvPr id="6" name="TextBox 5">
                <a:extLst>
                  <a:ext uri="{FF2B5EF4-FFF2-40B4-BE49-F238E27FC236}">
                    <a16:creationId xmlns:a16="http://schemas.microsoft.com/office/drawing/2014/main" id="{323125EE-A16A-9F01-9C82-A83ACF19F749}"/>
                  </a:ext>
                </a:extLst>
              </p:cNvPr>
              <p:cNvSpPr txBox="1">
                <a:spLocks noRot="1" noChangeAspect="1" noMove="1" noResize="1" noEditPoints="1" noAdjustHandles="1" noChangeArrowheads="1" noChangeShapeType="1" noTextEdit="1"/>
              </p:cNvSpPr>
              <p:nvPr/>
            </p:nvSpPr>
            <p:spPr>
              <a:xfrm>
                <a:off x="1784556" y="1425229"/>
                <a:ext cx="7080129" cy="1020664"/>
              </a:xfrm>
              <a:prstGeom prst="rect">
                <a:avLst/>
              </a:prstGeom>
              <a:blipFill>
                <a:blip r:embed="rId2"/>
                <a:stretch>
                  <a:fillRect b="-1856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A16399F6-3BA4-CF9E-A436-27F1C0C1FC37}"/>
              </a:ext>
            </a:extLst>
          </p:cNvPr>
          <p:cNvSpPr txBox="1"/>
          <p:nvPr/>
        </p:nvSpPr>
        <p:spPr>
          <a:xfrm>
            <a:off x="155721" y="2713637"/>
            <a:ext cx="10882034" cy="553998"/>
          </a:xfrm>
          <a:prstGeom prst="rect">
            <a:avLst/>
          </a:prstGeom>
          <a:noFill/>
        </p:spPr>
        <p:txBody>
          <a:bodyPr wrap="square">
            <a:spAutoFit/>
          </a:bodyPr>
          <a:lstStyle/>
          <a:p>
            <a:r>
              <a:rPr lang="en-US" sz="3000" i="0" dirty="0">
                <a:ln w="0">
                  <a:solidFill>
                    <a:srgbClr val="C00000"/>
                  </a:solidFill>
                </a:ln>
                <a:solidFill>
                  <a:srgbClr val="7030A0"/>
                </a:solidFill>
                <a:effectLst>
                  <a:outerShdw blurRad="38100" dist="25400" dir="5400000" algn="ctr" rotWithShape="0">
                    <a:srgbClr val="6E747A">
                      <a:alpha val="43000"/>
                    </a:srgbClr>
                  </a:outerShdw>
                </a:effectLst>
                <a:latin typeface="TimesNewRomanPSMT"/>
              </a:rPr>
              <a:t>The serial-system Jacobian matrix can be determined as following:- </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 </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3826412-3A51-1576-3D4D-7F9FB7166578}"/>
                  </a:ext>
                </a:extLst>
              </p:cNvPr>
              <p:cNvSpPr txBox="1"/>
              <p:nvPr/>
            </p:nvSpPr>
            <p:spPr>
              <a:xfrm>
                <a:off x="1421486" y="3267635"/>
                <a:ext cx="7080129" cy="18220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r>
                            <a:rPr lang="en-US" sz="3000" b="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 </m:t>
                          </m:r>
                          <m:r>
                            <a:rPr lang="en-US" sz="3000" b="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𝐽</m:t>
                          </m:r>
                          <m:r>
                            <a:rPr lang="en-US" sz="3000" b="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 </m:t>
                          </m:r>
                        </m:e>
                      </m:d>
                      <m:r>
                        <a:rPr lang="en-US" sz="3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m:t>
                      </m:r>
                      <m:d>
                        <m:dPr>
                          <m:begChr m:val="["/>
                          <m:endChr m:val="]"/>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m>
                            <m:mPr>
                              <m:plcHide m:val="on"/>
                              <m:mcs>
                                <m:mc>
                                  <m:mcPr>
                                    <m:count m:val="1"/>
                                    <m:mcJc m:val="center"/>
                                  </m:mcPr>
                                </m:mc>
                              </m:mcs>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mPr>
                            <m:mr>
                              <m:e>
                                <m:f>
                                  <m:fPr>
                                    <m:ctrlPr>
                                      <a:rPr lang="en-US" sz="30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30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m:t>
                                    </m:r>
                                  </m:num>
                                  <m:den>
                                    <m:r>
                                      <a:rPr lang="en-US" sz="30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𝜕𝜃</m:t>
                                    </m:r>
                                    <m:r>
                                      <a:rPr lang="en-US" sz="3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1</m:t>
                                    </m:r>
                                  </m:den>
                                </m:f>
                                <m:r>
                                  <a:rPr lang="en-US" sz="3000" b="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𝑥</m:t>
                                </m:r>
                                <m:r>
                                  <a:rPr lang="en-US" sz="3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𝑐</m:t>
                                </m:r>
                                <m:r>
                                  <a:rPr lang="en-US" sz="3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     </m:t>
                                </m:r>
                                <m:f>
                                  <m:fPr>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m:t>
                                    </m:r>
                                  </m:num>
                                  <m:den>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𝜕𝜃</m:t>
                                    </m:r>
                                    <m:r>
                                      <a:rPr lang="en-US" sz="3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2</m:t>
                                    </m:r>
                                  </m:den>
                                </m:f>
                                <m:r>
                                  <a:rPr lang="en-US" sz="3000" b="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𝑦</m:t>
                                </m:r>
                                <m:r>
                                  <a:rPr lang="en-US" sz="3000" i="1" baseline="-25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𝑐</m:t>
                                </m:r>
                              </m:e>
                            </m:mr>
                            <m:mr>
                              <m:e>
                                <m:f>
                                  <m:fPr>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m:t>
                                    </m:r>
                                  </m:num>
                                  <m:den>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𝜕𝜃</m:t>
                                    </m:r>
                                    <m:r>
                                      <a:rPr lang="en-US" sz="3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1</m:t>
                                    </m:r>
                                  </m:den>
                                </m:f>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𝑥</m:t>
                                </m:r>
                                <m:r>
                                  <a:rPr lang="en-US" sz="3000" i="1" baseline="-25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𝑐</m:t>
                                </m:r>
                                <m:r>
                                  <a:rPr lang="en-US" sz="3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     </m:t>
                                </m:r>
                                <m:f>
                                  <m:fPr>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m:t>
                                    </m:r>
                                  </m:num>
                                  <m:den>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𝜕𝜃</m:t>
                                    </m:r>
                                    <m:r>
                                      <a:rPr lang="en-US" sz="3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2</m:t>
                                    </m:r>
                                  </m:den>
                                </m:f>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𝑦</m:t>
                                </m:r>
                                <m:r>
                                  <a:rPr lang="en-US" sz="3000" i="1" baseline="-25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𝑐</m:t>
                                </m:r>
                              </m:e>
                            </m:mr>
                          </m:m>
                          <m:r>
                            <a:rPr lang="en-US" sz="3000" b="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 </m:t>
                          </m:r>
                        </m:e>
                      </m:d>
                    </m:oMath>
                  </m:oMathPara>
                </a14:m>
                <a:endParaRPr lang="en-US" sz="3000" dirty="0">
                  <a:ln w="0">
                    <a:solidFill>
                      <a:srgbClr val="C00000"/>
                    </a:solidFill>
                  </a:ln>
                  <a:solidFill>
                    <a:srgbClr val="7030A0"/>
                  </a:solidFill>
                  <a:effectLst>
                    <a:outerShdw blurRad="38100" dist="25400" dir="5400000" algn="ctr" rotWithShape="0">
                      <a:srgbClr val="6E747A">
                        <a:alpha val="43000"/>
                      </a:srgbClr>
                    </a:outerShdw>
                  </a:effectLst>
                </a:endParaRPr>
              </a:p>
            </p:txBody>
          </p:sp>
        </mc:Choice>
        <mc:Fallback xmlns="">
          <p:sp>
            <p:nvSpPr>
              <p:cNvPr id="10" name="TextBox 9">
                <a:extLst>
                  <a:ext uri="{FF2B5EF4-FFF2-40B4-BE49-F238E27FC236}">
                    <a16:creationId xmlns:a16="http://schemas.microsoft.com/office/drawing/2014/main" id="{33826412-3A51-1576-3D4D-7F9FB7166578}"/>
                  </a:ext>
                </a:extLst>
              </p:cNvPr>
              <p:cNvSpPr txBox="1">
                <a:spLocks noRot="1" noChangeAspect="1" noMove="1" noResize="1" noEditPoints="1" noAdjustHandles="1" noChangeArrowheads="1" noChangeShapeType="1" noTextEdit="1"/>
              </p:cNvSpPr>
              <p:nvPr/>
            </p:nvSpPr>
            <p:spPr>
              <a:xfrm>
                <a:off x="1421486" y="3267635"/>
                <a:ext cx="7080129" cy="1822037"/>
              </a:xfrm>
              <a:prstGeom prst="rect">
                <a:avLst/>
              </a:prstGeom>
              <a:blipFill>
                <a:blip r:embed="rId3"/>
                <a:stretch>
                  <a:fillRect b="-93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4791451-BD81-E09A-2A29-4D38F3CACAE1}"/>
                  </a:ext>
                </a:extLst>
              </p:cNvPr>
              <p:cNvSpPr txBox="1"/>
              <p:nvPr/>
            </p:nvSpPr>
            <p:spPr>
              <a:xfrm>
                <a:off x="2919092" y="5432771"/>
                <a:ext cx="5355291" cy="553998"/>
              </a:xfrm>
              <a:prstGeom prst="rect">
                <a:avLst/>
              </a:prstGeom>
              <a:noFill/>
            </p:spPr>
            <p:txBody>
              <a:bodyPr wrap="square">
                <a:spAutoFit/>
              </a:bodyPr>
              <a:lstStyle/>
              <a:p>
                <a14:m>
                  <m:oMath xmlns:m="http://schemas.openxmlformats.org/officeDocument/2006/math">
                    <m:r>
                      <a:rPr kumimoji="0" lang="en-US" sz="3000" i="1" u="none" strike="noStrike" kern="1200" normalizeH="0" baseline="0" noProof="0" smtClean="0">
                        <a:ln w="0">
                          <a:solidFill>
                            <a:srgbClr val="C0000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rPr>
                      <m:t>𝑥</m:t>
                    </m:r>
                    <m:r>
                      <a:rPr kumimoji="0" lang="en-US" sz="3000" i="1" u="none" strike="noStrike" kern="1200" normalizeH="0" baseline="-25000" noProof="0" smtClean="0">
                        <a:ln w="0">
                          <a:solidFill>
                            <a:srgbClr val="C0000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rPr>
                      <m:t>𝑐</m:t>
                    </m:r>
                  </m:oMath>
                </a14:m>
                <a:r>
                  <a:rPr lang="en-US" sz="3000" dirty="0">
                    <a:ln w="0">
                      <a:solidFill>
                        <a:srgbClr val="C00000"/>
                      </a:solidFill>
                    </a:ln>
                    <a:solidFill>
                      <a:srgbClr val="7030A0"/>
                    </a:solidFill>
                    <a:effectLst>
                      <a:outerShdw blurRad="38100" dist="25400" dir="5400000" algn="ctr" rotWithShape="0">
                        <a:srgbClr val="6E747A">
                          <a:alpha val="43000"/>
                        </a:srgbClr>
                      </a:outerShdw>
                    </a:effectLst>
                    <a:latin typeface="+mj-lt"/>
                  </a:rPr>
                  <a:t> = 𝑥</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latin typeface="+mj-lt"/>
                  </a:rPr>
                  <a:t>a</a:t>
                </a:r>
                <a:r>
                  <a:rPr lang="en-US" sz="3000" dirty="0">
                    <a:ln w="0">
                      <a:solidFill>
                        <a:srgbClr val="C00000"/>
                      </a:solidFill>
                    </a:ln>
                    <a:solidFill>
                      <a:srgbClr val="7030A0"/>
                    </a:solidFill>
                    <a:effectLst>
                      <a:outerShdw blurRad="38100" dist="25400" dir="5400000" algn="ctr" rotWithShape="0">
                        <a:srgbClr val="6E747A">
                          <a:alpha val="43000"/>
                        </a:srgbClr>
                      </a:outerShdw>
                    </a:effectLst>
                    <a:latin typeface="+mj-lt"/>
                  </a:rPr>
                  <a:t> + L</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latin typeface="+mj-l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latin typeface="+mj-lt"/>
                  </a:rPr>
                  <a:t> sin(𝜃</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latin typeface="+mj-l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latin typeface="+mj-lt"/>
                  </a:rPr>
                  <a:t>) + L</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latin typeface="+mj-lt"/>
                  </a:rPr>
                  <a:t>2</a:t>
                </a:r>
                <a:r>
                  <a:rPr lang="en-US" sz="3000" dirty="0">
                    <a:ln w="0">
                      <a:solidFill>
                        <a:srgbClr val="C00000"/>
                      </a:solidFill>
                    </a:ln>
                    <a:solidFill>
                      <a:srgbClr val="7030A0"/>
                    </a:solidFill>
                    <a:effectLst>
                      <a:outerShdw blurRad="38100" dist="25400" dir="5400000" algn="ctr" rotWithShape="0">
                        <a:srgbClr val="6E747A">
                          <a:alpha val="43000"/>
                        </a:srgbClr>
                      </a:outerShdw>
                    </a:effectLst>
                    <a:latin typeface="+mj-lt"/>
                  </a:rPr>
                  <a:t> sin(</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𝜃</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2</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a:t>
                </a:r>
                <a:endParaRPr lang="en-US" sz="3000" dirty="0">
                  <a:ln w="0">
                    <a:solidFill>
                      <a:srgbClr val="C00000"/>
                    </a:solidFill>
                  </a:ln>
                  <a:solidFill>
                    <a:srgbClr val="7030A0"/>
                  </a:solidFill>
                  <a:effectLst>
                    <a:outerShdw blurRad="38100" dist="25400" dir="5400000" algn="ctr" rotWithShape="0">
                      <a:srgbClr val="6E747A">
                        <a:alpha val="43000"/>
                      </a:srgbClr>
                    </a:outerShdw>
                  </a:effectLst>
                  <a:latin typeface="+mj-lt"/>
                </a:endParaRPr>
              </a:p>
            </p:txBody>
          </p:sp>
        </mc:Choice>
        <mc:Fallback xmlns="">
          <p:sp>
            <p:nvSpPr>
              <p:cNvPr id="12" name="TextBox 11">
                <a:extLst>
                  <a:ext uri="{FF2B5EF4-FFF2-40B4-BE49-F238E27FC236}">
                    <a16:creationId xmlns:a16="http://schemas.microsoft.com/office/drawing/2014/main" id="{F4791451-BD81-E09A-2A29-4D38F3CACAE1}"/>
                  </a:ext>
                </a:extLst>
              </p:cNvPr>
              <p:cNvSpPr txBox="1">
                <a:spLocks noRot="1" noChangeAspect="1" noMove="1" noResize="1" noEditPoints="1" noAdjustHandles="1" noChangeArrowheads="1" noChangeShapeType="1" noTextEdit="1"/>
              </p:cNvSpPr>
              <p:nvPr/>
            </p:nvSpPr>
            <p:spPr>
              <a:xfrm>
                <a:off x="2919092" y="5432771"/>
                <a:ext cx="5355291"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A34DEEC-1D4E-1EAE-E6B4-8960E7256EBC}"/>
                  </a:ext>
                </a:extLst>
              </p:cNvPr>
              <p:cNvSpPr txBox="1"/>
              <p:nvPr/>
            </p:nvSpPr>
            <p:spPr>
              <a:xfrm>
                <a:off x="2919091" y="6052869"/>
                <a:ext cx="6117333" cy="553998"/>
              </a:xfrm>
              <a:prstGeom prst="rect">
                <a:avLst/>
              </a:prstGeom>
              <a:noFill/>
            </p:spPr>
            <p:txBody>
              <a:bodyPr wrap="square">
                <a:spAutoFit/>
              </a:bodyPr>
              <a:lstStyle/>
              <a:p>
                <a14:m>
                  <m:oMath xmlns:m="http://schemas.openxmlformats.org/officeDocument/2006/math">
                    <m:r>
                      <a:rPr kumimoji="0" lang="en-US" sz="3000" b="0" i="1" u="none" strike="noStrike" kern="1200" normalizeH="0" baseline="0" noProof="0" smtClean="0">
                        <a:ln w="0">
                          <a:solidFill>
                            <a:srgbClr val="C0000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rPr>
                      <m:t>𝑦</m:t>
                    </m:r>
                    <m:r>
                      <a:rPr kumimoji="0" lang="en-US" sz="3000" i="1" u="none" strike="noStrike" kern="1200" normalizeH="0" baseline="-25000" noProof="0" smtClean="0">
                        <a:ln w="0">
                          <a:solidFill>
                            <a:srgbClr val="C0000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rPr>
                      <m:t>𝑐</m:t>
                    </m:r>
                  </m:oMath>
                </a14:m>
                <a:r>
                  <a:rPr lang="en-US" sz="3000" dirty="0">
                    <a:ln w="0">
                      <a:solidFill>
                        <a:srgbClr val="C00000"/>
                      </a:solidFill>
                    </a:ln>
                    <a:solidFill>
                      <a:srgbClr val="7030A0"/>
                    </a:solidFill>
                    <a:effectLst>
                      <a:outerShdw blurRad="38100" dist="25400" dir="5400000" algn="ctr" rotWithShape="0">
                        <a:srgbClr val="6E747A">
                          <a:alpha val="43000"/>
                        </a:srgbClr>
                      </a:outerShdw>
                    </a:effectLst>
                    <a:latin typeface="+mj-lt"/>
                  </a:rPr>
                  <a:t> = 𝑦</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latin typeface="+mj-lt"/>
                  </a:rPr>
                  <a:t>a </a:t>
                </a:r>
                <a:r>
                  <a:rPr lang="en-US" sz="3000" dirty="0">
                    <a:ln w="0">
                      <a:solidFill>
                        <a:srgbClr val="C00000"/>
                      </a:solidFill>
                    </a:ln>
                    <a:solidFill>
                      <a:srgbClr val="7030A0"/>
                    </a:solidFill>
                    <a:effectLst>
                      <a:outerShdw blurRad="38100" dist="25400" dir="5400000" algn="ctr" rotWithShape="0">
                        <a:srgbClr val="6E747A">
                          <a:alpha val="43000"/>
                        </a:srgbClr>
                      </a:outerShdw>
                    </a:effectLst>
                    <a:latin typeface="+mj-lt"/>
                  </a:rPr>
                  <a:t>- L</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latin typeface="+mj-l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latin typeface="+mj-lt"/>
                  </a:rPr>
                  <a:t> cos(𝜃</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latin typeface="+mj-l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latin typeface="+mj-lt"/>
                  </a:rPr>
                  <a:t>) -  L</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latin typeface="+mj-lt"/>
                  </a:rPr>
                  <a:t>2</a:t>
                </a:r>
                <a:r>
                  <a:rPr lang="en-US" sz="3000" dirty="0">
                    <a:ln w="0">
                      <a:solidFill>
                        <a:srgbClr val="C00000"/>
                      </a:solidFill>
                    </a:ln>
                    <a:solidFill>
                      <a:srgbClr val="7030A0"/>
                    </a:solidFill>
                    <a:effectLst>
                      <a:outerShdw blurRad="38100" dist="25400" dir="5400000" algn="ctr" rotWithShape="0">
                        <a:srgbClr val="6E747A">
                          <a:alpha val="43000"/>
                        </a:srgbClr>
                      </a:outerShdw>
                    </a:effectLst>
                    <a:latin typeface="+mj-lt"/>
                  </a:rPr>
                  <a:t> cos(</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𝜃</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2</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a:t>
                </a:r>
                <a:endParaRPr lang="en-US" sz="3000" dirty="0">
                  <a:ln w="0">
                    <a:solidFill>
                      <a:srgbClr val="C00000"/>
                    </a:solidFill>
                  </a:ln>
                  <a:solidFill>
                    <a:srgbClr val="7030A0"/>
                  </a:solidFill>
                  <a:effectLst>
                    <a:outerShdw blurRad="38100" dist="25400" dir="5400000" algn="ctr" rotWithShape="0">
                      <a:srgbClr val="6E747A">
                        <a:alpha val="43000"/>
                      </a:srgbClr>
                    </a:outerShdw>
                  </a:effectLst>
                  <a:latin typeface="+mj-lt"/>
                </a:endParaRPr>
              </a:p>
            </p:txBody>
          </p:sp>
        </mc:Choice>
        <mc:Fallback xmlns="">
          <p:sp>
            <p:nvSpPr>
              <p:cNvPr id="13" name="TextBox 12">
                <a:extLst>
                  <a:ext uri="{FF2B5EF4-FFF2-40B4-BE49-F238E27FC236}">
                    <a16:creationId xmlns:a16="http://schemas.microsoft.com/office/drawing/2014/main" id="{6A34DEEC-1D4E-1EAE-E6B4-8960E7256EBC}"/>
                  </a:ext>
                </a:extLst>
              </p:cNvPr>
              <p:cNvSpPr txBox="1">
                <a:spLocks noRot="1" noChangeAspect="1" noMove="1" noResize="1" noEditPoints="1" noAdjustHandles="1" noChangeArrowheads="1" noChangeShapeType="1" noTextEdit="1"/>
              </p:cNvSpPr>
              <p:nvPr/>
            </p:nvSpPr>
            <p:spPr>
              <a:xfrm>
                <a:off x="2919091" y="6052869"/>
                <a:ext cx="6117333" cy="553998"/>
              </a:xfrm>
              <a:prstGeom prst="rect">
                <a:avLst/>
              </a:prstGeom>
              <a:blipFill>
                <a:blip r:embed="rId5"/>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1CD6E73C-8F0C-93FE-28CE-20605712A096}"/>
              </a:ext>
            </a:extLst>
          </p:cNvPr>
          <p:cNvSpPr txBox="1"/>
          <p:nvPr/>
        </p:nvSpPr>
        <p:spPr>
          <a:xfrm>
            <a:off x="155720" y="728003"/>
            <a:ext cx="10283819"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2. </a:t>
            </a:r>
            <a:r>
              <a:rPr kumimoji="0" lang="en-US" sz="3000" b="1" i="0" u="sng" strike="noStrike" kern="1200" cap="none" spc="0" normalizeH="0" baseline="0" noProof="0" dirty="0">
                <a:ln>
                  <a:noFill/>
                </a:ln>
                <a:solidFill>
                  <a:prstClr val="black"/>
                </a:solidFill>
                <a:effectLst/>
                <a:uLnTx/>
                <a:uFillTx/>
                <a:latin typeface="+mj-lt"/>
                <a:ea typeface="+mn-ea"/>
                <a:cs typeface="+mn-cs"/>
              </a:rPr>
              <a:t>Mathematical Modelling</a:t>
            </a:r>
            <a:r>
              <a:rPr kumimoji="0" lang="ar-IQ" sz="3000" b="1" i="0" u="sng" strike="noStrike" kern="1200" cap="none" spc="0" normalizeH="0" baseline="0" noProof="0" dirty="0">
                <a:ln>
                  <a:noFill/>
                </a:ln>
                <a:solidFill>
                  <a:prstClr val="black"/>
                </a:solidFill>
                <a:effectLst/>
                <a:uLnTx/>
                <a:uFillTx/>
                <a:latin typeface="+mj-lt"/>
                <a:ea typeface="+mn-ea"/>
                <a:cs typeface="+mn-cs"/>
              </a:rPr>
              <a:t> </a:t>
            </a:r>
            <a:r>
              <a:rPr kumimoji="0" lang="en-US" sz="3000" b="1" i="0" u="sng" strike="noStrike" kern="1200" cap="none" spc="0" normalizeH="0" baseline="0" noProof="0" dirty="0">
                <a:ln>
                  <a:noFill/>
                </a:ln>
                <a:solidFill>
                  <a:prstClr val="black"/>
                </a:solidFill>
                <a:effectLst/>
                <a:uLnTx/>
                <a:uFillTx/>
                <a:latin typeface="+mj-lt"/>
                <a:ea typeface="+mn-ea"/>
                <a:cs typeface="+mn-cs"/>
              </a:rPr>
              <a:t> </a:t>
            </a:r>
            <a:r>
              <a:rPr kumimoji="0" lang="en-US" sz="3000" b="1" i="0" u="sng" strike="noStrike" kern="1200" cap="none" spc="0" normalizeH="0" baseline="0" noProof="0" dirty="0">
                <a:ln>
                  <a:noFill/>
                </a:ln>
                <a:solidFill>
                  <a:prstClr val="black"/>
                </a:solidFill>
                <a:effectLst/>
                <a:uLnTx/>
                <a:uFillTx/>
                <a:ea typeface="+mn-ea"/>
                <a:cs typeface="+mn-cs"/>
              </a:rPr>
              <a:t>of  the Human Lower Limb </a:t>
            </a:r>
          </a:p>
        </p:txBody>
      </p:sp>
    </p:spTree>
    <p:extLst>
      <p:ext uri="{BB962C8B-B14F-4D97-AF65-F5344CB8AC3E}">
        <p14:creationId xmlns:p14="http://schemas.microsoft.com/office/powerpoint/2010/main" val="2316906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7" name="TextBox 6">
            <a:extLst>
              <a:ext uri="{FF2B5EF4-FFF2-40B4-BE49-F238E27FC236}">
                <a16:creationId xmlns:a16="http://schemas.microsoft.com/office/drawing/2014/main" id="{45E5E7BD-DE1C-47CB-E0FD-169D5FF23C45}"/>
              </a:ext>
            </a:extLst>
          </p:cNvPr>
          <p:cNvSpPr txBox="1"/>
          <p:nvPr/>
        </p:nvSpPr>
        <p:spPr>
          <a:xfrm>
            <a:off x="155721" y="728003"/>
            <a:ext cx="5168900"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2. </a:t>
            </a:r>
            <a:r>
              <a:rPr kumimoji="0" lang="en-US" sz="3000" b="1" i="0" u="sng" strike="noStrike" kern="1200" cap="none" spc="0" normalizeH="0" baseline="0" noProof="0" dirty="0">
                <a:ln>
                  <a:noFill/>
                </a:ln>
                <a:solidFill>
                  <a:prstClr val="black"/>
                </a:solidFill>
                <a:effectLst/>
                <a:uLnTx/>
                <a:uFillTx/>
                <a:latin typeface="Century Gothic" panose="020B0502020202020204"/>
                <a:ea typeface="+mn-ea"/>
                <a:cs typeface="+mn-cs"/>
              </a:rPr>
              <a:t>Mathematical Modelling</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EB2CD0E-E3E2-86AF-8B8D-FC54F4243DB7}"/>
                  </a:ext>
                </a:extLst>
              </p:cNvPr>
              <p:cNvSpPr txBox="1"/>
              <p:nvPr/>
            </p:nvSpPr>
            <p:spPr>
              <a:xfrm>
                <a:off x="1655068" y="1281996"/>
                <a:ext cx="3253110" cy="771173"/>
              </a:xfrm>
              <a:prstGeom prst="rect">
                <a:avLst/>
              </a:prstGeom>
              <a:noFill/>
            </p:spPr>
            <p:txBody>
              <a:bodyPr wrap="square">
                <a:spAutoFit/>
              </a:bodyPr>
              <a:lstStyle/>
              <a:p>
                <a14:m>
                  <m:oMath xmlns:m="http://schemas.openxmlformats.org/officeDocument/2006/math">
                    <m:f>
                      <m:fPr>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m:t>
                        </m:r>
                      </m:num>
                      <m:den>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𝜕𝜃</m:t>
                        </m:r>
                        <m:r>
                          <a:rPr lang="en-US" sz="3000" i="1" baseline="-25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1</m:t>
                        </m:r>
                      </m:den>
                    </m:f>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𝑥</m:t>
                    </m:r>
                    <m:r>
                      <a:rPr lang="en-US" sz="3000" i="1" baseline="-25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𝑐</m:t>
                    </m:r>
                    <m:r>
                      <a:rPr lang="en-US" sz="3000" i="1" baseline="-25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 </m:t>
                    </m:r>
                  </m:oMath>
                </a14:m>
                <a:r>
                  <a:rPr lang="en-US" sz="3000" dirty="0">
                    <a:ln w="0">
                      <a:solidFill>
                        <a:srgbClr val="C00000"/>
                      </a:solidFill>
                    </a:ln>
                    <a:solidFill>
                      <a:srgbClr val="7030A0"/>
                    </a:solidFill>
                    <a:effectLst>
                      <a:outerShdw blurRad="38100" dist="25400" dir="5400000" algn="ctr" rotWithShape="0">
                        <a:srgbClr val="6E747A">
                          <a:alpha val="43000"/>
                        </a:srgbClr>
                      </a:outerShdw>
                    </a:effectLst>
                    <a:latin typeface="+mj-lt"/>
                  </a:rPr>
                  <a:t>=  L</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latin typeface="+mj-l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latin typeface="+mj-lt"/>
                  </a:rPr>
                  <a:t> cos(𝜃</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latin typeface="+mj-l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latin typeface="+mj-lt"/>
                  </a:rPr>
                  <a:t>)</a:t>
                </a:r>
              </a:p>
            </p:txBody>
          </p:sp>
        </mc:Choice>
        <mc:Fallback xmlns="">
          <p:sp>
            <p:nvSpPr>
              <p:cNvPr id="2" name="TextBox 1">
                <a:extLst>
                  <a:ext uri="{FF2B5EF4-FFF2-40B4-BE49-F238E27FC236}">
                    <a16:creationId xmlns:a16="http://schemas.microsoft.com/office/drawing/2014/main" id="{4EB2CD0E-E3E2-86AF-8B8D-FC54F4243DB7}"/>
                  </a:ext>
                </a:extLst>
              </p:cNvPr>
              <p:cNvSpPr txBox="1">
                <a:spLocks noRot="1" noChangeAspect="1" noMove="1" noResize="1" noEditPoints="1" noAdjustHandles="1" noChangeArrowheads="1" noChangeShapeType="1" noTextEdit="1"/>
              </p:cNvSpPr>
              <p:nvPr/>
            </p:nvSpPr>
            <p:spPr>
              <a:xfrm>
                <a:off x="1655068" y="1281996"/>
                <a:ext cx="3253110" cy="771173"/>
              </a:xfrm>
              <a:prstGeom prst="rect">
                <a:avLst/>
              </a:prstGeom>
              <a:blipFill>
                <a:blip r:embed="rId2"/>
                <a:stretch>
                  <a:fillRect b="-110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09A5235-40E0-3770-D2DF-29F9E43756A6}"/>
                  </a:ext>
                </a:extLst>
              </p:cNvPr>
              <p:cNvSpPr txBox="1"/>
              <p:nvPr/>
            </p:nvSpPr>
            <p:spPr>
              <a:xfrm>
                <a:off x="1655068" y="2183878"/>
                <a:ext cx="3253111" cy="771173"/>
              </a:xfrm>
              <a:prstGeom prst="rect">
                <a:avLst/>
              </a:prstGeom>
              <a:noFill/>
            </p:spPr>
            <p:txBody>
              <a:bodyPr wrap="square">
                <a:spAutoFit/>
              </a:bodyPr>
              <a:lstStyle/>
              <a:p>
                <a14:m>
                  <m:oMath xmlns:m="http://schemas.openxmlformats.org/officeDocument/2006/math">
                    <m:f>
                      <m:fPr>
                        <m:ctrlPr>
                          <a:rPr lang="en-US" sz="30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m:t>
                        </m:r>
                      </m:num>
                      <m:den>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𝜕𝜃</m:t>
                        </m:r>
                        <m:r>
                          <a:rPr lang="en-US" sz="3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2</m:t>
                        </m:r>
                      </m:den>
                    </m:f>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𝑥</m:t>
                    </m:r>
                    <m:r>
                      <a:rPr lang="en-US" sz="3000" i="1" baseline="-25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𝑐</m:t>
                    </m:r>
                    <m:r>
                      <a:rPr lang="en-US" sz="3000" i="1" baseline="-25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 </m:t>
                    </m:r>
                  </m:oMath>
                </a14:m>
                <a:r>
                  <a:rPr lang="en-US" sz="3000" dirty="0">
                    <a:ln w="0">
                      <a:solidFill>
                        <a:srgbClr val="C00000"/>
                      </a:solidFill>
                    </a:ln>
                    <a:solidFill>
                      <a:srgbClr val="7030A0"/>
                    </a:solidFill>
                    <a:effectLst>
                      <a:outerShdw blurRad="38100" dist="25400" dir="5400000" algn="ctr" rotWithShape="0">
                        <a:srgbClr val="6E747A">
                          <a:alpha val="43000"/>
                        </a:srgbClr>
                      </a:outerShdw>
                    </a:effectLst>
                    <a:latin typeface="+mj-lt"/>
                  </a:rPr>
                  <a:t>=  L</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latin typeface="+mj-lt"/>
                  </a:rPr>
                  <a:t>2</a:t>
                </a:r>
                <a:r>
                  <a:rPr lang="en-US" sz="3000" dirty="0">
                    <a:ln w="0">
                      <a:solidFill>
                        <a:srgbClr val="C00000"/>
                      </a:solidFill>
                    </a:ln>
                    <a:solidFill>
                      <a:srgbClr val="7030A0"/>
                    </a:solidFill>
                    <a:effectLst>
                      <a:outerShdw blurRad="38100" dist="25400" dir="5400000" algn="ctr" rotWithShape="0">
                        <a:srgbClr val="6E747A">
                          <a:alpha val="43000"/>
                        </a:srgbClr>
                      </a:outerShdw>
                    </a:effectLst>
                    <a:latin typeface="+mj-lt"/>
                  </a:rPr>
                  <a:t> cos(</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𝜃</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2</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a:t>
                </a:r>
                <a:endParaRPr lang="en-US" sz="3000" dirty="0">
                  <a:ln w="0">
                    <a:solidFill>
                      <a:srgbClr val="C00000"/>
                    </a:solidFill>
                  </a:ln>
                  <a:solidFill>
                    <a:srgbClr val="7030A0"/>
                  </a:solidFill>
                  <a:effectLst>
                    <a:outerShdw blurRad="38100" dist="25400" dir="5400000" algn="ctr" rotWithShape="0">
                      <a:srgbClr val="6E747A">
                        <a:alpha val="43000"/>
                      </a:srgbClr>
                    </a:outerShdw>
                  </a:effectLst>
                  <a:latin typeface="+mj-lt"/>
                </a:endParaRPr>
              </a:p>
            </p:txBody>
          </p:sp>
        </mc:Choice>
        <mc:Fallback xmlns="">
          <p:sp>
            <p:nvSpPr>
              <p:cNvPr id="6" name="TextBox 5">
                <a:extLst>
                  <a:ext uri="{FF2B5EF4-FFF2-40B4-BE49-F238E27FC236}">
                    <a16:creationId xmlns:a16="http://schemas.microsoft.com/office/drawing/2014/main" id="{F09A5235-40E0-3770-D2DF-29F9E43756A6}"/>
                  </a:ext>
                </a:extLst>
              </p:cNvPr>
              <p:cNvSpPr txBox="1">
                <a:spLocks noRot="1" noChangeAspect="1" noMove="1" noResize="1" noEditPoints="1" noAdjustHandles="1" noChangeArrowheads="1" noChangeShapeType="1" noTextEdit="1"/>
              </p:cNvSpPr>
              <p:nvPr/>
            </p:nvSpPr>
            <p:spPr>
              <a:xfrm>
                <a:off x="1655068" y="2183878"/>
                <a:ext cx="3253111" cy="771173"/>
              </a:xfrm>
              <a:prstGeom prst="rect">
                <a:avLst/>
              </a:prstGeom>
              <a:blipFill>
                <a:blip r:embed="rId3"/>
                <a:stretch>
                  <a:fillRect b="-110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CF13E6B-7032-4C88-01C4-9BBB84EBC818}"/>
                  </a:ext>
                </a:extLst>
              </p:cNvPr>
              <p:cNvSpPr txBox="1"/>
              <p:nvPr/>
            </p:nvSpPr>
            <p:spPr>
              <a:xfrm>
                <a:off x="1655068" y="3167889"/>
                <a:ext cx="3253110" cy="771173"/>
              </a:xfrm>
              <a:prstGeom prst="rect">
                <a:avLst/>
              </a:prstGeom>
              <a:noFill/>
            </p:spPr>
            <p:txBody>
              <a:bodyPr wrap="square">
                <a:spAutoFit/>
              </a:bodyPr>
              <a:lstStyle/>
              <a:p>
                <a14:m>
                  <m:oMath xmlns:m="http://schemas.openxmlformats.org/officeDocument/2006/math">
                    <m:f>
                      <m:fPr>
                        <m:ctrlPr>
                          <a:rPr lang="en-US" sz="30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m:t>
                        </m:r>
                      </m:num>
                      <m:den>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𝜕𝜃</m:t>
                        </m:r>
                        <m:r>
                          <a:rPr lang="en-US" sz="3000" i="1" baseline="-25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1</m:t>
                        </m:r>
                      </m:den>
                    </m:f>
                    <m:r>
                      <a:rPr lang="en-US" sz="3000" b="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𝑦</m:t>
                    </m:r>
                    <m:r>
                      <a:rPr lang="en-US" sz="3000" i="1" baseline="-25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𝑐</m:t>
                    </m:r>
                    <m:r>
                      <a:rPr lang="en-US" sz="3000" i="1" baseline="-25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 </m:t>
                    </m:r>
                  </m:oMath>
                </a14:m>
                <a:r>
                  <a:rPr lang="en-US" sz="3000" dirty="0">
                    <a:ln w="0">
                      <a:solidFill>
                        <a:srgbClr val="C00000"/>
                      </a:solidFill>
                    </a:ln>
                    <a:solidFill>
                      <a:srgbClr val="7030A0"/>
                    </a:solidFill>
                    <a:effectLst>
                      <a:outerShdw blurRad="38100" dist="25400" dir="5400000" algn="ctr" rotWithShape="0">
                        <a:srgbClr val="6E747A">
                          <a:alpha val="43000"/>
                        </a:srgbClr>
                      </a:outerShdw>
                    </a:effectLst>
                    <a:latin typeface="+mj-lt"/>
                  </a:rPr>
                  <a:t>=  L</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latin typeface="+mj-l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latin typeface="+mj-lt"/>
                  </a:rPr>
                  <a:t> sin(𝜃</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latin typeface="+mj-lt"/>
                  </a:rPr>
                  <a:t>1</a:t>
                </a:r>
                <a:r>
                  <a:rPr lang="en-US" sz="3000" dirty="0">
                    <a:ln w="0">
                      <a:solidFill>
                        <a:srgbClr val="C00000"/>
                      </a:solidFill>
                    </a:ln>
                    <a:solidFill>
                      <a:srgbClr val="7030A0"/>
                    </a:solidFill>
                    <a:effectLst>
                      <a:outerShdw blurRad="38100" dist="25400" dir="5400000" algn="ctr" rotWithShape="0">
                        <a:srgbClr val="6E747A">
                          <a:alpha val="43000"/>
                        </a:srgbClr>
                      </a:outerShdw>
                    </a:effectLst>
                    <a:latin typeface="+mj-lt"/>
                  </a:rPr>
                  <a:t>)</a:t>
                </a:r>
              </a:p>
            </p:txBody>
          </p:sp>
        </mc:Choice>
        <mc:Fallback xmlns="">
          <p:sp>
            <p:nvSpPr>
              <p:cNvPr id="8" name="TextBox 7">
                <a:extLst>
                  <a:ext uri="{FF2B5EF4-FFF2-40B4-BE49-F238E27FC236}">
                    <a16:creationId xmlns:a16="http://schemas.microsoft.com/office/drawing/2014/main" id="{0CF13E6B-7032-4C88-01C4-9BBB84EBC818}"/>
                  </a:ext>
                </a:extLst>
              </p:cNvPr>
              <p:cNvSpPr txBox="1">
                <a:spLocks noRot="1" noChangeAspect="1" noMove="1" noResize="1" noEditPoints="1" noAdjustHandles="1" noChangeArrowheads="1" noChangeShapeType="1" noTextEdit="1"/>
              </p:cNvSpPr>
              <p:nvPr/>
            </p:nvSpPr>
            <p:spPr>
              <a:xfrm>
                <a:off x="1655068" y="3167889"/>
                <a:ext cx="3253110" cy="771173"/>
              </a:xfrm>
              <a:prstGeom prst="rect">
                <a:avLst/>
              </a:prstGeom>
              <a:blipFill>
                <a:blip r:embed="rId4"/>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B9BACBC-F1A9-C21D-B989-762270AB3872}"/>
                  </a:ext>
                </a:extLst>
              </p:cNvPr>
              <p:cNvSpPr txBox="1"/>
              <p:nvPr/>
            </p:nvSpPr>
            <p:spPr>
              <a:xfrm>
                <a:off x="1655068" y="4096658"/>
                <a:ext cx="3253111" cy="771173"/>
              </a:xfrm>
              <a:prstGeom prst="rect">
                <a:avLst/>
              </a:prstGeom>
              <a:noFill/>
            </p:spPr>
            <p:txBody>
              <a:bodyPr wrap="square">
                <a:spAutoFit/>
              </a:bodyPr>
              <a:lstStyle/>
              <a:p>
                <a14:m>
                  <m:oMath xmlns:m="http://schemas.openxmlformats.org/officeDocument/2006/math">
                    <m:f>
                      <m:fPr>
                        <m:ctrlPr>
                          <a:rPr lang="en-US" sz="30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m:t>
                        </m:r>
                      </m:num>
                      <m:den>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𝜕𝜃</m:t>
                        </m:r>
                        <m:r>
                          <a:rPr lang="en-US" sz="3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2</m:t>
                        </m:r>
                      </m:den>
                    </m:f>
                    <m:r>
                      <a:rPr lang="en-US" sz="3000" b="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𝑦</m:t>
                    </m:r>
                    <m:r>
                      <a:rPr lang="en-US" sz="3000" i="1" baseline="-25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𝑐</m:t>
                    </m:r>
                    <m:r>
                      <a:rPr lang="en-US" sz="3000" i="1" baseline="-25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 </m:t>
                    </m:r>
                  </m:oMath>
                </a14:m>
                <a:r>
                  <a:rPr lang="en-US" sz="3000" dirty="0">
                    <a:ln w="0">
                      <a:solidFill>
                        <a:srgbClr val="C00000"/>
                      </a:solidFill>
                    </a:ln>
                    <a:solidFill>
                      <a:srgbClr val="7030A0"/>
                    </a:solidFill>
                    <a:effectLst>
                      <a:outerShdw blurRad="38100" dist="25400" dir="5400000" algn="ctr" rotWithShape="0">
                        <a:srgbClr val="6E747A">
                          <a:alpha val="43000"/>
                        </a:srgbClr>
                      </a:outerShdw>
                    </a:effectLst>
                    <a:latin typeface="+mj-lt"/>
                  </a:rPr>
                  <a:t>=  L</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latin typeface="+mj-lt"/>
                  </a:rPr>
                  <a:t>2</a:t>
                </a:r>
                <a:r>
                  <a:rPr lang="en-US" sz="3000" dirty="0">
                    <a:ln w="0">
                      <a:solidFill>
                        <a:srgbClr val="C00000"/>
                      </a:solidFill>
                    </a:ln>
                    <a:solidFill>
                      <a:srgbClr val="7030A0"/>
                    </a:solidFill>
                    <a:effectLst>
                      <a:outerShdw blurRad="38100" dist="25400" dir="5400000" algn="ctr" rotWithShape="0">
                        <a:srgbClr val="6E747A">
                          <a:alpha val="43000"/>
                        </a:srgbClr>
                      </a:outerShdw>
                    </a:effectLst>
                    <a:latin typeface="+mj-lt"/>
                  </a:rPr>
                  <a:t> sin(</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𝜃</a:t>
                </a:r>
                <a: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a:t>2</a:t>
                </a:r>
                <a:r>
                  <a:rPr lang="en-US" sz="3000" dirty="0">
                    <a:ln w="0">
                      <a:solidFill>
                        <a:srgbClr val="C00000"/>
                      </a:solidFill>
                    </a:ln>
                    <a:solidFill>
                      <a:srgbClr val="7030A0"/>
                    </a:solidFill>
                    <a:effectLst>
                      <a:outerShdw blurRad="38100" dist="25400" dir="5400000" algn="ctr" rotWithShape="0">
                        <a:srgbClr val="6E747A">
                          <a:alpha val="43000"/>
                        </a:srgbClr>
                      </a:outerShdw>
                    </a:effectLst>
                  </a:rPr>
                  <a:t>)</a:t>
                </a:r>
                <a:endParaRPr lang="en-US" sz="3000" dirty="0">
                  <a:ln w="0">
                    <a:solidFill>
                      <a:srgbClr val="C00000"/>
                    </a:solidFill>
                  </a:ln>
                  <a:solidFill>
                    <a:srgbClr val="7030A0"/>
                  </a:solidFill>
                  <a:effectLst>
                    <a:outerShdw blurRad="38100" dist="25400" dir="5400000" algn="ctr" rotWithShape="0">
                      <a:srgbClr val="6E747A">
                        <a:alpha val="43000"/>
                      </a:srgbClr>
                    </a:outerShdw>
                  </a:effectLst>
                  <a:latin typeface="+mj-lt"/>
                </a:endParaRPr>
              </a:p>
            </p:txBody>
          </p:sp>
        </mc:Choice>
        <mc:Fallback xmlns="">
          <p:sp>
            <p:nvSpPr>
              <p:cNvPr id="9" name="TextBox 8">
                <a:extLst>
                  <a:ext uri="{FF2B5EF4-FFF2-40B4-BE49-F238E27FC236}">
                    <a16:creationId xmlns:a16="http://schemas.microsoft.com/office/drawing/2014/main" id="{CB9BACBC-F1A9-C21D-B989-762270AB3872}"/>
                  </a:ext>
                </a:extLst>
              </p:cNvPr>
              <p:cNvSpPr txBox="1">
                <a:spLocks noRot="1" noChangeAspect="1" noMove="1" noResize="1" noEditPoints="1" noAdjustHandles="1" noChangeArrowheads="1" noChangeShapeType="1" noTextEdit="1"/>
              </p:cNvSpPr>
              <p:nvPr/>
            </p:nvSpPr>
            <p:spPr>
              <a:xfrm>
                <a:off x="1655068" y="4096658"/>
                <a:ext cx="3253111" cy="771173"/>
              </a:xfrm>
              <a:prstGeom prst="rect">
                <a:avLst/>
              </a:prstGeom>
              <a:blipFill>
                <a:blip r:embed="rId5"/>
                <a:stretch>
                  <a:fillRect b="-102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D5E49C8-CAB2-5B8E-77C2-2F748F8598EA}"/>
                  </a:ext>
                </a:extLst>
              </p:cNvPr>
              <p:cNvSpPr txBox="1"/>
              <p:nvPr/>
            </p:nvSpPr>
            <p:spPr>
              <a:xfrm>
                <a:off x="1219782" y="5306117"/>
                <a:ext cx="6014735" cy="91614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r>
                            <a:rPr lang="en-US" sz="3000" b="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 </m:t>
                          </m:r>
                          <m:r>
                            <a:rPr lang="en-US" sz="3000" b="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𝐽</m:t>
                          </m:r>
                          <m:r>
                            <a:rPr lang="en-US" sz="3000" b="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 </m:t>
                          </m:r>
                        </m:e>
                      </m:d>
                      <m:r>
                        <a:rPr lang="en-US" sz="3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m:t>
                      </m:r>
                      <m:d>
                        <m:dPr>
                          <m:begChr m:val="["/>
                          <m:endChr m:val="]"/>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m>
                            <m:mPr>
                              <m:plcHide m:val="on"/>
                              <m:mcs>
                                <m:mc>
                                  <m:mcPr>
                                    <m:count m:val="1"/>
                                    <m:mcJc m:val="center"/>
                                  </m:mcPr>
                                </m:mc>
                              </m:mcs>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mPr>
                            <m:mr>
                              <m:e>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L</m:t>
                                </m:r>
                                <m:r>
                                  <m:rPr>
                                    <m:nor/>
                                  </m:rP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m:t>1</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 </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cos</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𝜃</m:t>
                                </m:r>
                                <m:r>
                                  <m:rPr>
                                    <m:nor/>
                                  </m:rP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m:t>1</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m:t>
                                </m:r>
                                <m:r>
                                  <m:rPr>
                                    <m:nor/>
                                  </m:rPr>
                                  <a:rPr lang="en-US" sz="3000" b="0" i="0" dirty="0" smtClean="0">
                                    <a:ln w="0">
                                      <a:solidFill>
                                        <a:srgbClr val="C00000"/>
                                      </a:solidFill>
                                    </a:ln>
                                    <a:solidFill>
                                      <a:srgbClr val="7030A0"/>
                                    </a:solidFill>
                                    <a:effectLst>
                                      <a:outerShdw blurRad="38100" dist="25400" dir="5400000" algn="ctr" rotWithShape="0">
                                        <a:srgbClr val="6E747A">
                                          <a:alpha val="43000"/>
                                        </a:srgbClr>
                                      </a:outerShdw>
                                    </a:effectLst>
                                  </a:rPr>
                                  <m:t>       </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L</m:t>
                                </m:r>
                                <m:r>
                                  <m:rPr>
                                    <m:nor/>
                                  </m:rP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m:t>2</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 </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cos</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𝜃</m:t>
                                </m:r>
                                <m:r>
                                  <m:rPr>
                                    <m:nor/>
                                  </m:rP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m:t>2</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m:t>
                                </m:r>
                              </m:e>
                            </m:mr>
                            <m:mr>
                              <m:e>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L</m:t>
                                </m:r>
                                <m:r>
                                  <m:rPr>
                                    <m:nor/>
                                  </m:rP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m:t>1</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 </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sin</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𝜃</m:t>
                                </m:r>
                                <m:r>
                                  <m:rPr>
                                    <m:nor/>
                                  </m:rP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m:t>1</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m:t>
                                </m:r>
                                <m:r>
                                  <m:rPr>
                                    <m:nor/>
                                  </m:rPr>
                                  <a:rPr lang="en-US" sz="3000" b="0" i="0" dirty="0" smtClean="0">
                                    <a:ln w="0">
                                      <a:solidFill>
                                        <a:srgbClr val="C00000"/>
                                      </a:solidFill>
                                    </a:ln>
                                    <a:solidFill>
                                      <a:srgbClr val="7030A0"/>
                                    </a:solidFill>
                                    <a:effectLst>
                                      <a:outerShdw blurRad="38100" dist="25400" dir="5400000" algn="ctr" rotWithShape="0">
                                        <a:srgbClr val="6E747A">
                                          <a:alpha val="43000"/>
                                        </a:srgbClr>
                                      </a:outerShdw>
                                    </a:effectLst>
                                  </a:rPr>
                                  <m:t>        </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L</m:t>
                                </m:r>
                                <m:r>
                                  <m:rPr>
                                    <m:nor/>
                                  </m:rP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m:t>2</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 </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sin</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𝜃</m:t>
                                </m:r>
                                <m:r>
                                  <m:rPr>
                                    <m:nor/>
                                  </m:rP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m:t>2</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m:t>
                                </m:r>
                              </m:e>
                            </m:mr>
                          </m:m>
                          <m:r>
                            <a:rPr lang="en-US" sz="3000" b="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 </m:t>
                          </m:r>
                        </m:e>
                      </m:d>
                    </m:oMath>
                  </m:oMathPara>
                </a14:m>
                <a:endParaRPr lang="en-US" sz="3000" dirty="0">
                  <a:ln w="0">
                    <a:solidFill>
                      <a:srgbClr val="C00000"/>
                    </a:solidFill>
                  </a:ln>
                  <a:solidFill>
                    <a:srgbClr val="7030A0"/>
                  </a:solidFill>
                  <a:effectLst>
                    <a:outerShdw blurRad="38100" dist="25400" dir="5400000" algn="ctr" rotWithShape="0">
                      <a:srgbClr val="6E747A">
                        <a:alpha val="43000"/>
                      </a:srgbClr>
                    </a:outerShdw>
                  </a:effectLst>
                </a:endParaRPr>
              </a:p>
            </p:txBody>
          </p:sp>
        </mc:Choice>
        <mc:Fallback xmlns="">
          <p:sp>
            <p:nvSpPr>
              <p:cNvPr id="10" name="TextBox 9">
                <a:extLst>
                  <a:ext uri="{FF2B5EF4-FFF2-40B4-BE49-F238E27FC236}">
                    <a16:creationId xmlns:a16="http://schemas.microsoft.com/office/drawing/2014/main" id="{FD5E49C8-CAB2-5B8E-77C2-2F748F8598EA}"/>
                  </a:ext>
                </a:extLst>
              </p:cNvPr>
              <p:cNvSpPr txBox="1">
                <a:spLocks noRot="1" noChangeAspect="1" noMove="1" noResize="1" noEditPoints="1" noAdjustHandles="1" noChangeArrowheads="1" noChangeShapeType="1" noTextEdit="1"/>
              </p:cNvSpPr>
              <p:nvPr/>
            </p:nvSpPr>
            <p:spPr>
              <a:xfrm>
                <a:off x="1219782" y="5306117"/>
                <a:ext cx="6014735" cy="916148"/>
              </a:xfrm>
              <a:prstGeom prst="rect">
                <a:avLst/>
              </a:prstGeom>
              <a:blipFill>
                <a:blip r:embed="rId6"/>
                <a:stretch>
                  <a:fillRect b="-794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36DFAAA9-FF86-CB0F-688C-DD677F5D7A99}"/>
              </a:ext>
            </a:extLst>
          </p:cNvPr>
          <p:cNvSpPr txBox="1"/>
          <p:nvPr/>
        </p:nvSpPr>
        <p:spPr>
          <a:xfrm>
            <a:off x="155720" y="728003"/>
            <a:ext cx="10283819"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2. </a:t>
            </a:r>
            <a:r>
              <a:rPr kumimoji="0" lang="en-US" sz="3000" b="1" i="0" u="sng" strike="noStrike" kern="1200" cap="none" spc="0" normalizeH="0" baseline="0" noProof="0" dirty="0">
                <a:ln>
                  <a:noFill/>
                </a:ln>
                <a:solidFill>
                  <a:prstClr val="black"/>
                </a:solidFill>
                <a:effectLst/>
                <a:uLnTx/>
                <a:uFillTx/>
                <a:latin typeface="+mj-lt"/>
                <a:ea typeface="+mn-ea"/>
                <a:cs typeface="+mn-cs"/>
              </a:rPr>
              <a:t>Mathematical Modelling</a:t>
            </a:r>
            <a:r>
              <a:rPr kumimoji="0" lang="ar-IQ" sz="3000" b="1" i="0" u="sng" strike="noStrike" kern="1200" cap="none" spc="0" normalizeH="0" baseline="0" noProof="0" dirty="0">
                <a:ln>
                  <a:noFill/>
                </a:ln>
                <a:solidFill>
                  <a:prstClr val="black"/>
                </a:solidFill>
                <a:effectLst/>
                <a:uLnTx/>
                <a:uFillTx/>
                <a:latin typeface="+mj-lt"/>
                <a:ea typeface="+mn-ea"/>
                <a:cs typeface="+mn-cs"/>
              </a:rPr>
              <a:t> </a:t>
            </a:r>
            <a:r>
              <a:rPr kumimoji="0" lang="en-US" sz="3000" b="1" i="0" u="sng" strike="noStrike" kern="1200" cap="none" spc="0" normalizeH="0" baseline="0" noProof="0" dirty="0">
                <a:ln>
                  <a:noFill/>
                </a:ln>
                <a:solidFill>
                  <a:prstClr val="black"/>
                </a:solidFill>
                <a:effectLst/>
                <a:uLnTx/>
                <a:uFillTx/>
                <a:latin typeface="+mj-lt"/>
                <a:ea typeface="+mn-ea"/>
                <a:cs typeface="+mn-cs"/>
              </a:rPr>
              <a:t> </a:t>
            </a:r>
            <a:r>
              <a:rPr kumimoji="0" lang="en-US" sz="3000" b="1" i="0" u="sng" strike="noStrike" kern="1200" cap="none" spc="0" normalizeH="0" baseline="0" noProof="0" dirty="0">
                <a:ln>
                  <a:noFill/>
                </a:ln>
                <a:solidFill>
                  <a:prstClr val="black"/>
                </a:solidFill>
                <a:effectLst/>
                <a:uLnTx/>
                <a:uFillTx/>
                <a:ea typeface="+mn-ea"/>
                <a:cs typeface="+mn-cs"/>
              </a:rPr>
              <a:t>of  the Human Lower Limb </a:t>
            </a:r>
          </a:p>
        </p:txBody>
      </p:sp>
    </p:spTree>
    <p:extLst>
      <p:ext uri="{BB962C8B-B14F-4D97-AF65-F5344CB8AC3E}">
        <p14:creationId xmlns:p14="http://schemas.microsoft.com/office/powerpoint/2010/main" val="1264717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3784756-EAE5-56BB-F9D2-1B8B1E989D26}"/>
                  </a:ext>
                </a:extLst>
              </p:cNvPr>
              <p:cNvSpPr txBox="1"/>
              <p:nvPr/>
            </p:nvSpPr>
            <p:spPr>
              <a:xfrm>
                <a:off x="375264" y="1615259"/>
                <a:ext cx="11175759" cy="21409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m>
                            <m:mPr>
                              <m:plcHide m:val="on"/>
                              <m:mcs>
                                <m:mc>
                                  <m:mcPr>
                                    <m:count m:val="1"/>
                                    <m:mcJc m:val="center"/>
                                  </m:mcPr>
                                </m:mc>
                              </m:mcs>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mPr>
                            <m:mr>
                              <m:e>
                                <m:sSub>
                                  <m:sSubPr>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𝜏</m:t>
                                    </m:r>
                                  </m:e>
                                  <m:sub>
                                    <m:r>
                                      <a:rPr lang="en-US" sz="3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Sub>
                                <m:r>
                                  <a:rPr lang="en-US" sz="3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𝜏</m:t>
                                    </m:r>
                                  </m:e>
                                  <m:sub>
                                    <m:r>
                                      <a:rPr lang="en-US" sz="3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b>
                                </m:sSub>
                              </m:e>
                            </m:mr>
                            <m:mr>
                              <m:e>
                                <m:sSub>
                                  <m:sSubPr>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𝜏</m:t>
                                    </m:r>
                                  </m:e>
                                  <m:sub>
                                    <m:r>
                                      <a:rPr lang="en-US" sz="3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b>
                                </m:sSub>
                              </m:e>
                            </m:mr>
                          </m:m>
                        </m:e>
                      </m:d>
                      <m:r>
                        <a:rPr lang="en-US" sz="3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 </m:t>
                      </m:r>
                      <m:d>
                        <m:dPr>
                          <m:begChr m:val="["/>
                          <m:endChr m:val="]"/>
                          <m:ctrlPr>
                            <a:rPr lang="en-US" sz="30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m>
                            <m:mPr>
                              <m:plcHide m:val="on"/>
                              <m:mcs>
                                <m:mc>
                                  <m:mcPr>
                                    <m:count m:val="1"/>
                                    <m:mcJc m:val="center"/>
                                  </m:mcPr>
                                </m:mc>
                              </m:mcs>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mPr>
                            <m:mr>
                              <m:e>
                                <m:f>
                                  <m:fPr>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3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num>
                                  <m:den>
                                    <m:r>
                                      <a:rPr lang="en-US" sz="3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𝑡</m:t>
                                    </m:r>
                                  </m:den>
                                </m:f>
                                <m:d>
                                  <m:dPr>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f>
                                      <m:fPr>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3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𝐿</m:t>
                                        </m:r>
                                      </m:num>
                                      <m:den>
                                        <m:r>
                                          <a:rPr lang="en-US" sz="3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r>
                                          <m:rPr>
                                            <m:sty m:val="p"/>
                                          </m:rPr>
                                          <a:rPr lang="el-GR" sz="30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θ</m:t>
                                        </m:r>
                                        <m:r>
                                          <a:rPr lang="en-US" sz="3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m:t>
                                        </m:r>
                                      </m:den>
                                    </m:f>
                                  </m:e>
                                </m:d>
                                <m:r>
                                  <a:rPr lang="en-US" sz="3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f>
                                  <m:fPr>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3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𝐿</m:t>
                                    </m:r>
                                  </m:num>
                                  <m:den>
                                    <m:r>
                                      <a:rPr lang="en-US" sz="3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r>
                                      <m:rPr>
                                        <m:sty m:val="p"/>
                                      </m:rPr>
                                      <a:rPr lang="el-GR" sz="30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θ</m:t>
                                    </m:r>
                                    <m:r>
                                      <a:rPr lang="en-US" sz="3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den>
                                </m:f>
                              </m:e>
                            </m:mr>
                            <m:mr>
                              <m:e>
                                <m:f>
                                  <m:fPr>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3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num>
                                  <m:den>
                                    <m:r>
                                      <a:rPr lang="en-US" sz="3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𝑡</m:t>
                                    </m:r>
                                  </m:den>
                                </m:f>
                                <m:d>
                                  <m:dPr>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f>
                                      <m:fPr>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3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𝐿</m:t>
                                        </m:r>
                                      </m:num>
                                      <m:den>
                                        <m:r>
                                          <a:rPr lang="en-US" sz="3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r>
                                          <m:rPr>
                                            <m:sty m:val="p"/>
                                          </m:rPr>
                                          <a:rPr lang="el-GR"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θ</m:t>
                                        </m:r>
                                        <m:r>
                                          <a:rPr lang="en-US" sz="3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m:t>
                                        </m:r>
                                      </m:den>
                                    </m:f>
                                  </m:e>
                                </m:d>
                                <m:r>
                                  <a:rPr lang="en-US" sz="3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f>
                                  <m:fPr>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3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𝐿</m:t>
                                    </m:r>
                                  </m:num>
                                  <m:den>
                                    <m:r>
                                      <a:rPr lang="en-US" sz="30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r>
                                      <m:rPr>
                                        <m:sty m:val="p"/>
                                      </m:rPr>
                                      <a:rPr lang="el-GR"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θ</m:t>
                                    </m:r>
                                    <m:r>
                                      <a:rPr lang="en-US" sz="3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den>
                                </m:f>
                              </m:e>
                            </m:mr>
                          </m:m>
                        </m:e>
                      </m:d>
                      <m:r>
                        <a:rPr lang="en-US" sz="3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d>
                        <m:dPr>
                          <m:begChr m:val="["/>
                          <m:endChr m:val="]"/>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m>
                            <m:mPr>
                              <m:plcHide m:val="on"/>
                              <m:mcs>
                                <m:mc>
                                  <m:mcPr>
                                    <m:count m:val="1"/>
                                    <m:mcJc m:val="center"/>
                                  </m:mcPr>
                                </m:mc>
                              </m:mcs>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mPr>
                            <m:mr>
                              <m:e>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L</m:t>
                                </m:r>
                                <m:r>
                                  <m:rPr>
                                    <m:nor/>
                                  </m:rP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m:t>1</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 </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cos</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𝜃</m:t>
                                </m:r>
                                <m:r>
                                  <m:rPr>
                                    <m:nor/>
                                  </m:rP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m:t>1</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       </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L</m:t>
                                </m:r>
                                <m:r>
                                  <m:rPr>
                                    <m:nor/>
                                  </m:rP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m:t>2</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 </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cos</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𝜃</m:t>
                                </m:r>
                                <m:r>
                                  <m:rPr>
                                    <m:nor/>
                                  </m:rP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m:t>2</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m:t>
                                </m:r>
                              </m:e>
                            </m:mr>
                            <m:mr>
                              <m:e>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L</m:t>
                                </m:r>
                                <m:r>
                                  <m:rPr>
                                    <m:nor/>
                                  </m:rP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m:t>1</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 </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sin</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𝜃</m:t>
                                </m:r>
                                <m:r>
                                  <m:rPr>
                                    <m:nor/>
                                  </m:rP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m:t>1</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        </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L</m:t>
                                </m:r>
                                <m:r>
                                  <m:rPr>
                                    <m:nor/>
                                  </m:rP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m:t>2</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 </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sin</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𝜃</m:t>
                                </m:r>
                                <m:r>
                                  <m:rPr>
                                    <m:nor/>
                                  </m:rPr>
                                  <a:rPr lang="en-US" sz="3000" baseline="-25000" dirty="0">
                                    <a:ln w="0">
                                      <a:solidFill>
                                        <a:srgbClr val="C00000"/>
                                      </a:solidFill>
                                    </a:ln>
                                    <a:solidFill>
                                      <a:srgbClr val="7030A0"/>
                                    </a:solidFill>
                                    <a:effectLst>
                                      <a:outerShdw blurRad="38100" dist="25400" dir="5400000" algn="ctr" rotWithShape="0">
                                        <a:srgbClr val="6E747A">
                                          <a:alpha val="43000"/>
                                        </a:srgbClr>
                                      </a:outerShdw>
                                    </a:effectLst>
                                  </a:rPr>
                                  <m:t>2</m:t>
                                </m:r>
                                <m:r>
                                  <m:rPr>
                                    <m:nor/>
                                  </m:rPr>
                                  <a:rPr lang="en-US" sz="3000" dirty="0">
                                    <a:ln w="0">
                                      <a:solidFill>
                                        <a:srgbClr val="C00000"/>
                                      </a:solidFill>
                                    </a:ln>
                                    <a:solidFill>
                                      <a:srgbClr val="7030A0"/>
                                    </a:solidFill>
                                    <a:effectLst>
                                      <a:outerShdw blurRad="38100" dist="25400" dir="5400000" algn="ctr" rotWithShape="0">
                                        <a:srgbClr val="6E747A">
                                          <a:alpha val="43000"/>
                                        </a:srgbClr>
                                      </a:outerShdw>
                                    </a:effectLst>
                                  </a:rPr>
                                  <m:t>)</m:t>
                                </m:r>
                              </m:e>
                            </m:mr>
                          </m:m>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 </m:t>
                          </m:r>
                        </m:e>
                      </m:d>
                      <m:r>
                        <a:rPr lang="en-US" sz="3000" b="0" i="1" baseline="100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𝑡</m:t>
                      </m:r>
                      <m:d>
                        <m:dPr>
                          <m:begChr m:val="["/>
                          <m:endChr m:val="]"/>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m>
                            <m:mPr>
                              <m:plcHide m:val="on"/>
                              <m:mcs>
                                <m:mc>
                                  <m:mcPr>
                                    <m:count m:val="1"/>
                                    <m:mcJc m:val="center"/>
                                  </m:mcPr>
                                </m:mc>
                              </m:mcs>
                              <m:ctrlP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mPr>
                            <m:mr>
                              <m:e>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𝐹</m:t>
                                </m:r>
                                <m:r>
                                  <a:rPr lang="en-US" sz="3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e>
                            </m:mr>
                            <m:mr>
                              <m:e>
                                <m:r>
                                  <a:rPr lang="en-US" sz="3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𝐹</m:t>
                                </m:r>
                                <m:r>
                                  <a:rPr lang="en-US" sz="3000" b="0" i="1" baseline="-25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e>
                            </m:mr>
                          </m:m>
                        </m:e>
                      </m:d>
                    </m:oMath>
                  </m:oMathPara>
                </a14:m>
                <a:endParaRPr lang="en-US" sz="3000" dirty="0">
                  <a:ln w="0">
                    <a:solidFill>
                      <a:srgbClr val="C00000"/>
                    </a:solidFill>
                  </a:ln>
                  <a:solidFill>
                    <a:srgbClr val="7030A0"/>
                  </a:solidFill>
                  <a:effectLst>
                    <a:outerShdw blurRad="38100" dist="25400" dir="5400000" algn="ctr" rotWithShape="0">
                      <a:srgbClr val="6E747A">
                        <a:alpha val="43000"/>
                      </a:srgbClr>
                    </a:outerShdw>
                  </a:effectLst>
                </a:endParaRPr>
              </a:p>
            </p:txBody>
          </p:sp>
        </mc:Choice>
        <mc:Fallback xmlns="">
          <p:sp>
            <p:nvSpPr>
              <p:cNvPr id="4" name="TextBox 3">
                <a:extLst>
                  <a:ext uri="{FF2B5EF4-FFF2-40B4-BE49-F238E27FC236}">
                    <a16:creationId xmlns:a16="http://schemas.microsoft.com/office/drawing/2014/main" id="{03784756-EAE5-56BB-F9D2-1B8B1E989D26}"/>
                  </a:ext>
                </a:extLst>
              </p:cNvPr>
              <p:cNvSpPr txBox="1">
                <a:spLocks noRot="1" noChangeAspect="1" noMove="1" noResize="1" noEditPoints="1" noAdjustHandles="1" noChangeArrowheads="1" noChangeShapeType="1" noTextEdit="1"/>
              </p:cNvSpPr>
              <p:nvPr/>
            </p:nvSpPr>
            <p:spPr>
              <a:xfrm>
                <a:off x="375264" y="1615259"/>
                <a:ext cx="11175759" cy="2140971"/>
              </a:xfrm>
              <a:prstGeom prst="rect">
                <a:avLst/>
              </a:prstGeom>
              <a:blipFill>
                <a:blip r:embed="rId2"/>
                <a:stretch>
                  <a:fillRect b="-42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4CDC2B8-2F17-CB4D-B519-0571ED2EAEBA}"/>
                  </a:ext>
                </a:extLst>
              </p:cNvPr>
              <p:cNvSpPr txBox="1"/>
              <p:nvPr/>
            </p:nvSpPr>
            <p:spPr>
              <a:xfrm>
                <a:off x="77859" y="4089488"/>
                <a:ext cx="12036281" cy="88678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5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25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𝐿</m:t>
                          </m:r>
                        </m:num>
                        <m:den>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m:rPr>
                                  <m:sty m:val="p"/>
                                </m:rPr>
                                <a:rPr lang="el-GR" sz="25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θ</m:t>
                              </m:r>
                              <m:r>
                                <a:rPr lang="el-GR" sz="25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e>
                            <m:sub>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Sub>
                        </m:den>
                      </m:f>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f>
                        <m:f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num>
                        <m:den>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m:rPr>
                                  <m:sty m:val="p"/>
                                </m:rPr>
                                <a:rPr lang="el-GR" sz="25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θ</m:t>
                              </m:r>
                              <m:r>
                                <a:rPr lang="el-GR" sz="25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e>
                            <m:sub>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Sub>
                        </m:den>
                      </m:f>
                      <m:d>
                        <m:dPr>
                          <m:begChr m:val="["/>
                          <m:endChr m:val="]"/>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f>
                            <m:f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num>
                            <m:den>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den>
                          </m:f>
                          <m:sSub>
                            <m:sSub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𝑚</m:t>
                              </m:r>
                            </m:e>
                            <m:sub>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Sub>
                          <m:d>
                            <m:d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sSubSup>
                                <m:sSubSup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SupPr>
                                <m:e>
                                  <m:sSup>
                                    <m:sSup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pPr>
                                    <m:e>
                                      <m: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𝑥</m:t>
                                      </m:r>
                                    </m:e>
                                    <m:sup>
                                      <m:r>
                                        <a:rPr lang="en-US" sz="25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up>
                                  </m:sSup>
                                </m:e>
                                <m:sub>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up>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p>
                              </m:sSubSup>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bSup>
                                <m:sSubSupPr>
                                  <m:ctrlPr>
                                    <a:rPr lang="en-US" sz="25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SupPr>
                                <m:e>
                                  <m:sSup>
                                    <m:sSup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pPr>
                                    <m:e>
                                      <m: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𝑦</m:t>
                                      </m:r>
                                    </m:e>
                                    <m:sup>
                                      <m:r>
                                        <a:rPr lang="en-US" sz="25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up>
                                  </m:sSup>
                                </m:e>
                                <m:sub>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up>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p>
                              </m:sSubSup>
                            </m:e>
                          </m:d>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f>
                            <m:f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num>
                            <m:den>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den>
                          </m:f>
                          <m:sSub>
                            <m:sSub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𝐼</m:t>
                              </m:r>
                            </m:e>
                            <m:sub>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Sub>
                          <m:sSubSup>
                            <m:sSubSup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SupPr>
                            <m:e>
                              <m:sSup>
                                <m:sSup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pPr>
                                <m:e>
                                  <m: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𝜃</m:t>
                                  </m:r>
                                </m:e>
                                <m:sup>
                                  <m:r>
                                    <a:rPr lang="en-US" sz="25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up>
                              </m:sSup>
                            </m:e>
                            <m:sub>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up>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p>
                          </m:sSubSup>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f>
                            <m:f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num>
                            <m:den>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den>
                          </m:f>
                          <m:sSub>
                            <m:sSub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𝑚</m:t>
                              </m:r>
                            </m:e>
                            <m:sub>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b>
                          </m:sSub>
                          <m:d>
                            <m:d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sSubSup>
                                <m:sSubSup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SupPr>
                                <m:e>
                                  <m:sSup>
                                    <m:sSup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pPr>
                                    <m:e>
                                      <m: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𝑥</m:t>
                                      </m:r>
                                    </m:e>
                                    <m:sup>
                                      <m:r>
                                        <a:rPr lang="en-US" sz="25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up>
                                  </m:sSup>
                                </m:e>
                                <m:sub>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b>
                                <m:sup>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p>
                              </m:sSubSup>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bSup>
                                <m:sSubSup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SupPr>
                                <m:e>
                                  <m:sSup>
                                    <m:sSup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pPr>
                                    <m:e>
                                      <m: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𝑦</m:t>
                                      </m:r>
                                    </m:e>
                                    <m:sup>
                                      <m:r>
                                        <a:rPr lang="en-US" sz="25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up>
                                  </m:sSup>
                                </m:e>
                                <m:sub>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b>
                                <m:sup>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p>
                              </m:sSubSup>
                            </m:e>
                          </m:d>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f>
                            <m:f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num>
                            <m:den>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den>
                          </m:f>
                          <m:sSub>
                            <m:sSub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𝐼</m:t>
                              </m:r>
                            </m:e>
                            <m:sub>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b>
                          </m:sSub>
                          <m:sSubSup>
                            <m:sSubSup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SupPr>
                            <m:e>
                              <m:sSup>
                                <m:sSup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pPr>
                                <m:e>
                                  <m: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𝜃</m:t>
                                  </m:r>
                                </m:e>
                                <m:sup>
                                  <m:r>
                                    <a:rPr lang="en-US" sz="250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up>
                              </m:sSup>
                            </m:e>
                            <m:sub>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b>
                            <m:sup>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p>
                          </m:sSubSup>
                          <m:r>
                            <a:rPr lang="en-US" sz="2500" b="0" i="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𝑚</m:t>
                              </m:r>
                            </m:e>
                            <m:sub>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Sub>
                          <m:sSub>
                            <m:sSub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𝑦</m:t>
                              </m:r>
                            </m:e>
                            <m:sub>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Sub>
                          <m: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𝑔</m:t>
                          </m:r>
                          <m:r>
                            <a:rPr lang="en-US" sz="2500" b="0" i="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𝑚</m:t>
                              </m:r>
                            </m:e>
                            <m:sub>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b>
                          </m:sSub>
                          <m:sSub>
                            <m:sSubPr>
                              <m:ctrlP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𝑦</m:t>
                              </m:r>
                            </m:e>
                            <m:sub>
                              <m:r>
                                <a:rPr lang="en-US" sz="25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b>
                          </m:sSub>
                          <m:r>
                            <a:rPr lang="en-US" sz="25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𝑔</m:t>
                          </m:r>
                        </m:e>
                      </m:d>
                    </m:oMath>
                  </m:oMathPara>
                </a14:m>
                <a:endParaRPr lang="en-US" sz="2500" dirty="0">
                  <a:ln w="0">
                    <a:solidFill>
                      <a:srgbClr val="C00000"/>
                    </a:solidFill>
                  </a:ln>
                  <a:solidFill>
                    <a:srgbClr val="7030A0"/>
                  </a:solidFill>
                  <a:effectLst>
                    <a:outerShdw blurRad="38100" dist="25400" dir="5400000" algn="ctr" rotWithShape="0">
                      <a:srgbClr val="6E747A">
                        <a:alpha val="43000"/>
                      </a:srgbClr>
                    </a:outerShdw>
                  </a:effectLst>
                </a:endParaRPr>
              </a:p>
            </p:txBody>
          </p:sp>
        </mc:Choice>
        <mc:Fallback xmlns="">
          <p:sp>
            <p:nvSpPr>
              <p:cNvPr id="14" name="TextBox 13">
                <a:extLst>
                  <a:ext uri="{FF2B5EF4-FFF2-40B4-BE49-F238E27FC236}">
                    <a16:creationId xmlns:a16="http://schemas.microsoft.com/office/drawing/2014/main" id="{84CDC2B8-2F17-CB4D-B519-0571ED2EAEBA}"/>
                  </a:ext>
                </a:extLst>
              </p:cNvPr>
              <p:cNvSpPr txBox="1">
                <a:spLocks noRot="1" noChangeAspect="1" noMove="1" noResize="1" noEditPoints="1" noAdjustHandles="1" noChangeArrowheads="1" noChangeShapeType="1" noTextEdit="1"/>
              </p:cNvSpPr>
              <p:nvPr/>
            </p:nvSpPr>
            <p:spPr>
              <a:xfrm>
                <a:off x="77859" y="4089488"/>
                <a:ext cx="12036281" cy="886781"/>
              </a:xfrm>
              <a:prstGeom prst="rect">
                <a:avLst/>
              </a:prstGeom>
              <a:blipFill>
                <a:blip r:embed="rId3"/>
                <a:stretch>
                  <a:fillRect b="-2069"/>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A6991E42-E99D-1687-18CA-AABB8F2E5B6A}"/>
              </a:ext>
            </a:extLst>
          </p:cNvPr>
          <p:cNvGrpSpPr/>
          <p:nvPr/>
        </p:nvGrpSpPr>
        <p:grpSpPr>
          <a:xfrm>
            <a:off x="586027" y="5269368"/>
            <a:ext cx="10494350" cy="783869"/>
            <a:chOff x="0" y="5311404"/>
            <a:chExt cx="10494350" cy="783869"/>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3D6D9F3-4A53-FCE2-E911-5CA9AE0C4FA0}"/>
                    </a:ext>
                  </a:extLst>
                </p:cNvPr>
                <p:cNvSpPr txBox="1"/>
                <p:nvPr/>
              </p:nvSpPr>
              <p:spPr>
                <a:xfrm>
                  <a:off x="0" y="5412362"/>
                  <a:ext cx="5723623" cy="581954"/>
                </a:xfrm>
                <a:prstGeom prst="rect">
                  <a:avLst/>
                </a:prstGeom>
                <a:noFill/>
              </p:spPr>
              <p:txBody>
                <a:bodyPr wrap="square">
                  <a:spAutoFit/>
                </a:bodyPr>
                <a:lstStyle/>
                <a:p>
                  <a:r>
                    <a:rPr lang="en-US" sz="2000" dirty="0">
                      <a:ln w="0">
                        <a:solidFill>
                          <a:srgbClr val="C00000"/>
                        </a:solidFill>
                      </a:ln>
                      <a:solidFill>
                        <a:srgbClr val="7030A0"/>
                      </a:solidFill>
                      <a:effectLst>
                        <a:outerShdw blurRad="38100" dist="25400" dir="5400000" algn="ctr" rotWithShape="0">
                          <a:srgbClr val="6E747A">
                            <a:alpha val="43000"/>
                          </a:srgbClr>
                        </a:outerShdw>
                      </a:effectLst>
                    </a:rPr>
                    <a:t>= </a:t>
                  </a:r>
                  <a14:m>
                    <m:oMath xmlns:m="http://schemas.openxmlformats.org/officeDocument/2006/math">
                      <m:sSub>
                        <m:sSubPr>
                          <m:ctrlPr>
                            <a:rPr lang="en-US" sz="2000" i="1"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𝑚</m:t>
                          </m:r>
                        </m:e>
                        <m: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Sub>
                      <m:d>
                        <m:dPr>
                          <m:begChr m:val="["/>
                          <m:endChr m:val="]"/>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f>
                            <m:f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num>
                            <m:den>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den>
                          </m:f>
                          <m:d>
                            <m:d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Sub>
                                <m:sSub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𝑥</m:t>
                                  </m:r>
                                </m:e>
                                <m: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f>
                                <m:f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𝑥</m:t>
                                      </m:r>
                                    </m:e>
                                    <m: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num>
                                <m:den>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𝜃</m:t>
                                      </m:r>
                                    </m:e>
                                    <m: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den>
                              </m:f>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Sub>
                                <m:sSub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𝑦</m:t>
                                  </m:r>
                                </m:e>
                                <m: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f>
                                <m:f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𝑦</m:t>
                                      </m:r>
                                    </m:e>
                                    <m: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num>
                                <m:den>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𝜃</m:t>
                                      </m:r>
                                    </m:e>
                                    <m: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den>
                              </m:f>
                            </m:e>
                          </m:d>
                        </m:e>
                      </m:d>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𝐼</m:t>
                          </m:r>
                        </m:e>
                        <m: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Sub>
                      <m:sSub>
                        <m:sSub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sSup>
                            <m:sSup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pPr>
                            <m:e>
                              <m: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𝜃</m:t>
                              </m:r>
                            </m:e>
                            <m:sup>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up>
                          </m:sSup>
                        </m:e>
                        <m: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Sub>
                      <m:r>
                        <a:rPr lang="en-US" sz="2000" b="0" i="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𝑚</m:t>
                          </m:r>
                        </m:e>
                        <m: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Sub>
                      <m: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𝑔</m:t>
                      </m:r>
                      <m:f>
                        <m:f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𝑦</m:t>
                              </m:r>
                            </m:e>
                            <m: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Sub>
                        </m:num>
                        <m:den>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𝜃</m:t>
                              </m:r>
                            </m:e>
                            <m: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den>
                      </m:f>
                    </m:oMath>
                  </a14:m>
                  <a:endParaRPr lang="en-US" sz="2000" dirty="0"/>
                </a:p>
              </p:txBody>
            </p:sp>
          </mc:Choice>
          <mc:Fallback xmlns="">
            <p:sp>
              <p:nvSpPr>
                <p:cNvPr id="18" name="TextBox 17">
                  <a:extLst>
                    <a:ext uri="{FF2B5EF4-FFF2-40B4-BE49-F238E27FC236}">
                      <a16:creationId xmlns:a16="http://schemas.microsoft.com/office/drawing/2014/main" id="{53D6D9F3-4A53-FCE2-E911-5CA9AE0C4FA0}"/>
                    </a:ext>
                  </a:extLst>
                </p:cNvPr>
                <p:cNvSpPr txBox="1">
                  <a:spLocks noRot="1" noChangeAspect="1" noMove="1" noResize="1" noEditPoints="1" noAdjustHandles="1" noChangeArrowheads="1" noChangeShapeType="1" noTextEdit="1"/>
                </p:cNvSpPr>
                <p:nvPr/>
              </p:nvSpPr>
              <p:spPr>
                <a:xfrm>
                  <a:off x="0" y="5412362"/>
                  <a:ext cx="5723623" cy="58195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2F0C5D8-72E1-A965-68F7-280E2160A51F}"/>
                    </a:ext>
                  </a:extLst>
                </p:cNvPr>
                <p:cNvSpPr txBox="1"/>
                <p:nvPr/>
              </p:nvSpPr>
              <p:spPr>
                <a:xfrm>
                  <a:off x="5404633" y="5311404"/>
                  <a:ext cx="5089717" cy="7838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r>
                          <a:rPr lang="en-US" sz="2000" b="0" i="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 </m:t>
                        </m:r>
                        <m:sSub>
                          <m:sSub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𝑚</m:t>
                            </m:r>
                          </m:e>
                          <m: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b>
                        </m:sSub>
                        <m:d>
                          <m:dPr>
                            <m:begChr m:val="["/>
                            <m:endChr m:val="]"/>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f>
                              <m:f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num>
                              <m:den>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den>
                            </m:f>
                            <m:d>
                              <m:d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dPr>
                              <m:e>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Sub>
                                  <m:sSub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𝑥</m:t>
                                    </m:r>
                                  </m:e>
                                  <m: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b>
                                </m:s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f>
                                  <m:f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𝑥</m:t>
                                        </m:r>
                                      </m:e>
                                      <m: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b>
                                    </m:s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num>
                                  <m:den>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𝜃</m:t>
                                        </m:r>
                                      </m:e>
                                      <m: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den>
                                </m:f>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Sub>
                                  <m:sSub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𝑦</m:t>
                                    </m:r>
                                  </m:e>
                                  <m: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b>
                                </m:s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f>
                                  <m:f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𝑦</m:t>
                                        </m:r>
                                      </m:e>
                                      <m: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b>
                                    </m:s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num>
                                  <m:den>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𝜃</m:t>
                                        </m:r>
                                      </m:e>
                                      <m: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den>
                                </m:f>
                              </m:e>
                            </m:d>
                          </m:e>
                        </m:d>
                        <m:r>
                          <a:rPr lang="en-US" sz="2000" b="0" i="0" smtClean="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𝑚</m:t>
                            </m:r>
                          </m:e>
                          <m: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b>
                        </m:sSub>
                        <m: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𝑔</m:t>
                        </m:r>
                        <m:f>
                          <m:f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fPr>
                          <m:num>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𝑦</m:t>
                                </m:r>
                              </m:e>
                              <m: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2</m:t>
                                </m:r>
                              </m:sub>
                            </m:sSub>
                          </m:num>
                          <m:den>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ctrlPr>
                              </m:sSubPr>
                              <m:e>
                                <m:r>
                                  <a:rPr lang="en-US" sz="2000" i="1">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𝜃</m:t>
                                </m:r>
                              </m:e>
                              <m: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1</m:t>
                                </m:r>
                              </m:sub>
                            </m:sSub>
                            <m:r>
                              <a:rPr lang="en-US" sz="2000" i="0">
                                <a:ln w="0">
                                  <a:solidFill>
                                    <a:srgbClr val="C0000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rPr>
                              <m:t>′</m:t>
                            </m:r>
                          </m:den>
                        </m:f>
                      </m:oMath>
                    </m:oMathPara>
                  </a14:m>
                  <a:endParaRPr lang="en-US" sz="2000" dirty="0"/>
                </a:p>
              </p:txBody>
            </p:sp>
          </mc:Choice>
          <mc:Fallback xmlns="">
            <p:sp>
              <p:nvSpPr>
                <p:cNvPr id="25" name="TextBox 24">
                  <a:extLst>
                    <a:ext uri="{FF2B5EF4-FFF2-40B4-BE49-F238E27FC236}">
                      <a16:creationId xmlns:a16="http://schemas.microsoft.com/office/drawing/2014/main" id="{82F0C5D8-72E1-A965-68F7-280E2160A51F}"/>
                    </a:ext>
                  </a:extLst>
                </p:cNvPr>
                <p:cNvSpPr txBox="1">
                  <a:spLocks noRot="1" noChangeAspect="1" noMove="1" noResize="1" noEditPoints="1" noAdjustHandles="1" noChangeArrowheads="1" noChangeShapeType="1" noTextEdit="1"/>
                </p:cNvSpPr>
                <p:nvPr/>
              </p:nvSpPr>
              <p:spPr>
                <a:xfrm>
                  <a:off x="5404633" y="5311404"/>
                  <a:ext cx="5089717" cy="783869"/>
                </a:xfrm>
                <a:prstGeom prst="rect">
                  <a:avLst/>
                </a:prstGeom>
                <a:blipFill>
                  <a:blip r:embed="rId13"/>
                  <a:stretch>
                    <a:fillRect/>
                  </a:stretch>
                </a:blipFill>
              </p:spPr>
              <p:txBody>
                <a:bodyPr/>
                <a:lstStyle/>
                <a:p>
                  <a:r>
                    <a:rPr lang="en-US">
                      <a:noFill/>
                    </a:rPr>
                    <a:t> </a:t>
                  </a:r>
                </a:p>
              </p:txBody>
            </p:sp>
          </mc:Fallback>
        </mc:AlternateContent>
      </p:grpSp>
      <p:sp>
        <p:nvSpPr>
          <p:cNvPr id="2" name="TextBox 1">
            <a:extLst>
              <a:ext uri="{FF2B5EF4-FFF2-40B4-BE49-F238E27FC236}">
                <a16:creationId xmlns:a16="http://schemas.microsoft.com/office/drawing/2014/main" id="{F51D2A12-E007-97CB-C7C4-07766C7F263E}"/>
              </a:ext>
            </a:extLst>
          </p:cNvPr>
          <p:cNvSpPr txBox="1"/>
          <p:nvPr/>
        </p:nvSpPr>
        <p:spPr>
          <a:xfrm>
            <a:off x="26990" y="637713"/>
            <a:ext cx="10283819"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2. </a:t>
            </a:r>
            <a:r>
              <a:rPr kumimoji="0" lang="en-US" sz="3000" b="1" i="0" u="sng" strike="noStrike" kern="1200" cap="none" spc="0" normalizeH="0" baseline="0" noProof="0" dirty="0">
                <a:ln>
                  <a:noFill/>
                </a:ln>
                <a:solidFill>
                  <a:prstClr val="black"/>
                </a:solidFill>
                <a:effectLst/>
                <a:uLnTx/>
                <a:uFillTx/>
                <a:latin typeface="+mj-lt"/>
                <a:ea typeface="+mn-ea"/>
                <a:cs typeface="+mn-cs"/>
              </a:rPr>
              <a:t>Mathematical Modelling</a:t>
            </a:r>
            <a:r>
              <a:rPr kumimoji="0" lang="ar-IQ" sz="3000" b="1" i="0" u="sng" strike="noStrike" kern="1200" cap="none" spc="0" normalizeH="0" baseline="0" noProof="0" dirty="0">
                <a:ln>
                  <a:noFill/>
                </a:ln>
                <a:solidFill>
                  <a:prstClr val="black"/>
                </a:solidFill>
                <a:effectLst/>
                <a:uLnTx/>
                <a:uFillTx/>
                <a:latin typeface="+mj-lt"/>
                <a:ea typeface="+mn-ea"/>
                <a:cs typeface="+mn-cs"/>
              </a:rPr>
              <a:t> </a:t>
            </a:r>
            <a:r>
              <a:rPr kumimoji="0" lang="en-US" sz="3000" b="1" i="0" u="sng" strike="noStrike" kern="1200" cap="none" spc="0" normalizeH="0" baseline="0" noProof="0" dirty="0">
                <a:ln>
                  <a:noFill/>
                </a:ln>
                <a:solidFill>
                  <a:prstClr val="black"/>
                </a:solidFill>
                <a:effectLst/>
                <a:uLnTx/>
                <a:uFillTx/>
                <a:latin typeface="+mj-lt"/>
                <a:ea typeface="+mn-ea"/>
                <a:cs typeface="+mn-cs"/>
              </a:rPr>
              <a:t> </a:t>
            </a:r>
            <a:r>
              <a:rPr kumimoji="0" lang="en-US" sz="3000" b="1" i="0" u="sng" strike="noStrike" kern="1200" cap="none" spc="0" normalizeH="0" baseline="0" noProof="0" dirty="0">
                <a:ln>
                  <a:noFill/>
                </a:ln>
                <a:solidFill>
                  <a:prstClr val="black"/>
                </a:solidFill>
                <a:effectLst/>
                <a:uLnTx/>
                <a:uFillTx/>
                <a:ea typeface="+mn-ea"/>
                <a:cs typeface="+mn-cs"/>
              </a:rPr>
              <a:t>of  the Human Lower Limb </a:t>
            </a:r>
          </a:p>
        </p:txBody>
      </p:sp>
    </p:spTree>
    <p:extLst>
      <p:ext uri="{BB962C8B-B14F-4D97-AF65-F5344CB8AC3E}">
        <p14:creationId xmlns:p14="http://schemas.microsoft.com/office/powerpoint/2010/main" val="2326112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68B269C-9027-6190-D98C-CBE56C70ED2B}"/>
                  </a:ext>
                </a:extLst>
              </p:cNvPr>
              <p:cNvSpPr txBox="1"/>
              <p:nvPr/>
            </p:nvSpPr>
            <p:spPr>
              <a:xfrm>
                <a:off x="88232" y="1546772"/>
                <a:ext cx="2240803"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b="1" i="1" smtClean="0">
                              <a:solidFill>
                                <a:schemeClr val="bg1"/>
                              </a:solidFill>
                              <a:latin typeface="Cambria Math" panose="02040503050406030204" pitchFamily="18" charset="0"/>
                            </a:rPr>
                          </m:ctrlPr>
                        </m:dPr>
                        <m:e>
                          <m:f>
                            <m:fPr>
                              <m:ctrlPr>
                                <a:rPr lang="en-US" b="1" i="1">
                                  <a:solidFill>
                                    <a:schemeClr val="bg1"/>
                                  </a:solidFill>
                                  <a:latin typeface="Cambria Math" panose="02040503050406030204" pitchFamily="18" charset="0"/>
                                </a:rPr>
                              </m:ctrlPr>
                            </m:fPr>
                            <m:num>
                              <m:r>
                                <a:rPr lang="en-US" b="1" i="1">
                                  <a:solidFill>
                                    <a:schemeClr val="bg1"/>
                                  </a:solidFill>
                                  <a:latin typeface="Cambria Math" panose="02040503050406030204" pitchFamily="18" charset="0"/>
                                </a:rPr>
                                <m:t>𝒅</m:t>
                              </m:r>
                            </m:num>
                            <m:den>
                              <m:r>
                                <a:rPr lang="en-US" b="1" i="1">
                                  <a:solidFill>
                                    <a:schemeClr val="bg1"/>
                                  </a:solidFill>
                                  <a:latin typeface="Cambria Math" panose="02040503050406030204" pitchFamily="18" charset="0"/>
                                </a:rPr>
                                <m:t>𝒅𝒕</m:t>
                              </m:r>
                            </m:den>
                          </m:f>
                          <m:d>
                            <m:dPr>
                              <m:ctrlPr>
                                <a:rPr lang="en-US" b="1" i="1">
                                  <a:solidFill>
                                    <a:schemeClr val="bg1"/>
                                  </a:solidFill>
                                  <a:latin typeface="Cambria Math" panose="02040503050406030204" pitchFamily="18" charset="0"/>
                                </a:rPr>
                              </m:ctrlPr>
                            </m:dPr>
                            <m:e>
                              <m:f>
                                <m:fPr>
                                  <m:ctrlPr>
                                    <a:rPr lang="en-US" b="1" i="1">
                                      <a:solidFill>
                                        <a:schemeClr val="bg1"/>
                                      </a:solidFill>
                                      <a:latin typeface="Cambria Math" panose="02040503050406030204" pitchFamily="18" charset="0"/>
                                    </a:rPr>
                                  </m:ctrlPr>
                                </m:fPr>
                                <m:num>
                                  <m:r>
                                    <a:rPr lang="en-US" b="1" i="0">
                                      <a:solidFill>
                                        <a:schemeClr val="bg1"/>
                                      </a:solidFill>
                                      <a:latin typeface="Cambria Math" panose="02040503050406030204" pitchFamily="18" charset="0"/>
                                    </a:rPr>
                                    <m:t>𝛛</m:t>
                                  </m:r>
                                  <m:r>
                                    <a:rPr lang="en-US" b="1" i="1">
                                      <a:solidFill>
                                        <a:schemeClr val="bg1"/>
                                      </a:solidFill>
                                      <a:latin typeface="Cambria Math" panose="02040503050406030204" pitchFamily="18" charset="0"/>
                                    </a:rPr>
                                    <m:t>𝑳</m:t>
                                  </m:r>
                                </m:num>
                                <m:den>
                                  <m:r>
                                    <a:rPr lang="en-US" b="1" i="0">
                                      <a:solidFill>
                                        <a:schemeClr val="bg1"/>
                                      </a:solidFill>
                                      <a:latin typeface="Cambria Math" panose="02040503050406030204" pitchFamily="18" charset="0"/>
                                    </a:rPr>
                                    <m:t>𝛛</m:t>
                                  </m:r>
                                  <m:sSub>
                                    <m:sSubPr>
                                      <m:ctrlPr>
                                        <a:rPr lang="en-US" b="1" i="1">
                                          <a:solidFill>
                                            <a:schemeClr val="bg1"/>
                                          </a:solidFill>
                                          <a:latin typeface="Cambria Math" panose="02040503050406030204" pitchFamily="18" charset="0"/>
                                        </a:rPr>
                                      </m:ctrlPr>
                                    </m:sSubPr>
                                    <m:e>
                                      <m:r>
                                        <a:rPr lang="en-US" b="1" i="1">
                                          <a:solidFill>
                                            <a:schemeClr val="bg1"/>
                                          </a:solidFill>
                                          <a:latin typeface="Cambria Math" panose="02040503050406030204" pitchFamily="18" charset="0"/>
                                        </a:rPr>
                                        <m:t>𝜽</m:t>
                                      </m:r>
                                      <m:r>
                                        <a:rPr lang="en-US" b="1" i="0">
                                          <a:solidFill>
                                            <a:schemeClr val="bg1"/>
                                          </a:solidFill>
                                          <a:latin typeface="Cambria Math" panose="02040503050406030204" pitchFamily="18" charset="0"/>
                                        </a:rPr>
                                        <m:t>′</m:t>
                                      </m:r>
                                    </m:e>
                                    <m:sub>
                                      <m:r>
                                        <a:rPr lang="en-US" b="1" i="0">
                                          <a:solidFill>
                                            <a:schemeClr val="bg1"/>
                                          </a:solidFill>
                                          <a:latin typeface="Cambria Math" panose="02040503050406030204" pitchFamily="18" charset="0"/>
                                        </a:rPr>
                                        <m:t>𝟏</m:t>
                                      </m:r>
                                    </m:sub>
                                  </m:sSub>
                                </m:den>
                              </m:f>
                            </m:e>
                          </m:d>
                          <m:r>
                            <a:rPr lang="en-US" b="1" i="0">
                              <a:solidFill>
                                <a:schemeClr val="bg1"/>
                              </a:solidFill>
                              <a:latin typeface="Cambria Math" panose="02040503050406030204" pitchFamily="18" charset="0"/>
                            </a:rPr>
                            <m:t>−</m:t>
                          </m:r>
                          <m:f>
                            <m:fPr>
                              <m:ctrlPr>
                                <a:rPr lang="en-US" b="1" i="1">
                                  <a:solidFill>
                                    <a:schemeClr val="bg1"/>
                                  </a:solidFill>
                                  <a:latin typeface="Cambria Math" panose="02040503050406030204" pitchFamily="18" charset="0"/>
                                </a:rPr>
                              </m:ctrlPr>
                            </m:fPr>
                            <m:num>
                              <m:r>
                                <a:rPr lang="en-US" b="1" i="0">
                                  <a:solidFill>
                                    <a:schemeClr val="bg1"/>
                                  </a:solidFill>
                                  <a:latin typeface="Cambria Math" panose="02040503050406030204" pitchFamily="18" charset="0"/>
                                </a:rPr>
                                <m:t>𝛛</m:t>
                              </m:r>
                              <m:r>
                                <a:rPr lang="en-US" b="1" i="1">
                                  <a:solidFill>
                                    <a:schemeClr val="bg1"/>
                                  </a:solidFill>
                                  <a:latin typeface="Cambria Math" panose="02040503050406030204" pitchFamily="18" charset="0"/>
                                </a:rPr>
                                <m:t>𝑳</m:t>
                              </m:r>
                            </m:num>
                            <m:den>
                              <m:r>
                                <a:rPr lang="en-US" b="1" i="0">
                                  <a:solidFill>
                                    <a:schemeClr val="bg1"/>
                                  </a:solidFill>
                                  <a:latin typeface="Cambria Math" panose="02040503050406030204" pitchFamily="18" charset="0"/>
                                </a:rPr>
                                <m:t>𝛛</m:t>
                              </m:r>
                              <m:sSub>
                                <m:sSubPr>
                                  <m:ctrlPr>
                                    <a:rPr lang="en-US" b="1" i="1">
                                      <a:solidFill>
                                        <a:schemeClr val="bg1"/>
                                      </a:solidFill>
                                      <a:latin typeface="Cambria Math" panose="02040503050406030204" pitchFamily="18" charset="0"/>
                                    </a:rPr>
                                  </m:ctrlPr>
                                </m:sSubPr>
                                <m:e>
                                  <m:r>
                                    <a:rPr lang="en-US" b="1" i="1">
                                      <a:solidFill>
                                        <a:schemeClr val="bg1"/>
                                      </a:solidFill>
                                      <a:latin typeface="Cambria Math" panose="02040503050406030204" pitchFamily="18" charset="0"/>
                                    </a:rPr>
                                    <m:t>𝜽</m:t>
                                  </m:r>
                                </m:e>
                                <m:sub>
                                  <m:r>
                                    <a:rPr lang="en-US" b="1" i="0">
                                      <a:solidFill>
                                        <a:schemeClr val="bg1"/>
                                      </a:solidFill>
                                      <a:latin typeface="Cambria Math" panose="02040503050406030204" pitchFamily="18" charset="0"/>
                                    </a:rPr>
                                    <m:t>𝟏</m:t>
                                  </m:r>
                                </m:sub>
                              </m:sSub>
                            </m:den>
                          </m:f>
                        </m:e>
                      </m:d>
                      <m:r>
                        <a:rPr lang="en-US" b="1" i="0" smtClean="0">
                          <a:solidFill>
                            <a:schemeClr val="bg1"/>
                          </a:solidFill>
                          <a:latin typeface="Cambria Math" panose="02040503050406030204" pitchFamily="18" charset="0"/>
                        </a:rPr>
                        <m:t>=</m:t>
                      </m:r>
                    </m:oMath>
                  </m:oMathPara>
                </a14:m>
                <a:endParaRPr lang="en-US" b="1" dirty="0"/>
              </a:p>
            </p:txBody>
          </p:sp>
        </mc:Choice>
        <mc:Fallback xmlns="">
          <p:sp>
            <p:nvSpPr>
              <p:cNvPr id="23" name="TextBox 22">
                <a:extLst>
                  <a:ext uri="{FF2B5EF4-FFF2-40B4-BE49-F238E27FC236}">
                    <a16:creationId xmlns:a16="http://schemas.microsoft.com/office/drawing/2014/main" id="{F68B269C-9027-6190-D98C-CBE56C70ED2B}"/>
                  </a:ext>
                </a:extLst>
              </p:cNvPr>
              <p:cNvSpPr txBox="1">
                <a:spLocks noRot="1" noChangeAspect="1" noMove="1" noResize="1" noEditPoints="1" noAdjustHandles="1" noChangeArrowheads="1" noChangeShapeType="1" noTextEdit="1"/>
              </p:cNvSpPr>
              <p:nvPr/>
            </p:nvSpPr>
            <p:spPr>
              <a:xfrm>
                <a:off x="88232" y="1546772"/>
                <a:ext cx="2240803" cy="71468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4117D53-AD95-8ED5-5D6F-BA8D09051B5F}"/>
                  </a:ext>
                </a:extLst>
              </p:cNvPr>
              <p:cNvSpPr txBox="1"/>
              <p:nvPr/>
            </p:nvSpPr>
            <p:spPr>
              <a:xfrm>
                <a:off x="168845" y="2443155"/>
                <a:ext cx="11854310" cy="820866"/>
              </a:xfrm>
              <a:prstGeom prst="rect">
                <a:avLst/>
              </a:prstGeom>
              <a:noFill/>
            </p:spPr>
            <p:txBody>
              <a:bodyPr wrap="square">
                <a:spAutoFit/>
              </a:bodyPr>
              <a:lstStyle/>
              <a:p>
                <a14:m>
                  <m:oMath xmlns:m="http://schemas.openxmlformats.org/officeDocument/2006/math">
                    <m:sSub>
                      <m:sSubPr>
                        <m:ctrlPr>
                          <a:rPr lang="en-US" i="1" smtClean="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𝑚</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1</m:t>
                        </m:r>
                      </m:sub>
                    </m:sSub>
                    <m:d>
                      <m:dPr>
                        <m:begChr m:val="["/>
                        <m:endChr m:val="]"/>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dPr>
                      <m:e>
                        <m:sSubSup>
                          <m:sSubSup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Sup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𝑥</m:t>
                            </m:r>
                          </m:e>
                          <m:sub>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𝑎</m:t>
                            </m:r>
                          </m:sub>
                          <m:sup>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m:t>
                            </m:r>
                          </m:sup>
                        </m:sSubSup>
                        <m:sSub>
                          <m:sSub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𝑟</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1</m:t>
                            </m:r>
                          </m:sub>
                        </m:sSub>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𝑐𝑜𝑠</m:t>
                        </m:r>
                        <m:sSub>
                          <m:sSub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𝜃</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1</m:t>
                            </m:r>
                          </m:sub>
                        </m:s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m:t>
                        </m:r>
                        <m:sSubSup>
                          <m:sSubSup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Sup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𝑦</m:t>
                            </m:r>
                          </m:e>
                          <m:sub>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𝑎</m:t>
                            </m:r>
                          </m:sub>
                          <m:sup>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m:t>
                            </m:r>
                          </m:sup>
                        </m:sSubSup>
                        <m:sSub>
                          <m:sSub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𝑟</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1</m:t>
                            </m:r>
                          </m:sub>
                        </m:sSub>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𝑠𝑖𝑛</m:t>
                        </m:r>
                        <m:sSub>
                          <m:sSub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𝜃</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1</m:t>
                            </m:r>
                          </m:sub>
                        </m:s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m:t>
                        </m:r>
                        <m:sSubSup>
                          <m:sSubSup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Sup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𝑟</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1</m:t>
                            </m:r>
                          </m:sub>
                          <m:sup>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2</m:t>
                            </m:r>
                          </m:sup>
                        </m:sSubSup>
                        <m:sSubSup>
                          <m:sSubSup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Sup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𝜃</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1</m:t>
                            </m:r>
                          </m:sub>
                          <m:sup>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m:t>
                            </m:r>
                          </m:sup>
                        </m:sSubSup>
                        <m:r>
                          <a:rPr lang="en-US" b="0" i="0" smtClean="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m:t>
                        </m:r>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𝑔</m:t>
                        </m:r>
                        <m:sSub>
                          <m:sSubPr>
                            <m:ctrlPr>
                              <a:rPr lang="en-US" i="1">
                                <a:ln w="0">
                                  <a:solidFill>
                                    <a:prstClr val="black"/>
                                  </a:solidFill>
                                </a:ln>
                                <a:solidFill>
                                  <a:prstClr val="black"/>
                                </a:solidFill>
                                <a:effectLst>
                                  <a:outerShdw blurRad="38100" dist="25400" dir="5400000" algn="ctr" rotWithShape="0">
                                    <a:srgbClr val="6E747A">
                                      <a:alpha val="43000"/>
                                    </a:srgbClr>
                                  </a:outerShdw>
                                </a:effectLst>
                                <a:latin typeface="Cambria Math" panose="02040503050406030204" pitchFamily="18" charset="0"/>
                              </a:rPr>
                            </m:ctrlPr>
                          </m:sSubPr>
                          <m:e>
                            <m:r>
                              <a:rPr lang="en-US" i="1">
                                <a:ln w="0">
                                  <a:solidFill>
                                    <a:prstClr val="black"/>
                                  </a:solidFill>
                                </a:ln>
                                <a:solidFill>
                                  <a:prstClr val="black"/>
                                </a:solidFill>
                                <a:effectLst>
                                  <a:outerShdw blurRad="38100" dist="25400" dir="5400000" algn="ctr" rotWithShape="0">
                                    <a:srgbClr val="6E747A">
                                      <a:alpha val="43000"/>
                                    </a:srgbClr>
                                  </a:outerShdw>
                                </a:effectLst>
                                <a:latin typeface="Cambria Math" panose="02040503050406030204" pitchFamily="18" charset="0"/>
                              </a:rPr>
                              <m:t>𝑟</m:t>
                            </m:r>
                          </m:e>
                          <m:sub>
                            <m:r>
                              <a:rPr lang="en-US">
                                <a:ln w="0">
                                  <a:solidFill>
                                    <a:prstClr val="black"/>
                                  </a:solidFill>
                                </a:ln>
                                <a:solidFill>
                                  <a:prstClr val="black"/>
                                </a:solidFill>
                                <a:effectLst>
                                  <a:outerShdw blurRad="38100" dist="25400" dir="5400000" algn="ctr" rotWithShape="0">
                                    <a:srgbClr val="6E747A">
                                      <a:alpha val="43000"/>
                                    </a:srgbClr>
                                  </a:outerShdw>
                                </a:effectLst>
                                <a:latin typeface="Cambria Math" panose="02040503050406030204" pitchFamily="18" charset="0"/>
                              </a:rPr>
                              <m:t>1</m:t>
                            </m:r>
                          </m:sub>
                        </m:sSub>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𝑠𝑖𝑛</m:t>
                        </m:r>
                        <m:sSub>
                          <m:sSub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𝜃</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1</m:t>
                            </m:r>
                          </m:sub>
                        </m:sSub>
                      </m:e>
                    </m:d>
                    <m:sSub>
                      <m:sSub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Pr>
                      <m:e>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m:t>
                        </m:r>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𝑚</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2</m:t>
                        </m:r>
                      </m:sub>
                    </m:sSub>
                    <m:d>
                      <m:dPr>
                        <m:begChr m:val="["/>
                        <m:endChr m:val=""/>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dPr>
                      <m:e>
                        <m:sSubSup>
                          <m:sSubSup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Sup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𝑥</m:t>
                            </m:r>
                          </m:e>
                          <m:sub>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𝑎</m:t>
                            </m:r>
                          </m:sub>
                          <m:sup>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m:t>
                            </m:r>
                          </m:sup>
                        </m:sSubSup>
                        <m:sSub>
                          <m:sSub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𝐿</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1</m:t>
                            </m:r>
                          </m:sub>
                        </m:sSub>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𝑐𝑜𝑠</m:t>
                        </m:r>
                        <m:sSub>
                          <m:sSub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𝜃</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1</m:t>
                            </m:r>
                          </m:sub>
                        </m:s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m:t>
                        </m:r>
                        <m:sSubSup>
                          <m:sSubSup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Sup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𝑦</m:t>
                            </m:r>
                          </m:e>
                          <m:sub>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𝑎</m:t>
                            </m:r>
                          </m:sub>
                          <m:sup>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m:t>
                            </m:r>
                          </m:sup>
                        </m:sSubSup>
                        <m:sSub>
                          <m:sSub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𝐿</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1</m:t>
                            </m:r>
                          </m:sub>
                        </m:sSub>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𝑠𝑖𝑛</m:t>
                        </m:r>
                        <m:sSub>
                          <m:sSub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𝜃</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1</m:t>
                            </m:r>
                          </m:sub>
                        </m:s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𝐿</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1</m:t>
                            </m:r>
                          </m:sub>
                        </m:sSub>
                        <m:sSub>
                          <m:sSub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𝑟</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2</m:t>
                            </m:r>
                          </m:sub>
                        </m:sSub>
                        <m:sSubSup>
                          <m:sSubSup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Sup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𝜃</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2</m:t>
                            </m:r>
                          </m:sub>
                          <m:sup>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m:t>
                            </m:r>
                          </m:sup>
                        </m:sSubSup>
                        <m:func>
                          <m:func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funcPr>
                          <m:fName>
                            <m:r>
                              <m:rPr>
                                <m:sty m:val="p"/>
                              </m:rP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cos</m:t>
                            </m:r>
                          </m:fName>
                          <m:e>
                            <m:d>
                              <m:d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dPr>
                              <m:e>
                                <m:sSub>
                                  <m:sSub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𝜃</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1</m:t>
                                    </m:r>
                                  </m:sub>
                                </m:s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𝜃</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2</m:t>
                                    </m:r>
                                  </m:sub>
                                </m:sSub>
                              </m:e>
                            </m:d>
                          </m:e>
                        </m:func>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𝐿</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1</m:t>
                            </m:r>
                          </m:sub>
                        </m:sSub>
                        <m:sSub>
                          <m:sSub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𝑟</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2</m:t>
                            </m:r>
                          </m:sub>
                        </m:sSub>
                        <m:sSup>
                          <m:sSup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pPr>
                          <m:e>
                            <m:sSubSup>
                              <m:sSubSup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Sup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𝜃</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2</m:t>
                                </m:r>
                              </m:sub>
                              <m:sup>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m:t>
                                </m:r>
                              </m:sup>
                            </m:sSubSup>
                          </m:e>
                          <m:sup>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2</m:t>
                            </m:r>
                          </m:sup>
                        </m:sSup>
                        <m:func>
                          <m:func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funcPr>
                          <m:fName>
                            <m:r>
                              <m:rPr>
                                <m:sty m:val="p"/>
                              </m:rP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sin</m:t>
                            </m:r>
                          </m:fName>
                          <m:e>
                            <m:d>
                              <m:d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dPr>
                              <m:e>
                                <m:sSub>
                                  <m:sSub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𝜃</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1</m:t>
                                    </m:r>
                                  </m:sub>
                                </m:s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𝜃</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2</m:t>
                                    </m:r>
                                  </m:sub>
                                </m:sSub>
                              </m:e>
                            </m:d>
                          </m:e>
                        </m:func>
                        <m:r>
                          <a:rPr lang="en-US" b="0" i="0" smtClean="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m:t>
                        </m:r>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𝑔</m:t>
                        </m:r>
                        <m:sSub>
                          <m:sSub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𝐿</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1</m:t>
                            </m:r>
                          </m:sub>
                        </m:sSub>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𝑠𝑖𝑛</m:t>
                        </m:r>
                        <m:sSub>
                          <m:sSub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𝜃</m:t>
                            </m:r>
                          </m:e>
                          <m:sub>
                            <m:r>
                              <a:rPr lang="en-US" i="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1</m:t>
                            </m:r>
                          </m:sub>
                        </m:sSub>
                      </m:e>
                    </m:d>
                  </m:oMath>
                </a14:m>
                <a:r>
                  <a:rPr lang="ar-IQ" dirty="0">
                    <a:ln w="0">
                      <a:solidFill>
                        <a:prstClr val="black"/>
                      </a:solidFill>
                    </a:ln>
                    <a:solidFill>
                      <a:prstClr val="black"/>
                    </a:solidFill>
                    <a:effectLst>
                      <a:outerShdw blurRad="38100" dist="25400" dir="5400000" algn="ctr" rotWithShape="0">
                        <a:srgbClr val="6E747A">
                          <a:alpha val="43000"/>
                        </a:srgbClr>
                      </a:outerShdw>
                    </a:effectLst>
                  </a:rPr>
                  <a:t> +</a:t>
                </a:r>
                <a:r>
                  <a:rPr lang="en-US" dirty="0">
                    <a:ln w="0">
                      <a:solidFill>
                        <a:prstClr val="black"/>
                      </a:solidFill>
                    </a:ln>
                    <a:solidFill>
                      <a:prstClr val="black"/>
                    </a:solidFill>
                    <a:effectLst>
                      <a:outerShdw blurRad="38100" dist="25400" dir="5400000" algn="ctr" rotWithShape="0">
                        <a:srgbClr val="6E747A">
                          <a:alpha val="43000"/>
                        </a:srgbClr>
                      </a:outerShdw>
                    </a:effectLst>
                  </a:rPr>
                  <a:t> </a:t>
                </a:r>
                <a14:m>
                  <m:oMath xmlns:m="http://schemas.openxmlformats.org/officeDocument/2006/math">
                    <m:sSubSup>
                      <m:sSubSupPr>
                        <m:ctrlPr>
                          <a:rPr lang="en-US" i="1">
                            <a:ln w="0">
                              <a:solidFill>
                                <a:prstClr val="black"/>
                              </a:solidFill>
                            </a:ln>
                            <a:solidFill>
                              <a:prstClr val="black"/>
                            </a:solidFill>
                            <a:effectLst>
                              <a:outerShdw blurRad="38100" dist="25400" dir="5400000" algn="ctr" rotWithShape="0">
                                <a:srgbClr val="6E747A">
                                  <a:alpha val="43000"/>
                                </a:srgbClr>
                              </a:outerShdw>
                            </a:effectLst>
                            <a:latin typeface="Cambria Math" panose="02040503050406030204" pitchFamily="18" charset="0"/>
                          </a:rPr>
                        </m:ctrlPr>
                      </m:sSubSupPr>
                      <m:e>
                        <m:r>
                          <a:rPr lang="en-US" i="1">
                            <a:ln w="0">
                              <a:solidFill>
                                <a:prstClr val="black"/>
                              </a:solidFill>
                            </a:ln>
                            <a:solidFill>
                              <a:prstClr val="black"/>
                            </a:solidFill>
                            <a:effectLst>
                              <a:outerShdw blurRad="38100" dist="25400" dir="5400000" algn="ctr" rotWithShape="0">
                                <a:srgbClr val="6E747A">
                                  <a:alpha val="43000"/>
                                </a:srgbClr>
                              </a:outerShdw>
                            </a:effectLst>
                            <a:latin typeface="Cambria Math" panose="02040503050406030204" pitchFamily="18" charset="0"/>
                          </a:rPr>
                          <m:t>𝐿</m:t>
                        </m:r>
                      </m:e>
                      <m:sub>
                        <m:r>
                          <a:rPr lang="en-US">
                            <a:ln w="0">
                              <a:solidFill>
                                <a:prstClr val="black"/>
                              </a:solidFill>
                            </a:ln>
                            <a:solidFill>
                              <a:prstClr val="black"/>
                            </a:solidFill>
                            <a:effectLst>
                              <a:outerShdw blurRad="38100" dist="25400" dir="5400000" algn="ctr" rotWithShape="0">
                                <a:srgbClr val="6E747A">
                                  <a:alpha val="43000"/>
                                </a:srgbClr>
                              </a:outerShdw>
                            </a:effectLst>
                            <a:latin typeface="Cambria Math" panose="02040503050406030204" pitchFamily="18" charset="0"/>
                          </a:rPr>
                          <m:t>1</m:t>
                        </m:r>
                      </m:sub>
                      <m:sup>
                        <m:r>
                          <a:rPr lang="en-US">
                            <a:ln w="0">
                              <a:solidFill>
                                <a:prstClr val="black"/>
                              </a:solidFill>
                            </a:ln>
                            <a:solidFill>
                              <a:prstClr val="black"/>
                            </a:solidFill>
                            <a:effectLst>
                              <a:outerShdw blurRad="38100" dist="25400" dir="5400000" algn="ctr" rotWithShape="0">
                                <a:srgbClr val="6E747A">
                                  <a:alpha val="43000"/>
                                </a:srgbClr>
                              </a:outerShdw>
                            </a:effectLst>
                            <a:latin typeface="Cambria Math" panose="02040503050406030204" pitchFamily="18" charset="0"/>
                          </a:rPr>
                          <m:t>2</m:t>
                        </m:r>
                      </m:sup>
                    </m:sSubSup>
                    <m:sSubSup>
                      <m:sSubSupPr>
                        <m:ctrlPr>
                          <a:rPr lang="en-US" i="1">
                            <a:ln w="0">
                              <a:solidFill>
                                <a:prstClr val="black"/>
                              </a:solidFill>
                            </a:ln>
                            <a:solidFill>
                              <a:prstClr val="black"/>
                            </a:solidFill>
                            <a:effectLst>
                              <a:outerShdw blurRad="38100" dist="25400" dir="5400000" algn="ctr" rotWithShape="0">
                                <a:srgbClr val="6E747A">
                                  <a:alpha val="43000"/>
                                </a:srgbClr>
                              </a:outerShdw>
                            </a:effectLst>
                            <a:latin typeface="Cambria Math" panose="02040503050406030204" pitchFamily="18" charset="0"/>
                          </a:rPr>
                        </m:ctrlPr>
                      </m:sSubSupPr>
                      <m:e>
                        <m:sSup>
                          <m:sSupPr>
                            <m:ctrlPr>
                              <a:rPr lang="en-US" i="1">
                                <a:ln w="0">
                                  <a:solidFill>
                                    <a:prstClr val="black"/>
                                  </a:solidFill>
                                </a:ln>
                                <a:solidFill>
                                  <a:prstClr val="black"/>
                                </a:solidFill>
                                <a:effectLst>
                                  <a:outerShdw blurRad="38100" dist="25400" dir="5400000" algn="ctr" rotWithShape="0">
                                    <a:srgbClr val="6E747A">
                                      <a:alpha val="43000"/>
                                    </a:srgbClr>
                                  </a:outerShdw>
                                </a:effectLst>
                                <a:latin typeface="Cambria Math" panose="02040503050406030204" pitchFamily="18" charset="0"/>
                              </a:rPr>
                            </m:ctrlPr>
                          </m:sSupPr>
                          <m:e>
                            <m:r>
                              <a:rPr lang="en-US" i="1">
                                <a:ln w="0">
                                  <a:solidFill>
                                    <a:prstClr val="black"/>
                                  </a:solidFill>
                                </a:ln>
                                <a:solidFill>
                                  <a:prstClr val="black"/>
                                </a:solidFill>
                                <a:effectLst>
                                  <a:outerShdw blurRad="38100" dist="25400" dir="5400000" algn="ctr" rotWithShape="0">
                                    <a:srgbClr val="6E747A">
                                      <a:alpha val="43000"/>
                                    </a:srgbClr>
                                  </a:outerShdw>
                                </a:effectLst>
                                <a:latin typeface="Cambria Math" panose="02040503050406030204" pitchFamily="18" charset="0"/>
                              </a:rPr>
                              <m:t>𝜃</m:t>
                            </m:r>
                          </m:e>
                          <m:sup>
                            <m:r>
                              <a:rPr lang="en-US">
                                <a:ln w="0">
                                  <a:solidFill>
                                    <a:prstClr val="black"/>
                                  </a:solidFill>
                                </a:ln>
                                <a:solidFill>
                                  <a:prstClr val="black"/>
                                </a:solidFill>
                                <a:effectLst>
                                  <a:outerShdw blurRad="38100" dist="25400" dir="5400000" algn="ctr" rotWithShape="0">
                                    <a:srgbClr val="6E747A">
                                      <a:alpha val="43000"/>
                                    </a:srgbClr>
                                  </a:outerShdw>
                                </a:effectLst>
                                <a:latin typeface="Cambria Math" panose="02040503050406030204" pitchFamily="18" charset="0"/>
                              </a:rPr>
                              <m:t>′</m:t>
                            </m:r>
                          </m:sup>
                        </m:sSup>
                      </m:e>
                      <m:sub>
                        <m:r>
                          <a:rPr lang="en-US">
                            <a:ln w="0">
                              <a:solidFill>
                                <a:prstClr val="black"/>
                              </a:solidFill>
                            </a:ln>
                            <a:solidFill>
                              <a:prstClr val="black"/>
                            </a:solidFill>
                            <a:effectLst>
                              <a:outerShdw blurRad="38100" dist="25400" dir="5400000" algn="ctr" rotWithShape="0">
                                <a:srgbClr val="6E747A">
                                  <a:alpha val="43000"/>
                                </a:srgbClr>
                              </a:outerShdw>
                            </a:effectLst>
                            <a:latin typeface="Cambria Math" panose="02040503050406030204" pitchFamily="18" charset="0"/>
                          </a:rPr>
                          <m:t>1</m:t>
                        </m:r>
                      </m:sub>
                      <m:sup>
                        <m:r>
                          <a:rPr lang="en-US">
                            <a:ln w="0">
                              <a:solidFill>
                                <a:prstClr val="black"/>
                              </a:solidFill>
                            </a:ln>
                            <a:solidFill>
                              <a:prstClr val="black"/>
                            </a:solidFill>
                            <a:effectLst>
                              <a:outerShdw blurRad="38100" dist="25400" dir="5400000" algn="ctr" rotWithShape="0">
                                <a:srgbClr val="6E747A">
                                  <a:alpha val="43000"/>
                                </a:srgbClr>
                              </a:outerShdw>
                            </a:effectLst>
                            <a:latin typeface="Cambria Math" panose="02040503050406030204" pitchFamily="18" charset="0"/>
                          </a:rPr>
                          <m:t>′</m:t>
                        </m:r>
                      </m:sup>
                    </m:sSubSup>
                    <m:r>
                      <a:rPr lang="en-US" b="0" i="0" smtClean="0">
                        <a:ln w="0">
                          <a:solidFill>
                            <a:prstClr val="black"/>
                          </a:solidFill>
                        </a:ln>
                        <a:solidFill>
                          <a:prstClr val="black"/>
                        </a:solidFill>
                        <a:effectLst>
                          <a:outerShdw blurRad="38100" dist="25400" dir="5400000" algn="ctr" rotWithShape="0">
                            <a:srgbClr val="6E747A">
                              <a:alpha val="43000"/>
                            </a:srgbClr>
                          </a:outerShdw>
                        </a:effectLst>
                        <a:latin typeface="Cambria Math" panose="02040503050406030204" pitchFamily="18" charset="0"/>
                      </a:rPr>
                      <m:t>]</m:t>
                    </m:r>
                  </m:oMath>
                </a14:m>
                <a:r>
                  <a:rPr lang="ar-IQ" dirty="0">
                    <a:ln w="0">
                      <a:solidFill>
                        <a:schemeClr val="bg1"/>
                      </a:solidFill>
                    </a:ln>
                    <a:solidFill>
                      <a:schemeClr val="bg1"/>
                    </a:solidFill>
                    <a:effectLst>
                      <a:outerShdw blurRad="38100" dist="25400" dir="5400000" algn="ctr" rotWithShape="0">
                        <a:srgbClr val="6E747A">
                          <a:alpha val="43000"/>
                        </a:srgbClr>
                      </a:outerShdw>
                    </a:effectLst>
                  </a:rPr>
                  <a:t> </a:t>
                </a:r>
                <a14:m>
                  <m:oMath xmlns:m="http://schemas.openxmlformats.org/officeDocument/2006/math">
                    <m:sSub>
                      <m:sSub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Pr>
                      <m:e>
                        <m:r>
                          <m:rPr>
                            <m:nor/>
                          </m:rPr>
                          <a:rPr lang="ar-IQ" b="0" i="0" smtClean="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 </m:t>
                        </m:r>
                        <m:r>
                          <m:rPr>
                            <m:nor/>
                          </m:rPr>
                          <a:rPr lang="ar-IQ" dirty="0">
                            <a:ln w="0">
                              <a:solidFill>
                                <a:prstClr val="black"/>
                              </a:solidFill>
                            </a:ln>
                            <a:solidFill>
                              <a:prstClr val="black"/>
                            </a:solidFill>
                            <a:effectLst>
                              <a:outerShdw blurRad="38100" dist="25400" dir="5400000" algn="ctr" rotWithShape="0">
                                <a:srgbClr val="6E747A">
                                  <a:alpha val="43000"/>
                                </a:srgbClr>
                              </a:outerShdw>
                            </a:effectLst>
                          </a:rPr>
                          <m:t>+</m:t>
                        </m:r>
                        <m:r>
                          <a:rPr lang="ar-IQ" b="0" i="1" dirty="0" smtClean="0">
                            <a:ln w="0">
                              <a:solidFill>
                                <a:prstClr val="black"/>
                              </a:solidFill>
                            </a:ln>
                            <a:solidFill>
                              <a:prstClr val="black"/>
                            </a:solidFill>
                            <a:effectLst>
                              <a:outerShdw blurRad="38100" dist="25400" dir="5400000" algn="ctr" rotWithShape="0">
                                <a:srgbClr val="6E747A">
                                  <a:alpha val="43000"/>
                                </a:srgbClr>
                              </a:outerShdw>
                            </a:effectLst>
                            <a:latin typeface="Cambria Math" panose="02040503050406030204" pitchFamily="18" charset="0"/>
                          </a:rPr>
                          <m:t> </m:t>
                        </m:r>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𝐼</m:t>
                        </m:r>
                      </m:e>
                      <m:sub>
                        <m:r>
                          <a:rPr lang="en-US">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1</m:t>
                        </m:r>
                      </m:sub>
                    </m:sSub>
                    <m:sSub>
                      <m:sSubPr>
                        <m:ctrlPr>
                          <a:rPr lang="en-US" i="1" smtClean="0">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bPr>
                      <m:e>
                        <m:sSup>
                          <m:sSupPr>
                            <m:ctrlP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ctrlPr>
                          </m:sSupPr>
                          <m:e>
                            <m:r>
                              <a:rPr lang="en-US" i="1">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𝜃</m:t>
                            </m:r>
                            <m:r>
                              <a:rPr lang="en-US">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m:t>
                            </m:r>
                          </m:e>
                          <m:sup>
                            <m:r>
                              <a:rPr lang="en-US">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m:t>
                            </m:r>
                          </m:sup>
                        </m:sSup>
                      </m:e>
                      <m:sub>
                        <m:r>
                          <a:rPr lang="en-US">
                            <a:ln w="0">
                              <a:solidFill>
                                <a:schemeClr val="bg1"/>
                              </a:solidFill>
                            </a:ln>
                            <a:solidFill>
                              <a:schemeClr val="bg1"/>
                            </a:solidFill>
                            <a:effectLst>
                              <a:outerShdw blurRad="38100" dist="25400" dir="5400000" algn="ctr" rotWithShape="0">
                                <a:srgbClr val="6E747A">
                                  <a:alpha val="43000"/>
                                </a:srgbClr>
                              </a:outerShdw>
                            </a:effectLst>
                            <a:latin typeface="Cambria Math" panose="02040503050406030204" pitchFamily="18" charset="0"/>
                          </a:rPr>
                          <m:t>1</m:t>
                        </m:r>
                      </m:sub>
                    </m:sSub>
                  </m:oMath>
                </a14:m>
                <a:endParaRPr lang="en-US" dirty="0">
                  <a:ln w="0">
                    <a:solidFill>
                      <a:schemeClr val="bg1"/>
                    </a:solidFill>
                  </a:ln>
                  <a:solidFill>
                    <a:schemeClr val="bg1"/>
                  </a:solidFill>
                </a:endParaRPr>
              </a:p>
            </p:txBody>
          </p:sp>
        </mc:Choice>
        <mc:Fallback xmlns="">
          <p:sp>
            <p:nvSpPr>
              <p:cNvPr id="3" name="TextBox 2">
                <a:extLst>
                  <a:ext uri="{FF2B5EF4-FFF2-40B4-BE49-F238E27FC236}">
                    <a16:creationId xmlns:a16="http://schemas.microsoft.com/office/drawing/2014/main" id="{14117D53-AD95-8ED5-5D6F-BA8D09051B5F}"/>
                  </a:ext>
                </a:extLst>
              </p:cNvPr>
              <p:cNvSpPr txBox="1">
                <a:spLocks noRot="1" noChangeAspect="1" noMove="1" noResize="1" noEditPoints="1" noAdjustHandles="1" noChangeArrowheads="1" noChangeShapeType="1" noTextEdit="1"/>
              </p:cNvSpPr>
              <p:nvPr/>
            </p:nvSpPr>
            <p:spPr>
              <a:xfrm>
                <a:off x="168845" y="2443155"/>
                <a:ext cx="11854310" cy="820866"/>
              </a:xfrm>
              <a:prstGeom prst="rect">
                <a:avLst/>
              </a:prstGeom>
              <a:blipFill>
                <a:blip r:embed="rId3"/>
                <a:stretch>
                  <a:fillRect/>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10916052-3DFF-6007-FBAF-158C48E0EBC7}"/>
              </a:ext>
            </a:extLst>
          </p:cNvPr>
          <p:cNvSpPr/>
          <p:nvPr/>
        </p:nvSpPr>
        <p:spPr>
          <a:xfrm>
            <a:off x="88232" y="1365071"/>
            <a:ext cx="12015536" cy="2460971"/>
          </a:xfrm>
          <a:prstGeom prst="roundRect">
            <a:avLst/>
          </a:prstGeom>
          <a:noFill/>
          <a:ln w="50800" cmpd="db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83689D9B-C495-747A-44CC-F63900B54D77}"/>
              </a:ext>
            </a:extLst>
          </p:cNvPr>
          <p:cNvSpPr txBox="1"/>
          <p:nvPr/>
        </p:nvSpPr>
        <p:spPr>
          <a:xfrm>
            <a:off x="155720" y="728003"/>
            <a:ext cx="10283819"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2. </a:t>
            </a:r>
            <a:r>
              <a:rPr kumimoji="0" lang="en-US" sz="3000" b="1" i="0" u="sng" strike="noStrike" kern="1200" cap="none" spc="0" normalizeH="0" baseline="0" noProof="0" dirty="0">
                <a:ln>
                  <a:noFill/>
                </a:ln>
                <a:solidFill>
                  <a:prstClr val="black"/>
                </a:solidFill>
                <a:effectLst/>
                <a:uLnTx/>
                <a:uFillTx/>
                <a:latin typeface="+mj-lt"/>
                <a:ea typeface="+mn-ea"/>
                <a:cs typeface="+mn-cs"/>
              </a:rPr>
              <a:t>Mathematical Modelling</a:t>
            </a:r>
            <a:r>
              <a:rPr kumimoji="0" lang="ar-IQ" sz="3000" b="1" i="0" u="sng" strike="noStrike" kern="1200" cap="none" spc="0" normalizeH="0" baseline="0" noProof="0" dirty="0">
                <a:ln>
                  <a:noFill/>
                </a:ln>
                <a:solidFill>
                  <a:prstClr val="black"/>
                </a:solidFill>
                <a:effectLst/>
                <a:uLnTx/>
                <a:uFillTx/>
                <a:latin typeface="+mj-lt"/>
                <a:ea typeface="+mn-ea"/>
                <a:cs typeface="+mn-cs"/>
              </a:rPr>
              <a:t> </a:t>
            </a:r>
            <a:r>
              <a:rPr kumimoji="0" lang="en-US" sz="3000" b="1" i="0" u="sng" strike="noStrike" kern="1200" cap="none" spc="0" normalizeH="0" baseline="0" noProof="0" dirty="0">
                <a:ln>
                  <a:noFill/>
                </a:ln>
                <a:solidFill>
                  <a:prstClr val="black"/>
                </a:solidFill>
                <a:effectLst/>
                <a:uLnTx/>
                <a:uFillTx/>
                <a:latin typeface="+mj-lt"/>
                <a:ea typeface="+mn-ea"/>
                <a:cs typeface="+mn-cs"/>
              </a:rPr>
              <a:t> </a:t>
            </a:r>
            <a:r>
              <a:rPr kumimoji="0" lang="en-US" sz="3000" b="1" i="0" u="sng" strike="noStrike" kern="1200" cap="none" spc="0" normalizeH="0" baseline="0" noProof="0" dirty="0">
                <a:ln>
                  <a:noFill/>
                </a:ln>
                <a:solidFill>
                  <a:prstClr val="black"/>
                </a:solidFill>
                <a:effectLst/>
                <a:uLnTx/>
                <a:uFillTx/>
                <a:ea typeface="+mn-ea"/>
                <a:cs typeface="+mn-cs"/>
              </a:rPr>
              <a:t>of  the Human Lower Limb </a:t>
            </a:r>
          </a:p>
        </p:txBody>
      </p:sp>
    </p:spTree>
    <p:extLst>
      <p:ext uri="{BB962C8B-B14F-4D97-AF65-F5344CB8AC3E}">
        <p14:creationId xmlns:p14="http://schemas.microsoft.com/office/powerpoint/2010/main" val="2176311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DD6D6CA-546F-3A13-FB5B-4BC536E4EBB2}"/>
                  </a:ext>
                </a:extLst>
              </p:cNvPr>
              <p:cNvSpPr txBox="1"/>
              <p:nvPr/>
            </p:nvSpPr>
            <p:spPr>
              <a:xfrm>
                <a:off x="2064810" y="1176143"/>
                <a:ext cx="6301838" cy="679673"/>
              </a:xfrm>
              <a:prstGeom prst="rect">
                <a:avLst/>
              </a:prstGeom>
              <a:noFill/>
            </p:spPr>
            <p:txBody>
              <a:bodyPr wrap="square">
                <a:spAutoFit/>
              </a:bodyPr>
              <a:lstStyle/>
              <a:p>
                <a14:m>
                  <m:oMath xmlns:m="http://schemas.openxmlformats.org/officeDocument/2006/math">
                    <m:sSub>
                      <m:sSubPr>
                        <m:ctrlPr>
                          <a:rPr lang="en-US" sz="2400" i="1" smtClean="0">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𝜏</m:t>
                        </m:r>
                      </m:e>
                      <m:sub>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dPr>
                      <m:e>
                        <m:f>
                          <m:fPr>
                            <m:ctrlP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fPr>
                          <m:num>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𝑑</m:t>
                            </m:r>
                          </m:num>
                          <m:den>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𝑑𝑡</m:t>
                            </m:r>
                          </m:den>
                        </m:f>
                        <m:d>
                          <m:dPr>
                            <m:ctrlP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dPr>
                          <m:e>
                            <m:f>
                              <m:fPr>
                                <m:ctrlP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fPr>
                              <m:num>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𝐿</m:t>
                                </m:r>
                              </m:num>
                              <m:den>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e>
                                  <m:sub>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den>
                            </m:f>
                          </m:e>
                        </m:d>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fPr>
                          <m:num>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𝐿</m:t>
                            </m:r>
                          </m:num>
                          <m:den>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den>
                        </m:f>
                      </m:e>
                    </m:d>
                  </m:oMath>
                </a14:m>
                <a:r>
                  <a:rPr lang="en-US" sz="2400" dirty="0">
                    <a:ln w="0">
                      <a:solidFill>
                        <a:srgbClr val="7030A0"/>
                      </a:solidFill>
                    </a:ln>
                    <a:solidFill>
                      <a:srgbClr val="7030A0"/>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a:t>
                </a:r>
                <a14:m>
                  <m:oMath xmlns:m="http://schemas.openxmlformats.org/officeDocument/2006/math">
                    <m:d>
                      <m:dPr>
                        <m:begChr m:val="["/>
                        <m:endChr m:val="]"/>
                        <m:ctrlP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dPr>
                      <m:e>
                        <m:sSub>
                          <m:sSubPr>
                            <m:ctrlP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2400" b="0" i="1" smtClean="0">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𝑐𝑜𝑠</m:t>
                        </m:r>
                        <m:sSub>
                          <m:sSubPr>
                            <m:ctrlP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400" b="0" i="1" smtClean="0">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2400" b="0" i="1" smtClean="0">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𝑠𝑖𝑛</m:t>
                        </m:r>
                        <m:sSub>
                          <m:sSubPr>
                            <m:ctrlP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400" b="0" i="1" smtClean="0">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24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e>
                    </m:d>
                  </m:oMath>
                </a14:m>
                <a:endParaRPr lang="en-US" sz="2400" dirty="0">
                  <a:ln>
                    <a:solidFill>
                      <a:srgbClr val="7030A0"/>
                    </a:solidFill>
                  </a:ln>
                </a:endParaRPr>
              </a:p>
            </p:txBody>
          </p:sp>
        </mc:Choice>
        <mc:Fallback xmlns="">
          <p:sp>
            <p:nvSpPr>
              <p:cNvPr id="3" name="TextBox 2">
                <a:extLst>
                  <a:ext uri="{FF2B5EF4-FFF2-40B4-BE49-F238E27FC236}">
                    <a16:creationId xmlns:a16="http://schemas.microsoft.com/office/drawing/2014/main" id="{4DD6D6CA-546F-3A13-FB5B-4BC536E4EBB2}"/>
                  </a:ext>
                </a:extLst>
              </p:cNvPr>
              <p:cNvSpPr txBox="1">
                <a:spLocks noRot="1" noChangeAspect="1" noMove="1" noResize="1" noEditPoints="1" noAdjustHandles="1" noChangeArrowheads="1" noChangeShapeType="1" noTextEdit="1"/>
              </p:cNvSpPr>
              <p:nvPr/>
            </p:nvSpPr>
            <p:spPr>
              <a:xfrm>
                <a:off x="2064810" y="1176143"/>
                <a:ext cx="6301838" cy="679673"/>
              </a:xfrm>
              <a:prstGeom prst="rect">
                <a:avLst/>
              </a:prstGeom>
              <a:blipFill>
                <a:blip r:embed="rId2"/>
                <a:stretch>
                  <a:fillRect/>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9C7DAB1F-9153-86F1-9784-CCB20FE2097B}"/>
              </a:ext>
            </a:extLst>
          </p:cNvPr>
          <p:cNvSpPr/>
          <p:nvPr/>
        </p:nvSpPr>
        <p:spPr>
          <a:xfrm>
            <a:off x="2064809" y="1176143"/>
            <a:ext cx="6309170" cy="679673"/>
          </a:xfrm>
          <a:prstGeom prst="roundRect">
            <a:avLst/>
          </a:prstGeom>
          <a:noFill/>
          <a:ln w="5397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C648774-3064-4403-8743-CF75867574A9}"/>
              </a:ext>
            </a:extLst>
          </p:cNvPr>
          <p:cNvGrpSpPr/>
          <p:nvPr/>
        </p:nvGrpSpPr>
        <p:grpSpPr>
          <a:xfrm>
            <a:off x="216568" y="1991190"/>
            <a:ext cx="10800000" cy="764961"/>
            <a:chOff x="216568" y="1991188"/>
            <a:chExt cx="10800000" cy="86774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7A1327A-67B4-3FAA-3CA8-F9977AE40668}"/>
                    </a:ext>
                  </a:extLst>
                </p:cNvPr>
                <p:cNvSpPr txBox="1"/>
                <p:nvPr/>
              </p:nvSpPr>
              <p:spPr>
                <a:xfrm>
                  <a:off x="216568" y="1991188"/>
                  <a:ext cx="10800000" cy="467628"/>
                </a:xfrm>
                <a:prstGeom prst="rect">
                  <a:avLst/>
                </a:prstGeom>
                <a:noFill/>
              </p:spPr>
              <p:txBody>
                <a:bodyPr wrap="square">
                  <a:spAutoFit/>
                </a:bodyPr>
                <a:lstStyle/>
                <a:p>
                  <a14:m>
                    <m:oMath xmlns:m="http://schemas.openxmlformats.org/officeDocument/2006/math">
                      <m:sSub>
                        <m:sSubPr>
                          <m:ctrlPr>
                            <a:rPr lang="en-US" sz="2000" i="1" smtClean="0">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𝜏</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000" i="1" smtClean="0">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𝑚</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d>
                        <m:dPr>
                          <m:begChr m:val="["/>
                          <m:endChr m:val="]"/>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dPr>
                        <m:e>
                          <m:sSubSup>
                            <m:sSubSup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Sup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𝑎</m:t>
                              </m:r>
                            </m:sub>
                            <m:sup>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𝑐𝑜𝑠</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Sup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𝑎</m:t>
                              </m:r>
                            </m:sub>
                            <m:sup>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𝑠𝑖𝑛</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1</m:t>
                              </m:r>
                            </m:sub>
                          </m:sSub>
                          <m:sSubSup>
                            <m:sSubSup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Sup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up>
                          </m:sSubSup>
                          <m:func>
                            <m:func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funcPr>
                            <m:fName>
                              <m:r>
                                <m:rPr>
                                  <m:sty m:val="p"/>
                                </m:rPr>
                                <a:rPr lang="en-US" sz="2000">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cos</m:t>
                              </m:r>
                            </m:fName>
                            <m:e>
                              <m:d>
                                <m:d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dPr>
                                <m:e>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e>
                              </m:d>
                            </m:e>
                          </m:func>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pPr>
                            <m:e>
                              <m:sSubSup>
                                <m:sSubSup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Sup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up>
                              </m:sSubSup>
                            </m:e>
                            <m:sup>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𝑠𝑖𝑛</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sSubSup>
                            <m:sSubSup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Sup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𝑔𝑠𝑖𝑛</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e>
                      </m:d>
                    </m:oMath>
                  </a14:m>
                  <a:r>
                    <a:rPr lang="en-US" sz="2000" dirty="0">
                      <a:ln w="0">
                        <a:solidFill>
                          <a:srgbClr val="7030A0"/>
                        </a:solidFill>
                      </a:ln>
                      <a:solidFill>
                        <a:srgbClr val="7030A0"/>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14:m>
                    <m:oMath xmlns:m="http://schemas.openxmlformats.org/officeDocument/2006/math">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sSup>
                            <m:sSup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p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p>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up>
                          </m:sSup>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oMath>
                  </a14:m>
                  <a:endParaRPr lang="en-US" sz="2000" dirty="0"/>
                </a:p>
              </p:txBody>
            </p:sp>
          </mc:Choice>
          <mc:Fallback xmlns="">
            <p:sp>
              <p:nvSpPr>
                <p:cNvPr id="8" name="TextBox 7">
                  <a:extLst>
                    <a:ext uri="{FF2B5EF4-FFF2-40B4-BE49-F238E27FC236}">
                      <a16:creationId xmlns:a16="http://schemas.microsoft.com/office/drawing/2014/main" id="{27A1327A-67B4-3FAA-3CA8-F9977AE40668}"/>
                    </a:ext>
                  </a:extLst>
                </p:cNvPr>
                <p:cNvSpPr txBox="1">
                  <a:spLocks noRot="1" noChangeAspect="1" noMove="1" noResize="1" noEditPoints="1" noAdjustHandles="1" noChangeArrowheads="1" noChangeShapeType="1" noTextEdit="1"/>
                </p:cNvSpPr>
                <p:nvPr/>
              </p:nvSpPr>
              <p:spPr>
                <a:xfrm>
                  <a:off x="216568" y="1991188"/>
                  <a:ext cx="10800000" cy="467628"/>
                </a:xfrm>
                <a:prstGeom prst="rect">
                  <a:avLst/>
                </a:prstGeom>
                <a:blipFill>
                  <a:blip r:embed="rId3"/>
                  <a:stretch>
                    <a:fillRect b="-10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E5550A1-BFA1-D1E3-42AC-92ACF1AE665C}"/>
                    </a:ext>
                  </a:extLst>
                </p:cNvPr>
                <p:cNvSpPr txBox="1"/>
                <p:nvPr/>
              </p:nvSpPr>
              <p:spPr>
                <a:xfrm>
                  <a:off x="951163" y="2458818"/>
                  <a:ext cx="3266574" cy="400110"/>
                </a:xfrm>
                <a:prstGeom prst="rect">
                  <a:avLst/>
                </a:prstGeom>
                <a:noFill/>
              </p:spPr>
              <p:txBody>
                <a:bodyPr wrap="square">
                  <a:spAutoFit/>
                </a:bodyPr>
                <a:lstStyle/>
                <a:p>
                  <a:r>
                    <a:rPr lang="en-US" sz="2000" dirty="0">
                      <a:ln w="0">
                        <a:solidFill>
                          <a:srgbClr val="7030A0"/>
                        </a:solidFill>
                      </a:ln>
                      <a:solidFill>
                        <a:srgbClr val="7030A0"/>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a:t>
                  </a:r>
                  <a14:m>
                    <m:oMath xmlns:m="http://schemas.openxmlformats.org/officeDocument/2006/math">
                      <m:d>
                        <m:dPr>
                          <m:begChr m:val="["/>
                          <m:endChr m:val="]"/>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dPr>
                        <m:e>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2000" b="0" i="1" smtClean="0">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𝑐𝑜𝑠</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b="0" i="1" smtClean="0">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2000" b="0" i="1" smtClean="0">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𝑠𝑖𝑛</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b="0" i="1" smtClean="0">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e>
                      </m:d>
                    </m:oMath>
                  </a14:m>
                  <a:endParaRPr lang="en-US" sz="2000" dirty="0"/>
                </a:p>
              </p:txBody>
            </p:sp>
          </mc:Choice>
          <mc:Fallback xmlns="">
            <p:sp>
              <p:nvSpPr>
                <p:cNvPr id="10" name="TextBox 9">
                  <a:extLst>
                    <a:ext uri="{FF2B5EF4-FFF2-40B4-BE49-F238E27FC236}">
                      <a16:creationId xmlns:a16="http://schemas.microsoft.com/office/drawing/2014/main" id="{EE5550A1-BFA1-D1E3-42AC-92ACF1AE665C}"/>
                    </a:ext>
                  </a:extLst>
                </p:cNvPr>
                <p:cNvSpPr txBox="1">
                  <a:spLocks noRot="1" noChangeAspect="1" noMove="1" noResize="1" noEditPoints="1" noAdjustHandles="1" noChangeArrowheads="1" noChangeShapeType="1" noTextEdit="1"/>
                </p:cNvSpPr>
                <p:nvPr/>
              </p:nvSpPr>
              <p:spPr>
                <a:xfrm>
                  <a:off x="951163" y="2458818"/>
                  <a:ext cx="3266574" cy="400110"/>
                </a:xfrm>
                <a:prstGeom prst="rect">
                  <a:avLst/>
                </a:prstGeom>
                <a:blipFill>
                  <a:blip r:embed="rId4"/>
                  <a:stretch>
                    <a:fillRect b="-6897"/>
                  </a:stretch>
                </a:blipFill>
              </p:spPr>
              <p:txBody>
                <a:bodyPr/>
                <a:lstStyle/>
                <a:p>
                  <a:r>
                    <a:rPr lang="en-US">
                      <a:noFill/>
                    </a:rPr>
                    <a:t> </a:t>
                  </a:r>
                </a:p>
              </p:txBody>
            </p:sp>
          </mc:Fallback>
        </mc:AlternateContent>
      </p:grpSp>
      <p:sp>
        <p:nvSpPr>
          <p:cNvPr id="31" name="Rectangle: Rounded Corners 30">
            <a:extLst>
              <a:ext uri="{FF2B5EF4-FFF2-40B4-BE49-F238E27FC236}">
                <a16:creationId xmlns:a16="http://schemas.microsoft.com/office/drawing/2014/main" id="{5257EBD5-8BDF-4C09-58DD-5C46E2470D2A}"/>
              </a:ext>
            </a:extLst>
          </p:cNvPr>
          <p:cNvSpPr/>
          <p:nvPr/>
        </p:nvSpPr>
        <p:spPr>
          <a:xfrm>
            <a:off x="235244" y="3351382"/>
            <a:ext cx="10800000" cy="884357"/>
          </a:xfrm>
          <a:prstGeom prst="roundRect">
            <a:avLst/>
          </a:prstGeom>
          <a:noFill/>
          <a:ln w="5397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7A8B123-E5ED-CD1F-CC2F-900B61514C2F}"/>
              </a:ext>
            </a:extLst>
          </p:cNvPr>
          <p:cNvGrpSpPr/>
          <p:nvPr/>
        </p:nvGrpSpPr>
        <p:grpSpPr>
          <a:xfrm>
            <a:off x="216568" y="3374344"/>
            <a:ext cx="10800000" cy="793583"/>
            <a:chOff x="216568" y="1991189"/>
            <a:chExt cx="10800000" cy="900209"/>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E5C95FA-8465-D557-32B5-5939C94E084A}"/>
                    </a:ext>
                  </a:extLst>
                </p:cNvPr>
                <p:cNvSpPr txBox="1"/>
                <p:nvPr/>
              </p:nvSpPr>
              <p:spPr>
                <a:xfrm>
                  <a:off x="216568" y="1991189"/>
                  <a:ext cx="10800000" cy="892682"/>
                </a:xfrm>
                <a:prstGeom prst="rect">
                  <a:avLst/>
                </a:prstGeom>
                <a:noFill/>
              </p:spPr>
              <p:txBody>
                <a:bodyPr wrap="square">
                  <a:spAutoFit/>
                </a:bodyPr>
                <a:lstStyle/>
                <a:p>
                  <a14:m>
                    <m:oMath xmlns:m="http://schemas.openxmlformats.org/officeDocument/2006/math">
                      <m:sSub>
                        <m:sSubPr>
                          <m:ctrlPr>
                            <a:rPr lang="en-US" sz="2000" i="1" smtClean="0">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𝜏</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000" i="1" smtClean="0">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smtClean="0">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 </m:t>
                          </m:r>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𝑚</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d>
                        <m:dPr>
                          <m:begChr m:val="["/>
                          <m:endChr m:val="]"/>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dPr>
                        <m:e>
                          <m:sSubSup>
                            <m:sSubSup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Sup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𝑎</m:t>
                              </m:r>
                            </m:sub>
                            <m:sup>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𝑐𝑜𝑠</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Sup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𝑎</m:t>
                              </m:r>
                            </m:sub>
                            <m:sup>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𝑠𝑖𝑛</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1</m:t>
                              </m:r>
                            </m:sub>
                          </m:sSub>
                          <m:sSubSup>
                            <m:sSubSup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Sup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up>
                          </m:sSubSup>
                          <m:func>
                            <m:func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funcPr>
                            <m:fName>
                              <m:r>
                                <m:rPr>
                                  <m:sty m:val="p"/>
                                </m:rPr>
                                <a:rPr lang="en-US" sz="2000">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cos</m:t>
                              </m:r>
                            </m:fName>
                            <m:e>
                              <m:d>
                                <m:d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dPr>
                                <m:e>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e>
                              </m:d>
                            </m:e>
                          </m:func>
                          <m:r>
                            <a:rPr lang="en-US" sz="2000" b="0" i="1" smtClean="0">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pPr>
                            <m:e>
                              <m:sSubSup>
                                <m:sSubSup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Sup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up>
                              </m:sSubSup>
                            </m:e>
                            <m:sup>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𝑠𝑖𝑛</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b="0" i="1" smtClean="0">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b="0" i="1" smtClean="0">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b="0" i="1" smtClean="0">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sSubSup>
                            <m:sSubSup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Sup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𝑔𝑠𝑖𝑛</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e>
                      </m:d>
                    </m:oMath>
                  </a14:m>
                  <a:r>
                    <a:rPr lang="en-US" sz="2000" dirty="0">
                      <a:ln w="0">
                        <a:solidFill>
                          <a:srgbClr val="7030A0"/>
                        </a:solidFill>
                      </a:ln>
                      <a:solidFill>
                        <a:srgbClr val="7030A0"/>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14:m>
                    <m:oMath xmlns:m="http://schemas.openxmlformats.org/officeDocument/2006/math">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sSup>
                            <m:sSup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p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p>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up>
                          </m:sSup>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oMath>
                  </a14:m>
                  <a:endParaRPr lang="en-US" sz="2000" dirty="0"/>
                </a:p>
              </p:txBody>
            </p:sp>
          </mc:Choice>
          <mc:Fallback xmlns="">
            <p:sp>
              <p:nvSpPr>
                <p:cNvPr id="12" name="TextBox 11">
                  <a:extLst>
                    <a:ext uri="{FF2B5EF4-FFF2-40B4-BE49-F238E27FC236}">
                      <a16:creationId xmlns:a16="http://schemas.microsoft.com/office/drawing/2014/main" id="{CE5C95FA-8465-D557-32B5-5939C94E084A}"/>
                    </a:ext>
                  </a:extLst>
                </p:cNvPr>
                <p:cNvSpPr txBox="1">
                  <a:spLocks noRot="1" noChangeAspect="1" noMove="1" noResize="1" noEditPoints="1" noAdjustHandles="1" noChangeArrowheads="1" noChangeShapeType="1" noTextEdit="1"/>
                </p:cNvSpPr>
                <p:nvPr/>
              </p:nvSpPr>
              <p:spPr>
                <a:xfrm>
                  <a:off x="216568" y="1991189"/>
                  <a:ext cx="10800000" cy="89268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C190915-D5E0-B600-7471-F8E60D87C966}"/>
                    </a:ext>
                  </a:extLst>
                </p:cNvPr>
                <p:cNvSpPr txBox="1"/>
                <p:nvPr/>
              </p:nvSpPr>
              <p:spPr>
                <a:xfrm>
                  <a:off x="1156756" y="2437529"/>
                  <a:ext cx="3266574" cy="453869"/>
                </a:xfrm>
                <a:prstGeom prst="rect">
                  <a:avLst/>
                </a:prstGeom>
                <a:noFill/>
              </p:spPr>
              <p:txBody>
                <a:bodyPr wrap="square">
                  <a:spAutoFit/>
                </a:bodyPr>
                <a:lstStyle/>
                <a:p>
                  <a:r>
                    <a:rPr lang="en-US" sz="2000" dirty="0">
                      <a:ln w="0">
                        <a:solidFill>
                          <a:srgbClr val="7030A0"/>
                        </a:solidFill>
                      </a:ln>
                      <a:solidFill>
                        <a:srgbClr val="7030A0"/>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14:m>
                    <m:oMath xmlns:m="http://schemas.openxmlformats.org/officeDocument/2006/math">
                      <m:d>
                        <m:dPr>
                          <m:begChr m:val="["/>
                          <m:endChr m:val="]"/>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dPr>
                        <m:e>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2000" b="0" i="1" smtClean="0">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𝑐𝑜𝑠</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b="0" i="1" smtClean="0">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2000" b="0" i="1" smtClean="0">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𝑠𝑖𝑛</m:t>
                          </m:r>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sz="2000" b="0" i="1" smtClean="0">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2000" i="1">
                                  <a:ln w="0">
                                    <a:solidFill>
                                      <a:srgbClr val="7030A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e>
                      </m:d>
                    </m:oMath>
                  </a14:m>
                  <a:endParaRPr lang="en-US" sz="2000" dirty="0"/>
                </a:p>
              </p:txBody>
            </p:sp>
          </mc:Choice>
          <mc:Fallback xmlns="">
            <p:sp>
              <p:nvSpPr>
                <p:cNvPr id="13" name="TextBox 12">
                  <a:extLst>
                    <a:ext uri="{FF2B5EF4-FFF2-40B4-BE49-F238E27FC236}">
                      <a16:creationId xmlns:a16="http://schemas.microsoft.com/office/drawing/2014/main" id="{5C190915-D5E0-B600-7471-F8E60D87C966}"/>
                    </a:ext>
                  </a:extLst>
                </p:cNvPr>
                <p:cNvSpPr txBox="1">
                  <a:spLocks noRot="1" noChangeAspect="1" noMove="1" noResize="1" noEditPoints="1" noAdjustHandles="1" noChangeArrowheads="1" noChangeShapeType="1" noTextEdit="1"/>
                </p:cNvSpPr>
                <p:nvPr/>
              </p:nvSpPr>
              <p:spPr>
                <a:xfrm>
                  <a:off x="1156756" y="2437529"/>
                  <a:ext cx="3266574" cy="453869"/>
                </a:xfrm>
                <a:prstGeom prst="rect">
                  <a:avLst/>
                </a:prstGeom>
                <a:blipFill>
                  <a:blip r:embed="rId6"/>
                  <a:stretch>
                    <a:fillRect/>
                  </a:stretch>
                </a:blipFill>
              </p:spPr>
              <p:txBody>
                <a:bodyPr/>
                <a:lstStyle/>
                <a:p>
                  <a:r>
                    <a:rPr lang="en-US">
                      <a:noFill/>
                    </a:rPr>
                    <a:t> </a:t>
                  </a:r>
                </a:p>
              </p:txBody>
            </p:sp>
          </mc:Fallback>
        </mc:AlternateContent>
      </p:grpSp>
      <p:sp>
        <p:nvSpPr>
          <p:cNvPr id="2" name="TextBox 1">
            <a:extLst>
              <a:ext uri="{FF2B5EF4-FFF2-40B4-BE49-F238E27FC236}">
                <a16:creationId xmlns:a16="http://schemas.microsoft.com/office/drawing/2014/main" id="{47415281-57DB-DE28-BFAE-8CDEDEDF6928}"/>
              </a:ext>
            </a:extLst>
          </p:cNvPr>
          <p:cNvSpPr txBox="1"/>
          <p:nvPr/>
        </p:nvSpPr>
        <p:spPr>
          <a:xfrm>
            <a:off x="73819" y="466279"/>
            <a:ext cx="10283819"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2. </a:t>
            </a:r>
            <a:r>
              <a:rPr kumimoji="0" lang="en-US" sz="3000" b="1" i="0" u="sng" strike="noStrike" kern="1200" cap="none" spc="0" normalizeH="0" baseline="0" noProof="0" dirty="0">
                <a:ln>
                  <a:noFill/>
                </a:ln>
                <a:solidFill>
                  <a:prstClr val="black"/>
                </a:solidFill>
                <a:effectLst/>
                <a:uLnTx/>
                <a:uFillTx/>
                <a:latin typeface="+mj-lt"/>
                <a:ea typeface="+mn-ea"/>
                <a:cs typeface="+mn-cs"/>
              </a:rPr>
              <a:t>Mathematical Modelling</a:t>
            </a:r>
            <a:r>
              <a:rPr kumimoji="0" lang="ar-IQ" sz="3000" b="1" i="0" u="sng" strike="noStrike" kern="1200" cap="none" spc="0" normalizeH="0" baseline="0" noProof="0" dirty="0">
                <a:ln>
                  <a:noFill/>
                </a:ln>
                <a:solidFill>
                  <a:prstClr val="black"/>
                </a:solidFill>
                <a:effectLst/>
                <a:uLnTx/>
                <a:uFillTx/>
                <a:latin typeface="+mj-lt"/>
                <a:ea typeface="+mn-ea"/>
                <a:cs typeface="+mn-cs"/>
              </a:rPr>
              <a:t> </a:t>
            </a:r>
            <a:r>
              <a:rPr kumimoji="0" lang="en-US" sz="3000" b="1" i="0" u="sng" strike="noStrike" kern="1200" cap="none" spc="0" normalizeH="0" baseline="0" noProof="0" dirty="0">
                <a:ln>
                  <a:noFill/>
                </a:ln>
                <a:solidFill>
                  <a:prstClr val="black"/>
                </a:solidFill>
                <a:effectLst/>
                <a:uLnTx/>
                <a:uFillTx/>
                <a:latin typeface="+mj-lt"/>
                <a:ea typeface="+mn-ea"/>
                <a:cs typeface="+mn-cs"/>
              </a:rPr>
              <a:t> </a:t>
            </a:r>
            <a:r>
              <a:rPr kumimoji="0" lang="en-US" sz="3000" b="1" i="0" u="sng" strike="noStrike" kern="1200" cap="none" spc="0" normalizeH="0" baseline="0" noProof="0" dirty="0">
                <a:ln>
                  <a:noFill/>
                </a:ln>
                <a:solidFill>
                  <a:prstClr val="black"/>
                </a:solidFill>
                <a:effectLst/>
                <a:uLnTx/>
                <a:uFillTx/>
                <a:ea typeface="+mn-ea"/>
                <a:cs typeface="+mn-cs"/>
              </a:rPr>
              <a:t>of  the Human Lower Limb </a:t>
            </a:r>
          </a:p>
        </p:txBody>
      </p:sp>
    </p:spTree>
    <p:extLst>
      <p:ext uri="{BB962C8B-B14F-4D97-AF65-F5344CB8AC3E}">
        <p14:creationId xmlns:p14="http://schemas.microsoft.com/office/powerpoint/2010/main" val="1791162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9013C86-1E2F-3BA2-2E08-653E4555394D}"/>
                  </a:ext>
                </a:extLst>
              </p:cNvPr>
              <p:cNvSpPr txBox="1"/>
              <p:nvPr/>
            </p:nvSpPr>
            <p:spPr>
              <a:xfrm>
                <a:off x="0" y="1383711"/>
                <a:ext cx="12088906" cy="679673"/>
              </a:xfrm>
              <a:prstGeom prst="rect">
                <a:avLst/>
              </a:prstGeom>
              <a:noFill/>
            </p:spPr>
            <p:txBody>
              <a:bodyPr wrap="square">
                <a:spAutoFit/>
              </a:bodyPr>
              <a:lstStyle/>
              <a:p>
                <a14:m>
                  <m:oMath xmlns:m="http://schemas.openxmlformats.org/officeDocument/2006/math">
                    <m:sSub>
                      <m:sSubPr>
                        <m:ctrlPr>
                          <a:rPr kumimoji="0" lang="en-US" sz="2400" b="0" i="1" u="none" strike="noStrike" kern="1200" cap="none" spc="0" normalizeH="0" baseline="0" noProof="0" smtClean="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sSubPr>
                      <m:e>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𝜏</m:t>
                        </m:r>
                      </m:e>
                      <m:sub>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dPr>
                      <m:e>
                        <m:f>
                          <m:fPr>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fPr>
                          <m:num>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𝑑</m:t>
                            </m:r>
                          </m:num>
                          <m:den>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𝑑𝑡</m:t>
                            </m:r>
                          </m:den>
                        </m:f>
                        <m:d>
                          <m:dPr>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dPr>
                          <m:e>
                            <m:f>
                              <m:fPr>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fPr>
                              <m:num>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𝐿</m:t>
                                </m:r>
                              </m:num>
                              <m:den>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sSubPr>
                                  <m:e>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𝜃</m:t>
                                    </m:r>
                                    <m:r>
                                      <a:rPr kumimoji="0" lang="en-US" sz="2400" b="0" i="1" u="none" strike="noStrike" kern="1200" cap="none" spc="0" normalizeH="0" baseline="0" noProof="0" smtClean="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m:t>
                                    </m:r>
                                  </m:e>
                                  <m:sub>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den>
                            </m:f>
                          </m:e>
                        </m:d>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fPr>
                          <m:num>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𝐿</m:t>
                            </m:r>
                          </m:num>
                          <m:den>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sSubPr>
                              <m:e>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𝜃</m:t>
                                </m:r>
                              </m:e>
                              <m:sub>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den>
                        </m:f>
                      </m:e>
                    </m:d>
                  </m:oMath>
                </a14:m>
                <a:r>
                  <a:rPr kumimoji="0" lang="en-US" sz="2400" b="0" i="0" u="none" strike="noStrike" kern="1200" cap="none" spc="0" normalizeH="0" baseline="0" noProof="0" dirty="0">
                    <a:ln w="0">
                      <a:solidFill>
                        <a:srgbClr val="7030A0"/>
                      </a:solidFill>
                    </a:ln>
                    <a:solidFill>
                      <a:srgbClr val="7030A0"/>
                    </a:solidFill>
                    <a:effectLst>
                      <a:outerShdw blurRad="38100" dist="25400" dir="5400000" algn="ctr" rotWithShape="0">
                        <a:srgbClr val="6E747A">
                          <a:alpha val="43000"/>
                        </a:srgbClr>
                      </a:outerShdw>
                    </a:effectLst>
                    <a:uLnTx/>
                    <a:uFillTx/>
                    <a:latin typeface="Times New Roman" panose="02020603050405020304" pitchFamily="18" charset="0"/>
                    <a:ea typeface="Calibri" panose="020F0502020204030204" pitchFamily="34" charset="0"/>
                    <a:cs typeface="+mn-cs"/>
                  </a:rPr>
                  <a:t>-</a:t>
                </a:r>
                <a14:m>
                  <m:oMath xmlns:m="http://schemas.openxmlformats.org/officeDocument/2006/math">
                    <m:d>
                      <m:dPr>
                        <m:begChr m:val="["/>
                        <m:endChr m:val="]"/>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dPr>
                      <m:e>
                        <m:sSub>
                          <m:sSubPr>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sSubPr>
                          <m:e>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𝐿</m:t>
                            </m:r>
                          </m:e>
                          <m:sub>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𝑐𝑜𝑠</m:t>
                        </m:r>
                        <m:sSub>
                          <m:sSubPr>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sSubPr>
                          <m:e>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𝜃</m:t>
                            </m:r>
                          </m:e>
                          <m:sub>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sSub>
                          <m:sSubPr>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sSubPr>
                          <m:e>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𝐹</m:t>
                            </m:r>
                          </m:e>
                          <m:sub>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sSubPr>
                          <m:e>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𝐿</m:t>
                            </m:r>
                          </m:e>
                          <m:sub>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𝑠𝑖𝑛</m:t>
                        </m:r>
                        <m:sSub>
                          <m:sSubPr>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sSubPr>
                          <m:e>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𝜃</m:t>
                            </m:r>
                          </m:e>
                          <m:sub>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sSub>
                          <m:sSubPr>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sSubPr>
                          <m:e>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𝐹</m:t>
                            </m:r>
                          </m:e>
                          <m:sub>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2</m:t>
                            </m:r>
                          </m:sub>
                        </m:sSub>
                      </m:e>
                    </m:d>
                  </m:oMath>
                </a14:m>
                <a:r>
                  <a:rPr kumimoji="0" lang="en-US" sz="2400" b="0" i="0" u="none" strike="noStrike" kern="1200" cap="none" spc="0" normalizeH="0" baseline="0" noProof="0" dirty="0">
                    <a:ln w="0">
                      <a:solidFill>
                        <a:srgbClr val="7030A0"/>
                      </a:solidFill>
                    </a:ln>
                    <a:solidFill>
                      <a:srgbClr val="7030A0"/>
                    </a:solidFill>
                    <a:effectLst>
                      <a:outerShdw blurRad="38100" dist="25400" dir="5400000" algn="ctr" rotWithShape="0">
                        <a:srgbClr val="6E747A">
                          <a:alpha val="43000"/>
                        </a:srgbClr>
                      </a:outerShdw>
                    </a:effectLst>
                    <a:uLnTx/>
                    <a:uFillTx/>
                    <a:latin typeface="Century Gothic" panose="020B0502020202020204"/>
                    <a:ea typeface="Calibri" panose="020F0502020204030204" pitchFamily="34" charset="0"/>
                    <a:cs typeface="Times New Roman" panose="02020603050405020304" pitchFamily="18" charset="0"/>
                  </a:rPr>
                  <a:t> </a:t>
                </a:r>
                <a14:m>
                  <m:oMath xmlns:m="http://schemas.openxmlformats.org/officeDocument/2006/math">
                    <m:r>
                      <a:rPr kumimoji="0" lang="en-US" sz="2400" b="0" i="1" u="none" strike="noStrike" kern="1200" cap="none" spc="0" normalizeH="0" baseline="0" noProof="0" smtClean="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dPr>
                      <m:e>
                        <m:f>
                          <m:fPr>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fPr>
                          <m:num>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𝑑</m:t>
                            </m:r>
                          </m:num>
                          <m:den>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𝑑𝑡</m:t>
                            </m:r>
                          </m:den>
                        </m:f>
                        <m:d>
                          <m:dPr>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dPr>
                          <m:e>
                            <m:f>
                              <m:fPr>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fPr>
                              <m:num>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𝐿</m:t>
                                </m:r>
                              </m:num>
                              <m:den>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sSubPr>
                                  <m:e>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𝜃</m:t>
                                    </m:r>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m:t>
                                    </m:r>
                                  </m:e>
                                  <m:sub>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2</m:t>
                                    </m:r>
                                  </m:sub>
                                </m:sSub>
                              </m:den>
                            </m:f>
                          </m:e>
                        </m:d>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fPr>
                          <m:num>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𝐿</m:t>
                            </m:r>
                          </m:num>
                          <m:den>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sSubPr>
                              <m:e>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𝜃</m:t>
                                </m:r>
                              </m:e>
                              <m:sub>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2</m:t>
                                </m:r>
                              </m:sub>
                            </m:sSub>
                          </m:den>
                        </m:f>
                      </m:e>
                    </m:d>
                    <m:r>
                      <m:rPr>
                        <m:nor/>
                      </m:rPr>
                      <a:rPr kumimoji="0" lang="en-US" sz="2400" b="0" i="0" u="none" strike="noStrike" kern="1200" cap="none" spc="0" normalizeH="0" baseline="0" noProof="0" dirty="0">
                        <a:ln w="0">
                          <a:solidFill>
                            <a:srgbClr val="7030A0"/>
                          </a:solidFill>
                        </a:ln>
                        <a:solidFill>
                          <a:srgbClr val="7030A0"/>
                        </a:solidFill>
                        <a:effectLst>
                          <a:outerShdw blurRad="38100" dist="25400" dir="5400000" algn="ctr" rotWithShape="0">
                            <a:srgbClr val="6E747A">
                              <a:alpha val="43000"/>
                            </a:srgbClr>
                          </a:outerShdw>
                        </a:effectLst>
                        <a:uLnTx/>
                        <a:uFillTx/>
                        <a:latin typeface="Times New Roman" panose="02020603050405020304" pitchFamily="18" charset="0"/>
                        <a:ea typeface="Calibri" panose="020F0502020204030204" pitchFamily="34" charset="0"/>
                        <a:cs typeface="+mn-cs"/>
                      </a:rPr>
                      <m:t>−</m:t>
                    </m:r>
                    <m:d>
                      <m:dPr>
                        <m:begChr m:val="["/>
                        <m:endChr m:val="]"/>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dPr>
                      <m:e>
                        <m:sSub>
                          <m:sSubPr>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sSubPr>
                          <m:e>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𝐿</m:t>
                            </m:r>
                          </m:e>
                          <m:sub>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2</m:t>
                            </m:r>
                          </m:sub>
                        </m:sSub>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𝑐𝑜𝑠</m:t>
                        </m:r>
                        <m:sSub>
                          <m:sSubPr>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sSubPr>
                          <m:e>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𝜃</m:t>
                            </m:r>
                          </m:e>
                          <m:sub>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2</m:t>
                            </m:r>
                          </m:sub>
                        </m:sSub>
                        <m:sSub>
                          <m:sSubPr>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sSubPr>
                          <m:e>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𝐹</m:t>
                            </m:r>
                          </m:e>
                          <m:sub>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sSubPr>
                          <m:e>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𝐿</m:t>
                            </m:r>
                          </m:e>
                          <m:sub>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2</m:t>
                            </m:r>
                          </m:sub>
                        </m:sSub>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𝑠𝑖𝑛</m:t>
                        </m:r>
                        <m:sSub>
                          <m:sSubPr>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sSubPr>
                          <m:e>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𝜃</m:t>
                            </m:r>
                          </m:e>
                          <m:sub>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2</m:t>
                            </m:r>
                          </m:sub>
                        </m:sSub>
                        <m:sSub>
                          <m:sSubPr>
                            <m:ctrlP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mn-ea"/>
                                <a:cs typeface="Times New Roman" panose="02020603050405020304" pitchFamily="18" charset="0"/>
                              </a:rPr>
                            </m:ctrlPr>
                          </m:sSubPr>
                          <m:e>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𝐹</m:t>
                            </m:r>
                          </m:e>
                          <m:sub>
                            <m:r>
                              <a:rPr kumimoji="0" lang="en-US" sz="2400" b="0" i="1" u="none" strike="noStrike" kern="1200" cap="none" spc="0" normalizeH="0" baseline="0" noProof="0">
                                <a:ln w="0">
                                  <a:solidFill>
                                    <a:srgbClr val="7030A0"/>
                                  </a:solidFill>
                                </a:ln>
                                <a:solidFill>
                                  <a:srgbClr val="7030A0"/>
                                </a:solidFill>
                                <a:effectLst>
                                  <a:outerShdw blurRad="38100" dist="25400" dir="5400000" algn="ctr" rotWithShape="0">
                                    <a:srgbClr val="6E747A">
                                      <a:alpha val="43000"/>
                                    </a:srgbClr>
                                  </a:outerShdw>
                                </a:effectLst>
                                <a:uLnTx/>
                                <a:uFillTx/>
                                <a:latin typeface="Cambria Math" panose="02040503050406030204" pitchFamily="18" charset="0"/>
                                <a:ea typeface="Calibri" panose="020F0502020204030204" pitchFamily="34" charset="0"/>
                                <a:cs typeface="Times New Roman" panose="02020603050405020304" pitchFamily="18" charset="0"/>
                              </a:rPr>
                              <m:t>2</m:t>
                            </m:r>
                          </m:sub>
                        </m:sSub>
                      </m:e>
                    </m:d>
                  </m:oMath>
                </a14:m>
                <a:endParaRPr lang="en-US" dirty="0"/>
              </a:p>
            </p:txBody>
          </p:sp>
        </mc:Choice>
        <mc:Fallback xmlns="">
          <p:sp>
            <p:nvSpPr>
              <p:cNvPr id="3" name="TextBox 2">
                <a:extLst>
                  <a:ext uri="{FF2B5EF4-FFF2-40B4-BE49-F238E27FC236}">
                    <a16:creationId xmlns:a16="http://schemas.microsoft.com/office/drawing/2014/main" id="{E9013C86-1E2F-3BA2-2E08-653E4555394D}"/>
                  </a:ext>
                </a:extLst>
              </p:cNvPr>
              <p:cNvSpPr txBox="1">
                <a:spLocks noRot="1" noChangeAspect="1" noMove="1" noResize="1" noEditPoints="1" noAdjustHandles="1" noChangeArrowheads="1" noChangeShapeType="1" noTextEdit="1"/>
              </p:cNvSpPr>
              <p:nvPr/>
            </p:nvSpPr>
            <p:spPr>
              <a:xfrm>
                <a:off x="0" y="1383711"/>
                <a:ext cx="12088906" cy="67967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258" name="Ink 257">
                <a:extLst>
                  <a:ext uri="{FF2B5EF4-FFF2-40B4-BE49-F238E27FC236}">
                    <a16:creationId xmlns:a16="http://schemas.microsoft.com/office/drawing/2014/main" id="{3058CEFE-A87B-DD9E-64F5-B43146272B0B}"/>
                  </a:ext>
                </a:extLst>
              </p14:cNvPr>
              <p14:cNvContentPartPr/>
              <p14:nvPr/>
            </p14:nvContentPartPr>
            <p14:xfrm>
              <a:off x="10694901" y="4220788"/>
              <a:ext cx="24840" cy="25920"/>
            </p14:xfrm>
          </p:contentPart>
        </mc:Choice>
        <mc:Fallback xmlns="">
          <p:pic>
            <p:nvPicPr>
              <p:cNvPr id="258" name="Ink 257">
                <a:extLst>
                  <a:ext uri="{FF2B5EF4-FFF2-40B4-BE49-F238E27FC236}">
                    <a16:creationId xmlns:a16="http://schemas.microsoft.com/office/drawing/2014/main" id="{3058CEFE-A87B-DD9E-64F5-B43146272B0B}"/>
                  </a:ext>
                </a:extLst>
              </p:cNvPr>
              <p:cNvPicPr/>
              <p:nvPr/>
            </p:nvPicPr>
            <p:blipFill>
              <a:blip r:embed="rId5"/>
              <a:stretch>
                <a:fillRect/>
              </a:stretch>
            </p:blipFill>
            <p:spPr>
              <a:xfrm>
                <a:off x="10686261" y="4211788"/>
                <a:ext cx="42480" cy="43560"/>
              </a:xfrm>
              <a:prstGeom prst="rect">
                <a:avLst/>
              </a:prstGeom>
            </p:spPr>
          </p:pic>
        </mc:Fallback>
      </mc:AlternateContent>
      <mc:AlternateContent xmlns:mc="http://schemas.openxmlformats.org/markup-compatibility/2006" xmlns:a14="http://schemas.microsoft.com/office/drawing/2010/main">
        <mc:Choice Requires="a14">
          <p:sp>
            <p:nvSpPr>
              <p:cNvPr id="299" name="TextBox 298">
                <a:extLst>
                  <a:ext uri="{FF2B5EF4-FFF2-40B4-BE49-F238E27FC236}">
                    <a16:creationId xmlns:a16="http://schemas.microsoft.com/office/drawing/2014/main" id="{4B331DAB-63DA-B255-D872-4F87FC850183}"/>
                  </a:ext>
                </a:extLst>
              </p:cNvPr>
              <p:cNvSpPr txBox="1"/>
              <p:nvPr/>
            </p:nvSpPr>
            <p:spPr>
              <a:xfrm>
                <a:off x="1677756" y="3295514"/>
                <a:ext cx="3491144" cy="353943"/>
              </a:xfrm>
              <a:prstGeom prst="rect">
                <a:avLst/>
              </a:prstGeom>
              <a:noFill/>
            </p:spPr>
            <p:txBody>
              <a:bodyPr wrap="square">
                <a:spAutoFit/>
              </a:bodyPr>
              <a:lstStyle/>
              <a:p>
                <a:r>
                  <a:rPr kumimoji="0" lang="en-US" sz="1700" b="1" u="none" strike="noStrike" kern="1200" normalizeH="0" baseline="0" noProof="0" dirty="0">
                    <a:ln w="0"/>
                    <a:solidFill>
                      <a:srgbClr val="FF0000"/>
                    </a:solidFill>
                    <a:effectLst/>
                    <a:uLnTx/>
                    <a:uFillTx/>
                    <a:latin typeface="+mj-lt"/>
                  </a:rPr>
                  <a:t>-</a:t>
                </a:r>
                <a:r>
                  <a:rPr kumimoji="0" lang="en-US" sz="1700" b="1" u="none" strike="noStrike" kern="1200" normalizeH="0" noProof="0" dirty="0">
                    <a:ln w="0"/>
                    <a:solidFill>
                      <a:srgbClr val="FF0000"/>
                    </a:solidFill>
                    <a:effectLst/>
                    <a:uLnTx/>
                    <a:uFillTx/>
                    <a:latin typeface="+mj-lt"/>
                  </a:rPr>
                  <a:t> </a:t>
                </a:r>
                <a14:m>
                  <m:oMath xmlns:m="http://schemas.openxmlformats.org/officeDocument/2006/math">
                    <m:func>
                      <m:funcPr>
                        <m:ctrlPr>
                          <a:rPr kumimoji="0" lang="en-US" sz="1700" b="1" i="1" u="none" strike="noStrike" kern="1200" normalizeH="0" baseline="0" noProof="0">
                            <a:ln w="0"/>
                            <a:solidFill>
                              <a:srgbClr val="FF0000"/>
                            </a:solidFill>
                            <a:effectLst/>
                            <a:uLnTx/>
                            <a:uFillTx/>
                            <a:latin typeface="Cambria Math" panose="02040503050406030204" pitchFamily="18" charset="0"/>
                          </a:rPr>
                        </m:ctrlPr>
                      </m:funcPr>
                      <m:fName>
                        <m:r>
                          <a:rPr kumimoji="0" lang="en-US" sz="1700" b="1" i="0" u="none" strike="noStrike" kern="1200" normalizeH="0" baseline="0" noProof="0">
                            <a:ln w="0"/>
                            <a:solidFill>
                              <a:srgbClr val="FF0000"/>
                            </a:solidFill>
                            <a:effectLst/>
                            <a:uLnTx/>
                            <a:uFillTx/>
                            <a:latin typeface="Cambria Math" panose="02040503050406030204" pitchFamily="18" charset="0"/>
                          </a:rPr>
                          <m:t>𝐬𝐢𝐧</m:t>
                        </m:r>
                      </m:fName>
                      <m:e>
                        <m:d>
                          <m:dPr>
                            <m:ctrlPr>
                              <a:rPr kumimoji="0" lang="en-US" sz="1700" b="1" i="1" u="none" strike="noStrike" kern="1200" normalizeH="0" baseline="0" noProof="0">
                                <a:ln w="0"/>
                                <a:solidFill>
                                  <a:srgbClr val="FF0000"/>
                                </a:solidFill>
                                <a:effectLst/>
                                <a:uLnTx/>
                                <a:uFillTx/>
                                <a:latin typeface="Cambria Math" panose="02040503050406030204" pitchFamily="18" charset="0"/>
                              </a:rPr>
                            </m:ctrlPr>
                          </m:dPr>
                          <m:e>
                            <m:sSub>
                              <m:sSubPr>
                                <m:ctrlPr>
                                  <a:rPr kumimoji="0" lang="en-US" sz="1700" b="1" i="1" u="none" strike="noStrike" kern="1200" normalizeH="0" baseline="0" noProof="0">
                                    <a:ln w="0"/>
                                    <a:solidFill>
                                      <a:srgbClr val="FF0000"/>
                                    </a:solidFill>
                                    <a:effectLst/>
                                    <a:uLnTx/>
                                    <a:uFillTx/>
                                    <a:latin typeface="Cambria Math" panose="02040503050406030204" pitchFamily="18" charset="0"/>
                                  </a:rPr>
                                </m:ctrlPr>
                              </m:sSubPr>
                              <m:e>
                                <m:r>
                                  <a:rPr kumimoji="0" lang="en-US" sz="1700" b="1" i="1" u="none" strike="noStrike" kern="1200" normalizeH="0" baseline="0" noProof="0">
                                    <a:ln w="0"/>
                                    <a:solidFill>
                                      <a:srgbClr val="FF0000"/>
                                    </a:solidFill>
                                    <a:effectLst/>
                                    <a:uLnTx/>
                                    <a:uFillTx/>
                                    <a:latin typeface="Cambria Math" panose="02040503050406030204" pitchFamily="18" charset="0"/>
                                  </a:rPr>
                                  <m:t>𝜽</m:t>
                                </m:r>
                              </m:e>
                              <m:sub>
                                <m:r>
                                  <a:rPr kumimoji="0" lang="en-US" sz="1700" b="1" i="0" u="none" strike="noStrike" kern="1200" normalizeH="0" baseline="0" noProof="0" smtClean="0">
                                    <a:ln w="0"/>
                                    <a:solidFill>
                                      <a:srgbClr val="FF0000"/>
                                    </a:solidFill>
                                    <a:effectLst/>
                                    <a:uLnTx/>
                                    <a:uFillTx/>
                                    <a:latin typeface="Cambria Math" panose="02040503050406030204" pitchFamily="18" charset="0"/>
                                  </a:rPr>
                                  <m:t>𝟏</m:t>
                                </m:r>
                              </m:sub>
                            </m:sSub>
                            <m:r>
                              <a:rPr kumimoji="0" lang="en-US" sz="1700" b="1" i="0" u="none" strike="noStrike" kern="1200" normalizeH="0" baseline="0" noProof="0">
                                <a:ln w="0"/>
                                <a:solidFill>
                                  <a:srgbClr val="FF0000"/>
                                </a:solidFill>
                                <a:effectLst/>
                                <a:uLnTx/>
                                <a:uFillTx/>
                                <a:latin typeface="Cambria Math" panose="02040503050406030204" pitchFamily="18" charset="0"/>
                              </a:rPr>
                              <m:t>−</m:t>
                            </m:r>
                            <m:sSub>
                              <m:sSubPr>
                                <m:ctrlPr>
                                  <a:rPr kumimoji="0" lang="en-US" sz="1700" b="1" i="1" u="none" strike="noStrike" kern="1200" normalizeH="0" baseline="0" noProof="0">
                                    <a:ln w="0"/>
                                    <a:solidFill>
                                      <a:srgbClr val="FF0000"/>
                                    </a:solidFill>
                                    <a:effectLst/>
                                    <a:uLnTx/>
                                    <a:uFillTx/>
                                    <a:latin typeface="Cambria Math" panose="02040503050406030204" pitchFamily="18" charset="0"/>
                                  </a:rPr>
                                </m:ctrlPr>
                              </m:sSubPr>
                              <m:e>
                                <m:r>
                                  <a:rPr kumimoji="0" lang="en-US" sz="1700" b="1" i="1" u="none" strike="noStrike" kern="1200" normalizeH="0" baseline="0" noProof="0">
                                    <a:ln w="0"/>
                                    <a:solidFill>
                                      <a:srgbClr val="FF0000"/>
                                    </a:solidFill>
                                    <a:effectLst/>
                                    <a:uLnTx/>
                                    <a:uFillTx/>
                                    <a:latin typeface="Cambria Math" panose="02040503050406030204" pitchFamily="18" charset="0"/>
                                  </a:rPr>
                                  <m:t>𝜽</m:t>
                                </m:r>
                              </m:e>
                              <m:sub>
                                <m:r>
                                  <a:rPr kumimoji="0" lang="en-US" sz="1700" b="1" i="0" u="none" strike="noStrike" kern="1200" normalizeH="0" baseline="0" noProof="0">
                                    <a:ln w="0"/>
                                    <a:solidFill>
                                      <a:srgbClr val="FF0000"/>
                                    </a:solidFill>
                                    <a:effectLst/>
                                    <a:uLnTx/>
                                    <a:uFillTx/>
                                    <a:latin typeface="Cambria Math" panose="02040503050406030204" pitchFamily="18" charset="0"/>
                                  </a:rPr>
                                  <m:t>𝟐</m:t>
                                </m:r>
                              </m:sub>
                            </m:sSub>
                          </m:e>
                        </m:d>
                        <m:r>
                          <a:rPr kumimoji="0" lang="en-US" sz="1700" b="1" i="1" u="none" strike="noStrike" kern="1200" normalizeH="0" baseline="0" noProof="0" smtClean="0">
                            <a:ln w="0"/>
                            <a:solidFill>
                              <a:srgbClr val="FF0000"/>
                            </a:solidFill>
                            <a:effectLst/>
                            <a:uLnTx/>
                            <a:uFillTx/>
                            <a:latin typeface="Cambria Math" panose="02040503050406030204" pitchFamily="18" charset="0"/>
                          </a:rPr>
                          <m:t>=</m:t>
                        </m:r>
                        <m:r>
                          <a:rPr lang="en-US" b="1" i="1">
                            <a:ln w="0"/>
                            <a:solidFill>
                              <a:srgbClr val="FF0000"/>
                            </a:solidFill>
                            <a:effectLst/>
                            <a:latin typeface="Cambria Math" panose="02040503050406030204" pitchFamily="18" charset="0"/>
                          </a:rPr>
                          <m:t>𝐬𝐢</m:t>
                        </m:r>
                        <m:func>
                          <m:funcPr>
                            <m:ctrlPr>
                              <a:rPr lang="en-US" b="1" i="1">
                                <a:ln w="0"/>
                                <a:solidFill>
                                  <a:srgbClr val="FF0000"/>
                                </a:solidFill>
                                <a:effectLst/>
                                <a:latin typeface="Cambria Math" panose="02040503050406030204" pitchFamily="18" charset="0"/>
                              </a:rPr>
                            </m:ctrlPr>
                          </m:funcPr>
                          <m:fName>
                            <m:r>
                              <a:rPr lang="en-US" b="1" i="1">
                                <a:ln w="0"/>
                                <a:solidFill>
                                  <a:srgbClr val="FF0000"/>
                                </a:solidFill>
                                <a:effectLst/>
                                <a:latin typeface="Cambria Math" panose="02040503050406030204" pitchFamily="18" charset="0"/>
                              </a:rPr>
                              <m:t>𝒏</m:t>
                            </m:r>
                          </m:fName>
                          <m:e>
                            <m:d>
                              <m:dPr>
                                <m:ctrlPr>
                                  <a:rPr lang="en-US" b="1" i="1">
                                    <a:ln w="0"/>
                                    <a:solidFill>
                                      <a:srgbClr val="FF0000"/>
                                    </a:solidFill>
                                    <a:effectLst/>
                                    <a:latin typeface="Cambria Math" panose="02040503050406030204" pitchFamily="18" charset="0"/>
                                  </a:rPr>
                                </m:ctrlPr>
                              </m:dPr>
                              <m:e>
                                <m:sSub>
                                  <m:sSubPr>
                                    <m:ctrlPr>
                                      <a:rPr lang="en-US" b="1" i="1">
                                        <a:ln w="0"/>
                                        <a:solidFill>
                                          <a:srgbClr val="FF0000"/>
                                        </a:solidFill>
                                        <a:effectLst/>
                                        <a:latin typeface="Cambria Math" panose="02040503050406030204" pitchFamily="18" charset="0"/>
                                      </a:rPr>
                                    </m:ctrlPr>
                                  </m:sSubPr>
                                  <m:e>
                                    <m:r>
                                      <a:rPr lang="en-US" b="1" i="1">
                                        <a:ln w="0"/>
                                        <a:solidFill>
                                          <a:srgbClr val="FF0000"/>
                                        </a:solidFill>
                                        <a:effectLst/>
                                        <a:latin typeface="Cambria Math" panose="02040503050406030204" pitchFamily="18" charset="0"/>
                                      </a:rPr>
                                      <m:t>𝜽</m:t>
                                    </m:r>
                                  </m:e>
                                  <m:sub>
                                    <m:r>
                                      <a:rPr lang="en-US" b="1" i="1">
                                        <a:ln w="0"/>
                                        <a:solidFill>
                                          <a:srgbClr val="FF0000"/>
                                        </a:solidFill>
                                        <a:effectLst/>
                                        <a:latin typeface="Cambria Math" panose="02040503050406030204" pitchFamily="18" charset="0"/>
                                      </a:rPr>
                                      <m:t>𝟐</m:t>
                                    </m:r>
                                  </m:sub>
                                </m:sSub>
                                <m:r>
                                  <a:rPr lang="en-US" b="1">
                                    <a:ln w="0"/>
                                    <a:solidFill>
                                      <a:srgbClr val="FF0000"/>
                                    </a:solidFill>
                                    <a:effectLst/>
                                    <a:latin typeface="Cambria Math" panose="02040503050406030204" pitchFamily="18" charset="0"/>
                                  </a:rPr>
                                  <m:t>−</m:t>
                                </m:r>
                                <m:sSub>
                                  <m:sSubPr>
                                    <m:ctrlPr>
                                      <a:rPr lang="en-US" b="1" i="1">
                                        <a:ln w="0"/>
                                        <a:solidFill>
                                          <a:srgbClr val="FF0000"/>
                                        </a:solidFill>
                                        <a:effectLst/>
                                        <a:latin typeface="Cambria Math" panose="02040503050406030204" pitchFamily="18" charset="0"/>
                                      </a:rPr>
                                    </m:ctrlPr>
                                  </m:sSubPr>
                                  <m:e>
                                    <m:r>
                                      <a:rPr lang="en-US" b="1" i="1">
                                        <a:ln w="0"/>
                                        <a:solidFill>
                                          <a:srgbClr val="FF0000"/>
                                        </a:solidFill>
                                        <a:effectLst/>
                                        <a:latin typeface="Cambria Math" panose="02040503050406030204" pitchFamily="18" charset="0"/>
                                      </a:rPr>
                                      <m:t>𝜽</m:t>
                                    </m:r>
                                  </m:e>
                                  <m:sub>
                                    <m:r>
                                      <a:rPr lang="en-US" b="1" i="1">
                                        <a:ln w="0"/>
                                        <a:solidFill>
                                          <a:srgbClr val="FF0000"/>
                                        </a:solidFill>
                                        <a:effectLst/>
                                        <a:latin typeface="Cambria Math" panose="02040503050406030204" pitchFamily="18" charset="0"/>
                                      </a:rPr>
                                      <m:t>𝟏</m:t>
                                    </m:r>
                                  </m:sub>
                                </m:sSub>
                              </m:e>
                            </m:d>
                          </m:e>
                        </m:func>
                      </m:e>
                    </m:func>
                  </m:oMath>
                </a14:m>
                <a:endParaRPr lang="en-US" b="1" dirty="0">
                  <a:latin typeface="+mj-lt"/>
                </a:endParaRPr>
              </a:p>
            </p:txBody>
          </p:sp>
        </mc:Choice>
        <mc:Fallback xmlns="">
          <p:sp>
            <p:nvSpPr>
              <p:cNvPr id="299" name="TextBox 298">
                <a:extLst>
                  <a:ext uri="{FF2B5EF4-FFF2-40B4-BE49-F238E27FC236}">
                    <a16:creationId xmlns:a16="http://schemas.microsoft.com/office/drawing/2014/main" id="{4B331DAB-63DA-B255-D872-4F87FC850183}"/>
                  </a:ext>
                </a:extLst>
              </p:cNvPr>
              <p:cNvSpPr txBox="1">
                <a:spLocks noRot="1" noChangeAspect="1" noMove="1" noResize="1" noEditPoints="1" noAdjustHandles="1" noChangeArrowheads="1" noChangeShapeType="1" noTextEdit="1"/>
              </p:cNvSpPr>
              <p:nvPr/>
            </p:nvSpPr>
            <p:spPr>
              <a:xfrm>
                <a:off x="1677756" y="3295514"/>
                <a:ext cx="3491144" cy="353943"/>
              </a:xfrm>
              <a:prstGeom prst="rect">
                <a:avLst/>
              </a:prstGeom>
              <a:blipFill>
                <a:blip r:embed="rId6"/>
                <a:stretch>
                  <a:fillRect l="-1047" t="-1724"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6" name="TextBox 475">
                <a:extLst>
                  <a:ext uri="{FF2B5EF4-FFF2-40B4-BE49-F238E27FC236}">
                    <a16:creationId xmlns:a16="http://schemas.microsoft.com/office/drawing/2014/main" id="{AEBC3DE1-4B06-9337-1201-242CB9859172}"/>
                  </a:ext>
                </a:extLst>
              </p:cNvPr>
              <p:cNvSpPr txBox="1"/>
              <p:nvPr/>
            </p:nvSpPr>
            <p:spPr>
              <a:xfrm>
                <a:off x="226359" y="4144438"/>
                <a:ext cx="11862547" cy="1329851"/>
              </a:xfrm>
              <a:prstGeom prst="rect">
                <a:avLst/>
              </a:prstGeom>
              <a:noFill/>
            </p:spPr>
            <p:txBody>
              <a:bodyPr wrap="square">
                <a:spAutoFit/>
              </a:bodyPr>
              <a:lstStyle/>
              <a:p>
                <a:pPr>
                  <a:lnSpc>
                    <a:spcPct val="150000"/>
                  </a:lnSpc>
                </a:pPr>
                <a14:m>
                  <m:oMath xmlns:m="http://schemas.openxmlformats.org/officeDocument/2006/math">
                    <m:sSub>
                      <m:sSubPr>
                        <m:ctrlPr>
                          <a:rPr lang="en-US" sz="1700" i="1" smtClean="0">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d>
                      <m:dPr>
                        <m:begChr m:val="["/>
                        <m:endChr m:val="]"/>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sSubSup>
                          <m:sSubSup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b>
                          <m: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𝑐𝑜𝑠</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b>
                          <m: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𝑠𝑖𝑛</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sSubSup>
                          <m:sSubSup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US" sz="1700" b="0" i="1" smtClean="0">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𝑔𝑠𝑖𝑛</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e>
                    </m:d>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sSubSup>
                          <m:sSubSup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b>
                      <m: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𝑐𝑜𝑠</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b>
                      <m: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𝑠𝑖𝑛</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700" b="0" i="1" smtClean="0">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𝑔𝑠𝑖𝑛</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1700" b="0" i="1" smtClean="0">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sSubSup>
                      <m:sSubSup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b>
                      <m: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𝑐𝑜𝑠</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700" b="0" i="0" smtClean="0">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700" dirty="0">
                    <a:ln w="0">
                      <a:solidFill>
                        <a:srgbClr val="002060"/>
                      </a:solidFill>
                    </a:ln>
                    <a:solidFill>
                      <a:srgbClr val="7030A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Arial" panose="020B0604020202020204" pitchFamily="34" charset="0"/>
                  </a:rPr>
                  <a:t>+</a:t>
                </a:r>
                <a14:m>
                  <m:oMath xmlns:m="http://schemas.openxmlformats.org/officeDocument/2006/math">
                    <m:sSubSup>
                      <m:sSubSup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b>
                      <m: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𝑠𝑖𝑛</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𝑔𝑠𝑖𝑛</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sSubSup>
                      <m:sSubSup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1700">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cos</m:t>
                        </m:r>
                      </m:fName>
                      <m:e>
                        <m:d>
                          <m:d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e>
                        </m:d>
                      </m:e>
                    </m:func>
                    <m:r>
                      <a:rPr lang="en-US" sz="1700" b="0" i="0" smtClean="0">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sSup>
                      <m:sSup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sSubSup>
                          <m:sSubSup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e>
                      <m: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p>
                    <m:func>
                      <m:func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1700" b="0" i="1" smtClean="0">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sSubSup>
                              <m:sSubSup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e>
                          <m: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1700">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700">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sin</m:t>
                        </m:r>
                      </m:fName>
                      <m:e>
                        <m:d>
                          <m:d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700" b="0" i="1" smtClean="0">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700" b="0" i="1" smtClean="0">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e>
                        </m:d>
                      </m:e>
                    </m:func>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sSup>
                          <m:sSup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sSup>
                              <m:sSup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p>
                          </m:e>
                          <m: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p>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sSup>
                          <m:sSup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p>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p>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𝑐𝑜𝑠</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𝑠𝑖𝑛</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𝑐𝑜𝑠</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𝑠𝑖𝑛</m:t>
                    </m:r>
                    <m:sSub>
                      <m:sSubPr>
                        <m:ctrlP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700" i="1">
                            <a:ln w="0">
                              <a:solidFill>
                                <a:srgbClr val="002060"/>
                              </a:solidFill>
                            </a:ln>
                            <a:solidFill>
                              <a:srgbClr val="7030A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1700" dirty="0">
                    <a:ln w="0">
                      <a:solidFill>
                        <a:srgbClr val="002060"/>
                      </a:solidFill>
                    </a:ln>
                    <a:solidFill>
                      <a:srgbClr val="7030A0"/>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endParaRPr lang="en-US" sz="1700" dirty="0">
                  <a:ln w="0">
                    <a:solidFill>
                      <a:srgbClr val="002060"/>
                    </a:solidFill>
                  </a:ln>
                  <a:solidFill>
                    <a:srgbClr val="7030A0"/>
                  </a:solidFill>
                  <a:effectLst>
                    <a:outerShdw blurRad="38100" dist="25400" dir="5400000" algn="ctr" rotWithShape="0">
                      <a:srgbClr val="6E747A">
                        <a:alpha val="43000"/>
                      </a:srgbClr>
                    </a:outerShdw>
                  </a:effectLst>
                </a:endParaRPr>
              </a:p>
            </p:txBody>
          </p:sp>
        </mc:Choice>
        <mc:Fallback xmlns="">
          <p:sp>
            <p:nvSpPr>
              <p:cNvPr id="476" name="TextBox 475">
                <a:extLst>
                  <a:ext uri="{FF2B5EF4-FFF2-40B4-BE49-F238E27FC236}">
                    <a16:creationId xmlns:a16="http://schemas.microsoft.com/office/drawing/2014/main" id="{AEBC3DE1-4B06-9337-1201-242CB9859172}"/>
                  </a:ext>
                </a:extLst>
              </p:cNvPr>
              <p:cNvSpPr txBox="1">
                <a:spLocks noRot="1" noChangeAspect="1" noMove="1" noResize="1" noEditPoints="1" noAdjustHandles="1" noChangeArrowheads="1" noChangeShapeType="1" noTextEdit="1"/>
              </p:cNvSpPr>
              <p:nvPr/>
            </p:nvSpPr>
            <p:spPr>
              <a:xfrm>
                <a:off x="226359" y="4144438"/>
                <a:ext cx="11862547" cy="132985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8">
            <p14:nvContentPartPr>
              <p14:cNvPr id="528" name="Ink 527">
                <a:extLst>
                  <a:ext uri="{FF2B5EF4-FFF2-40B4-BE49-F238E27FC236}">
                    <a16:creationId xmlns:a16="http://schemas.microsoft.com/office/drawing/2014/main" id="{5ED99CDA-F35D-A427-0A0C-04ADA03C7615}"/>
                  </a:ext>
                </a:extLst>
              </p14:cNvPr>
              <p14:cNvContentPartPr/>
              <p14:nvPr/>
            </p14:nvContentPartPr>
            <p14:xfrm>
              <a:off x="7962861" y="3473068"/>
              <a:ext cx="11520" cy="9720"/>
            </p14:xfrm>
          </p:contentPart>
        </mc:Choice>
        <mc:Fallback xmlns="">
          <p:pic>
            <p:nvPicPr>
              <p:cNvPr id="528" name="Ink 527">
                <a:extLst>
                  <a:ext uri="{FF2B5EF4-FFF2-40B4-BE49-F238E27FC236}">
                    <a16:creationId xmlns:a16="http://schemas.microsoft.com/office/drawing/2014/main" id="{5ED99CDA-F35D-A427-0A0C-04ADA03C7615}"/>
                  </a:ext>
                </a:extLst>
              </p:cNvPr>
              <p:cNvPicPr/>
              <p:nvPr/>
            </p:nvPicPr>
            <p:blipFill>
              <a:blip r:embed="rId9"/>
              <a:stretch>
                <a:fillRect/>
              </a:stretch>
            </p:blipFill>
            <p:spPr>
              <a:xfrm>
                <a:off x="7954221" y="3464428"/>
                <a:ext cx="29160" cy="27360"/>
              </a:xfrm>
              <a:prstGeom prst="rect">
                <a:avLst/>
              </a:prstGeom>
            </p:spPr>
          </p:pic>
        </mc:Fallback>
      </mc:AlternateContent>
      <p:sp>
        <p:nvSpPr>
          <p:cNvPr id="624" name="Rectangle: Rounded Corners 623">
            <a:extLst>
              <a:ext uri="{FF2B5EF4-FFF2-40B4-BE49-F238E27FC236}">
                <a16:creationId xmlns:a16="http://schemas.microsoft.com/office/drawing/2014/main" id="{14FD0E7A-749D-7DBF-F0F2-D40FF5D30D8B}"/>
              </a:ext>
            </a:extLst>
          </p:cNvPr>
          <p:cNvSpPr/>
          <p:nvPr/>
        </p:nvSpPr>
        <p:spPr>
          <a:xfrm>
            <a:off x="155721" y="4165129"/>
            <a:ext cx="11675806" cy="1404000"/>
          </a:xfrm>
          <a:prstGeom prst="roundRect">
            <a:avLst/>
          </a:prstGeom>
          <a:noFill/>
          <a:ln w="50800"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5DC3504-E541-0AC1-430C-60059F943718}"/>
                  </a:ext>
                </a:extLst>
              </p:cNvPr>
              <p:cNvSpPr txBox="1"/>
              <p:nvPr/>
            </p:nvSpPr>
            <p:spPr>
              <a:xfrm>
                <a:off x="588308" y="2053291"/>
                <a:ext cx="10976163" cy="1081835"/>
              </a:xfrm>
              <a:prstGeom prst="rect">
                <a:avLst/>
              </a:prstGeom>
              <a:noFill/>
            </p:spPr>
            <p:txBody>
              <a:bodyPr wrap="square">
                <a:spAutoFit/>
              </a:bodyPr>
              <a:lstStyle/>
              <a:p>
                <a14:m>
                  <m:oMath xmlns:m="http://schemas.openxmlformats.org/officeDocument/2006/math">
                    <m:r>
                      <a:rPr lang="en-US" smtClean="0">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rPr>
                      <m:t>=</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d>
                      <m:dPr>
                        <m:begChr m:val="["/>
                        <m:endChr m:val="]"/>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sSubSup>
                          <m:sSubSup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b>
                          <m:sup>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𝑐𝑜𝑠</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b>
                          <m:sup>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𝑠𝑖𝑛</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bSup>
                        <m:sSubSup>
                          <m:sSubSup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𝑔</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𝑠𝑖𝑛</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e>
                    </m:d>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sSup>
                              <m:sSup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p>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b>
                      <m:sup>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𝑐𝑜𝑠</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b>
                      <m:sup>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𝑠𝑖𝑛</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sSubSup>
                      <m:sSubSup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func>
                      <m:func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cos</m:t>
                        </m:r>
                      </m:fName>
                      <m:e>
                        <m:d>
                          <m:d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e>
                        </m:d>
                      </m:e>
                    </m:func>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sSup>
                      <m:sSup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sSubSup>
                          <m:sSubSup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e>
                      <m:sup>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p>
                    <m:func>
                      <m:func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sin</m:t>
                        </m:r>
                      </m:fName>
                      <m:e>
                        <m:d>
                          <m:d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e>
                        </m:d>
                      </m:e>
                    </m:func>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𝑔</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𝑠𝑖𝑛</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bSup>
                    <m:sSubSup>
                      <m:sSubSup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sSup>
                          <m:sSup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p>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p>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US" b="0" i="0" smtClean="0">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i="1" smtClean="0">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d>
                      <m:dPr>
                        <m:begChr m:val="["/>
                        <m:endChr m:val="]"/>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sSubSup>
                          <m:sSubSup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b>
                          <m:sup>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𝑐𝑜𝑠</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b>
                          <m:sup>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𝑠𝑖𝑛</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sSubSup>
                          <m:sSubSup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sSubSup>
                          <m:sSubSup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func>
                          <m:func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cos</m:t>
                            </m:r>
                          </m:fName>
                          <m:e>
                            <m:d>
                              <m:d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e>
                            </m:d>
                          </m:e>
                        </m:func>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sSup>
                          <m:sSup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sSubSup>
                              <m:sSubSup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bSup>
                          </m:e>
                          <m:sup>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si</m:t>
                        </m:r>
                        <m:func>
                          <m:func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n</m:t>
                            </m:r>
                          </m:fName>
                          <m:e>
                            <m:d>
                              <m:d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e>
                            </m:d>
                          </m:e>
                        </m:func>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𝑔𝑠𝑖𝑛</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e>
                    </m:d>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sSup>
                          <m:sSup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p>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up>
                        </m:sSup>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𝑐𝑜𝑠</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𝑠𝑖𝑛</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dirty="0"/>
                  <a:t> </a:t>
                </a:r>
                <a:r>
                  <a:rPr lang="en-US" dirty="0">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a:t>
                </a:r>
                <a14:m>
                  <m:oMath xmlns:m="http://schemas.openxmlformats.org/officeDocument/2006/math">
                    <m:d>
                      <m:dPr>
                        <m:begChr m:val="["/>
                        <m:endChr m:val="]"/>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dPr>
                      <m:e>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𝑐𝑜𝑠</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𝑠𝑖𝑛</m:t>
                        </m:r>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cs typeface="Times New Roman" panose="02020603050405020304" pitchFamily="18" charset="0"/>
                              </a:rPr>
                            </m:ctrlPr>
                          </m:sSubPr>
                          <m:e>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i="1">
                                <a:ln w="0">
                                  <a:solidFill>
                                    <a:sysClr val="windowText" lastClr="000000"/>
                                  </a:solidFill>
                                </a:ln>
                                <a:solidFill>
                                  <a:sysClr val="windowText" lastClr="000000"/>
                                </a:solidFill>
                                <a:effectLst>
                                  <a:outerShdw blurRad="38100" dist="25400" dir="5400000" algn="ctr" rotWithShape="0">
                                    <a:srgbClr val="6E747A">
                                      <a:alpha val="43000"/>
                                    </a:srgbClr>
                                  </a:outerShdw>
                                </a:effectLst>
                                <a:latin typeface="Cambria Math" panose="02040503050406030204" pitchFamily="18" charset="0"/>
                                <a:ea typeface="Calibri" panose="020F0502020204030204" pitchFamily="34" charset="0"/>
                                <a:cs typeface="Times New Roman" panose="02020603050405020304" pitchFamily="18" charset="0"/>
                              </a:rPr>
                              <m:t>2</m:t>
                            </m:r>
                          </m:sub>
                        </m:sSub>
                      </m:e>
                    </m:d>
                  </m:oMath>
                </a14:m>
                <a:endParaRPr lang="en-US" dirty="0"/>
              </a:p>
            </p:txBody>
          </p:sp>
        </mc:Choice>
        <mc:Fallback xmlns="">
          <p:sp>
            <p:nvSpPr>
              <p:cNvPr id="15" name="TextBox 14">
                <a:extLst>
                  <a:ext uri="{FF2B5EF4-FFF2-40B4-BE49-F238E27FC236}">
                    <a16:creationId xmlns:a16="http://schemas.microsoft.com/office/drawing/2014/main" id="{55DC3504-E541-0AC1-430C-60059F943718}"/>
                  </a:ext>
                </a:extLst>
              </p:cNvPr>
              <p:cNvSpPr txBox="1">
                <a:spLocks noRot="1" noChangeAspect="1" noMove="1" noResize="1" noEditPoints="1" noAdjustHandles="1" noChangeArrowheads="1" noChangeShapeType="1" noTextEdit="1"/>
              </p:cNvSpPr>
              <p:nvPr/>
            </p:nvSpPr>
            <p:spPr>
              <a:xfrm>
                <a:off x="588308" y="2053291"/>
                <a:ext cx="10976163" cy="1081835"/>
              </a:xfrm>
              <a:prstGeom prst="rect">
                <a:avLst/>
              </a:prstGeom>
              <a:blipFill>
                <a:blip r:embed="rId10"/>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95ACFE80-1605-64C1-733E-08D034DEE436}"/>
              </a:ext>
            </a:extLst>
          </p:cNvPr>
          <p:cNvSpPr txBox="1"/>
          <p:nvPr/>
        </p:nvSpPr>
        <p:spPr>
          <a:xfrm>
            <a:off x="155721" y="566648"/>
            <a:ext cx="10283819"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2. </a:t>
            </a:r>
            <a:r>
              <a:rPr kumimoji="0" lang="en-US" sz="3000" b="1" i="0" u="sng" strike="noStrike" kern="1200" cap="none" spc="0" normalizeH="0" baseline="0" noProof="0" dirty="0">
                <a:ln>
                  <a:noFill/>
                </a:ln>
                <a:solidFill>
                  <a:prstClr val="black"/>
                </a:solidFill>
                <a:effectLst/>
                <a:uLnTx/>
                <a:uFillTx/>
                <a:latin typeface="+mj-lt"/>
                <a:ea typeface="+mn-ea"/>
                <a:cs typeface="+mn-cs"/>
              </a:rPr>
              <a:t>Mathematical Modelling</a:t>
            </a:r>
            <a:r>
              <a:rPr kumimoji="0" lang="ar-IQ" sz="3000" b="1" i="0" u="sng" strike="noStrike" kern="1200" cap="none" spc="0" normalizeH="0" baseline="0" noProof="0" dirty="0">
                <a:ln>
                  <a:noFill/>
                </a:ln>
                <a:solidFill>
                  <a:prstClr val="black"/>
                </a:solidFill>
                <a:effectLst/>
                <a:uLnTx/>
                <a:uFillTx/>
                <a:latin typeface="+mj-lt"/>
                <a:ea typeface="+mn-ea"/>
                <a:cs typeface="+mn-cs"/>
              </a:rPr>
              <a:t> </a:t>
            </a:r>
            <a:r>
              <a:rPr kumimoji="0" lang="en-US" sz="3000" b="1" i="0" u="sng" strike="noStrike" kern="1200" cap="none" spc="0" normalizeH="0" baseline="0" noProof="0" dirty="0">
                <a:ln>
                  <a:noFill/>
                </a:ln>
                <a:solidFill>
                  <a:prstClr val="black"/>
                </a:solidFill>
                <a:effectLst/>
                <a:uLnTx/>
                <a:uFillTx/>
                <a:latin typeface="+mj-lt"/>
                <a:ea typeface="+mn-ea"/>
                <a:cs typeface="+mn-cs"/>
              </a:rPr>
              <a:t> </a:t>
            </a:r>
            <a:r>
              <a:rPr kumimoji="0" lang="en-US" sz="3000" b="1" i="0" u="sng" strike="noStrike" kern="1200" cap="none" spc="0" normalizeH="0" baseline="0" noProof="0" dirty="0">
                <a:ln>
                  <a:noFill/>
                </a:ln>
                <a:solidFill>
                  <a:prstClr val="black"/>
                </a:solidFill>
                <a:effectLst/>
                <a:uLnTx/>
                <a:uFillTx/>
                <a:ea typeface="+mn-ea"/>
                <a:cs typeface="+mn-cs"/>
              </a:rPr>
              <a:t>of  the Human Lower Limb </a:t>
            </a:r>
          </a:p>
        </p:txBody>
      </p:sp>
    </p:spTree>
    <p:extLst>
      <p:ext uri="{BB962C8B-B14F-4D97-AF65-F5344CB8AC3E}">
        <p14:creationId xmlns:p14="http://schemas.microsoft.com/office/powerpoint/2010/main" val="3947408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196B400-D4B7-A12D-3B91-9E2C8F8FE02C}"/>
                  </a:ext>
                </a:extLst>
              </p:cNvPr>
              <p:cNvSpPr txBox="1"/>
              <p:nvPr/>
            </p:nvSpPr>
            <p:spPr>
              <a:xfrm>
                <a:off x="2584450" y="1169550"/>
                <a:ext cx="5654116" cy="575479"/>
              </a:xfrm>
              <a:prstGeom prst="rect">
                <a:avLst/>
              </a:prstGeom>
              <a:noFill/>
            </p:spPr>
            <p:txBody>
              <a:bodyPr wrap="square" rtlCol="0">
                <a:spAutoFit/>
              </a:bodyPr>
              <a:lstStyle/>
              <a:p>
                <a:r>
                  <a:rPr lang="en-US" sz="3000" dirty="0">
                    <a:solidFill>
                      <a:srgbClr val="C00000"/>
                    </a:solidFill>
                    <a:effectLst>
                      <a:outerShdw blurRad="38100" dist="38100" dir="2700000" algn="tl">
                        <a:srgbClr val="000000">
                          <a:alpha val="43137"/>
                        </a:srgbClr>
                      </a:outerShdw>
                    </a:effectLst>
                  </a:rPr>
                  <a:t>M(</a:t>
                </a:r>
                <a:r>
                  <a:rPr lang="el-GR" sz="3000" dirty="0">
                    <a:solidFill>
                      <a:srgbClr val="C00000"/>
                    </a:solidFill>
                    <a:effectLst>
                      <a:outerShdw blurRad="38100" dist="38100" dir="2700000" algn="tl">
                        <a:srgbClr val="000000">
                          <a:alpha val="43137"/>
                        </a:srgbClr>
                      </a:outerShdw>
                    </a:effectLst>
                  </a:rPr>
                  <a:t>θ</a:t>
                </a:r>
                <a:r>
                  <a:rPr lang="en-US" sz="3000" dirty="0">
                    <a:solidFill>
                      <a:srgbClr val="C00000"/>
                    </a:solidFill>
                    <a:effectLst>
                      <a:outerShdw blurRad="38100" dist="38100" dir="2700000" algn="tl">
                        <a:srgbClr val="000000">
                          <a:alpha val="43137"/>
                        </a:srgbClr>
                      </a:outerShdw>
                    </a:effectLst>
                  </a:rPr>
                  <a:t>)</a:t>
                </a:r>
                <a:r>
                  <a:rPr lang="az-Cyrl-AZ" sz="3000"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Ӫ</a:t>
                </a:r>
                <a:r>
                  <a:rPr lang="en-US" sz="3000"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 C(</a:t>
                </a:r>
                <a:r>
                  <a:rPr lang="el-GR" sz="3000"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θ</a:t>
                </a:r>
                <a:r>
                  <a:rPr lang="en-US" sz="3000"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14:m>
                  <m:oMath xmlns:m="http://schemas.openxmlformats.org/officeDocument/2006/math">
                    <m:acc>
                      <m:accPr>
                        <m:chr m:val="̇"/>
                        <m:ctrlPr>
                          <a:rPr lang="en-US" sz="3000"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en-US" sz="3000"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e>
                    </m:acc>
                  </m:oMath>
                </a14:m>
                <a:r>
                  <a:rPr lang="en-US" sz="3000"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14:m>
                  <m:oMath xmlns:m="http://schemas.openxmlformats.org/officeDocument/2006/math">
                    <m:acc>
                      <m:accPr>
                        <m:chr m:val="̇"/>
                        <m:ctrlPr>
                          <a:rPr lang="en-US" sz="3000"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en-US" sz="3000"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e>
                    </m:acc>
                    <m:r>
                      <a:rPr lang="en-US" sz="3000"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oMath>
                </a14:m>
                <a:r>
                  <a:rPr lang="en-US" sz="3000"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G(</a:t>
                </a:r>
                <a:r>
                  <a:rPr lang="el-GR" sz="3000"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θ</a:t>
                </a:r>
                <a:r>
                  <a:rPr lang="en-US" sz="3000"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 </a:t>
                </a:r>
                <a:r>
                  <a:rPr lang="el-GR" sz="3000"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τ</a:t>
                </a:r>
                <a:endParaRPr lang="en-US" sz="3000" dirty="0">
                  <a:solidFill>
                    <a:srgbClr val="C00000"/>
                  </a:solidFill>
                  <a:effectLst>
                    <a:outerShdw blurRad="38100" dist="38100" dir="2700000" algn="tl">
                      <a:srgbClr val="000000">
                        <a:alpha val="43137"/>
                      </a:srgbClr>
                    </a:outerShdw>
                  </a:effectLst>
                </a:endParaRPr>
              </a:p>
            </p:txBody>
          </p:sp>
        </mc:Choice>
        <mc:Fallback xmlns="">
          <p:sp>
            <p:nvSpPr>
              <p:cNvPr id="2" name="TextBox 1">
                <a:extLst>
                  <a:ext uri="{FF2B5EF4-FFF2-40B4-BE49-F238E27FC236}">
                    <a16:creationId xmlns:a16="http://schemas.microsoft.com/office/drawing/2014/main" id="{A196B400-D4B7-A12D-3B91-9E2C8F8FE02C}"/>
                  </a:ext>
                </a:extLst>
              </p:cNvPr>
              <p:cNvSpPr txBox="1">
                <a:spLocks noRot="1" noChangeAspect="1" noMove="1" noResize="1" noEditPoints="1" noAdjustHandles="1" noChangeArrowheads="1" noChangeShapeType="1" noTextEdit="1"/>
              </p:cNvSpPr>
              <p:nvPr/>
            </p:nvSpPr>
            <p:spPr>
              <a:xfrm>
                <a:off x="2584450" y="1169550"/>
                <a:ext cx="5654116" cy="575479"/>
              </a:xfrm>
              <a:prstGeom prst="rect">
                <a:avLst/>
              </a:prstGeom>
              <a:blipFill>
                <a:blip r:embed="rId2"/>
                <a:stretch>
                  <a:fillRect l="-2697" t="-11702" b="-38298"/>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455B2787-BB61-BD61-1B36-8BE8AEE0FAA0}"/>
              </a:ext>
            </a:extLst>
          </p:cNvPr>
          <p:cNvSpPr txBox="1"/>
          <p:nvPr/>
        </p:nvSpPr>
        <p:spPr>
          <a:xfrm>
            <a:off x="2443774" y="1895691"/>
            <a:ext cx="6390943" cy="553998"/>
          </a:xfrm>
          <a:prstGeom prst="rect">
            <a:avLst/>
          </a:prstGeom>
          <a:noFill/>
        </p:spPr>
        <p:txBody>
          <a:bodyPr wrap="square" rtlCol="0">
            <a:spAutoFit/>
          </a:bodyPr>
          <a:lstStyle/>
          <a:p>
            <a:r>
              <a:rPr lang="en-US" sz="3000"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𝞽</a:t>
            </a:r>
            <a:r>
              <a:rPr lang="ar-IQ" sz="3000"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r>
              <a:rPr lang="ar-IQ" sz="3000" baseline="-25000"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1</a:t>
            </a:r>
            <a:r>
              <a:rPr lang="en-US" sz="3000"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𝞽</a:t>
            </a:r>
            <a:r>
              <a:rPr lang="ar-IQ" sz="3000" baseline="-25000"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2</a:t>
            </a:r>
            <a:r>
              <a:rPr lang="en-US" sz="3000" baseline="-25000"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n-US" sz="3000" dirty="0">
                <a:solidFill>
                  <a:srgbClr val="C00000"/>
                </a:solidFill>
                <a:effectLst>
                  <a:outerShdw blurRad="38100" dist="38100" dir="2700000" algn="tl">
                    <a:srgbClr val="000000">
                      <a:alpha val="43137"/>
                    </a:srgbClr>
                  </a:outerShdw>
                </a:effectLst>
                <a:latin typeface="+mj-lt"/>
                <a:ea typeface="Cambria Math" panose="02040503050406030204" pitchFamily="18" charset="0"/>
              </a:rPr>
              <a:t>= M</a:t>
            </a:r>
            <a:r>
              <a:rPr lang="en-US" sz="3000" baseline="-25000" dirty="0">
                <a:solidFill>
                  <a:srgbClr val="C00000"/>
                </a:solidFill>
                <a:effectLst>
                  <a:outerShdw blurRad="38100" dist="38100" dir="2700000" algn="tl">
                    <a:srgbClr val="000000">
                      <a:alpha val="43137"/>
                    </a:srgbClr>
                  </a:outerShdw>
                </a:effectLst>
                <a:latin typeface="+mj-lt"/>
                <a:ea typeface="Cambria Math" panose="02040503050406030204" pitchFamily="18" charset="0"/>
              </a:rPr>
              <a:t>11</a:t>
            </a:r>
            <a:r>
              <a:rPr kumimoji="0" lang="az-Cyrl-AZ" sz="300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Cambria Math" panose="02040503050406030204" pitchFamily="18" charset="0"/>
                <a:cs typeface="+mn-cs"/>
              </a:rPr>
              <a:t> Ӫ</a:t>
            </a:r>
            <a:r>
              <a:rPr kumimoji="0" lang="en-US" sz="3000" i="0" u="none" strike="noStrike" kern="1200" cap="none" spc="0" normalizeH="0" baseline="-25000" noProof="0" dirty="0">
                <a:ln>
                  <a:noFill/>
                </a:ln>
                <a:solidFill>
                  <a:srgbClr val="C00000"/>
                </a:solidFill>
                <a:effectLst>
                  <a:outerShdw blurRad="38100" dist="38100" dir="2700000" algn="tl">
                    <a:srgbClr val="000000">
                      <a:alpha val="43137"/>
                    </a:srgbClr>
                  </a:outerShdw>
                </a:effectLst>
                <a:uLnTx/>
                <a:uFillTx/>
                <a:latin typeface="+mj-lt"/>
                <a:ea typeface="Cambria Math" panose="02040503050406030204" pitchFamily="18" charset="0"/>
                <a:cs typeface="+mn-cs"/>
              </a:rPr>
              <a:t>1</a:t>
            </a:r>
            <a:r>
              <a:rPr kumimoji="0" lang="az-Cyrl-AZ" sz="300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Cambria Math" panose="02040503050406030204" pitchFamily="18" charset="0"/>
                <a:cs typeface="+mn-cs"/>
              </a:rPr>
              <a:t> </a:t>
            </a:r>
            <a:r>
              <a:rPr lang="en-US" sz="3000" dirty="0">
                <a:solidFill>
                  <a:srgbClr val="C00000"/>
                </a:solidFill>
                <a:effectLst>
                  <a:outerShdw blurRad="38100" dist="38100" dir="2700000" algn="tl">
                    <a:srgbClr val="000000">
                      <a:alpha val="43137"/>
                    </a:srgbClr>
                  </a:outerShdw>
                </a:effectLst>
                <a:latin typeface="+mj-lt"/>
                <a:ea typeface="Cambria Math" panose="02040503050406030204" pitchFamily="18" charset="0"/>
              </a:rPr>
              <a:t>+ M</a:t>
            </a:r>
            <a:r>
              <a:rPr lang="en-US" sz="3000" baseline="-25000" dirty="0">
                <a:solidFill>
                  <a:srgbClr val="C00000"/>
                </a:solidFill>
                <a:effectLst>
                  <a:outerShdw blurRad="38100" dist="38100" dir="2700000" algn="tl">
                    <a:srgbClr val="000000">
                      <a:alpha val="43137"/>
                    </a:srgbClr>
                  </a:outerShdw>
                </a:effectLst>
                <a:latin typeface="+mj-lt"/>
                <a:ea typeface="Cambria Math" panose="02040503050406030204" pitchFamily="18" charset="0"/>
              </a:rPr>
              <a:t>12</a:t>
            </a:r>
            <a:r>
              <a:rPr kumimoji="0" lang="az-Cyrl-AZ" sz="300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Cambria Math" panose="02040503050406030204" pitchFamily="18" charset="0"/>
                <a:cs typeface="+mn-cs"/>
              </a:rPr>
              <a:t> Ӫ</a:t>
            </a:r>
            <a:r>
              <a:rPr kumimoji="0" lang="en-US" sz="3000" i="0" u="none" strike="noStrike" kern="1200" cap="none" spc="0" normalizeH="0" baseline="-25000" noProof="0" dirty="0">
                <a:ln>
                  <a:noFill/>
                </a:ln>
                <a:solidFill>
                  <a:srgbClr val="C00000"/>
                </a:solidFill>
                <a:effectLst>
                  <a:outerShdw blurRad="38100" dist="38100" dir="2700000" algn="tl">
                    <a:srgbClr val="000000">
                      <a:alpha val="43137"/>
                    </a:srgbClr>
                  </a:outerShdw>
                </a:effectLst>
                <a:uLnTx/>
                <a:uFillTx/>
                <a:latin typeface="+mj-lt"/>
                <a:ea typeface="Cambria Math" panose="02040503050406030204" pitchFamily="18" charset="0"/>
                <a:cs typeface="+mn-cs"/>
              </a:rPr>
              <a:t>2</a:t>
            </a:r>
            <a:r>
              <a:rPr kumimoji="0" lang="en-US" sz="300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Cambria Math" panose="02040503050406030204" pitchFamily="18" charset="0"/>
                <a:cs typeface="+mn-cs"/>
              </a:rPr>
              <a:t> + C</a:t>
            </a:r>
            <a:r>
              <a:rPr kumimoji="0" lang="en-US" sz="3000" i="0" u="none" strike="noStrike" kern="1200" cap="none" spc="0" normalizeH="0" baseline="-25000" noProof="0" dirty="0">
                <a:ln>
                  <a:noFill/>
                </a:ln>
                <a:solidFill>
                  <a:srgbClr val="C00000"/>
                </a:solidFill>
                <a:effectLst>
                  <a:outerShdw blurRad="38100" dist="38100" dir="2700000" algn="tl">
                    <a:srgbClr val="000000">
                      <a:alpha val="43137"/>
                    </a:srgbClr>
                  </a:outerShdw>
                </a:effectLst>
                <a:uLnTx/>
                <a:uFillTx/>
                <a:latin typeface="+mj-lt"/>
                <a:ea typeface="Cambria Math" panose="02040503050406030204" pitchFamily="18" charset="0"/>
                <a:cs typeface="+mn-cs"/>
              </a:rPr>
              <a:t>1</a:t>
            </a:r>
            <a:r>
              <a:rPr kumimoji="0" lang="en-US" sz="300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Cambria Math" panose="02040503050406030204" pitchFamily="18" charset="0"/>
                <a:cs typeface="+mn-cs"/>
              </a:rPr>
              <a:t> + G</a:t>
            </a:r>
            <a:r>
              <a:rPr kumimoji="0" lang="en-US" sz="3000" i="0" u="none" strike="noStrike" kern="1200" cap="none" spc="0" normalizeH="0" baseline="-25000" noProof="0" dirty="0">
                <a:ln>
                  <a:noFill/>
                </a:ln>
                <a:solidFill>
                  <a:srgbClr val="C00000"/>
                </a:solidFill>
                <a:effectLst>
                  <a:outerShdw blurRad="38100" dist="38100" dir="2700000" algn="tl">
                    <a:srgbClr val="000000">
                      <a:alpha val="43137"/>
                    </a:srgbClr>
                  </a:outerShdw>
                </a:effectLst>
                <a:uLnTx/>
                <a:uFillTx/>
                <a:latin typeface="+mj-lt"/>
                <a:ea typeface="Cambria Math" panose="02040503050406030204" pitchFamily="18" charset="0"/>
              </a:rPr>
              <a:t>1</a:t>
            </a:r>
            <a:endParaRPr lang="en-US" sz="3000" baseline="-25000" dirty="0">
              <a:solidFill>
                <a:srgbClr val="C00000"/>
              </a:solidFill>
              <a:effectLst>
                <a:outerShdw blurRad="38100" dist="38100" dir="2700000" algn="tl">
                  <a:srgbClr val="000000">
                    <a:alpha val="43137"/>
                  </a:srgbClr>
                </a:outerShdw>
              </a:effectLst>
              <a:latin typeface="+mj-lt"/>
            </a:endParaRPr>
          </a:p>
        </p:txBody>
      </p:sp>
      <p:sp>
        <p:nvSpPr>
          <p:cNvPr id="8" name="TextBox 7">
            <a:extLst>
              <a:ext uri="{FF2B5EF4-FFF2-40B4-BE49-F238E27FC236}">
                <a16:creationId xmlns:a16="http://schemas.microsoft.com/office/drawing/2014/main" id="{BA20E529-6CBE-2D02-4848-62CAA090778F}"/>
              </a:ext>
            </a:extLst>
          </p:cNvPr>
          <p:cNvSpPr txBox="1"/>
          <p:nvPr/>
        </p:nvSpPr>
        <p:spPr>
          <a:xfrm>
            <a:off x="2443774" y="2652609"/>
            <a:ext cx="6390943" cy="553998"/>
          </a:xfrm>
          <a:prstGeom prst="rect">
            <a:avLst/>
          </a:prstGeom>
          <a:noFill/>
        </p:spPr>
        <p:txBody>
          <a:bodyPr wrap="square" rtlCol="0">
            <a:spAutoFit/>
          </a:bodyPr>
          <a:lstStyle/>
          <a:p>
            <a:r>
              <a:rPr lang="en-US" sz="3000"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𝞽</a:t>
            </a:r>
            <a:r>
              <a:rPr lang="ar-IQ" sz="3000" baseline="-25000"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2</a:t>
            </a:r>
            <a:r>
              <a:rPr lang="en-US" sz="3000" baseline="-25000" dirty="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n-US" sz="3000" dirty="0">
                <a:solidFill>
                  <a:srgbClr val="C00000"/>
                </a:solidFill>
                <a:effectLst>
                  <a:outerShdw blurRad="38100" dist="38100" dir="2700000" algn="tl">
                    <a:srgbClr val="000000">
                      <a:alpha val="43137"/>
                    </a:srgbClr>
                  </a:outerShdw>
                </a:effectLst>
                <a:latin typeface="+mj-lt"/>
                <a:ea typeface="Cambria Math" panose="02040503050406030204" pitchFamily="18" charset="0"/>
              </a:rPr>
              <a:t>= M</a:t>
            </a:r>
            <a:r>
              <a:rPr lang="en-US" sz="3000" baseline="-25000" dirty="0">
                <a:solidFill>
                  <a:srgbClr val="C00000"/>
                </a:solidFill>
                <a:effectLst>
                  <a:outerShdw blurRad="38100" dist="38100" dir="2700000" algn="tl">
                    <a:srgbClr val="000000">
                      <a:alpha val="43137"/>
                    </a:srgbClr>
                  </a:outerShdw>
                </a:effectLst>
                <a:latin typeface="+mj-lt"/>
                <a:ea typeface="Cambria Math" panose="02040503050406030204" pitchFamily="18" charset="0"/>
              </a:rPr>
              <a:t>21</a:t>
            </a:r>
            <a:r>
              <a:rPr kumimoji="0" lang="az-Cyrl-AZ" sz="3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Cambria Math" panose="02040503050406030204" pitchFamily="18" charset="0"/>
                <a:cs typeface="+mn-cs"/>
              </a:rPr>
              <a:t> Ӫ</a:t>
            </a:r>
            <a:r>
              <a:rPr kumimoji="0" lang="en-US" sz="3000" b="0" i="0" u="none" strike="noStrike" kern="1200" cap="none" spc="0" normalizeH="0" baseline="-25000" noProof="0" dirty="0">
                <a:ln>
                  <a:noFill/>
                </a:ln>
                <a:solidFill>
                  <a:srgbClr val="C00000"/>
                </a:solidFill>
                <a:effectLst>
                  <a:outerShdw blurRad="38100" dist="38100" dir="2700000" algn="tl">
                    <a:srgbClr val="000000">
                      <a:alpha val="43137"/>
                    </a:srgbClr>
                  </a:outerShdw>
                </a:effectLst>
                <a:uLnTx/>
                <a:uFillTx/>
                <a:latin typeface="+mj-lt"/>
                <a:ea typeface="Cambria Math" panose="02040503050406030204" pitchFamily="18" charset="0"/>
                <a:cs typeface="+mn-cs"/>
              </a:rPr>
              <a:t>1</a:t>
            </a:r>
            <a:r>
              <a:rPr kumimoji="0" lang="az-Cyrl-AZ" sz="3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Cambria Math" panose="02040503050406030204" pitchFamily="18" charset="0"/>
                <a:cs typeface="+mn-cs"/>
              </a:rPr>
              <a:t> </a:t>
            </a:r>
            <a:r>
              <a:rPr lang="en-US" sz="3000" dirty="0">
                <a:solidFill>
                  <a:srgbClr val="C00000"/>
                </a:solidFill>
                <a:effectLst>
                  <a:outerShdw blurRad="38100" dist="38100" dir="2700000" algn="tl">
                    <a:srgbClr val="000000">
                      <a:alpha val="43137"/>
                    </a:srgbClr>
                  </a:outerShdw>
                </a:effectLst>
                <a:latin typeface="+mj-lt"/>
                <a:ea typeface="Cambria Math" panose="02040503050406030204" pitchFamily="18" charset="0"/>
              </a:rPr>
              <a:t>+ M</a:t>
            </a:r>
            <a:r>
              <a:rPr lang="en-US" sz="3000" baseline="-25000" dirty="0">
                <a:solidFill>
                  <a:srgbClr val="C00000"/>
                </a:solidFill>
                <a:effectLst>
                  <a:outerShdw blurRad="38100" dist="38100" dir="2700000" algn="tl">
                    <a:srgbClr val="000000">
                      <a:alpha val="43137"/>
                    </a:srgbClr>
                  </a:outerShdw>
                </a:effectLst>
                <a:latin typeface="+mj-lt"/>
                <a:ea typeface="Cambria Math" panose="02040503050406030204" pitchFamily="18" charset="0"/>
              </a:rPr>
              <a:t>22</a:t>
            </a:r>
            <a:r>
              <a:rPr kumimoji="0" lang="az-Cyrl-AZ" sz="3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Cambria Math" panose="02040503050406030204" pitchFamily="18" charset="0"/>
                <a:cs typeface="+mn-cs"/>
              </a:rPr>
              <a:t> Ӫ</a:t>
            </a:r>
            <a:r>
              <a:rPr kumimoji="0" lang="en-US" sz="3000" b="0" i="0" u="none" strike="noStrike" kern="1200" cap="none" spc="0" normalizeH="0" baseline="-25000" noProof="0" dirty="0">
                <a:ln>
                  <a:noFill/>
                </a:ln>
                <a:solidFill>
                  <a:srgbClr val="C00000"/>
                </a:solidFill>
                <a:effectLst>
                  <a:outerShdw blurRad="38100" dist="38100" dir="2700000" algn="tl">
                    <a:srgbClr val="000000">
                      <a:alpha val="43137"/>
                    </a:srgbClr>
                  </a:outerShdw>
                </a:effectLst>
                <a:uLnTx/>
                <a:uFillTx/>
                <a:latin typeface="+mj-lt"/>
                <a:ea typeface="Cambria Math" panose="02040503050406030204" pitchFamily="18" charset="0"/>
                <a:cs typeface="+mn-cs"/>
              </a:rPr>
              <a:t>2</a:t>
            </a:r>
            <a:r>
              <a:rPr kumimoji="0" lang="en-US" sz="3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Cambria Math" panose="02040503050406030204" pitchFamily="18" charset="0"/>
                <a:cs typeface="+mn-cs"/>
              </a:rPr>
              <a:t> + C</a:t>
            </a:r>
            <a:r>
              <a:rPr kumimoji="0" lang="en-US" sz="3000" b="0" i="0" u="none" strike="noStrike" kern="1200" cap="none" spc="0" normalizeH="0" baseline="-25000" noProof="0" dirty="0">
                <a:ln>
                  <a:noFill/>
                </a:ln>
                <a:solidFill>
                  <a:srgbClr val="C00000"/>
                </a:solidFill>
                <a:effectLst>
                  <a:outerShdw blurRad="38100" dist="38100" dir="2700000" algn="tl">
                    <a:srgbClr val="000000">
                      <a:alpha val="43137"/>
                    </a:srgbClr>
                  </a:outerShdw>
                </a:effectLst>
                <a:uLnTx/>
                <a:uFillTx/>
                <a:latin typeface="+mj-lt"/>
                <a:ea typeface="Cambria Math" panose="02040503050406030204" pitchFamily="18" charset="0"/>
                <a:cs typeface="+mn-cs"/>
              </a:rPr>
              <a:t>2</a:t>
            </a:r>
            <a:r>
              <a:rPr kumimoji="0" lang="en-US" sz="3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Cambria Math" panose="02040503050406030204" pitchFamily="18" charset="0"/>
                <a:cs typeface="+mn-cs"/>
              </a:rPr>
              <a:t> + G</a:t>
            </a:r>
            <a:r>
              <a:rPr kumimoji="0" lang="en-US" sz="3000" b="0" i="0" u="none" strike="noStrike" kern="1200" cap="none" spc="0" normalizeH="0" baseline="-25000" noProof="0" dirty="0">
                <a:ln>
                  <a:noFill/>
                </a:ln>
                <a:solidFill>
                  <a:srgbClr val="C00000"/>
                </a:solidFill>
                <a:effectLst>
                  <a:outerShdw blurRad="38100" dist="38100" dir="2700000" algn="tl">
                    <a:srgbClr val="000000">
                      <a:alpha val="43137"/>
                    </a:srgbClr>
                  </a:outerShdw>
                </a:effectLst>
                <a:uLnTx/>
                <a:uFillTx/>
                <a:latin typeface="+mj-lt"/>
                <a:ea typeface="Cambria Math" panose="02040503050406030204" pitchFamily="18" charset="0"/>
              </a:rPr>
              <a:t>2</a:t>
            </a:r>
            <a:endParaRPr lang="en-US" sz="3000" baseline="-25000" dirty="0">
              <a:solidFill>
                <a:srgbClr val="C00000"/>
              </a:solidFill>
              <a:effectLst>
                <a:outerShdw blurRad="38100" dist="38100" dir="2700000" algn="tl">
                  <a:srgbClr val="000000">
                    <a:alpha val="43137"/>
                  </a:srgbClr>
                </a:outerShdw>
              </a:effectLst>
              <a:latin typeface="+mj-lt"/>
            </a:endParaRPr>
          </a:p>
        </p:txBody>
      </p:sp>
      <p:sp>
        <p:nvSpPr>
          <p:cNvPr id="10" name="TextBox 9">
            <a:extLst>
              <a:ext uri="{FF2B5EF4-FFF2-40B4-BE49-F238E27FC236}">
                <a16:creationId xmlns:a16="http://schemas.microsoft.com/office/drawing/2014/main" id="{89390F6F-511C-3FCF-B31A-3DD7AFC73194}"/>
              </a:ext>
            </a:extLst>
          </p:cNvPr>
          <p:cNvSpPr txBox="1"/>
          <p:nvPr/>
        </p:nvSpPr>
        <p:spPr>
          <a:xfrm>
            <a:off x="125237" y="3429000"/>
            <a:ext cx="11852502" cy="2400657"/>
          </a:xfrm>
          <a:prstGeom prst="rect">
            <a:avLst/>
          </a:prstGeom>
          <a:noFill/>
        </p:spPr>
        <p:txBody>
          <a:bodyPr wrap="square">
            <a:spAutoFit/>
          </a:bodyPr>
          <a:lstStyle/>
          <a:p>
            <a:pPr marL="457200" indent="-457200">
              <a:buFont typeface="Wingdings" panose="05000000000000000000" pitchFamily="2" charset="2"/>
              <a:buChar char="v"/>
            </a:pPr>
            <a:r>
              <a:rPr lang="en-US" sz="3000" b="0" i="1" dirty="0">
                <a:solidFill>
                  <a:srgbClr val="C00000"/>
                </a:solidFill>
                <a:effectLst>
                  <a:outerShdw blurRad="38100" dist="38100" dir="2700000" algn="tl">
                    <a:srgbClr val="000000">
                      <a:alpha val="43137"/>
                    </a:srgbClr>
                  </a:outerShdw>
                </a:effectLst>
              </a:rPr>
              <a:t>M</a:t>
            </a:r>
            <a:r>
              <a:rPr lang="en-US" sz="3000" b="0" i="0" dirty="0">
                <a:solidFill>
                  <a:srgbClr val="C00000"/>
                </a:solidFill>
                <a:effectLst>
                  <a:outerShdw blurRad="38100" dist="38100" dir="2700000" algn="tl">
                    <a:srgbClr val="000000">
                      <a:alpha val="43137"/>
                    </a:srgbClr>
                  </a:outerShdw>
                </a:effectLst>
              </a:rPr>
              <a:t>11, </a:t>
            </a:r>
            <a:r>
              <a:rPr lang="en-US" sz="3000" b="0" i="1" dirty="0">
                <a:solidFill>
                  <a:srgbClr val="C00000"/>
                </a:solidFill>
                <a:effectLst>
                  <a:outerShdw blurRad="38100" dist="38100" dir="2700000" algn="tl">
                    <a:srgbClr val="000000">
                      <a:alpha val="43137"/>
                    </a:srgbClr>
                  </a:outerShdw>
                </a:effectLst>
              </a:rPr>
              <a:t>M</a:t>
            </a:r>
            <a:r>
              <a:rPr lang="en-US" sz="3000" b="0" i="0" dirty="0">
                <a:solidFill>
                  <a:srgbClr val="C00000"/>
                </a:solidFill>
                <a:effectLst>
                  <a:outerShdw blurRad="38100" dist="38100" dir="2700000" algn="tl">
                    <a:srgbClr val="000000">
                      <a:alpha val="43137"/>
                    </a:srgbClr>
                  </a:outerShdw>
                </a:effectLst>
              </a:rPr>
              <a:t>12, </a:t>
            </a:r>
            <a:r>
              <a:rPr lang="en-US" sz="3000" b="0" i="1" dirty="0">
                <a:solidFill>
                  <a:srgbClr val="C00000"/>
                </a:solidFill>
                <a:effectLst>
                  <a:outerShdw blurRad="38100" dist="38100" dir="2700000" algn="tl">
                    <a:srgbClr val="000000">
                      <a:alpha val="43137"/>
                    </a:srgbClr>
                  </a:outerShdw>
                </a:effectLst>
              </a:rPr>
              <a:t>M</a:t>
            </a:r>
            <a:r>
              <a:rPr lang="en-US" sz="3000" b="0" i="0" dirty="0">
                <a:solidFill>
                  <a:srgbClr val="C00000"/>
                </a:solidFill>
                <a:effectLst>
                  <a:outerShdw blurRad="38100" dist="38100" dir="2700000" algn="tl">
                    <a:srgbClr val="000000">
                      <a:alpha val="43137"/>
                    </a:srgbClr>
                  </a:outerShdw>
                </a:effectLst>
              </a:rPr>
              <a:t>21 </a:t>
            </a:r>
            <a:r>
              <a:rPr lang="en-US" sz="3000" b="0" i="0" dirty="0">
                <a:solidFill>
                  <a:srgbClr val="000000"/>
                </a:solidFill>
                <a:effectLst/>
              </a:rPr>
              <a:t>and </a:t>
            </a:r>
            <a:r>
              <a:rPr lang="en-US" sz="3000" b="0" i="1" dirty="0">
                <a:solidFill>
                  <a:srgbClr val="000000"/>
                </a:solidFill>
                <a:effectLst/>
              </a:rPr>
              <a:t>M</a:t>
            </a:r>
            <a:r>
              <a:rPr lang="en-US" sz="3000" b="0" i="0" dirty="0">
                <a:solidFill>
                  <a:srgbClr val="000000"/>
                </a:solidFill>
                <a:effectLst/>
              </a:rPr>
              <a:t>22 are the moments of inertia matrix components respectively</a:t>
            </a:r>
            <a:r>
              <a:rPr lang="en-US" sz="3000" dirty="0"/>
              <a:t> </a:t>
            </a:r>
          </a:p>
          <a:p>
            <a:pPr marL="457200" indent="-457200">
              <a:buFont typeface="Wingdings" panose="05000000000000000000" pitchFamily="2" charset="2"/>
              <a:buChar char="v"/>
            </a:pPr>
            <a:r>
              <a:rPr lang="en-US" sz="3000" dirty="0">
                <a:solidFill>
                  <a:srgbClr val="C00000"/>
                </a:solidFill>
                <a:effectLst>
                  <a:outerShdw blurRad="38100" dist="38100" dir="2700000" algn="tl">
                    <a:srgbClr val="000000">
                      <a:alpha val="43137"/>
                    </a:srgbClr>
                  </a:outerShdw>
                </a:effectLst>
              </a:rPr>
              <a:t>C1 and C2 </a:t>
            </a:r>
            <a:r>
              <a:rPr lang="en-US" sz="3000" dirty="0">
                <a:solidFill>
                  <a:schemeClr val="bg1"/>
                </a:solidFill>
              </a:rPr>
              <a:t>represent the centripetal force and Coriolis force at thigh and leg </a:t>
            </a:r>
            <a:r>
              <a:rPr lang="en-US" sz="3000" b="0" i="0" dirty="0">
                <a:solidFill>
                  <a:srgbClr val="000000"/>
                </a:solidFill>
                <a:effectLst/>
              </a:rPr>
              <a:t>respectively</a:t>
            </a:r>
            <a:endParaRPr lang="en-US" sz="3000" dirty="0">
              <a:solidFill>
                <a:schemeClr val="bg1"/>
              </a:solidFill>
            </a:endParaRPr>
          </a:p>
          <a:p>
            <a:pPr marL="457200" indent="-457200">
              <a:buFont typeface="Wingdings" panose="05000000000000000000" pitchFamily="2" charset="2"/>
              <a:buChar char="v"/>
            </a:pPr>
            <a:r>
              <a:rPr lang="en-US" sz="3000" dirty="0">
                <a:solidFill>
                  <a:srgbClr val="C00000"/>
                </a:solidFill>
              </a:rPr>
              <a:t> </a:t>
            </a:r>
            <a:r>
              <a:rPr lang="en-US" sz="3000" dirty="0">
                <a:solidFill>
                  <a:srgbClr val="C00000"/>
                </a:solidFill>
                <a:effectLst>
                  <a:outerShdw blurRad="38100" dist="38100" dir="2700000" algn="tl">
                    <a:srgbClr val="000000">
                      <a:alpha val="43137"/>
                    </a:srgbClr>
                  </a:outerShdw>
                </a:effectLst>
              </a:rPr>
              <a:t>G1 and G2 </a:t>
            </a:r>
            <a:r>
              <a:rPr lang="en-US" sz="3000" dirty="0">
                <a:solidFill>
                  <a:schemeClr val="bg1"/>
                </a:solidFill>
              </a:rPr>
              <a:t>express the gravity of thigh and leg respectively</a:t>
            </a:r>
          </a:p>
        </p:txBody>
      </p:sp>
      <p:sp>
        <p:nvSpPr>
          <p:cNvPr id="3" name="TextBox 2">
            <a:extLst>
              <a:ext uri="{FF2B5EF4-FFF2-40B4-BE49-F238E27FC236}">
                <a16:creationId xmlns:a16="http://schemas.microsoft.com/office/drawing/2014/main" id="{4CCC0625-5FC1-BEB3-AB7F-5AE4959AEEDB}"/>
              </a:ext>
            </a:extLst>
          </p:cNvPr>
          <p:cNvSpPr txBox="1"/>
          <p:nvPr/>
        </p:nvSpPr>
        <p:spPr>
          <a:xfrm>
            <a:off x="125237" y="540221"/>
            <a:ext cx="10283819"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2. </a:t>
            </a:r>
            <a:r>
              <a:rPr kumimoji="0" lang="en-US" sz="3000" b="1" i="0" u="sng" strike="noStrike" kern="1200" cap="none" spc="0" normalizeH="0" baseline="0" noProof="0" dirty="0">
                <a:ln>
                  <a:noFill/>
                </a:ln>
                <a:solidFill>
                  <a:prstClr val="black"/>
                </a:solidFill>
                <a:effectLst/>
                <a:uLnTx/>
                <a:uFillTx/>
                <a:latin typeface="+mj-lt"/>
                <a:ea typeface="+mn-ea"/>
                <a:cs typeface="+mn-cs"/>
              </a:rPr>
              <a:t>Mathematical Modelling</a:t>
            </a:r>
            <a:r>
              <a:rPr kumimoji="0" lang="ar-IQ" sz="3000" b="1" i="0" u="sng" strike="noStrike" kern="1200" cap="none" spc="0" normalizeH="0" baseline="0" noProof="0" dirty="0">
                <a:ln>
                  <a:noFill/>
                </a:ln>
                <a:solidFill>
                  <a:prstClr val="black"/>
                </a:solidFill>
                <a:effectLst/>
                <a:uLnTx/>
                <a:uFillTx/>
                <a:latin typeface="+mj-lt"/>
                <a:ea typeface="+mn-ea"/>
                <a:cs typeface="+mn-cs"/>
              </a:rPr>
              <a:t> </a:t>
            </a:r>
            <a:r>
              <a:rPr kumimoji="0" lang="en-US" sz="3000" b="1" i="0" u="sng" strike="noStrike" kern="1200" cap="none" spc="0" normalizeH="0" baseline="0" noProof="0" dirty="0">
                <a:ln>
                  <a:noFill/>
                </a:ln>
                <a:solidFill>
                  <a:prstClr val="black"/>
                </a:solidFill>
                <a:effectLst/>
                <a:uLnTx/>
                <a:uFillTx/>
                <a:latin typeface="+mj-lt"/>
                <a:ea typeface="+mn-ea"/>
                <a:cs typeface="+mn-cs"/>
              </a:rPr>
              <a:t> </a:t>
            </a:r>
            <a:r>
              <a:rPr kumimoji="0" lang="en-US" sz="3000" b="1" i="0" u="sng" strike="noStrike" kern="1200" cap="none" spc="0" normalizeH="0" baseline="0" noProof="0" dirty="0">
                <a:ln>
                  <a:noFill/>
                </a:ln>
                <a:solidFill>
                  <a:prstClr val="black"/>
                </a:solidFill>
                <a:effectLst/>
                <a:uLnTx/>
                <a:uFillTx/>
                <a:ea typeface="+mn-ea"/>
                <a:cs typeface="+mn-cs"/>
              </a:rPr>
              <a:t>of  the Human Lower Limb </a:t>
            </a:r>
          </a:p>
        </p:txBody>
      </p:sp>
    </p:spTree>
    <p:extLst>
      <p:ext uri="{BB962C8B-B14F-4D97-AF65-F5344CB8AC3E}">
        <p14:creationId xmlns:p14="http://schemas.microsoft.com/office/powerpoint/2010/main" val="884437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2" name="TextBox 1">
            <a:extLst>
              <a:ext uri="{FF2B5EF4-FFF2-40B4-BE49-F238E27FC236}">
                <a16:creationId xmlns:a16="http://schemas.microsoft.com/office/drawing/2014/main" id="{3185A9BC-A2A3-5D7E-5962-4B11200B612A}"/>
              </a:ext>
            </a:extLst>
          </p:cNvPr>
          <p:cNvSpPr txBox="1"/>
          <p:nvPr/>
        </p:nvSpPr>
        <p:spPr>
          <a:xfrm>
            <a:off x="145676" y="486418"/>
            <a:ext cx="10964998"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sng" strike="noStrike" kern="1200" cap="none" spc="0" normalizeH="0" baseline="0" noProof="0" dirty="0">
                <a:ln>
                  <a:noFill/>
                </a:ln>
                <a:solidFill>
                  <a:prstClr val="black"/>
                </a:solidFill>
                <a:effectLst/>
                <a:uLnTx/>
                <a:uFillTx/>
                <a:latin typeface="+mj-lt"/>
                <a:ea typeface="+mn-ea"/>
                <a:cs typeface="+mn-cs"/>
              </a:rPr>
              <a:t>Kinetic Modeling of Microprocessor Prosthetic Knee Joint</a:t>
            </a:r>
            <a:endParaRPr kumimoji="0" lang="en-US" sz="3000" b="1" i="0" u="sng" strike="noStrike" kern="1200" cap="none" spc="0" normalizeH="0" baseline="0" noProof="0" dirty="0">
              <a:ln>
                <a:noFill/>
              </a:ln>
              <a:solidFill>
                <a:prstClr val="black"/>
              </a:solidFill>
              <a:effectLst/>
              <a:uLnTx/>
              <a:uFillTx/>
              <a:ea typeface="+mn-ea"/>
              <a:cs typeface="+mn-cs"/>
            </a:endParaRPr>
          </a:p>
        </p:txBody>
      </p:sp>
      <p:sp>
        <p:nvSpPr>
          <p:cNvPr id="3" name="TextBox 2">
            <a:extLst>
              <a:ext uri="{FF2B5EF4-FFF2-40B4-BE49-F238E27FC236}">
                <a16:creationId xmlns:a16="http://schemas.microsoft.com/office/drawing/2014/main" id="{655F355A-27B2-106D-3638-6A9BA7698454}"/>
              </a:ext>
            </a:extLst>
          </p:cNvPr>
          <p:cNvSpPr txBox="1"/>
          <p:nvPr/>
        </p:nvSpPr>
        <p:spPr>
          <a:xfrm>
            <a:off x="145676" y="1040416"/>
            <a:ext cx="11900647" cy="5221942"/>
          </a:xfrm>
          <a:prstGeom prst="rect">
            <a:avLst/>
          </a:prstGeom>
          <a:noFill/>
        </p:spPr>
        <p:txBody>
          <a:bodyPr wrap="square">
            <a:spAutoFit/>
          </a:bodyPr>
          <a:lstStyle/>
          <a:p>
            <a:pPr marR="0" lvl="0" algn="just" defTabSz="914400" rtl="0" eaLnBrk="1" fontAlgn="auto" latinLnBrk="0" hangingPunct="1">
              <a:lnSpc>
                <a:spcPct val="100000"/>
              </a:lnSpc>
              <a:spcBef>
                <a:spcPts val="1000"/>
              </a:spcBef>
              <a:spcAft>
                <a:spcPts val="0"/>
              </a:spcAft>
              <a:buClrTx/>
              <a:buSzTx/>
              <a:tabLst/>
              <a:defRPr/>
            </a:pPr>
            <a:r>
              <a:rPr kumimoji="0" lang="en-US" sz="3000" b="1"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Before starting to study the kinetic analysis of a prosthetic knee joint, it is very necessary to ask ourselves the following questions: </a:t>
            </a:r>
          </a:p>
          <a:p>
            <a:pPr marL="514350" marR="0" lvl="0" indent="-514350" algn="just" defTabSz="914400" rtl="0" eaLnBrk="1" fontAlgn="auto" latinLnBrk="0" hangingPunct="1">
              <a:lnSpc>
                <a:spcPct val="100000"/>
              </a:lnSpc>
              <a:spcBef>
                <a:spcPts val="1000"/>
              </a:spcBef>
              <a:spcAft>
                <a:spcPts val="0"/>
              </a:spcAft>
              <a:buClrTx/>
              <a:buSzTx/>
              <a:buFont typeface="+mj-lt"/>
              <a:buAutoNum type="arabicPeriod"/>
              <a:tabLst/>
              <a:defRPr/>
            </a:pPr>
            <a:r>
              <a:rPr lang="en-US" sz="3000" dirty="0">
                <a:solidFill>
                  <a:srgbClr val="FF0000"/>
                </a:solidFill>
                <a:latin typeface="Times New Roman" panose="02020603050405020304" pitchFamily="18" charset="0"/>
                <a:cs typeface="Times New Roman" panose="02020603050405020304" pitchFamily="18" charset="0"/>
              </a:rPr>
              <a:t>Do we use a single axis or polycentric mechanism in </a:t>
            </a:r>
            <a:r>
              <a:rPr kumimoji="0" lang="en-US" sz="3000" i="0"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designing a smart prosthetic knee joint?</a:t>
            </a:r>
            <a:r>
              <a:rPr lang="en-US" sz="3000" dirty="0">
                <a:solidFill>
                  <a:srgbClr val="FF0000"/>
                </a:solidFill>
                <a:latin typeface="Times New Roman" panose="02020603050405020304" pitchFamily="18" charset="0"/>
                <a:cs typeface="Times New Roman" panose="02020603050405020304" pitchFamily="18" charset="0"/>
              </a:rPr>
              <a:t> </a:t>
            </a:r>
            <a:endParaRPr kumimoji="0" lang="en-US" sz="3000" i="0"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514350" marR="0" lvl="0" indent="-514350" algn="justLow" defTabSz="914400" rtl="0" eaLnBrk="1" fontAlgn="auto" latinLnBrk="0" hangingPunct="1">
              <a:lnSpc>
                <a:spcPct val="100000"/>
              </a:lnSpc>
              <a:spcBef>
                <a:spcPts val="1000"/>
              </a:spcBef>
              <a:spcAft>
                <a:spcPts val="0"/>
              </a:spcAft>
              <a:buClrTx/>
              <a:buSzTx/>
              <a:buFont typeface="+mj-lt"/>
              <a:buAutoNum type="arabicPeriod"/>
              <a:tabLst/>
              <a:defRPr/>
            </a:pPr>
            <a:r>
              <a:rPr kumimoji="0" lang="en-US" sz="3000" i="0"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Which suitable type of  actuators can be used  in the designing? Do we choose a fully powered actuator or a variable-damping actuator?</a:t>
            </a:r>
          </a:p>
          <a:p>
            <a:pPr marL="514350" marR="0" lvl="0" indent="-514350" algn="justLow" defTabSz="914400" rtl="0" eaLnBrk="1" fontAlgn="auto" latinLnBrk="0" hangingPunct="1">
              <a:lnSpc>
                <a:spcPct val="100000"/>
              </a:lnSpc>
              <a:spcBef>
                <a:spcPts val="1000"/>
              </a:spcBef>
              <a:spcAft>
                <a:spcPts val="0"/>
              </a:spcAft>
              <a:buClrTx/>
              <a:buSzTx/>
              <a:buFont typeface="+mj-lt"/>
              <a:buAutoNum type="arabicPeriod"/>
              <a:tabLst/>
              <a:defRPr/>
            </a:pPr>
            <a:r>
              <a:rPr kumimoji="0" lang="en-US" sz="3000" i="0"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If we choose a powered actuator, do we use electro-mechanical actuator or Pneumatic Artificial muscles? and why?</a:t>
            </a:r>
          </a:p>
          <a:p>
            <a:pPr marL="514350" marR="0" lvl="0" indent="-514350" algn="justLow" defTabSz="914400" rtl="0" eaLnBrk="1" fontAlgn="auto" latinLnBrk="0" hangingPunct="1">
              <a:lnSpc>
                <a:spcPct val="100000"/>
              </a:lnSpc>
              <a:spcBef>
                <a:spcPts val="1000"/>
              </a:spcBef>
              <a:spcAft>
                <a:spcPts val="0"/>
              </a:spcAft>
              <a:buClrTx/>
              <a:buSzTx/>
              <a:buFont typeface="+mj-lt"/>
              <a:buAutoNum type="arabicPeriod"/>
              <a:tabLst/>
              <a:defRPr/>
            </a:pPr>
            <a:r>
              <a:rPr kumimoji="0" lang="en-US" sz="3000" i="0"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In the case of choosing a variable damping actuator, which is better (hydraulic actuator or magnetorheological actuator)? </a:t>
            </a:r>
          </a:p>
        </p:txBody>
      </p:sp>
    </p:spTree>
    <p:extLst>
      <p:ext uri="{BB962C8B-B14F-4D97-AF65-F5344CB8AC3E}">
        <p14:creationId xmlns:p14="http://schemas.microsoft.com/office/powerpoint/2010/main" val="117037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3404706" y="89238"/>
            <a:ext cx="8119871" cy="761288"/>
          </a:xfrm>
        </p:spPr>
        <p:txBody>
          <a:bodyPr>
            <a:normAutofit/>
          </a:bodyPr>
          <a:lstStyle/>
          <a:p>
            <a:r>
              <a:rPr lang="en-US" b="1" u="sng" dirty="0"/>
              <a:t>Significance of Dissertation</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577926" y="850526"/>
            <a:ext cx="8119871" cy="5321674"/>
          </a:xfrm>
        </p:spPr>
        <p:txBody>
          <a:bodyPr>
            <a:normAutofit fontScale="25000" lnSpcReduction="20000"/>
          </a:bodyPr>
          <a:lstStyle/>
          <a:p>
            <a:pPr marL="0" indent="0" algn="justLow">
              <a:lnSpc>
                <a:spcPct val="100000"/>
              </a:lnSpc>
              <a:buNone/>
            </a:pPr>
            <a:r>
              <a:rPr lang="en-US" sz="12800" dirty="0">
                <a:latin typeface="Times New Roman" panose="02020603050405020304" pitchFamily="18" charset="0"/>
                <a:ea typeface="Adobe Ming Std L" panose="02020300000000000000" pitchFamily="18" charset="-128"/>
                <a:cs typeface="Times New Roman" panose="02020603050405020304" pitchFamily="18" charset="0"/>
              </a:rPr>
              <a:t>Iraq has witnessed during the eighties and nineties of the last century from wars and what’s happened after 2003 from a deterioration in security, resulting in the bombing and killing in addition to the accidents and some of the diseases such as diabetes that leads sometimes to amputation limbs, thus show the importance of this study where we will study designing the most important part of above knee prosthesis that is knee joint where a good prosthetic knee should mimic the behavior of the biological knee</a:t>
            </a:r>
          </a:p>
          <a:p>
            <a:pPr>
              <a:lnSpc>
                <a:spcPct val="100000"/>
              </a:lnSpc>
            </a:pPr>
            <a:endParaRPr lang="en-US" sz="2000" dirty="0"/>
          </a:p>
        </p:txBody>
      </p:sp>
    </p:spTree>
    <p:extLst>
      <p:ext uri="{BB962C8B-B14F-4D97-AF65-F5344CB8AC3E}">
        <p14:creationId xmlns:p14="http://schemas.microsoft.com/office/powerpoint/2010/main" val="20736207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8" name="TextBox 7">
            <a:extLst>
              <a:ext uri="{FF2B5EF4-FFF2-40B4-BE49-F238E27FC236}">
                <a16:creationId xmlns:a16="http://schemas.microsoft.com/office/drawing/2014/main" id="{8FB79AD6-65A2-5404-FCB5-751E25465203}"/>
              </a:ext>
            </a:extLst>
          </p:cNvPr>
          <p:cNvSpPr txBox="1"/>
          <p:nvPr/>
        </p:nvSpPr>
        <p:spPr>
          <a:xfrm>
            <a:off x="103094" y="719245"/>
            <a:ext cx="12241306" cy="4426853"/>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strike="noStrike" kern="1200" cap="none" spc="0" normalizeH="0" baseline="0" noProof="0" dirty="0">
                <a:ln>
                  <a:noFill/>
                </a:ln>
                <a:solidFill>
                  <a:prstClr val="black"/>
                </a:solidFill>
                <a:effectLst/>
                <a:uLnTx/>
                <a:uFillTx/>
                <a:latin typeface="+mj-lt"/>
                <a:ea typeface="+mn-ea"/>
                <a:cs typeface="+mn-cs"/>
              </a:rPr>
              <a:t>We use a single-axis mechanism in the design of smart prosthetic knee joints because:</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3000" i="0" strike="noStrike" kern="1200" cap="none" spc="0" normalizeH="0" baseline="0" noProof="0" dirty="0">
                <a:ln>
                  <a:noFill/>
                </a:ln>
                <a:solidFill>
                  <a:prstClr val="black"/>
                </a:solidFill>
                <a:effectLst/>
                <a:uLnTx/>
                <a:uFillTx/>
                <a:latin typeface="+mj-lt"/>
                <a:ea typeface="+mn-ea"/>
                <a:cs typeface="+mn-cs"/>
              </a:rPr>
              <a:t>The single-axis mechanism is common and can offer a stable pace and speed.</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3000" i="0" strike="noStrike" kern="1200" cap="none" spc="0" normalizeH="0" baseline="0" noProof="0" dirty="0">
                <a:ln>
                  <a:noFill/>
                </a:ln>
                <a:solidFill>
                  <a:prstClr val="black"/>
                </a:solidFill>
                <a:effectLst/>
                <a:uLnTx/>
                <a:uFillTx/>
                <a:latin typeface="+mj-lt"/>
                <a:ea typeface="+mn-ea"/>
                <a:cs typeface="+mn-cs"/>
              </a:rPr>
              <a:t>Its low cost </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3000" i="0" strike="noStrike" kern="1200" cap="none" spc="0" normalizeH="0" baseline="0" noProof="0" dirty="0">
                <a:ln>
                  <a:noFill/>
                </a:ln>
                <a:solidFill>
                  <a:prstClr val="black"/>
                </a:solidFill>
                <a:effectLst/>
                <a:uLnTx/>
                <a:uFillTx/>
                <a:latin typeface="+mj-lt"/>
                <a:ea typeface="+mn-ea"/>
                <a:cs typeface="+mn-cs"/>
              </a:rPr>
              <a:t>Its reliability</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3000" i="0" strike="noStrike" kern="1200" cap="none" spc="0" normalizeH="0" baseline="0" noProof="0" dirty="0">
                <a:ln>
                  <a:noFill/>
                </a:ln>
                <a:solidFill>
                  <a:prstClr val="black"/>
                </a:solidFill>
                <a:effectLst/>
                <a:uLnTx/>
                <a:uFillTx/>
                <a:latin typeface="+mj-lt"/>
                <a:ea typeface="+mn-ea"/>
                <a:cs typeface="+mn-cs"/>
              </a:rPr>
              <a:t>Its simplicity</a:t>
            </a:r>
          </a:p>
          <a:p>
            <a:pPr marL="514350" lvl="0" indent="-514350" defTabSz="914400">
              <a:spcBef>
                <a:spcPts val="1000"/>
              </a:spcBef>
              <a:buFont typeface="+mj-lt"/>
              <a:buAutoNum type="arabicPeriod"/>
              <a:defRPr/>
            </a:pPr>
            <a:r>
              <a:rPr lang="en-US" sz="3000" dirty="0">
                <a:solidFill>
                  <a:prstClr val="black"/>
                </a:solidFill>
                <a:latin typeface="+mj-lt"/>
              </a:rPr>
              <a:t>Its low maintenance</a:t>
            </a:r>
          </a:p>
        </p:txBody>
      </p:sp>
    </p:spTree>
    <p:extLst>
      <p:ext uri="{BB962C8B-B14F-4D97-AF65-F5344CB8AC3E}">
        <p14:creationId xmlns:p14="http://schemas.microsoft.com/office/powerpoint/2010/main" val="186097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8" name="TextBox 7">
            <a:extLst>
              <a:ext uri="{FF2B5EF4-FFF2-40B4-BE49-F238E27FC236}">
                <a16:creationId xmlns:a16="http://schemas.microsoft.com/office/drawing/2014/main" id="{8FB79AD6-65A2-5404-FCB5-751E25465203}"/>
              </a:ext>
            </a:extLst>
          </p:cNvPr>
          <p:cNvSpPr txBox="1"/>
          <p:nvPr/>
        </p:nvSpPr>
        <p:spPr>
          <a:xfrm>
            <a:off x="170329" y="584775"/>
            <a:ext cx="12021671" cy="527323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i="0" u="sng" strike="noStrike" kern="1200" cap="none" spc="0" normalizeH="0" baseline="0" noProof="0" dirty="0">
                <a:ln>
                  <a:noFill/>
                </a:ln>
                <a:solidFill>
                  <a:prstClr val="black"/>
                </a:solidFill>
                <a:effectLst/>
                <a:uLnTx/>
                <a:uFillTx/>
                <a:latin typeface="+mj-lt"/>
                <a:ea typeface="+mn-ea"/>
                <a:cs typeface="+mn-cs"/>
              </a:rPr>
              <a:t>The choosing criteria of the suitable actuator in the design:</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lang="en-US" sz="3000" dirty="0">
                <a:solidFill>
                  <a:prstClr val="black"/>
                </a:solidFill>
                <a:latin typeface="+mj-lt"/>
              </a:rPr>
              <a:t>Safety </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lang="en-US" sz="3000" dirty="0">
                <a:solidFill>
                  <a:prstClr val="black"/>
                </a:solidFill>
                <a:latin typeface="+mj-lt"/>
              </a:rPr>
              <a:t>Its weight must be light</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lang="en-US" sz="3000" dirty="0">
                <a:solidFill>
                  <a:prstClr val="black"/>
                </a:solidFill>
                <a:latin typeface="+mj-lt"/>
              </a:rPr>
              <a:t>affordable cost</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lang="en-US" sz="3000" dirty="0">
                <a:solidFill>
                  <a:prstClr val="black"/>
                </a:solidFill>
                <a:latin typeface="+mj-lt"/>
              </a:rPr>
              <a:t>must simulate the performance of the amputated part</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lang="en-US" sz="3000" dirty="0">
                <a:solidFill>
                  <a:prstClr val="black"/>
                </a:solidFill>
                <a:latin typeface="+mj-lt"/>
              </a:rPr>
              <a:t>must provide stability and required amount of torque</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lang="en-US" sz="3000" dirty="0">
                <a:solidFill>
                  <a:prstClr val="black"/>
                </a:solidFill>
                <a:latin typeface="+mj-lt"/>
              </a:rPr>
              <a:t>Can be controlled and has a  fast response</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lang="en-US" sz="3000" dirty="0">
                <a:solidFill>
                  <a:prstClr val="black"/>
                </a:solidFill>
                <a:latin typeface="+mj-lt"/>
              </a:rPr>
              <a:t> Low energy consumption</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lang="en-US" sz="3000" dirty="0">
                <a:solidFill>
                  <a:prstClr val="black"/>
                </a:solidFill>
                <a:latin typeface="+mj-lt"/>
              </a:rPr>
              <a:t> No Noise</a:t>
            </a:r>
          </a:p>
        </p:txBody>
      </p:sp>
    </p:spTree>
    <p:extLst>
      <p:ext uri="{BB962C8B-B14F-4D97-AF65-F5344CB8AC3E}">
        <p14:creationId xmlns:p14="http://schemas.microsoft.com/office/powerpoint/2010/main" val="327619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1000"/>
                                        <p:tgtEl>
                                          <p:spTgt spid="8">
                                            <p:txEl>
                                              <p:pRg st="6" end="6"/>
                                            </p:txEl>
                                          </p:spTgt>
                                        </p:tgtEl>
                                      </p:cBhvr>
                                    </p:animEffect>
                                    <p:anim calcmode="lin" valueType="num">
                                      <p:cBhvr>
                                        <p:cTn id="4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Effect transition="in" filter="fade">
                                      <p:cBhvr>
                                        <p:cTn id="49" dur="1000"/>
                                        <p:tgtEl>
                                          <p:spTgt spid="8">
                                            <p:txEl>
                                              <p:pRg st="7" end="7"/>
                                            </p:txEl>
                                          </p:spTgt>
                                        </p:tgtEl>
                                      </p:cBhvr>
                                    </p:animEffect>
                                    <p:anim calcmode="lin" valueType="num">
                                      <p:cBhvr>
                                        <p:cTn id="50"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8" end="8"/>
                                            </p:txEl>
                                          </p:spTgt>
                                        </p:tgtEl>
                                        <p:attrNameLst>
                                          <p:attrName>style.visibility</p:attrName>
                                        </p:attrNameLst>
                                      </p:cBhvr>
                                      <p:to>
                                        <p:strVal val="visible"/>
                                      </p:to>
                                    </p:set>
                                    <p:animEffect transition="in" filter="fade">
                                      <p:cBhvr>
                                        <p:cTn id="56" dur="1000"/>
                                        <p:tgtEl>
                                          <p:spTgt spid="8">
                                            <p:txEl>
                                              <p:pRg st="8" end="8"/>
                                            </p:txEl>
                                          </p:spTgt>
                                        </p:tgtEl>
                                      </p:cBhvr>
                                    </p:animEffect>
                                    <p:anim calcmode="lin" valueType="num">
                                      <p:cBhvr>
                                        <p:cTn id="57"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graphicFrame>
        <p:nvGraphicFramePr>
          <p:cNvPr id="2" name="Table 2">
            <a:extLst>
              <a:ext uri="{FF2B5EF4-FFF2-40B4-BE49-F238E27FC236}">
                <a16:creationId xmlns:a16="http://schemas.microsoft.com/office/drawing/2014/main" id="{27085DAB-7F17-F3FD-43F1-CC356CB23B09}"/>
              </a:ext>
            </a:extLst>
          </p:cNvPr>
          <p:cNvGraphicFramePr>
            <a:graphicFrameLocks noGrp="1"/>
          </p:cNvGraphicFramePr>
          <p:nvPr>
            <p:extLst>
              <p:ext uri="{D42A27DB-BD31-4B8C-83A1-F6EECF244321}">
                <p14:modId xmlns:p14="http://schemas.microsoft.com/office/powerpoint/2010/main" val="1391223043"/>
              </p:ext>
            </p:extLst>
          </p:nvPr>
        </p:nvGraphicFramePr>
        <p:xfrm>
          <a:off x="207495" y="584775"/>
          <a:ext cx="11777009" cy="4953000"/>
        </p:xfrm>
        <a:graphic>
          <a:graphicData uri="http://schemas.openxmlformats.org/drawingml/2006/table">
            <a:tbl>
              <a:tblPr firstRow="1" bandRow="1">
                <a:tableStyleId>{5C22544A-7EE6-4342-B048-85BDC9FD1C3A}</a:tableStyleId>
              </a:tblPr>
              <a:tblGrid>
                <a:gridCol w="754600">
                  <a:extLst>
                    <a:ext uri="{9D8B030D-6E8A-4147-A177-3AD203B41FA5}">
                      <a16:colId xmlns:a16="http://schemas.microsoft.com/office/drawing/2014/main" val="3159651140"/>
                    </a:ext>
                  </a:extLst>
                </a:gridCol>
                <a:gridCol w="5465599">
                  <a:extLst>
                    <a:ext uri="{9D8B030D-6E8A-4147-A177-3AD203B41FA5}">
                      <a16:colId xmlns:a16="http://schemas.microsoft.com/office/drawing/2014/main" val="3612521287"/>
                    </a:ext>
                  </a:extLst>
                </a:gridCol>
                <a:gridCol w="1694330">
                  <a:extLst>
                    <a:ext uri="{9D8B030D-6E8A-4147-A177-3AD203B41FA5}">
                      <a16:colId xmlns:a16="http://schemas.microsoft.com/office/drawing/2014/main" val="3068236403"/>
                    </a:ext>
                  </a:extLst>
                </a:gridCol>
                <a:gridCol w="1828800">
                  <a:extLst>
                    <a:ext uri="{9D8B030D-6E8A-4147-A177-3AD203B41FA5}">
                      <a16:colId xmlns:a16="http://schemas.microsoft.com/office/drawing/2014/main" val="2285941808"/>
                    </a:ext>
                  </a:extLst>
                </a:gridCol>
                <a:gridCol w="2033680">
                  <a:extLst>
                    <a:ext uri="{9D8B030D-6E8A-4147-A177-3AD203B41FA5}">
                      <a16:colId xmlns:a16="http://schemas.microsoft.com/office/drawing/2014/main" val="1019843469"/>
                    </a:ext>
                  </a:extLst>
                </a:gridCol>
              </a:tblGrid>
              <a:tr h="370840">
                <a:tc>
                  <a:txBody>
                    <a:bodyPr/>
                    <a:lstStyle/>
                    <a:p>
                      <a:pPr algn="ctr"/>
                      <a:r>
                        <a:rPr lang="en-US" sz="2700" dirty="0"/>
                        <a:t>No</a:t>
                      </a:r>
                    </a:p>
                  </a:txBody>
                  <a:tcPr anchor="ctr"/>
                </a:tc>
                <a:tc>
                  <a:txBody>
                    <a:bodyPr/>
                    <a:lstStyle/>
                    <a:p>
                      <a:pPr algn="ctr"/>
                      <a:r>
                        <a:rPr lang="en-US" sz="2700" dirty="0"/>
                        <a:t>Design Criteria </a:t>
                      </a:r>
                    </a:p>
                  </a:txBody>
                  <a:tcPr anchor="ctr"/>
                </a:tc>
                <a:tc>
                  <a:txBody>
                    <a:bodyPr/>
                    <a:lstStyle/>
                    <a:p>
                      <a:pPr algn="ctr"/>
                      <a:r>
                        <a:rPr lang="en-US" sz="2700" dirty="0"/>
                        <a:t>EM</a:t>
                      </a:r>
                    </a:p>
                    <a:p>
                      <a:pPr algn="ctr"/>
                      <a:r>
                        <a:rPr lang="en-US" sz="2700" dirty="0"/>
                        <a:t>Actuator</a:t>
                      </a:r>
                    </a:p>
                  </a:txBody>
                  <a:tcPr anchor="ctr"/>
                </a:tc>
                <a:tc>
                  <a:txBody>
                    <a:bodyPr/>
                    <a:lstStyle/>
                    <a:p>
                      <a:pPr algn="ctr"/>
                      <a:r>
                        <a:rPr lang="en-US" sz="2700" dirty="0"/>
                        <a:t>SE Actuator</a:t>
                      </a:r>
                    </a:p>
                  </a:txBody>
                  <a:tcPr anchor="ctr"/>
                </a:tc>
                <a:tc>
                  <a:txBody>
                    <a:bodyPr/>
                    <a:lstStyle/>
                    <a:p>
                      <a:pPr algn="ctr"/>
                      <a:r>
                        <a:rPr lang="en-US" sz="2700" dirty="0"/>
                        <a:t>PAM Actuator</a:t>
                      </a:r>
                    </a:p>
                  </a:txBody>
                  <a:tcPr anchor="ctr"/>
                </a:tc>
                <a:extLst>
                  <a:ext uri="{0D108BD9-81ED-4DB2-BD59-A6C34878D82A}">
                    <a16:rowId xmlns:a16="http://schemas.microsoft.com/office/drawing/2014/main" val="363169979"/>
                  </a:ext>
                </a:extLst>
              </a:tr>
              <a:tr h="370840">
                <a:tc>
                  <a:txBody>
                    <a:bodyPr/>
                    <a:lstStyle/>
                    <a:p>
                      <a:pPr algn="ctr"/>
                      <a:r>
                        <a:rPr lang="en-US" sz="2700" dirty="0"/>
                        <a:t>1</a:t>
                      </a:r>
                    </a:p>
                  </a:txBody>
                  <a:tcPr anchor="ctr"/>
                </a:tc>
                <a:tc>
                  <a:txBody>
                    <a:bodyPr/>
                    <a:lstStyle/>
                    <a:p>
                      <a:pPr algn="ctr"/>
                      <a:r>
                        <a:rPr lang="en-US" sz="2700" dirty="0"/>
                        <a:t>Safety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extLst>
                  <a:ext uri="{0D108BD9-81ED-4DB2-BD59-A6C34878D82A}">
                    <a16:rowId xmlns:a16="http://schemas.microsoft.com/office/drawing/2014/main" val="3715150133"/>
                  </a:ext>
                </a:extLst>
              </a:tr>
              <a:tr h="370840">
                <a:tc>
                  <a:txBody>
                    <a:bodyPr/>
                    <a:lstStyle/>
                    <a:p>
                      <a:pPr algn="ctr"/>
                      <a:r>
                        <a:rPr lang="en-US" sz="2700" dirty="0"/>
                        <a:t>2</a:t>
                      </a:r>
                    </a:p>
                  </a:txBody>
                  <a:tcPr anchor="ctr"/>
                </a:tc>
                <a:tc>
                  <a:txBody>
                    <a:bodyPr/>
                    <a:lstStyle/>
                    <a:p>
                      <a:pPr algn="ctr"/>
                      <a:r>
                        <a:rPr lang="en-US" sz="2700" dirty="0"/>
                        <a:t>Its weight must be light</a:t>
                      </a:r>
                    </a:p>
                  </a:txBody>
                  <a:tcPr anchor="ctr"/>
                </a:tc>
                <a:tc>
                  <a:txBody>
                    <a:bodyPr/>
                    <a:lstStyle/>
                    <a:p>
                      <a:pPr algn="ctr"/>
                      <a:endParaRPr lang="en-US" sz="2700" dirty="0"/>
                    </a:p>
                  </a:txBody>
                  <a:tcPr anchor="ctr"/>
                </a:tc>
                <a:tc>
                  <a:txBody>
                    <a:bodyPr/>
                    <a:lstStyle/>
                    <a:p>
                      <a:pPr algn="ct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extLst>
                  <a:ext uri="{0D108BD9-81ED-4DB2-BD59-A6C34878D82A}">
                    <a16:rowId xmlns:a16="http://schemas.microsoft.com/office/drawing/2014/main" val="2447961892"/>
                  </a:ext>
                </a:extLst>
              </a:tr>
              <a:tr h="370840">
                <a:tc>
                  <a:txBody>
                    <a:bodyPr/>
                    <a:lstStyle/>
                    <a:p>
                      <a:pPr algn="ctr"/>
                      <a:r>
                        <a:rPr lang="en-US" sz="2700" dirty="0"/>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a:solidFill>
                            <a:prstClr val="black"/>
                          </a:solidFill>
                          <a:latin typeface="+mn-lt"/>
                          <a:ea typeface="+mn-ea"/>
                          <a:cs typeface="+mn-cs"/>
                        </a:rPr>
                        <a:t>affordable cost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extLst>
                  <a:ext uri="{0D108BD9-81ED-4DB2-BD59-A6C34878D82A}">
                    <a16:rowId xmlns:a16="http://schemas.microsoft.com/office/drawing/2014/main" val="3515662214"/>
                  </a:ext>
                </a:extLst>
              </a:tr>
              <a:tr h="370840">
                <a:tc>
                  <a:txBody>
                    <a:bodyPr/>
                    <a:lstStyle/>
                    <a:p>
                      <a:pPr algn="ctr"/>
                      <a:r>
                        <a:rPr lang="en-US" sz="2700" dirty="0"/>
                        <a:t>4</a:t>
                      </a:r>
                    </a:p>
                  </a:txBody>
                  <a:tcPr anchor="ctr"/>
                </a:tc>
                <a:tc>
                  <a:txBody>
                    <a:bodyPr/>
                    <a:lstStyle/>
                    <a:p>
                      <a:pPr algn="l"/>
                      <a:r>
                        <a:rPr lang="en-US" sz="2700" kern="1200" dirty="0">
                          <a:solidFill>
                            <a:prstClr val="black"/>
                          </a:solidFill>
                          <a:latin typeface="+mn-lt"/>
                          <a:ea typeface="+mn-ea"/>
                          <a:cs typeface="+mn-cs"/>
                        </a:rPr>
                        <a:t>simulate of the amputated part</a:t>
                      </a: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extLst>
                  <a:ext uri="{0D108BD9-81ED-4DB2-BD59-A6C34878D82A}">
                    <a16:rowId xmlns:a16="http://schemas.microsoft.com/office/drawing/2014/main" val="288546745"/>
                  </a:ext>
                </a:extLst>
              </a:tr>
              <a:tr h="370840">
                <a:tc>
                  <a:txBody>
                    <a:bodyPr/>
                    <a:lstStyle/>
                    <a:p>
                      <a:pPr algn="ctr"/>
                      <a:r>
                        <a:rPr lang="en-US" sz="2700" dirty="0"/>
                        <a:t>5</a:t>
                      </a:r>
                    </a:p>
                  </a:txBody>
                  <a:tcPr anchor="ctr"/>
                </a:tc>
                <a:tc>
                  <a:txBody>
                    <a:bodyPr/>
                    <a:lstStyle/>
                    <a:p>
                      <a:pPr algn="ctr"/>
                      <a:r>
                        <a:rPr lang="en-US" sz="2700" dirty="0"/>
                        <a:t>Stability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extLst>
                  <a:ext uri="{0D108BD9-81ED-4DB2-BD59-A6C34878D82A}">
                    <a16:rowId xmlns:a16="http://schemas.microsoft.com/office/drawing/2014/main" val="1345613512"/>
                  </a:ext>
                </a:extLst>
              </a:tr>
              <a:tr h="370840">
                <a:tc>
                  <a:txBody>
                    <a:bodyPr/>
                    <a:lstStyle/>
                    <a:p>
                      <a:pPr algn="ctr"/>
                      <a:r>
                        <a:rPr lang="en-US" sz="2700" dirty="0"/>
                        <a:t>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700" dirty="0"/>
                        <a:t>Can be controlled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extLst>
                  <a:ext uri="{0D108BD9-81ED-4DB2-BD59-A6C34878D82A}">
                    <a16:rowId xmlns:a16="http://schemas.microsoft.com/office/drawing/2014/main" val="2808160685"/>
                  </a:ext>
                </a:extLst>
              </a:tr>
              <a:tr h="370840">
                <a:tc>
                  <a:txBody>
                    <a:bodyPr/>
                    <a:lstStyle/>
                    <a:p>
                      <a:pPr algn="ctr"/>
                      <a:r>
                        <a:rPr lang="en-US" sz="2700" dirty="0"/>
                        <a:t>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700" kern="1200" dirty="0">
                          <a:solidFill>
                            <a:prstClr val="black"/>
                          </a:solidFill>
                          <a:latin typeface="+mn-lt"/>
                          <a:ea typeface="+mn-ea"/>
                          <a:cs typeface="+mn-cs"/>
                        </a:rPr>
                        <a:t>Low energy consumption</a:t>
                      </a: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extLst>
                  <a:ext uri="{0D108BD9-81ED-4DB2-BD59-A6C34878D82A}">
                    <a16:rowId xmlns:a16="http://schemas.microsoft.com/office/drawing/2014/main" val="3541008579"/>
                  </a:ext>
                </a:extLst>
              </a:tr>
              <a:tr h="165272">
                <a:tc>
                  <a:txBody>
                    <a:bodyPr/>
                    <a:lstStyle/>
                    <a:p>
                      <a:pPr algn="ctr"/>
                      <a:r>
                        <a:rPr lang="en-US" sz="2700" dirty="0"/>
                        <a:t>8</a:t>
                      </a:r>
                    </a:p>
                  </a:txBody>
                  <a:tcPr anchor="ctr"/>
                </a:tc>
                <a:tc>
                  <a:txBody>
                    <a:bodyPr/>
                    <a:lstStyle/>
                    <a:p>
                      <a:pPr algn="ctr"/>
                      <a:r>
                        <a:rPr lang="en-US" sz="2700" kern="1200" dirty="0">
                          <a:solidFill>
                            <a:prstClr val="black"/>
                          </a:solidFill>
                          <a:latin typeface="+mn-lt"/>
                          <a:ea typeface="+mn-ea"/>
                          <a:cs typeface="+mn-cs"/>
                        </a:rPr>
                        <a:t>Noise</a:t>
                      </a: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extLst>
                  <a:ext uri="{0D108BD9-81ED-4DB2-BD59-A6C34878D82A}">
                    <a16:rowId xmlns:a16="http://schemas.microsoft.com/office/drawing/2014/main" val="3881045441"/>
                  </a:ext>
                </a:extLst>
              </a:tr>
            </a:tbl>
          </a:graphicData>
        </a:graphic>
      </p:graphicFrame>
      <p:sp>
        <p:nvSpPr>
          <p:cNvPr id="4" name="TextBox 3">
            <a:extLst>
              <a:ext uri="{FF2B5EF4-FFF2-40B4-BE49-F238E27FC236}">
                <a16:creationId xmlns:a16="http://schemas.microsoft.com/office/drawing/2014/main" id="{B7647480-35B8-321D-0048-963A946E694B}"/>
              </a:ext>
            </a:extLst>
          </p:cNvPr>
          <p:cNvSpPr txBox="1"/>
          <p:nvPr/>
        </p:nvSpPr>
        <p:spPr>
          <a:xfrm>
            <a:off x="207495" y="5842337"/>
            <a:ext cx="5580000" cy="1015663"/>
          </a:xfrm>
          <a:prstGeom prst="rect">
            <a:avLst/>
          </a:prstGeom>
          <a:noFill/>
        </p:spPr>
        <p:txBody>
          <a:bodyPr wrap="square">
            <a:spAutoFit/>
          </a:bodyPr>
          <a:lstStyle/>
          <a:p>
            <a:r>
              <a:rPr lang="en-US" sz="2000" b="1" dirty="0">
                <a:solidFill>
                  <a:srgbClr val="FF0000"/>
                </a:solidFill>
              </a:rPr>
              <a:t>EM: Electro-mechanic actuator</a:t>
            </a:r>
          </a:p>
          <a:p>
            <a:r>
              <a:rPr lang="en-US" sz="2000" b="1" dirty="0">
                <a:solidFill>
                  <a:srgbClr val="FF0000"/>
                </a:solidFill>
              </a:rPr>
              <a:t>SE  : Series elastic actuator</a:t>
            </a:r>
          </a:p>
          <a:p>
            <a:r>
              <a:rPr lang="en-US" sz="2000" b="1" dirty="0">
                <a:solidFill>
                  <a:srgbClr val="FF0000"/>
                </a:solidFill>
              </a:rPr>
              <a:t>PMA: Pneumatic artificial muscles actuator </a:t>
            </a:r>
          </a:p>
        </p:txBody>
      </p:sp>
      <p:sp>
        <p:nvSpPr>
          <p:cNvPr id="6" name="Rectangle: Rounded Corners 5">
            <a:extLst>
              <a:ext uri="{FF2B5EF4-FFF2-40B4-BE49-F238E27FC236}">
                <a16:creationId xmlns:a16="http://schemas.microsoft.com/office/drawing/2014/main" id="{61A215CC-3C2F-3352-A0AB-F8D0DAD77867}"/>
              </a:ext>
            </a:extLst>
          </p:cNvPr>
          <p:cNvSpPr/>
          <p:nvPr/>
        </p:nvSpPr>
        <p:spPr>
          <a:xfrm>
            <a:off x="9683318" y="317066"/>
            <a:ext cx="2353235" cy="5248465"/>
          </a:xfrm>
          <a:prstGeom prst="roundRect">
            <a:avLst/>
          </a:prstGeom>
          <a:noFill/>
          <a:ln w="63500"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heckmark with solid fill">
            <a:extLst>
              <a:ext uri="{FF2B5EF4-FFF2-40B4-BE49-F238E27FC236}">
                <a16:creationId xmlns:a16="http://schemas.microsoft.com/office/drawing/2014/main" id="{A3445D00-5C01-F66C-E4FC-9DD2DC95EB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21109" y="1492623"/>
            <a:ext cx="457200" cy="457200"/>
          </a:xfrm>
          <a:prstGeom prst="rect">
            <a:avLst/>
          </a:prstGeom>
        </p:spPr>
      </p:pic>
      <p:pic>
        <p:nvPicPr>
          <p:cNvPr id="9" name="Graphic 8" descr="Checkmark with solid fill">
            <a:extLst>
              <a:ext uri="{FF2B5EF4-FFF2-40B4-BE49-F238E27FC236}">
                <a16:creationId xmlns:a16="http://schemas.microsoft.com/office/drawing/2014/main" id="{D2D94D1B-5DA8-2115-2CB3-C2B1CBBB28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3202" y="1492623"/>
            <a:ext cx="457200" cy="457200"/>
          </a:xfrm>
          <a:prstGeom prst="rect">
            <a:avLst/>
          </a:prstGeom>
        </p:spPr>
      </p:pic>
      <p:pic>
        <p:nvPicPr>
          <p:cNvPr id="10" name="Graphic 9" descr="Checkmark with solid fill">
            <a:extLst>
              <a:ext uri="{FF2B5EF4-FFF2-40B4-BE49-F238E27FC236}">
                <a16:creationId xmlns:a16="http://schemas.microsoft.com/office/drawing/2014/main" id="{3E8C55D2-986D-A5C4-C51D-83AC8838B4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3201" y="3078885"/>
            <a:ext cx="457200" cy="457200"/>
          </a:xfrm>
          <a:prstGeom prst="rect">
            <a:avLst/>
          </a:prstGeom>
        </p:spPr>
      </p:pic>
      <p:pic>
        <p:nvPicPr>
          <p:cNvPr id="11" name="Graphic 10" descr="Checkmark with solid fill">
            <a:extLst>
              <a:ext uri="{FF2B5EF4-FFF2-40B4-BE49-F238E27FC236}">
                <a16:creationId xmlns:a16="http://schemas.microsoft.com/office/drawing/2014/main" id="{9FC485D8-B82A-CBB9-8F77-2DDD719A32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20378" y="3576091"/>
            <a:ext cx="457200" cy="457200"/>
          </a:xfrm>
          <a:prstGeom prst="rect">
            <a:avLst/>
          </a:prstGeom>
        </p:spPr>
      </p:pic>
      <p:pic>
        <p:nvPicPr>
          <p:cNvPr id="12" name="Graphic 11" descr="Checkmark with solid fill">
            <a:extLst>
              <a:ext uri="{FF2B5EF4-FFF2-40B4-BE49-F238E27FC236}">
                <a16:creationId xmlns:a16="http://schemas.microsoft.com/office/drawing/2014/main" id="{EC0F392E-8DC3-EF12-B0A7-15972C4E8B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20378" y="4032377"/>
            <a:ext cx="457200" cy="457200"/>
          </a:xfrm>
          <a:prstGeom prst="rect">
            <a:avLst/>
          </a:prstGeom>
        </p:spPr>
      </p:pic>
      <p:pic>
        <p:nvPicPr>
          <p:cNvPr id="13" name="Graphic 12" descr="Checkmark with solid fill">
            <a:extLst>
              <a:ext uri="{FF2B5EF4-FFF2-40B4-BE49-F238E27FC236}">
                <a16:creationId xmlns:a16="http://schemas.microsoft.com/office/drawing/2014/main" id="{299FBFAC-8979-011B-83C1-2DD574265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3201" y="4120860"/>
            <a:ext cx="457200" cy="457200"/>
          </a:xfrm>
          <a:prstGeom prst="rect">
            <a:avLst/>
          </a:prstGeom>
        </p:spPr>
      </p:pic>
      <p:pic>
        <p:nvPicPr>
          <p:cNvPr id="14" name="Graphic 13" descr="Checkmark with solid fill">
            <a:extLst>
              <a:ext uri="{FF2B5EF4-FFF2-40B4-BE49-F238E27FC236}">
                <a16:creationId xmlns:a16="http://schemas.microsoft.com/office/drawing/2014/main" id="{38754D7E-2412-BB08-B8BF-A29C20D7AD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1336" y="1972512"/>
            <a:ext cx="457200" cy="457200"/>
          </a:xfrm>
          <a:prstGeom prst="rect">
            <a:avLst/>
          </a:prstGeom>
        </p:spPr>
      </p:pic>
      <p:pic>
        <p:nvPicPr>
          <p:cNvPr id="15" name="Graphic 14" descr="Checkmark with solid fill">
            <a:extLst>
              <a:ext uri="{FF2B5EF4-FFF2-40B4-BE49-F238E27FC236}">
                <a16:creationId xmlns:a16="http://schemas.microsoft.com/office/drawing/2014/main" id="{9BCE3BEA-7900-7A38-6E09-3B1C10A556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83688" y="2480811"/>
            <a:ext cx="457200" cy="457200"/>
          </a:xfrm>
          <a:prstGeom prst="rect">
            <a:avLst/>
          </a:prstGeom>
        </p:spPr>
      </p:pic>
      <p:pic>
        <p:nvPicPr>
          <p:cNvPr id="16" name="Graphic 15" descr="Checkmark with solid fill">
            <a:extLst>
              <a:ext uri="{FF2B5EF4-FFF2-40B4-BE49-F238E27FC236}">
                <a16:creationId xmlns:a16="http://schemas.microsoft.com/office/drawing/2014/main" id="{058F3278-B85E-5C33-5DF4-837C75F121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78552" y="2990503"/>
            <a:ext cx="457200" cy="457200"/>
          </a:xfrm>
          <a:prstGeom prst="rect">
            <a:avLst/>
          </a:prstGeom>
        </p:spPr>
      </p:pic>
      <p:pic>
        <p:nvPicPr>
          <p:cNvPr id="17" name="Graphic 16" descr="Checkmark with solid fill">
            <a:extLst>
              <a:ext uri="{FF2B5EF4-FFF2-40B4-BE49-F238E27FC236}">
                <a16:creationId xmlns:a16="http://schemas.microsoft.com/office/drawing/2014/main" id="{9903CFB8-774E-7186-BF1E-29E729D403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78552" y="3543388"/>
            <a:ext cx="457200" cy="457200"/>
          </a:xfrm>
          <a:prstGeom prst="rect">
            <a:avLst/>
          </a:prstGeom>
        </p:spPr>
      </p:pic>
      <p:pic>
        <p:nvPicPr>
          <p:cNvPr id="18" name="Graphic 17" descr="Checkmark with solid fill">
            <a:extLst>
              <a:ext uri="{FF2B5EF4-FFF2-40B4-BE49-F238E27FC236}">
                <a16:creationId xmlns:a16="http://schemas.microsoft.com/office/drawing/2014/main" id="{325442A3-21B0-F3C1-DBC7-F1090AF15C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78552" y="4095473"/>
            <a:ext cx="457200" cy="457200"/>
          </a:xfrm>
          <a:prstGeom prst="rect">
            <a:avLst/>
          </a:prstGeom>
        </p:spPr>
      </p:pic>
      <p:pic>
        <p:nvPicPr>
          <p:cNvPr id="20" name="Graphic 19" descr="Checkmark with solid fill">
            <a:extLst>
              <a:ext uri="{FF2B5EF4-FFF2-40B4-BE49-F238E27FC236}">
                <a16:creationId xmlns:a16="http://schemas.microsoft.com/office/drawing/2014/main" id="{2C1CA13B-D705-AA55-FCE2-91DFE4168A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78552" y="5042755"/>
            <a:ext cx="457200" cy="457200"/>
          </a:xfrm>
          <a:prstGeom prst="rect">
            <a:avLst/>
          </a:prstGeom>
        </p:spPr>
      </p:pic>
      <p:pic>
        <p:nvPicPr>
          <p:cNvPr id="21" name="Graphic 20" descr="Checkmark with solid fill">
            <a:extLst>
              <a:ext uri="{FF2B5EF4-FFF2-40B4-BE49-F238E27FC236}">
                <a16:creationId xmlns:a16="http://schemas.microsoft.com/office/drawing/2014/main" id="{ADB51815-F149-0DA6-48B0-0EB718F399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80139" y="1479261"/>
            <a:ext cx="457200" cy="457200"/>
          </a:xfrm>
          <a:prstGeom prst="rect">
            <a:avLst/>
          </a:prstGeom>
        </p:spPr>
      </p:pic>
      <p:pic>
        <p:nvPicPr>
          <p:cNvPr id="22" name="Graphic 21" descr="Checkmark with solid fill">
            <a:extLst>
              <a:ext uri="{FF2B5EF4-FFF2-40B4-BE49-F238E27FC236}">
                <a16:creationId xmlns:a16="http://schemas.microsoft.com/office/drawing/2014/main" id="{3D354EBB-9973-756E-F62D-5329F8CF98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3201" y="3589966"/>
            <a:ext cx="457200" cy="457200"/>
          </a:xfrm>
          <a:prstGeom prst="rect">
            <a:avLst/>
          </a:prstGeom>
        </p:spPr>
      </p:pic>
      <p:pic>
        <p:nvPicPr>
          <p:cNvPr id="24" name="Graphic 23" descr="Close with solid fill">
            <a:extLst>
              <a:ext uri="{FF2B5EF4-FFF2-40B4-BE49-F238E27FC236}">
                <a16:creationId xmlns:a16="http://schemas.microsoft.com/office/drawing/2014/main" id="{742EED9E-9050-CF4B-0173-CF0B952639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20379" y="2558521"/>
            <a:ext cx="457201" cy="457201"/>
          </a:xfrm>
          <a:prstGeom prst="rect">
            <a:avLst/>
          </a:prstGeom>
        </p:spPr>
      </p:pic>
      <p:pic>
        <p:nvPicPr>
          <p:cNvPr id="25" name="Graphic 24" descr="Close with solid fill">
            <a:extLst>
              <a:ext uri="{FF2B5EF4-FFF2-40B4-BE49-F238E27FC236}">
                <a16:creationId xmlns:a16="http://schemas.microsoft.com/office/drawing/2014/main" id="{7A2D1139-7188-3C67-0DC1-7DEBCB2DBF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20380" y="2026154"/>
            <a:ext cx="457201" cy="457201"/>
          </a:xfrm>
          <a:prstGeom prst="rect">
            <a:avLst/>
          </a:prstGeom>
        </p:spPr>
      </p:pic>
      <p:pic>
        <p:nvPicPr>
          <p:cNvPr id="26" name="Graphic 25" descr="Close with solid fill">
            <a:extLst>
              <a:ext uri="{FF2B5EF4-FFF2-40B4-BE49-F238E27FC236}">
                <a16:creationId xmlns:a16="http://schemas.microsoft.com/office/drawing/2014/main" id="{D41833FA-BAC5-F797-D656-BD3492232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20378" y="3068324"/>
            <a:ext cx="457201" cy="457201"/>
          </a:xfrm>
          <a:prstGeom prst="rect">
            <a:avLst/>
          </a:prstGeom>
        </p:spPr>
      </p:pic>
      <p:pic>
        <p:nvPicPr>
          <p:cNvPr id="27" name="Graphic 26" descr="Close with solid fill">
            <a:extLst>
              <a:ext uri="{FF2B5EF4-FFF2-40B4-BE49-F238E27FC236}">
                <a16:creationId xmlns:a16="http://schemas.microsoft.com/office/drawing/2014/main" id="{9C144434-792A-FBC5-7351-EAA42A53A2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20377" y="4552673"/>
            <a:ext cx="457201" cy="457201"/>
          </a:xfrm>
          <a:prstGeom prst="rect">
            <a:avLst/>
          </a:prstGeom>
        </p:spPr>
      </p:pic>
      <p:pic>
        <p:nvPicPr>
          <p:cNvPr id="28" name="Graphic 27" descr="Close with solid fill">
            <a:extLst>
              <a:ext uri="{FF2B5EF4-FFF2-40B4-BE49-F238E27FC236}">
                <a16:creationId xmlns:a16="http://schemas.microsoft.com/office/drawing/2014/main" id="{FD3F2BA7-7B56-CCAB-CFB2-049D92F6EA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20377" y="5072970"/>
            <a:ext cx="457201" cy="457201"/>
          </a:xfrm>
          <a:prstGeom prst="rect">
            <a:avLst/>
          </a:prstGeom>
        </p:spPr>
      </p:pic>
      <p:pic>
        <p:nvPicPr>
          <p:cNvPr id="29" name="Graphic 28" descr="Close with solid fill">
            <a:extLst>
              <a:ext uri="{FF2B5EF4-FFF2-40B4-BE49-F238E27FC236}">
                <a16:creationId xmlns:a16="http://schemas.microsoft.com/office/drawing/2014/main" id="{6076254E-D10A-31AD-0A2C-7AB916950D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43201" y="5108330"/>
            <a:ext cx="457201" cy="457201"/>
          </a:xfrm>
          <a:prstGeom prst="rect">
            <a:avLst/>
          </a:prstGeom>
        </p:spPr>
      </p:pic>
      <p:pic>
        <p:nvPicPr>
          <p:cNvPr id="30" name="Graphic 29" descr="Close with solid fill">
            <a:extLst>
              <a:ext uri="{FF2B5EF4-FFF2-40B4-BE49-F238E27FC236}">
                <a16:creationId xmlns:a16="http://schemas.microsoft.com/office/drawing/2014/main" id="{DCE781AF-58A3-64A4-BA46-60300E4293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43201" y="4577317"/>
            <a:ext cx="457201" cy="457201"/>
          </a:xfrm>
          <a:prstGeom prst="rect">
            <a:avLst/>
          </a:prstGeom>
        </p:spPr>
      </p:pic>
      <p:pic>
        <p:nvPicPr>
          <p:cNvPr id="31" name="Graphic 30" descr="Close with solid fill">
            <a:extLst>
              <a:ext uri="{FF2B5EF4-FFF2-40B4-BE49-F238E27FC236}">
                <a16:creationId xmlns:a16="http://schemas.microsoft.com/office/drawing/2014/main" id="{512ACF72-EFD8-B871-E631-7D2229626E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43201" y="2547078"/>
            <a:ext cx="457201" cy="457201"/>
          </a:xfrm>
          <a:prstGeom prst="rect">
            <a:avLst/>
          </a:prstGeom>
        </p:spPr>
      </p:pic>
      <p:pic>
        <p:nvPicPr>
          <p:cNvPr id="32" name="Graphic 31" descr="Close with solid fill">
            <a:extLst>
              <a:ext uri="{FF2B5EF4-FFF2-40B4-BE49-F238E27FC236}">
                <a16:creationId xmlns:a16="http://schemas.microsoft.com/office/drawing/2014/main" id="{CB12625D-C3FE-4B4F-2477-3D721AF8E8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43201" y="2062121"/>
            <a:ext cx="457201" cy="457201"/>
          </a:xfrm>
          <a:prstGeom prst="rect">
            <a:avLst/>
          </a:prstGeom>
        </p:spPr>
      </p:pic>
      <p:cxnSp>
        <p:nvCxnSpPr>
          <p:cNvPr id="36" name="Connector: Curved 35">
            <a:extLst>
              <a:ext uri="{FF2B5EF4-FFF2-40B4-BE49-F238E27FC236}">
                <a16:creationId xmlns:a16="http://schemas.microsoft.com/office/drawing/2014/main" id="{8691DBD6-1954-D2B8-DAEF-DC00A92AD591}"/>
              </a:ext>
            </a:extLst>
          </p:cNvPr>
          <p:cNvCxnSpPr>
            <a:cxnSpLocks/>
          </p:cNvCxnSpPr>
          <p:nvPr/>
        </p:nvCxnSpPr>
        <p:spPr>
          <a:xfrm>
            <a:off x="8514601" y="275371"/>
            <a:ext cx="1203617" cy="936654"/>
          </a:xfrm>
          <a:prstGeom prst="curvedConnector3">
            <a:avLst>
              <a:gd name="adj1" fmla="val 50000"/>
            </a:avLst>
          </a:prstGeom>
          <a:ln w="79375" cmpd="dbl">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C439A24-159A-0043-5752-CAF3D2B179E8}"/>
              </a:ext>
            </a:extLst>
          </p:cNvPr>
          <p:cNvSpPr txBox="1"/>
          <p:nvPr/>
        </p:nvSpPr>
        <p:spPr>
          <a:xfrm>
            <a:off x="5556217" y="-5466"/>
            <a:ext cx="3186984" cy="553998"/>
          </a:xfrm>
          <a:prstGeom prst="rect">
            <a:avLst/>
          </a:prstGeom>
          <a:noFill/>
        </p:spPr>
        <p:txBody>
          <a:bodyPr wrap="square" rtlCol="0">
            <a:spAutoFit/>
          </a:bodyPr>
          <a:lstStyle/>
          <a:p>
            <a:r>
              <a:rPr lang="en-US" sz="3000" dirty="0">
                <a:ln w="0"/>
                <a:solidFill>
                  <a:schemeClr val="accent1"/>
                </a:solidFill>
                <a:effectLst>
                  <a:outerShdw blurRad="38100" dist="25400" dir="5400000" algn="ctr" rotWithShape="0">
                    <a:srgbClr val="6E747A">
                      <a:alpha val="43000"/>
                    </a:srgbClr>
                  </a:outerShdw>
                </a:effectLst>
              </a:rPr>
              <a:t>Not applicable</a:t>
            </a:r>
          </a:p>
        </p:txBody>
      </p:sp>
      <p:pic>
        <p:nvPicPr>
          <p:cNvPr id="41" name="Graphic 40" descr="Close with solid fill">
            <a:extLst>
              <a:ext uri="{FF2B5EF4-FFF2-40B4-BE49-F238E27FC236}">
                <a16:creationId xmlns:a16="http://schemas.microsoft.com/office/drawing/2014/main" id="{0B057DC0-16FB-2E59-9B86-7214B59BCD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78552" y="4577317"/>
            <a:ext cx="457201" cy="457201"/>
          </a:xfrm>
          <a:prstGeom prst="rect">
            <a:avLst/>
          </a:prstGeom>
        </p:spPr>
      </p:pic>
    </p:spTree>
    <p:extLst>
      <p:ext uri="{BB962C8B-B14F-4D97-AF65-F5344CB8AC3E}">
        <p14:creationId xmlns:p14="http://schemas.microsoft.com/office/powerpoint/2010/main" val="400100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par>
                                <p:cTn id="31" presetID="16" presetClass="entr" presetSubtype="21"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arn(inVertical)">
                                      <p:cBhvr>
                                        <p:cTn id="33" dur="500"/>
                                        <p:tgtEl>
                                          <p:spTgt spid="32"/>
                                        </p:tgtEl>
                                      </p:cBhvr>
                                    </p:animEffect>
                                  </p:childTnLst>
                                </p:cTn>
                              </p:par>
                              <p:par>
                                <p:cTn id="34" presetID="16" presetClass="entr" presetSubtype="21"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500"/>
                                        <p:tgtEl>
                                          <p:spTgt spid="24"/>
                                        </p:tgtEl>
                                      </p:cBhvr>
                                    </p:animEffect>
                                  </p:childTnLst>
                                </p:cTn>
                              </p:par>
                              <p:par>
                                <p:cTn id="42" presetID="16" presetClass="entr" presetSubtype="21"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par>
                                <p:cTn id="45" presetID="16" presetClass="entr" presetSubtype="21"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par>
                                <p:cTn id="53" presetID="16" presetClass="entr" presetSubtype="21"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arn(inVertical)">
                                      <p:cBhvr>
                                        <p:cTn id="55" dur="500"/>
                                        <p:tgtEl>
                                          <p:spTgt spid="10"/>
                                        </p:tgtEl>
                                      </p:cBhvr>
                                    </p:animEffect>
                                  </p:childTnLst>
                                </p:cTn>
                              </p:par>
                              <p:par>
                                <p:cTn id="56" presetID="16" presetClass="entr" presetSubtype="21"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arn(inVertic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arn(inVertical)">
                                      <p:cBhvr>
                                        <p:cTn id="63" dur="500"/>
                                        <p:tgtEl>
                                          <p:spTgt spid="11"/>
                                        </p:tgtEl>
                                      </p:cBhvr>
                                    </p:animEffect>
                                  </p:childTnLst>
                                </p:cTn>
                              </p:par>
                              <p:par>
                                <p:cTn id="64" presetID="16" presetClass="entr" presetSubtype="21"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arn(inVertical)">
                                      <p:cBhvr>
                                        <p:cTn id="66" dur="500"/>
                                        <p:tgtEl>
                                          <p:spTgt spid="22"/>
                                        </p:tgtEl>
                                      </p:cBhvr>
                                    </p:animEffect>
                                  </p:childTnLst>
                                </p:cTn>
                              </p:par>
                              <p:par>
                                <p:cTn id="67" presetID="16" presetClass="entr" presetSubtype="21"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barn(inVertical)">
                                      <p:cBhvr>
                                        <p:cTn id="74" dur="500"/>
                                        <p:tgtEl>
                                          <p:spTgt spid="12"/>
                                        </p:tgtEl>
                                      </p:cBhvr>
                                    </p:animEffect>
                                  </p:childTnLst>
                                </p:cTn>
                              </p:par>
                              <p:par>
                                <p:cTn id="75" presetID="16" presetClass="entr" presetSubtype="21" fill="hold" nodeType="with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barn(inVertical)">
                                      <p:cBhvr>
                                        <p:cTn id="77" dur="500"/>
                                        <p:tgtEl>
                                          <p:spTgt spid="13"/>
                                        </p:tgtEl>
                                      </p:cBhvr>
                                    </p:animEffect>
                                  </p:childTnLst>
                                </p:cTn>
                              </p:par>
                              <p:par>
                                <p:cTn id="78" presetID="16" presetClass="entr" presetSubtype="21" fill="hold"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barn(inVertical)">
                                      <p:cBhvr>
                                        <p:cTn id="80" dur="5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barn(inVertical)">
                                      <p:cBhvr>
                                        <p:cTn id="85" dur="500"/>
                                        <p:tgtEl>
                                          <p:spTgt spid="27"/>
                                        </p:tgtEl>
                                      </p:cBhvr>
                                    </p:animEffect>
                                  </p:childTnLst>
                                </p:cTn>
                              </p:par>
                              <p:par>
                                <p:cTn id="86" presetID="16" presetClass="entr" presetSubtype="21" fill="hold"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barn(inVertical)">
                                      <p:cBhvr>
                                        <p:cTn id="88" dur="500"/>
                                        <p:tgtEl>
                                          <p:spTgt spid="30"/>
                                        </p:tgtEl>
                                      </p:cBhvr>
                                    </p:animEffect>
                                  </p:childTnLst>
                                </p:cTn>
                              </p:par>
                              <p:par>
                                <p:cTn id="89" presetID="16" presetClass="entr" presetSubtype="21" fill="hold"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barn(inVertical)">
                                      <p:cBhvr>
                                        <p:cTn id="91" dur="500"/>
                                        <p:tgtEl>
                                          <p:spTgt spid="41"/>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nodeType="click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barn(inVertical)">
                                      <p:cBhvr>
                                        <p:cTn id="96" dur="500"/>
                                        <p:tgtEl>
                                          <p:spTgt spid="29"/>
                                        </p:tgtEl>
                                      </p:cBhvr>
                                    </p:animEffect>
                                  </p:childTnLst>
                                </p:cTn>
                              </p:par>
                              <p:par>
                                <p:cTn id="97" presetID="16" presetClass="entr" presetSubtype="21" fill="hold" nodeType="with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barn(inVertical)">
                                      <p:cBhvr>
                                        <p:cTn id="99" dur="500"/>
                                        <p:tgtEl>
                                          <p:spTgt spid="28"/>
                                        </p:tgtEl>
                                      </p:cBhvr>
                                    </p:animEffect>
                                  </p:childTnLst>
                                </p:cTn>
                              </p:par>
                              <p:par>
                                <p:cTn id="100" presetID="16" presetClass="entr" presetSubtype="21" fill="hold" nodeType="with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barn(inVertical)">
                                      <p:cBhvr>
                                        <p:cTn id="102" dur="500"/>
                                        <p:tgtEl>
                                          <p:spTgt spid="20"/>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grpId="0" nodeType="clickEffect">
                                  <p:stCondLst>
                                    <p:cond delay="0"/>
                                  </p:stCondLst>
                                  <p:childTnLst>
                                    <p:set>
                                      <p:cBhvr>
                                        <p:cTn id="106" dur="1" fill="hold">
                                          <p:stCondLst>
                                            <p:cond delay="0"/>
                                          </p:stCondLst>
                                        </p:cTn>
                                        <p:tgtEl>
                                          <p:spTgt spid="6"/>
                                        </p:tgtEl>
                                        <p:attrNameLst>
                                          <p:attrName>style.visibility</p:attrName>
                                        </p:attrNameLst>
                                      </p:cBhvr>
                                      <p:to>
                                        <p:strVal val="visible"/>
                                      </p:to>
                                    </p:set>
                                    <p:animEffect transition="in" filter="circle(in)">
                                      <p:cBhvr>
                                        <p:cTn id="107" dur="2000"/>
                                        <p:tgtEl>
                                          <p:spTgt spid="6"/>
                                        </p:tgtEl>
                                      </p:cBhvr>
                                    </p:animEffect>
                                  </p:childTnLst>
                                </p:cTn>
                              </p:par>
                              <p:par>
                                <p:cTn id="108" presetID="6" presetClass="entr" presetSubtype="16" fill="hold" nodeType="with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circle(in)">
                                      <p:cBhvr>
                                        <p:cTn id="110" dur="2000"/>
                                        <p:tgtEl>
                                          <p:spTgt spid="36"/>
                                        </p:tgtEl>
                                      </p:cBhvr>
                                    </p:animEffect>
                                  </p:childTnLst>
                                </p:cTn>
                              </p:par>
                              <p:par>
                                <p:cTn id="111" presetID="6" presetClass="entr" presetSubtype="16"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circle(in)">
                                      <p:cBhvr>
                                        <p:cTn id="113"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37"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8" name="TextBox 7">
            <a:extLst>
              <a:ext uri="{FF2B5EF4-FFF2-40B4-BE49-F238E27FC236}">
                <a16:creationId xmlns:a16="http://schemas.microsoft.com/office/drawing/2014/main" id="{8FB79AD6-65A2-5404-FCB5-751E25465203}"/>
              </a:ext>
            </a:extLst>
          </p:cNvPr>
          <p:cNvSpPr txBox="1"/>
          <p:nvPr/>
        </p:nvSpPr>
        <p:spPr>
          <a:xfrm>
            <a:off x="85164" y="584775"/>
            <a:ext cx="12106836" cy="147732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i="0" strike="noStrike" kern="1200" cap="none" spc="0" normalizeH="0" baseline="0" noProof="0" dirty="0">
                <a:ln>
                  <a:noFill/>
                </a:ln>
                <a:solidFill>
                  <a:prstClr val="black"/>
                </a:solidFill>
                <a:effectLst/>
                <a:uLnTx/>
                <a:uFillTx/>
                <a:latin typeface="+mj-lt"/>
                <a:ea typeface="+mn-ea"/>
                <a:cs typeface="+mn-cs"/>
              </a:rPr>
              <a:t>Which suitable type of  actuators can be used  in the designing? Do we choose a Active actuator or a variable-damping actuator?</a:t>
            </a:r>
          </a:p>
        </p:txBody>
      </p:sp>
      <p:sp>
        <p:nvSpPr>
          <p:cNvPr id="6" name="TextBox 5">
            <a:extLst>
              <a:ext uri="{FF2B5EF4-FFF2-40B4-BE49-F238E27FC236}">
                <a16:creationId xmlns:a16="http://schemas.microsoft.com/office/drawing/2014/main" id="{C62C117E-A839-1108-E892-929817038C6C}"/>
              </a:ext>
            </a:extLst>
          </p:cNvPr>
          <p:cNvSpPr txBox="1"/>
          <p:nvPr/>
        </p:nvSpPr>
        <p:spPr>
          <a:xfrm>
            <a:off x="295274" y="2344491"/>
            <a:ext cx="11601451" cy="3323987"/>
          </a:xfrm>
          <a:prstGeom prst="rect">
            <a:avLst/>
          </a:prstGeom>
          <a:noFill/>
        </p:spPr>
        <p:txBody>
          <a:bodyPr wrap="square">
            <a:spAutoFit/>
          </a:bodyPr>
          <a:lstStyle/>
          <a:p>
            <a:pPr algn="just"/>
            <a:r>
              <a:rPr lang="en-US" sz="3000" b="0" i="0" dirty="0">
                <a:solidFill>
                  <a:srgbClr val="000000"/>
                </a:solidFill>
                <a:effectLst/>
              </a:rPr>
              <a:t>The Active prosthetic knee can control the knee joint angle effectively because of </a:t>
            </a:r>
            <a:r>
              <a:rPr lang="en-US" sz="3000" i="0" dirty="0">
                <a:ln w="0"/>
                <a:solidFill>
                  <a:schemeClr val="accent1"/>
                </a:solidFill>
                <a:effectLst>
                  <a:outerShdw blurRad="38100" dist="25400" dir="5400000" algn="ctr" rotWithShape="0">
                    <a:srgbClr val="6E747A">
                      <a:alpha val="43000"/>
                    </a:srgbClr>
                  </a:outerShdw>
                </a:effectLst>
              </a:rPr>
              <a:t>mechanical actuator </a:t>
            </a:r>
            <a:r>
              <a:rPr lang="en-US" sz="3000" b="0" i="0" dirty="0">
                <a:solidFill>
                  <a:srgbClr val="000000"/>
                </a:solidFill>
                <a:effectLst/>
              </a:rPr>
              <a:t>and </a:t>
            </a:r>
            <a:r>
              <a:rPr lang="en-US" sz="3000" i="0" dirty="0">
                <a:ln w="0"/>
                <a:solidFill>
                  <a:schemeClr val="accent1"/>
                </a:solidFill>
                <a:effectLst>
                  <a:outerShdw blurRad="38100" dist="25400" dir="5400000" algn="ctr" rotWithShape="0">
                    <a:srgbClr val="6E747A">
                      <a:alpha val="43000"/>
                    </a:srgbClr>
                  </a:outerShdw>
                </a:effectLst>
              </a:rPr>
              <a:t>microprocessor.</a:t>
            </a:r>
            <a:r>
              <a:rPr lang="en-US" sz="3000" b="0" i="0" dirty="0">
                <a:solidFill>
                  <a:srgbClr val="000000"/>
                </a:solidFill>
                <a:effectLst/>
              </a:rPr>
              <a:t> The actuator should generate large force to support the weight of human body. But, generating the large torque using small actuator is difficult. </a:t>
            </a:r>
          </a:p>
          <a:p>
            <a:r>
              <a:rPr lang="en-US" sz="3000" i="0" dirty="0">
                <a:ln w="0"/>
                <a:solidFill>
                  <a:schemeClr val="accent1"/>
                </a:solidFill>
                <a:effectLst>
                  <a:outerShdw blurRad="38100" dist="38100" dir="2700000" algn="tl">
                    <a:srgbClr val="000000">
                      <a:alpha val="43137"/>
                    </a:srgbClr>
                  </a:outerShdw>
                </a:effectLst>
              </a:rPr>
              <a:t>To solve this problem, a variable-damping actuator prosthetic knee has been researched</a:t>
            </a:r>
            <a:r>
              <a:rPr lang="en-US" sz="3000" b="0" i="0" dirty="0">
                <a:solidFill>
                  <a:srgbClr val="000000"/>
                </a:solidFill>
                <a:effectLst/>
              </a:rPr>
              <a:t>.</a:t>
            </a:r>
            <a:r>
              <a:rPr lang="en-US" sz="3000" dirty="0"/>
              <a:t> </a:t>
            </a:r>
          </a:p>
        </p:txBody>
      </p:sp>
    </p:spTree>
    <p:extLst>
      <p:ext uri="{BB962C8B-B14F-4D97-AF65-F5344CB8AC3E}">
        <p14:creationId xmlns:p14="http://schemas.microsoft.com/office/powerpoint/2010/main" val="374013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graphicFrame>
        <p:nvGraphicFramePr>
          <p:cNvPr id="2" name="Table 2">
            <a:extLst>
              <a:ext uri="{FF2B5EF4-FFF2-40B4-BE49-F238E27FC236}">
                <a16:creationId xmlns:a16="http://schemas.microsoft.com/office/drawing/2014/main" id="{27085DAB-7F17-F3FD-43F1-CC356CB23B09}"/>
              </a:ext>
            </a:extLst>
          </p:cNvPr>
          <p:cNvGraphicFramePr>
            <a:graphicFrameLocks noGrp="1"/>
          </p:cNvGraphicFramePr>
          <p:nvPr>
            <p:extLst>
              <p:ext uri="{D42A27DB-BD31-4B8C-83A1-F6EECF244321}">
                <p14:modId xmlns:p14="http://schemas.microsoft.com/office/powerpoint/2010/main" val="4117379695"/>
              </p:ext>
            </p:extLst>
          </p:nvPr>
        </p:nvGraphicFramePr>
        <p:xfrm>
          <a:off x="597460" y="584775"/>
          <a:ext cx="10082679" cy="4953000"/>
        </p:xfrm>
        <a:graphic>
          <a:graphicData uri="http://schemas.openxmlformats.org/drawingml/2006/table">
            <a:tbl>
              <a:tblPr firstRow="1" bandRow="1">
                <a:tableStyleId>{5C22544A-7EE6-4342-B048-85BDC9FD1C3A}</a:tableStyleId>
              </a:tblPr>
              <a:tblGrid>
                <a:gridCol w="754600">
                  <a:extLst>
                    <a:ext uri="{9D8B030D-6E8A-4147-A177-3AD203B41FA5}">
                      <a16:colId xmlns:a16="http://schemas.microsoft.com/office/drawing/2014/main" val="3159651140"/>
                    </a:ext>
                  </a:extLst>
                </a:gridCol>
                <a:gridCol w="5465599">
                  <a:extLst>
                    <a:ext uri="{9D8B030D-6E8A-4147-A177-3AD203B41FA5}">
                      <a16:colId xmlns:a16="http://schemas.microsoft.com/office/drawing/2014/main" val="3612521287"/>
                    </a:ext>
                  </a:extLst>
                </a:gridCol>
                <a:gridCol w="1828800">
                  <a:extLst>
                    <a:ext uri="{9D8B030D-6E8A-4147-A177-3AD203B41FA5}">
                      <a16:colId xmlns:a16="http://schemas.microsoft.com/office/drawing/2014/main" val="2285941808"/>
                    </a:ext>
                  </a:extLst>
                </a:gridCol>
                <a:gridCol w="2033680">
                  <a:extLst>
                    <a:ext uri="{9D8B030D-6E8A-4147-A177-3AD203B41FA5}">
                      <a16:colId xmlns:a16="http://schemas.microsoft.com/office/drawing/2014/main" val="1019843469"/>
                    </a:ext>
                  </a:extLst>
                </a:gridCol>
              </a:tblGrid>
              <a:tr h="370840">
                <a:tc>
                  <a:txBody>
                    <a:bodyPr/>
                    <a:lstStyle/>
                    <a:p>
                      <a:pPr algn="ctr"/>
                      <a:r>
                        <a:rPr lang="en-US" sz="2700" dirty="0"/>
                        <a:t>No</a:t>
                      </a:r>
                    </a:p>
                  </a:txBody>
                  <a:tcPr anchor="ctr"/>
                </a:tc>
                <a:tc>
                  <a:txBody>
                    <a:bodyPr/>
                    <a:lstStyle/>
                    <a:p>
                      <a:pPr algn="ctr"/>
                      <a:r>
                        <a:rPr lang="en-US" sz="2700" dirty="0"/>
                        <a:t>Design Criteria </a:t>
                      </a:r>
                    </a:p>
                  </a:txBody>
                  <a:tcPr anchor="ctr"/>
                </a:tc>
                <a:tc>
                  <a:txBody>
                    <a:bodyPr/>
                    <a:lstStyle/>
                    <a:p>
                      <a:pPr algn="ctr"/>
                      <a:r>
                        <a:rPr lang="en-US" sz="2700" dirty="0"/>
                        <a:t>Hydraulic Actuator</a:t>
                      </a:r>
                    </a:p>
                  </a:txBody>
                  <a:tcPr anchor="ctr"/>
                </a:tc>
                <a:tc>
                  <a:txBody>
                    <a:bodyPr/>
                    <a:lstStyle/>
                    <a:p>
                      <a:pPr algn="ctr"/>
                      <a:r>
                        <a:rPr lang="en-US" sz="2700" dirty="0"/>
                        <a:t>MR</a:t>
                      </a:r>
                    </a:p>
                    <a:p>
                      <a:pPr algn="ctr"/>
                      <a:r>
                        <a:rPr lang="en-US" sz="2700" dirty="0"/>
                        <a:t>Actuator</a:t>
                      </a:r>
                    </a:p>
                  </a:txBody>
                  <a:tcPr anchor="ctr"/>
                </a:tc>
                <a:extLst>
                  <a:ext uri="{0D108BD9-81ED-4DB2-BD59-A6C34878D82A}">
                    <a16:rowId xmlns:a16="http://schemas.microsoft.com/office/drawing/2014/main" val="363169979"/>
                  </a:ext>
                </a:extLst>
              </a:tr>
              <a:tr h="370840">
                <a:tc>
                  <a:txBody>
                    <a:bodyPr/>
                    <a:lstStyle/>
                    <a:p>
                      <a:pPr algn="ctr"/>
                      <a:r>
                        <a:rPr lang="en-US" sz="2700" dirty="0"/>
                        <a:t>1</a:t>
                      </a:r>
                    </a:p>
                  </a:txBody>
                  <a:tcPr anchor="ctr"/>
                </a:tc>
                <a:tc>
                  <a:txBody>
                    <a:bodyPr/>
                    <a:lstStyle/>
                    <a:p>
                      <a:pPr algn="ctr"/>
                      <a:r>
                        <a:rPr lang="en-US" sz="2700" dirty="0"/>
                        <a:t>Safety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extLst>
                  <a:ext uri="{0D108BD9-81ED-4DB2-BD59-A6C34878D82A}">
                    <a16:rowId xmlns:a16="http://schemas.microsoft.com/office/drawing/2014/main" val="3715150133"/>
                  </a:ext>
                </a:extLst>
              </a:tr>
              <a:tr h="370840">
                <a:tc>
                  <a:txBody>
                    <a:bodyPr/>
                    <a:lstStyle/>
                    <a:p>
                      <a:pPr algn="ctr"/>
                      <a:r>
                        <a:rPr lang="en-US" sz="2700" dirty="0"/>
                        <a:t>2</a:t>
                      </a:r>
                    </a:p>
                  </a:txBody>
                  <a:tcPr anchor="ctr"/>
                </a:tc>
                <a:tc>
                  <a:txBody>
                    <a:bodyPr/>
                    <a:lstStyle/>
                    <a:p>
                      <a:pPr algn="ctr"/>
                      <a:r>
                        <a:rPr lang="en-US" sz="2700" dirty="0"/>
                        <a:t>Its weight must be light</a:t>
                      </a:r>
                    </a:p>
                  </a:txBody>
                  <a:tcPr anchor="ctr"/>
                </a:tc>
                <a:tc>
                  <a:txBody>
                    <a:bodyPr/>
                    <a:lstStyle/>
                    <a:p>
                      <a:pPr algn="ct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extLst>
                  <a:ext uri="{0D108BD9-81ED-4DB2-BD59-A6C34878D82A}">
                    <a16:rowId xmlns:a16="http://schemas.microsoft.com/office/drawing/2014/main" val="2447961892"/>
                  </a:ext>
                </a:extLst>
              </a:tr>
              <a:tr h="370840">
                <a:tc>
                  <a:txBody>
                    <a:bodyPr/>
                    <a:lstStyle/>
                    <a:p>
                      <a:pPr algn="ctr"/>
                      <a:r>
                        <a:rPr lang="en-US" sz="2700" dirty="0"/>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a:solidFill>
                            <a:prstClr val="black"/>
                          </a:solidFill>
                          <a:latin typeface="+mn-lt"/>
                          <a:ea typeface="+mn-ea"/>
                          <a:cs typeface="+mn-cs"/>
                        </a:rPr>
                        <a:t>affordable cost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extLst>
                  <a:ext uri="{0D108BD9-81ED-4DB2-BD59-A6C34878D82A}">
                    <a16:rowId xmlns:a16="http://schemas.microsoft.com/office/drawing/2014/main" val="3515662214"/>
                  </a:ext>
                </a:extLst>
              </a:tr>
              <a:tr h="370840">
                <a:tc>
                  <a:txBody>
                    <a:bodyPr/>
                    <a:lstStyle/>
                    <a:p>
                      <a:pPr algn="ctr"/>
                      <a:r>
                        <a:rPr lang="en-US" sz="2700" dirty="0"/>
                        <a:t>4</a:t>
                      </a:r>
                    </a:p>
                  </a:txBody>
                  <a:tcPr anchor="ctr"/>
                </a:tc>
                <a:tc>
                  <a:txBody>
                    <a:bodyPr/>
                    <a:lstStyle/>
                    <a:p>
                      <a:pPr algn="l"/>
                      <a:r>
                        <a:rPr lang="en-US" sz="2700" kern="1200" dirty="0">
                          <a:solidFill>
                            <a:prstClr val="black"/>
                          </a:solidFill>
                          <a:latin typeface="+mn-lt"/>
                          <a:ea typeface="+mn-ea"/>
                          <a:cs typeface="+mn-cs"/>
                        </a:rPr>
                        <a:t>simulate of the amputated part</a:t>
                      </a: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extLst>
                  <a:ext uri="{0D108BD9-81ED-4DB2-BD59-A6C34878D82A}">
                    <a16:rowId xmlns:a16="http://schemas.microsoft.com/office/drawing/2014/main" val="288546745"/>
                  </a:ext>
                </a:extLst>
              </a:tr>
              <a:tr h="370840">
                <a:tc>
                  <a:txBody>
                    <a:bodyPr/>
                    <a:lstStyle/>
                    <a:p>
                      <a:pPr algn="ctr"/>
                      <a:r>
                        <a:rPr lang="en-US" sz="2700" dirty="0"/>
                        <a:t>5</a:t>
                      </a:r>
                    </a:p>
                  </a:txBody>
                  <a:tcPr anchor="ctr"/>
                </a:tc>
                <a:tc>
                  <a:txBody>
                    <a:bodyPr/>
                    <a:lstStyle/>
                    <a:p>
                      <a:pPr algn="ctr"/>
                      <a:r>
                        <a:rPr lang="en-US" sz="2700" dirty="0"/>
                        <a:t>Stability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extLst>
                  <a:ext uri="{0D108BD9-81ED-4DB2-BD59-A6C34878D82A}">
                    <a16:rowId xmlns:a16="http://schemas.microsoft.com/office/drawing/2014/main" val="1345613512"/>
                  </a:ext>
                </a:extLst>
              </a:tr>
              <a:tr h="370840">
                <a:tc>
                  <a:txBody>
                    <a:bodyPr/>
                    <a:lstStyle/>
                    <a:p>
                      <a:pPr algn="ctr"/>
                      <a:r>
                        <a:rPr lang="en-US" sz="2700" dirty="0"/>
                        <a:t>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700" dirty="0"/>
                        <a:t>Can be controlled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extLst>
                  <a:ext uri="{0D108BD9-81ED-4DB2-BD59-A6C34878D82A}">
                    <a16:rowId xmlns:a16="http://schemas.microsoft.com/office/drawing/2014/main" val="2808160685"/>
                  </a:ext>
                </a:extLst>
              </a:tr>
              <a:tr h="370840">
                <a:tc>
                  <a:txBody>
                    <a:bodyPr/>
                    <a:lstStyle/>
                    <a:p>
                      <a:pPr algn="ctr"/>
                      <a:r>
                        <a:rPr lang="en-US" sz="2700" dirty="0"/>
                        <a:t>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700" kern="1200" dirty="0">
                          <a:solidFill>
                            <a:prstClr val="black"/>
                          </a:solidFill>
                          <a:latin typeface="+mn-lt"/>
                          <a:ea typeface="+mn-ea"/>
                          <a:cs typeface="+mn-cs"/>
                        </a:rPr>
                        <a:t>Low energy consumption</a:t>
                      </a: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extLst>
                  <a:ext uri="{0D108BD9-81ED-4DB2-BD59-A6C34878D82A}">
                    <a16:rowId xmlns:a16="http://schemas.microsoft.com/office/drawing/2014/main" val="3541008579"/>
                  </a:ext>
                </a:extLst>
              </a:tr>
              <a:tr h="165272">
                <a:tc>
                  <a:txBody>
                    <a:bodyPr/>
                    <a:lstStyle/>
                    <a:p>
                      <a:pPr algn="ctr"/>
                      <a:r>
                        <a:rPr lang="en-US" sz="2700" dirty="0"/>
                        <a:t>8</a:t>
                      </a:r>
                    </a:p>
                  </a:txBody>
                  <a:tcPr anchor="ctr"/>
                </a:tc>
                <a:tc>
                  <a:txBody>
                    <a:bodyPr/>
                    <a:lstStyle/>
                    <a:p>
                      <a:pPr algn="ctr"/>
                      <a:r>
                        <a:rPr lang="en-US" sz="2700" kern="1200" dirty="0">
                          <a:solidFill>
                            <a:prstClr val="black"/>
                          </a:solidFill>
                          <a:latin typeface="+mn-lt"/>
                          <a:ea typeface="+mn-ea"/>
                          <a:cs typeface="+mn-cs"/>
                        </a:rPr>
                        <a:t>Noise</a:t>
                      </a: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extLst>
                  <a:ext uri="{0D108BD9-81ED-4DB2-BD59-A6C34878D82A}">
                    <a16:rowId xmlns:a16="http://schemas.microsoft.com/office/drawing/2014/main" val="3881045441"/>
                  </a:ext>
                </a:extLst>
              </a:tr>
            </a:tbl>
          </a:graphicData>
        </a:graphic>
      </p:graphicFrame>
      <p:pic>
        <p:nvPicPr>
          <p:cNvPr id="9" name="Graphic 8" descr="Checkmark with solid fill">
            <a:extLst>
              <a:ext uri="{FF2B5EF4-FFF2-40B4-BE49-F238E27FC236}">
                <a16:creationId xmlns:a16="http://schemas.microsoft.com/office/drawing/2014/main" id="{D2D94D1B-5DA8-2115-2CB3-C2B1CBBB28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06073" y="1492693"/>
            <a:ext cx="457200" cy="457200"/>
          </a:xfrm>
          <a:prstGeom prst="rect">
            <a:avLst/>
          </a:prstGeom>
        </p:spPr>
      </p:pic>
      <p:pic>
        <p:nvPicPr>
          <p:cNvPr id="10" name="Graphic 9" descr="Checkmark with solid fill">
            <a:extLst>
              <a:ext uri="{FF2B5EF4-FFF2-40B4-BE49-F238E27FC236}">
                <a16:creationId xmlns:a16="http://schemas.microsoft.com/office/drawing/2014/main" id="{3E8C55D2-986D-A5C4-C51D-83AC8838B4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06072" y="3078955"/>
            <a:ext cx="457200" cy="457200"/>
          </a:xfrm>
          <a:prstGeom prst="rect">
            <a:avLst/>
          </a:prstGeom>
        </p:spPr>
      </p:pic>
      <p:pic>
        <p:nvPicPr>
          <p:cNvPr id="13" name="Graphic 12" descr="Checkmark with solid fill">
            <a:extLst>
              <a:ext uri="{FF2B5EF4-FFF2-40B4-BE49-F238E27FC236}">
                <a16:creationId xmlns:a16="http://schemas.microsoft.com/office/drawing/2014/main" id="{299FBFAC-8979-011B-83C1-2DD574265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06072" y="4083183"/>
            <a:ext cx="457200" cy="457200"/>
          </a:xfrm>
          <a:prstGeom prst="rect">
            <a:avLst/>
          </a:prstGeom>
        </p:spPr>
      </p:pic>
      <p:pic>
        <p:nvPicPr>
          <p:cNvPr id="14" name="Graphic 13" descr="Checkmark with solid fill">
            <a:extLst>
              <a:ext uri="{FF2B5EF4-FFF2-40B4-BE49-F238E27FC236}">
                <a16:creationId xmlns:a16="http://schemas.microsoft.com/office/drawing/2014/main" id="{38754D7E-2412-BB08-B8BF-A29C20D7AD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40419" y="2043284"/>
            <a:ext cx="457200" cy="457200"/>
          </a:xfrm>
          <a:prstGeom prst="rect">
            <a:avLst/>
          </a:prstGeom>
        </p:spPr>
      </p:pic>
      <p:pic>
        <p:nvPicPr>
          <p:cNvPr id="15" name="Graphic 14" descr="Checkmark with solid fill">
            <a:extLst>
              <a:ext uri="{FF2B5EF4-FFF2-40B4-BE49-F238E27FC236}">
                <a16:creationId xmlns:a16="http://schemas.microsoft.com/office/drawing/2014/main" id="{9BCE3BEA-7900-7A38-6E09-3B1C10A556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92771" y="2551583"/>
            <a:ext cx="457200" cy="457200"/>
          </a:xfrm>
          <a:prstGeom prst="rect">
            <a:avLst/>
          </a:prstGeom>
        </p:spPr>
      </p:pic>
      <p:pic>
        <p:nvPicPr>
          <p:cNvPr id="16" name="Graphic 15" descr="Checkmark with solid fill">
            <a:extLst>
              <a:ext uri="{FF2B5EF4-FFF2-40B4-BE49-F238E27FC236}">
                <a16:creationId xmlns:a16="http://schemas.microsoft.com/office/drawing/2014/main" id="{058F3278-B85E-5C33-5DF4-837C75F121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7635" y="3061275"/>
            <a:ext cx="457200" cy="457200"/>
          </a:xfrm>
          <a:prstGeom prst="rect">
            <a:avLst/>
          </a:prstGeom>
        </p:spPr>
      </p:pic>
      <p:pic>
        <p:nvPicPr>
          <p:cNvPr id="17" name="Graphic 16" descr="Checkmark with solid fill">
            <a:extLst>
              <a:ext uri="{FF2B5EF4-FFF2-40B4-BE49-F238E27FC236}">
                <a16:creationId xmlns:a16="http://schemas.microsoft.com/office/drawing/2014/main" id="{9903CFB8-774E-7186-BF1E-29E729D403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7635" y="3614160"/>
            <a:ext cx="457200" cy="457200"/>
          </a:xfrm>
          <a:prstGeom prst="rect">
            <a:avLst/>
          </a:prstGeom>
        </p:spPr>
      </p:pic>
      <p:pic>
        <p:nvPicPr>
          <p:cNvPr id="18" name="Graphic 17" descr="Checkmark with solid fill">
            <a:extLst>
              <a:ext uri="{FF2B5EF4-FFF2-40B4-BE49-F238E27FC236}">
                <a16:creationId xmlns:a16="http://schemas.microsoft.com/office/drawing/2014/main" id="{325442A3-21B0-F3C1-DBC7-F1090AF15C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7635" y="4166245"/>
            <a:ext cx="457200" cy="457200"/>
          </a:xfrm>
          <a:prstGeom prst="rect">
            <a:avLst/>
          </a:prstGeom>
        </p:spPr>
      </p:pic>
      <p:pic>
        <p:nvPicPr>
          <p:cNvPr id="20" name="Graphic 19" descr="Checkmark with solid fill">
            <a:extLst>
              <a:ext uri="{FF2B5EF4-FFF2-40B4-BE49-F238E27FC236}">
                <a16:creationId xmlns:a16="http://schemas.microsoft.com/office/drawing/2014/main" id="{2C1CA13B-D705-AA55-FCE2-91DFE4168A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7635" y="5113527"/>
            <a:ext cx="457200" cy="457200"/>
          </a:xfrm>
          <a:prstGeom prst="rect">
            <a:avLst/>
          </a:prstGeom>
        </p:spPr>
      </p:pic>
      <p:pic>
        <p:nvPicPr>
          <p:cNvPr id="21" name="Graphic 20" descr="Checkmark with solid fill">
            <a:extLst>
              <a:ext uri="{FF2B5EF4-FFF2-40B4-BE49-F238E27FC236}">
                <a16:creationId xmlns:a16="http://schemas.microsoft.com/office/drawing/2014/main" id="{ADB51815-F149-0DA6-48B0-0EB718F399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9222" y="1550033"/>
            <a:ext cx="457200" cy="457200"/>
          </a:xfrm>
          <a:prstGeom prst="rect">
            <a:avLst/>
          </a:prstGeom>
        </p:spPr>
      </p:pic>
      <p:pic>
        <p:nvPicPr>
          <p:cNvPr id="22" name="Graphic 21" descr="Checkmark with solid fill">
            <a:extLst>
              <a:ext uri="{FF2B5EF4-FFF2-40B4-BE49-F238E27FC236}">
                <a16:creationId xmlns:a16="http://schemas.microsoft.com/office/drawing/2014/main" id="{3D354EBB-9973-756E-F62D-5329F8CF98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06072" y="3590036"/>
            <a:ext cx="457200" cy="457200"/>
          </a:xfrm>
          <a:prstGeom prst="rect">
            <a:avLst/>
          </a:prstGeom>
        </p:spPr>
      </p:pic>
      <p:pic>
        <p:nvPicPr>
          <p:cNvPr id="34" name="Graphic 33" descr="Checkmark with solid fill">
            <a:extLst>
              <a:ext uri="{FF2B5EF4-FFF2-40B4-BE49-F238E27FC236}">
                <a16:creationId xmlns:a16="http://schemas.microsoft.com/office/drawing/2014/main" id="{1DB57760-FC18-F8C0-523E-13F63E0FA7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7635" y="4623445"/>
            <a:ext cx="457200" cy="457200"/>
          </a:xfrm>
          <a:prstGeom prst="rect">
            <a:avLst/>
          </a:prstGeom>
        </p:spPr>
      </p:pic>
      <p:pic>
        <p:nvPicPr>
          <p:cNvPr id="38" name="Graphic 37" descr="Checkmark with solid fill">
            <a:extLst>
              <a:ext uri="{FF2B5EF4-FFF2-40B4-BE49-F238E27FC236}">
                <a16:creationId xmlns:a16="http://schemas.microsoft.com/office/drawing/2014/main" id="{FD94B086-72F6-C7F7-E07E-89F6B84FA6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06072" y="5080645"/>
            <a:ext cx="457200" cy="457200"/>
          </a:xfrm>
          <a:prstGeom prst="rect">
            <a:avLst/>
          </a:prstGeom>
        </p:spPr>
      </p:pic>
      <p:sp>
        <p:nvSpPr>
          <p:cNvPr id="12" name="Rectangle: Rounded Corners 11">
            <a:extLst>
              <a:ext uri="{FF2B5EF4-FFF2-40B4-BE49-F238E27FC236}">
                <a16:creationId xmlns:a16="http://schemas.microsoft.com/office/drawing/2014/main" id="{8065FA9A-6E67-A610-171B-7A367639C541}"/>
              </a:ext>
            </a:extLst>
          </p:cNvPr>
          <p:cNvSpPr/>
          <p:nvPr/>
        </p:nvSpPr>
        <p:spPr>
          <a:xfrm>
            <a:off x="8529452" y="233872"/>
            <a:ext cx="2173566" cy="5309175"/>
          </a:xfrm>
          <a:prstGeom prst="roundRect">
            <a:avLst/>
          </a:prstGeom>
          <a:noFill/>
          <a:ln w="76200" cmpd="dbl">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Arrow: Bent-Up 29">
            <a:extLst>
              <a:ext uri="{FF2B5EF4-FFF2-40B4-BE49-F238E27FC236}">
                <a16:creationId xmlns:a16="http://schemas.microsoft.com/office/drawing/2014/main" id="{D1D857BD-9279-ED31-4FCE-8BF5C9F20682}"/>
              </a:ext>
            </a:extLst>
          </p:cNvPr>
          <p:cNvSpPr/>
          <p:nvPr/>
        </p:nvSpPr>
        <p:spPr>
          <a:xfrm rot="16200000">
            <a:off x="9459171" y="3652806"/>
            <a:ext cx="3620052" cy="1222283"/>
          </a:xfrm>
          <a:prstGeom prst="bentUpArrow">
            <a:avLst>
              <a:gd name="adj1" fmla="val 5936"/>
              <a:gd name="adj2" fmla="val 10476"/>
              <a:gd name="adj3" fmla="val 258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Close with solid fill">
            <a:extLst>
              <a:ext uri="{FF2B5EF4-FFF2-40B4-BE49-F238E27FC236}">
                <a16:creationId xmlns:a16="http://schemas.microsoft.com/office/drawing/2014/main" id="{5620E1BD-0BA7-E6A9-8DDF-0B63AAD604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6071" y="2026168"/>
            <a:ext cx="457201" cy="457201"/>
          </a:xfrm>
          <a:prstGeom prst="rect">
            <a:avLst/>
          </a:prstGeom>
        </p:spPr>
      </p:pic>
      <p:pic>
        <p:nvPicPr>
          <p:cNvPr id="7" name="Graphic 6" descr="Close with solid fill">
            <a:extLst>
              <a:ext uri="{FF2B5EF4-FFF2-40B4-BE49-F238E27FC236}">
                <a16:creationId xmlns:a16="http://schemas.microsoft.com/office/drawing/2014/main" id="{DD4F9288-DCFA-33D2-EA11-7F9EC714DD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6071" y="2597474"/>
            <a:ext cx="457201" cy="457201"/>
          </a:xfrm>
          <a:prstGeom prst="rect">
            <a:avLst/>
          </a:prstGeom>
        </p:spPr>
      </p:pic>
      <p:sp>
        <p:nvSpPr>
          <p:cNvPr id="11" name="TextBox 10">
            <a:extLst>
              <a:ext uri="{FF2B5EF4-FFF2-40B4-BE49-F238E27FC236}">
                <a16:creationId xmlns:a16="http://schemas.microsoft.com/office/drawing/2014/main" id="{40F51D7E-FDF1-7A67-A859-C4222C0F7525}"/>
              </a:ext>
            </a:extLst>
          </p:cNvPr>
          <p:cNvSpPr txBox="1"/>
          <p:nvPr/>
        </p:nvSpPr>
        <p:spPr>
          <a:xfrm>
            <a:off x="8318499" y="5717976"/>
            <a:ext cx="3403602" cy="553998"/>
          </a:xfrm>
          <a:prstGeom prst="rect">
            <a:avLst/>
          </a:prstGeom>
          <a:noFill/>
        </p:spPr>
        <p:txBody>
          <a:bodyPr wrap="square" rtlCol="0">
            <a:spAutoFit/>
          </a:bodyPr>
          <a:lstStyle/>
          <a:p>
            <a:r>
              <a:rPr lang="en-US" sz="3000" dirty="0">
                <a:ln w="0"/>
                <a:solidFill>
                  <a:schemeClr val="accent1"/>
                </a:solidFill>
                <a:effectLst>
                  <a:outerShdw blurRad="38100" dist="25400" dir="5400000" algn="ctr" rotWithShape="0">
                    <a:srgbClr val="6E747A">
                      <a:alpha val="43000"/>
                    </a:srgbClr>
                  </a:outerShdw>
                </a:effectLst>
              </a:rPr>
              <a:t>Suitable Actuator</a:t>
            </a:r>
          </a:p>
        </p:txBody>
      </p:sp>
      <p:pic>
        <p:nvPicPr>
          <p:cNvPr id="24" name="Graphic 23" descr="Close with solid fill">
            <a:extLst>
              <a:ext uri="{FF2B5EF4-FFF2-40B4-BE49-F238E27FC236}">
                <a16:creationId xmlns:a16="http://schemas.microsoft.com/office/drawing/2014/main" id="{E80D8963-F04B-615D-0566-E678D8C666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32056" y="4576330"/>
            <a:ext cx="457201" cy="457201"/>
          </a:xfrm>
          <a:prstGeom prst="rect">
            <a:avLst/>
          </a:prstGeom>
        </p:spPr>
      </p:pic>
    </p:spTree>
    <p:extLst>
      <p:ext uri="{BB962C8B-B14F-4D97-AF65-F5344CB8AC3E}">
        <p14:creationId xmlns:p14="http://schemas.microsoft.com/office/powerpoint/2010/main" val="137901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par>
                                <p:cTn id="40" presetID="22" presetClass="entr" presetSubtype="4"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par>
                                <p:cTn id="48" presetID="22" presetClass="entr" presetSubtype="4"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down)">
                                      <p:cBhvr>
                                        <p:cTn id="55" dur="500"/>
                                        <p:tgtEl>
                                          <p:spTgt spid="24"/>
                                        </p:tgtEl>
                                      </p:cBhvr>
                                    </p:animEffect>
                                  </p:childTnLst>
                                </p:cTn>
                              </p:par>
                              <p:par>
                                <p:cTn id="56" presetID="22" presetClass="entr" presetSubtype="4" fill="hold"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down)">
                                      <p:cBhvr>
                                        <p:cTn id="58" dur="5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500"/>
                                        <p:tgtEl>
                                          <p:spTgt spid="20"/>
                                        </p:tgtEl>
                                      </p:cBhvr>
                                    </p:animEffect>
                                  </p:childTnLst>
                                </p:cTn>
                              </p:par>
                              <p:par>
                                <p:cTn id="64" presetID="22" presetClass="entr" presetSubtype="4" fill="hold"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down)">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circle(in)">
                                      <p:cBhvr>
                                        <p:cTn id="71" dur="20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circle(in)">
                                      <p:cBhvr>
                                        <p:cTn id="76" dur="2000"/>
                                        <p:tgtEl>
                                          <p:spTgt spid="30"/>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circle(in)">
                                      <p:cBhvr>
                                        <p:cTn id="7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0" grpId="0" animBg="1"/>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graphicFrame>
        <p:nvGraphicFramePr>
          <p:cNvPr id="2" name="Table 2">
            <a:extLst>
              <a:ext uri="{FF2B5EF4-FFF2-40B4-BE49-F238E27FC236}">
                <a16:creationId xmlns:a16="http://schemas.microsoft.com/office/drawing/2014/main" id="{27085DAB-7F17-F3FD-43F1-CC356CB23B09}"/>
              </a:ext>
            </a:extLst>
          </p:cNvPr>
          <p:cNvGraphicFramePr>
            <a:graphicFrameLocks noGrp="1"/>
          </p:cNvGraphicFramePr>
          <p:nvPr/>
        </p:nvGraphicFramePr>
        <p:xfrm>
          <a:off x="597460" y="584775"/>
          <a:ext cx="10082679" cy="4953000"/>
        </p:xfrm>
        <a:graphic>
          <a:graphicData uri="http://schemas.openxmlformats.org/drawingml/2006/table">
            <a:tbl>
              <a:tblPr firstRow="1" bandRow="1">
                <a:tableStyleId>{5C22544A-7EE6-4342-B048-85BDC9FD1C3A}</a:tableStyleId>
              </a:tblPr>
              <a:tblGrid>
                <a:gridCol w="754600">
                  <a:extLst>
                    <a:ext uri="{9D8B030D-6E8A-4147-A177-3AD203B41FA5}">
                      <a16:colId xmlns:a16="http://schemas.microsoft.com/office/drawing/2014/main" val="3159651140"/>
                    </a:ext>
                  </a:extLst>
                </a:gridCol>
                <a:gridCol w="5465599">
                  <a:extLst>
                    <a:ext uri="{9D8B030D-6E8A-4147-A177-3AD203B41FA5}">
                      <a16:colId xmlns:a16="http://schemas.microsoft.com/office/drawing/2014/main" val="3612521287"/>
                    </a:ext>
                  </a:extLst>
                </a:gridCol>
                <a:gridCol w="1828800">
                  <a:extLst>
                    <a:ext uri="{9D8B030D-6E8A-4147-A177-3AD203B41FA5}">
                      <a16:colId xmlns:a16="http://schemas.microsoft.com/office/drawing/2014/main" val="2285941808"/>
                    </a:ext>
                  </a:extLst>
                </a:gridCol>
                <a:gridCol w="2033680">
                  <a:extLst>
                    <a:ext uri="{9D8B030D-6E8A-4147-A177-3AD203B41FA5}">
                      <a16:colId xmlns:a16="http://schemas.microsoft.com/office/drawing/2014/main" val="1019843469"/>
                    </a:ext>
                  </a:extLst>
                </a:gridCol>
              </a:tblGrid>
              <a:tr h="370840">
                <a:tc>
                  <a:txBody>
                    <a:bodyPr/>
                    <a:lstStyle/>
                    <a:p>
                      <a:pPr algn="ctr"/>
                      <a:r>
                        <a:rPr lang="en-US" sz="2700" dirty="0"/>
                        <a:t>No</a:t>
                      </a:r>
                    </a:p>
                  </a:txBody>
                  <a:tcPr anchor="ctr"/>
                </a:tc>
                <a:tc>
                  <a:txBody>
                    <a:bodyPr/>
                    <a:lstStyle/>
                    <a:p>
                      <a:pPr algn="ctr"/>
                      <a:r>
                        <a:rPr lang="en-US" sz="2700" dirty="0"/>
                        <a:t>Design Criteria </a:t>
                      </a:r>
                    </a:p>
                  </a:txBody>
                  <a:tcPr anchor="ctr"/>
                </a:tc>
                <a:tc>
                  <a:txBody>
                    <a:bodyPr/>
                    <a:lstStyle/>
                    <a:p>
                      <a:pPr algn="ctr"/>
                      <a:r>
                        <a:rPr lang="en-US" sz="2700" dirty="0"/>
                        <a:t>Hydraulic Actuator</a:t>
                      </a:r>
                    </a:p>
                  </a:txBody>
                  <a:tcPr anchor="ctr"/>
                </a:tc>
                <a:tc>
                  <a:txBody>
                    <a:bodyPr/>
                    <a:lstStyle/>
                    <a:p>
                      <a:pPr algn="ctr"/>
                      <a:r>
                        <a:rPr lang="en-US" sz="2700" dirty="0"/>
                        <a:t>MR</a:t>
                      </a:r>
                    </a:p>
                    <a:p>
                      <a:pPr algn="ctr"/>
                      <a:r>
                        <a:rPr lang="en-US" sz="2700" dirty="0"/>
                        <a:t>Actuator</a:t>
                      </a:r>
                    </a:p>
                  </a:txBody>
                  <a:tcPr anchor="ctr"/>
                </a:tc>
                <a:extLst>
                  <a:ext uri="{0D108BD9-81ED-4DB2-BD59-A6C34878D82A}">
                    <a16:rowId xmlns:a16="http://schemas.microsoft.com/office/drawing/2014/main" val="363169979"/>
                  </a:ext>
                </a:extLst>
              </a:tr>
              <a:tr h="370840">
                <a:tc>
                  <a:txBody>
                    <a:bodyPr/>
                    <a:lstStyle/>
                    <a:p>
                      <a:pPr algn="ctr"/>
                      <a:r>
                        <a:rPr lang="en-US" sz="2700" dirty="0"/>
                        <a:t>1</a:t>
                      </a:r>
                    </a:p>
                  </a:txBody>
                  <a:tcPr anchor="ctr"/>
                </a:tc>
                <a:tc>
                  <a:txBody>
                    <a:bodyPr/>
                    <a:lstStyle/>
                    <a:p>
                      <a:pPr algn="ctr"/>
                      <a:r>
                        <a:rPr lang="en-US" sz="2700" dirty="0"/>
                        <a:t>Safety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extLst>
                  <a:ext uri="{0D108BD9-81ED-4DB2-BD59-A6C34878D82A}">
                    <a16:rowId xmlns:a16="http://schemas.microsoft.com/office/drawing/2014/main" val="3715150133"/>
                  </a:ext>
                </a:extLst>
              </a:tr>
              <a:tr h="370840">
                <a:tc>
                  <a:txBody>
                    <a:bodyPr/>
                    <a:lstStyle/>
                    <a:p>
                      <a:pPr algn="ctr"/>
                      <a:r>
                        <a:rPr lang="en-US" sz="2700" dirty="0"/>
                        <a:t>2</a:t>
                      </a:r>
                    </a:p>
                  </a:txBody>
                  <a:tcPr anchor="ctr"/>
                </a:tc>
                <a:tc>
                  <a:txBody>
                    <a:bodyPr/>
                    <a:lstStyle/>
                    <a:p>
                      <a:pPr algn="ctr"/>
                      <a:r>
                        <a:rPr lang="en-US" sz="2700" dirty="0"/>
                        <a:t>Its weight must be light</a:t>
                      </a:r>
                    </a:p>
                  </a:txBody>
                  <a:tcPr anchor="ctr"/>
                </a:tc>
                <a:tc>
                  <a:txBody>
                    <a:bodyPr/>
                    <a:lstStyle/>
                    <a:p>
                      <a:pPr algn="ct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extLst>
                  <a:ext uri="{0D108BD9-81ED-4DB2-BD59-A6C34878D82A}">
                    <a16:rowId xmlns:a16="http://schemas.microsoft.com/office/drawing/2014/main" val="2447961892"/>
                  </a:ext>
                </a:extLst>
              </a:tr>
              <a:tr h="370840">
                <a:tc>
                  <a:txBody>
                    <a:bodyPr/>
                    <a:lstStyle/>
                    <a:p>
                      <a:pPr algn="ctr"/>
                      <a:r>
                        <a:rPr lang="en-US" sz="2700" dirty="0"/>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a:solidFill>
                            <a:prstClr val="black"/>
                          </a:solidFill>
                          <a:latin typeface="+mn-lt"/>
                          <a:ea typeface="+mn-ea"/>
                          <a:cs typeface="+mn-cs"/>
                        </a:rPr>
                        <a:t>affordable cost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extLst>
                  <a:ext uri="{0D108BD9-81ED-4DB2-BD59-A6C34878D82A}">
                    <a16:rowId xmlns:a16="http://schemas.microsoft.com/office/drawing/2014/main" val="3515662214"/>
                  </a:ext>
                </a:extLst>
              </a:tr>
              <a:tr h="370840">
                <a:tc>
                  <a:txBody>
                    <a:bodyPr/>
                    <a:lstStyle/>
                    <a:p>
                      <a:pPr algn="ctr"/>
                      <a:r>
                        <a:rPr lang="en-US" sz="2700" dirty="0"/>
                        <a:t>4</a:t>
                      </a:r>
                    </a:p>
                  </a:txBody>
                  <a:tcPr anchor="ctr"/>
                </a:tc>
                <a:tc>
                  <a:txBody>
                    <a:bodyPr/>
                    <a:lstStyle/>
                    <a:p>
                      <a:pPr algn="l"/>
                      <a:r>
                        <a:rPr lang="en-US" sz="2700" kern="1200" dirty="0">
                          <a:solidFill>
                            <a:prstClr val="black"/>
                          </a:solidFill>
                          <a:latin typeface="+mn-lt"/>
                          <a:ea typeface="+mn-ea"/>
                          <a:cs typeface="+mn-cs"/>
                        </a:rPr>
                        <a:t>simulate of the amputated part</a:t>
                      </a: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extLst>
                  <a:ext uri="{0D108BD9-81ED-4DB2-BD59-A6C34878D82A}">
                    <a16:rowId xmlns:a16="http://schemas.microsoft.com/office/drawing/2014/main" val="288546745"/>
                  </a:ext>
                </a:extLst>
              </a:tr>
              <a:tr h="370840">
                <a:tc>
                  <a:txBody>
                    <a:bodyPr/>
                    <a:lstStyle/>
                    <a:p>
                      <a:pPr algn="ctr"/>
                      <a:r>
                        <a:rPr lang="en-US" sz="2700" dirty="0"/>
                        <a:t>5</a:t>
                      </a:r>
                    </a:p>
                  </a:txBody>
                  <a:tcPr anchor="ctr"/>
                </a:tc>
                <a:tc>
                  <a:txBody>
                    <a:bodyPr/>
                    <a:lstStyle/>
                    <a:p>
                      <a:pPr algn="ctr"/>
                      <a:r>
                        <a:rPr lang="en-US" sz="2700" dirty="0"/>
                        <a:t>Stability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extLst>
                  <a:ext uri="{0D108BD9-81ED-4DB2-BD59-A6C34878D82A}">
                    <a16:rowId xmlns:a16="http://schemas.microsoft.com/office/drawing/2014/main" val="1345613512"/>
                  </a:ext>
                </a:extLst>
              </a:tr>
              <a:tr h="370840">
                <a:tc>
                  <a:txBody>
                    <a:bodyPr/>
                    <a:lstStyle/>
                    <a:p>
                      <a:pPr algn="ctr"/>
                      <a:r>
                        <a:rPr lang="en-US" sz="2700" dirty="0"/>
                        <a:t>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700" dirty="0"/>
                        <a:t>Can be controlled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extLst>
                  <a:ext uri="{0D108BD9-81ED-4DB2-BD59-A6C34878D82A}">
                    <a16:rowId xmlns:a16="http://schemas.microsoft.com/office/drawing/2014/main" val="2808160685"/>
                  </a:ext>
                </a:extLst>
              </a:tr>
              <a:tr h="370840">
                <a:tc>
                  <a:txBody>
                    <a:bodyPr/>
                    <a:lstStyle/>
                    <a:p>
                      <a:pPr algn="ctr"/>
                      <a:r>
                        <a:rPr lang="en-US" sz="2700" dirty="0"/>
                        <a:t>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700" kern="1200" dirty="0">
                          <a:solidFill>
                            <a:prstClr val="black"/>
                          </a:solidFill>
                          <a:latin typeface="+mn-lt"/>
                          <a:ea typeface="+mn-ea"/>
                          <a:cs typeface="+mn-cs"/>
                        </a:rPr>
                        <a:t>Low energy consumption</a:t>
                      </a: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extLst>
                  <a:ext uri="{0D108BD9-81ED-4DB2-BD59-A6C34878D82A}">
                    <a16:rowId xmlns:a16="http://schemas.microsoft.com/office/drawing/2014/main" val="3541008579"/>
                  </a:ext>
                </a:extLst>
              </a:tr>
              <a:tr h="165272">
                <a:tc>
                  <a:txBody>
                    <a:bodyPr/>
                    <a:lstStyle/>
                    <a:p>
                      <a:pPr algn="ctr"/>
                      <a:r>
                        <a:rPr lang="en-US" sz="2700" dirty="0"/>
                        <a:t>8</a:t>
                      </a:r>
                    </a:p>
                  </a:txBody>
                  <a:tcPr anchor="ctr"/>
                </a:tc>
                <a:tc>
                  <a:txBody>
                    <a:bodyPr/>
                    <a:lstStyle/>
                    <a:p>
                      <a:pPr algn="ctr"/>
                      <a:r>
                        <a:rPr lang="en-US" sz="2700" kern="1200" dirty="0">
                          <a:solidFill>
                            <a:prstClr val="black"/>
                          </a:solidFill>
                          <a:latin typeface="+mn-lt"/>
                          <a:ea typeface="+mn-ea"/>
                          <a:cs typeface="+mn-cs"/>
                        </a:rPr>
                        <a:t>Noise</a:t>
                      </a:r>
                      <a:endParaRPr lang="en-US" sz="27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dirty="0"/>
                    </a:p>
                  </a:txBody>
                  <a:tcPr anchor="ctr"/>
                </a:tc>
                <a:extLst>
                  <a:ext uri="{0D108BD9-81ED-4DB2-BD59-A6C34878D82A}">
                    <a16:rowId xmlns:a16="http://schemas.microsoft.com/office/drawing/2014/main" val="3881045441"/>
                  </a:ext>
                </a:extLst>
              </a:tr>
            </a:tbl>
          </a:graphicData>
        </a:graphic>
      </p:graphicFrame>
      <p:pic>
        <p:nvPicPr>
          <p:cNvPr id="9" name="Graphic 8" descr="Checkmark with solid fill">
            <a:extLst>
              <a:ext uri="{FF2B5EF4-FFF2-40B4-BE49-F238E27FC236}">
                <a16:creationId xmlns:a16="http://schemas.microsoft.com/office/drawing/2014/main" id="{D2D94D1B-5DA8-2115-2CB3-C2B1CBBB28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06073" y="1492693"/>
            <a:ext cx="457200" cy="457200"/>
          </a:xfrm>
          <a:prstGeom prst="rect">
            <a:avLst/>
          </a:prstGeom>
        </p:spPr>
      </p:pic>
      <p:pic>
        <p:nvPicPr>
          <p:cNvPr id="10" name="Graphic 9" descr="Checkmark with solid fill">
            <a:extLst>
              <a:ext uri="{FF2B5EF4-FFF2-40B4-BE49-F238E27FC236}">
                <a16:creationId xmlns:a16="http://schemas.microsoft.com/office/drawing/2014/main" id="{3E8C55D2-986D-A5C4-C51D-83AC8838B4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06072" y="3078955"/>
            <a:ext cx="457200" cy="457200"/>
          </a:xfrm>
          <a:prstGeom prst="rect">
            <a:avLst/>
          </a:prstGeom>
        </p:spPr>
      </p:pic>
      <p:pic>
        <p:nvPicPr>
          <p:cNvPr id="13" name="Graphic 12" descr="Checkmark with solid fill">
            <a:extLst>
              <a:ext uri="{FF2B5EF4-FFF2-40B4-BE49-F238E27FC236}">
                <a16:creationId xmlns:a16="http://schemas.microsoft.com/office/drawing/2014/main" id="{299FBFAC-8979-011B-83C1-2DD574265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06072" y="4083183"/>
            <a:ext cx="457200" cy="457200"/>
          </a:xfrm>
          <a:prstGeom prst="rect">
            <a:avLst/>
          </a:prstGeom>
        </p:spPr>
      </p:pic>
      <p:pic>
        <p:nvPicPr>
          <p:cNvPr id="14" name="Graphic 13" descr="Checkmark with solid fill">
            <a:extLst>
              <a:ext uri="{FF2B5EF4-FFF2-40B4-BE49-F238E27FC236}">
                <a16:creationId xmlns:a16="http://schemas.microsoft.com/office/drawing/2014/main" id="{38754D7E-2412-BB08-B8BF-A29C20D7AD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40419" y="2043284"/>
            <a:ext cx="457200" cy="457200"/>
          </a:xfrm>
          <a:prstGeom prst="rect">
            <a:avLst/>
          </a:prstGeom>
        </p:spPr>
      </p:pic>
      <p:pic>
        <p:nvPicPr>
          <p:cNvPr id="15" name="Graphic 14" descr="Checkmark with solid fill">
            <a:extLst>
              <a:ext uri="{FF2B5EF4-FFF2-40B4-BE49-F238E27FC236}">
                <a16:creationId xmlns:a16="http://schemas.microsoft.com/office/drawing/2014/main" id="{9BCE3BEA-7900-7A38-6E09-3B1C10A556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92771" y="2551583"/>
            <a:ext cx="457200" cy="457200"/>
          </a:xfrm>
          <a:prstGeom prst="rect">
            <a:avLst/>
          </a:prstGeom>
        </p:spPr>
      </p:pic>
      <p:pic>
        <p:nvPicPr>
          <p:cNvPr id="16" name="Graphic 15" descr="Checkmark with solid fill">
            <a:extLst>
              <a:ext uri="{FF2B5EF4-FFF2-40B4-BE49-F238E27FC236}">
                <a16:creationId xmlns:a16="http://schemas.microsoft.com/office/drawing/2014/main" id="{058F3278-B85E-5C33-5DF4-837C75F121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7635" y="3061275"/>
            <a:ext cx="457200" cy="457200"/>
          </a:xfrm>
          <a:prstGeom prst="rect">
            <a:avLst/>
          </a:prstGeom>
        </p:spPr>
      </p:pic>
      <p:pic>
        <p:nvPicPr>
          <p:cNvPr id="17" name="Graphic 16" descr="Checkmark with solid fill">
            <a:extLst>
              <a:ext uri="{FF2B5EF4-FFF2-40B4-BE49-F238E27FC236}">
                <a16:creationId xmlns:a16="http://schemas.microsoft.com/office/drawing/2014/main" id="{9903CFB8-774E-7186-BF1E-29E729D403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7635" y="3614160"/>
            <a:ext cx="457200" cy="457200"/>
          </a:xfrm>
          <a:prstGeom prst="rect">
            <a:avLst/>
          </a:prstGeom>
        </p:spPr>
      </p:pic>
      <p:pic>
        <p:nvPicPr>
          <p:cNvPr id="18" name="Graphic 17" descr="Checkmark with solid fill">
            <a:extLst>
              <a:ext uri="{FF2B5EF4-FFF2-40B4-BE49-F238E27FC236}">
                <a16:creationId xmlns:a16="http://schemas.microsoft.com/office/drawing/2014/main" id="{325442A3-21B0-F3C1-DBC7-F1090AF15C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7635" y="4166245"/>
            <a:ext cx="457200" cy="457200"/>
          </a:xfrm>
          <a:prstGeom prst="rect">
            <a:avLst/>
          </a:prstGeom>
        </p:spPr>
      </p:pic>
      <p:pic>
        <p:nvPicPr>
          <p:cNvPr id="20" name="Graphic 19" descr="Checkmark with solid fill">
            <a:extLst>
              <a:ext uri="{FF2B5EF4-FFF2-40B4-BE49-F238E27FC236}">
                <a16:creationId xmlns:a16="http://schemas.microsoft.com/office/drawing/2014/main" id="{2C1CA13B-D705-AA55-FCE2-91DFE4168A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7635" y="5113527"/>
            <a:ext cx="457200" cy="457200"/>
          </a:xfrm>
          <a:prstGeom prst="rect">
            <a:avLst/>
          </a:prstGeom>
        </p:spPr>
      </p:pic>
      <p:pic>
        <p:nvPicPr>
          <p:cNvPr id="21" name="Graphic 20" descr="Checkmark with solid fill">
            <a:extLst>
              <a:ext uri="{FF2B5EF4-FFF2-40B4-BE49-F238E27FC236}">
                <a16:creationId xmlns:a16="http://schemas.microsoft.com/office/drawing/2014/main" id="{ADB51815-F149-0DA6-48B0-0EB718F399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9222" y="1550033"/>
            <a:ext cx="457200" cy="457200"/>
          </a:xfrm>
          <a:prstGeom prst="rect">
            <a:avLst/>
          </a:prstGeom>
        </p:spPr>
      </p:pic>
      <p:pic>
        <p:nvPicPr>
          <p:cNvPr id="22" name="Graphic 21" descr="Checkmark with solid fill">
            <a:extLst>
              <a:ext uri="{FF2B5EF4-FFF2-40B4-BE49-F238E27FC236}">
                <a16:creationId xmlns:a16="http://schemas.microsoft.com/office/drawing/2014/main" id="{3D354EBB-9973-756E-F62D-5329F8CF98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06072" y="3590036"/>
            <a:ext cx="457200" cy="457200"/>
          </a:xfrm>
          <a:prstGeom prst="rect">
            <a:avLst/>
          </a:prstGeom>
        </p:spPr>
      </p:pic>
      <p:pic>
        <p:nvPicPr>
          <p:cNvPr id="33" name="Graphic 32" descr="Checkmark with solid fill">
            <a:extLst>
              <a:ext uri="{FF2B5EF4-FFF2-40B4-BE49-F238E27FC236}">
                <a16:creationId xmlns:a16="http://schemas.microsoft.com/office/drawing/2014/main" id="{BD681BF6-430F-8DD1-476D-7E7ECCA83A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06072" y="4577388"/>
            <a:ext cx="457200" cy="457200"/>
          </a:xfrm>
          <a:prstGeom prst="rect">
            <a:avLst/>
          </a:prstGeom>
        </p:spPr>
      </p:pic>
      <p:pic>
        <p:nvPicPr>
          <p:cNvPr id="34" name="Graphic 33" descr="Checkmark with solid fill">
            <a:extLst>
              <a:ext uri="{FF2B5EF4-FFF2-40B4-BE49-F238E27FC236}">
                <a16:creationId xmlns:a16="http://schemas.microsoft.com/office/drawing/2014/main" id="{1DB57760-FC18-F8C0-523E-13F63E0FA7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7635" y="4623445"/>
            <a:ext cx="457200" cy="457200"/>
          </a:xfrm>
          <a:prstGeom prst="rect">
            <a:avLst/>
          </a:prstGeom>
        </p:spPr>
      </p:pic>
      <p:pic>
        <p:nvPicPr>
          <p:cNvPr id="38" name="Graphic 37" descr="Checkmark with solid fill">
            <a:extLst>
              <a:ext uri="{FF2B5EF4-FFF2-40B4-BE49-F238E27FC236}">
                <a16:creationId xmlns:a16="http://schemas.microsoft.com/office/drawing/2014/main" id="{FD94B086-72F6-C7F7-E07E-89F6B84FA6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06072" y="5080645"/>
            <a:ext cx="457200" cy="457200"/>
          </a:xfrm>
          <a:prstGeom prst="rect">
            <a:avLst/>
          </a:prstGeom>
        </p:spPr>
      </p:pic>
      <p:sp>
        <p:nvSpPr>
          <p:cNvPr id="6" name="TextBox 5">
            <a:extLst>
              <a:ext uri="{FF2B5EF4-FFF2-40B4-BE49-F238E27FC236}">
                <a16:creationId xmlns:a16="http://schemas.microsoft.com/office/drawing/2014/main" id="{6250424F-0DAA-BA7D-DA54-766B38C38230}"/>
              </a:ext>
            </a:extLst>
          </p:cNvPr>
          <p:cNvSpPr txBox="1"/>
          <p:nvPr/>
        </p:nvSpPr>
        <p:spPr>
          <a:xfrm>
            <a:off x="266699" y="5595770"/>
            <a:ext cx="11481547" cy="861774"/>
          </a:xfrm>
          <a:prstGeom prst="rect">
            <a:avLst/>
          </a:prstGeom>
          <a:noFill/>
        </p:spPr>
        <p:txBody>
          <a:bodyPr wrap="square">
            <a:spAutoFit/>
          </a:bodyPr>
          <a:lstStyle/>
          <a:p>
            <a:r>
              <a:rPr lang="en-US" sz="2500" i="0" dirty="0">
                <a:ln w="0"/>
                <a:solidFill>
                  <a:schemeClr val="accent1"/>
                </a:solidFill>
                <a:effectLst>
                  <a:outerShdw blurRad="38100" dist="25400" dir="5400000" algn="ctr" rotWithShape="0">
                    <a:srgbClr val="6E747A">
                      <a:alpha val="43000"/>
                    </a:srgbClr>
                  </a:outerShdw>
                </a:effectLst>
                <a:latin typeface="+mj-lt"/>
              </a:rPr>
              <a:t>1. A Clinical Comparison of Variable-Damping and Mechanically Passive Prosthetic Knee Devices</a:t>
            </a:r>
            <a:r>
              <a:rPr lang="en-US" sz="2500" dirty="0">
                <a:ln w="0"/>
                <a:solidFill>
                  <a:schemeClr val="accent1"/>
                </a:solidFill>
                <a:effectLst>
                  <a:outerShdw blurRad="38100" dist="25400" dir="5400000" algn="ctr" rotWithShape="0">
                    <a:srgbClr val="6E747A">
                      <a:alpha val="43000"/>
                    </a:srgbClr>
                  </a:outerShdw>
                </a:effectLst>
                <a:latin typeface="+mj-lt"/>
              </a:rPr>
              <a:t> </a:t>
            </a:r>
          </a:p>
        </p:txBody>
      </p:sp>
      <p:sp>
        <p:nvSpPr>
          <p:cNvPr id="8" name="TextBox 7">
            <a:extLst>
              <a:ext uri="{FF2B5EF4-FFF2-40B4-BE49-F238E27FC236}">
                <a16:creationId xmlns:a16="http://schemas.microsoft.com/office/drawing/2014/main" id="{2F32BD18-F550-8AAD-93A5-111E05ACFB4F}"/>
              </a:ext>
            </a:extLst>
          </p:cNvPr>
          <p:cNvSpPr txBox="1"/>
          <p:nvPr/>
        </p:nvSpPr>
        <p:spPr>
          <a:xfrm>
            <a:off x="266699" y="6361471"/>
            <a:ext cx="11230536" cy="477054"/>
          </a:xfrm>
          <a:prstGeom prst="rect">
            <a:avLst/>
          </a:prstGeom>
          <a:noFill/>
        </p:spPr>
        <p:txBody>
          <a:bodyPr wrap="square">
            <a:spAutoFit/>
          </a:bodyPr>
          <a:lstStyle/>
          <a:p>
            <a:r>
              <a:rPr lang="en-US" sz="2500" i="0" dirty="0">
                <a:ln w="0"/>
                <a:solidFill>
                  <a:schemeClr val="accent1"/>
                </a:solidFill>
                <a:effectLst>
                  <a:outerShdw blurRad="38100" dist="25400" dir="5400000" algn="ctr" rotWithShape="0">
                    <a:srgbClr val="6E747A">
                      <a:alpha val="43000"/>
                    </a:srgbClr>
                  </a:outerShdw>
                </a:effectLst>
                <a:latin typeface="+mj-lt"/>
              </a:rPr>
              <a:t>2. Design and Evaluation of Swing Phase Controllers for Single-axis Knee</a:t>
            </a:r>
            <a:r>
              <a:rPr lang="en-US" sz="2500" dirty="0">
                <a:ln w="0"/>
                <a:solidFill>
                  <a:schemeClr val="accent1"/>
                </a:solidFill>
                <a:effectLst>
                  <a:outerShdw blurRad="38100" dist="25400" dir="5400000" algn="ctr" rotWithShape="0">
                    <a:srgbClr val="6E747A">
                      <a:alpha val="43000"/>
                    </a:srgbClr>
                  </a:outerShdw>
                </a:effectLst>
                <a:latin typeface="+mj-lt"/>
              </a:rPr>
              <a:t> </a:t>
            </a:r>
          </a:p>
        </p:txBody>
      </p:sp>
      <p:sp>
        <p:nvSpPr>
          <p:cNvPr id="12" name="Rectangle: Rounded Corners 11">
            <a:extLst>
              <a:ext uri="{FF2B5EF4-FFF2-40B4-BE49-F238E27FC236}">
                <a16:creationId xmlns:a16="http://schemas.microsoft.com/office/drawing/2014/main" id="{8065FA9A-6E67-A610-171B-7A367639C541}"/>
              </a:ext>
            </a:extLst>
          </p:cNvPr>
          <p:cNvSpPr/>
          <p:nvPr/>
        </p:nvSpPr>
        <p:spPr>
          <a:xfrm>
            <a:off x="8529452" y="233872"/>
            <a:ext cx="2173566" cy="5309175"/>
          </a:xfrm>
          <a:prstGeom prst="roundRect">
            <a:avLst/>
          </a:prstGeom>
          <a:noFill/>
          <a:ln w="76200" cmpd="dbl">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ight Brace 18">
            <a:extLst>
              <a:ext uri="{FF2B5EF4-FFF2-40B4-BE49-F238E27FC236}">
                <a16:creationId xmlns:a16="http://schemas.microsoft.com/office/drawing/2014/main" id="{AC3D45DD-E98F-EFE3-2239-E88774CF96AC}"/>
              </a:ext>
            </a:extLst>
          </p:cNvPr>
          <p:cNvSpPr/>
          <p:nvPr/>
        </p:nvSpPr>
        <p:spPr>
          <a:xfrm>
            <a:off x="11383793" y="5345832"/>
            <a:ext cx="457200" cy="1492693"/>
          </a:xfrm>
          <a:prstGeom prst="rightBrace">
            <a:avLst/>
          </a:prstGeom>
          <a:ln w="44450" cmpd="dbl">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row: Bent-Up 29">
            <a:extLst>
              <a:ext uri="{FF2B5EF4-FFF2-40B4-BE49-F238E27FC236}">
                <a16:creationId xmlns:a16="http://schemas.microsoft.com/office/drawing/2014/main" id="{D1D857BD-9279-ED31-4FCE-8BF5C9F20682}"/>
              </a:ext>
            </a:extLst>
          </p:cNvPr>
          <p:cNvSpPr/>
          <p:nvPr/>
        </p:nvSpPr>
        <p:spPr>
          <a:xfrm rot="16200000">
            <a:off x="9459171" y="3652806"/>
            <a:ext cx="3620052" cy="1222283"/>
          </a:xfrm>
          <a:prstGeom prst="bentUpArrow">
            <a:avLst>
              <a:gd name="adj1" fmla="val 5936"/>
              <a:gd name="adj2" fmla="val 10476"/>
              <a:gd name="adj3" fmla="val 258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Close with solid fill">
            <a:extLst>
              <a:ext uri="{FF2B5EF4-FFF2-40B4-BE49-F238E27FC236}">
                <a16:creationId xmlns:a16="http://schemas.microsoft.com/office/drawing/2014/main" id="{5620E1BD-0BA7-E6A9-8DDF-0B63AAD604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6071" y="2026168"/>
            <a:ext cx="457201" cy="457201"/>
          </a:xfrm>
          <a:prstGeom prst="rect">
            <a:avLst/>
          </a:prstGeom>
        </p:spPr>
      </p:pic>
      <p:pic>
        <p:nvPicPr>
          <p:cNvPr id="7" name="Graphic 6" descr="Close with solid fill">
            <a:extLst>
              <a:ext uri="{FF2B5EF4-FFF2-40B4-BE49-F238E27FC236}">
                <a16:creationId xmlns:a16="http://schemas.microsoft.com/office/drawing/2014/main" id="{DD4F9288-DCFA-33D2-EA11-7F9EC714DD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6071" y="2597474"/>
            <a:ext cx="457201" cy="457201"/>
          </a:xfrm>
          <a:prstGeom prst="rect">
            <a:avLst/>
          </a:prstGeom>
        </p:spPr>
      </p:pic>
    </p:spTree>
    <p:extLst>
      <p:ext uri="{BB962C8B-B14F-4D97-AF65-F5344CB8AC3E}">
        <p14:creationId xmlns:p14="http://schemas.microsoft.com/office/powerpoint/2010/main" val="122594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par>
                                <p:cTn id="37" presetID="16" presetClass="entr" presetSubtype="21"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arn(inVertical)">
                                      <p:cBhvr>
                                        <p:cTn id="52" dur="500"/>
                                        <p:tgtEl>
                                          <p:spTgt spid="33"/>
                                        </p:tgtEl>
                                      </p:cBhvr>
                                    </p:animEffect>
                                  </p:childTnLst>
                                </p:cTn>
                              </p:par>
                              <p:par>
                                <p:cTn id="53" presetID="16" presetClass="entr" presetSubtype="21"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arn(inVertical)">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barn(inVertical)">
                                      <p:cBhvr>
                                        <p:cTn id="60" dur="500"/>
                                        <p:tgtEl>
                                          <p:spTgt spid="38"/>
                                        </p:tgtEl>
                                      </p:cBhvr>
                                    </p:animEffect>
                                  </p:childTnLst>
                                </p:cTn>
                              </p:par>
                              <p:par>
                                <p:cTn id="61" presetID="16" presetClass="entr" presetSubtype="21"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arn(inVertical)">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barn(inVertical)">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circle(in)">
                                      <p:cBhvr>
                                        <p:cTn id="87" dur="2000"/>
                                        <p:tgtEl>
                                          <p:spTgt spid="30"/>
                                        </p:tgtEl>
                                      </p:cBhvr>
                                    </p:animEffect>
                                  </p:childTnLst>
                                </p:cTn>
                              </p:par>
                              <p:par>
                                <p:cTn id="88" presetID="6" presetClass="entr" presetSubtype="16" fill="hold" grpId="0"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circle(in)">
                                      <p:cBhvr>
                                        <p:cTn id="90" dur="2000"/>
                                        <p:tgtEl>
                                          <p:spTgt spid="12"/>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barn(inVertical)">
                                      <p:cBhvr>
                                        <p:cTn id="95" dur="500"/>
                                        <p:tgtEl>
                                          <p:spTgt spid="4"/>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nodeType="click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barn(inVertical)">
                                      <p:cBhvr>
                                        <p:cTn id="10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animBg="1"/>
      <p:bldP spid="19" grpId="0" animBg="1"/>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4" name="TextBox 3">
            <a:extLst>
              <a:ext uri="{FF2B5EF4-FFF2-40B4-BE49-F238E27FC236}">
                <a16:creationId xmlns:a16="http://schemas.microsoft.com/office/drawing/2014/main" id="{260AE8FE-4F9E-4E10-95E5-89AA936CC4FC}"/>
              </a:ext>
            </a:extLst>
          </p:cNvPr>
          <p:cNvSpPr txBox="1"/>
          <p:nvPr/>
        </p:nvSpPr>
        <p:spPr>
          <a:xfrm>
            <a:off x="139863" y="464983"/>
            <a:ext cx="10964998"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sng" strike="noStrike" kern="1200" cap="none" spc="0" normalizeH="0" baseline="0" noProof="0" dirty="0">
                <a:ln>
                  <a:noFill/>
                </a:ln>
                <a:solidFill>
                  <a:prstClr val="black"/>
                </a:solidFill>
                <a:effectLst/>
                <a:uLnTx/>
                <a:uFillTx/>
                <a:latin typeface="+mj-lt"/>
                <a:ea typeface="+mn-ea"/>
                <a:cs typeface="+mn-cs"/>
              </a:rPr>
              <a:t>Kinetic Modeling of Microprocessor Prosthetic Knee Joint</a:t>
            </a:r>
            <a:endParaRPr kumimoji="0" lang="en-US" sz="3000" b="1" i="0" u="sng" strike="noStrike" kern="1200" cap="none" spc="0" normalizeH="0" baseline="0" noProof="0" dirty="0">
              <a:ln>
                <a:noFill/>
              </a:ln>
              <a:solidFill>
                <a:prstClr val="black"/>
              </a:solidFill>
              <a:effectLst/>
              <a:uLnTx/>
              <a:uFillTx/>
              <a:ea typeface="+mn-ea"/>
              <a:cs typeface="+mn-cs"/>
            </a:endParaRPr>
          </a:p>
        </p:txBody>
      </p:sp>
      <p:cxnSp>
        <p:nvCxnSpPr>
          <p:cNvPr id="111" name="Straight Connector 110">
            <a:extLst>
              <a:ext uri="{FF2B5EF4-FFF2-40B4-BE49-F238E27FC236}">
                <a16:creationId xmlns:a16="http://schemas.microsoft.com/office/drawing/2014/main" id="{C7D0704A-966A-D385-E391-7FBCF8174E8D}"/>
              </a:ext>
            </a:extLst>
          </p:cNvPr>
          <p:cNvCxnSpPr>
            <a:cxnSpLocks/>
          </p:cNvCxnSpPr>
          <p:nvPr/>
        </p:nvCxnSpPr>
        <p:spPr>
          <a:xfrm flipH="1">
            <a:off x="10770167" y="4601974"/>
            <a:ext cx="1265667" cy="1102566"/>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FDCB77BA-134E-650B-4712-8AD9D4F9C1C7}"/>
              </a:ext>
            </a:extLst>
          </p:cNvPr>
          <p:cNvSpPr txBox="1"/>
          <p:nvPr/>
        </p:nvSpPr>
        <p:spPr>
          <a:xfrm rot="2637350">
            <a:off x="11338977" y="3414621"/>
            <a:ext cx="569387"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L</a:t>
            </a:r>
            <a:r>
              <a:rPr lang="en-US" sz="3000" b="1" baseline="-25000" dirty="0">
                <a:solidFill>
                  <a:srgbClr val="002060"/>
                </a:solidFill>
                <a:latin typeface="Times New Roman" panose="02020603050405020304" pitchFamily="18" charset="0"/>
                <a:cs typeface="Times New Roman" panose="02020603050405020304" pitchFamily="18" charset="0"/>
              </a:rPr>
              <a:t>2</a:t>
            </a:r>
          </a:p>
        </p:txBody>
      </p:sp>
      <p:sp>
        <p:nvSpPr>
          <p:cNvPr id="125" name="TextBox 124">
            <a:extLst>
              <a:ext uri="{FF2B5EF4-FFF2-40B4-BE49-F238E27FC236}">
                <a16:creationId xmlns:a16="http://schemas.microsoft.com/office/drawing/2014/main" id="{34764F5D-9047-4C6D-ABE7-54A9E056E354}"/>
              </a:ext>
            </a:extLst>
          </p:cNvPr>
          <p:cNvSpPr txBox="1"/>
          <p:nvPr/>
        </p:nvSpPr>
        <p:spPr>
          <a:xfrm>
            <a:off x="8229194" y="1018981"/>
            <a:ext cx="914400" cy="707886"/>
          </a:xfrm>
          <a:prstGeom prst="rect">
            <a:avLst/>
          </a:prstGeom>
          <a:noFill/>
        </p:spPr>
        <p:txBody>
          <a:bodyPr wrap="square" rtlCol="0">
            <a:spAutoFit/>
          </a:bodyPr>
          <a:lstStyle/>
          <a:p>
            <a:r>
              <a:rPr lang="en-US" sz="40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𝞽</a:t>
            </a:r>
            <a:r>
              <a:rPr lang="en-US" sz="4000" baseline="-250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a:t>
            </a:r>
            <a:endParaRPr lang="en-US" sz="4000" baseline="-25000" dirty="0">
              <a:solidFill>
                <a:srgbClr val="C00000"/>
              </a:solidFill>
              <a:latin typeface="Times New Roman" panose="02020603050405020304" pitchFamily="18" charset="0"/>
              <a:cs typeface="Times New Roman" panose="02020603050405020304" pitchFamily="18" charset="0"/>
            </a:endParaRPr>
          </a:p>
        </p:txBody>
      </p:sp>
      <p:grpSp>
        <p:nvGrpSpPr>
          <p:cNvPr id="65" name="Group 64">
            <a:extLst>
              <a:ext uri="{FF2B5EF4-FFF2-40B4-BE49-F238E27FC236}">
                <a16:creationId xmlns:a16="http://schemas.microsoft.com/office/drawing/2014/main" id="{B857DB98-1B13-FB5F-A7DD-CD65228C0F09}"/>
              </a:ext>
            </a:extLst>
          </p:cNvPr>
          <p:cNvGrpSpPr/>
          <p:nvPr/>
        </p:nvGrpSpPr>
        <p:grpSpPr>
          <a:xfrm>
            <a:off x="8651958" y="1026226"/>
            <a:ext cx="3372057" cy="4949152"/>
            <a:chOff x="8651958" y="1026226"/>
            <a:chExt cx="3372057" cy="4949152"/>
          </a:xfrm>
        </p:grpSpPr>
        <p:sp>
          <p:nvSpPr>
            <p:cNvPr id="86" name="Isosceles Triangle 85">
              <a:extLst>
                <a:ext uri="{FF2B5EF4-FFF2-40B4-BE49-F238E27FC236}">
                  <a16:creationId xmlns:a16="http://schemas.microsoft.com/office/drawing/2014/main" id="{A9B75FE0-7AA0-CD7A-EB88-7380F29F469E}"/>
                </a:ext>
              </a:extLst>
            </p:cNvPr>
            <p:cNvSpPr/>
            <p:nvPr/>
          </p:nvSpPr>
          <p:spPr>
            <a:xfrm rot="20392763">
              <a:off x="10490647" y="5651982"/>
              <a:ext cx="882731" cy="323396"/>
            </a:xfrm>
            <a:prstGeom prst="triangle">
              <a:avLst>
                <a:gd name="adj" fmla="val 33302"/>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Flowchart: Connector 24">
              <a:extLst>
                <a:ext uri="{FF2B5EF4-FFF2-40B4-BE49-F238E27FC236}">
                  <a16:creationId xmlns:a16="http://schemas.microsoft.com/office/drawing/2014/main" id="{9AEEDB06-F71A-BBD7-8C4C-51E0683D8822}"/>
                </a:ext>
              </a:extLst>
            </p:cNvPr>
            <p:cNvSpPr/>
            <p:nvPr/>
          </p:nvSpPr>
          <p:spPr>
            <a:xfrm>
              <a:off x="10067065" y="3422197"/>
              <a:ext cx="270000" cy="2713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10FDB07-5928-EE71-8FF1-AA291E41B0A9}"/>
                </a:ext>
              </a:extLst>
            </p:cNvPr>
            <p:cNvCxnSpPr>
              <a:cxnSpLocks/>
            </p:cNvCxnSpPr>
            <p:nvPr/>
          </p:nvCxnSpPr>
          <p:spPr>
            <a:xfrm>
              <a:off x="8964164" y="1839221"/>
              <a:ext cx="1159711" cy="161018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5" name="Flowchart: Connector 44">
              <a:extLst>
                <a:ext uri="{FF2B5EF4-FFF2-40B4-BE49-F238E27FC236}">
                  <a16:creationId xmlns:a16="http://schemas.microsoft.com/office/drawing/2014/main" id="{DBFE0D6E-6D52-F659-B233-C4FB518CDEE3}"/>
                </a:ext>
              </a:extLst>
            </p:cNvPr>
            <p:cNvSpPr/>
            <p:nvPr/>
          </p:nvSpPr>
          <p:spPr>
            <a:xfrm rot="19831038">
              <a:off x="8829164" y="1652473"/>
              <a:ext cx="270000" cy="27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a:extLst>
                <a:ext uri="{FF2B5EF4-FFF2-40B4-BE49-F238E27FC236}">
                  <a16:creationId xmlns:a16="http://schemas.microsoft.com/office/drawing/2014/main" id="{4B74B442-27F7-89B1-14AC-27E02AAEED2D}"/>
                </a:ext>
              </a:extLst>
            </p:cNvPr>
            <p:cNvSpPr/>
            <p:nvPr/>
          </p:nvSpPr>
          <p:spPr>
            <a:xfrm rot="19571239">
              <a:off x="9555208" y="3665988"/>
              <a:ext cx="180000" cy="1800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a:extLst>
                <a:ext uri="{FF2B5EF4-FFF2-40B4-BE49-F238E27FC236}">
                  <a16:creationId xmlns:a16="http://schemas.microsoft.com/office/drawing/2014/main" id="{E4BD9AE8-4D15-05F4-6C21-663B89A1EFB1}"/>
                </a:ext>
              </a:extLst>
            </p:cNvPr>
            <p:cNvSpPr/>
            <p:nvPr/>
          </p:nvSpPr>
          <p:spPr>
            <a:xfrm rot="18136708">
              <a:off x="10411274" y="4532621"/>
              <a:ext cx="180000" cy="1800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57CCEB09-D953-7FFA-5720-A3350EC7DF09}"/>
                </a:ext>
              </a:extLst>
            </p:cNvPr>
            <p:cNvCxnSpPr>
              <a:cxnSpLocks/>
            </p:cNvCxnSpPr>
            <p:nvPr/>
          </p:nvCxnSpPr>
          <p:spPr>
            <a:xfrm>
              <a:off x="10273764" y="3670442"/>
              <a:ext cx="485641" cy="203899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8257E28-0FDF-0191-6221-9027593B2255}"/>
                </a:ext>
              </a:extLst>
            </p:cNvPr>
            <p:cNvCxnSpPr>
              <a:cxnSpLocks/>
              <a:stCxn id="25" idx="1"/>
            </p:cNvCxnSpPr>
            <p:nvPr/>
          </p:nvCxnSpPr>
          <p:spPr>
            <a:xfrm flipH="1">
              <a:off x="9725257" y="3461929"/>
              <a:ext cx="381349" cy="2467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6F4B8D9-4928-6ACE-B138-6BD48245EF79}"/>
                </a:ext>
              </a:extLst>
            </p:cNvPr>
            <p:cNvCxnSpPr>
              <a:stCxn id="46" idx="4"/>
              <a:endCxn id="47" idx="0"/>
            </p:cNvCxnSpPr>
            <p:nvPr/>
          </p:nvCxnSpPr>
          <p:spPr>
            <a:xfrm>
              <a:off x="9695291" y="3830766"/>
              <a:ext cx="729891" cy="743792"/>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AA42B814-BAF6-C7D7-92A8-43F9B810EBBB}"/>
                </a:ext>
              </a:extLst>
            </p:cNvPr>
            <p:cNvSpPr/>
            <p:nvPr/>
          </p:nvSpPr>
          <p:spPr>
            <a:xfrm rot="2711389">
              <a:off x="9837621" y="4163686"/>
              <a:ext cx="558023" cy="18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D7B09741-EC54-F0C7-FA79-122D09E09CBC}"/>
                </a:ext>
              </a:extLst>
            </p:cNvPr>
            <p:cNvCxnSpPr>
              <a:cxnSpLocks/>
              <a:stCxn id="25" idx="4"/>
            </p:cNvCxnSpPr>
            <p:nvPr/>
          </p:nvCxnSpPr>
          <p:spPr>
            <a:xfrm flipH="1">
              <a:off x="9866818" y="3693505"/>
              <a:ext cx="335247" cy="298809"/>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84" name="Graphic 83" descr="Target with solid fill">
              <a:extLst>
                <a:ext uri="{FF2B5EF4-FFF2-40B4-BE49-F238E27FC236}">
                  <a16:creationId xmlns:a16="http://schemas.microsoft.com/office/drawing/2014/main" id="{CF7B62FC-30F1-0756-9F33-93816753F4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82069" y="2613861"/>
              <a:ext cx="288000" cy="288000"/>
            </a:xfrm>
            <a:prstGeom prst="rect">
              <a:avLst/>
            </a:prstGeom>
          </p:spPr>
        </p:pic>
        <p:pic>
          <p:nvPicPr>
            <p:cNvPr id="85" name="Graphic 84" descr="Target with solid fill">
              <a:extLst>
                <a:ext uri="{FF2B5EF4-FFF2-40B4-BE49-F238E27FC236}">
                  <a16:creationId xmlns:a16="http://schemas.microsoft.com/office/drawing/2014/main" id="{39232DC4-A9C7-74D0-05D5-16E386C446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61959" y="4851021"/>
              <a:ext cx="288000" cy="288000"/>
            </a:xfrm>
            <a:prstGeom prst="rect">
              <a:avLst/>
            </a:prstGeom>
          </p:spPr>
        </p:pic>
        <p:cxnSp>
          <p:nvCxnSpPr>
            <p:cNvPr id="90" name="Straight Connector 89">
              <a:extLst>
                <a:ext uri="{FF2B5EF4-FFF2-40B4-BE49-F238E27FC236}">
                  <a16:creationId xmlns:a16="http://schemas.microsoft.com/office/drawing/2014/main" id="{7DA70395-B27C-FF20-9E70-F6E4D552CE34}"/>
                </a:ext>
              </a:extLst>
            </p:cNvPr>
            <p:cNvCxnSpPr>
              <a:cxnSpLocks/>
            </p:cNvCxnSpPr>
            <p:nvPr/>
          </p:nvCxnSpPr>
          <p:spPr>
            <a:xfrm flipH="1">
              <a:off x="8959840" y="1026226"/>
              <a:ext cx="852485" cy="780700"/>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7DC21944-2C18-617B-FE57-0E55CBBA3DCF}"/>
                </a:ext>
              </a:extLst>
            </p:cNvPr>
            <p:cNvSpPr txBox="1"/>
            <p:nvPr/>
          </p:nvSpPr>
          <p:spPr>
            <a:xfrm rot="2948484">
              <a:off x="9852600" y="1314126"/>
              <a:ext cx="484428"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r</a:t>
              </a:r>
              <a:r>
                <a:rPr lang="en-US" sz="3000" b="1" baseline="-25000" dirty="0">
                  <a:solidFill>
                    <a:srgbClr val="002060"/>
                  </a:solidFill>
                  <a:latin typeface="Times New Roman" panose="02020603050405020304" pitchFamily="18" charset="0"/>
                  <a:cs typeface="Times New Roman" panose="02020603050405020304" pitchFamily="18" charset="0"/>
                </a:rPr>
                <a:t>1</a:t>
              </a:r>
            </a:p>
          </p:txBody>
        </p:sp>
        <p:pic>
          <p:nvPicPr>
            <p:cNvPr id="92" name="Graphic 91" descr="Line arrow: Clockwise curve with solid fill">
              <a:extLst>
                <a:ext uri="{FF2B5EF4-FFF2-40B4-BE49-F238E27FC236}">
                  <a16:creationId xmlns:a16="http://schemas.microsoft.com/office/drawing/2014/main" id="{B32520F4-F91C-A126-F05B-F9AFA4194C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3853123">
              <a:off x="8941263" y="2200020"/>
              <a:ext cx="373999" cy="516033"/>
            </a:xfrm>
            <a:prstGeom prst="rect">
              <a:avLst/>
            </a:prstGeom>
          </p:spPr>
        </p:pic>
        <p:cxnSp>
          <p:nvCxnSpPr>
            <p:cNvPr id="93" name="Straight Connector 92">
              <a:extLst>
                <a:ext uri="{FF2B5EF4-FFF2-40B4-BE49-F238E27FC236}">
                  <a16:creationId xmlns:a16="http://schemas.microsoft.com/office/drawing/2014/main" id="{18DED5E9-BC52-3666-3EF5-8DE64D81479C}"/>
                </a:ext>
              </a:extLst>
            </p:cNvPr>
            <p:cNvCxnSpPr/>
            <p:nvPr/>
          </p:nvCxnSpPr>
          <p:spPr>
            <a:xfrm>
              <a:off x="8971863" y="1925683"/>
              <a:ext cx="0" cy="2245923"/>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9CAF061D-70F3-2F33-527F-DD2064D544EB}"/>
                </a:ext>
              </a:extLst>
            </p:cNvPr>
            <p:cNvSpPr txBox="1"/>
            <p:nvPr/>
          </p:nvSpPr>
          <p:spPr>
            <a:xfrm>
              <a:off x="9030737" y="2423619"/>
              <a:ext cx="513282" cy="553998"/>
            </a:xfrm>
            <a:prstGeom prst="rect">
              <a:avLst/>
            </a:prstGeom>
            <a:noFill/>
          </p:spPr>
          <p:txBody>
            <a:bodyPr wrap="none" rtlCol="0">
              <a:spAutoFit/>
            </a:bodyPr>
            <a:lstStyle/>
            <a:p>
              <a:r>
                <a:rPr lang="el-GR" sz="3000" b="1" dirty="0">
                  <a:solidFill>
                    <a:srgbClr val="002060"/>
                  </a:solidFill>
                  <a:latin typeface="Times New Roman" panose="02020603050405020304" pitchFamily="18" charset="0"/>
                  <a:cs typeface="Times New Roman" panose="02020603050405020304" pitchFamily="18" charset="0"/>
                </a:rPr>
                <a:t>θ</a:t>
              </a:r>
              <a:r>
                <a:rPr lang="en-US" sz="3000" b="1" baseline="-25000" dirty="0">
                  <a:solidFill>
                    <a:srgbClr val="002060"/>
                  </a:solidFill>
                  <a:latin typeface="Times New Roman" panose="02020603050405020304" pitchFamily="18" charset="0"/>
                  <a:cs typeface="Times New Roman" panose="02020603050405020304" pitchFamily="18" charset="0"/>
                </a:rPr>
                <a:t>1</a:t>
              </a:r>
            </a:p>
          </p:txBody>
        </p:sp>
        <p:cxnSp>
          <p:nvCxnSpPr>
            <p:cNvPr id="95" name="Straight Connector 94">
              <a:extLst>
                <a:ext uri="{FF2B5EF4-FFF2-40B4-BE49-F238E27FC236}">
                  <a16:creationId xmlns:a16="http://schemas.microsoft.com/office/drawing/2014/main" id="{9F6E5202-4DFE-7D96-41D5-389D304FE5FC}"/>
                </a:ext>
              </a:extLst>
            </p:cNvPr>
            <p:cNvCxnSpPr>
              <a:cxnSpLocks/>
            </p:cNvCxnSpPr>
            <p:nvPr/>
          </p:nvCxnSpPr>
          <p:spPr>
            <a:xfrm flipH="1">
              <a:off x="9622446" y="2162455"/>
              <a:ext cx="685389" cy="585495"/>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D48ECFD1-B01F-189B-67BD-DE7BE965B1D6}"/>
                </a:ext>
              </a:extLst>
            </p:cNvPr>
            <p:cNvCxnSpPr>
              <a:cxnSpLocks/>
            </p:cNvCxnSpPr>
            <p:nvPr/>
          </p:nvCxnSpPr>
          <p:spPr>
            <a:xfrm flipH="1" flipV="1">
              <a:off x="9520347" y="1288304"/>
              <a:ext cx="721604" cy="899043"/>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7478D13A-54F5-A00A-244E-AD466E9D1B2F}"/>
                </a:ext>
              </a:extLst>
            </p:cNvPr>
            <p:cNvCxnSpPr>
              <a:cxnSpLocks/>
            </p:cNvCxnSpPr>
            <p:nvPr/>
          </p:nvCxnSpPr>
          <p:spPr>
            <a:xfrm flipH="1">
              <a:off x="10281307" y="2684228"/>
              <a:ext cx="929149" cy="833599"/>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4BD00758-C221-812E-E280-8838C62BBD8C}"/>
                </a:ext>
              </a:extLst>
            </p:cNvPr>
            <p:cNvCxnSpPr>
              <a:cxnSpLocks/>
            </p:cNvCxnSpPr>
            <p:nvPr/>
          </p:nvCxnSpPr>
          <p:spPr>
            <a:xfrm flipH="1" flipV="1">
              <a:off x="9812325" y="1060498"/>
              <a:ext cx="1355875" cy="1633001"/>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9D5765FD-F236-2499-3C93-1FE3E5099569}"/>
                </a:ext>
              </a:extLst>
            </p:cNvPr>
            <p:cNvSpPr txBox="1"/>
            <p:nvPr/>
          </p:nvSpPr>
          <p:spPr>
            <a:xfrm rot="2637350">
              <a:off x="10386280" y="1393168"/>
              <a:ext cx="569387"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L</a:t>
              </a:r>
              <a:r>
                <a:rPr lang="en-US" sz="3000" b="1" baseline="-25000" dirty="0">
                  <a:solidFill>
                    <a:srgbClr val="002060"/>
                  </a:solidFill>
                  <a:latin typeface="Times New Roman" panose="02020603050405020304" pitchFamily="18" charset="0"/>
                  <a:cs typeface="Times New Roman" panose="02020603050405020304" pitchFamily="18" charset="0"/>
                </a:rPr>
                <a:t>1</a:t>
              </a:r>
            </a:p>
          </p:txBody>
        </p:sp>
        <p:cxnSp>
          <p:nvCxnSpPr>
            <p:cNvPr id="109" name="Straight Connector 108">
              <a:extLst>
                <a:ext uri="{FF2B5EF4-FFF2-40B4-BE49-F238E27FC236}">
                  <a16:creationId xmlns:a16="http://schemas.microsoft.com/office/drawing/2014/main" id="{6F44746F-84C7-4D54-8CD2-64007DCE226E}"/>
                </a:ext>
              </a:extLst>
            </p:cNvPr>
            <p:cNvCxnSpPr>
              <a:cxnSpLocks/>
            </p:cNvCxnSpPr>
            <p:nvPr/>
          </p:nvCxnSpPr>
          <p:spPr>
            <a:xfrm flipH="1">
              <a:off x="10600126" y="4378506"/>
              <a:ext cx="697139" cy="616515"/>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77264C75-630E-F841-9B11-D2E1280F00BF}"/>
                </a:ext>
              </a:extLst>
            </p:cNvPr>
            <p:cNvSpPr txBox="1"/>
            <p:nvPr/>
          </p:nvSpPr>
          <p:spPr>
            <a:xfrm rot="2948484">
              <a:off x="10882568" y="3447227"/>
              <a:ext cx="484428"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r</a:t>
              </a:r>
              <a:r>
                <a:rPr lang="en-US" sz="3000" b="1" baseline="-25000" dirty="0">
                  <a:solidFill>
                    <a:srgbClr val="002060"/>
                  </a:solidFill>
                  <a:latin typeface="Times New Roman" panose="02020603050405020304" pitchFamily="18" charset="0"/>
                  <a:cs typeface="Times New Roman" panose="02020603050405020304" pitchFamily="18" charset="0"/>
                </a:rPr>
                <a:t>2</a:t>
              </a:r>
            </a:p>
          </p:txBody>
        </p:sp>
        <p:cxnSp>
          <p:nvCxnSpPr>
            <p:cNvPr id="112" name="Straight Arrow Connector 111">
              <a:extLst>
                <a:ext uri="{FF2B5EF4-FFF2-40B4-BE49-F238E27FC236}">
                  <a16:creationId xmlns:a16="http://schemas.microsoft.com/office/drawing/2014/main" id="{A95CB1C7-3C23-B697-C0A2-9F69613BA1CB}"/>
                </a:ext>
              </a:extLst>
            </p:cNvPr>
            <p:cNvCxnSpPr>
              <a:cxnSpLocks/>
            </p:cNvCxnSpPr>
            <p:nvPr/>
          </p:nvCxnSpPr>
          <p:spPr>
            <a:xfrm flipH="1" flipV="1">
              <a:off x="10499197" y="3375218"/>
              <a:ext cx="798068" cy="949974"/>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AEBEF892-6004-868E-4A38-DDBA3AAD9FE1}"/>
                </a:ext>
              </a:extLst>
            </p:cNvPr>
            <p:cNvCxnSpPr>
              <a:cxnSpLocks/>
            </p:cNvCxnSpPr>
            <p:nvPr/>
          </p:nvCxnSpPr>
          <p:spPr>
            <a:xfrm flipH="1" flipV="1">
              <a:off x="10766990" y="3048644"/>
              <a:ext cx="1257025" cy="1553330"/>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6F019FA-46BB-A0E7-DCAA-36A12A059034}"/>
                </a:ext>
              </a:extLst>
            </p:cNvPr>
            <p:cNvCxnSpPr/>
            <p:nvPr/>
          </p:nvCxnSpPr>
          <p:spPr>
            <a:xfrm>
              <a:off x="10244293" y="3693505"/>
              <a:ext cx="0" cy="2245923"/>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5D1D739E-B246-7176-D30E-1186BE6B6A68}"/>
                </a:ext>
              </a:extLst>
            </p:cNvPr>
            <p:cNvSpPr txBox="1"/>
            <p:nvPr/>
          </p:nvSpPr>
          <p:spPr>
            <a:xfrm>
              <a:off x="10236059" y="5018084"/>
              <a:ext cx="513282" cy="553998"/>
            </a:xfrm>
            <a:prstGeom prst="rect">
              <a:avLst/>
            </a:prstGeom>
            <a:noFill/>
          </p:spPr>
          <p:txBody>
            <a:bodyPr wrap="none" rtlCol="0">
              <a:spAutoFit/>
            </a:bodyPr>
            <a:lstStyle/>
            <a:p>
              <a:r>
                <a:rPr lang="el-GR" sz="3000" b="1" dirty="0">
                  <a:solidFill>
                    <a:srgbClr val="002060"/>
                  </a:solidFill>
                  <a:latin typeface="Times New Roman" panose="02020603050405020304" pitchFamily="18" charset="0"/>
                  <a:cs typeface="Times New Roman" panose="02020603050405020304" pitchFamily="18" charset="0"/>
                </a:rPr>
                <a:t>θ</a:t>
              </a:r>
              <a:r>
                <a:rPr lang="en-US" sz="3000" b="1" baseline="-25000" dirty="0">
                  <a:solidFill>
                    <a:srgbClr val="002060"/>
                  </a:solidFill>
                  <a:latin typeface="Times New Roman" panose="02020603050405020304" pitchFamily="18" charset="0"/>
                  <a:cs typeface="Times New Roman" panose="02020603050405020304" pitchFamily="18" charset="0"/>
                </a:rPr>
                <a:t>2</a:t>
              </a:r>
            </a:p>
          </p:txBody>
        </p:sp>
        <p:pic>
          <p:nvPicPr>
            <p:cNvPr id="122" name="Graphic 121" descr="Line arrow: Clockwise curve with solid fill">
              <a:extLst>
                <a:ext uri="{FF2B5EF4-FFF2-40B4-BE49-F238E27FC236}">
                  <a16:creationId xmlns:a16="http://schemas.microsoft.com/office/drawing/2014/main" id="{A21BD46E-F6BF-8CE8-41F7-39344C184A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3853123">
              <a:off x="10231990" y="4717522"/>
              <a:ext cx="373999" cy="516033"/>
            </a:xfrm>
            <a:prstGeom prst="rect">
              <a:avLst/>
            </a:prstGeom>
          </p:spPr>
        </p:pic>
        <p:pic>
          <p:nvPicPr>
            <p:cNvPr id="123" name="Graphic 122" descr="Line arrow: Rotate right with solid fill">
              <a:extLst>
                <a:ext uri="{FF2B5EF4-FFF2-40B4-BE49-F238E27FC236}">
                  <a16:creationId xmlns:a16="http://schemas.microsoft.com/office/drawing/2014/main" id="{4AFB96E4-A811-E538-F03B-52EC0B2266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51958" y="1378804"/>
              <a:ext cx="914400" cy="914400"/>
            </a:xfrm>
            <a:prstGeom prst="rect">
              <a:avLst/>
            </a:prstGeom>
          </p:spPr>
        </p:pic>
        <p:pic>
          <p:nvPicPr>
            <p:cNvPr id="124" name="Graphic 123" descr="Line arrow: Rotate right with solid fill">
              <a:extLst>
                <a:ext uri="{FF2B5EF4-FFF2-40B4-BE49-F238E27FC236}">
                  <a16:creationId xmlns:a16="http://schemas.microsoft.com/office/drawing/2014/main" id="{B24D9DA6-9B58-B844-9F39-72FAECDAE63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13076" y="3083337"/>
              <a:ext cx="914400" cy="914400"/>
            </a:xfrm>
            <a:prstGeom prst="rect">
              <a:avLst/>
            </a:prstGeom>
          </p:spPr>
        </p:pic>
        <p:sp>
          <p:nvSpPr>
            <p:cNvPr id="126" name="TextBox 125">
              <a:extLst>
                <a:ext uri="{FF2B5EF4-FFF2-40B4-BE49-F238E27FC236}">
                  <a16:creationId xmlns:a16="http://schemas.microsoft.com/office/drawing/2014/main" id="{8BE12F70-3494-7CA5-ABE4-9941A5A64FEA}"/>
                </a:ext>
              </a:extLst>
            </p:cNvPr>
            <p:cNvSpPr txBox="1"/>
            <p:nvPr/>
          </p:nvSpPr>
          <p:spPr>
            <a:xfrm>
              <a:off x="9995351" y="2525056"/>
              <a:ext cx="914400" cy="707886"/>
            </a:xfrm>
            <a:prstGeom prst="rect">
              <a:avLst/>
            </a:prstGeom>
            <a:noFill/>
          </p:spPr>
          <p:txBody>
            <a:bodyPr wrap="square" rtlCol="0">
              <a:spAutoFit/>
            </a:bodyPr>
            <a:lstStyle/>
            <a:p>
              <a:r>
                <a:rPr lang="en-US" sz="40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𝞽</a:t>
              </a:r>
              <a:r>
                <a:rPr lang="en-US" sz="4000" baseline="-250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2</a:t>
              </a:r>
              <a:endParaRPr lang="en-US" sz="4000" baseline="-25000" dirty="0">
                <a:solidFill>
                  <a:srgbClr val="00B050"/>
                </a:solidFill>
                <a:latin typeface="Times New Roman" panose="02020603050405020304" pitchFamily="18" charset="0"/>
                <a:cs typeface="Times New Roman" panose="02020603050405020304" pitchFamily="18" charset="0"/>
              </a:endParaRPr>
            </a:p>
          </p:txBody>
        </p:sp>
        <p:cxnSp>
          <p:nvCxnSpPr>
            <p:cNvPr id="127" name="Straight Connector 126">
              <a:extLst>
                <a:ext uri="{FF2B5EF4-FFF2-40B4-BE49-F238E27FC236}">
                  <a16:creationId xmlns:a16="http://schemas.microsoft.com/office/drawing/2014/main" id="{C3B09ABC-149E-28EA-D8F3-241F0BBCBD52}"/>
                </a:ext>
              </a:extLst>
            </p:cNvPr>
            <p:cNvCxnSpPr>
              <a:cxnSpLocks/>
            </p:cNvCxnSpPr>
            <p:nvPr/>
          </p:nvCxnSpPr>
          <p:spPr>
            <a:xfrm>
              <a:off x="9611174" y="2992052"/>
              <a:ext cx="637805" cy="692472"/>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F673DA07-4FCB-E94F-2CB3-1CB1185D98AC}"/>
                </a:ext>
              </a:extLst>
            </p:cNvPr>
            <p:cNvSpPr txBox="1"/>
            <p:nvPr/>
          </p:nvSpPr>
          <p:spPr>
            <a:xfrm rot="19148484">
              <a:off x="9141994" y="2794635"/>
              <a:ext cx="397866"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d</a:t>
              </a:r>
              <a:endParaRPr lang="en-US" sz="3000" b="1" baseline="-25000" dirty="0">
                <a:solidFill>
                  <a:srgbClr val="002060"/>
                </a:solidFill>
                <a:latin typeface="Times New Roman" panose="02020603050405020304" pitchFamily="18" charset="0"/>
                <a:cs typeface="Times New Roman" panose="02020603050405020304" pitchFamily="18" charset="0"/>
              </a:endParaRPr>
            </a:p>
          </p:txBody>
        </p:sp>
        <p:cxnSp>
          <p:nvCxnSpPr>
            <p:cNvPr id="129" name="Straight Connector 128">
              <a:extLst>
                <a:ext uri="{FF2B5EF4-FFF2-40B4-BE49-F238E27FC236}">
                  <a16:creationId xmlns:a16="http://schemas.microsoft.com/office/drawing/2014/main" id="{316D7AFB-CD48-88BD-34BD-E42F2DCA9102}"/>
                </a:ext>
              </a:extLst>
            </p:cNvPr>
            <p:cNvCxnSpPr>
              <a:cxnSpLocks/>
            </p:cNvCxnSpPr>
            <p:nvPr/>
          </p:nvCxnSpPr>
          <p:spPr>
            <a:xfrm>
              <a:off x="9253506" y="3342605"/>
              <a:ext cx="611164" cy="657717"/>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22B3E927-85EA-E437-F683-0C185F298571}"/>
                </a:ext>
              </a:extLst>
            </p:cNvPr>
            <p:cNvCxnSpPr>
              <a:cxnSpLocks/>
            </p:cNvCxnSpPr>
            <p:nvPr/>
          </p:nvCxnSpPr>
          <p:spPr>
            <a:xfrm flipH="1">
              <a:off x="9303481" y="3005053"/>
              <a:ext cx="342953" cy="364109"/>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BEC2CF6-A822-F0CB-78DD-798EA7FF8B98}"/>
                </a:ext>
              </a:extLst>
            </p:cNvPr>
            <p:cNvCxnSpPr>
              <a:cxnSpLocks/>
            </p:cNvCxnSpPr>
            <p:nvPr/>
          </p:nvCxnSpPr>
          <p:spPr>
            <a:xfrm flipH="1">
              <a:off x="9000375" y="3788784"/>
              <a:ext cx="580572" cy="549090"/>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9FC4F51-4745-DF28-131B-8A2DFF423155}"/>
                </a:ext>
              </a:extLst>
            </p:cNvPr>
            <p:cNvCxnSpPr>
              <a:cxnSpLocks/>
            </p:cNvCxnSpPr>
            <p:nvPr/>
          </p:nvCxnSpPr>
          <p:spPr>
            <a:xfrm flipH="1">
              <a:off x="9889345" y="4627896"/>
              <a:ext cx="547244" cy="551204"/>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4EF21C16-043B-75D7-C86A-D0B206A0F617}"/>
                </a:ext>
              </a:extLst>
            </p:cNvPr>
            <p:cNvSpPr txBox="1"/>
            <p:nvPr/>
          </p:nvSpPr>
          <p:spPr>
            <a:xfrm rot="13236749">
              <a:off x="8951508" y="4587827"/>
              <a:ext cx="869149"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L</a:t>
              </a:r>
              <a:r>
                <a:rPr lang="en-US" sz="3000" b="1" baseline="-25000" dirty="0">
                  <a:solidFill>
                    <a:srgbClr val="002060"/>
                  </a:solidFill>
                  <a:latin typeface="Times New Roman" panose="02020603050405020304" pitchFamily="18" charset="0"/>
                  <a:cs typeface="Times New Roman" panose="02020603050405020304" pitchFamily="18" charset="0"/>
                </a:rPr>
                <a:t>MR</a:t>
              </a:r>
            </a:p>
          </p:txBody>
        </p:sp>
        <p:cxnSp>
          <p:nvCxnSpPr>
            <p:cNvPr id="141" name="Straight Arrow Connector 140">
              <a:extLst>
                <a:ext uri="{FF2B5EF4-FFF2-40B4-BE49-F238E27FC236}">
                  <a16:creationId xmlns:a16="http://schemas.microsoft.com/office/drawing/2014/main" id="{B3CAC8D0-9635-186F-6585-BC961D012B26}"/>
                </a:ext>
              </a:extLst>
            </p:cNvPr>
            <p:cNvCxnSpPr>
              <a:cxnSpLocks/>
            </p:cNvCxnSpPr>
            <p:nvPr/>
          </p:nvCxnSpPr>
          <p:spPr>
            <a:xfrm flipH="1" flipV="1">
              <a:off x="9108046" y="4246287"/>
              <a:ext cx="879408" cy="796401"/>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2CDE5509-B57C-6670-88A2-60CAE1CAF24D}"/>
              </a:ext>
            </a:extLst>
          </p:cNvPr>
          <p:cNvGrpSpPr/>
          <p:nvPr/>
        </p:nvGrpSpPr>
        <p:grpSpPr>
          <a:xfrm rot="583728">
            <a:off x="7665834" y="2638487"/>
            <a:ext cx="3747339" cy="3747339"/>
            <a:chOff x="4194706" y="1873625"/>
            <a:chExt cx="3747339" cy="3747339"/>
          </a:xfrm>
        </p:grpSpPr>
        <p:pic>
          <p:nvPicPr>
            <p:cNvPr id="155" name="Graphic 154" descr="Magnifying glass with solid fill">
              <a:extLst>
                <a:ext uri="{FF2B5EF4-FFF2-40B4-BE49-F238E27FC236}">
                  <a16:creationId xmlns:a16="http://schemas.microsoft.com/office/drawing/2014/main" id="{09518F23-5DB1-DCBE-AAAB-6FE24EFA582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6157107">
              <a:off x="4194706" y="1873625"/>
              <a:ext cx="3747339" cy="3747339"/>
            </a:xfrm>
            <a:prstGeom prst="rect">
              <a:avLst/>
            </a:prstGeom>
          </p:spPr>
        </p:pic>
        <p:sp>
          <p:nvSpPr>
            <p:cNvPr id="156" name="Rectangle: Rounded Corners 155">
              <a:extLst>
                <a:ext uri="{FF2B5EF4-FFF2-40B4-BE49-F238E27FC236}">
                  <a16:creationId xmlns:a16="http://schemas.microsoft.com/office/drawing/2014/main" id="{A5BC1AFF-DFA9-839A-071E-C63E78A8ED5B}"/>
                </a:ext>
              </a:extLst>
            </p:cNvPr>
            <p:cNvSpPr/>
            <p:nvPr/>
          </p:nvSpPr>
          <p:spPr>
            <a:xfrm rot="19620657">
              <a:off x="4238281" y="4266136"/>
              <a:ext cx="1173696" cy="531225"/>
            </a:xfrm>
            <a:prstGeom prst="roundRect">
              <a:avLst>
                <a:gd name="adj" fmla="val 50000"/>
              </a:avLst>
            </a:prstGeom>
            <a:solidFill>
              <a:srgbClr val="00206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300" b="1" dirty="0">
                  <a:ln w="0"/>
                  <a:solidFill>
                    <a:schemeClr val="accent1"/>
                  </a:solidFill>
                  <a:effectLst>
                    <a:outerShdw blurRad="38100" dist="25400" dir="5400000" algn="ctr" rotWithShape="0">
                      <a:srgbClr val="6E747A">
                        <a:alpha val="43000"/>
                      </a:srgbClr>
                    </a:outerShdw>
                  </a:effectLst>
                </a:rPr>
                <a:t>Zoom</a:t>
              </a:r>
            </a:p>
          </p:txBody>
        </p:sp>
      </p:grpSp>
      <p:sp>
        <p:nvSpPr>
          <p:cNvPr id="42" name="TextBox 41">
            <a:extLst>
              <a:ext uri="{FF2B5EF4-FFF2-40B4-BE49-F238E27FC236}">
                <a16:creationId xmlns:a16="http://schemas.microsoft.com/office/drawing/2014/main" id="{3F719C72-4530-C5CD-FDAD-C93E7C29F749}"/>
              </a:ext>
            </a:extLst>
          </p:cNvPr>
          <p:cNvSpPr txBox="1"/>
          <p:nvPr/>
        </p:nvSpPr>
        <p:spPr>
          <a:xfrm>
            <a:off x="63687" y="1549894"/>
            <a:ext cx="1967358" cy="477054"/>
          </a:xfrm>
          <a:prstGeom prst="rect">
            <a:avLst/>
          </a:prstGeom>
          <a:noFill/>
        </p:spPr>
        <p:txBody>
          <a:bodyPr wrap="square">
            <a:spAutoFit/>
          </a:bodyPr>
          <a:lstStyle/>
          <a:p>
            <a:r>
              <a:rPr lang="ar-IQ" sz="25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0</a:t>
            </a:r>
            <a:r>
              <a:rPr lang="en-US" sz="25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ar-IQ" sz="25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l-GR" sz="25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ar-IQ" sz="25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l-GR" sz="25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β</a:t>
            </a:r>
            <a:r>
              <a:rPr lang="ar-IQ" sz="25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l-GR" sz="25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ar-IQ" sz="25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5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90°</a:t>
            </a:r>
            <a:endParaRPr lang="en-US" sz="2500" b="1" dirty="0">
              <a:ln w="0"/>
              <a:solidFill>
                <a:schemeClr val="bg1"/>
              </a:solidFill>
              <a:effectLst>
                <a:outerShdw blurRad="38100" dist="25400" dir="5400000" algn="ctr" rotWithShape="0">
                  <a:srgbClr val="6E747A">
                    <a:alpha val="43000"/>
                  </a:srgbClr>
                </a:outerShdw>
              </a:effectLst>
            </a:endParaRPr>
          </a:p>
        </p:txBody>
      </p:sp>
      <p:cxnSp>
        <p:nvCxnSpPr>
          <p:cNvPr id="56" name="Connector: Curved 55">
            <a:extLst>
              <a:ext uri="{FF2B5EF4-FFF2-40B4-BE49-F238E27FC236}">
                <a16:creationId xmlns:a16="http://schemas.microsoft.com/office/drawing/2014/main" id="{CB7914C1-5DCC-2225-742D-CB61C03E17C7}"/>
              </a:ext>
            </a:extLst>
          </p:cNvPr>
          <p:cNvCxnSpPr>
            <a:endCxn id="24" idx="0"/>
          </p:cNvCxnSpPr>
          <p:nvPr/>
        </p:nvCxnSpPr>
        <p:spPr>
          <a:xfrm rot="10800000">
            <a:off x="5476771" y="3439364"/>
            <a:ext cx="2336242" cy="1658208"/>
          </a:xfrm>
          <a:prstGeom prst="curvedConnector3">
            <a:avLst/>
          </a:prstGeom>
          <a:ln w="63500" cmpd="dbl">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156C997E-B6E4-8FA9-9402-9FE1FCE0A3C6}"/>
                  </a:ext>
                </a:extLst>
              </p:cNvPr>
              <p:cNvSpPr txBox="1"/>
              <p:nvPr/>
            </p:nvSpPr>
            <p:spPr>
              <a:xfrm>
                <a:off x="1734362" y="6322028"/>
                <a:ext cx="3888000" cy="553998"/>
              </a:xfrm>
              <a:prstGeom prst="rect">
                <a:avLst/>
              </a:prstGeom>
              <a:noFill/>
            </p:spPr>
            <p:txBody>
              <a:bodyPr wrap="square">
                <a:spAutoFit/>
              </a:bodyPr>
              <a:lstStyle/>
              <a:p>
                <a14:m>
                  <m:oMath xmlns:m="http://schemas.openxmlformats.org/officeDocument/2006/math">
                    <m:func>
                      <m:funcPr>
                        <m:ctrlPr>
                          <a:rPr lang="en-US" sz="3000" i="1" smtClean="0">
                            <a:ln w="0"/>
                            <a:solidFill>
                              <a:srgbClr val="002060"/>
                            </a:solidFill>
                            <a:effectLst>
                              <a:outerShdw blurRad="38100" dist="25400" dir="5400000" algn="ctr" rotWithShape="0">
                                <a:srgbClr val="6E747A">
                                  <a:alpha val="43000"/>
                                </a:srgbClr>
                              </a:outerShdw>
                            </a:effectLst>
                            <a:latin typeface="Cambria Math" panose="02040503050406030204" pitchFamily="18" charset="0"/>
                          </a:rPr>
                        </m:ctrlPr>
                      </m:funcPr>
                      <m:fName>
                        <m:r>
                          <m:rPr>
                            <m:sty m:val="p"/>
                          </m:rPr>
                          <a:rPr lang="en-US" sz="3000" b="0" i="0" smtClean="0">
                            <a:ln w="0"/>
                            <a:solidFill>
                              <a:srgbClr val="002060"/>
                            </a:solidFill>
                            <a:effectLst>
                              <a:outerShdw blurRad="38100" dist="25400" dir="5400000" algn="ctr" rotWithShape="0">
                                <a:srgbClr val="6E747A">
                                  <a:alpha val="43000"/>
                                </a:srgbClr>
                              </a:outerShdw>
                            </a:effectLst>
                            <a:latin typeface="Cambria Math" panose="02040503050406030204" pitchFamily="18" charset="0"/>
                          </a:rPr>
                          <m:t>cos</m:t>
                        </m:r>
                      </m:fName>
                      <m:e>
                        <m:d>
                          <m:dPr>
                            <m:ctrlPr>
                              <a:rPr lang="en-US" sz="3000" i="1" smtClean="0">
                                <a:ln w="0"/>
                                <a:solidFill>
                                  <a:srgbClr val="002060"/>
                                </a:solidFill>
                                <a:effectLst>
                                  <a:outerShdw blurRad="38100" dist="25400" dir="5400000" algn="ctr" rotWithShape="0">
                                    <a:srgbClr val="6E747A">
                                      <a:alpha val="43000"/>
                                    </a:srgbClr>
                                  </a:outerShdw>
                                </a:effectLst>
                                <a:latin typeface="Cambria Math" panose="02040503050406030204" pitchFamily="18" charset="0"/>
                              </a:rPr>
                            </m:ctrlPr>
                          </m:dPr>
                          <m:e>
                            <m:r>
                              <a:rPr lang="en-US" sz="3000" b="0" i="1" smtClean="0">
                                <a:ln w="0"/>
                                <a:solidFill>
                                  <a:srgbClr val="002060"/>
                                </a:solidFill>
                                <a:effectLst>
                                  <a:outerShdw blurRad="38100" dist="25400" dir="5400000" algn="ctr" rotWithShape="0">
                                    <a:srgbClr val="6E747A">
                                      <a:alpha val="43000"/>
                                    </a:srgbClr>
                                  </a:outerShdw>
                                </a:effectLst>
                                <a:latin typeface="Cambria Math" panose="02040503050406030204" pitchFamily="18" charset="0"/>
                              </a:rPr>
                              <m:t>90</m:t>
                            </m:r>
                            <m:r>
                              <a:rPr lang="en-US" sz="3000" b="0" i="1" smtClean="0">
                                <a:ln w="0"/>
                                <a:solidFill>
                                  <a:srgbClr val="002060"/>
                                </a:solidFill>
                                <a:effectLst>
                                  <a:outerShdw blurRad="38100" dist="25400" dir="5400000" algn="ctr" rotWithShape="0">
                                    <a:srgbClr val="6E747A">
                                      <a:alpha val="43000"/>
                                    </a:srgbClr>
                                  </a:outerShdw>
                                </a:effectLst>
                                <a:latin typeface="Cambria Math" panose="02040503050406030204" pitchFamily="18" charset="0"/>
                              </a:rPr>
                              <m:t>−</m:t>
                            </m:r>
                            <m:r>
                              <a:rPr lang="en-US" sz="3000" b="0" i="1" smtClean="0">
                                <a:ln w="0"/>
                                <a:solidFill>
                                  <a:srgbClr val="00206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𝛽</m:t>
                            </m:r>
                          </m:e>
                        </m:d>
                      </m:e>
                    </m:func>
                  </m:oMath>
                </a14:m>
                <a:r>
                  <a:rPr lang="en-US" sz="3000" dirty="0">
                    <a:solidFill>
                      <a:srgbClr val="002060"/>
                    </a:solidFill>
                  </a:rPr>
                  <a:t> = sin</a:t>
                </a:r>
                <a14:m>
                  <m:oMath xmlns:m="http://schemas.openxmlformats.org/officeDocument/2006/math">
                    <m:d>
                      <m:dPr>
                        <m:ctrlPr>
                          <a:rPr lang="en-US" sz="3000" i="1">
                            <a:ln w="0"/>
                            <a:solidFill>
                              <a:srgbClr val="002060"/>
                            </a:solidFill>
                            <a:effectLst>
                              <a:outerShdw blurRad="38100" dist="25400" dir="5400000" algn="ctr" rotWithShape="0">
                                <a:srgbClr val="6E747A">
                                  <a:alpha val="43000"/>
                                </a:srgbClr>
                              </a:outerShdw>
                            </a:effectLst>
                            <a:latin typeface="Cambria Math" panose="02040503050406030204" pitchFamily="18" charset="0"/>
                          </a:rPr>
                        </m:ctrlPr>
                      </m:dPr>
                      <m:e>
                        <m:r>
                          <a:rPr lang="en-US" sz="3000" b="0" i="1">
                            <a:ln w="0"/>
                            <a:solidFill>
                              <a:srgbClr val="002060"/>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𝛽</m:t>
                        </m:r>
                      </m:e>
                    </m:d>
                  </m:oMath>
                </a14:m>
                <a:endParaRPr lang="en-US" sz="3000" dirty="0">
                  <a:solidFill>
                    <a:schemeClr val="bg1"/>
                  </a:solidFill>
                </a:endParaRPr>
              </a:p>
            </p:txBody>
          </p:sp>
        </mc:Choice>
        <mc:Fallback xmlns="">
          <p:sp>
            <p:nvSpPr>
              <p:cNvPr id="62" name="TextBox 61">
                <a:extLst>
                  <a:ext uri="{FF2B5EF4-FFF2-40B4-BE49-F238E27FC236}">
                    <a16:creationId xmlns:a16="http://schemas.microsoft.com/office/drawing/2014/main" id="{156C997E-B6E4-8FA9-9402-9FE1FCE0A3C6}"/>
                  </a:ext>
                </a:extLst>
              </p:cNvPr>
              <p:cNvSpPr txBox="1">
                <a:spLocks noRot="1" noChangeAspect="1" noMove="1" noResize="1" noEditPoints="1" noAdjustHandles="1" noChangeArrowheads="1" noChangeShapeType="1" noTextEdit="1"/>
              </p:cNvSpPr>
              <p:nvPr/>
            </p:nvSpPr>
            <p:spPr>
              <a:xfrm>
                <a:off x="1734362" y="6322028"/>
                <a:ext cx="3888000" cy="553998"/>
              </a:xfrm>
              <a:prstGeom prst="rect">
                <a:avLst/>
              </a:prstGeom>
              <a:blipFill>
                <a:blip r:embed="rId15"/>
                <a:stretch>
                  <a:fillRect t="-14286" b="-32967"/>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D9CC8801-41FC-CE64-EC80-921D047FF49E}"/>
              </a:ext>
            </a:extLst>
          </p:cNvPr>
          <p:cNvGrpSpPr/>
          <p:nvPr/>
        </p:nvGrpSpPr>
        <p:grpSpPr>
          <a:xfrm>
            <a:off x="2136086" y="867029"/>
            <a:ext cx="3340685" cy="4757483"/>
            <a:chOff x="2136086" y="867029"/>
            <a:chExt cx="3340685" cy="4757483"/>
          </a:xfrm>
        </p:grpSpPr>
        <p:grpSp>
          <p:nvGrpSpPr>
            <p:cNvPr id="63" name="Group 62">
              <a:extLst>
                <a:ext uri="{FF2B5EF4-FFF2-40B4-BE49-F238E27FC236}">
                  <a16:creationId xmlns:a16="http://schemas.microsoft.com/office/drawing/2014/main" id="{E51D6B25-38EF-E918-7920-D3E6C8C7FF54}"/>
                </a:ext>
              </a:extLst>
            </p:cNvPr>
            <p:cNvGrpSpPr/>
            <p:nvPr/>
          </p:nvGrpSpPr>
          <p:grpSpPr>
            <a:xfrm>
              <a:off x="2136086" y="867029"/>
              <a:ext cx="3340685" cy="4757483"/>
              <a:chOff x="2136086" y="867029"/>
              <a:chExt cx="3340685" cy="4757483"/>
            </a:xfrm>
          </p:grpSpPr>
          <p:sp>
            <p:nvSpPr>
              <p:cNvPr id="24" name="TextBox 23">
                <a:extLst>
                  <a:ext uri="{FF2B5EF4-FFF2-40B4-BE49-F238E27FC236}">
                    <a16:creationId xmlns:a16="http://schemas.microsoft.com/office/drawing/2014/main" id="{D351AB44-B2F9-0ADD-F2BC-786939AF9903}"/>
                  </a:ext>
                </a:extLst>
              </p:cNvPr>
              <p:cNvSpPr txBox="1"/>
              <p:nvPr/>
            </p:nvSpPr>
            <p:spPr>
              <a:xfrm rot="5400000">
                <a:off x="4843745" y="3162365"/>
                <a:ext cx="712054"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L</a:t>
                </a:r>
                <a:r>
                  <a:rPr lang="en-US" sz="3000" b="1" baseline="-25000" dirty="0">
                    <a:solidFill>
                      <a:srgbClr val="002060"/>
                    </a:solidFill>
                    <a:latin typeface="Times New Roman" panose="02020603050405020304" pitchFamily="18" charset="0"/>
                    <a:cs typeface="Times New Roman" panose="02020603050405020304" pitchFamily="18" charset="0"/>
                  </a:rPr>
                  <a:t>ab</a:t>
                </a:r>
              </a:p>
            </p:txBody>
          </p:sp>
          <p:grpSp>
            <p:nvGrpSpPr>
              <p:cNvPr id="60" name="Group 59">
                <a:extLst>
                  <a:ext uri="{FF2B5EF4-FFF2-40B4-BE49-F238E27FC236}">
                    <a16:creationId xmlns:a16="http://schemas.microsoft.com/office/drawing/2014/main" id="{8E770D3C-503C-321E-D066-3C4579D3E36C}"/>
                  </a:ext>
                </a:extLst>
              </p:cNvPr>
              <p:cNvGrpSpPr/>
              <p:nvPr/>
            </p:nvGrpSpPr>
            <p:grpSpPr>
              <a:xfrm>
                <a:off x="2136086" y="867029"/>
                <a:ext cx="2838404" cy="4757483"/>
                <a:chOff x="2214148" y="1139875"/>
                <a:chExt cx="2838404" cy="4757483"/>
              </a:xfrm>
            </p:grpSpPr>
            <p:sp>
              <p:nvSpPr>
                <p:cNvPr id="37" name="TextBox 36">
                  <a:extLst>
                    <a:ext uri="{FF2B5EF4-FFF2-40B4-BE49-F238E27FC236}">
                      <a16:creationId xmlns:a16="http://schemas.microsoft.com/office/drawing/2014/main" id="{41DA7619-4809-59BF-E41E-8B7C05995884}"/>
                    </a:ext>
                  </a:extLst>
                </p:cNvPr>
                <p:cNvSpPr txBox="1"/>
                <p:nvPr/>
              </p:nvSpPr>
              <p:spPr>
                <a:xfrm>
                  <a:off x="3394028" y="1139875"/>
                  <a:ext cx="683200"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L</a:t>
                  </a:r>
                  <a:r>
                    <a:rPr lang="en-US" sz="3000" b="1" baseline="-25000" dirty="0">
                      <a:solidFill>
                        <a:srgbClr val="002060"/>
                      </a:solidFill>
                      <a:latin typeface="Times New Roman" panose="02020603050405020304" pitchFamily="18" charset="0"/>
                      <a:cs typeface="Times New Roman" panose="02020603050405020304" pitchFamily="18" charset="0"/>
                    </a:rPr>
                    <a:t>ac</a:t>
                  </a:r>
                </a:p>
              </p:txBody>
            </p:sp>
            <p:grpSp>
              <p:nvGrpSpPr>
                <p:cNvPr id="58" name="Group 57">
                  <a:extLst>
                    <a:ext uri="{FF2B5EF4-FFF2-40B4-BE49-F238E27FC236}">
                      <a16:creationId xmlns:a16="http://schemas.microsoft.com/office/drawing/2014/main" id="{78F4103E-E641-52F3-48C7-17596834205E}"/>
                    </a:ext>
                  </a:extLst>
                </p:cNvPr>
                <p:cNvGrpSpPr/>
                <p:nvPr/>
              </p:nvGrpSpPr>
              <p:grpSpPr>
                <a:xfrm>
                  <a:off x="2214148" y="1638966"/>
                  <a:ext cx="2838404" cy="4258392"/>
                  <a:chOff x="2214148" y="1638966"/>
                  <a:chExt cx="2838404" cy="4258392"/>
                </a:xfrm>
              </p:grpSpPr>
              <p:cxnSp>
                <p:nvCxnSpPr>
                  <p:cNvPr id="2" name="Straight Connector 1">
                    <a:extLst>
                      <a:ext uri="{FF2B5EF4-FFF2-40B4-BE49-F238E27FC236}">
                        <a16:creationId xmlns:a16="http://schemas.microsoft.com/office/drawing/2014/main" id="{FE7C3864-80BF-0F5D-3972-DB08F71A509E}"/>
                      </a:ext>
                    </a:extLst>
                  </p:cNvPr>
                  <p:cNvCxnSpPr>
                    <a:cxnSpLocks/>
                  </p:cNvCxnSpPr>
                  <p:nvPr/>
                </p:nvCxnSpPr>
                <p:spPr>
                  <a:xfrm flipH="1">
                    <a:off x="2214148" y="2426073"/>
                    <a:ext cx="804724" cy="475788"/>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5F02880-1CBF-7D19-D3B3-165197C665F8}"/>
                      </a:ext>
                    </a:extLst>
                  </p:cNvPr>
                  <p:cNvCxnSpPr>
                    <a:cxnSpLocks/>
                  </p:cNvCxnSpPr>
                  <p:nvPr/>
                </p:nvCxnSpPr>
                <p:spPr>
                  <a:xfrm flipH="1">
                    <a:off x="3455700" y="5179100"/>
                    <a:ext cx="648115" cy="392982"/>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E88C6B4-CAA1-6EB4-01ED-2AB85032AD25}"/>
                      </a:ext>
                    </a:extLst>
                  </p:cNvPr>
                  <p:cNvSpPr txBox="1"/>
                  <p:nvPr/>
                </p:nvSpPr>
                <p:spPr>
                  <a:xfrm rot="14582680">
                    <a:off x="2080680" y="3843382"/>
                    <a:ext cx="869149"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L</a:t>
                    </a:r>
                    <a:r>
                      <a:rPr lang="en-US" sz="3000" b="1" baseline="-25000" dirty="0">
                        <a:solidFill>
                          <a:srgbClr val="002060"/>
                        </a:solidFill>
                        <a:latin typeface="Times New Roman" panose="02020603050405020304" pitchFamily="18" charset="0"/>
                        <a:cs typeface="Times New Roman" panose="02020603050405020304" pitchFamily="18" charset="0"/>
                      </a:rPr>
                      <a:t>MR</a:t>
                    </a:r>
                  </a:p>
                </p:txBody>
              </p:sp>
              <p:cxnSp>
                <p:nvCxnSpPr>
                  <p:cNvPr id="7" name="Straight Arrow Connector 6">
                    <a:extLst>
                      <a:ext uri="{FF2B5EF4-FFF2-40B4-BE49-F238E27FC236}">
                        <a16:creationId xmlns:a16="http://schemas.microsoft.com/office/drawing/2014/main" id="{42C90580-8047-B71D-58AE-293DE93B644E}"/>
                      </a:ext>
                    </a:extLst>
                  </p:cNvPr>
                  <p:cNvCxnSpPr>
                    <a:cxnSpLocks/>
                  </p:cNvCxnSpPr>
                  <p:nvPr/>
                </p:nvCxnSpPr>
                <p:spPr>
                  <a:xfrm flipH="1" flipV="1">
                    <a:off x="2284070" y="2910355"/>
                    <a:ext cx="1237188" cy="2599666"/>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32D15DA-FB85-192C-E0A6-0C0FF7E47FCE}"/>
                      </a:ext>
                    </a:extLst>
                  </p:cNvPr>
                  <p:cNvSpPr txBox="1"/>
                  <p:nvPr/>
                </p:nvSpPr>
                <p:spPr>
                  <a:xfrm>
                    <a:off x="4237742" y="1871073"/>
                    <a:ext cx="377026"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a</a:t>
                    </a:r>
                  </a:p>
                </p:txBody>
              </p:sp>
              <p:sp>
                <p:nvSpPr>
                  <p:cNvPr id="148" name="TextBox 147">
                    <a:extLst>
                      <a:ext uri="{FF2B5EF4-FFF2-40B4-BE49-F238E27FC236}">
                        <a16:creationId xmlns:a16="http://schemas.microsoft.com/office/drawing/2014/main" id="{0B91A424-1CBD-00FE-BF7B-1A86ADF9F774}"/>
                      </a:ext>
                    </a:extLst>
                  </p:cNvPr>
                  <p:cNvSpPr txBox="1"/>
                  <p:nvPr/>
                </p:nvSpPr>
                <p:spPr>
                  <a:xfrm>
                    <a:off x="4013448" y="5343360"/>
                    <a:ext cx="397866"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b</a:t>
                    </a:r>
                  </a:p>
                </p:txBody>
              </p:sp>
              <p:sp>
                <p:nvSpPr>
                  <p:cNvPr id="149" name="TextBox 148">
                    <a:extLst>
                      <a:ext uri="{FF2B5EF4-FFF2-40B4-BE49-F238E27FC236}">
                        <a16:creationId xmlns:a16="http://schemas.microsoft.com/office/drawing/2014/main" id="{20212412-E990-766C-CB7D-69C34D2AF491}"/>
                      </a:ext>
                    </a:extLst>
                  </p:cNvPr>
                  <p:cNvSpPr txBox="1"/>
                  <p:nvPr/>
                </p:nvSpPr>
                <p:spPr>
                  <a:xfrm>
                    <a:off x="2677560" y="1863581"/>
                    <a:ext cx="356188"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c</a:t>
                    </a:r>
                  </a:p>
                </p:txBody>
              </p:sp>
              <p:sp>
                <p:nvSpPr>
                  <p:cNvPr id="165" name="Flowchart: Connector 164">
                    <a:extLst>
                      <a:ext uri="{FF2B5EF4-FFF2-40B4-BE49-F238E27FC236}">
                        <a16:creationId xmlns:a16="http://schemas.microsoft.com/office/drawing/2014/main" id="{41D4EE7F-2E82-6044-6EC7-0FB8563BD655}"/>
                      </a:ext>
                    </a:extLst>
                  </p:cNvPr>
                  <p:cNvSpPr/>
                  <p:nvPr/>
                </p:nvSpPr>
                <p:spPr>
                  <a:xfrm rot="20313593">
                    <a:off x="4064904" y="2247235"/>
                    <a:ext cx="270000" cy="27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Connector 165">
                    <a:extLst>
                      <a:ext uri="{FF2B5EF4-FFF2-40B4-BE49-F238E27FC236}">
                        <a16:creationId xmlns:a16="http://schemas.microsoft.com/office/drawing/2014/main" id="{7AF7CE55-396D-9260-BD3A-68C8A8102E8A}"/>
                      </a:ext>
                    </a:extLst>
                  </p:cNvPr>
                  <p:cNvSpPr/>
                  <p:nvPr/>
                </p:nvSpPr>
                <p:spPr>
                  <a:xfrm rot="20313593">
                    <a:off x="4064903" y="5112557"/>
                    <a:ext cx="270000" cy="27000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67" name="Flowchart: Connector 166">
                    <a:extLst>
                      <a:ext uri="{FF2B5EF4-FFF2-40B4-BE49-F238E27FC236}">
                        <a16:creationId xmlns:a16="http://schemas.microsoft.com/office/drawing/2014/main" id="{39AA3072-A752-E15E-D458-847529934670}"/>
                      </a:ext>
                    </a:extLst>
                  </p:cNvPr>
                  <p:cNvSpPr/>
                  <p:nvPr/>
                </p:nvSpPr>
                <p:spPr>
                  <a:xfrm rot="548387">
                    <a:off x="3083146" y="2231878"/>
                    <a:ext cx="288000" cy="28800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169" name="Straight Connector 168">
                    <a:extLst>
                      <a:ext uri="{FF2B5EF4-FFF2-40B4-BE49-F238E27FC236}">
                        <a16:creationId xmlns:a16="http://schemas.microsoft.com/office/drawing/2014/main" id="{0FABB056-8FE8-49E7-235E-01D17B50356A}"/>
                      </a:ext>
                    </a:extLst>
                  </p:cNvPr>
                  <p:cNvCxnSpPr>
                    <a:cxnSpLocks/>
                    <a:stCxn id="167" idx="5"/>
                    <a:endCxn id="166" idx="0"/>
                  </p:cNvCxnSpPr>
                  <p:nvPr/>
                </p:nvCxnSpPr>
                <p:spPr>
                  <a:xfrm>
                    <a:off x="3311502" y="2492582"/>
                    <a:ext cx="839055" cy="2629317"/>
                  </a:xfrm>
                  <a:prstGeom prst="line">
                    <a:avLst/>
                  </a:prstGeom>
                  <a:ln w="381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171" name="Rectangle 170">
                    <a:extLst>
                      <a:ext uri="{FF2B5EF4-FFF2-40B4-BE49-F238E27FC236}">
                        <a16:creationId xmlns:a16="http://schemas.microsoft.com/office/drawing/2014/main" id="{D30869AD-2ACF-9D07-A7F6-5BDC9EB31E15}"/>
                      </a:ext>
                    </a:extLst>
                  </p:cNvPr>
                  <p:cNvSpPr/>
                  <p:nvPr/>
                </p:nvSpPr>
                <p:spPr>
                  <a:xfrm rot="20503527">
                    <a:off x="3564038" y="3155805"/>
                    <a:ext cx="469664" cy="17793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74" name="Straight Connector 173">
                    <a:extLst>
                      <a:ext uri="{FF2B5EF4-FFF2-40B4-BE49-F238E27FC236}">
                        <a16:creationId xmlns:a16="http://schemas.microsoft.com/office/drawing/2014/main" id="{29A7E6FA-7B86-4304-532F-8CBF9BB73BFB}"/>
                      </a:ext>
                    </a:extLst>
                  </p:cNvPr>
                  <p:cNvCxnSpPr>
                    <a:cxnSpLocks/>
                    <a:endCxn id="167" idx="6"/>
                  </p:cNvCxnSpPr>
                  <p:nvPr/>
                </p:nvCxnSpPr>
                <p:spPr>
                  <a:xfrm flipH="1">
                    <a:off x="3369318" y="2374058"/>
                    <a:ext cx="1247626" cy="2469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B882AC5-049F-EDBA-C8D9-5CD6A595D02C}"/>
                      </a:ext>
                    </a:extLst>
                  </p:cNvPr>
                  <p:cNvCxnSpPr>
                    <a:cxnSpLocks/>
                  </p:cNvCxnSpPr>
                  <p:nvPr/>
                </p:nvCxnSpPr>
                <p:spPr>
                  <a:xfrm flipH="1">
                    <a:off x="4199903" y="5223111"/>
                    <a:ext cx="852649" cy="0"/>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C9B326-7FAF-2762-1C0E-328E7FDF3ADE}"/>
                      </a:ext>
                    </a:extLst>
                  </p:cNvPr>
                  <p:cNvCxnSpPr>
                    <a:cxnSpLocks/>
                  </p:cNvCxnSpPr>
                  <p:nvPr/>
                </p:nvCxnSpPr>
                <p:spPr>
                  <a:xfrm flipH="1">
                    <a:off x="4150557" y="2371088"/>
                    <a:ext cx="852649" cy="0"/>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EFC9A5B-B231-D8A0-58F3-913557595633}"/>
                      </a:ext>
                    </a:extLst>
                  </p:cNvPr>
                  <p:cNvCxnSpPr>
                    <a:cxnSpLocks/>
                  </p:cNvCxnSpPr>
                  <p:nvPr/>
                </p:nvCxnSpPr>
                <p:spPr>
                  <a:xfrm flipV="1">
                    <a:off x="4963372" y="2340350"/>
                    <a:ext cx="3134" cy="2896868"/>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390E88-E8F2-E634-B647-3CF1963EC1A0}"/>
                      </a:ext>
                    </a:extLst>
                  </p:cNvPr>
                  <p:cNvCxnSpPr>
                    <a:cxnSpLocks/>
                  </p:cNvCxnSpPr>
                  <p:nvPr/>
                </p:nvCxnSpPr>
                <p:spPr>
                  <a:xfrm flipH="1">
                    <a:off x="3226488" y="1638966"/>
                    <a:ext cx="4901" cy="660828"/>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30E3970-C1A4-BCF5-86B1-AA5414B287B3}"/>
                      </a:ext>
                    </a:extLst>
                  </p:cNvPr>
                  <p:cNvCxnSpPr>
                    <a:cxnSpLocks/>
                  </p:cNvCxnSpPr>
                  <p:nvPr/>
                </p:nvCxnSpPr>
                <p:spPr>
                  <a:xfrm flipH="1">
                    <a:off x="4212381" y="1648922"/>
                    <a:ext cx="0" cy="806280"/>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B3710A2-DD5E-E104-FE74-1F8E89E687C2}"/>
                      </a:ext>
                    </a:extLst>
                  </p:cNvPr>
                  <p:cNvCxnSpPr>
                    <a:cxnSpLocks/>
                  </p:cNvCxnSpPr>
                  <p:nvPr/>
                </p:nvCxnSpPr>
                <p:spPr>
                  <a:xfrm flipV="1">
                    <a:off x="3201320" y="1687505"/>
                    <a:ext cx="1052603" cy="6228"/>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9" name="Graphic 38" descr="Line arrow: Clockwise curve with solid fill">
                    <a:extLst>
                      <a:ext uri="{FF2B5EF4-FFF2-40B4-BE49-F238E27FC236}">
                        <a16:creationId xmlns:a16="http://schemas.microsoft.com/office/drawing/2014/main" id="{C5635C75-8FDE-A65F-E19C-C9B95935A2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56213" y="2311523"/>
                    <a:ext cx="718898" cy="718898"/>
                  </a:xfrm>
                  <a:prstGeom prst="rect">
                    <a:avLst/>
                  </a:prstGeom>
                </p:spPr>
              </p:pic>
              <p:sp>
                <p:nvSpPr>
                  <p:cNvPr id="41" name="TextBox 40">
                    <a:extLst>
                      <a:ext uri="{FF2B5EF4-FFF2-40B4-BE49-F238E27FC236}">
                        <a16:creationId xmlns:a16="http://schemas.microsoft.com/office/drawing/2014/main" id="{0B0C88FB-0ED5-7720-B34B-DCD9D0BE8768}"/>
                      </a:ext>
                    </a:extLst>
                  </p:cNvPr>
                  <p:cNvSpPr txBox="1"/>
                  <p:nvPr/>
                </p:nvSpPr>
                <p:spPr>
                  <a:xfrm>
                    <a:off x="3520708" y="2553367"/>
                    <a:ext cx="396000" cy="477054"/>
                  </a:xfrm>
                  <a:prstGeom prst="rect">
                    <a:avLst/>
                  </a:prstGeom>
                  <a:noFill/>
                </p:spPr>
                <p:txBody>
                  <a:bodyPr wrap="square">
                    <a:spAutoFit/>
                  </a:bodyPr>
                  <a:lstStyle/>
                  <a:p>
                    <a:r>
                      <a:rPr lang="el-GR" sz="25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β</a:t>
                    </a:r>
                    <a:endParaRPr lang="en-US" sz="2500" b="1" dirty="0">
                      <a:ln w="0"/>
                      <a:solidFill>
                        <a:schemeClr val="bg1"/>
                      </a:solidFill>
                      <a:effectLst>
                        <a:outerShdw blurRad="38100" dist="25400" dir="5400000" algn="ctr" rotWithShape="0">
                          <a:srgbClr val="6E747A">
                            <a:alpha val="43000"/>
                          </a:srgbClr>
                        </a:outerShdw>
                      </a:effectLst>
                    </a:endParaRPr>
                  </a:p>
                </p:txBody>
              </p:sp>
              <p:cxnSp>
                <p:nvCxnSpPr>
                  <p:cNvPr id="162" name="Straight Connector 161">
                    <a:extLst>
                      <a:ext uri="{FF2B5EF4-FFF2-40B4-BE49-F238E27FC236}">
                        <a16:creationId xmlns:a16="http://schemas.microsoft.com/office/drawing/2014/main" id="{80FECA0F-AB37-0079-F334-3748D45A1E51}"/>
                      </a:ext>
                    </a:extLst>
                  </p:cNvPr>
                  <p:cNvCxnSpPr>
                    <a:cxnSpLocks/>
                  </p:cNvCxnSpPr>
                  <p:nvPr/>
                </p:nvCxnSpPr>
                <p:spPr>
                  <a:xfrm>
                    <a:off x="4199904" y="2423619"/>
                    <a:ext cx="0" cy="285978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grpSp>
        <p:grpSp>
          <p:nvGrpSpPr>
            <p:cNvPr id="11" name="Group 10">
              <a:extLst>
                <a:ext uri="{FF2B5EF4-FFF2-40B4-BE49-F238E27FC236}">
                  <a16:creationId xmlns:a16="http://schemas.microsoft.com/office/drawing/2014/main" id="{9B2D5FC4-21E4-E80E-C5D6-4F5B8E5B621C}"/>
                </a:ext>
              </a:extLst>
            </p:cNvPr>
            <p:cNvGrpSpPr/>
            <p:nvPr/>
          </p:nvGrpSpPr>
          <p:grpSpPr>
            <a:xfrm>
              <a:off x="3671190" y="3177504"/>
              <a:ext cx="450672" cy="616733"/>
              <a:chOff x="3671190" y="3177504"/>
              <a:chExt cx="450672" cy="616733"/>
            </a:xfrm>
          </p:grpSpPr>
          <p:pic>
            <p:nvPicPr>
              <p:cNvPr id="9" name="Graphic 8" descr="Line arrow: Counter-clockwise curve with solid fill">
                <a:extLst>
                  <a:ext uri="{FF2B5EF4-FFF2-40B4-BE49-F238E27FC236}">
                    <a16:creationId xmlns:a16="http://schemas.microsoft.com/office/drawing/2014/main" id="{B117E021-7614-E637-C628-23557382BB2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18520623">
                <a:off x="3687051" y="3362237"/>
                <a:ext cx="432000" cy="4320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FC5D11B-2299-A999-C64C-F29D2BBEE39F}"/>
                      </a:ext>
                    </a:extLst>
                  </p:cNvPr>
                  <p:cNvSpPr txBox="1"/>
                  <p:nvPr/>
                </p:nvSpPr>
                <p:spPr>
                  <a:xfrm>
                    <a:off x="3671190" y="3177504"/>
                    <a:ext cx="450672" cy="2787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𝜹</m:t>
                          </m:r>
                        </m:oMath>
                      </m:oMathPara>
                    </a14:m>
                    <a:endParaRPr lang="en-US" b="1" dirty="0">
                      <a:solidFill>
                        <a:srgbClr val="FF0000"/>
                      </a:solidFill>
                    </a:endParaRPr>
                  </a:p>
                </p:txBody>
              </p:sp>
            </mc:Choice>
            <mc:Fallback xmlns="">
              <p:sp>
                <p:nvSpPr>
                  <p:cNvPr id="10" name="TextBox 9">
                    <a:extLst>
                      <a:ext uri="{FF2B5EF4-FFF2-40B4-BE49-F238E27FC236}">
                        <a16:creationId xmlns:a16="http://schemas.microsoft.com/office/drawing/2014/main" id="{1FC5D11B-2299-A999-C64C-F29D2BBEE39F}"/>
                      </a:ext>
                    </a:extLst>
                  </p:cNvPr>
                  <p:cNvSpPr txBox="1">
                    <a:spLocks noRot="1" noChangeAspect="1" noMove="1" noResize="1" noEditPoints="1" noAdjustHandles="1" noChangeArrowheads="1" noChangeShapeType="1" noTextEdit="1"/>
                  </p:cNvSpPr>
                  <p:nvPr/>
                </p:nvSpPr>
                <p:spPr>
                  <a:xfrm>
                    <a:off x="3671190" y="3177504"/>
                    <a:ext cx="450672" cy="278775"/>
                  </a:xfrm>
                  <a:prstGeom prst="rect">
                    <a:avLst/>
                  </a:prstGeom>
                  <a:blipFill>
                    <a:blip r:embed="rId18"/>
                    <a:stretch>
                      <a:fillRect b="-10870"/>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187137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circle(in)">
                                      <p:cBhvr>
                                        <p:cTn id="7" dur="20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circle(in)">
                                      <p:cBhvr>
                                        <p:cTn id="12" dur="20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1000"/>
                                        <p:tgtEl>
                                          <p:spTgt spid="62"/>
                                        </p:tgtEl>
                                      </p:cBhvr>
                                    </p:animEffect>
                                    <p:anim calcmode="lin" valueType="num">
                                      <p:cBhvr>
                                        <p:cTn id="30" dur="1000" fill="hold"/>
                                        <p:tgtEl>
                                          <p:spTgt spid="62"/>
                                        </p:tgtEl>
                                        <p:attrNameLst>
                                          <p:attrName>ppt_x</p:attrName>
                                        </p:attrNameLst>
                                      </p:cBhvr>
                                      <p:tavLst>
                                        <p:tav tm="0">
                                          <p:val>
                                            <p:strVal val="#ppt_x"/>
                                          </p:val>
                                        </p:tav>
                                        <p:tav tm="100000">
                                          <p:val>
                                            <p:strVal val="#ppt_x"/>
                                          </p:val>
                                        </p:tav>
                                      </p:tavLst>
                                    </p:anim>
                                    <p:anim calcmode="lin" valueType="num">
                                      <p:cBhvr>
                                        <p:cTn id="31"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4" name="TextBox 3">
            <a:extLst>
              <a:ext uri="{FF2B5EF4-FFF2-40B4-BE49-F238E27FC236}">
                <a16:creationId xmlns:a16="http://schemas.microsoft.com/office/drawing/2014/main" id="{260AE8FE-4F9E-4E10-95E5-89AA936CC4FC}"/>
              </a:ext>
            </a:extLst>
          </p:cNvPr>
          <p:cNvSpPr txBox="1"/>
          <p:nvPr/>
        </p:nvSpPr>
        <p:spPr>
          <a:xfrm>
            <a:off x="139863" y="464983"/>
            <a:ext cx="10964998"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sng" strike="noStrike" kern="1200" cap="none" spc="0" normalizeH="0" baseline="0" noProof="0" dirty="0">
                <a:ln>
                  <a:noFill/>
                </a:ln>
                <a:solidFill>
                  <a:prstClr val="black"/>
                </a:solidFill>
                <a:effectLst/>
                <a:uLnTx/>
                <a:uFillTx/>
                <a:latin typeface="+mj-lt"/>
                <a:ea typeface="+mn-ea"/>
                <a:cs typeface="+mn-cs"/>
              </a:rPr>
              <a:t>Kinetic Modeling of Microprocessor Prosthetic Knee Joint</a:t>
            </a:r>
            <a:endParaRPr kumimoji="0" lang="en-US" sz="3000" b="1" i="0" u="sng" strike="noStrike" kern="1200" cap="none" spc="0" normalizeH="0" baseline="0" noProof="0" dirty="0">
              <a:ln>
                <a:noFill/>
              </a:ln>
              <a:solidFill>
                <a:prstClr val="black"/>
              </a:solidFill>
              <a:effectLst/>
              <a:uLnTx/>
              <a:uFillTx/>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89" name="Ink 88">
                <a:extLst>
                  <a:ext uri="{FF2B5EF4-FFF2-40B4-BE49-F238E27FC236}">
                    <a16:creationId xmlns:a16="http://schemas.microsoft.com/office/drawing/2014/main" id="{3CF0CABA-6512-3104-81CB-FDDE92A419C3}"/>
                  </a:ext>
                </a:extLst>
              </p14:cNvPr>
              <p14:cNvContentPartPr/>
              <p14:nvPr/>
            </p14:nvContentPartPr>
            <p14:xfrm>
              <a:off x="7671929" y="2638270"/>
              <a:ext cx="32040" cy="32400"/>
            </p14:xfrm>
          </p:contentPart>
        </mc:Choice>
        <mc:Fallback xmlns="">
          <p:pic>
            <p:nvPicPr>
              <p:cNvPr id="89" name="Ink 88">
                <a:extLst>
                  <a:ext uri="{FF2B5EF4-FFF2-40B4-BE49-F238E27FC236}">
                    <a16:creationId xmlns:a16="http://schemas.microsoft.com/office/drawing/2014/main" id="{3CF0CABA-6512-3104-81CB-FDDE92A419C3}"/>
                  </a:ext>
                </a:extLst>
              </p:cNvPr>
              <p:cNvPicPr/>
              <p:nvPr/>
            </p:nvPicPr>
            <p:blipFill>
              <a:blip r:embed="rId5"/>
              <a:stretch>
                <a:fillRect/>
              </a:stretch>
            </p:blipFill>
            <p:spPr>
              <a:xfrm>
                <a:off x="7663029" y="2629169"/>
                <a:ext cx="49484" cy="50238"/>
              </a:xfrm>
              <a:prstGeom prst="rect">
                <a:avLst/>
              </a:prstGeom>
            </p:spPr>
          </p:pic>
        </mc:Fallback>
      </mc:AlternateContent>
      <mc:AlternateContent xmlns:mc="http://schemas.openxmlformats.org/markup-compatibility/2006" xmlns:a14="http://schemas.microsoft.com/office/drawing/2010/main">
        <mc:Choice Requires="a14">
          <p:sp>
            <p:nvSpPr>
              <p:cNvPr id="182" name="TextBox 181">
                <a:extLst>
                  <a:ext uri="{FF2B5EF4-FFF2-40B4-BE49-F238E27FC236}">
                    <a16:creationId xmlns:a16="http://schemas.microsoft.com/office/drawing/2014/main" id="{8B6018D2-1478-A7A2-1311-A6457A72015C}"/>
                  </a:ext>
                </a:extLst>
              </p:cNvPr>
              <p:cNvSpPr txBox="1"/>
              <p:nvPr/>
            </p:nvSpPr>
            <p:spPr>
              <a:xfrm>
                <a:off x="565788" y="1091403"/>
                <a:ext cx="3024000" cy="95545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m:rPr>
                          <m:nor/>
                        </m:rPr>
                        <a:rPr lang="en-US" sz="3000" dirty="0" smtClean="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m:t>𝞽</m:t>
                      </m:r>
                      <m:r>
                        <m:rPr>
                          <m:nor/>
                        </m:rPr>
                        <a:rPr lang="en-US" sz="3000" baseline="-25000" dirty="0" smtClean="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m:t>2</m:t>
                      </m:r>
                      <m:r>
                        <m:rPr>
                          <m:nor/>
                        </m:rPr>
                        <a:rPr lang="en-US" sz="3000" i="0" dirty="0" smtClean="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m:t> </m:t>
                      </m:r>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𝐹</m:t>
                          </m:r>
                        </m:e>
                        <m:sub>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𝑑</m:t>
                          </m:r>
                        </m:sub>
                      </m:sSub>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f>
                        <m:fPr>
                          <m:ctrlPr>
                            <a:rPr lang="en-US" sz="300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000" b="0" i="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𝛿</m:t>
                          </m:r>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𝐿</m:t>
                          </m:r>
                          <m:r>
                            <a:rPr lang="en-US" sz="3000" b="0" i="1" baseline="-250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𝑀𝑅</m:t>
                          </m:r>
                        </m:num>
                        <m:den>
                          <m:r>
                            <a:rPr lang="el-GR" sz="3000" b="0" i="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𝛿</m:t>
                          </m:r>
                          <m:r>
                            <a:rPr lang="el-GR"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𝛽</m:t>
                          </m:r>
                        </m:den>
                      </m:f>
                    </m:oMath>
                  </m:oMathPara>
                </a14:m>
                <a:endParaRPr lang="en-US" sz="3000" baseline="-25000" dirty="0">
                  <a:solidFill>
                    <a:srgbClr val="002060"/>
                  </a:solidFill>
                </a:endParaRPr>
              </a:p>
            </p:txBody>
          </p:sp>
        </mc:Choice>
        <mc:Fallback xmlns="">
          <p:sp>
            <p:nvSpPr>
              <p:cNvPr id="182" name="TextBox 181">
                <a:extLst>
                  <a:ext uri="{FF2B5EF4-FFF2-40B4-BE49-F238E27FC236}">
                    <a16:creationId xmlns:a16="http://schemas.microsoft.com/office/drawing/2014/main" id="{8B6018D2-1478-A7A2-1311-A6457A72015C}"/>
                  </a:ext>
                </a:extLst>
              </p:cNvPr>
              <p:cNvSpPr txBox="1">
                <a:spLocks noRot="1" noChangeAspect="1" noMove="1" noResize="1" noEditPoints="1" noAdjustHandles="1" noChangeArrowheads="1" noChangeShapeType="1" noTextEdit="1"/>
              </p:cNvSpPr>
              <p:nvPr/>
            </p:nvSpPr>
            <p:spPr>
              <a:xfrm>
                <a:off x="565788" y="1091403"/>
                <a:ext cx="3024000" cy="95545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94CC3F1-056D-74AB-8F2E-330BBD9FB58F}"/>
                  </a:ext>
                </a:extLst>
              </p:cNvPr>
              <p:cNvSpPr txBox="1"/>
              <p:nvPr/>
            </p:nvSpPr>
            <p:spPr>
              <a:xfrm>
                <a:off x="3657364" y="1005081"/>
                <a:ext cx="4887102" cy="90486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𝐹</m:t>
                          </m:r>
                        </m:e>
                        <m:sub>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𝑑</m:t>
                          </m:r>
                        </m:sub>
                      </m:sSub>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US" sz="3200" dirty="0">
                          <a:solidFill>
                            <a:srgbClr val="002060"/>
                          </a:solidFill>
                        </a:rPr>
                        <m:t> </m:t>
                      </m:r>
                      <m:f>
                        <m:fPr>
                          <m:ctrlPr>
                            <a:rPr lang="en-US" sz="3200" i="1">
                              <a:solidFill>
                                <a:srgbClr val="002060"/>
                              </a:solidFill>
                              <a:latin typeface="Cambria Math" panose="02040503050406030204" pitchFamily="18" charset="0"/>
                            </a:rPr>
                          </m:ctrlPr>
                        </m:fPr>
                        <m:num>
                          <m:r>
                            <m:rPr>
                              <m:nor/>
                            </m:rPr>
                            <a:rPr lang="en-US" sz="3200" dirty="0">
                              <a:solidFill>
                                <a:srgbClr val="002060"/>
                              </a:solidFill>
                            </a:rPr>
                            <m:t>L</m:t>
                          </m:r>
                          <m:r>
                            <m:rPr>
                              <m:nor/>
                            </m:rPr>
                            <a:rPr lang="en-US" sz="3200" baseline="-25000" dirty="0">
                              <a:solidFill>
                                <a:srgbClr val="002060"/>
                              </a:solidFill>
                            </a:rPr>
                            <m:t>ac</m:t>
                          </m:r>
                          <m:r>
                            <m:rPr>
                              <m:nor/>
                            </m:rPr>
                            <a:rPr lang="en-US" sz="3200" dirty="0">
                              <a:solidFill>
                                <a:srgbClr val="002060"/>
                              </a:solidFill>
                            </a:rPr>
                            <m:t>L</m:t>
                          </m:r>
                          <m:r>
                            <m:rPr>
                              <m:nor/>
                            </m:rPr>
                            <a:rPr lang="en-US" sz="3200" baseline="-25000" dirty="0">
                              <a:solidFill>
                                <a:srgbClr val="002060"/>
                              </a:solidFill>
                            </a:rPr>
                            <m:t>ab</m:t>
                          </m:r>
                          <m:r>
                            <m:rPr>
                              <m:nor/>
                            </m:rPr>
                            <a:rPr lang="en-US" sz="3200" baseline="-25000" dirty="0">
                              <a:solidFill>
                                <a:srgbClr val="002060"/>
                              </a:solidFill>
                            </a:rPr>
                            <m:t> </m:t>
                          </m:r>
                          <m:r>
                            <m:rPr>
                              <m:nor/>
                            </m:rPr>
                            <a:rPr lang="en-US" sz="3200" dirty="0">
                              <a:solidFill>
                                <a:srgbClr val="002060"/>
                              </a:solidFill>
                            </a:rPr>
                            <m:t>cos</m:t>
                          </m:r>
                          <m:d>
                            <m:dPr>
                              <m:ctrlPr>
                                <a:rPr lang="en-US" sz="3200" i="1">
                                  <a:solidFill>
                                    <a:srgbClr val="002060"/>
                                  </a:solidFill>
                                  <a:latin typeface="Cambria Math" panose="02040503050406030204" pitchFamily="18" charset="0"/>
                                </a:rPr>
                              </m:ctrlPr>
                            </m:dPr>
                            <m:e>
                              <m:r>
                                <a:rPr lang="en-US" sz="3200" b="0" i="1">
                                  <a:solidFill>
                                    <a:srgbClr val="002060"/>
                                  </a:solidFill>
                                  <a:latin typeface="Cambria Math" panose="02040503050406030204" pitchFamily="18" charset="0"/>
                                  <a:ea typeface="Cambria Math" panose="02040503050406030204" pitchFamily="18" charset="0"/>
                                </a:rPr>
                                <m:t>𝛽</m:t>
                              </m:r>
                            </m:e>
                          </m:d>
                        </m:num>
                        <m:den>
                          <m:r>
                            <a:rPr lang="en-US" sz="3200" b="0" i="1">
                              <a:solidFill>
                                <a:srgbClr val="002060"/>
                              </a:solidFill>
                              <a:latin typeface="Cambria Math" panose="02040503050406030204" pitchFamily="18" charset="0"/>
                            </a:rPr>
                            <m:t>𝐿</m:t>
                          </m:r>
                          <m:r>
                            <a:rPr lang="en-US" sz="3200" b="0" i="1" baseline="-25000">
                              <a:solidFill>
                                <a:srgbClr val="002060"/>
                              </a:solidFill>
                              <a:latin typeface="Cambria Math" panose="02040503050406030204" pitchFamily="18" charset="0"/>
                            </a:rPr>
                            <m:t>𝑀𝑅</m:t>
                          </m:r>
                        </m:den>
                      </m:f>
                    </m:oMath>
                  </m:oMathPara>
                </a14:m>
                <a:endParaRPr lang="en-US" sz="3000" baseline="-25000" dirty="0">
                  <a:solidFill>
                    <a:srgbClr val="002060"/>
                  </a:solidFill>
                </a:endParaRPr>
              </a:p>
            </p:txBody>
          </p:sp>
        </mc:Choice>
        <mc:Fallback xmlns="">
          <p:sp>
            <p:nvSpPr>
              <p:cNvPr id="8" name="TextBox 7">
                <a:extLst>
                  <a:ext uri="{FF2B5EF4-FFF2-40B4-BE49-F238E27FC236}">
                    <a16:creationId xmlns:a16="http://schemas.microsoft.com/office/drawing/2014/main" id="{794CC3F1-056D-74AB-8F2E-330BBD9FB58F}"/>
                  </a:ext>
                </a:extLst>
              </p:cNvPr>
              <p:cNvSpPr txBox="1">
                <a:spLocks noRot="1" noChangeAspect="1" noMove="1" noResize="1" noEditPoints="1" noAdjustHandles="1" noChangeArrowheads="1" noChangeShapeType="1" noTextEdit="1"/>
              </p:cNvSpPr>
              <p:nvPr/>
            </p:nvSpPr>
            <p:spPr>
              <a:xfrm>
                <a:off x="3657364" y="1005081"/>
                <a:ext cx="4887102" cy="904863"/>
              </a:xfrm>
              <a:prstGeom prst="rect">
                <a:avLst/>
              </a:prstGeom>
              <a:blipFill>
                <a:blip r:embed="rId7"/>
                <a:stretch>
                  <a:fillRect b="-101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CD8BDB7-DADA-8639-2DAF-5FD0FE816B2E}"/>
                  </a:ext>
                </a:extLst>
              </p:cNvPr>
              <p:cNvSpPr txBox="1"/>
              <p:nvPr/>
            </p:nvSpPr>
            <p:spPr>
              <a:xfrm>
                <a:off x="2327500" y="4445366"/>
                <a:ext cx="2304000" cy="45102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𝐹</m:t>
                      </m:r>
                      <m:r>
                        <a:rPr lang="en-US" sz="3000" b="0" i="1" baseline="-250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𝑑</m:t>
                      </m:r>
                      <m:r>
                        <a:rPr lang="en-US" sz="3000" i="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𝑃</m:t>
                      </m:r>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𝐴</m:t>
                      </m:r>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oMath>
                  </m:oMathPara>
                </a14:m>
                <a:endParaRPr lang="en-US" sz="3000" baseline="-25000" dirty="0">
                  <a:solidFill>
                    <a:srgbClr val="002060"/>
                  </a:solidFill>
                </a:endParaRPr>
              </a:p>
            </p:txBody>
          </p:sp>
        </mc:Choice>
        <mc:Fallback xmlns="">
          <p:sp>
            <p:nvSpPr>
              <p:cNvPr id="9" name="TextBox 8">
                <a:extLst>
                  <a:ext uri="{FF2B5EF4-FFF2-40B4-BE49-F238E27FC236}">
                    <a16:creationId xmlns:a16="http://schemas.microsoft.com/office/drawing/2014/main" id="{1CD8BDB7-DADA-8639-2DAF-5FD0FE816B2E}"/>
                  </a:ext>
                </a:extLst>
              </p:cNvPr>
              <p:cNvSpPr txBox="1">
                <a:spLocks noRot="1" noChangeAspect="1" noMove="1" noResize="1" noEditPoints="1" noAdjustHandles="1" noChangeArrowheads="1" noChangeShapeType="1" noTextEdit="1"/>
              </p:cNvSpPr>
              <p:nvPr/>
            </p:nvSpPr>
            <p:spPr>
              <a:xfrm>
                <a:off x="2327500" y="4445366"/>
                <a:ext cx="2304000" cy="451021"/>
              </a:xfrm>
              <a:prstGeom prst="rect">
                <a:avLst/>
              </a:prstGeom>
              <a:blipFill>
                <a:blip r:embed="rId16"/>
                <a:stretch>
                  <a:fillRect b="-1351"/>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654FEF76-DD71-0716-984A-A895F3D938E9}"/>
              </a:ext>
            </a:extLst>
          </p:cNvPr>
          <p:cNvSpPr txBox="1"/>
          <p:nvPr/>
        </p:nvSpPr>
        <p:spPr>
          <a:xfrm>
            <a:off x="100790" y="3542458"/>
            <a:ext cx="8824424" cy="1015663"/>
          </a:xfrm>
          <a:prstGeom prst="rect">
            <a:avLst/>
          </a:prstGeom>
          <a:noFill/>
        </p:spPr>
        <p:txBody>
          <a:bodyPr wrap="square">
            <a:spAutoFit/>
          </a:bodyPr>
          <a:lstStyle/>
          <a:p>
            <a:r>
              <a:rPr lang="en-US" sz="3000" dirty="0">
                <a:solidFill>
                  <a:srgbClr val="000000"/>
                </a:solidFill>
                <a:latin typeface="+mj-lt"/>
              </a:rPr>
              <a:t>T</a:t>
            </a:r>
            <a:r>
              <a:rPr lang="en-US" sz="3000" b="0" i="0" dirty="0">
                <a:solidFill>
                  <a:srgbClr val="000000"/>
                </a:solidFill>
                <a:effectLst/>
                <a:latin typeface="+mj-lt"/>
              </a:rPr>
              <a:t>he damping force of MR damper can be calculated:-</a:t>
            </a:r>
            <a:endParaRPr lang="en-US" sz="3000" dirty="0">
              <a:latin typeface="+mj-lt"/>
            </a:endParaRPr>
          </a:p>
        </p:txBody>
      </p:sp>
      <p:cxnSp>
        <p:nvCxnSpPr>
          <p:cNvPr id="16" name="Connector: Curved 15">
            <a:extLst>
              <a:ext uri="{FF2B5EF4-FFF2-40B4-BE49-F238E27FC236}">
                <a16:creationId xmlns:a16="http://schemas.microsoft.com/office/drawing/2014/main" id="{37A2E5C1-5A16-84D4-F996-86FCA003104E}"/>
              </a:ext>
            </a:extLst>
          </p:cNvPr>
          <p:cNvCxnSpPr>
            <a:cxnSpLocks/>
            <a:stCxn id="28" idx="0"/>
            <a:endCxn id="9" idx="2"/>
          </p:cNvCxnSpPr>
          <p:nvPr/>
        </p:nvCxnSpPr>
        <p:spPr>
          <a:xfrm rot="5400000" flipH="1" flipV="1">
            <a:off x="2595697" y="5121140"/>
            <a:ext cx="1108555" cy="659051"/>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6E111138-C621-BF72-DB5E-EBDC7590B0AF}"/>
              </a:ext>
            </a:extLst>
          </p:cNvPr>
          <p:cNvCxnSpPr>
            <a:cxnSpLocks/>
            <a:stCxn id="29" idx="0"/>
            <a:endCxn id="9" idx="3"/>
          </p:cNvCxnSpPr>
          <p:nvPr/>
        </p:nvCxnSpPr>
        <p:spPr>
          <a:xfrm rot="16200000" flipV="1">
            <a:off x="5327359" y="3975019"/>
            <a:ext cx="989493" cy="2381209"/>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25FAA45-D81D-31CA-6BAC-F107D2FF934D}"/>
              </a:ext>
            </a:extLst>
          </p:cNvPr>
          <p:cNvSpPr txBox="1"/>
          <p:nvPr/>
        </p:nvSpPr>
        <p:spPr>
          <a:xfrm>
            <a:off x="195657" y="6004942"/>
            <a:ext cx="5249584" cy="861774"/>
          </a:xfrm>
          <a:prstGeom prst="rect">
            <a:avLst/>
          </a:prstGeom>
          <a:noFill/>
        </p:spPr>
        <p:txBody>
          <a:bodyPr wrap="square">
            <a:spAutoFit/>
          </a:bodyPr>
          <a:lstStyle/>
          <a:p>
            <a:pPr algn="ctr"/>
            <a:r>
              <a:rPr lang="en-US" sz="2500" dirty="0">
                <a:ln w="0"/>
                <a:solidFill>
                  <a:schemeClr val="accent1"/>
                </a:solidFill>
                <a:effectLst>
                  <a:outerShdw blurRad="38100" dist="25400" dir="5400000" algn="ctr" rotWithShape="0">
                    <a:srgbClr val="6E747A">
                      <a:alpha val="43000"/>
                    </a:srgbClr>
                  </a:outerShdw>
                </a:effectLst>
                <a:latin typeface="+mj-lt"/>
              </a:rPr>
              <a:t>Pressure drop</a:t>
            </a:r>
            <a:r>
              <a:rPr lang="en-US" sz="2500" i="0" dirty="0">
                <a:ln w="0"/>
                <a:solidFill>
                  <a:schemeClr val="accent1"/>
                </a:solidFill>
                <a:effectLst>
                  <a:outerShdw blurRad="38100" dist="25400" dir="5400000" algn="ctr" rotWithShape="0">
                    <a:srgbClr val="6E747A">
                      <a:alpha val="43000"/>
                    </a:srgbClr>
                  </a:outerShdw>
                </a:effectLst>
                <a:latin typeface="+mj-lt"/>
              </a:rPr>
              <a:t> between upper and lower chamber</a:t>
            </a:r>
            <a:r>
              <a:rPr lang="en-US" sz="2500" dirty="0">
                <a:ln w="0"/>
                <a:solidFill>
                  <a:schemeClr val="accent1"/>
                </a:solidFill>
                <a:effectLst>
                  <a:outerShdw blurRad="38100" dist="25400" dir="5400000" algn="ctr" rotWithShape="0">
                    <a:srgbClr val="6E747A">
                      <a:alpha val="43000"/>
                    </a:srgbClr>
                  </a:outerShdw>
                </a:effectLst>
                <a:latin typeface="+mj-lt"/>
              </a:rPr>
              <a:t> </a:t>
            </a:r>
            <a:endParaRPr lang="en-US" sz="3000" dirty="0">
              <a:ln w="0"/>
              <a:solidFill>
                <a:schemeClr val="accent1"/>
              </a:solidFill>
              <a:latin typeface="+mj-lt"/>
            </a:endParaRPr>
          </a:p>
        </p:txBody>
      </p:sp>
      <p:sp>
        <p:nvSpPr>
          <p:cNvPr id="29" name="TextBox 28">
            <a:extLst>
              <a:ext uri="{FF2B5EF4-FFF2-40B4-BE49-F238E27FC236}">
                <a16:creationId xmlns:a16="http://schemas.microsoft.com/office/drawing/2014/main" id="{EC80B140-6087-F467-CAB3-34A6A2D8657B}"/>
              </a:ext>
            </a:extLst>
          </p:cNvPr>
          <p:cNvSpPr txBox="1"/>
          <p:nvPr/>
        </p:nvSpPr>
        <p:spPr>
          <a:xfrm>
            <a:off x="4979551" y="5660370"/>
            <a:ext cx="4066315" cy="861774"/>
          </a:xfrm>
          <a:prstGeom prst="rect">
            <a:avLst/>
          </a:prstGeom>
          <a:noFill/>
        </p:spPr>
        <p:txBody>
          <a:bodyPr wrap="square">
            <a:spAutoFit/>
          </a:bodyPr>
          <a:lstStyle/>
          <a:p>
            <a:pPr algn="ctr"/>
            <a:r>
              <a:rPr lang="en-US" sz="2500" dirty="0">
                <a:ln w="0"/>
                <a:solidFill>
                  <a:schemeClr val="accent1"/>
                </a:solidFill>
                <a:latin typeface="+mj-lt"/>
              </a:rPr>
              <a:t>The cross sectional area of the piston</a:t>
            </a:r>
          </a:p>
        </p:txBody>
      </p:sp>
      <p:grpSp>
        <p:nvGrpSpPr>
          <p:cNvPr id="27" name="Group 26">
            <a:extLst>
              <a:ext uri="{FF2B5EF4-FFF2-40B4-BE49-F238E27FC236}">
                <a16:creationId xmlns:a16="http://schemas.microsoft.com/office/drawing/2014/main" id="{C88784FD-5252-FF8C-2935-8528A76E1E87}"/>
              </a:ext>
            </a:extLst>
          </p:cNvPr>
          <p:cNvGrpSpPr/>
          <p:nvPr/>
        </p:nvGrpSpPr>
        <p:grpSpPr>
          <a:xfrm>
            <a:off x="8132897" y="895893"/>
            <a:ext cx="4063080" cy="5021467"/>
            <a:chOff x="8132897" y="895893"/>
            <a:chExt cx="4063080" cy="5021467"/>
          </a:xfrm>
        </p:grpSpPr>
        <p:grpSp>
          <p:nvGrpSpPr>
            <p:cNvPr id="50" name="Group 49">
              <a:extLst>
                <a:ext uri="{FF2B5EF4-FFF2-40B4-BE49-F238E27FC236}">
                  <a16:creationId xmlns:a16="http://schemas.microsoft.com/office/drawing/2014/main" id="{FF517776-6995-4D2B-5EBF-DA2280BE54D3}"/>
                </a:ext>
              </a:extLst>
            </p:cNvPr>
            <p:cNvGrpSpPr/>
            <p:nvPr/>
          </p:nvGrpSpPr>
          <p:grpSpPr>
            <a:xfrm>
              <a:off x="8132897" y="895893"/>
              <a:ext cx="4063080" cy="5021467"/>
              <a:chOff x="8237588" y="968705"/>
              <a:chExt cx="4063080" cy="5021467"/>
            </a:xfrm>
          </p:grpSpPr>
          <p:cxnSp>
            <p:nvCxnSpPr>
              <p:cNvPr id="22" name="Straight Connector 21">
                <a:extLst>
                  <a:ext uri="{FF2B5EF4-FFF2-40B4-BE49-F238E27FC236}">
                    <a16:creationId xmlns:a16="http://schemas.microsoft.com/office/drawing/2014/main" id="{92F3AE8C-9118-08F4-73BD-73462A130BEB}"/>
                  </a:ext>
                </a:extLst>
              </p:cNvPr>
              <p:cNvCxnSpPr>
                <a:cxnSpLocks/>
              </p:cNvCxnSpPr>
              <p:nvPr/>
            </p:nvCxnSpPr>
            <p:spPr>
              <a:xfrm flipH="1" flipV="1">
                <a:off x="10118711" y="2837340"/>
                <a:ext cx="320613" cy="899517"/>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257110DC-2A11-7320-0181-622D7B525D72}"/>
                  </a:ext>
                </a:extLst>
              </p:cNvPr>
              <p:cNvGrpSpPr/>
              <p:nvPr/>
            </p:nvGrpSpPr>
            <p:grpSpPr>
              <a:xfrm>
                <a:off x="8237588" y="968705"/>
                <a:ext cx="4063080" cy="5021467"/>
                <a:chOff x="8237588" y="968705"/>
                <a:chExt cx="4063080" cy="5021467"/>
              </a:xfrm>
            </p:grpSpPr>
            <p:cxnSp>
              <p:nvCxnSpPr>
                <p:cNvPr id="17" name="Straight Connector 16">
                  <a:extLst>
                    <a:ext uri="{FF2B5EF4-FFF2-40B4-BE49-F238E27FC236}">
                      <a16:creationId xmlns:a16="http://schemas.microsoft.com/office/drawing/2014/main" id="{0CCE6BEF-1550-7F40-03F1-96F53CC96EC9}"/>
                    </a:ext>
                  </a:extLst>
                </p:cNvPr>
                <p:cNvCxnSpPr/>
                <p:nvPr/>
              </p:nvCxnSpPr>
              <p:spPr>
                <a:xfrm flipH="1">
                  <a:off x="10138027" y="2510393"/>
                  <a:ext cx="807711" cy="266373"/>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CD3ADED6-ECFB-2D08-A34C-2D7EAD130D13}"/>
                    </a:ext>
                  </a:extLst>
                </p:cNvPr>
                <p:cNvGrpSpPr/>
                <p:nvPr/>
              </p:nvGrpSpPr>
              <p:grpSpPr>
                <a:xfrm>
                  <a:off x="8237588" y="968705"/>
                  <a:ext cx="4063080" cy="5021467"/>
                  <a:chOff x="8237588" y="968705"/>
                  <a:chExt cx="4063080" cy="5021467"/>
                </a:xfrm>
              </p:grpSpPr>
              <p:cxnSp>
                <p:nvCxnSpPr>
                  <p:cNvPr id="160" name="Straight Arrow Connector 159">
                    <a:extLst>
                      <a:ext uri="{FF2B5EF4-FFF2-40B4-BE49-F238E27FC236}">
                        <a16:creationId xmlns:a16="http://schemas.microsoft.com/office/drawing/2014/main" id="{DCF65FD6-871D-7509-6FCE-D6DA30FCBB84}"/>
                      </a:ext>
                    </a:extLst>
                  </p:cNvPr>
                  <p:cNvCxnSpPr>
                    <a:cxnSpLocks/>
                  </p:cNvCxnSpPr>
                  <p:nvPr/>
                </p:nvCxnSpPr>
                <p:spPr>
                  <a:xfrm>
                    <a:off x="8451754" y="2891604"/>
                    <a:ext cx="159395" cy="441997"/>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D194C590-12EF-A95E-C547-D8FA576A2E0F}"/>
                      </a:ext>
                    </a:extLst>
                  </p:cNvPr>
                  <p:cNvGrpSpPr/>
                  <p:nvPr/>
                </p:nvGrpSpPr>
                <p:grpSpPr>
                  <a:xfrm>
                    <a:off x="8237588" y="968705"/>
                    <a:ext cx="4063080" cy="5021467"/>
                    <a:chOff x="8237588" y="968705"/>
                    <a:chExt cx="4063080" cy="5021467"/>
                  </a:xfrm>
                </p:grpSpPr>
                <p:cxnSp>
                  <p:nvCxnSpPr>
                    <p:cNvPr id="19" name="Straight Connector 18">
                      <a:extLst>
                        <a:ext uri="{FF2B5EF4-FFF2-40B4-BE49-F238E27FC236}">
                          <a16:creationId xmlns:a16="http://schemas.microsoft.com/office/drawing/2014/main" id="{2E3CDEEE-03A3-8176-E439-2F11C872D1A9}"/>
                        </a:ext>
                      </a:extLst>
                    </p:cNvPr>
                    <p:cNvCxnSpPr>
                      <a:cxnSpLocks/>
                    </p:cNvCxnSpPr>
                    <p:nvPr/>
                  </p:nvCxnSpPr>
                  <p:spPr>
                    <a:xfrm flipH="1" flipV="1">
                      <a:off x="10954259" y="2475049"/>
                      <a:ext cx="299320" cy="928891"/>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7D416AE7-2C55-F958-F2E1-77E0A6316BA5}"/>
                        </a:ext>
                      </a:extLst>
                    </p:cNvPr>
                    <p:cNvGrpSpPr/>
                    <p:nvPr/>
                  </p:nvGrpSpPr>
                  <p:grpSpPr>
                    <a:xfrm>
                      <a:off x="8237588" y="968705"/>
                      <a:ext cx="4063080" cy="5021467"/>
                      <a:chOff x="8237588" y="968705"/>
                      <a:chExt cx="4063080" cy="5021467"/>
                    </a:xfrm>
                  </p:grpSpPr>
                  <p:cxnSp>
                    <p:nvCxnSpPr>
                      <p:cNvPr id="13" name="Straight Arrow Connector 12">
                        <a:extLst>
                          <a:ext uri="{FF2B5EF4-FFF2-40B4-BE49-F238E27FC236}">
                            <a16:creationId xmlns:a16="http://schemas.microsoft.com/office/drawing/2014/main" id="{B32DBFEB-CD47-DCAB-E561-53EF4680BBC8}"/>
                          </a:ext>
                        </a:extLst>
                      </p:cNvPr>
                      <p:cNvCxnSpPr>
                        <a:cxnSpLocks/>
                      </p:cNvCxnSpPr>
                      <p:nvPr/>
                    </p:nvCxnSpPr>
                    <p:spPr>
                      <a:xfrm>
                        <a:off x="9686353" y="1722023"/>
                        <a:ext cx="520795" cy="133988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6D2931FA-8A09-9A68-3578-FD578F185036}"/>
                          </a:ext>
                        </a:extLst>
                      </p:cNvPr>
                      <p:cNvGrpSpPr/>
                      <p:nvPr/>
                    </p:nvGrpSpPr>
                    <p:grpSpPr>
                      <a:xfrm>
                        <a:off x="8237588" y="968705"/>
                        <a:ext cx="4063080" cy="5021467"/>
                        <a:chOff x="8237588" y="968705"/>
                        <a:chExt cx="4063080" cy="5021467"/>
                      </a:xfrm>
                    </p:grpSpPr>
                    <p:grpSp>
                      <p:nvGrpSpPr>
                        <p:cNvPr id="42" name="Group 41">
                          <a:extLst>
                            <a:ext uri="{FF2B5EF4-FFF2-40B4-BE49-F238E27FC236}">
                              <a16:creationId xmlns:a16="http://schemas.microsoft.com/office/drawing/2014/main" id="{97D1FEBE-DD6B-82C2-AA63-30E9050B514E}"/>
                            </a:ext>
                          </a:extLst>
                        </p:cNvPr>
                        <p:cNvGrpSpPr/>
                        <p:nvPr/>
                      </p:nvGrpSpPr>
                      <p:grpSpPr>
                        <a:xfrm>
                          <a:off x="8237588" y="968705"/>
                          <a:ext cx="4063080" cy="5021467"/>
                          <a:chOff x="8237588" y="968705"/>
                          <a:chExt cx="4063080" cy="5021467"/>
                        </a:xfrm>
                      </p:grpSpPr>
                      <p:grpSp>
                        <p:nvGrpSpPr>
                          <p:cNvPr id="40" name="Group 39">
                            <a:extLst>
                              <a:ext uri="{FF2B5EF4-FFF2-40B4-BE49-F238E27FC236}">
                                <a16:creationId xmlns:a16="http://schemas.microsoft.com/office/drawing/2014/main" id="{0620F4DC-C0EB-C18F-F005-689866D07135}"/>
                              </a:ext>
                            </a:extLst>
                          </p:cNvPr>
                          <p:cNvGrpSpPr/>
                          <p:nvPr/>
                        </p:nvGrpSpPr>
                        <p:grpSpPr>
                          <a:xfrm>
                            <a:off x="8237588" y="968705"/>
                            <a:ext cx="4063080" cy="5021467"/>
                            <a:chOff x="8237588" y="968705"/>
                            <a:chExt cx="4063080" cy="5021467"/>
                          </a:xfrm>
                        </p:grpSpPr>
                        <p:cxnSp>
                          <p:nvCxnSpPr>
                            <p:cNvPr id="36" name="Straight Arrow Connector 35">
                              <a:extLst>
                                <a:ext uri="{FF2B5EF4-FFF2-40B4-BE49-F238E27FC236}">
                                  <a16:creationId xmlns:a16="http://schemas.microsoft.com/office/drawing/2014/main" id="{0F1A7BF1-8D85-2954-1FFF-02115DDDCAEB}"/>
                                </a:ext>
                              </a:extLst>
                            </p:cNvPr>
                            <p:cNvCxnSpPr>
                              <a:cxnSpLocks/>
                            </p:cNvCxnSpPr>
                            <p:nvPr/>
                          </p:nvCxnSpPr>
                          <p:spPr>
                            <a:xfrm flipV="1">
                              <a:off x="10464685" y="3305497"/>
                              <a:ext cx="788894" cy="346892"/>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C2273AD-2530-EB7C-EC94-5F18E48882A8}"/>
                                </a:ext>
                              </a:extLst>
                            </p:cNvPr>
                            <p:cNvSpPr txBox="1"/>
                            <p:nvPr/>
                          </p:nvSpPr>
                          <p:spPr>
                            <a:xfrm rot="19984231">
                              <a:off x="10547776" y="2999645"/>
                              <a:ext cx="504000" cy="553998"/>
                            </a:xfrm>
                            <a:prstGeom prst="rect">
                              <a:avLst/>
                            </a:prstGeom>
                            <a:noFill/>
                          </p:spPr>
                          <p:txBody>
                            <a:bodyPr wrap="square" rtlCol="0">
                              <a:spAutoFit/>
                            </a:bodyPr>
                            <a:lstStyle/>
                            <a:p>
                              <a:r>
                                <a:rPr lang="en-US" sz="30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d</a:t>
                              </a:r>
                            </a:p>
                          </p:txBody>
                        </p:sp>
                        <p:grpSp>
                          <p:nvGrpSpPr>
                            <p:cNvPr id="38" name="Group 37">
                              <a:extLst>
                                <a:ext uri="{FF2B5EF4-FFF2-40B4-BE49-F238E27FC236}">
                                  <a16:creationId xmlns:a16="http://schemas.microsoft.com/office/drawing/2014/main" id="{AF79AE56-1E0B-A1C7-6518-5E942C7DB241}"/>
                                </a:ext>
                              </a:extLst>
                            </p:cNvPr>
                            <p:cNvGrpSpPr/>
                            <p:nvPr/>
                          </p:nvGrpSpPr>
                          <p:grpSpPr>
                            <a:xfrm>
                              <a:off x="8237588" y="968705"/>
                              <a:ext cx="4063080" cy="5021467"/>
                              <a:chOff x="8237588" y="968705"/>
                              <a:chExt cx="4063080" cy="5021467"/>
                            </a:xfrm>
                          </p:grpSpPr>
                          <p:grpSp>
                            <p:nvGrpSpPr>
                              <p:cNvPr id="33" name="Group 32">
                                <a:extLst>
                                  <a:ext uri="{FF2B5EF4-FFF2-40B4-BE49-F238E27FC236}">
                                    <a16:creationId xmlns:a16="http://schemas.microsoft.com/office/drawing/2014/main" id="{7A021639-983E-74E0-F302-D8BCC105FD6C}"/>
                                  </a:ext>
                                </a:extLst>
                              </p:cNvPr>
                              <p:cNvGrpSpPr/>
                              <p:nvPr/>
                            </p:nvGrpSpPr>
                            <p:grpSpPr>
                              <a:xfrm>
                                <a:off x="8959983" y="968705"/>
                                <a:ext cx="3340685" cy="5021467"/>
                                <a:chOff x="8959983" y="968705"/>
                                <a:chExt cx="3340685" cy="5021467"/>
                              </a:xfrm>
                            </p:grpSpPr>
                            <p:grpSp>
                              <p:nvGrpSpPr>
                                <p:cNvPr id="63" name="Group 62">
                                  <a:extLst>
                                    <a:ext uri="{FF2B5EF4-FFF2-40B4-BE49-F238E27FC236}">
                                      <a16:creationId xmlns:a16="http://schemas.microsoft.com/office/drawing/2014/main" id="{E51D6B25-38EF-E918-7920-D3E6C8C7FF54}"/>
                                    </a:ext>
                                  </a:extLst>
                                </p:cNvPr>
                                <p:cNvGrpSpPr/>
                                <p:nvPr/>
                              </p:nvGrpSpPr>
                              <p:grpSpPr>
                                <a:xfrm>
                                  <a:off x="8959983" y="1232689"/>
                                  <a:ext cx="3340685" cy="4757483"/>
                                  <a:chOff x="2136086" y="867029"/>
                                  <a:chExt cx="3340685" cy="4757483"/>
                                </a:xfrm>
                              </p:grpSpPr>
                              <p:sp>
                                <p:nvSpPr>
                                  <p:cNvPr id="24" name="TextBox 23">
                                    <a:extLst>
                                      <a:ext uri="{FF2B5EF4-FFF2-40B4-BE49-F238E27FC236}">
                                        <a16:creationId xmlns:a16="http://schemas.microsoft.com/office/drawing/2014/main" id="{D351AB44-B2F9-0ADD-F2BC-786939AF9903}"/>
                                      </a:ext>
                                    </a:extLst>
                                  </p:cNvPr>
                                  <p:cNvSpPr txBox="1"/>
                                  <p:nvPr/>
                                </p:nvSpPr>
                                <p:spPr>
                                  <a:xfrm rot="5400000">
                                    <a:off x="4843745" y="3162365"/>
                                    <a:ext cx="712054"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L</a:t>
                                    </a:r>
                                    <a:r>
                                      <a:rPr lang="en-US" sz="3000" b="1" baseline="-25000" dirty="0">
                                        <a:solidFill>
                                          <a:srgbClr val="002060"/>
                                        </a:solidFill>
                                        <a:latin typeface="Times New Roman" panose="02020603050405020304" pitchFamily="18" charset="0"/>
                                        <a:cs typeface="Times New Roman" panose="02020603050405020304" pitchFamily="18" charset="0"/>
                                      </a:rPr>
                                      <a:t>ab</a:t>
                                    </a:r>
                                  </a:p>
                                </p:txBody>
                              </p:sp>
                              <p:grpSp>
                                <p:nvGrpSpPr>
                                  <p:cNvPr id="60" name="Group 59">
                                    <a:extLst>
                                      <a:ext uri="{FF2B5EF4-FFF2-40B4-BE49-F238E27FC236}">
                                        <a16:creationId xmlns:a16="http://schemas.microsoft.com/office/drawing/2014/main" id="{8E770D3C-503C-321E-D066-3C4579D3E36C}"/>
                                      </a:ext>
                                    </a:extLst>
                                  </p:cNvPr>
                                  <p:cNvGrpSpPr/>
                                  <p:nvPr/>
                                </p:nvGrpSpPr>
                                <p:grpSpPr>
                                  <a:xfrm>
                                    <a:off x="2136086" y="867029"/>
                                    <a:ext cx="2838404" cy="4757483"/>
                                    <a:chOff x="2214148" y="1139875"/>
                                    <a:chExt cx="2838404" cy="4757483"/>
                                  </a:xfrm>
                                </p:grpSpPr>
                                <p:sp>
                                  <p:nvSpPr>
                                    <p:cNvPr id="37" name="TextBox 36">
                                      <a:extLst>
                                        <a:ext uri="{FF2B5EF4-FFF2-40B4-BE49-F238E27FC236}">
                                          <a16:creationId xmlns:a16="http://schemas.microsoft.com/office/drawing/2014/main" id="{41DA7619-4809-59BF-E41E-8B7C05995884}"/>
                                        </a:ext>
                                      </a:extLst>
                                    </p:cNvPr>
                                    <p:cNvSpPr txBox="1"/>
                                    <p:nvPr/>
                                  </p:nvSpPr>
                                  <p:spPr>
                                    <a:xfrm>
                                      <a:off x="3394028" y="1139875"/>
                                      <a:ext cx="683200"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L</a:t>
                                      </a:r>
                                      <a:r>
                                        <a:rPr lang="en-US" sz="3000" b="1" baseline="-25000" dirty="0">
                                          <a:solidFill>
                                            <a:srgbClr val="002060"/>
                                          </a:solidFill>
                                          <a:latin typeface="Times New Roman" panose="02020603050405020304" pitchFamily="18" charset="0"/>
                                          <a:cs typeface="Times New Roman" panose="02020603050405020304" pitchFamily="18" charset="0"/>
                                        </a:rPr>
                                        <a:t>ac</a:t>
                                      </a:r>
                                    </a:p>
                                  </p:txBody>
                                </p:sp>
                                <p:grpSp>
                                  <p:nvGrpSpPr>
                                    <p:cNvPr id="58" name="Group 57">
                                      <a:extLst>
                                        <a:ext uri="{FF2B5EF4-FFF2-40B4-BE49-F238E27FC236}">
                                          <a16:creationId xmlns:a16="http://schemas.microsoft.com/office/drawing/2014/main" id="{78F4103E-E641-52F3-48C7-17596834205E}"/>
                                        </a:ext>
                                      </a:extLst>
                                    </p:cNvPr>
                                    <p:cNvGrpSpPr/>
                                    <p:nvPr/>
                                  </p:nvGrpSpPr>
                                  <p:grpSpPr>
                                    <a:xfrm>
                                      <a:off x="2214148" y="1638966"/>
                                      <a:ext cx="2838404" cy="4258392"/>
                                      <a:chOff x="2214148" y="1638966"/>
                                      <a:chExt cx="2838404" cy="4258392"/>
                                    </a:xfrm>
                                  </p:grpSpPr>
                                  <p:cxnSp>
                                    <p:nvCxnSpPr>
                                      <p:cNvPr id="2" name="Straight Connector 1">
                                        <a:extLst>
                                          <a:ext uri="{FF2B5EF4-FFF2-40B4-BE49-F238E27FC236}">
                                            <a16:creationId xmlns:a16="http://schemas.microsoft.com/office/drawing/2014/main" id="{FE7C3864-80BF-0F5D-3972-DB08F71A509E}"/>
                                          </a:ext>
                                        </a:extLst>
                                      </p:cNvPr>
                                      <p:cNvCxnSpPr>
                                        <a:cxnSpLocks/>
                                      </p:cNvCxnSpPr>
                                      <p:nvPr/>
                                    </p:nvCxnSpPr>
                                    <p:spPr>
                                      <a:xfrm flipH="1">
                                        <a:off x="2214148" y="2426073"/>
                                        <a:ext cx="804724" cy="475788"/>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5F02880-1CBF-7D19-D3B3-165197C665F8}"/>
                                          </a:ext>
                                        </a:extLst>
                                      </p:cNvPr>
                                      <p:cNvCxnSpPr>
                                        <a:cxnSpLocks/>
                                      </p:cNvCxnSpPr>
                                      <p:nvPr/>
                                    </p:nvCxnSpPr>
                                    <p:spPr>
                                      <a:xfrm flipH="1">
                                        <a:off x="3455700" y="5179100"/>
                                        <a:ext cx="648115" cy="392982"/>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E88C6B4-CAA1-6EB4-01ED-2AB85032AD25}"/>
                                          </a:ext>
                                        </a:extLst>
                                      </p:cNvPr>
                                      <p:cNvSpPr txBox="1"/>
                                      <p:nvPr/>
                                    </p:nvSpPr>
                                    <p:spPr>
                                      <a:xfrm rot="14582680">
                                        <a:off x="2080680" y="3843382"/>
                                        <a:ext cx="869149"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L</a:t>
                                        </a:r>
                                        <a:r>
                                          <a:rPr lang="en-US" sz="3000" b="1" baseline="-25000" dirty="0">
                                            <a:solidFill>
                                              <a:srgbClr val="002060"/>
                                            </a:solidFill>
                                            <a:latin typeface="Times New Roman" panose="02020603050405020304" pitchFamily="18" charset="0"/>
                                            <a:cs typeface="Times New Roman" panose="02020603050405020304" pitchFamily="18" charset="0"/>
                                          </a:rPr>
                                          <a:t>MR</a:t>
                                        </a:r>
                                      </a:p>
                                    </p:txBody>
                                  </p:sp>
                                  <p:cxnSp>
                                    <p:nvCxnSpPr>
                                      <p:cNvPr id="7" name="Straight Arrow Connector 6">
                                        <a:extLst>
                                          <a:ext uri="{FF2B5EF4-FFF2-40B4-BE49-F238E27FC236}">
                                            <a16:creationId xmlns:a16="http://schemas.microsoft.com/office/drawing/2014/main" id="{42C90580-8047-B71D-58AE-293DE93B644E}"/>
                                          </a:ext>
                                        </a:extLst>
                                      </p:cNvPr>
                                      <p:cNvCxnSpPr>
                                        <a:cxnSpLocks/>
                                      </p:cNvCxnSpPr>
                                      <p:nvPr/>
                                    </p:nvCxnSpPr>
                                    <p:spPr>
                                      <a:xfrm flipH="1" flipV="1">
                                        <a:off x="2284070" y="2910355"/>
                                        <a:ext cx="1237188" cy="2599666"/>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32D15DA-FB85-192C-E0A6-0C0FF7E47FCE}"/>
                                          </a:ext>
                                        </a:extLst>
                                      </p:cNvPr>
                                      <p:cNvSpPr txBox="1"/>
                                      <p:nvPr/>
                                    </p:nvSpPr>
                                    <p:spPr>
                                      <a:xfrm>
                                        <a:off x="4237742" y="1871073"/>
                                        <a:ext cx="377026"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a</a:t>
                                        </a:r>
                                      </a:p>
                                    </p:txBody>
                                  </p:sp>
                                  <p:sp>
                                    <p:nvSpPr>
                                      <p:cNvPr id="148" name="TextBox 147">
                                        <a:extLst>
                                          <a:ext uri="{FF2B5EF4-FFF2-40B4-BE49-F238E27FC236}">
                                            <a16:creationId xmlns:a16="http://schemas.microsoft.com/office/drawing/2014/main" id="{0B91A424-1CBD-00FE-BF7B-1A86ADF9F774}"/>
                                          </a:ext>
                                        </a:extLst>
                                      </p:cNvPr>
                                      <p:cNvSpPr txBox="1"/>
                                      <p:nvPr/>
                                    </p:nvSpPr>
                                    <p:spPr>
                                      <a:xfrm>
                                        <a:off x="4013448" y="5343360"/>
                                        <a:ext cx="397866"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b</a:t>
                                        </a:r>
                                      </a:p>
                                    </p:txBody>
                                  </p:sp>
                                  <p:sp>
                                    <p:nvSpPr>
                                      <p:cNvPr id="149" name="TextBox 148">
                                        <a:extLst>
                                          <a:ext uri="{FF2B5EF4-FFF2-40B4-BE49-F238E27FC236}">
                                            <a16:creationId xmlns:a16="http://schemas.microsoft.com/office/drawing/2014/main" id="{20212412-E990-766C-CB7D-69C34D2AF491}"/>
                                          </a:ext>
                                        </a:extLst>
                                      </p:cNvPr>
                                      <p:cNvSpPr txBox="1"/>
                                      <p:nvPr/>
                                    </p:nvSpPr>
                                    <p:spPr>
                                      <a:xfrm>
                                        <a:off x="2677560" y="1863581"/>
                                        <a:ext cx="356188"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c</a:t>
                                        </a:r>
                                      </a:p>
                                    </p:txBody>
                                  </p:sp>
                                  <p:sp>
                                    <p:nvSpPr>
                                      <p:cNvPr id="165" name="Flowchart: Connector 164">
                                        <a:extLst>
                                          <a:ext uri="{FF2B5EF4-FFF2-40B4-BE49-F238E27FC236}">
                                            <a16:creationId xmlns:a16="http://schemas.microsoft.com/office/drawing/2014/main" id="{41D4EE7F-2E82-6044-6EC7-0FB8563BD655}"/>
                                          </a:ext>
                                        </a:extLst>
                                      </p:cNvPr>
                                      <p:cNvSpPr/>
                                      <p:nvPr/>
                                    </p:nvSpPr>
                                    <p:spPr>
                                      <a:xfrm rot="20313593">
                                        <a:off x="4064904" y="2247235"/>
                                        <a:ext cx="270000" cy="27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Connector 165">
                                        <a:extLst>
                                          <a:ext uri="{FF2B5EF4-FFF2-40B4-BE49-F238E27FC236}">
                                            <a16:creationId xmlns:a16="http://schemas.microsoft.com/office/drawing/2014/main" id="{7AF7CE55-396D-9260-BD3A-68C8A8102E8A}"/>
                                          </a:ext>
                                        </a:extLst>
                                      </p:cNvPr>
                                      <p:cNvSpPr/>
                                      <p:nvPr/>
                                    </p:nvSpPr>
                                    <p:spPr>
                                      <a:xfrm rot="20313593">
                                        <a:off x="4064903" y="5112557"/>
                                        <a:ext cx="270000" cy="27000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67" name="Flowchart: Connector 166">
                                        <a:extLst>
                                          <a:ext uri="{FF2B5EF4-FFF2-40B4-BE49-F238E27FC236}">
                                            <a16:creationId xmlns:a16="http://schemas.microsoft.com/office/drawing/2014/main" id="{39AA3072-A752-E15E-D458-847529934670}"/>
                                          </a:ext>
                                        </a:extLst>
                                      </p:cNvPr>
                                      <p:cNvSpPr/>
                                      <p:nvPr/>
                                    </p:nvSpPr>
                                    <p:spPr>
                                      <a:xfrm rot="548387">
                                        <a:off x="3083146" y="2231878"/>
                                        <a:ext cx="288000" cy="28800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169" name="Straight Connector 168">
                                        <a:extLst>
                                          <a:ext uri="{FF2B5EF4-FFF2-40B4-BE49-F238E27FC236}">
                                            <a16:creationId xmlns:a16="http://schemas.microsoft.com/office/drawing/2014/main" id="{0FABB056-8FE8-49E7-235E-01D17B50356A}"/>
                                          </a:ext>
                                        </a:extLst>
                                      </p:cNvPr>
                                      <p:cNvCxnSpPr>
                                        <a:cxnSpLocks/>
                                      </p:cNvCxnSpPr>
                                      <p:nvPr/>
                                    </p:nvCxnSpPr>
                                    <p:spPr>
                                      <a:xfrm>
                                        <a:off x="3288702" y="2487722"/>
                                        <a:ext cx="839055" cy="2629317"/>
                                      </a:xfrm>
                                      <a:prstGeom prst="line">
                                        <a:avLst/>
                                      </a:prstGeom>
                                      <a:ln w="381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171" name="Rectangle 170">
                                        <a:extLst>
                                          <a:ext uri="{FF2B5EF4-FFF2-40B4-BE49-F238E27FC236}">
                                            <a16:creationId xmlns:a16="http://schemas.microsoft.com/office/drawing/2014/main" id="{D30869AD-2ACF-9D07-A7F6-5BDC9EB31E15}"/>
                                          </a:ext>
                                        </a:extLst>
                                      </p:cNvPr>
                                      <p:cNvSpPr/>
                                      <p:nvPr/>
                                    </p:nvSpPr>
                                    <p:spPr>
                                      <a:xfrm rot="20503527">
                                        <a:off x="3564038" y="3155805"/>
                                        <a:ext cx="469664" cy="17793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74" name="Straight Connector 173">
                                        <a:extLst>
                                          <a:ext uri="{FF2B5EF4-FFF2-40B4-BE49-F238E27FC236}">
                                            <a16:creationId xmlns:a16="http://schemas.microsoft.com/office/drawing/2014/main" id="{29A7E6FA-7B86-4304-532F-8CBF9BB73BFB}"/>
                                          </a:ext>
                                        </a:extLst>
                                      </p:cNvPr>
                                      <p:cNvCxnSpPr>
                                        <a:cxnSpLocks/>
                                        <a:endCxn id="167" idx="6"/>
                                      </p:cNvCxnSpPr>
                                      <p:nvPr/>
                                    </p:nvCxnSpPr>
                                    <p:spPr>
                                      <a:xfrm flipH="1">
                                        <a:off x="3369318" y="2374058"/>
                                        <a:ext cx="1247626" cy="2469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B882AC5-049F-EDBA-C8D9-5CD6A595D02C}"/>
                                          </a:ext>
                                        </a:extLst>
                                      </p:cNvPr>
                                      <p:cNvCxnSpPr>
                                        <a:cxnSpLocks/>
                                      </p:cNvCxnSpPr>
                                      <p:nvPr/>
                                    </p:nvCxnSpPr>
                                    <p:spPr>
                                      <a:xfrm flipH="1">
                                        <a:off x="4199903" y="5223111"/>
                                        <a:ext cx="852649" cy="0"/>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C9B326-7FAF-2762-1C0E-328E7FDF3ADE}"/>
                                          </a:ext>
                                        </a:extLst>
                                      </p:cNvPr>
                                      <p:cNvCxnSpPr>
                                        <a:cxnSpLocks/>
                                      </p:cNvCxnSpPr>
                                      <p:nvPr/>
                                    </p:nvCxnSpPr>
                                    <p:spPr>
                                      <a:xfrm flipH="1">
                                        <a:off x="4150557" y="2371088"/>
                                        <a:ext cx="852649" cy="0"/>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EFC9A5B-B231-D8A0-58F3-913557595633}"/>
                                          </a:ext>
                                        </a:extLst>
                                      </p:cNvPr>
                                      <p:cNvCxnSpPr>
                                        <a:cxnSpLocks/>
                                      </p:cNvCxnSpPr>
                                      <p:nvPr/>
                                    </p:nvCxnSpPr>
                                    <p:spPr>
                                      <a:xfrm flipV="1">
                                        <a:off x="4963372" y="2340350"/>
                                        <a:ext cx="3134" cy="2896868"/>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390E88-E8F2-E634-B647-3CF1963EC1A0}"/>
                                          </a:ext>
                                        </a:extLst>
                                      </p:cNvPr>
                                      <p:cNvCxnSpPr>
                                        <a:cxnSpLocks/>
                                      </p:cNvCxnSpPr>
                                      <p:nvPr/>
                                    </p:nvCxnSpPr>
                                    <p:spPr>
                                      <a:xfrm flipH="1">
                                        <a:off x="3226488" y="1638966"/>
                                        <a:ext cx="4901" cy="660828"/>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30E3970-C1A4-BCF5-86B1-AA5414B287B3}"/>
                                          </a:ext>
                                        </a:extLst>
                                      </p:cNvPr>
                                      <p:cNvCxnSpPr>
                                        <a:cxnSpLocks/>
                                      </p:cNvCxnSpPr>
                                      <p:nvPr/>
                                    </p:nvCxnSpPr>
                                    <p:spPr>
                                      <a:xfrm flipH="1">
                                        <a:off x="4212381" y="1648922"/>
                                        <a:ext cx="0" cy="806280"/>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B3710A2-DD5E-E104-FE74-1F8E89E687C2}"/>
                                          </a:ext>
                                        </a:extLst>
                                      </p:cNvPr>
                                      <p:cNvCxnSpPr>
                                        <a:cxnSpLocks/>
                                      </p:cNvCxnSpPr>
                                      <p:nvPr/>
                                    </p:nvCxnSpPr>
                                    <p:spPr>
                                      <a:xfrm flipV="1">
                                        <a:off x="3201320" y="1687505"/>
                                        <a:ext cx="1052603" cy="6228"/>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9" name="Graphic 38" descr="Line arrow: Clockwise curve with solid fill">
                                        <a:extLst>
                                          <a:ext uri="{FF2B5EF4-FFF2-40B4-BE49-F238E27FC236}">
                                            <a16:creationId xmlns:a16="http://schemas.microsoft.com/office/drawing/2014/main" id="{C5635C75-8FDE-A65F-E19C-C9B95935A2F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534517" y="2324650"/>
                                        <a:ext cx="718898" cy="718898"/>
                                      </a:xfrm>
                                      <a:prstGeom prst="rect">
                                        <a:avLst/>
                                      </a:prstGeom>
                                    </p:spPr>
                                  </p:pic>
                                  <p:sp>
                                    <p:nvSpPr>
                                      <p:cNvPr id="41" name="TextBox 40">
                                        <a:extLst>
                                          <a:ext uri="{FF2B5EF4-FFF2-40B4-BE49-F238E27FC236}">
                                            <a16:creationId xmlns:a16="http://schemas.microsoft.com/office/drawing/2014/main" id="{0B0C88FB-0ED5-7720-B34B-DCD9D0BE8768}"/>
                                          </a:ext>
                                        </a:extLst>
                                      </p:cNvPr>
                                      <p:cNvSpPr txBox="1"/>
                                      <p:nvPr/>
                                    </p:nvSpPr>
                                    <p:spPr>
                                      <a:xfrm>
                                        <a:off x="3870321" y="2393118"/>
                                        <a:ext cx="396000" cy="477054"/>
                                      </a:xfrm>
                                      <a:prstGeom prst="rect">
                                        <a:avLst/>
                                      </a:prstGeom>
                                      <a:noFill/>
                                    </p:spPr>
                                    <p:txBody>
                                      <a:bodyPr wrap="square">
                                        <a:spAutoFit/>
                                      </a:bodyPr>
                                      <a:lstStyle/>
                                      <a:p>
                                        <a:r>
                                          <a:rPr lang="el-GR" sz="25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β</a:t>
                                        </a:r>
                                        <a:endParaRPr lang="en-US" sz="2500" b="1" dirty="0">
                                          <a:ln w="0"/>
                                          <a:solidFill>
                                            <a:schemeClr val="bg1"/>
                                          </a:solidFill>
                                          <a:effectLst>
                                            <a:outerShdw blurRad="38100" dist="25400" dir="5400000" algn="ctr" rotWithShape="0">
                                              <a:srgbClr val="6E747A">
                                                <a:alpha val="43000"/>
                                              </a:srgbClr>
                                            </a:outerShdw>
                                          </a:effectLst>
                                        </a:endParaRPr>
                                      </a:p>
                                    </p:txBody>
                                  </p:sp>
                                  <p:cxnSp>
                                    <p:nvCxnSpPr>
                                      <p:cNvPr id="162" name="Straight Connector 161">
                                        <a:extLst>
                                          <a:ext uri="{FF2B5EF4-FFF2-40B4-BE49-F238E27FC236}">
                                            <a16:creationId xmlns:a16="http://schemas.microsoft.com/office/drawing/2014/main" id="{80FECA0F-AB37-0079-F334-3748D45A1E51}"/>
                                          </a:ext>
                                        </a:extLst>
                                      </p:cNvPr>
                                      <p:cNvCxnSpPr>
                                        <a:cxnSpLocks/>
                                      </p:cNvCxnSpPr>
                                      <p:nvPr/>
                                    </p:nvCxnSpPr>
                                    <p:spPr>
                                      <a:xfrm>
                                        <a:off x="4181486" y="2425070"/>
                                        <a:ext cx="0" cy="285978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grpSp>
                            <p:sp>
                              <p:nvSpPr>
                                <p:cNvPr id="11" name="TextBox 10">
                                  <a:extLst>
                                    <a:ext uri="{FF2B5EF4-FFF2-40B4-BE49-F238E27FC236}">
                                      <a16:creationId xmlns:a16="http://schemas.microsoft.com/office/drawing/2014/main" id="{65F0F3E6-F900-4E81-CC18-E5CF17AD4AE8}"/>
                                    </a:ext>
                                  </a:extLst>
                                </p:cNvPr>
                                <p:cNvSpPr txBox="1"/>
                                <p:nvPr/>
                              </p:nvSpPr>
                              <p:spPr>
                                <a:xfrm>
                                  <a:off x="11061582" y="1433144"/>
                                  <a:ext cx="914400" cy="707886"/>
                                </a:xfrm>
                                <a:prstGeom prst="rect">
                                  <a:avLst/>
                                </a:prstGeom>
                                <a:noFill/>
                              </p:spPr>
                              <p:txBody>
                                <a:bodyPr wrap="square" rtlCol="0">
                                  <a:spAutoFit/>
                                </a:bodyPr>
                                <a:lstStyle/>
                                <a:p>
                                  <a:r>
                                    <a:rPr lang="en-US" sz="40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𝞽</a:t>
                                  </a:r>
                                  <a:r>
                                    <a:rPr lang="en-US" sz="4000" baseline="-250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2</a:t>
                                  </a:r>
                                  <a:endParaRPr lang="en-US" sz="4000" baseline="-25000" dirty="0">
                                    <a:solidFill>
                                      <a:srgbClr val="00B05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353A5D4-FBDB-6EBE-A51D-9EBAEF919A67}"/>
                                    </a:ext>
                                  </a:extLst>
                                </p:cNvPr>
                                <p:cNvSpPr txBox="1"/>
                                <p:nvPr/>
                              </p:nvSpPr>
                              <p:spPr>
                                <a:xfrm rot="20153141">
                                  <a:off x="9229153" y="968705"/>
                                  <a:ext cx="914400" cy="707886"/>
                                </a:xfrm>
                                <a:prstGeom prst="rect">
                                  <a:avLst/>
                                </a:prstGeom>
                                <a:noFill/>
                              </p:spPr>
                              <p:txBody>
                                <a:bodyPr wrap="square" rtlCol="0">
                                  <a:spAutoFit/>
                                </a:bodyPr>
                                <a:lstStyle/>
                                <a:p>
                                  <a:r>
                                    <a:rPr lang="en-US" sz="4000" b="1"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F</a:t>
                                  </a:r>
                                  <a:r>
                                    <a:rPr lang="en-US" sz="4000" b="1" baseline="-250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a:t>d</a:t>
                                  </a:r>
                                </a:p>
                              </p:txBody>
                            </p:sp>
                          </p:grpSp>
                          <p:grpSp>
                            <p:nvGrpSpPr>
                              <p:cNvPr id="35" name="Group 34">
                                <a:extLst>
                                  <a:ext uri="{FF2B5EF4-FFF2-40B4-BE49-F238E27FC236}">
                                    <a16:creationId xmlns:a16="http://schemas.microsoft.com/office/drawing/2014/main" id="{C17CDF1B-92C2-DA99-155D-CADE9972F594}"/>
                                  </a:ext>
                                </a:extLst>
                              </p:cNvPr>
                              <p:cNvGrpSpPr/>
                              <p:nvPr/>
                            </p:nvGrpSpPr>
                            <p:grpSpPr>
                              <a:xfrm>
                                <a:off x="8237588" y="2491565"/>
                                <a:ext cx="1902947" cy="934647"/>
                                <a:chOff x="8237588" y="2491565"/>
                                <a:chExt cx="1902947" cy="934647"/>
                              </a:xfrm>
                            </p:grpSpPr>
                            <p:cxnSp>
                              <p:nvCxnSpPr>
                                <p:cNvPr id="150" name="Straight Connector 149">
                                  <a:extLst>
                                    <a:ext uri="{FF2B5EF4-FFF2-40B4-BE49-F238E27FC236}">
                                      <a16:creationId xmlns:a16="http://schemas.microsoft.com/office/drawing/2014/main" id="{A4747719-7D29-9670-7AFB-AE8FC26E1630}"/>
                                    </a:ext>
                                  </a:extLst>
                                </p:cNvPr>
                                <p:cNvCxnSpPr>
                                  <a:cxnSpLocks/>
                                  <a:stCxn id="167" idx="6"/>
                                </p:cNvCxnSpPr>
                                <p:nvPr/>
                              </p:nvCxnSpPr>
                              <p:spPr>
                                <a:xfrm flipH="1">
                                  <a:off x="8449486" y="2491565"/>
                                  <a:ext cx="1665667" cy="4150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6022FF2A-2B06-AEBD-6984-411F896FE658}"/>
                                    </a:ext>
                                  </a:extLst>
                                </p:cNvPr>
                                <p:cNvCxnSpPr>
                                  <a:cxnSpLocks/>
                                </p:cNvCxnSpPr>
                                <p:nvPr/>
                              </p:nvCxnSpPr>
                              <p:spPr>
                                <a:xfrm flipH="1">
                                  <a:off x="8566009" y="2800528"/>
                                  <a:ext cx="1574526" cy="53880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2" name="TextBox 171">
                                      <a:extLst>
                                        <a:ext uri="{FF2B5EF4-FFF2-40B4-BE49-F238E27FC236}">
                                          <a16:creationId xmlns:a16="http://schemas.microsoft.com/office/drawing/2014/main" id="{A6AB2711-E840-0CF4-8D99-B5D79E8CE02B}"/>
                                        </a:ext>
                                      </a:extLst>
                                    </p:cNvPr>
                                    <p:cNvSpPr txBox="1"/>
                                    <p:nvPr/>
                                  </p:nvSpPr>
                                  <p:spPr>
                                    <a:xfrm rot="14614673">
                                      <a:off x="8109861" y="3027834"/>
                                      <a:ext cx="526105" cy="270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2060"/>
                                                </a:solidFill>
                                                <a:latin typeface="Cambria Math" panose="02040503050406030204" pitchFamily="18" charset="0"/>
                                                <a:ea typeface="Cambria Math" panose="02040503050406030204" pitchFamily="18" charset="0"/>
                                              </a:rPr>
                                              <m:t>𝛿</m:t>
                                            </m:r>
                                            <m:r>
                                              <a:rPr lang="en-US" b="0" i="1" smtClean="0">
                                                <a:solidFill>
                                                  <a:srgbClr val="002060"/>
                                                </a:solidFill>
                                                <a:latin typeface="Cambria Math" panose="02040503050406030204" pitchFamily="18" charset="0"/>
                                                <a:ea typeface="Cambria Math" panose="02040503050406030204" pitchFamily="18" charset="0"/>
                                              </a:rPr>
                                              <m:t>𝐿</m:t>
                                            </m:r>
                                            <m:r>
                                              <a:rPr lang="en-US" b="0" i="1" baseline="-25000" smtClean="0">
                                                <a:solidFill>
                                                  <a:srgbClr val="002060"/>
                                                </a:solidFill>
                                                <a:latin typeface="Cambria Math" panose="02040503050406030204" pitchFamily="18" charset="0"/>
                                                <a:ea typeface="Cambria Math" panose="02040503050406030204" pitchFamily="18" charset="0"/>
                                              </a:rPr>
                                              <m:t>𝑀𝑅</m:t>
                                            </m:r>
                                          </m:oMath>
                                        </m:oMathPara>
                                      </a14:m>
                                      <a:endParaRPr lang="en-US" baseline="-25000" dirty="0">
                                        <a:solidFill>
                                          <a:srgbClr val="002060"/>
                                        </a:solidFill>
                                      </a:endParaRPr>
                                    </a:p>
                                  </p:txBody>
                                </p:sp>
                              </mc:Choice>
                              <mc:Fallback xmlns="">
                                <p:sp>
                                  <p:nvSpPr>
                                    <p:cNvPr id="172" name="TextBox 171">
                                      <a:extLst>
                                        <a:ext uri="{FF2B5EF4-FFF2-40B4-BE49-F238E27FC236}">
                                          <a16:creationId xmlns:a16="http://schemas.microsoft.com/office/drawing/2014/main" id="{A6AB2711-E840-0CF4-8D99-B5D79E8CE02B}"/>
                                        </a:ext>
                                      </a:extLst>
                                    </p:cNvPr>
                                    <p:cNvSpPr txBox="1">
                                      <a:spLocks noRot="1" noChangeAspect="1" noMove="1" noResize="1" noEditPoints="1" noAdjustHandles="1" noChangeArrowheads="1" noChangeShapeType="1" noTextEdit="1"/>
                                    </p:cNvSpPr>
                                    <p:nvPr/>
                                  </p:nvSpPr>
                                  <p:spPr>
                                    <a:xfrm rot="14614673">
                                      <a:off x="8109861" y="3027834"/>
                                      <a:ext cx="526105" cy="270652"/>
                                    </a:xfrm>
                                    <a:prstGeom prst="rect">
                                      <a:avLst/>
                                    </a:prstGeom>
                                    <a:blipFill>
                                      <a:blip r:embed="rId8"/>
                                      <a:stretch>
                                        <a:fillRect t="-7143" r="-11392" b="-7143"/>
                                      </a:stretch>
                                    </a:blipFill>
                                  </p:spPr>
                                  <p:txBody>
                                    <a:bodyPr/>
                                    <a:lstStyle/>
                                    <a:p>
                                      <a:r>
                                        <a:rPr lang="en-US">
                                          <a:noFill/>
                                        </a:rPr>
                                        <a:t> </a:t>
                                      </a:r>
                                    </a:p>
                                  </p:txBody>
                                </p:sp>
                              </mc:Fallback>
                            </mc:AlternateContent>
                          </p:grpSp>
                        </p:grpSp>
                      </p:grpSp>
                      <mc:AlternateContent xmlns:mc="http://schemas.openxmlformats.org/markup-compatibility/2006" xmlns:a14="http://schemas.microsoft.com/office/drawing/2010/main">
                        <mc:Choice Requires="a14">
                          <p:sp>
                            <p:nvSpPr>
                              <p:cNvPr id="176" name="TextBox 175">
                                <a:extLst>
                                  <a:ext uri="{FF2B5EF4-FFF2-40B4-BE49-F238E27FC236}">
                                    <a16:creationId xmlns:a16="http://schemas.microsoft.com/office/drawing/2014/main" id="{8F324108-D8DF-BB2E-B7BE-F129237A96D3}"/>
                                  </a:ext>
                                </a:extLst>
                              </p:cNvPr>
                              <p:cNvSpPr txBox="1"/>
                              <p:nvPr/>
                            </p:nvSpPr>
                            <p:spPr>
                              <a:xfrm rot="14272737">
                                <a:off x="9994567" y="2506128"/>
                                <a:ext cx="3340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2060"/>
                                          </a:solidFill>
                                          <a:latin typeface="Cambria Math" panose="02040503050406030204" pitchFamily="18" charset="0"/>
                                          <a:ea typeface="Cambria Math" panose="02040503050406030204" pitchFamily="18" charset="0"/>
                                        </a:rPr>
                                        <m:t>𝛿𝛽</m:t>
                                      </m:r>
                                    </m:oMath>
                                  </m:oMathPara>
                                </a14:m>
                                <a:endParaRPr lang="en-US" dirty="0">
                                  <a:solidFill>
                                    <a:srgbClr val="002060"/>
                                  </a:solidFill>
                                </a:endParaRPr>
                              </a:p>
                            </p:txBody>
                          </p:sp>
                        </mc:Choice>
                        <mc:Fallback xmlns="">
                          <p:sp>
                            <p:nvSpPr>
                              <p:cNvPr id="176" name="TextBox 175">
                                <a:extLst>
                                  <a:ext uri="{FF2B5EF4-FFF2-40B4-BE49-F238E27FC236}">
                                    <a16:creationId xmlns:a16="http://schemas.microsoft.com/office/drawing/2014/main" id="{8F324108-D8DF-BB2E-B7BE-F129237A96D3}"/>
                                  </a:ext>
                                </a:extLst>
                              </p:cNvPr>
                              <p:cNvSpPr txBox="1">
                                <a:spLocks noRot="1" noChangeAspect="1" noMove="1" noResize="1" noEditPoints="1" noAdjustHandles="1" noChangeArrowheads="1" noChangeShapeType="1" noTextEdit="1"/>
                              </p:cNvSpPr>
                              <p:nvPr/>
                            </p:nvSpPr>
                            <p:spPr>
                              <a:xfrm rot="14272737">
                                <a:off x="9994567" y="2506128"/>
                                <a:ext cx="334002" cy="276999"/>
                              </a:xfrm>
                              <a:prstGeom prst="rect">
                                <a:avLst/>
                              </a:prstGeom>
                              <a:blipFill>
                                <a:blip r:embed="rId9"/>
                                <a:stretch>
                                  <a:fillRect l="-5797" t="-25000" r="-30435" b="-13889"/>
                                </a:stretch>
                              </a:blipFill>
                            </p:spPr>
                            <p:txBody>
                              <a:bodyPr/>
                              <a:lstStyle/>
                              <a:p>
                                <a:r>
                                  <a:rPr lang="en-US">
                                    <a:noFill/>
                                  </a:rPr>
                                  <a:t> </a:t>
                                </a:r>
                              </a:p>
                            </p:txBody>
                          </p:sp>
                        </mc:Fallback>
                      </mc:AlternateContent>
                    </p:grpSp>
                    <p:pic>
                      <p:nvPicPr>
                        <p:cNvPr id="178" name="Graphic 177" descr="Line arrow: Clockwise curve with solid fill">
                          <a:extLst>
                            <a:ext uri="{FF2B5EF4-FFF2-40B4-BE49-F238E27FC236}">
                              <a16:creationId xmlns:a16="http://schemas.microsoft.com/office/drawing/2014/main" id="{15437C7B-F55B-7178-049A-F87946A96BA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263224" y="2466555"/>
                          <a:ext cx="252000" cy="252000"/>
                        </a:xfrm>
                        <a:prstGeom prst="rect">
                          <a:avLst/>
                        </a:prstGeom>
                      </p:spPr>
                    </p:pic>
                  </p:grpSp>
                  <p:pic>
                    <p:nvPicPr>
                      <p:cNvPr id="180" name="Graphic 179" descr="Line arrow: Rotate left with solid fill">
                        <a:extLst>
                          <a:ext uri="{FF2B5EF4-FFF2-40B4-BE49-F238E27FC236}">
                            <a16:creationId xmlns:a16="http://schemas.microsoft.com/office/drawing/2014/main" id="{763F5486-CA5D-25C9-D076-E7028D6CEDF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522293" y="1868406"/>
                        <a:ext cx="914400" cy="914400"/>
                      </a:xfrm>
                      <a:prstGeom prst="rect">
                        <a:avLst/>
                      </a:prstGeom>
                    </p:spPr>
                  </p:pic>
                </p:grpSp>
              </p:grpSp>
            </p:grpSp>
          </p:grpSp>
        </p:grpSp>
        <p:grpSp>
          <p:nvGrpSpPr>
            <p:cNvPr id="10" name="Group 9">
              <a:extLst>
                <a:ext uri="{FF2B5EF4-FFF2-40B4-BE49-F238E27FC236}">
                  <a16:creationId xmlns:a16="http://schemas.microsoft.com/office/drawing/2014/main" id="{261FDFE4-36AA-D950-9E25-444F7EF49BC3}"/>
                </a:ext>
              </a:extLst>
            </p:cNvPr>
            <p:cNvGrpSpPr/>
            <p:nvPr/>
          </p:nvGrpSpPr>
          <p:grpSpPr>
            <a:xfrm>
              <a:off x="10394206" y="3448767"/>
              <a:ext cx="450672" cy="616733"/>
              <a:chOff x="3671190" y="3177504"/>
              <a:chExt cx="450672" cy="616733"/>
            </a:xfrm>
          </p:grpSpPr>
          <p:pic>
            <p:nvPicPr>
              <p:cNvPr id="15" name="Graphic 14" descr="Line arrow: Counter-clockwise curve with solid fill">
                <a:extLst>
                  <a:ext uri="{FF2B5EF4-FFF2-40B4-BE49-F238E27FC236}">
                    <a16:creationId xmlns:a16="http://schemas.microsoft.com/office/drawing/2014/main" id="{F7EFC897-0FF8-A73F-5FEF-BC58D23A8C0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rot="18520623">
                <a:off x="3687051" y="3362237"/>
                <a:ext cx="432000" cy="432000"/>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B86C24B-9FED-C074-1AA2-50848F51BE04}"/>
                      </a:ext>
                    </a:extLst>
                  </p:cNvPr>
                  <p:cNvSpPr txBox="1"/>
                  <p:nvPr/>
                </p:nvSpPr>
                <p:spPr>
                  <a:xfrm>
                    <a:off x="3671190" y="3177504"/>
                    <a:ext cx="450672" cy="2787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𝜹</m:t>
                          </m:r>
                        </m:oMath>
                      </m:oMathPara>
                    </a14:m>
                    <a:endParaRPr lang="en-US" b="1" dirty="0">
                      <a:solidFill>
                        <a:srgbClr val="FF0000"/>
                      </a:solidFill>
                    </a:endParaRPr>
                  </a:p>
                </p:txBody>
              </p:sp>
            </mc:Choice>
            <mc:Fallback xmlns="">
              <p:sp>
                <p:nvSpPr>
                  <p:cNvPr id="23" name="TextBox 22">
                    <a:extLst>
                      <a:ext uri="{FF2B5EF4-FFF2-40B4-BE49-F238E27FC236}">
                        <a16:creationId xmlns:a16="http://schemas.microsoft.com/office/drawing/2014/main" id="{0B86C24B-9FED-C074-1AA2-50848F51BE04}"/>
                      </a:ext>
                    </a:extLst>
                  </p:cNvPr>
                  <p:cNvSpPr txBox="1">
                    <a:spLocks noRot="1" noChangeAspect="1" noMove="1" noResize="1" noEditPoints="1" noAdjustHandles="1" noChangeArrowheads="1" noChangeShapeType="1" noTextEdit="1"/>
                  </p:cNvSpPr>
                  <p:nvPr/>
                </p:nvSpPr>
                <p:spPr>
                  <a:xfrm>
                    <a:off x="3671190" y="3177504"/>
                    <a:ext cx="450672" cy="278775"/>
                  </a:xfrm>
                  <a:prstGeom prst="rect">
                    <a:avLst/>
                  </a:prstGeom>
                  <a:blipFill>
                    <a:blip r:embed="rId25"/>
                    <a:stretch>
                      <a:fillRect b="-13333"/>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890BB425-E06C-97EA-512F-A670DA511198}"/>
                  </a:ext>
                </a:extLst>
              </p:cNvPr>
              <p:cNvSpPr txBox="1"/>
              <p:nvPr/>
            </p:nvSpPr>
            <p:spPr>
              <a:xfrm>
                <a:off x="933912" y="2180947"/>
                <a:ext cx="3648524" cy="98270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m:rPr>
                          <m:sty m:val="p"/>
                        </m:rPr>
                        <a:rPr lang="el-GR" sz="300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δ</m:t>
                      </m:r>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func>
                        <m:funcPr>
                          <m:ctrlP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funcPr>
                        <m:fName>
                          <m:sSup>
                            <m:sSupPr>
                              <m:ctrlP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3000" b="0" i="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sin</m:t>
                              </m:r>
                            </m:e>
                            <m:sup>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1</m:t>
                              </m:r>
                            </m:sup>
                          </m:sSup>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fName>
                        <m:e>
                          <m:f>
                            <m:fPr>
                              <m:ctrlP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𝐿</m:t>
                                  </m:r>
                                </m:e>
                                <m:sub>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𝑎𝑐</m:t>
                                  </m:r>
                                </m:sub>
                              </m:sSub>
                              <m:func>
                                <m:funcPr>
                                  <m:ctrlP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sz="3000" b="0" i="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sin</m:t>
                                  </m:r>
                                </m:fName>
                                <m:e>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𝛽</m:t>
                                  </m:r>
                                </m:e>
                              </m:func>
                            </m:num>
                            <m:den>
                              <m:sSub>
                                <m:sSubPr>
                                  <m:ctrlP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𝐿</m:t>
                                  </m:r>
                                </m:e>
                                <m:sub>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𝑀𝑅</m:t>
                                  </m:r>
                                </m:sub>
                              </m:sSub>
                            </m:den>
                          </m:f>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e>
                      </m:func>
                    </m:oMath>
                  </m:oMathPara>
                </a14:m>
                <a:endParaRPr lang="en-US" sz="3000" baseline="-25000" dirty="0">
                  <a:solidFill>
                    <a:srgbClr val="002060"/>
                  </a:solidFill>
                </a:endParaRPr>
              </a:p>
            </p:txBody>
          </p:sp>
        </mc:Choice>
        <mc:Fallback xmlns="">
          <p:sp>
            <p:nvSpPr>
              <p:cNvPr id="53" name="TextBox 52">
                <a:extLst>
                  <a:ext uri="{FF2B5EF4-FFF2-40B4-BE49-F238E27FC236}">
                    <a16:creationId xmlns:a16="http://schemas.microsoft.com/office/drawing/2014/main" id="{890BB425-E06C-97EA-512F-A670DA511198}"/>
                  </a:ext>
                </a:extLst>
              </p:cNvPr>
              <p:cNvSpPr txBox="1">
                <a:spLocks noRot="1" noChangeAspect="1" noMove="1" noResize="1" noEditPoints="1" noAdjustHandles="1" noChangeArrowheads="1" noChangeShapeType="1" noTextEdit="1"/>
              </p:cNvSpPr>
              <p:nvPr/>
            </p:nvSpPr>
            <p:spPr>
              <a:xfrm>
                <a:off x="933912" y="2180947"/>
                <a:ext cx="3648524" cy="982705"/>
              </a:xfrm>
              <a:prstGeom prst="rect">
                <a:avLst/>
              </a:prstGeom>
              <a:blipFill>
                <a:blip r:embed="rId2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683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anim calcmode="lin" valueType="num">
                                      <p:cBhvr>
                                        <p:cTn id="8" dur="1000" fill="hold"/>
                                        <p:tgtEl>
                                          <p:spTgt spid="182"/>
                                        </p:tgtEl>
                                        <p:attrNameLst>
                                          <p:attrName>ppt_x</p:attrName>
                                        </p:attrNameLst>
                                      </p:cBhvr>
                                      <p:tavLst>
                                        <p:tav tm="0">
                                          <p:val>
                                            <p:strVal val="#ppt_x"/>
                                          </p:val>
                                        </p:tav>
                                        <p:tav tm="100000">
                                          <p:val>
                                            <p:strVal val="#ppt_x"/>
                                          </p:val>
                                        </p:tav>
                                      </p:tavLst>
                                    </p:anim>
                                    <p:anim calcmode="lin" valueType="num">
                                      <p:cBhvr>
                                        <p:cTn id="9" dur="1000" fill="hold"/>
                                        <p:tgtEl>
                                          <p:spTgt spid="1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barn(inVertical)">
                                      <p:cBhvr>
                                        <p:cTn id="45" dur="500"/>
                                        <p:tgtEl>
                                          <p:spTgt spid="28"/>
                                        </p:tgtEl>
                                      </p:cBhvr>
                                    </p:animEffect>
                                  </p:childTnLst>
                                </p:cTn>
                              </p:par>
                              <p:par>
                                <p:cTn id="46" presetID="16" presetClass="entr" presetSubtype="21"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arn(inVertical)">
                                      <p:cBhvr>
                                        <p:cTn id="48" dur="500"/>
                                        <p:tgtEl>
                                          <p:spTgt spid="25"/>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arn(inVertical)">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P spid="8" grpId="0"/>
      <p:bldP spid="9" grpId="0"/>
      <p:bldP spid="12" grpId="0"/>
      <p:bldP spid="28" grpId="0"/>
      <p:bldP spid="29" grpId="0"/>
      <p:bldP spid="53"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4" name="TextBox 3">
            <a:extLst>
              <a:ext uri="{FF2B5EF4-FFF2-40B4-BE49-F238E27FC236}">
                <a16:creationId xmlns:a16="http://schemas.microsoft.com/office/drawing/2014/main" id="{260AE8FE-4F9E-4E10-95E5-89AA936CC4FC}"/>
              </a:ext>
            </a:extLst>
          </p:cNvPr>
          <p:cNvSpPr txBox="1"/>
          <p:nvPr/>
        </p:nvSpPr>
        <p:spPr>
          <a:xfrm>
            <a:off x="139863" y="464983"/>
            <a:ext cx="10964998"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sng" strike="noStrike" kern="1200" cap="none" spc="0" normalizeH="0" baseline="0" noProof="0" dirty="0">
                <a:ln>
                  <a:noFill/>
                </a:ln>
                <a:solidFill>
                  <a:prstClr val="black"/>
                </a:solidFill>
                <a:effectLst/>
                <a:uLnTx/>
                <a:uFillTx/>
                <a:latin typeface="+mj-lt"/>
                <a:ea typeface="+mn-ea"/>
                <a:cs typeface="+mn-cs"/>
              </a:rPr>
              <a:t>Kinetic Modeling of Microprocessor Prosthetic Knee Joint</a:t>
            </a:r>
            <a:endParaRPr kumimoji="0" lang="en-US" sz="3000" b="1" i="0" u="sng" strike="noStrike" kern="1200" cap="none" spc="0" normalizeH="0" baseline="0" noProof="0" dirty="0">
              <a:ln>
                <a:noFill/>
              </a:ln>
              <a:solidFill>
                <a:prstClr val="black"/>
              </a:solidFill>
              <a:effectLst/>
              <a:uLnTx/>
              <a:uFillTx/>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89" name="Ink 88">
                <a:extLst>
                  <a:ext uri="{FF2B5EF4-FFF2-40B4-BE49-F238E27FC236}">
                    <a16:creationId xmlns:a16="http://schemas.microsoft.com/office/drawing/2014/main" id="{3CF0CABA-6512-3104-81CB-FDDE92A419C3}"/>
                  </a:ext>
                </a:extLst>
              </p14:cNvPr>
              <p14:cNvContentPartPr/>
              <p14:nvPr/>
            </p14:nvContentPartPr>
            <p14:xfrm>
              <a:off x="7671929" y="2638270"/>
              <a:ext cx="32040" cy="32400"/>
            </p14:xfrm>
          </p:contentPart>
        </mc:Choice>
        <mc:Fallback xmlns="">
          <p:pic>
            <p:nvPicPr>
              <p:cNvPr id="89" name="Ink 88">
                <a:extLst>
                  <a:ext uri="{FF2B5EF4-FFF2-40B4-BE49-F238E27FC236}">
                    <a16:creationId xmlns:a16="http://schemas.microsoft.com/office/drawing/2014/main" id="{3CF0CABA-6512-3104-81CB-FDDE92A419C3}"/>
                  </a:ext>
                </a:extLst>
              </p:cNvPr>
              <p:cNvPicPr/>
              <p:nvPr/>
            </p:nvPicPr>
            <p:blipFill>
              <a:blip r:embed="rId3"/>
              <a:stretch>
                <a:fillRect/>
              </a:stretch>
            </p:blipFill>
            <p:spPr>
              <a:xfrm>
                <a:off x="7663029" y="2629169"/>
                <a:ext cx="49484" cy="50238"/>
              </a:xfrm>
              <a:prstGeom prst="rect">
                <a:avLst/>
              </a:prstGeom>
            </p:spPr>
          </p:pic>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CD8BDB7-DADA-8639-2DAF-5FD0FE816B2E}"/>
                  </a:ext>
                </a:extLst>
              </p:cNvPr>
              <p:cNvSpPr txBox="1"/>
              <p:nvPr/>
            </p:nvSpPr>
            <p:spPr>
              <a:xfrm>
                <a:off x="3743482" y="2759649"/>
                <a:ext cx="3117741" cy="451021"/>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𝑃</m:t>
                      </m:r>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l-GR" sz="30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Δ</m:t>
                      </m:r>
                      <m:r>
                        <m:rPr>
                          <m:nor/>
                        </m:rPr>
                        <a:rPr lang="en-US" sz="30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P</m:t>
                      </m:r>
                      <m:r>
                        <m:rPr>
                          <m:nor/>
                        </m:rPr>
                        <a:rPr lang="el-GR" sz="3000" baseline="-250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η</m:t>
                      </m:r>
                      <m:r>
                        <m:rPr>
                          <m:nor/>
                        </m:rPr>
                        <a:rPr lang="en-US" sz="3000" b="0" i="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US" sz="3000" dirty="0" smtClean="0">
                          <a:solidFill>
                            <a:srgbClr val="002060"/>
                          </a:solidFill>
                        </a:rPr>
                        <m:t>Δ</m:t>
                      </m:r>
                      <m:r>
                        <m:rPr>
                          <m:nor/>
                        </m:rPr>
                        <a:rPr lang="en-US" sz="3000" dirty="0" smtClean="0">
                          <a:solidFill>
                            <a:srgbClr val="002060"/>
                          </a:solidFill>
                        </a:rPr>
                        <m:t>P</m:t>
                      </m:r>
                      <m:r>
                        <m:rPr>
                          <m:nor/>
                        </m:rPr>
                        <a:rPr lang="en-US" sz="3000" baseline="-25000" dirty="0" smtClean="0">
                          <a:solidFill>
                            <a:srgbClr val="002060"/>
                          </a:solidFill>
                          <a:ea typeface="Cambria Math" panose="02040503050406030204" pitchFamily="18" charset="0"/>
                        </a:rPr>
                        <m:t>𝞽</m:t>
                      </m:r>
                    </m:oMath>
                  </m:oMathPara>
                </a14:m>
                <a:endParaRPr lang="en-US" sz="3000" baseline="-25000" dirty="0">
                  <a:solidFill>
                    <a:srgbClr val="002060"/>
                  </a:solidFill>
                </a:endParaRPr>
              </a:p>
            </p:txBody>
          </p:sp>
        </mc:Choice>
        <mc:Fallback xmlns="">
          <p:sp>
            <p:nvSpPr>
              <p:cNvPr id="9" name="TextBox 8">
                <a:extLst>
                  <a:ext uri="{FF2B5EF4-FFF2-40B4-BE49-F238E27FC236}">
                    <a16:creationId xmlns:a16="http://schemas.microsoft.com/office/drawing/2014/main" id="{1CD8BDB7-DADA-8639-2DAF-5FD0FE816B2E}"/>
                  </a:ext>
                </a:extLst>
              </p:cNvPr>
              <p:cNvSpPr txBox="1">
                <a:spLocks noRot="1" noChangeAspect="1" noMove="1" noResize="1" noEditPoints="1" noAdjustHandles="1" noChangeArrowheads="1" noChangeShapeType="1" noTextEdit="1"/>
              </p:cNvSpPr>
              <p:nvPr/>
            </p:nvSpPr>
            <p:spPr>
              <a:xfrm>
                <a:off x="3743482" y="2759649"/>
                <a:ext cx="3117741" cy="451021"/>
              </a:xfrm>
              <a:prstGeom prst="rect">
                <a:avLst/>
              </a:prstGeom>
              <a:blipFill>
                <a:blip r:embed="rId4"/>
                <a:stretch>
                  <a:fillRect b="-12162"/>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654FEF76-DD71-0716-984A-A895F3D938E9}"/>
              </a:ext>
            </a:extLst>
          </p:cNvPr>
          <p:cNvSpPr txBox="1"/>
          <p:nvPr/>
        </p:nvSpPr>
        <p:spPr>
          <a:xfrm>
            <a:off x="0" y="1150651"/>
            <a:ext cx="12192000" cy="1477328"/>
          </a:xfrm>
          <a:prstGeom prst="rect">
            <a:avLst/>
          </a:prstGeom>
          <a:noFill/>
        </p:spPr>
        <p:txBody>
          <a:bodyPr wrap="square">
            <a:spAutoFit/>
          </a:bodyPr>
          <a:lstStyle/>
          <a:p>
            <a:pPr algn="just"/>
            <a:r>
              <a:rPr lang="en-US" sz="3000" dirty="0">
                <a:solidFill>
                  <a:srgbClr val="000000"/>
                </a:solidFill>
                <a:latin typeface="+mj-lt"/>
              </a:rPr>
              <a:t>The pressure drop (ΔP) is consists of viscous component (ΔP</a:t>
            </a:r>
            <a:r>
              <a:rPr lang="en-US" sz="3000" baseline="-25000" dirty="0">
                <a:solidFill>
                  <a:srgbClr val="000000"/>
                </a:solidFill>
                <a:latin typeface="+mj-lt"/>
              </a:rPr>
              <a:t>η</a:t>
            </a:r>
            <a:r>
              <a:rPr lang="en-US" sz="3000" dirty="0">
                <a:solidFill>
                  <a:srgbClr val="000000"/>
                </a:solidFill>
                <a:latin typeface="+mj-lt"/>
              </a:rPr>
              <a:t>) induced from fluid friction force and yield stress component (ΔP</a:t>
            </a:r>
            <a:r>
              <a:rPr lang="en-US" sz="3000" baseline="-25000" dirty="0">
                <a:solidFill>
                  <a:srgbClr val="000000"/>
                </a:solidFill>
                <a:latin typeface="+mj-lt"/>
                <a:ea typeface="Cambria Math" panose="02040503050406030204" pitchFamily="18" charset="0"/>
              </a:rPr>
              <a:t>𝞽</a:t>
            </a:r>
            <a:r>
              <a:rPr lang="en-US" sz="3000" dirty="0">
                <a:solidFill>
                  <a:srgbClr val="000000"/>
                </a:solidFill>
                <a:latin typeface="+mj-lt"/>
              </a:rPr>
              <a:t>) The pressure drop as follow is </a:t>
            </a:r>
            <a:r>
              <a:rPr lang="en-US" sz="3000" b="0" i="0" dirty="0">
                <a:solidFill>
                  <a:srgbClr val="000000"/>
                </a:solidFill>
                <a:effectLst/>
                <a:latin typeface="+mj-lt"/>
              </a:rPr>
              <a:t>:-</a:t>
            </a:r>
            <a:endParaRPr lang="en-US" sz="3000" dirty="0">
              <a:latin typeface="+mj-lt"/>
            </a:endParaRPr>
          </a:p>
        </p:txBody>
      </p:sp>
      <p:sp>
        <p:nvSpPr>
          <p:cNvPr id="52" name="TextBox 51">
            <a:extLst>
              <a:ext uri="{FF2B5EF4-FFF2-40B4-BE49-F238E27FC236}">
                <a16:creationId xmlns:a16="http://schemas.microsoft.com/office/drawing/2014/main" id="{7457234B-6AAF-3492-7DF3-A323656CF4D3}"/>
              </a:ext>
            </a:extLst>
          </p:cNvPr>
          <p:cNvSpPr txBox="1"/>
          <p:nvPr/>
        </p:nvSpPr>
        <p:spPr>
          <a:xfrm>
            <a:off x="0" y="3342340"/>
            <a:ext cx="12192000" cy="1015663"/>
          </a:xfrm>
          <a:prstGeom prst="rect">
            <a:avLst/>
          </a:prstGeom>
          <a:noFill/>
        </p:spPr>
        <p:txBody>
          <a:bodyPr wrap="square">
            <a:spAutoFit/>
          </a:bodyPr>
          <a:lstStyle/>
          <a:p>
            <a:pPr algn="just"/>
            <a:r>
              <a:rPr lang="en-US" sz="3000" dirty="0">
                <a:solidFill>
                  <a:srgbClr val="000000"/>
                </a:solidFill>
                <a:latin typeface="+mj-lt"/>
              </a:rPr>
              <a:t>And the cross sectional area of the piston (A) can be calculated by </a:t>
            </a:r>
            <a:r>
              <a:rPr lang="en-US" sz="3000" b="0" i="0" dirty="0">
                <a:solidFill>
                  <a:srgbClr val="000000"/>
                </a:solidFill>
                <a:effectLst/>
                <a:latin typeface="+mj-lt"/>
              </a:rPr>
              <a:t>:-</a:t>
            </a:r>
            <a:endParaRPr lang="en-US" sz="3000" dirty="0">
              <a:latin typeface="+mj-lt"/>
            </a:endParaRP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0FB99A83-3C1B-17EF-CF95-CE95551C906D}"/>
                  </a:ext>
                </a:extLst>
              </p:cNvPr>
              <p:cNvSpPr txBox="1"/>
              <p:nvPr/>
            </p:nvSpPr>
            <p:spPr>
              <a:xfrm>
                <a:off x="4002362" y="4104728"/>
                <a:ext cx="1620000" cy="50654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𝐴</m:t>
                      </m:r>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l-GR" sz="30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π</m:t>
                      </m:r>
                      <m:sSubSup>
                        <m:sSubSupPr>
                          <m:ctrlPr>
                            <a:rPr lang="el-GR" sz="300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𝑟</m:t>
                          </m:r>
                        </m:e>
                        <m:sub>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𝑝</m:t>
                          </m:r>
                        </m:sub>
                        <m:sup>
                          <m:r>
                            <a:rPr lang="en-US" sz="3000" b="0" i="1"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2</m:t>
                          </m:r>
                        </m:sup>
                      </m:sSubSup>
                    </m:oMath>
                  </m:oMathPara>
                </a14:m>
                <a:endParaRPr lang="en-US" sz="3000" baseline="-25000" dirty="0">
                  <a:solidFill>
                    <a:srgbClr val="002060"/>
                  </a:solidFill>
                </a:endParaRPr>
              </a:p>
            </p:txBody>
          </p:sp>
        </mc:Choice>
        <mc:Fallback xmlns="">
          <p:sp>
            <p:nvSpPr>
              <p:cNvPr id="53" name="TextBox 52">
                <a:extLst>
                  <a:ext uri="{FF2B5EF4-FFF2-40B4-BE49-F238E27FC236}">
                    <a16:creationId xmlns:a16="http://schemas.microsoft.com/office/drawing/2014/main" id="{0FB99A83-3C1B-17EF-CF95-CE95551C906D}"/>
                  </a:ext>
                </a:extLst>
              </p:cNvPr>
              <p:cNvSpPr txBox="1">
                <a:spLocks noRot="1" noChangeAspect="1" noMove="1" noResize="1" noEditPoints="1" noAdjustHandles="1" noChangeArrowheads="1" noChangeShapeType="1" noTextEdit="1"/>
              </p:cNvSpPr>
              <p:nvPr/>
            </p:nvSpPr>
            <p:spPr>
              <a:xfrm>
                <a:off x="4002362" y="4104728"/>
                <a:ext cx="1620000" cy="506549"/>
              </a:xfrm>
              <a:prstGeom prst="rect">
                <a:avLst/>
              </a:prstGeom>
              <a:blipFill>
                <a:blip r:embed="rId5"/>
                <a:stretch>
                  <a:fillRect b="-1205"/>
                </a:stretch>
              </a:blipFill>
            </p:spPr>
            <p:txBody>
              <a:bodyPr/>
              <a:lstStyle/>
              <a:p>
                <a:r>
                  <a:rPr lang="en-US">
                    <a:noFill/>
                  </a:rPr>
                  <a:t> </a:t>
                </a:r>
              </a:p>
            </p:txBody>
          </p:sp>
        </mc:Fallback>
      </mc:AlternateContent>
      <p:cxnSp>
        <p:nvCxnSpPr>
          <p:cNvPr id="54" name="Connector: Curved 53">
            <a:extLst>
              <a:ext uri="{FF2B5EF4-FFF2-40B4-BE49-F238E27FC236}">
                <a16:creationId xmlns:a16="http://schemas.microsoft.com/office/drawing/2014/main" id="{DEB3E4B7-400B-61C0-CCDA-A0B757834777}"/>
              </a:ext>
            </a:extLst>
          </p:cNvPr>
          <p:cNvCxnSpPr>
            <a:cxnSpLocks/>
            <a:stCxn id="55" idx="3"/>
          </p:cNvCxnSpPr>
          <p:nvPr/>
        </p:nvCxnSpPr>
        <p:spPr>
          <a:xfrm flipV="1">
            <a:off x="3839203" y="4605037"/>
            <a:ext cx="1329697" cy="249357"/>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21E5A59-6325-C7D9-EF24-32B335D98BF3}"/>
              </a:ext>
            </a:extLst>
          </p:cNvPr>
          <p:cNvSpPr txBox="1"/>
          <p:nvPr/>
        </p:nvSpPr>
        <p:spPr>
          <a:xfrm>
            <a:off x="635203" y="4615867"/>
            <a:ext cx="3204000" cy="477054"/>
          </a:xfrm>
          <a:prstGeom prst="rect">
            <a:avLst/>
          </a:prstGeom>
          <a:noFill/>
        </p:spPr>
        <p:txBody>
          <a:bodyPr wrap="square">
            <a:spAutoFit/>
          </a:bodyPr>
          <a:lstStyle/>
          <a:p>
            <a:pPr algn="ctr"/>
            <a:r>
              <a:rPr lang="en-US" sz="2500" dirty="0">
                <a:ln w="0"/>
                <a:solidFill>
                  <a:schemeClr val="accent1"/>
                </a:solidFill>
                <a:effectLst>
                  <a:outerShdw blurRad="38100" dist="25400" dir="5400000" algn="ctr" rotWithShape="0">
                    <a:srgbClr val="6E747A">
                      <a:alpha val="43000"/>
                    </a:srgbClr>
                  </a:outerShdw>
                </a:effectLst>
                <a:latin typeface="+mj-lt"/>
              </a:rPr>
              <a:t> The radius of piston</a:t>
            </a:r>
            <a:endParaRPr lang="en-US" sz="3000" dirty="0">
              <a:ln w="0"/>
              <a:solidFill>
                <a:schemeClr val="accent1"/>
              </a:solidFill>
              <a:latin typeface="+mj-lt"/>
            </a:endParaRPr>
          </a:p>
        </p:txBody>
      </p:sp>
    </p:spTree>
    <p:extLst>
      <p:ext uri="{BB962C8B-B14F-4D97-AF65-F5344CB8AC3E}">
        <p14:creationId xmlns:p14="http://schemas.microsoft.com/office/powerpoint/2010/main" val="1769304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4" name="TextBox 3">
            <a:extLst>
              <a:ext uri="{FF2B5EF4-FFF2-40B4-BE49-F238E27FC236}">
                <a16:creationId xmlns:a16="http://schemas.microsoft.com/office/drawing/2014/main" id="{260AE8FE-4F9E-4E10-95E5-89AA936CC4FC}"/>
              </a:ext>
            </a:extLst>
          </p:cNvPr>
          <p:cNvSpPr txBox="1"/>
          <p:nvPr/>
        </p:nvSpPr>
        <p:spPr>
          <a:xfrm>
            <a:off x="78361" y="508816"/>
            <a:ext cx="7344000"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sng" strike="noStrike" kern="1200" cap="none" spc="0" normalizeH="0" baseline="0" noProof="0" dirty="0">
                <a:ln>
                  <a:noFill/>
                </a:ln>
                <a:solidFill>
                  <a:prstClr val="black"/>
                </a:solidFill>
                <a:effectLst/>
                <a:uLnTx/>
                <a:uFillTx/>
                <a:latin typeface="+mj-lt"/>
                <a:ea typeface="+mn-ea"/>
                <a:cs typeface="+mn-cs"/>
              </a:rPr>
              <a:t>Mechanical Design a prosthetic knee :</a:t>
            </a:r>
            <a:endParaRPr kumimoji="0" lang="en-US" sz="3000" b="1" i="0" u="sng" strike="noStrike" kern="1200" cap="none" spc="0" normalizeH="0" baseline="0" noProof="0" dirty="0">
              <a:ln>
                <a:noFill/>
              </a:ln>
              <a:solidFill>
                <a:prstClr val="black"/>
              </a:solidFill>
              <a:effectLst/>
              <a:uLnTx/>
              <a:uFillTx/>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89" name="Ink 88">
                <a:extLst>
                  <a:ext uri="{FF2B5EF4-FFF2-40B4-BE49-F238E27FC236}">
                    <a16:creationId xmlns:a16="http://schemas.microsoft.com/office/drawing/2014/main" id="{3CF0CABA-6512-3104-81CB-FDDE92A419C3}"/>
                  </a:ext>
                </a:extLst>
              </p14:cNvPr>
              <p14:cNvContentPartPr/>
              <p14:nvPr/>
            </p14:nvContentPartPr>
            <p14:xfrm>
              <a:off x="7671929" y="2638270"/>
              <a:ext cx="32040" cy="32400"/>
            </p14:xfrm>
          </p:contentPart>
        </mc:Choice>
        <mc:Fallback xmlns="">
          <p:pic>
            <p:nvPicPr>
              <p:cNvPr id="89" name="Ink 88">
                <a:extLst>
                  <a:ext uri="{FF2B5EF4-FFF2-40B4-BE49-F238E27FC236}">
                    <a16:creationId xmlns:a16="http://schemas.microsoft.com/office/drawing/2014/main" id="{3CF0CABA-6512-3104-81CB-FDDE92A419C3}"/>
                  </a:ext>
                </a:extLst>
              </p:cNvPr>
              <p:cNvPicPr/>
              <p:nvPr/>
            </p:nvPicPr>
            <p:blipFill>
              <a:blip r:embed="rId3"/>
              <a:stretch>
                <a:fillRect/>
              </a:stretch>
            </p:blipFill>
            <p:spPr>
              <a:xfrm>
                <a:off x="7663029" y="2629169"/>
                <a:ext cx="49484" cy="50238"/>
              </a:xfrm>
              <a:prstGeom prst="rect">
                <a:avLst/>
              </a:prstGeom>
            </p:spPr>
          </p:pic>
        </mc:Fallback>
      </mc:AlternateContent>
      <p:sp>
        <p:nvSpPr>
          <p:cNvPr id="2" name="TextBox 1">
            <a:extLst>
              <a:ext uri="{FF2B5EF4-FFF2-40B4-BE49-F238E27FC236}">
                <a16:creationId xmlns:a16="http://schemas.microsoft.com/office/drawing/2014/main" id="{B3F883B6-BE70-ECF8-2307-E2FC41756468}"/>
              </a:ext>
            </a:extLst>
          </p:cNvPr>
          <p:cNvSpPr txBox="1"/>
          <p:nvPr/>
        </p:nvSpPr>
        <p:spPr>
          <a:xfrm>
            <a:off x="78361" y="1120816"/>
            <a:ext cx="7740000" cy="553998"/>
          </a:xfrm>
          <a:prstGeom prst="rect">
            <a:avLst/>
          </a:prstGeom>
          <a:noFill/>
        </p:spPr>
        <p:txBody>
          <a:bodyPr wrap="square">
            <a:spAutoFit/>
          </a:bodyPr>
          <a:lstStyle/>
          <a:p>
            <a:pPr marL="514350" marR="0" lvl="0" indent="-514350" algn="l" defTabSz="914400" rtl="0" eaLnBrk="1" fontAlgn="auto" latinLnBrk="0" hangingPunct="1">
              <a:lnSpc>
                <a:spcPct val="100000"/>
              </a:lnSpc>
              <a:spcBef>
                <a:spcPts val="1000"/>
              </a:spcBef>
              <a:spcAft>
                <a:spcPts val="0"/>
              </a:spcAft>
              <a:buClrTx/>
              <a:buSzTx/>
              <a:buFont typeface="+mj-lt"/>
              <a:buAutoNum type="arabicParenR"/>
              <a:tabLst/>
              <a:defRPr/>
            </a:pPr>
            <a:r>
              <a:rPr kumimoji="0" lang="en-US" sz="3000" b="1" i="0" strike="noStrike" kern="1200" cap="none" spc="0" normalizeH="0" baseline="0" noProof="0" dirty="0">
                <a:ln>
                  <a:noFill/>
                </a:ln>
                <a:solidFill>
                  <a:prstClr val="black"/>
                </a:solidFill>
                <a:effectLst/>
                <a:uLnTx/>
                <a:uFillTx/>
                <a:latin typeface="+mj-lt"/>
                <a:ea typeface="+mn-ea"/>
                <a:cs typeface="+mn-cs"/>
              </a:rPr>
              <a:t>Design Criteria according to Priorities:</a:t>
            </a:r>
            <a:endParaRPr kumimoji="0" lang="en-US" sz="3000" b="1" i="0" strike="noStrike" kern="1200" cap="none" spc="0" normalizeH="0" baseline="0" noProof="0" dirty="0">
              <a:ln>
                <a:noFill/>
              </a:ln>
              <a:solidFill>
                <a:prstClr val="black"/>
              </a:solidFill>
              <a:effectLst/>
              <a:uLnTx/>
              <a:uFillTx/>
              <a:ea typeface="+mn-ea"/>
              <a:cs typeface="+mn-cs"/>
            </a:endParaRPr>
          </a:p>
        </p:txBody>
      </p:sp>
      <p:sp>
        <p:nvSpPr>
          <p:cNvPr id="3" name="TextBox 2">
            <a:extLst>
              <a:ext uri="{FF2B5EF4-FFF2-40B4-BE49-F238E27FC236}">
                <a16:creationId xmlns:a16="http://schemas.microsoft.com/office/drawing/2014/main" id="{1E4970C6-28DA-150D-9199-2033BB45D922}"/>
              </a:ext>
            </a:extLst>
          </p:cNvPr>
          <p:cNvSpPr txBox="1"/>
          <p:nvPr/>
        </p:nvSpPr>
        <p:spPr>
          <a:xfrm>
            <a:off x="817949" y="1674814"/>
            <a:ext cx="7740000" cy="4093428"/>
          </a:xfrm>
          <a:prstGeom prst="rect">
            <a:avLst/>
          </a:prstGeom>
          <a:noFill/>
        </p:spPr>
        <p:txBody>
          <a:bodyPr wrap="square">
            <a:spAutoFit/>
          </a:bodyPr>
          <a:lstStyle/>
          <a:p>
            <a:pPr marL="571500" marR="0" lvl="0" indent="-571500" algn="l" defTabSz="914400" rtl="0" eaLnBrk="1" fontAlgn="auto" latinLnBrk="0" hangingPunct="1">
              <a:lnSpc>
                <a:spcPct val="100000"/>
              </a:lnSpc>
              <a:spcBef>
                <a:spcPts val="1000"/>
              </a:spcBef>
              <a:spcAft>
                <a:spcPts val="0"/>
              </a:spcAft>
              <a:buClrTx/>
              <a:buSzTx/>
              <a:buFont typeface="+mj-lt"/>
              <a:buAutoNum type="romanUcPeriod"/>
              <a:tabLst/>
              <a:defRPr/>
            </a:pPr>
            <a:r>
              <a:rPr kumimoji="0" lang="en-US" sz="3000" b="1" i="0" strike="noStrike" kern="1200" cap="none" spc="0" normalizeH="0" baseline="0" noProof="0" dirty="0">
                <a:ln>
                  <a:noFill/>
                </a:ln>
                <a:solidFill>
                  <a:prstClr val="black"/>
                </a:solidFill>
                <a:effectLst/>
                <a:uLnTx/>
                <a:uFillTx/>
                <a:latin typeface="+mj-lt"/>
                <a:ea typeface="+mn-ea"/>
                <a:cs typeface="+mn-cs"/>
              </a:rPr>
              <a:t> Cost</a:t>
            </a:r>
          </a:p>
          <a:p>
            <a:pPr marL="571500" marR="0" lvl="0" indent="-571500" algn="l" defTabSz="914400" rtl="0" eaLnBrk="1" fontAlgn="auto" latinLnBrk="0" hangingPunct="1">
              <a:lnSpc>
                <a:spcPct val="100000"/>
              </a:lnSpc>
              <a:spcBef>
                <a:spcPts val="1000"/>
              </a:spcBef>
              <a:spcAft>
                <a:spcPts val="0"/>
              </a:spcAft>
              <a:buClrTx/>
              <a:buSzTx/>
              <a:buFont typeface="+mj-lt"/>
              <a:buAutoNum type="romanUcPeriod"/>
              <a:tabLst/>
              <a:defRPr/>
            </a:pPr>
            <a:r>
              <a:rPr kumimoji="0" lang="en-US" sz="3000" b="1" i="0" strike="noStrike" kern="1200" cap="none" spc="0" normalizeH="0" baseline="0" noProof="0" dirty="0">
                <a:ln>
                  <a:noFill/>
                </a:ln>
                <a:solidFill>
                  <a:prstClr val="black"/>
                </a:solidFill>
                <a:effectLst/>
                <a:uLnTx/>
                <a:uFillTx/>
                <a:latin typeface="+mj-lt"/>
                <a:ea typeface="+mn-ea"/>
                <a:cs typeface="+mn-cs"/>
              </a:rPr>
              <a:t>Durability</a:t>
            </a:r>
          </a:p>
          <a:p>
            <a:pPr marL="571500" marR="0" lvl="0" indent="-571500" algn="l" defTabSz="914400" rtl="0" eaLnBrk="1" fontAlgn="auto" latinLnBrk="0" hangingPunct="1">
              <a:lnSpc>
                <a:spcPct val="100000"/>
              </a:lnSpc>
              <a:spcBef>
                <a:spcPts val="1000"/>
              </a:spcBef>
              <a:spcAft>
                <a:spcPts val="0"/>
              </a:spcAft>
              <a:buClrTx/>
              <a:buSzTx/>
              <a:buFont typeface="+mj-lt"/>
              <a:buAutoNum type="romanUcPeriod"/>
              <a:tabLst/>
              <a:defRPr/>
            </a:pPr>
            <a:r>
              <a:rPr kumimoji="0" lang="en-US" sz="3000" b="1" i="0" strike="noStrike" kern="1200" cap="none" spc="0" normalizeH="0" baseline="0" noProof="0" dirty="0">
                <a:ln>
                  <a:noFill/>
                </a:ln>
                <a:solidFill>
                  <a:prstClr val="black"/>
                </a:solidFill>
                <a:effectLst/>
                <a:uLnTx/>
                <a:uFillTx/>
                <a:latin typeface="+mj-lt"/>
                <a:ea typeface="+mn-ea"/>
                <a:cs typeface="+mn-cs"/>
              </a:rPr>
              <a:t>Repairability/maintenance</a:t>
            </a:r>
          </a:p>
          <a:p>
            <a:pPr marL="571500" lvl="0" indent="-571500" defTabSz="914400">
              <a:spcBef>
                <a:spcPts val="1000"/>
              </a:spcBef>
              <a:buFont typeface="+mj-lt"/>
              <a:buAutoNum type="romanUcPeriod"/>
              <a:defRPr/>
            </a:pPr>
            <a:r>
              <a:rPr lang="en-US" sz="3000" b="1" dirty="0">
                <a:solidFill>
                  <a:prstClr val="black"/>
                </a:solidFill>
                <a:latin typeface="+mj-lt"/>
              </a:rPr>
              <a:t>Stability and Weight Limit </a:t>
            </a:r>
          </a:p>
          <a:p>
            <a:pPr marL="571500" marR="0" lvl="0" indent="-571500" algn="l" defTabSz="914400" rtl="0" eaLnBrk="1" fontAlgn="auto" latinLnBrk="0" hangingPunct="1">
              <a:lnSpc>
                <a:spcPct val="100000"/>
              </a:lnSpc>
              <a:spcBef>
                <a:spcPts val="1000"/>
              </a:spcBef>
              <a:spcAft>
                <a:spcPts val="0"/>
              </a:spcAft>
              <a:buClrTx/>
              <a:buSzTx/>
              <a:buFont typeface="+mj-lt"/>
              <a:buAutoNum type="romanUcPeriod"/>
              <a:tabLst/>
              <a:defRPr/>
            </a:pPr>
            <a:r>
              <a:rPr kumimoji="0" lang="en-US" sz="3000" b="1" i="0" strike="noStrike" kern="1200" cap="none" spc="0" normalizeH="0" baseline="0" noProof="0" dirty="0">
                <a:ln>
                  <a:noFill/>
                </a:ln>
                <a:solidFill>
                  <a:prstClr val="black"/>
                </a:solidFill>
                <a:effectLst/>
                <a:uLnTx/>
                <a:uFillTx/>
                <a:latin typeface="+mj-lt"/>
                <a:ea typeface="+mn-ea"/>
                <a:cs typeface="+mn-cs"/>
              </a:rPr>
              <a:t>Weight of Component</a:t>
            </a:r>
          </a:p>
          <a:p>
            <a:pPr marL="571500" marR="0" lvl="0" indent="-571500" algn="l" defTabSz="914400" rtl="0" eaLnBrk="1" fontAlgn="auto" latinLnBrk="0" hangingPunct="1">
              <a:lnSpc>
                <a:spcPct val="100000"/>
              </a:lnSpc>
              <a:spcBef>
                <a:spcPts val="1000"/>
              </a:spcBef>
              <a:spcAft>
                <a:spcPts val="0"/>
              </a:spcAft>
              <a:buClrTx/>
              <a:buSzTx/>
              <a:buFont typeface="+mj-lt"/>
              <a:buAutoNum type="romanUcPeriod"/>
              <a:tabLst/>
              <a:defRPr/>
            </a:pPr>
            <a:r>
              <a:rPr lang="en-US" sz="3000" b="1" dirty="0">
                <a:solidFill>
                  <a:prstClr val="black"/>
                </a:solidFill>
                <a:latin typeface="+mj-lt"/>
              </a:rPr>
              <a:t>Range of Motion</a:t>
            </a:r>
          </a:p>
          <a:p>
            <a:pPr marL="571500" marR="0" lvl="0" indent="-571500" algn="l" defTabSz="914400" rtl="0" eaLnBrk="1" fontAlgn="auto" latinLnBrk="0" hangingPunct="1">
              <a:lnSpc>
                <a:spcPct val="100000"/>
              </a:lnSpc>
              <a:spcBef>
                <a:spcPts val="1000"/>
              </a:spcBef>
              <a:spcAft>
                <a:spcPts val="0"/>
              </a:spcAft>
              <a:buClrTx/>
              <a:buSzTx/>
              <a:buFont typeface="+mj-lt"/>
              <a:buAutoNum type="romanUcPeriod"/>
              <a:tabLst/>
              <a:defRPr/>
            </a:pPr>
            <a:r>
              <a:rPr kumimoji="0" lang="en-US" sz="3000" b="1" i="0" strike="noStrike" kern="1200" cap="none" spc="0" normalizeH="0" baseline="0" noProof="0" dirty="0">
                <a:ln>
                  <a:noFill/>
                </a:ln>
                <a:solidFill>
                  <a:prstClr val="black"/>
                </a:solidFill>
                <a:effectLst/>
                <a:uLnTx/>
                <a:uFillTx/>
                <a:latin typeface="+mj-lt"/>
                <a:ea typeface="+mn-ea"/>
                <a:cs typeface="+mn-cs"/>
              </a:rPr>
              <a:t> Cosmetics/appearance</a:t>
            </a:r>
          </a:p>
        </p:txBody>
      </p:sp>
      <p:sp>
        <p:nvSpPr>
          <p:cNvPr id="13" name="TextBox 12">
            <a:extLst>
              <a:ext uri="{FF2B5EF4-FFF2-40B4-BE49-F238E27FC236}">
                <a16:creationId xmlns:a16="http://schemas.microsoft.com/office/drawing/2014/main" id="{54F9F1F8-22AD-28FE-6DE0-BC7AD115ABC7}"/>
              </a:ext>
            </a:extLst>
          </p:cNvPr>
          <p:cNvSpPr txBox="1"/>
          <p:nvPr/>
        </p:nvSpPr>
        <p:spPr>
          <a:xfrm>
            <a:off x="6941004" y="5609411"/>
            <a:ext cx="3996000" cy="1143903"/>
          </a:xfrm>
          <a:prstGeom prst="rect">
            <a:avLst/>
          </a:prstGeom>
          <a:noFill/>
        </p:spPr>
        <p:txBody>
          <a:bodyPr wrap="square">
            <a:spAutoFit/>
          </a:bodyPr>
          <a:lstStyle/>
          <a:p>
            <a:pPr marL="514350" marR="0" lvl="0" indent="-514350" algn="l" defTabSz="914400" rtl="0" eaLnBrk="1" fontAlgn="auto" latinLnBrk="0" hangingPunct="1">
              <a:lnSpc>
                <a:spcPct val="100000"/>
              </a:lnSpc>
              <a:spcBef>
                <a:spcPts val="1000"/>
              </a:spcBef>
              <a:spcAft>
                <a:spcPts val="0"/>
              </a:spcAft>
              <a:buClrTx/>
              <a:buSzTx/>
              <a:buAutoNum type="arabicPeriod"/>
              <a:tabLst/>
              <a:defRPr/>
            </a:pPr>
            <a:r>
              <a:rPr kumimoji="0" lang="en-US" sz="3000" b="1" i="0" strike="noStrike" kern="1200" cap="none" spc="0" normalizeH="0" baseline="0" noProof="0" dirty="0">
                <a:ln>
                  <a:noFill/>
                </a:ln>
                <a:solidFill>
                  <a:prstClr val="black"/>
                </a:solidFill>
                <a:effectLst/>
                <a:uLnTx/>
                <a:uFillTx/>
                <a:ea typeface="+mn-ea"/>
                <a:cs typeface="+mn-cs"/>
              </a:rPr>
              <a:t>Type of actuator</a:t>
            </a:r>
          </a:p>
          <a:p>
            <a:pPr marL="514350" marR="0" lvl="0" indent="-514350" algn="l" defTabSz="914400" rtl="0" eaLnBrk="1" fontAlgn="auto" latinLnBrk="0" hangingPunct="1">
              <a:lnSpc>
                <a:spcPct val="100000"/>
              </a:lnSpc>
              <a:spcBef>
                <a:spcPts val="1000"/>
              </a:spcBef>
              <a:spcAft>
                <a:spcPts val="0"/>
              </a:spcAft>
              <a:buClrTx/>
              <a:buSzTx/>
              <a:buAutoNum type="arabicPeriod"/>
              <a:tabLst/>
              <a:defRPr/>
            </a:pPr>
            <a:r>
              <a:rPr lang="en-US" sz="3000" b="1" dirty="0">
                <a:solidFill>
                  <a:prstClr val="black"/>
                </a:solidFill>
              </a:rPr>
              <a:t>The used Material</a:t>
            </a:r>
            <a:endParaRPr kumimoji="0" lang="en-US" sz="3000" b="1" i="0" strike="noStrike" kern="1200" cap="none" spc="0" normalizeH="0" baseline="0" noProof="0" dirty="0">
              <a:ln>
                <a:noFill/>
              </a:ln>
              <a:solidFill>
                <a:prstClr val="black"/>
              </a:solidFill>
              <a:effectLst/>
              <a:uLnTx/>
              <a:uFillTx/>
              <a:ea typeface="+mn-ea"/>
              <a:cs typeface="+mn-cs"/>
            </a:endParaRPr>
          </a:p>
        </p:txBody>
      </p:sp>
      <p:grpSp>
        <p:nvGrpSpPr>
          <p:cNvPr id="43" name="Group 42">
            <a:extLst>
              <a:ext uri="{FF2B5EF4-FFF2-40B4-BE49-F238E27FC236}">
                <a16:creationId xmlns:a16="http://schemas.microsoft.com/office/drawing/2014/main" id="{4F6098CA-C5C6-8DF2-5022-F947C25FD9D8}"/>
              </a:ext>
            </a:extLst>
          </p:cNvPr>
          <p:cNvGrpSpPr/>
          <p:nvPr/>
        </p:nvGrpSpPr>
        <p:grpSpPr>
          <a:xfrm>
            <a:off x="174812" y="1780455"/>
            <a:ext cx="6766192" cy="4505047"/>
            <a:chOff x="174812" y="1780455"/>
            <a:chExt cx="6766192" cy="4505047"/>
          </a:xfrm>
        </p:grpSpPr>
        <p:grpSp>
          <p:nvGrpSpPr>
            <p:cNvPr id="19" name="Group 18">
              <a:extLst>
                <a:ext uri="{FF2B5EF4-FFF2-40B4-BE49-F238E27FC236}">
                  <a16:creationId xmlns:a16="http://schemas.microsoft.com/office/drawing/2014/main" id="{E5E74824-F71B-DBA2-A955-D6AE411A3CBE}"/>
                </a:ext>
              </a:extLst>
            </p:cNvPr>
            <p:cNvGrpSpPr/>
            <p:nvPr/>
          </p:nvGrpSpPr>
          <p:grpSpPr>
            <a:xfrm>
              <a:off x="441430" y="1780455"/>
              <a:ext cx="376519" cy="2785723"/>
              <a:chOff x="441430" y="1780455"/>
              <a:chExt cx="376519" cy="2785723"/>
            </a:xfrm>
          </p:grpSpPr>
          <p:sp>
            <p:nvSpPr>
              <p:cNvPr id="6" name="Right Brace 5">
                <a:extLst>
                  <a:ext uri="{FF2B5EF4-FFF2-40B4-BE49-F238E27FC236}">
                    <a16:creationId xmlns:a16="http://schemas.microsoft.com/office/drawing/2014/main" id="{EFD1BF9D-BAC1-B2C8-2017-E672DBFD3048}"/>
                  </a:ext>
                </a:extLst>
              </p:cNvPr>
              <p:cNvSpPr/>
              <p:nvPr/>
            </p:nvSpPr>
            <p:spPr>
              <a:xfrm rot="10800000">
                <a:off x="441432" y="3435723"/>
                <a:ext cx="376517" cy="1130455"/>
              </a:xfrm>
              <a:prstGeom prst="rightBrace">
                <a:avLst>
                  <a:gd name="adj1" fmla="val 7506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862D8FE4-3D46-3913-42BB-105B64FE73C7}"/>
                  </a:ext>
                </a:extLst>
              </p:cNvPr>
              <p:cNvSpPr/>
              <p:nvPr/>
            </p:nvSpPr>
            <p:spPr>
              <a:xfrm rot="10800000">
                <a:off x="441430" y="1780455"/>
                <a:ext cx="376517" cy="553997"/>
              </a:xfrm>
              <a:prstGeom prst="rightBrace">
                <a:avLst>
                  <a:gd name="adj1" fmla="val 7506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BD5649AC-3B5C-4EDD-7020-00B70A8E9B58}"/>
                  </a:ext>
                </a:extLst>
              </p:cNvPr>
              <p:cNvCxnSpPr>
                <a:cxnSpLocks/>
              </p:cNvCxnSpPr>
              <p:nvPr/>
            </p:nvCxnSpPr>
            <p:spPr>
              <a:xfrm>
                <a:off x="448154" y="2057453"/>
                <a:ext cx="2" cy="1943497"/>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545D6DFD-CBD2-BB42-14F2-F44C4452E1B1}"/>
                </a:ext>
              </a:extLst>
            </p:cNvPr>
            <p:cNvCxnSpPr>
              <a:cxnSpLocks/>
            </p:cNvCxnSpPr>
            <p:nvPr/>
          </p:nvCxnSpPr>
          <p:spPr>
            <a:xfrm flipV="1">
              <a:off x="188259" y="3025588"/>
              <a:ext cx="2420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05DCFE-91CC-7A34-7A87-AE71879CF356}"/>
                </a:ext>
              </a:extLst>
            </p:cNvPr>
            <p:cNvCxnSpPr>
              <a:cxnSpLocks/>
            </p:cNvCxnSpPr>
            <p:nvPr/>
          </p:nvCxnSpPr>
          <p:spPr>
            <a:xfrm>
              <a:off x="174812" y="3029201"/>
              <a:ext cx="12285" cy="32563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973743E-E43B-AB1E-D0A8-262386E21558}"/>
                </a:ext>
              </a:extLst>
            </p:cNvPr>
            <p:cNvCxnSpPr>
              <a:cxnSpLocks/>
            </p:cNvCxnSpPr>
            <p:nvPr/>
          </p:nvCxnSpPr>
          <p:spPr>
            <a:xfrm flipV="1">
              <a:off x="174812" y="6285502"/>
              <a:ext cx="676619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a:extLst>
              <a:ext uri="{FF2B5EF4-FFF2-40B4-BE49-F238E27FC236}">
                <a16:creationId xmlns:a16="http://schemas.microsoft.com/office/drawing/2014/main" id="{1385FB76-BD06-5FF8-3CD5-3528140A85E1}"/>
              </a:ext>
            </a:extLst>
          </p:cNvPr>
          <p:cNvCxnSpPr>
            <a:cxnSpLocks/>
          </p:cNvCxnSpPr>
          <p:nvPr/>
        </p:nvCxnSpPr>
        <p:spPr>
          <a:xfrm>
            <a:off x="6161147" y="5475317"/>
            <a:ext cx="25794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5FFEA1F-D256-9431-EAD6-70466A76E190}"/>
              </a:ext>
            </a:extLst>
          </p:cNvPr>
          <p:cNvSpPr txBox="1"/>
          <p:nvPr/>
        </p:nvSpPr>
        <p:spPr>
          <a:xfrm>
            <a:off x="8927742" y="5198318"/>
            <a:ext cx="2736000"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strike="noStrike" kern="1200" cap="none" spc="0" normalizeH="0" baseline="0" noProof="0" dirty="0">
                <a:ln>
                  <a:noFill/>
                </a:ln>
                <a:solidFill>
                  <a:prstClr val="black"/>
                </a:solidFill>
                <a:effectLst/>
                <a:uLnTx/>
                <a:uFillTx/>
                <a:ea typeface="+mn-ea"/>
                <a:cs typeface="+mn-cs"/>
              </a:rPr>
              <a:t>Dimensioning</a:t>
            </a:r>
          </a:p>
        </p:txBody>
      </p:sp>
      <p:cxnSp>
        <p:nvCxnSpPr>
          <p:cNvPr id="7" name="Straight Arrow Connector 6">
            <a:extLst>
              <a:ext uri="{FF2B5EF4-FFF2-40B4-BE49-F238E27FC236}">
                <a16:creationId xmlns:a16="http://schemas.microsoft.com/office/drawing/2014/main" id="{1DED665D-1554-896F-EC65-0833274ADFC8}"/>
              </a:ext>
            </a:extLst>
          </p:cNvPr>
          <p:cNvCxnSpPr>
            <a:cxnSpLocks/>
          </p:cNvCxnSpPr>
          <p:nvPr/>
        </p:nvCxnSpPr>
        <p:spPr>
          <a:xfrm>
            <a:off x="5656962" y="4299290"/>
            <a:ext cx="72382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B54B0F2-18FE-9048-152E-5F5F456CB704}"/>
              </a:ext>
            </a:extLst>
          </p:cNvPr>
          <p:cNvSpPr txBox="1"/>
          <p:nvPr/>
        </p:nvSpPr>
        <p:spPr>
          <a:xfrm>
            <a:off x="6380782" y="3658899"/>
            <a:ext cx="6178922" cy="1246495"/>
          </a:xfrm>
          <a:prstGeom prst="rect">
            <a:avLst/>
          </a:prstGeom>
          <a:noFill/>
        </p:spPr>
        <p:txBody>
          <a:bodyPr wrap="square">
            <a:spAutoFit/>
          </a:bodyPr>
          <a:lstStyle/>
          <a:p>
            <a:r>
              <a:rPr lang="en-US" sz="2500" dirty="0">
                <a:solidFill>
                  <a:srgbClr val="FF0000"/>
                </a:solidFill>
                <a:latin typeface="+mj-lt"/>
              </a:rPr>
              <a:t>Decreasing prosthesis mass to 25% of physiological leg mass can reduce absolute hip work by 22%</a:t>
            </a:r>
          </a:p>
        </p:txBody>
      </p:sp>
    </p:spTree>
    <p:extLst>
      <p:ext uri="{BB962C8B-B14F-4D97-AF65-F5344CB8AC3E}">
        <p14:creationId xmlns:p14="http://schemas.microsoft.com/office/powerpoint/2010/main" val="23889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barn(inVertical)">
                                      <p:cBhvr>
                                        <p:cTn id="63" dur="500"/>
                                        <p:tgtEl>
                                          <p:spTgt spid="43"/>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barn(inVertical)">
                                      <p:cBhvr>
                                        <p:cTn id="75" dur="500"/>
                                        <p:tgtEl>
                                          <p:spTgt spid="38"/>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barn(inVertical)">
                                      <p:cBhvr>
                                        <p:cTn id="78" dur="500"/>
                                        <p:tgtEl>
                                          <p:spTgt spid="42"/>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barn(inVertical)">
                                      <p:cBhvr>
                                        <p:cTn id="83" dur="500"/>
                                        <p:tgtEl>
                                          <p:spTgt spid="7"/>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barn(inVertical)">
                                      <p:cBhvr>
                                        <p:cTn id="8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4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3404706" y="0"/>
            <a:ext cx="8119871" cy="761288"/>
          </a:xfrm>
        </p:spPr>
        <p:txBody>
          <a:bodyPr>
            <a:normAutofit/>
          </a:bodyPr>
          <a:lstStyle/>
          <a:p>
            <a:pPr algn="l"/>
            <a:r>
              <a:rPr lang="en-US" b="1" u="sng" dirty="0"/>
              <a:t>problem statement</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472565" y="1113261"/>
            <a:ext cx="8653262" cy="3876751"/>
          </a:xfrm>
        </p:spPr>
        <p:txBody>
          <a:bodyPr>
            <a:normAutofit/>
          </a:bodyPr>
          <a:lstStyle/>
          <a:p>
            <a:pPr marL="0" indent="0" algn="justLow">
              <a:lnSpc>
                <a:spcPct val="100000"/>
              </a:lnSpc>
              <a:buNone/>
            </a:pPr>
            <a:r>
              <a:rPr lang="en-US" sz="3600" dirty="0">
                <a:latin typeface="Times New Roman" panose="02020603050405020304" pitchFamily="18" charset="0"/>
                <a:ea typeface="Adobe Ming Std L" panose="02020300000000000000" pitchFamily="18" charset="-128"/>
                <a:cs typeface="Times New Roman" panose="02020603050405020304" pitchFamily="18" charset="0"/>
              </a:rPr>
              <a:t>The problem is </a:t>
            </a:r>
            <a:r>
              <a:rPr lang="en-US"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dobe Ming Std L" panose="02020300000000000000" pitchFamily="18" charset="-128"/>
                <a:cs typeface="Times New Roman" panose="02020603050405020304" pitchFamily="18" charset="0"/>
              </a:rPr>
              <a:t>the lack of a lightweight</a:t>
            </a:r>
            <a:r>
              <a:rPr lang="en-US" sz="3600" dirty="0">
                <a:latin typeface="Times New Roman" panose="02020603050405020304" pitchFamily="18" charset="0"/>
                <a:ea typeface="Adobe Ming Std L" panose="02020300000000000000" pitchFamily="18" charset="-128"/>
                <a:cs typeface="Times New Roman" panose="02020603050405020304" pitchFamily="18" charset="0"/>
              </a:rPr>
              <a:t>, </a:t>
            </a:r>
            <a:r>
              <a:rPr lang="en-US"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Adobe Ming Std L" panose="02020300000000000000" pitchFamily="18" charset="-128"/>
                <a:cs typeface="Times New Roman" panose="02020603050405020304" pitchFamily="18" charset="0"/>
              </a:rPr>
              <a:t>durable, and precise powered prosthetic knee joint for above knee amputation patients</a:t>
            </a:r>
            <a:r>
              <a:rPr lang="en-US" sz="3600" dirty="0">
                <a:latin typeface="Times New Roman" panose="02020603050405020304" pitchFamily="18" charset="0"/>
                <a:ea typeface="Adobe Ming Std L" panose="02020300000000000000" pitchFamily="18" charset="-128"/>
                <a:cs typeface="Times New Roman" panose="02020603050405020304" pitchFamily="18" charset="0"/>
              </a:rPr>
              <a:t>. Current prosthetic knee joints either lack the precision of control or the durability required for daily use. </a:t>
            </a:r>
          </a:p>
          <a:p>
            <a:pPr marL="0" indent="0" algn="justLow">
              <a:lnSpc>
                <a:spcPct val="100000"/>
              </a:lnSpc>
              <a:buNone/>
            </a:pPr>
            <a:endParaRPr lang="en-US" sz="3600" dirty="0">
              <a:latin typeface="Times New Roman" panose="02020603050405020304" pitchFamily="18" charset="0"/>
              <a:ea typeface="Adobe Ming Std L" panose="02020300000000000000" pitchFamily="18" charset="-128"/>
              <a:cs typeface="Times New Roman" panose="02020603050405020304" pitchFamily="18" charset="0"/>
            </a:endParaRPr>
          </a:p>
          <a:p>
            <a:pPr marL="0" indent="0" algn="justLow">
              <a:lnSpc>
                <a:spcPct val="100000"/>
              </a:lnSpc>
              <a:buNone/>
            </a:pPr>
            <a:endParaRPr lang="en-US" sz="3600" dirty="0">
              <a:latin typeface="Times New Roman" panose="02020603050405020304" pitchFamily="18" charset="0"/>
              <a:ea typeface="Adobe Ming Std L" panose="02020300000000000000" pitchFamily="18" charset="-128"/>
              <a:cs typeface="Times New Roman" panose="02020603050405020304" pitchFamily="18" charset="0"/>
            </a:endParaRPr>
          </a:p>
          <a:p>
            <a:pPr>
              <a:lnSpc>
                <a:spcPct val="100000"/>
              </a:lnSpc>
            </a:pPr>
            <a:endParaRPr lang="en-US" sz="3600" dirty="0"/>
          </a:p>
        </p:txBody>
      </p:sp>
    </p:spTree>
    <p:extLst>
      <p:ext uri="{BB962C8B-B14F-4D97-AF65-F5344CB8AC3E}">
        <p14:creationId xmlns:p14="http://schemas.microsoft.com/office/powerpoint/2010/main" val="24308459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4" name="TextBox 3">
            <a:extLst>
              <a:ext uri="{FF2B5EF4-FFF2-40B4-BE49-F238E27FC236}">
                <a16:creationId xmlns:a16="http://schemas.microsoft.com/office/drawing/2014/main" id="{260AE8FE-4F9E-4E10-95E5-89AA936CC4FC}"/>
              </a:ext>
            </a:extLst>
          </p:cNvPr>
          <p:cNvSpPr txBox="1"/>
          <p:nvPr/>
        </p:nvSpPr>
        <p:spPr>
          <a:xfrm>
            <a:off x="78361" y="508816"/>
            <a:ext cx="7344000"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sng" strike="noStrike" kern="1200" cap="none" spc="0" normalizeH="0" baseline="0" noProof="0" dirty="0">
                <a:ln>
                  <a:noFill/>
                </a:ln>
                <a:solidFill>
                  <a:prstClr val="black"/>
                </a:solidFill>
                <a:effectLst/>
                <a:uLnTx/>
                <a:uFillTx/>
                <a:latin typeface="+mj-lt"/>
                <a:ea typeface="+mn-ea"/>
                <a:cs typeface="+mn-cs"/>
              </a:rPr>
              <a:t>Mechanical Design a prosthetic knee :</a:t>
            </a:r>
            <a:endParaRPr kumimoji="0" lang="en-US" sz="3000" b="1" i="0" u="sng" strike="noStrike" kern="1200" cap="none" spc="0" normalizeH="0" baseline="0" noProof="0" dirty="0">
              <a:ln>
                <a:noFill/>
              </a:ln>
              <a:solidFill>
                <a:prstClr val="black"/>
              </a:solidFill>
              <a:effectLst/>
              <a:uLnTx/>
              <a:uFillTx/>
              <a:ea typeface="+mn-ea"/>
              <a:cs typeface="+mn-cs"/>
            </a:endParaRPr>
          </a:p>
        </p:txBody>
      </p:sp>
      <p:graphicFrame>
        <p:nvGraphicFramePr>
          <p:cNvPr id="8" name="Table 8">
            <a:extLst>
              <a:ext uri="{FF2B5EF4-FFF2-40B4-BE49-F238E27FC236}">
                <a16:creationId xmlns:a16="http://schemas.microsoft.com/office/drawing/2014/main" id="{2F5605BB-95F6-DE77-765F-F4BF91111A28}"/>
              </a:ext>
            </a:extLst>
          </p:cNvPr>
          <p:cNvGraphicFramePr>
            <a:graphicFrameLocks noGrp="1"/>
          </p:cNvGraphicFramePr>
          <p:nvPr>
            <p:extLst>
              <p:ext uri="{D42A27DB-BD31-4B8C-83A1-F6EECF244321}">
                <p14:modId xmlns:p14="http://schemas.microsoft.com/office/powerpoint/2010/main" val="1125507164"/>
              </p:ext>
            </p:extLst>
          </p:nvPr>
        </p:nvGraphicFramePr>
        <p:xfrm>
          <a:off x="78361" y="1093591"/>
          <a:ext cx="11916418" cy="5577840"/>
        </p:xfrm>
        <a:graphic>
          <a:graphicData uri="http://schemas.openxmlformats.org/drawingml/2006/table">
            <a:tbl>
              <a:tblPr firstRow="1" bandRow="1">
                <a:tableStyleId>{6E25E649-3F16-4E02-A733-19D2CDBF48F0}</a:tableStyleId>
              </a:tblPr>
              <a:tblGrid>
                <a:gridCol w="1089435">
                  <a:extLst>
                    <a:ext uri="{9D8B030D-6E8A-4147-A177-3AD203B41FA5}">
                      <a16:colId xmlns:a16="http://schemas.microsoft.com/office/drawing/2014/main" val="1351046060"/>
                    </a:ext>
                  </a:extLst>
                </a:gridCol>
                <a:gridCol w="5188426">
                  <a:extLst>
                    <a:ext uri="{9D8B030D-6E8A-4147-A177-3AD203B41FA5}">
                      <a16:colId xmlns:a16="http://schemas.microsoft.com/office/drawing/2014/main" val="227409180"/>
                    </a:ext>
                  </a:extLst>
                </a:gridCol>
                <a:gridCol w="5638557">
                  <a:extLst>
                    <a:ext uri="{9D8B030D-6E8A-4147-A177-3AD203B41FA5}">
                      <a16:colId xmlns:a16="http://schemas.microsoft.com/office/drawing/2014/main" val="3410820733"/>
                    </a:ext>
                  </a:extLst>
                </a:gridCol>
              </a:tblGrid>
              <a:tr h="370840">
                <a:tc>
                  <a:txBody>
                    <a:bodyPr/>
                    <a:lstStyle/>
                    <a:p>
                      <a:pPr algn="ctr"/>
                      <a:r>
                        <a:rPr lang="en-US" sz="3000" dirty="0"/>
                        <a:t>NO</a:t>
                      </a:r>
                    </a:p>
                  </a:txBody>
                  <a:tcPr anchor="ctr"/>
                </a:tc>
                <a:tc>
                  <a:txBody>
                    <a:bodyPr/>
                    <a:lstStyle/>
                    <a:p>
                      <a:pPr algn="ctr"/>
                      <a:r>
                        <a:rPr lang="en-US" sz="3000" dirty="0"/>
                        <a:t>Design Criterion</a:t>
                      </a:r>
                    </a:p>
                  </a:txBody>
                  <a:tcPr anchor="ctr"/>
                </a:tc>
                <a:tc>
                  <a:txBody>
                    <a:bodyPr/>
                    <a:lstStyle/>
                    <a:p>
                      <a:pPr algn="ctr"/>
                      <a:r>
                        <a:rPr lang="en-US" sz="3000" dirty="0"/>
                        <a:t>Specification</a:t>
                      </a:r>
                    </a:p>
                  </a:txBody>
                  <a:tcPr anchor="ctr"/>
                </a:tc>
                <a:extLst>
                  <a:ext uri="{0D108BD9-81ED-4DB2-BD59-A6C34878D82A}">
                    <a16:rowId xmlns:a16="http://schemas.microsoft.com/office/drawing/2014/main" val="2349206052"/>
                  </a:ext>
                </a:extLst>
              </a:tr>
              <a:tr h="370840">
                <a:tc>
                  <a:txBody>
                    <a:bodyPr/>
                    <a:lstStyle/>
                    <a:p>
                      <a:pPr algn="ctr"/>
                      <a:r>
                        <a:rPr lang="en-US" sz="3000" b="1" dirty="0"/>
                        <a:t>1</a:t>
                      </a:r>
                    </a:p>
                  </a:txBody>
                  <a:tcPr anchor="ctr"/>
                </a:tc>
                <a:tc>
                  <a:txBody>
                    <a:bodyPr/>
                    <a:lstStyle/>
                    <a:p>
                      <a:pPr algn="ctr"/>
                      <a:r>
                        <a:rPr lang="en-US" sz="3000" dirty="0"/>
                        <a:t>Cost</a:t>
                      </a:r>
                    </a:p>
                  </a:txBody>
                  <a:tcPr anchor="ctr"/>
                </a:tc>
                <a:tc>
                  <a:txBody>
                    <a:bodyPr/>
                    <a:lstStyle/>
                    <a:p>
                      <a:pPr algn="ctr"/>
                      <a:r>
                        <a:rPr lang="en-US" sz="3000" dirty="0"/>
                        <a:t>Cost less than 1000 $</a:t>
                      </a:r>
                    </a:p>
                  </a:txBody>
                  <a:tcPr anchor="ctr"/>
                </a:tc>
                <a:extLst>
                  <a:ext uri="{0D108BD9-81ED-4DB2-BD59-A6C34878D82A}">
                    <a16:rowId xmlns:a16="http://schemas.microsoft.com/office/drawing/2014/main" val="3978277320"/>
                  </a:ext>
                </a:extLst>
              </a:tr>
              <a:tr h="370840">
                <a:tc>
                  <a:txBody>
                    <a:bodyPr/>
                    <a:lstStyle/>
                    <a:p>
                      <a:pPr algn="ctr"/>
                      <a:r>
                        <a:rPr lang="en-US" sz="3000" b="1" dirty="0"/>
                        <a:t>2</a:t>
                      </a:r>
                    </a:p>
                  </a:txBody>
                  <a:tcPr anchor="ctr"/>
                </a:tc>
                <a:tc>
                  <a:txBody>
                    <a:bodyPr/>
                    <a:lstStyle/>
                    <a:p>
                      <a:pPr algn="ctr"/>
                      <a:r>
                        <a:rPr lang="en-US" sz="3000" dirty="0"/>
                        <a:t>Stability and Weight Limit </a:t>
                      </a:r>
                    </a:p>
                  </a:txBody>
                  <a:tcPr anchor="ctr"/>
                </a:tc>
                <a:tc>
                  <a:txBody>
                    <a:bodyPr/>
                    <a:lstStyle/>
                    <a:p>
                      <a:pPr algn="just"/>
                      <a:r>
                        <a:rPr lang="en-US" sz="3000" dirty="0"/>
                        <a:t>Provide mechanism to arrest flexion</a:t>
                      </a:r>
                    </a:p>
                    <a:p>
                      <a:pPr algn="just"/>
                      <a:r>
                        <a:rPr lang="en-US" sz="3000" dirty="0"/>
                        <a:t>Support patient of 100 kg</a:t>
                      </a:r>
                    </a:p>
                  </a:txBody>
                  <a:tcPr anchor="ctr"/>
                </a:tc>
                <a:extLst>
                  <a:ext uri="{0D108BD9-81ED-4DB2-BD59-A6C34878D82A}">
                    <a16:rowId xmlns:a16="http://schemas.microsoft.com/office/drawing/2014/main" val="1306120102"/>
                  </a:ext>
                </a:extLst>
              </a:tr>
              <a:tr h="370840">
                <a:tc>
                  <a:txBody>
                    <a:bodyPr/>
                    <a:lstStyle/>
                    <a:p>
                      <a:pPr algn="ctr"/>
                      <a:r>
                        <a:rPr lang="en-US" sz="3000" b="1" dirty="0"/>
                        <a:t>3</a:t>
                      </a:r>
                    </a:p>
                  </a:txBody>
                  <a:tcPr anchor="ctr"/>
                </a:tc>
                <a:tc>
                  <a:txBody>
                    <a:bodyPr/>
                    <a:lstStyle/>
                    <a:p>
                      <a:pPr algn="ctr"/>
                      <a:r>
                        <a:rPr lang="en-US" sz="3000" dirty="0"/>
                        <a:t>Weight of Component</a:t>
                      </a:r>
                    </a:p>
                  </a:txBody>
                  <a:tcPr anchor="ctr"/>
                </a:tc>
                <a:tc>
                  <a:txBody>
                    <a:bodyPr/>
                    <a:lstStyle/>
                    <a:p>
                      <a:pPr algn="ctr"/>
                      <a:r>
                        <a:rPr lang="en-US" sz="3000" dirty="0"/>
                        <a:t>Weigh less than 2.5 kg</a:t>
                      </a:r>
                    </a:p>
                  </a:txBody>
                  <a:tcPr anchor="ctr"/>
                </a:tc>
                <a:extLst>
                  <a:ext uri="{0D108BD9-81ED-4DB2-BD59-A6C34878D82A}">
                    <a16:rowId xmlns:a16="http://schemas.microsoft.com/office/drawing/2014/main" val="4182378781"/>
                  </a:ext>
                </a:extLst>
              </a:tr>
              <a:tr h="370840">
                <a:tc>
                  <a:txBody>
                    <a:bodyPr/>
                    <a:lstStyle/>
                    <a:p>
                      <a:pPr algn="ctr"/>
                      <a:r>
                        <a:rPr lang="en-US" sz="3000" b="1" dirty="0"/>
                        <a:t>4</a:t>
                      </a:r>
                    </a:p>
                  </a:txBody>
                  <a:tcPr anchor="ctr"/>
                </a:tc>
                <a:tc>
                  <a:txBody>
                    <a:bodyPr/>
                    <a:lstStyle/>
                    <a:p>
                      <a:pPr marL="0" marR="0" lvl="0" indent="0" algn="ctr" defTabSz="914400" rtl="0" eaLnBrk="1" fontAlgn="auto" latinLnBrk="0" hangingPunct="1">
                        <a:lnSpc>
                          <a:spcPct val="100000"/>
                        </a:lnSpc>
                        <a:spcBef>
                          <a:spcPts val="1000"/>
                        </a:spcBef>
                        <a:spcAft>
                          <a:spcPts val="0"/>
                        </a:spcAft>
                        <a:buClrTx/>
                        <a:buSzTx/>
                        <a:buFont typeface="+mj-lt"/>
                        <a:buNone/>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Range of Motion</a:t>
                      </a:r>
                    </a:p>
                  </a:txBody>
                  <a:tcPr anchor="ctr"/>
                </a:tc>
                <a:tc>
                  <a:txBody>
                    <a:bodyPr/>
                    <a:lstStyle/>
                    <a:p>
                      <a:pPr algn="ctr"/>
                      <a:r>
                        <a:rPr lang="en-US" sz="3000" dirty="0"/>
                        <a:t>90° of flexion</a:t>
                      </a:r>
                    </a:p>
                  </a:txBody>
                  <a:tcPr anchor="ctr"/>
                </a:tc>
                <a:extLst>
                  <a:ext uri="{0D108BD9-81ED-4DB2-BD59-A6C34878D82A}">
                    <a16:rowId xmlns:a16="http://schemas.microsoft.com/office/drawing/2014/main" val="4280351168"/>
                  </a:ext>
                </a:extLst>
              </a:tr>
              <a:tr h="370840">
                <a:tc>
                  <a:txBody>
                    <a:bodyPr/>
                    <a:lstStyle/>
                    <a:p>
                      <a:pPr algn="ctr"/>
                      <a:r>
                        <a:rPr lang="en-US" sz="3000" b="1" dirty="0"/>
                        <a:t>5</a:t>
                      </a:r>
                    </a:p>
                  </a:txBody>
                  <a:tcPr anchor="ctr"/>
                </a:tc>
                <a:tc>
                  <a:txBody>
                    <a:bodyPr/>
                    <a:lstStyle/>
                    <a:p>
                      <a:pPr algn="ctr"/>
                      <a:r>
                        <a:rPr lang="en-US" sz="3000" dirty="0"/>
                        <a:t>appearance</a:t>
                      </a:r>
                    </a:p>
                  </a:txBody>
                  <a:tcPr anchor="ctr"/>
                </a:tc>
                <a:tc>
                  <a:txBody>
                    <a:bodyPr/>
                    <a:lstStyle/>
                    <a:p>
                      <a:pPr algn="just"/>
                      <a:r>
                        <a:rPr lang="en-US" sz="3000" dirty="0"/>
                        <a:t>The length and the width of the prosthetic knee should not be around 250 mm and 70 mm respectively</a:t>
                      </a:r>
                    </a:p>
                  </a:txBody>
                  <a:tcPr anchor="ctr"/>
                </a:tc>
                <a:extLst>
                  <a:ext uri="{0D108BD9-81ED-4DB2-BD59-A6C34878D82A}">
                    <a16:rowId xmlns:a16="http://schemas.microsoft.com/office/drawing/2014/main" val="2816800059"/>
                  </a:ext>
                </a:extLst>
              </a:tr>
            </a:tbl>
          </a:graphicData>
        </a:graphic>
      </p:graphicFrame>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94CBF8B3-8ACA-5571-9738-2D3BF5CC85D5}"/>
                  </a:ext>
                </a:extLst>
              </p14:cNvPr>
              <p14:cNvContentPartPr/>
              <p14:nvPr/>
            </p14:nvContentPartPr>
            <p14:xfrm>
              <a:off x="170301" y="1812388"/>
              <a:ext cx="11768040" cy="253080"/>
            </p14:xfrm>
          </p:contentPart>
        </mc:Choice>
        <mc:Fallback xmlns="">
          <p:pic>
            <p:nvPicPr>
              <p:cNvPr id="9" name="Ink 8">
                <a:extLst>
                  <a:ext uri="{FF2B5EF4-FFF2-40B4-BE49-F238E27FC236}">
                    <a16:creationId xmlns:a16="http://schemas.microsoft.com/office/drawing/2014/main" id="{94CBF8B3-8ACA-5571-9738-2D3BF5CC85D5}"/>
                  </a:ext>
                </a:extLst>
              </p:cNvPr>
              <p:cNvPicPr/>
              <p:nvPr/>
            </p:nvPicPr>
            <p:blipFill>
              <a:blip r:embed="rId3"/>
              <a:stretch>
                <a:fillRect/>
              </a:stretch>
            </p:blipFill>
            <p:spPr>
              <a:xfrm>
                <a:off x="80661" y="1632388"/>
                <a:ext cx="11947680" cy="612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83D7E587-BBC2-75EA-A021-E993ECB769E2}"/>
                  </a:ext>
                </a:extLst>
              </p14:cNvPr>
              <p14:cNvContentPartPr/>
              <p14:nvPr/>
            </p14:nvContentPartPr>
            <p14:xfrm>
              <a:off x="126741" y="2354188"/>
              <a:ext cx="11771280" cy="1116360"/>
            </p14:xfrm>
          </p:contentPart>
        </mc:Choice>
        <mc:Fallback xmlns="">
          <p:pic>
            <p:nvPicPr>
              <p:cNvPr id="10" name="Ink 9">
                <a:extLst>
                  <a:ext uri="{FF2B5EF4-FFF2-40B4-BE49-F238E27FC236}">
                    <a16:creationId xmlns:a16="http://schemas.microsoft.com/office/drawing/2014/main" id="{83D7E587-BBC2-75EA-A021-E993ECB769E2}"/>
                  </a:ext>
                </a:extLst>
              </p:cNvPr>
              <p:cNvPicPr/>
              <p:nvPr/>
            </p:nvPicPr>
            <p:blipFill>
              <a:blip r:embed="rId5"/>
              <a:stretch>
                <a:fillRect/>
              </a:stretch>
            </p:blipFill>
            <p:spPr>
              <a:xfrm>
                <a:off x="36741" y="2174188"/>
                <a:ext cx="11950920" cy="147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2B808002-F6F1-4576-D5FE-AD658DE042D6}"/>
                  </a:ext>
                </a:extLst>
              </p14:cNvPr>
              <p14:cNvContentPartPr/>
              <p14:nvPr/>
            </p14:nvContentPartPr>
            <p14:xfrm>
              <a:off x="187581" y="3861868"/>
              <a:ext cx="11649960" cy="119880"/>
            </p14:xfrm>
          </p:contentPart>
        </mc:Choice>
        <mc:Fallback xmlns="">
          <p:pic>
            <p:nvPicPr>
              <p:cNvPr id="11" name="Ink 10">
                <a:extLst>
                  <a:ext uri="{FF2B5EF4-FFF2-40B4-BE49-F238E27FC236}">
                    <a16:creationId xmlns:a16="http://schemas.microsoft.com/office/drawing/2014/main" id="{2B808002-F6F1-4576-D5FE-AD658DE042D6}"/>
                  </a:ext>
                </a:extLst>
              </p:cNvPr>
              <p:cNvPicPr/>
              <p:nvPr/>
            </p:nvPicPr>
            <p:blipFill>
              <a:blip r:embed="rId7"/>
              <a:stretch>
                <a:fillRect/>
              </a:stretch>
            </p:blipFill>
            <p:spPr>
              <a:xfrm>
                <a:off x="97581" y="3681868"/>
                <a:ext cx="11829600" cy="479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AAF31624-7185-8539-A419-6D96ACD49BC7}"/>
                  </a:ext>
                </a:extLst>
              </p14:cNvPr>
              <p14:cNvContentPartPr/>
              <p14:nvPr/>
            </p14:nvContentPartPr>
            <p14:xfrm>
              <a:off x="100530" y="4340075"/>
              <a:ext cx="11872080" cy="256680"/>
            </p14:xfrm>
          </p:contentPart>
        </mc:Choice>
        <mc:Fallback xmlns="">
          <p:pic>
            <p:nvPicPr>
              <p:cNvPr id="12" name="Ink 11">
                <a:extLst>
                  <a:ext uri="{FF2B5EF4-FFF2-40B4-BE49-F238E27FC236}">
                    <a16:creationId xmlns:a16="http://schemas.microsoft.com/office/drawing/2014/main" id="{AAF31624-7185-8539-A419-6D96ACD49BC7}"/>
                  </a:ext>
                </a:extLst>
              </p:cNvPr>
              <p:cNvPicPr/>
              <p:nvPr/>
            </p:nvPicPr>
            <p:blipFill>
              <a:blip r:embed="rId9"/>
              <a:stretch>
                <a:fillRect/>
              </a:stretch>
            </p:blipFill>
            <p:spPr>
              <a:xfrm>
                <a:off x="10530" y="4160075"/>
                <a:ext cx="12051720" cy="616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07C2847B-B18E-9E61-B91A-B0441A346E02}"/>
                  </a:ext>
                </a:extLst>
              </p14:cNvPr>
              <p14:cNvContentPartPr/>
              <p14:nvPr/>
            </p14:nvContentPartPr>
            <p14:xfrm>
              <a:off x="141501" y="4861948"/>
              <a:ext cx="11770560" cy="1614600"/>
            </p14:xfrm>
          </p:contentPart>
        </mc:Choice>
        <mc:Fallback xmlns="">
          <p:pic>
            <p:nvPicPr>
              <p:cNvPr id="17" name="Ink 16">
                <a:extLst>
                  <a:ext uri="{FF2B5EF4-FFF2-40B4-BE49-F238E27FC236}">
                    <a16:creationId xmlns:a16="http://schemas.microsoft.com/office/drawing/2014/main" id="{07C2847B-B18E-9E61-B91A-B0441A346E02}"/>
                  </a:ext>
                </a:extLst>
              </p:cNvPr>
              <p:cNvPicPr/>
              <p:nvPr/>
            </p:nvPicPr>
            <p:blipFill>
              <a:blip r:embed="rId11"/>
              <a:stretch>
                <a:fillRect/>
              </a:stretch>
            </p:blipFill>
            <p:spPr>
              <a:xfrm>
                <a:off x="51861" y="4681948"/>
                <a:ext cx="11950200" cy="1974240"/>
              </a:xfrm>
              <a:prstGeom prst="rect">
                <a:avLst/>
              </a:prstGeom>
            </p:spPr>
          </p:pic>
        </mc:Fallback>
      </mc:AlternateContent>
    </p:spTree>
    <p:extLst>
      <p:ext uri="{BB962C8B-B14F-4D97-AF65-F5344CB8AC3E}">
        <p14:creationId xmlns:p14="http://schemas.microsoft.com/office/powerpoint/2010/main" val="302838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4" name="TextBox 3">
            <a:extLst>
              <a:ext uri="{FF2B5EF4-FFF2-40B4-BE49-F238E27FC236}">
                <a16:creationId xmlns:a16="http://schemas.microsoft.com/office/drawing/2014/main" id="{260AE8FE-4F9E-4E10-95E5-89AA936CC4FC}"/>
              </a:ext>
            </a:extLst>
          </p:cNvPr>
          <p:cNvSpPr txBox="1"/>
          <p:nvPr/>
        </p:nvSpPr>
        <p:spPr>
          <a:xfrm>
            <a:off x="78359" y="508816"/>
            <a:ext cx="7828511"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sng" strike="noStrike" kern="1200" cap="none" spc="0" normalizeH="0" baseline="0" noProof="0" dirty="0">
                <a:ln>
                  <a:noFill/>
                </a:ln>
                <a:solidFill>
                  <a:prstClr val="black"/>
                </a:solidFill>
                <a:effectLst/>
                <a:uLnTx/>
                <a:uFillTx/>
                <a:latin typeface="+mj-lt"/>
                <a:ea typeface="+mn-ea"/>
                <a:cs typeface="+mn-cs"/>
              </a:rPr>
              <a:t>Mechanical Design of a prosthetic knee :</a:t>
            </a:r>
            <a:endParaRPr kumimoji="0" lang="en-US" sz="3000" b="1" i="0" u="sng" strike="noStrike" kern="1200" cap="none" spc="0" normalizeH="0" baseline="0" noProof="0" dirty="0">
              <a:ln>
                <a:noFill/>
              </a:ln>
              <a:solidFill>
                <a:prstClr val="black"/>
              </a:solidFill>
              <a:effectLst/>
              <a:uLnTx/>
              <a:uFillTx/>
              <a:ea typeface="+mn-ea"/>
              <a:cs typeface="+mn-cs"/>
            </a:endParaRPr>
          </a:p>
        </p:txBody>
      </p:sp>
      <p:sp>
        <p:nvSpPr>
          <p:cNvPr id="2" name="TextBox 1">
            <a:extLst>
              <a:ext uri="{FF2B5EF4-FFF2-40B4-BE49-F238E27FC236}">
                <a16:creationId xmlns:a16="http://schemas.microsoft.com/office/drawing/2014/main" id="{5E48D03E-326D-308A-4CB6-A286D9821F08}"/>
              </a:ext>
            </a:extLst>
          </p:cNvPr>
          <p:cNvSpPr txBox="1"/>
          <p:nvPr/>
        </p:nvSpPr>
        <p:spPr>
          <a:xfrm>
            <a:off x="78358" y="1093591"/>
            <a:ext cx="12035283" cy="2067233"/>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strike="noStrike" kern="1200" cap="none" spc="0" normalizeH="0" baseline="0" noProof="0" dirty="0">
                <a:ln>
                  <a:noFill/>
                </a:ln>
                <a:solidFill>
                  <a:prstClr val="black"/>
                </a:solidFill>
                <a:effectLst/>
                <a:uLnTx/>
                <a:uFillTx/>
                <a:latin typeface="+mj-lt"/>
                <a:ea typeface="+mn-ea"/>
                <a:cs typeface="+mn-cs"/>
              </a:rPr>
              <a:t>2. Selection of Materials:</a:t>
            </a:r>
          </a:p>
          <a:p>
            <a:pPr marR="0" lvl="0" algn="justLow" defTabSz="914400" rtl="0" eaLnBrk="1" fontAlgn="auto" latinLnBrk="0" hangingPunct="1">
              <a:lnSpc>
                <a:spcPct val="100000"/>
              </a:lnSpc>
              <a:spcBef>
                <a:spcPts val="1000"/>
              </a:spcBef>
              <a:spcAft>
                <a:spcPts val="0"/>
              </a:spcAft>
              <a:buClrTx/>
              <a:buSzTx/>
              <a:tabLst/>
              <a:defRPr/>
            </a:pPr>
            <a:r>
              <a:rPr lang="en-US" sz="3000" b="1" dirty="0">
                <a:solidFill>
                  <a:srgbClr val="002060"/>
                </a:solidFill>
                <a:latin typeface="+mj-lt"/>
              </a:rPr>
              <a:t>Aluminum alloy </a:t>
            </a:r>
            <a:r>
              <a:rPr lang="en-US" sz="3000" b="1" dirty="0">
                <a:solidFill>
                  <a:prstClr val="black"/>
                </a:solidFill>
                <a:latin typeface="+mj-lt"/>
              </a:rPr>
              <a:t>is suitable for the structure of my design of a prosthetic knee joint because of </a:t>
            </a:r>
            <a:r>
              <a:rPr lang="en-US" sz="3000" b="1" dirty="0">
                <a:solidFill>
                  <a:srgbClr val="FF0000"/>
                </a:solidFill>
                <a:latin typeface="+mj-lt"/>
              </a:rPr>
              <a:t>its lightweight</a:t>
            </a:r>
            <a:r>
              <a:rPr lang="en-US" sz="3000" b="1" dirty="0">
                <a:solidFill>
                  <a:prstClr val="black"/>
                </a:solidFill>
                <a:latin typeface="+mj-lt"/>
              </a:rPr>
              <a:t>, </a:t>
            </a:r>
            <a:r>
              <a:rPr lang="en-US" sz="3000" b="1" dirty="0">
                <a:solidFill>
                  <a:srgbClr val="FF0000"/>
                </a:solidFill>
                <a:latin typeface="+mj-lt"/>
              </a:rPr>
              <a:t>good mechanical properties</a:t>
            </a:r>
            <a:r>
              <a:rPr lang="en-US" sz="3000" b="1" dirty="0">
                <a:solidFill>
                  <a:prstClr val="black"/>
                </a:solidFill>
                <a:latin typeface="+mj-lt"/>
              </a:rPr>
              <a:t>, and </a:t>
            </a:r>
            <a:r>
              <a:rPr lang="en-US" sz="3000" b="1" dirty="0">
                <a:solidFill>
                  <a:srgbClr val="FF0000"/>
                </a:solidFill>
                <a:latin typeface="+mj-lt"/>
              </a:rPr>
              <a:t>availability in the local markets</a:t>
            </a:r>
            <a:r>
              <a:rPr lang="en-US" sz="3000" b="1" dirty="0">
                <a:solidFill>
                  <a:prstClr val="black"/>
                </a:solidFill>
                <a:latin typeface="+mj-lt"/>
              </a:rPr>
              <a:t>.</a:t>
            </a:r>
            <a:endParaRPr kumimoji="0" lang="en-US" sz="3000" b="1" i="0" strike="noStrike" kern="1200" cap="none" spc="0" normalizeH="0" baseline="0" noProof="0" dirty="0">
              <a:ln>
                <a:noFill/>
              </a:ln>
              <a:solidFill>
                <a:prstClr val="black"/>
              </a:solidFill>
              <a:effectLst/>
              <a:uLnTx/>
              <a:uFillTx/>
              <a:ea typeface="+mn-ea"/>
              <a:cs typeface="+mn-cs"/>
            </a:endParaRPr>
          </a:p>
        </p:txBody>
      </p:sp>
      <p:sp>
        <p:nvSpPr>
          <p:cNvPr id="7" name="TextBox 6">
            <a:extLst>
              <a:ext uri="{FF2B5EF4-FFF2-40B4-BE49-F238E27FC236}">
                <a16:creationId xmlns:a16="http://schemas.microsoft.com/office/drawing/2014/main" id="{D136543B-06B6-659E-A841-07D566811396}"/>
              </a:ext>
            </a:extLst>
          </p:cNvPr>
          <p:cNvSpPr txBox="1"/>
          <p:nvPr/>
        </p:nvSpPr>
        <p:spPr>
          <a:xfrm>
            <a:off x="78358" y="3156417"/>
            <a:ext cx="6254750" cy="1938992"/>
          </a:xfrm>
          <a:prstGeom prst="rect">
            <a:avLst/>
          </a:prstGeom>
          <a:noFill/>
        </p:spPr>
        <p:txBody>
          <a:bodyPr wrap="square">
            <a:spAutoFit/>
          </a:bodyPr>
          <a:lstStyle/>
          <a:p>
            <a:r>
              <a:rPr kumimoji="0" lang="en-US" sz="3000" b="1" i="0" u="sng" strike="noStrike" kern="1200" cap="none" spc="0" normalizeH="0" baseline="0" noProof="0" dirty="0">
                <a:ln>
                  <a:noFill/>
                </a:ln>
                <a:solidFill>
                  <a:srgbClr val="002060"/>
                </a:solidFill>
                <a:effectLst/>
                <a:uLnTx/>
                <a:uFillTx/>
                <a:latin typeface="Century Gothic" panose="020B0502020202020204"/>
                <a:ea typeface="+mn-ea"/>
                <a:cs typeface="+mn-cs"/>
              </a:rPr>
              <a:t>Availability in the local markets</a:t>
            </a:r>
            <a:r>
              <a:rPr kumimoji="0" lang="en-US" sz="3000" b="1" i="0" strike="noStrike" kern="1200" cap="none" spc="0" normalizeH="0" baseline="0" noProof="0" dirty="0">
                <a:ln>
                  <a:noFill/>
                </a:ln>
                <a:solidFill>
                  <a:srgbClr val="002060"/>
                </a:solidFill>
                <a:effectLst/>
                <a:uLnTx/>
                <a:uFillTx/>
                <a:latin typeface="Century Gothic" panose="020B0502020202020204"/>
                <a:ea typeface="+mn-ea"/>
                <a:cs typeface="+mn-cs"/>
              </a:rPr>
              <a:t>:</a:t>
            </a:r>
          </a:p>
          <a:p>
            <a:pPr marL="514350" indent="-514350">
              <a:buAutoNum type="arabicPeriod"/>
            </a:pPr>
            <a:r>
              <a:rPr lang="en-US" sz="3000" b="1" dirty="0">
                <a:solidFill>
                  <a:srgbClr val="002060"/>
                </a:solidFill>
                <a:latin typeface="Century Gothic" panose="020B0502020202020204"/>
              </a:rPr>
              <a:t>Al 6061</a:t>
            </a:r>
          </a:p>
          <a:p>
            <a:pPr marL="342900" indent="-342900">
              <a:buAutoNum type="arabicPeriod"/>
            </a:pPr>
            <a:r>
              <a:rPr lang="en-US" sz="3000" b="1" dirty="0">
                <a:solidFill>
                  <a:srgbClr val="002060"/>
                </a:solidFill>
                <a:latin typeface="Century Gothic" panose="020B0502020202020204"/>
              </a:rPr>
              <a:t> Al 2024 T3</a:t>
            </a:r>
          </a:p>
          <a:p>
            <a:pPr marL="342900" indent="-342900">
              <a:buAutoNum type="arabicPeriod"/>
            </a:pPr>
            <a:r>
              <a:rPr lang="en-US" sz="3000" b="1" dirty="0">
                <a:solidFill>
                  <a:srgbClr val="002060"/>
                </a:solidFill>
                <a:latin typeface="Century Gothic" panose="020B0502020202020204"/>
              </a:rPr>
              <a:t> Al 7075 T6</a:t>
            </a:r>
            <a:endParaRPr lang="en-US" dirty="0">
              <a:solidFill>
                <a:srgbClr val="002060"/>
              </a:solidFill>
            </a:endParaRPr>
          </a:p>
        </p:txBody>
      </p:sp>
      <p:sp>
        <p:nvSpPr>
          <p:cNvPr id="9" name="Right Brace 8">
            <a:extLst>
              <a:ext uri="{FF2B5EF4-FFF2-40B4-BE49-F238E27FC236}">
                <a16:creationId xmlns:a16="http://schemas.microsoft.com/office/drawing/2014/main" id="{500CB5CD-040D-6A5E-E465-470E88E3C8BB}"/>
              </a:ext>
            </a:extLst>
          </p:cNvPr>
          <p:cNvSpPr/>
          <p:nvPr/>
        </p:nvSpPr>
        <p:spPr>
          <a:xfrm>
            <a:off x="2584450" y="3669640"/>
            <a:ext cx="469900" cy="1545688"/>
          </a:xfrm>
          <a:prstGeom prst="rightBrace">
            <a:avLst/>
          </a:prstGeom>
          <a:ln w="38100" cmpd="dbl">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Picture 9">
            <a:extLst>
              <a:ext uri="{FF2B5EF4-FFF2-40B4-BE49-F238E27FC236}">
                <a16:creationId xmlns:a16="http://schemas.microsoft.com/office/drawing/2014/main" id="{1D7AA265-E07C-78EC-3F8D-25B68DA51EA7}"/>
              </a:ext>
            </a:extLst>
          </p:cNvPr>
          <p:cNvPicPr>
            <a:picLocks noChangeAspect="1"/>
          </p:cNvPicPr>
          <p:nvPr/>
        </p:nvPicPr>
        <p:blipFill>
          <a:blip r:embed="rId2"/>
          <a:stretch>
            <a:fillRect/>
          </a:stretch>
        </p:blipFill>
        <p:spPr>
          <a:xfrm>
            <a:off x="7084540" y="3441254"/>
            <a:ext cx="2052000" cy="3428266"/>
          </a:xfrm>
          <a:prstGeom prst="rect">
            <a:avLst/>
          </a:prstGeom>
        </p:spPr>
      </p:pic>
      <p:pic>
        <p:nvPicPr>
          <p:cNvPr id="12" name="Picture 11">
            <a:extLst>
              <a:ext uri="{FF2B5EF4-FFF2-40B4-BE49-F238E27FC236}">
                <a16:creationId xmlns:a16="http://schemas.microsoft.com/office/drawing/2014/main" id="{1ABEBA06-D094-1AD4-0DAB-317BB052D909}"/>
              </a:ext>
            </a:extLst>
          </p:cNvPr>
          <p:cNvPicPr>
            <a:picLocks noChangeAspect="1"/>
          </p:cNvPicPr>
          <p:nvPr/>
        </p:nvPicPr>
        <p:blipFill>
          <a:blip r:embed="rId3"/>
          <a:stretch>
            <a:fillRect/>
          </a:stretch>
        </p:blipFill>
        <p:spPr>
          <a:xfrm>
            <a:off x="10291497" y="3442320"/>
            <a:ext cx="1822144" cy="3427200"/>
          </a:xfrm>
          <a:prstGeom prst="rect">
            <a:avLst/>
          </a:prstGeom>
        </p:spPr>
      </p:pic>
      <p:cxnSp>
        <p:nvCxnSpPr>
          <p:cNvPr id="14" name="Connector: Curved 13">
            <a:extLst>
              <a:ext uri="{FF2B5EF4-FFF2-40B4-BE49-F238E27FC236}">
                <a16:creationId xmlns:a16="http://schemas.microsoft.com/office/drawing/2014/main" id="{E66EF2A7-2B52-0D2E-38C1-BF356CCD4CE0}"/>
              </a:ext>
            </a:extLst>
          </p:cNvPr>
          <p:cNvCxnSpPr>
            <a:cxnSpLocks/>
          </p:cNvCxnSpPr>
          <p:nvPr/>
        </p:nvCxnSpPr>
        <p:spPr>
          <a:xfrm>
            <a:off x="5711189" y="5235904"/>
            <a:ext cx="1990165" cy="105612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4862E12D-D980-DEDC-A678-01FC1BB9AB3D}"/>
              </a:ext>
            </a:extLst>
          </p:cNvPr>
          <p:cNvCxnSpPr>
            <a:cxnSpLocks/>
          </p:cNvCxnSpPr>
          <p:nvPr/>
        </p:nvCxnSpPr>
        <p:spPr>
          <a:xfrm>
            <a:off x="9656282" y="3442320"/>
            <a:ext cx="993294" cy="58599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177C848-1D84-8911-D301-1394CB9238D5}"/>
              </a:ext>
            </a:extLst>
          </p:cNvPr>
          <p:cNvSpPr txBox="1"/>
          <p:nvPr/>
        </p:nvSpPr>
        <p:spPr>
          <a:xfrm>
            <a:off x="3673095" y="4767513"/>
            <a:ext cx="3593651" cy="400110"/>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2000" b="1" i="0" strike="noStrike" kern="1200" cap="none" spc="0" normalizeH="0" baseline="0" noProof="0" dirty="0">
                <a:ln>
                  <a:noFill/>
                </a:ln>
                <a:solidFill>
                  <a:prstClr val="black"/>
                </a:solidFill>
                <a:effectLst/>
                <a:uLnTx/>
                <a:uFillTx/>
                <a:ea typeface="+mn-ea"/>
                <a:cs typeface="+mn-cs"/>
              </a:rPr>
              <a:t>The length = 72 mm at least</a:t>
            </a:r>
          </a:p>
        </p:txBody>
      </p:sp>
      <p:sp>
        <p:nvSpPr>
          <p:cNvPr id="18" name="TextBox 17">
            <a:extLst>
              <a:ext uri="{FF2B5EF4-FFF2-40B4-BE49-F238E27FC236}">
                <a16:creationId xmlns:a16="http://schemas.microsoft.com/office/drawing/2014/main" id="{592D11BC-9409-E886-182E-7A6A76702BC0}"/>
              </a:ext>
            </a:extLst>
          </p:cNvPr>
          <p:cNvSpPr txBox="1"/>
          <p:nvPr/>
        </p:nvSpPr>
        <p:spPr>
          <a:xfrm>
            <a:off x="8141061" y="3034644"/>
            <a:ext cx="4107170" cy="400110"/>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2000" b="1" i="0" strike="noStrike" kern="1200" cap="none" spc="0" normalizeH="0" baseline="0" noProof="0" dirty="0">
                <a:ln>
                  <a:noFill/>
                </a:ln>
                <a:solidFill>
                  <a:prstClr val="black"/>
                </a:solidFill>
                <a:effectLst/>
                <a:uLnTx/>
                <a:uFillTx/>
                <a:ea typeface="+mn-ea"/>
                <a:cs typeface="+mn-cs"/>
              </a:rPr>
              <a:t>The Diameter = 101 mm at least</a:t>
            </a:r>
          </a:p>
        </p:txBody>
      </p:sp>
      <p:sp>
        <p:nvSpPr>
          <p:cNvPr id="21" name="TextBox 20">
            <a:extLst>
              <a:ext uri="{FF2B5EF4-FFF2-40B4-BE49-F238E27FC236}">
                <a16:creationId xmlns:a16="http://schemas.microsoft.com/office/drawing/2014/main" id="{82302382-493C-16EE-7B13-C1B5F9BC7938}"/>
              </a:ext>
            </a:extLst>
          </p:cNvPr>
          <p:cNvSpPr txBox="1"/>
          <p:nvPr/>
        </p:nvSpPr>
        <p:spPr>
          <a:xfrm>
            <a:off x="9306705" y="4636712"/>
            <a:ext cx="776101"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strike="noStrike" kern="1200" cap="none" spc="0" normalizeH="0" baseline="0" noProof="0" dirty="0">
                <a:ln>
                  <a:noFill/>
                </a:ln>
                <a:solidFill>
                  <a:prstClr val="black"/>
                </a:solidFill>
                <a:effectLst/>
                <a:uLnTx/>
                <a:uFillTx/>
                <a:ea typeface="+mn-ea"/>
                <a:cs typeface="+mn-cs"/>
              </a:rPr>
              <a:t>or</a:t>
            </a:r>
          </a:p>
        </p:txBody>
      </p:sp>
      <p:sp>
        <p:nvSpPr>
          <p:cNvPr id="22" name="TextBox 21">
            <a:extLst>
              <a:ext uri="{FF2B5EF4-FFF2-40B4-BE49-F238E27FC236}">
                <a16:creationId xmlns:a16="http://schemas.microsoft.com/office/drawing/2014/main" id="{08BD3242-A542-F6DB-3661-FFB0E638B839}"/>
              </a:ext>
            </a:extLst>
          </p:cNvPr>
          <p:cNvSpPr txBox="1"/>
          <p:nvPr/>
        </p:nvSpPr>
        <p:spPr>
          <a:xfrm>
            <a:off x="3014009" y="3991119"/>
            <a:ext cx="3777867" cy="836126"/>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2000" b="1" i="0" strike="noStrike" kern="1200" cap="none" spc="0" normalizeH="0" baseline="0" noProof="0" dirty="0">
                <a:ln>
                  <a:noFill/>
                </a:ln>
                <a:solidFill>
                  <a:prstClr val="black"/>
                </a:solidFill>
                <a:effectLst/>
                <a:uLnTx/>
                <a:uFillTx/>
                <a:ea typeface="+mn-ea"/>
                <a:cs typeface="+mn-cs"/>
              </a:rPr>
              <a:t>According to our dimensions</a:t>
            </a:r>
          </a:p>
          <a:p>
            <a:pPr marR="0" lvl="0" algn="l" defTabSz="914400" rtl="0" eaLnBrk="1" fontAlgn="auto" latinLnBrk="0" hangingPunct="1">
              <a:lnSpc>
                <a:spcPct val="100000"/>
              </a:lnSpc>
              <a:spcBef>
                <a:spcPts val="1000"/>
              </a:spcBef>
              <a:spcAft>
                <a:spcPts val="0"/>
              </a:spcAft>
              <a:buClrTx/>
              <a:buSzTx/>
              <a:tabLst/>
              <a:defRPr/>
            </a:pPr>
            <a:r>
              <a:rPr lang="en-US" sz="2000" b="1" dirty="0">
                <a:solidFill>
                  <a:prstClr val="black"/>
                </a:solidFill>
              </a:rPr>
              <a:t>&amp; manufacture method</a:t>
            </a:r>
            <a:endParaRPr kumimoji="0" lang="en-US" sz="2000" b="1" i="0" strike="noStrike" kern="1200" cap="none" spc="0" normalizeH="0" baseline="0" noProof="0" dirty="0">
              <a:ln>
                <a:noFill/>
              </a:ln>
              <a:solidFill>
                <a:prstClr val="black"/>
              </a:solidFill>
              <a:effectLst/>
              <a:uLnTx/>
              <a:uFillTx/>
              <a:ea typeface="+mn-ea"/>
              <a:cs typeface="+mn-cs"/>
            </a:endParaRPr>
          </a:p>
        </p:txBody>
      </p:sp>
      <p:sp>
        <p:nvSpPr>
          <p:cNvPr id="23" name="Rectangle: Rounded Corners 22">
            <a:extLst>
              <a:ext uri="{FF2B5EF4-FFF2-40B4-BE49-F238E27FC236}">
                <a16:creationId xmlns:a16="http://schemas.microsoft.com/office/drawing/2014/main" id="{654D87FB-F2A4-9EB6-880E-74EAD00C47DE}"/>
              </a:ext>
            </a:extLst>
          </p:cNvPr>
          <p:cNvSpPr/>
          <p:nvPr/>
        </p:nvSpPr>
        <p:spPr>
          <a:xfrm>
            <a:off x="78358" y="4125913"/>
            <a:ext cx="2405459" cy="513322"/>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3137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2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2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par>
                                <p:cTn id="51" presetID="16" presetClass="entr" presetSubtype="21"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arn(inVertical)">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arn(inVertical)">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7" grpId="0"/>
      <p:bldP spid="18" grpId="0"/>
      <p:bldP spid="21" grpId="0"/>
      <p:bldP spid="22" grpId="0"/>
      <p:bldP spid="23"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4" name="TextBox 3">
            <a:extLst>
              <a:ext uri="{FF2B5EF4-FFF2-40B4-BE49-F238E27FC236}">
                <a16:creationId xmlns:a16="http://schemas.microsoft.com/office/drawing/2014/main" id="{260AE8FE-4F9E-4E10-95E5-89AA936CC4FC}"/>
              </a:ext>
            </a:extLst>
          </p:cNvPr>
          <p:cNvSpPr txBox="1"/>
          <p:nvPr/>
        </p:nvSpPr>
        <p:spPr>
          <a:xfrm>
            <a:off x="78359" y="508816"/>
            <a:ext cx="7828511"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sng" strike="noStrike" kern="1200" cap="none" spc="0" normalizeH="0" baseline="0" noProof="0" dirty="0">
                <a:ln>
                  <a:noFill/>
                </a:ln>
                <a:solidFill>
                  <a:prstClr val="black"/>
                </a:solidFill>
                <a:effectLst/>
                <a:uLnTx/>
                <a:uFillTx/>
                <a:latin typeface="+mj-lt"/>
                <a:ea typeface="+mn-ea"/>
                <a:cs typeface="+mn-cs"/>
              </a:rPr>
              <a:t>Mechanical Design of a prosthetic knee :</a:t>
            </a:r>
            <a:endParaRPr kumimoji="0" lang="en-US" sz="3000" b="1" i="0" u="sng" strike="noStrike" kern="1200" cap="none" spc="0" normalizeH="0" baseline="0" noProof="0" dirty="0">
              <a:ln>
                <a:noFill/>
              </a:ln>
              <a:solidFill>
                <a:prstClr val="black"/>
              </a:solidFill>
              <a:effectLst/>
              <a:uLnTx/>
              <a:uFillTx/>
              <a:ea typeface="+mn-ea"/>
              <a:cs typeface="+mn-cs"/>
            </a:endParaRPr>
          </a:p>
        </p:txBody>
      </p:sp>
      <p:sp>
        <p:nvSpPr>
          <p:cNvPr id="2" name="TextBox 1">
            <a:extLst>
              <a:ext uri="{FF2B5EF4-FFF2-40B4-BE49-F238E27FC236}">
                <a16:creationId xmlns:a16="http://schemas.microsoft.com/office/drawing/2014/main" id="{5E48D03E-326D-308A-4CB6-A286D9821F08}"/>
              </a:ext>
            </a:extLst>
          </p:cNvPr>
          <p:cNvSpPr txBox="1"/>
          <p:nvPr/>
        </p:nvSpPr>
        <p:spPr>
          <a:xfrm>
            <a:off x="78359" y="1017632"/>
            <a:ext cx="4680000"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strike="noStrike" kern="1200" cap="none" spc="0" normalizeH="0" baseline="0" noProof="0" dirty="0">
                <a:ln>
                  <a:noFill/>
                </a:ln>
                <a:solidFill>
                  <a:prstClr val="black"/>
                </a:solidFill>
                <a:effectLst/>
                <a:uLnTx/>
                <a:uFillTx/>
                <a:latin typeface="+mj-lt"/>
                <a:ea typeface="+mn-ea"/>
                <a:cs typeface="+mn-cs"/>
              </a:rPr>
              <a:t>2. Selection of Materials:</a:t>
            </a:r>
            <a:endParaRPr kumimoji="0" lang="en-US" sz="3000" b="1" i="0" strike="noStrike" kern="1200" cap="none" spc="0" normalizeH="0" baseline="0" noProof="0" dirty="0">
              <a:ln>
                <a:noFill/>
              </a:ln>
              <a:solidFill>
                <a:prstClr val="black"/>
              </a:solidFill>
              <a:effectLst/>
              <a:uLnTx/>
              <a:uFillTx/>
              <a:ea typeface="+mn-ea"/>
              <a:cs typeface="+mn-cs"/>
            </a:endParaRPr>
          </a:p>
        </p:txBody>
      </p:sp>
      <p:pic>
        <p:nvPicPr>
          <p:cNvPr id="6" name="Picture 5">
            <a:extLst>
              <a:ext uri="{FF2B5EF4-FFF2-40B4-BE49-F238E27FC236}">
                <a16:creationId xmlns:a16="http://schemas.microsoft.com/office/drawing/2014/main" id="{F7B4AF22-8283-6B69-C46D-3EA4A4793BBF}"/>
              </a:ext>
            </a:extLst>
          </p:cNvPr>
          <p:cNvPicPr>
            <a:picLocks noChangeAspect="1"/>
          </p:cNvPicPr>
          <p:nvPr/>
        </p:nvPicPr>
        <p:blipFill>
          <a:blip r:embed="rId2"/>
          <a:stretch>
            <a:fillRect/>
          </a:stretch>
        </p:blipFill>
        <p:spPr>
          <a:xfrm>
            <a:off x="238870" y="1760472"/>
            <a:ext cx="7668000" cy="5097528"/>
          </a:xfrm>
          <a:prstGeom prst="rect">
            <a:avLst/>
          </a:prstGeom>
        </p:spPr>
      </p:pic>
      <p:cxnSp>
        <p:nvCxnSpPr>
          <p:cNvPr id="8" name="Straight Arrow Connector 7">
            <a:extLst>
              <a:ext uri="{FF2B5EF4-FFF2-40B4-BE49-F238E27FC236}">
                <a16:creationId xmlns:a16="http://schemas.microsoft.com/office/drawing/2014/main" id="{F9E0BD07-7C59-4288-0660-13A10D73ED53}"/>
              </a:ext>
            </a:extLst>
          </p:cNvPr>
          <p:cNvCxnSpPr/>
          <p:nvPr/>
        </p:nvCxnSpPr>
        <p:spPr>
          <a:xfrm>
            <a:off x="1169799" y="3362348"/>
            <a:ext cx="654871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706F451-C572-43FA-12E6-0C7D9FFE02D6}"/>
              </a:ext>
            </a:extLst>
          </p:cNvPr>
          <p:cNvCxnSpPr/>
          <p:nvPr/>
        </p:nvCxnSpPr>
        <p:spPr>
          <a:xfrm flipV="1">
            <a:off x="4444157" y="1483473"/>
            <a:ext cx="0" cy="483722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70E70B4-76C5-7316-2622-6E948FA071D5}"/>
              </a:ext>
            </a:extLst>
          </p:cNvPr>
          <p:cNvCxnSpPr>
            <a:cxnSpLocks/>
          </p:cNvCxnSpPr>
          <p:nvPr/>
        </p:nvCxnSpPr>
        <p:spPr>
          <a:xfrm flipV="1">
            <a:off x="1169799" y="2037471"/>
            <a:ext cx="5943600" cy="295835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5" name="Ink 34">
                <a:extLst>
                  <a:ext uri="{FF2B5EF4-FFF2-40B4-BE49-F238E27FC236}">
                    <a16:creationId xmlns:a16="http://schemas.microsoft.com/office/drawing/2014/main" id="{95E00486-8D37-346E-FA1B-EAAFCF0E3C93}"/>
                  </a:ext>
                </a:extLst>
              </p14:cNvPr>
              <p14:cNvContentPartPr/>
              <p14:nvPr/>
            </p14:nvContentPartPr>
            <p14:xfrm>
              <a:off x="4589859" y="2175110"/>
              <a:ext cx="1749960" cy="867960"/>
            </p14:xfrm>
          </p:contentPart>
        </mc:Choice>
        <mc:Fallback xmlns="">
          <p:pic>
            <p:nvPicPr>
              <p:cNvPr id="35" name="Ink 34">
                <a:extLst>
                  <a:ext uri="{FF2B5EF4-FFF2-40B4-BE49-F238E27FC236}">
                    <a16:creationId xmlns:a16="http://schemas.microsoft.com/office/drawing/2014/main" id="{95E00486-8D37-346E-FA1B-EAAFCF0E3C93}"/>
                  </a:ext>
                </a:extLst>
              </p:cNvPr>
              <p:cNvPicPr/>
              <p:nvPr/>
            </p:nvPicPr>
            <p:blipFill>
              <a:blip r:embed="rId4"/>
              <a:stretch>
                <a:fillRect/>
              </a:stretch>
            </p:blipFill>
            <p:spPr>
              <a:xfrm>
                <a:off x="4499859" y="1995185"/>
                <a:ext cx="1929600" cy="1227451"/>
              </a:xfrm>
              <a:prstGeom prst="rect">
                <a:avLst/>
              </a:prstGeom>
            </p:spPr>
          </p:pic>
        </mc:Fallback>
      </mc:AlternateContent>
      <p:sp>
        <p:nvSpPr>
          <p:cNvPr id="37" name="TextBox 36">
            <a:extLst>
              <a:ext uri="{FF2B5EF4-FFF2-40B4-BE49-F238E27FC236}">
                <a16:creationId xmlns:a16="http://schemas.microsoft.com/office/drawing/2014/main" id="{2007CEBD-A153-1EC0-4D63-6AA060FE4C23}"/>
              </a:ext>
            </a:extLst>
          </p:cNvPr>
          <p:cNvSpPr txBox="1"/>
          <p:nvPr/>
        </p:nvSpPr>
        <p:spPr>
          <a:xfrm>
            <a:off x="7906870" y="1062814"/>
            <a:ext cx="3888000" cy="3503523"/>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1" i="0" u="sng" strike="noStrike" kern="1200" cap="none" spc="0" normalizeH="0" baseline="0" noProof="0" dirty="0">
                <a:ln>
                  <a:noFill/>
                </a:ln>
                <a:solidFill>
                  <a:prstClr val="black"/>
                </a:solidFill>
                <a:effectLst/>
                <a:uLnTx/>
                <a:uFillTx/>
                <a:latin typeface="+mj-lt"/>
                <a:ea typeface="+mn-ea"/>
                <a:cs typeface="+mn-cs"/>
              </a:rPr>
              <a:t>Selected Materials</a:t>
            </a:r>
            <a:r>
              <a:rPr kumimoji="0" lang="en-US" sz="3000" b="1" i="0" strike="noStrike" kern="1200" cap="none" spc="0" normalizeH="0" baseline="0" noProof="0" dirty="0">
                <a:ln>
                  <a:noFill/>
                </a:ln>
                <a:solidFill>
                  <a:prstClr val="black"/>
                </a:solidFill>
                <a:effectLst/>
                <a:uLnTx/>
                <a:uFillTx/>
                <a:latin typeface="+mj-lt"/>
                <a:ea typeface="+mn-ea"/>
                <a:cs typeface="+mn-cs"/>
              </a:rPr>
              <a:t>:-</a:t>
            </a:r>
          </a:p>
          <a:p>
            <a:pPr marL="514350" marR="0" lvl="0" indent="-514350" algn="l" defTabSz="914400" rtl="0" eaLnBrk="1" fontAlgn="auto" latinLnBrk="0" hangingPunct="1">
              <a:lnSpc>
                <a:spcPct val="100000"/>
              </a:lnSpc>
              <a:spcBef>
                <a:spcPts val="1000"/>
              </a:spcBef>
              <a:spcAft>
                <a:spcPts val="0"/>
              </a:spcAft>
              <a:buClrTx/>
              <a:buSzTx/>
              <a:buFont typeface="+mj-lt"/>
              <a:buAutoNum type="arabicParenR"/>
              <a:tabLst/>
              <a:defRPr/>
            </a:pPr>
            <a:r>
              <a:rPr kumimoji="0" lang="en-US" sz="3000" b="1" i="0" strike="noStrike" kern="1200" cap="none" spc="0" normalizeH="0" baseline="0" noProof="0" dirty="0">
                <a:ln>
                  <a:noFill/>
                </a:ln>
                <a:solidFill>
                  <a:prstClr val="black"/>
                </a:solidFill>
                <a:effectLst/>
                <a:uLnTx/>
                <a:uFillTx/>
                <a:latin typeface="+mj-lt"/>
                <a:ea typeface="+mn-ea"/>
                <a:cs typeface="+mn-cs"/>
              </a:rPr>
              <a:t>Mg alloys</a:t>
            </a:r>
          </a:p>
          <a:p>
            <a:pPr marL="514350" marR="0" lvl="0" indent="-514350" algn="l" defTabSz="914400" rtl="0" eaLnBrk="1" fontAlgn="auto" latinLnBrk="0" hangingPunct="1">
              <a:lnSpc>
                <a:spcPct val="100000"/>
              </a:lnSpc>
              <a:spcBef>
                <a:spcPts val="1000"/>
              </a:spcBef>
              <a:spcAft>
                <a:spcPts val="0"/>
              </a:spcAft>
              <a:buClrTx/>
              <a:buSzTx/>
              <a:buFont typeface="+mj-lt"/>
              <a:buAutoNum type="arabicParenR"/>
              <a:tabLst/>
              <a:defRPr/>
            </a:pPr>
            <a:r>
              <a:rPr lang="en-US" sz="3000" b="1" dirty="0">
                <a:solidFill>
                  <a:prstClr val="black"/>
                </a:solidFill>
                <a:latin typeface="+mj-lt"/>
              </a:rPr>
              <a:t>CFRP</a:t>
            </a:r>
          </a:p>
          <a:p>
            <a:pPr marL="514350" marR="0" lvl="0" indent="-514350" algn="l" defTabSz="914400" rtl="0" eaLnBrk="1" fontAlgn="auto" latinLnBrk="0" hangingPunct="1">
              <a:lnSpc>
                <a:spcPct val="100000"/>
              </a:lnSpc>
              <a:spcBef>
                <a:spcPts val="1000"/>
              </a:spcBef>
              <a:spcAft>
                <a:spcPts val="0"/>
              </a:spcAft>
              <a:buClrTx/>
              <a:buSzTx/>
              <a:buFont typeface="+mj-lt"/>
              <a:buAutoNum type="arabicParenR"/>
              <a:tabLst/>
              <a:defRPr/>
            </a:pPr>
            <a:r>
              <a:rPr lang="en-US" sz="3000" b="1" dirty="0">
                <a:solidFill>
                  <a:prstClr val="black"/>
                </a:solidFill>
                <a:latin typeface="+mj-lt"/>
              </a:rPr>
              <a:t>Al alloys</a:t>
            </a:r>
          </a:p>
          <a:p>
            <a:pPr marL="514350" marR="0" lvl="0" indent="-514350" algn="l" defTabSz="914400" rtl="0" eaLnBrk="1" fontAlgn="auto" latinLnBrk="0" hangingPunct="1">
              <a:lnSpc>
                <a:spcPct val="100000"/>
              </a:lnSpc>
              <a:spcBef>
                <a:spcPts val="1000"/>
              </a:spcBef>
              <a:spcAft>
                <a:spcPts val="0"/>
              </a:spcAft>
              <a:buClrTx/>
              <a:buSzTx/>
              <a:buFont typeface="+mj-lt"/>
              <a:buAutoNum type="arabicParenR"/>
              <a:tabLst/>
              <a:defRPr/>
            </a:pPr>
            <a:r>
              <a:rPr kumimoji="0" lang="en-US" sz="3000" b="1" i="0" strike="noStrike" kern="1200" cap="none" spc="0" normalizeH="0" baseline="0" noProof="0" dirty="0">
                <a:ln>
                  <a:noFill/>
                </a:ln>
                <a:solidFill>
                  <a:prstClr val="black"/>
                </a:solidFill>
                <a:effectLst/>
                <a:uLnTx/>
                <a:uFillTx/>
                <a:latin typeface="+mj-lt"/>
                <a:ea typeface="+mn-ea"/>
                <a:cs typeface="+mn-cs"/>
              </a:rPr>
              <a:t>Ti alloys</a:t>
            </a:r>
          </a:p>
          <a:p>
            <a:pPr marL="514350" marR="0" lvl="0" indent="-514350" algn="l" defTabSz="914400" rtl="0" eaLnBrk="1" fontAlgn="auto" latinLnBrk="0" hangingPunct="1">
              <a:lnSpc>
                <a:spcPct val="100000"/>
              </a:lnSpc>
              <a:spcBef>
                <a:spcPts val="1000"/>
              </a:spcBef>
              <a:spcAft>
                <a:spcPts val="0"/>
              </a:spcAft>
              <a:buClrTx/>
              <a:buSzTx/>
              <a:buFont typeface="+mj-lt"/>
              <a:buAutoNum type="arabicParenR"/>
              <a:tabLst/>
              <a:defRPr/>
            </a:pPr>
            <a:r>
              <a:rPr lang="en-US" sz="3000" b="1" dirty="0">
                <a:solidFill>
                  <a:prstClr val="black"/>
                </a:solidFill>
                <a:latin typeface="+mj-lt"/>
              </a:rPr>
              <a:t>Steel</a:t>
            </a:r>
          </a:p>
        </p:txBody>
      </p:sp>
    </p:spTree>
    <p:extLst>
      <p:ext uri="{BB962C8B-B14F-4D97-AF65-F5344CB8AC3E}">
        <p14:creationId xmlns:p14="http://schemas.microsoft.com/office/powerpoint/2010/main" val="32856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arn(inVertical)">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7">
                                            <p:txEl>
                                              <p:pRg st="0" end="0"/>
                                            </p:txEl>
                                          </p:spTgt>
                                        </p:tgtEl>
                                        <p:attrNameLst>
                                          <p:attrName>style.visibility</p:attrName>
                                        </p:attrNameLst>
                                      </p:cBhvr>
                                      <p:to>
                                        <p:strVal val="visible"/>
                                      </p:to>
                                    </p:set>
                                    <p:animEffect transition="in" filter="fade">
                                      <p:cBhvr>
                                        <p:cTn id="27" dur="1000"/>
                                        <p:tgtEl>
                                          <p:spTgt spid="37">
                                            <p:txEl>
                                              <p:pRg st="0" end="0"/>
                                            </p:txEl>
                                          </p:spTgt>
                                        </p:tgtEl>
                                      </p:cBhvr>
                                    </p:animEffect>
                                    <p:anim calcmode="lin" valueType="num">
                                      <p:cBhvr>
                                        <p:cTn id="28"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7">
                                            <p:txEl>
                                              <p:pRg st="1" end="1"/>
                                            </p:txEl>
                                          </p:spTgt>
                                        </p:tgtEl>
                                        <p:attrNameLst>
                                          <p:attrName>style.visibility</p:attrName>
                                        </p:attrNameLst>
                                      </p:cBhvr>
                                      <p:to>
                                        <p:strVal val="visible"/>
                                      </p:to>
                                    </p:set>
                                    <p:animEffect transition="in" filter="fade">
                                      <p:cBhvr>
                                        <p:cTn id="34" dur="1000"/>
                                        <p:tgtEl>
                                          <p:spTgt spid="37">
                                            <p:txEl>
                                              <p:pRg st="1" end="1"/>
                                            </p:txEl>
                                          </p:spTgt>
                                        </p:tgtEl>
                                      </p:cBhvr>
                                    </p:animEffect>
                                    <p:anim calcmode="lin" valueType="num">
                                      <p:cBhvr>
                                        <p:cTn id="35" dur="1000" fill="hold"/>
                                        <p:tgtEl>
                                          <p:spTgt spid="37">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7">
                                            <p:txEl>
                                              <p:pRg st="2" end="2"/>
                                            </p:txEl>
                                          </p:spTgt>
                                        </p:tgtEl>
                                        <p:attrNameLst>
                                          <p:attrName>style.visibility</p:attrName>
                                        </p:attrNameLst>
                                      </p:cBhvr>
                                      <p:to>
                                        <p:strVal val="visible"/>
                                      </p:to>
                                    </p:set>
                                    <p:animEffect transition="in" filter="fade">
                                      <p:cBhvr>
                                        <p:cTn id="41" dur="1000"/>
                                        <p:tgtEl>
                                          <p:spTgt spid="37">
                                            <p:txEl>
                                              <p:pRg st="2" end="2"/>
                                            </p:txEl>
                                          </p:spTgt>
                                        </p:tgtEl>
                                      </p:cBhvr>
                                    </p:animEffect>
                                    <p:anim calcmode="lin" valueType="num">
                                      <p:cBhvr>
                                        <p:cTn id="42"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7">
                                            <p:txEl>
                                              <p:pRg st="3" end="3"/>
                                            </p:txEl>
                                          </p:spTgt>
                                        </p:tgtEl>
                                        <p:attrNameLst>
                                          <p:attrName>style.visibility</p:attrName>
                                        </p:attrNameLst>
                                      </p:cBhvr>
                                      <p:to>
                                        <p:strVal val="visible"/>
                                      </p:to>
                                    </p:set>
                                    <p:animEffect transition="in" filter="fade">
                                      <p:cBhvr>
                                        <p:cTn id="48" dur="1000"/>
                                        <p:tgtEl>
                                          <p:spTgt spid="37">
                                            <p:txEl>
                                              <p:pRg st="3" end="3"/>
                                            </p:txEl>
                                          </p:spTgt>
                                        </p:tgtEl>
                                      </p:cBhvr>
                                    </p:animEffect>
                                    <p:anim calcmode="lin" valueType="num">
                                      <p:cBhvr>
                                        <p:cTn id="49"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7">
                                            <p:txEl>
                                              <p:pRg st="4" end="4"/>
                                            </p:txEl>
                                          </p:spTgt>
                                        </p:tgtEl>
                                        <p:attrNameLst>
                                          <p:attrName>style.visibility</p:attrName>
                                        </p:attrNameLst>
                                      </p:cBhvr>
                                      <p:to>
                                        <p:strVal val="visible"/>
                                      </p:to>
                                    </p:set>
                                    <p:animEffect transition="in" filter="fade">
                                      <p:cBhvr>
                                        <p:cTn id="55" dur="1000"/>
                                        <p:tgtEl>
                                          <p:spTgt spid="37">
                                            <p:txEl>
                                              <p:pRg st="4" end="4"/>
                                            </p:txEl>
                                          </p:spTgt>
                                        </p:tgtEl>
                                      </p:cBhvr>
                                    </p:animEffect>
                                    <p:anim calcmode="lin" valueType="num">
                                      <p:cBhvr>
                                        <p:cTn id="56"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7">
                                            <p:txEl>
                                              <p:pRg st="5" end="5"/>
                                            </p:txEl>
                                          </p:spTgt>
                                        </p:tgtEl>
                                        <p:attrNameLst>
                                          <p:attrName>style.visibility</p:attrName>
                                        </p:attrNameLst>
                                      </p:cBhvr>
                                      <p:to>
                                        <p:strVal val="visible"/>
                                      </p:to>
                                    </p:set>
                                    <p:animEffect transition="in" filter="fade">
                                      <p:cBhvr>
                                        <p:cTn id="62" dur="1000"/>
                                        <p:tgtEl>
                                          <p:spTgt spid="37">
                                            <p:txEl>
                                              <p:pRg st="5" end="5"/>
                                            </p:txEl>
                                          </p:spTgt>
                                        </p:tgtEl>
                                      </p:cBhvr>
                                    </p:animEffect>
                                    <p:anim calcmode="lin" valueType="num">
                                      <p:cBhvr>
                                        <p:cTn id="63"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64"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4" name="TextBox 3">
            <a:extLst>
              <a:ext uri="{FF2B5EF4-FFF2-40B4-BE49-F238E27FC236}">
                <a16:creationId xmlns:a16="http://schemas.microsoft.com/office/drawing/2014/main" id="{260AE8FE-4F9E-4E10-95E5-89AA936CC4FC}"/>
              </a:ext>
            </a:extLst>
          </p:cNvPr>
          <p:cNvSpPr txBox="1"/>
          <p:nvPr/>
        </p:nvSpPr>
        <p:spPr>
          <a:xfrm>
            <a:off x="78361" y="508816"/>
            <a:ext cx="3960000" cy="504000"/>
          </a:xfrm>
          <a:prstGeom prst="rect">
            <a:avLst/>
          </a:prstGeom>
          <a:noFill/>
        </p:spPr>
        <p:txBody>
          <a:bodyPr wrap="square">
            <a:spAutoFit/>
          </a:bodyPr>
          <a:lstStyle/>
          <a:p>
            <a:pPr defTabSz="914400">
              <a:spcBef>
                <a:spcPts val="1000"/>
              </a:spcBef>
              <a:defRPr/>
            </a:pPr>
            <a:r>
              <a:rPr kumimoji="0" lang="en-US" sz="3000" b="1" i="0" u="sng" strike="noStrike" kern="1200" cap="none" spc="0" normalizeH="0" baseline="0" noProof="0" dirty="0">
                <a:ln>
                  <a:noFill/>
                </a:ln>
                <a:solidFill>
                  <a:prstClr val="black"/>
                </a:solidFill>
                <a:effectLst/>
                <a:uLnTx/>
                <a:uFillTx/>
                <a:latin typeface="+mj-lt"/>
                <a:ea typeface="+mn-ea"/>
                <a:cs typeface="+mn-cs"/>
              </a:rPr>
              <a:t>Selected Materials</a:t>
            </a:r>
            <a:r>
              <a:rPr kumimoji="0" lang="en-US" sz="3000" b="1" i="0" strike="noStrike" kern="1200" cap="none" spc="0" normalizeH="0" baseline="0" noProof="0" dirty="0">
                <a:ln>
                  <a:noFill/>
                </a:ln>
                <a:solidFill>
                  <a:prstClr val="black"/>
                </a:solidFill>
                <a:effectLst/>
                <a:uLnTx/>
                <a:uFillTx/>
                <a:latin typeface="+mj-lt"/>
                <a:ea typeface="+mn-ea"/>
                <a:cs typeface="+mn-cs"/>
              </a:rPr>
              <a:t>:-</a:t>
            </a:r>
            <a:endParaRPr kumimoji="0" lang="en-US" sz="3000" b="1" i="0" u="sng" strike="noStrike" kern="1200" cap="none" spc="0" normalizeH="0" baseline="0" noProof="0" dirty="0">
              <a:ln>
                <a:noFill/>
              </a:ln>
              <a:solidFill>
                <a:prstClr val="black"/>
              </a:solidFill>
              <a:effectLst/>
              <a:uLnTx/>
              <a:uFillTx/>
              <a:ea typeface="+mn-ea"/>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BA54C18-82B6-CCD4-0BEC-B93336DA4BB0}"/>
                  </a:ext>
                </a:extLst>
              </p:cNvPr>
              <p:cNvSpPr txBox="1"/>
              <p:nvPr/>
            </p:nvSpPr>
            <p:spPr>
              <a:xfrm>
                <a:off x="281480" y="1207349"/>
                <a:ext cx="4986001" cy="932243"/>
              </a:xfrm>
              <a:prstGeom prst="rect">
                <a:avLst/>
              </a:prstGeom>
              <a:noFill/>
            </p:spPr>
            <p:txBody>
              <a:bodyPr wrap="square" lIns="0" tIns="0" rIns="0" bIns="0" rtlCol="0">
                <a:spAutoFit/>
              </a:bodyPr>
              <a:lstStyle/>
              <a:p>
                <a14:m>
                  <m:oMath xmlns:m="http://schemas.openxmlformats.org/officeDocument/2006/math">
                    <m:f>
                      <m:fPr>
                        <m:ctrlPr>
                          <a:rPr lang="en-US" sz="4000" i="1" smtClean="0">
                            <a:solidFill>
                              <a:srgbClr val="FF0000"/>
                            </a:solidFill>
                            <a:latin typeface="Cambria Math" panose="02040503050406030204" pitchFamily="18" charset="0"/>
                          </a:rPr>
                        </m:ctrlPr>
                      </m:fPr>
                      <m:num>
                        <m:sSub>
                          <m:sSubPr>
                            <m:ctrlPr>
                              <a:rPr lang="en-US" sz="4000" i="1" smtClean="0">
                                <a:solidFill>
                                  <a:srgbClr val="FF0000"/>
                                </a:solidFill>
                                <a:latin typeface="Cambria Math" panose="02040503050406030204" pitchFamily="18" charset="0"/>
                              </a:rPr>
                            </m:ctrlPr>
                          </m:sSubPr>
                          <m:e>
                            <m:r>
                              <a:rPr lang="en-US" sz="4000" i="1" smtClean="0">
                                <a:solidFill>
                                  <a:srgbClr val="FF0000"/>
                                </a:solidFill>
                                <a:latin typeface="Cambria Math" panose="02040503050406030204" pitchFamily="18" charset="0"/>
                                <a:ea typeface="Cambria Math" panose="02040503050406030204" pitchFamily="18" charset="0"/>
                              </a:rPr>
                              <m:t>𝜎</m:t>
                            </m:r>
                          </m:e>
                          <m:sub>
                            <m:r>
                              <a:rPr lang="en-US" sz="4000" b="0" i="1" smtClean="0">
                                <a:solidFill>
                                  <a:srgbClr val="FF0000"/>
                                </a:solidFill>
                                <a:latin typeface="Cambria Math" panose="02040503050406030204" pitchFamily="18" charset="0"/>
                              </a:rPr>
                              <m:t>𝑦</m:t>
                            </m:r>
                          </m:sub>
                        </m:sSub>
                      </m:num>
                      <m:den>
                        <m:r>
                          <a:rPr lang="en-US" sz="4000" i="1" smtClean="0">
                            <a:solidFill>
                              <a:srgbClr val="FF0000"/>
                            </a:solidFill>
                            <a:latin typeface="Cambria Math" panose="02040503050406030204" pitchFamily="18" charset="0"/>
                            <a:ea typeface="Cambria Math" panose="02040503050406030204" pitchFamily="18" charset="0"/>
                          </a:rPr>
                          <m:t>𝜌</m:t>
                        </m:r>
                      </m:den>
                    </m:f>
                    <m:r>
                      <a:rPr lang="en-US" sz="4000" i="1">
                        <a:solidFill>
                          <a:srgbClr val="FF0000"/>
                        </a:solidFill>
                        <a:latin typeface="Cambria Math" panose="02040503050406030204" pitchFamily="18" charset="0"/>
                      </a:rPr>
                      <m:t>)</m:t>
                    </m:r>
                    <m:r>
                      <a:rPr lang="en-US" sz="4000" i="1" baseline="-25000">
                        <a:solidFill>
                          <a:srgbClr val="FF0000"/>
                        </a:solidFill>
                        <a:latin typeface="Cambria Math" panose="02040503050406030204" pitchFamily="18" charset="0"/>
                      </a:rPr>
                      <m:t>𝑀𝑖𝑛</m:t>
                    </m:r>
                    <m:r>
                      <a:rPr lang="en-US" sz="4000" i="1" smtClean="0">
                        <a:solidFill>
                          <a:srgbClr val="FF0000"/>
                        </a:solidFill>
                        <a:latin typeface="Cambria Math" panose="02040503050406030204" pitchFamily="18" charset="0"/>
                      </a:rPr>
                      <m:t>=</m:t>
                    </m:r>
                    <m:r>
                      <a:rPr lang="ar-IQ" sz="4000" b="0" i="1" smtClean="0">
                        <a:solidFill>
                          <a:srgbClr val="FF0000"/>
                        </a:solidFill>
                        <a:latin typeface="Cambria Math" panose="02040503050406030204" pitchFamily="18" charset="0"/>
                      </a:rPr>
                      <m:t>323</m:t>
                    </m:r>
                  </m:oMath>
                </a14:m>
                <a:r>
                  <a:rPr lang="en-US" sz="4000" dirty="0">
                    <a:solidFill>
                      <a:srgbClr val="FF0000"/>
                    </a:solidFill>
                  </a:rPr>
                  <a:t> for CFRP</a:t>
                </a:r>
              </a:p>
            </p:txBody>
          </p:sp>
        </mc:Choice>
        <mc:Fallback xmlns="">
          <p:sp>
            <p:nvSpPr>
              <p:cNvPr id="2" name="TextBox 1">
                <a:extLst>
                  <a:ext uri="{FF2B5EF4-FFF2-40B4-BE49-F238E27FC236}">
                    <a16:creationId xmlns:a16="http://schemas.microsoft.com/office/drawing/2014/main" id="{BBA54C18-82B6-CCD4-0BEC-B93336DA4BB0}"/>
                  </a:ext>
                </a:extLst>
              </p:cNvPr>
              <p:cNvSpPr txBox="1">
                <a:spLocks noRot="1" noChangeAspect="1" noMove="1" noResize="1" noEditPoints="1" noAdjustHandles="1" noChangeArrowheads="1" noChangeShapeType="1" noTextEdit="1"/>
              </p:cNvSpPr>
              <p:nvPr/>
            </p:nvSpPr>
            <p:spPr>
              <a:xfrm>
                <a:off x="281480" y="1207349"/>
                <a:ext cx="4986001" cy="932243"/>
              </a:xfrm>
              <a:prstGeom prst="rect">
                <a:avLst/>
              </a:prstGeom>
              <a:blipFill>
                <a:blip r:embed="rId2"/>
                <a:stretch>
                  <a:fillRect t="-6536" r="-5257" b="-84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CF02DE0-81EB-D65B-B705-82339C45845A}"/>
                  </a:ext>
                </a:extLst>
              </p:cNvPr>
              <p:cNvSpPr txBox="1"/>
              <p:nvPr/>
            </p:nvSpPr>
            <p:spPr>
              <a:xfrm>
                <a:off x="6629401" y="1195412"/>
                <a:ext cx="5416390" cy="932243"/>
              </a:xfrm>
              <a:prstGeom prst="rect">
                <a:avLst/>
              </a:prstGeom>
              <a:noFill/>
            </p:spPr>
            <p:txBody>
              <a:bodyPr wrap="square" lIns="0" tIns="0" rIns="0" bIns="0" rtlCol="0">
                <a:spAutoFit/>
              </a:bodyPr>
              <a:lstStyle/>
              <a:p>
                <a14:m>
                  <m:oMath xmlns:m="http://schemas.openxmlformats.org/officeDocument/2006/math">
                    <m:f>
                      <m:fPr>
                        <m:ctrlPr>
                          <a:rPr lang="en-US" sz="4000" i="1" smtClean="0">
                            <a:solidFill>
                              <a:srgbClr val="FF0000"/>
                            </a:solidFill>
                            <a:latin typeface="Cambria Math" panose="02040503050406030204" pitchFamily="18" charset="0"/>
                          </a:rPr>
                        </m:ctrlPr>
                      </m:fPr>
                      <m:num>
                        <m:sSub>
                          <m:sSubPr>
                            <m:ctrlPr>
                              <a:rPr lang="en-US" sz="4000" i="1" smtClean="0">
                                <a:solidFill>
                                  <a:srgbClr val="FF0000"/>
                                </a:solidFill>
                                <a:latin typeface="Cambria Math" panose="02040503050406030204" pitchFamily="18" charset="0"/>
                              </a:rPr>
                            </m:ctrlPr>
                          </m:sSubPr>
                          <m:e>
                            <m:r>
                              <a:rPr lang="en-US" sz="4000" i="1" smtClean="0">
                                <a:solidFill>
                                  <a:srgbClr val="FF0000"/>
                                </a:solidFill>
                                <a:latin typeface="Cambria Math" panose="02040503050406030204" pitchFamily="18" charset="0"/>
                                <a:ea typeface="Cambria Math" panose="02040503050406030204" pitchFamily="18" charset="0"/>
                              </a:rPr>
                              <m:t>𝜎</m:t>
                            </m:r>
                          </m:e>
                          <m:sub>
                            <m:r>
                              <a:rPr lang="en-US" sz="4000" b="0" i="1" smtClean="0">
                                <a:solidFill>
                                  <a:srgbClr val="FF0000"/>
                                </a:solidFill>
                                <a:latin typeface="Cambria Math" panose="02040503050406030204" pitchFamily="18" charset="0"/>
                              </a:rPr>
                              <m:t>𝑦</m:t>
                            </m:r>
                          </m:sub>
                        </m:sSub>
                      </m:num>
                      <m:den>
                        <m:r>
                          <a:rPr lang="en-US" sz="4000" i="1" smtClean="0">
                            <a:solidFill>
                              <a:srgbClr val="FF0000"/>
                            </a:solidFill>
                            <a:latin typeface="Cambria Math" panose="02040503050406030204" pitchFamily="18" charset="0"/>
                            <a:ea typeface="Cambria Math" panose="02040503050406030204" pitchFamily="18" charset="0"/>
                          </a:rPr>
                          <m:t>𝜌</m:t>
                        </m:r>
                      </m:den>
                    </m:f>
                    <m:r>
                      <a:rPr lang="en-US" sz="4000" i="1">
                        <a:solidFill>
                          <a:srgbClr val="FF0000"/>
                        </a:solidFill>
                        <a:latin typeface="Cambria Math" panose="02040503050406030204" pitchFamily="18" charset="0"/>
                      </a:rPr>
                      <m:t>)</m:t>
                    </m:r>
                    <m:r>
                      <a:rPr lang="en-US" sz="4000" i="1" baseline="-25000">
                        <a:solidFill>
                          <a:srgbClr val="FF0000"/>
                        </a:solidFill>
                        <a:latin typeface="Cambria Math" panose="02040503050406030204" pitchFamily="18" charset="0"/>
                      </a:rPr>
                      <m:t>𝑀</m:t>
                    </m:r>
                    <m:r>
                      <a:rPr lang="en-US" sz="4000" b="0" i="1" baseline="-25000" smtClean="0">
                        <a:solidFill>
                          <a:srgbClr val="FF0000"/>
                        </a:solidFill>
                        <a:latin typeface="Cambria Math" panose="02040503050406030204" pitchFamily="18" charset="0"/>
                      </a:rPr>
                      <m:t>𝑎𝑥</m:t>
                    </m:r>
                    <m:r>
                      <a:rPr lang="en-US" sz="4000" i="1" smtClean="0">
                        <a:solidFill>
                          <a:srgbClr val="FF0000"/>
                        </a:solidFill>
                        <a:latin typeface="Cambria Math" panose="02040503050406030204" pitchFamily="18" charset="0"/>
                      </a:rPr>
                      <m:t>=</m:t>
                    </m:r>
                    <m:r>
                      <a:rPr lang="en-US" sz="4000" b="0" i="1" smtClean="0">
                        <a:solidFill>
                          <a:srgbClr val="FF0000"/>
                        </a:solidFill>
                        <a:latin typeface="Cambria Math" panose="02040503050406030204" pitchFamily="18" charset="0"/>
                      </a:rPr>
                      <m:t>588</m:t>
                    </m:r>
                    <m:r>
                      <a:rPr lang="en-US" sz="4000" b="0" i="1" smtClean="0">
                        <a:solidFill>
                          <a:srgbClr val="FF0000"/>
                        </a:solidFill>
                        <a:latin typeface="Cambria Math" panose="02040503050406030204" pitchFamily="18" charset="0"/>
                      </a:rPr>
                      <m:t>.</m:t>
                    </m:r>
                    <m:r>
                      <a:rPr lang="en-US" sz="4000" b="0" i="1" smtClean="0">
                        <a:solidFill>
                          <a:srgbClr val="FF0000"/>
                        </a:solidFill>
                        <a:latin typeface="Cambria Math" panose="02040503050406030204" pitchFamily="18" charset="0"/>
                      </a:rPr>
                      <m:t>2</m:t>
                    </m:r>
                  </m:oMath>
                </a14:m>
                <a:r>
                  <a:rPr lang="en-US" sz="4000" dirty="0">
                    <a:solidFill>
                      <a:srgbClr val="FF0000"/>
                    </a:solidFill>
                  </a:rPr>
                  <a:t> for CFRP</a:t>
                </a:r>
              </a:p>
            </p:txBody>
          </p:sp>
        </mc:Choice>
        <mc:Fallback xmlns="">
          <p:sp>
            <p:nvSpPr>
              <p:cNvPr id="3" name="TextBox 2">
                <a:extLst>
                  <a:ext uri="{FF2B5EF4-FFF2-40B4-BE49-F238E27FC236}">
                    <a16:creationId xmlns:a16="http://schemas.microsoft.com/office/drawing/2014/main" id="{4CF02DE0-81EB-D65B-B705-82339C45845A}"/>
                  </a:ext>
                </a:extLst>
              </p:cNvPr>
              <p:cNvSpPr txBox="1">
                <a:spLocks noRot="1" noChangeAspect="1" noMove="1" noResize="1" noEditPoints="1" noAdjustHandles="1" noChangeArrowheads="1" noChangeShapeType="1" noTextEdit="1"/>
              </p:cNvSpPr>
              <p:nvPr/>
            </p:nvSpPr>
            <p:spPr>
              <a:xfrm>
                <a:off x="6629401" y="1195412"/>
                <a:ext cx="5416390" cy="932243"/>
              </a:xfrm>
              <a:prstGeom prst="rect">
                <a:avLst/>
              </a:prstGeom>
              <a:blipFill>
                <a:blip r:embed="rId3"/>
                <a:stretch>
                  <a:fillRect l="-113" t="-6536" r="-5405" b="-84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28C0B10-BA9B-CBCE-99D6-1324A54CBDEE}"/>
                  </a:ext>
                </a:extLst>
              </p:cNvPr>
              <p:cNvSpPr txBox="1"/>
              <p:nvPr/>
            </p:nvSpPr>
            <p:spPr>
              <a:xfrm>
                <a:off x="313647" y="2340698"/>
                <a:ext cx="4716000" cy="932243"/>
              </a:xfrm>
              <a:prstGeom prst="rect">
                <a:avLst/>
              </a:prstGeom>
              <a:noFill/>
            </p:spPr>
            <p:txBody>
              <a:bodyPr wrap="square" lIns="0" tIns="0" rIns="0" bIns="0" rtlCol="0">
                <a:spAutoFit/>
              </a:bodyPr>
              <a:lstStyle/>
              <a:p>
                <a14:m>
                  <m:oMath xmlns:m="http://schemas.openxmlformats.org/officeDocument/2006/math">
                    <m:f>
                      <m:fPr>
                        <m:ctrlPr>
                          <a:rPr lang="en-US" sz="4000" i="1" smtClean="0">
                            <a:solidFill>
                              <a:srgbClr val="FF0000"/>
                            </a:solidFill>
                            <a:latin typeface="Cambria Math" panose="02040503050406030204" pitchFamily="18" charset="0"/>
                          </a:rPr>
                        </m:ctrlPr>
                      </m:fPr>
                      <m:num>
                        <m:sSub>
                          <m:sSubPr>
                            <m:ctrlPr>
                              <a:rPr lang="en-US" sz="4000" i="1" smtClean="0">
                                <a:solidFill>
                                  <a:srgbClr val="FF0000"/>
                                </a:solidFill>
                                <a:latin typeface="Cambria Math" panose="02040503050406030204" pitchFamily="18" charset="0"/>
                              </a:rPr>
                            </m:ctrlPr>
                          </m:sSubPr>
                          <m:e>
                            <m:r>
                              <a:rPr lang="en-US" sz="4000" i="1" smtClean="0">
                                <a:solidFill>
                                  <a:srgbClr val="FF0000"/>
                                </a:solidFill>
                                <a:latin typeface="Cambria Math" panose="02040503050406030204" pitchFamily="18" charset="0"/>
                                <a:ea typeface="Cambria Math" panose="02040503050406030204" pitchFamily="18" charset="0"/>
                              </a:rPr>
                              <m:t>𝜎</m:t>
                            </m:r>
                          </m:e>
                          <m:sub>
                            <m:r>
                              <a:rPr lang="en-US" sz="4000" b="0" i="1" smtClean="0">
                                <a:solidFill>
                                  <a:srgbClr val="FF0000"/>
                                </a:solidFill>
                                <a:latin typeface="Cambria Math" panose="02040503050406030204" pitchFamily="18" charset="0"/>
                              </a:rPr>
                              <m:t>𝑦</m:t>
                            </m:r>
                          </m:sub>
                        </m:sSub>
                      </m:num>
                      <m:den>
                        <m:r>
                          <a:rPr lang="en-US" sz="4000" i="1" smtClean="0">
                            <a:solidFill>
                              <a:srgbClr val="FF0000"/>
                            </a:solidFill>
                            <a:latin typeface="Cambria Math" panose="02040503050406030204" pitchFamily="18" charset="0"/>
                            <a:ea typeface="Cambria Math" panose="02040503050406030204" pitchFamily="18" charset="0"/>
                          </a:rPr>
                          <m:t>𝜌</m:t>
                        </m:r>
                      </m:den>
                    </m:f>
                    <m:r>
                      <a:rPr lang="en-US" sz="4000" i="1">
                        <a:solidFill>
                          <a:srgbClr val="FF0000"/>
                        </a:solidFill>
                        <a:latin typeface="Cambria Math" panose="02040503050406030204" pitchFamily="18" charset="0"/>
                      </a:rPr>
                      <m:t>)</m:t>
                    </m:r>
                    <m:r>
                      <a:rPr lang="en-US" sz="4000" i="1" baseline="-25000">
                        <a:solidFill>
                          <a:srgbClr val="FF0000"/>
                        </a:solidFill>
                        <a:latin typeface="Cambria Math" panose="02040503050406030204" pitchFamily="18" charset="0"/>
                      </a:rPr>
                      <m:t>𝑀𝑖𝑛</m:t>
                    </m:r>
                    <m:r>
                      <a:rPr lang="en-US" sz="4000" i="1" smtClean="0">
                        <a:solidFill>
                          <a:srgbClr val="FF0000"/>
                        </a:solidFill>
                        <a:latin typeface="Cambria Math" panose="02040503050406030204" pitchFamily="18" charset="0"/>
                      </a:rPr>
                      <m:t>=</m:t>
                    </m:r>
                    <m:r>
                      <a:rPr lang="en-US" sz="4000" b="0" i="1" smtClean="0">
                        <a:solidFill>
                          <a:srgbClr val="FF0000"/>
                        </a:solidFill>
                        <a:latin typeface="Cambria Math" panose="02040503050406030204" pitchFamily="18" charset="0"/>
                      </a:rPr>
                      <m:t>94</m:t>
                    </m:r>
                  </m:oMath>
                </a14:m>
                <a:r>
                  <a:rPr lang="en-US" sz="4000" dirty="0">
                    <a:solidFill>
                      <a:srgbClr val="FF0000"/>
                    </a:solidFill>
                  </a:rPr>
                  <a:t> for Ti</a:t>
                </a:r>
              </a:p>
            </p:txBody>
          </p:sp>
        </mc:Choice>
        <mc:Fallback xmlns="">
          <p:sp>
            <p:nvSpPr>
              <p:cNvPr id="6" name="TextBox 5">
                <a:extLst>
                  <a:ext uri="{FF2B5EF4-FFF2-40B4-BE49-F238E27FC236}">
                    <a16:creationId xmlns:a16="http://schemas.microsoft.com/office/drawing/2014/main" id="{028C0B10-BA9B-CBCE-99D6-1324A54CBDEE}"/>
                  </a:ext>
                </a:extLst>
              </p:cNvPr>
              <p:cNvSpPr txBox="1">
                <a:spLocks noRot="1" noChangeAspect="1" noMove="1" noResize="1" noEditPoints="1" noAdjustHandles="1" noChangeArrowheads="1" noChangeShapeType="1" noTextEdit="1"/>
              </p:cNvSpPr>
              <p:nvPr/>
            </p:nvSpPr>
            <p:spPr>
              <a:xfrm>
                <a:off x="313647" y="2340698"/>
                <a:ext cx="4716000" cy="932243"/>
              </a:xfrm>
              <a:prstGeom prst="rect">
                <a:avLst/>
              </a:prstGeom>
              <a:blipFill>
                <a:blip r:embed="rId4"/>
                <a:stretch>
                  <a:fillRect t="-7190"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24BD1DE-EAED-D88A-00D8-D1EF53EC5713}"/>
                  </a:ext>
                </a:extLst>
              </p:cNvPr>
              <p:cNvSpPr txBox="1"/>
              <p:nvPr/>
            </p:nvSpPr>
            <p:spPr>
              <a:xfrm>
                <a:off x="6969791" y="2281108"/>
                <a:ext cx="5076000" cy="932243"/>
              </a:xfrm>
              <a:prstGeom prst="rect">
                <a:avLst/>
              </a:prstGeom>
              <a:noFill/>
            </p:spPr>
            <p:txBody>
              <a:bodyPr wrap="square" lIns="0" tIns="0" rIns="0" bIns="0" rtlCol="0">
                <a:spAutoFit/>
              </a:bodyPr>
              <a:lstStyle/>
              <a:p>
                <a14:m>
                  <m:oMath xmlns:m="http://schemas.openxmlformats.org/officeDocument/2006/math">
                    <m:f>
                      <m:fPr>
                        <m:ctrlPr>
                          <a:rPr lang="en-US" sz="4000" i="1" smtClean="0">
                            <a:solidFill>
                              <a:srgbClr val="FF0000"/>
                            </a:solidFill>
                            <a:latin typeface="Cambria Math" panose="02040503050406030204" pitchFamily="18" charset="0"/>
                          </a:rPr>
                        </m:ctrlPr>
                      </m:fPr>
                      <m:num>
                        <m:sSub>
                          <m:sSubPr>
                            <m:ctrlPr>
                              <a:rPr lang="en-US" sz="4000" i="1" smtClean="0">
                                <a:solidFill>
                                  <a:srgbClr val="FF0000"/>
                                </a:solidFill>
                                <a:latin typeface="Cambria Math" panose="02040503050406030204" pitchFamily="18" charset="0"/>
                              </a:rPr>
                            </m:ctrlPr>
                          </m:sSubPr>
                          <m:e>
                            <m:r>
                              <a:rPr lang="en-US" sz="4000" i="1" smtClean="0">
                                <a:solidFill>
                                  <a:srgbClr val="FF0000"/>
                                </a:solidFill>
                                <a:latin typeface="Cambria Math" panose="02040503050406030204" pitchFamily="18" charset="0"/>
                                <a:ea typeface="Cambria Math" panose="02040503050406030204" pitchFamily="18" charset="0"/>
                              </a:rPr>
                              <m:t>𝜎</m:t>
                            </m:r>
                          </m:e>
                          <m:sub>
                            <m:r>
                              <a:rPr lang="en-US" sz="4000" b="0" i="1" smtClean="0">
                                <a:solidFill>
                                  <a:srgbClr val="FF0000"/>
                                </a:solidFill>
                                <a:latin typeface="Cambria Math" panose="02040503050406030204" pitchFamily="18" charset="0"/>
                              </a:rPr>
                              <m:t>𝑦</m:t>
                            </m:r>
                          </m:sub>
                        </m:sSub>
                      </m:num>
                      <m:den>
                        <m:r>
                          <a:rPr lang="en-US" sz="4000" i="1" smtClean="0">
                            <a:solidFill>
                              <a:srgbClr val="FF0000"/>
                            </a:solidFill>
                            <a:latin typeface="Cambria Math" panose="02040503050406030204" pitchFamily="18" charset="0"/>
                            <a:ea typeface="Cambria Math" panose="02040503050406030204" pitchFamily="18" charset="0"/>
                          </a:rPr>
                          <m:t>𝜌</m:t>
                        </m:r>
                      </m:den>
                    </m:f>
                    <m:r>
                      <a:rPr lang="en-US" sz="4000" i="1">
                        <a:solidFill>
                          <a:srgbClr val="FF0000"/>
                        </a:solidFill>
                        <a:latin typeface="Cambria Math" panose="02040503050406030204" pitchFamily="18" charset="0"/>
                      </a:rPr>
                      <m:t>)</m:t>
                    </m:r>
                    <m:r>
                      <a:rPr lang="en-US" sz="4000" i="1" baseline="-25000">
                        <a:solidFill>
                          <a:srgbClr val="FF0000"/>
                        </a:solidFill>
                        <a:latin typeface="Cambria Math" panose="02040503050406030204" pitchFamily="18" charset="0"/>
                      </a:rPr>
                      <m:t>𝑀</m:t>
                    </m:r>
                    <m:r>
                      <a:rPr lang="en-US" sz="4000" b="0" i="1" baseline="-25000" smtClean="0">
                        <a:solidFill>
                          <a:srgbClr val="FF0000"/>
                        </a:solidFill>
                        <a:latin typeface="Cambria Math" panose="02040503050406030204" pitchFamily="18" charset="0"/>
                      </a:rPr>
                      <m:t>𝑎𝑥</m:t>
                    </m:r>
                    <m:r>
                      <a:rPr lang="en-US" sz="4000" i="1" smtClean="0">
                        <a:solidFill>
                          <a:srgbClr val="FF0000"/>
                        </a:solidFill>
                        <a:latin typeface="Cambria Math" panose="02040503050406030204" pitchFamily="18" charset="0"/>
                      </a:rPr>
                      <m:t>=</m:t>
                    </m:r>
                    <m:r>
                      <a:rPr lang="en-US" sz="4000" b="0" i="1" smtClean="0">
                        <a:solidFill>
                          <a:srgbClr val="FF0000"/>
                        </a:solidFill>
                        <a:latin typeface="Cambria Math" panose="02040503050406030204" pitchFamily="18" charset="0"/>
                      </a:rPr>
                      <m:t>281</m:t>
                    </m:r>
                    <m:r>
                      <a:rPr lang="en-US" sz="4000" b="0" i="1" smtClean="0">
                        <a:solidFill>
                          <a:srgbClr val="FF0000"/>
                        </a:solidFill>
                        <a:latin typeface="Cambria Math" panose="02040503050406030204" pitchFamily="18" charset="0"/>
                      </a:rPr>
                      <m:t>.</m:t>
                    </m:r>
                    <m:r>
                      <a:rPr lang="en-US" sz="4000" b="0" i="1" smtClean="0">
                        <a:solidFill>
                          <a:srgbClr val="FF0000"/>
                        </a:solidFill>
                        <a:latin typeface="Cambria Math" panose="02040503050406030204" pitchFamily="18" charset="0"/>
                      </a:rPr>
                      <m:t>7</m:t>
                    </m:r>
                  </m:oMath>
                </a14:m>
                <a:r>
                  <a:rPr lang="en-US" sz="4000" dirty="0">
                    <a:solidFill>
                      <a:srgbClr val="FF0000"/>
                    </a:solidFill>
                  </a:rPr>
                  <a:t> for Ti</a:t>
                </a:r>
              </a:p>
            </p:txBody>
          </p:sp>
        </mc:Choice>
        <mc:Fallback xmlns="">
          <p:sp>
            <p:nvSpPr>
              <p:cNvPr id="7" name="TextBox 6">
                <a:extLst>
                  <a:ext uri="{FF2B5EF4-FFF2-40B4-BE49-F238E27FC236}">
                    <a16:creationId xmlns:a16="http://schemas.microsoft.com/office/drawing/2014/main" id="{724BD1DE-EAED-D88A-00D8-D1EF53EC5713}"/>
                  </a:ext>
                </a:extLst>
              </p:cNvPr>
              <p:cNvSpPr txBox="1">
                <a:spLocks noRot="1" noChangeAspect="1" noMove="1" noResize="1" noEditPoints="1" noAdjustHandles="1" noChangeArrowheads="1" noChangeShapeType="1" noTextEdit="1"/>
              </p:cNvSpPr>
              <p:nvPr/>
            </p:nvSpPr>
            <p:spPr>
              <a:xfrm>
                <a:off x="6969791" y="2281108"/>
                <a:ext cx="5076000" cy="932243"/>
              </a:xfrm>
              <a:prstGeom prst="rect">
                <a:avLst/>
              </a:prstGeom>
              <a:blipFill>
                <a:blip r:embed="rId5"/>
                <a:stretch>
                  <a:fillRect t="-6536" b="-84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57998CF-31A5-7EC6-204B-6FD1A83197B0}"/>
                  </a:ext>
                </a:extLst>
              </p:cNvPr>
              <p:cNvSpPr txBox="1"/>
              <p:nvPr/>
            </p:nvSpPr>
            <p:spPr>
              <a:xfrm>
                <a:off x="254480" y="3427387"/>
                <a:ext cx="5040000" cy="932243"/>
              </a:xfrm>
              <a:prstGeom prst="rect">
                <a:avLst/>
              </a:prstGeom>
              <a:noFill/>
            </p:spPr>
            <p:txBody>
              <a:bodyPr wrap="square" lIns="0" tIns="0" rIns="0" bIns="0" rtlCol="0">
                <a:spAutoFit/>
              </a:bodyPr>
              <a:lstStyle/>
              <a:p>
                <a14:m>
                  <m:oMath xmlns:m="http://schemas.openxmlformats.org/officeDocument/2006/math">
                    <m:f>
                      <m:fPr>
                        <m:ctrlPr>
                          <a:rPr lang="en-US" sz="4000" i="1" smtClean="0">
                            <a:solidFill>
                              <a:srgbClr val="FF0000"/>
                            </a:solidFill>
                            <a:latin typeface="Cambria Math" panose="02040503050406030204" pitchFamily="18" charset="0"/>
                          </a:rPr>
                        </m:ctrlPr>
                      </m:fPr>
                      <m:num>
                        <m:sSub>
                          <m:sSubPr>
                            <m:ctrlPr>
                              <a:rPr lang="en-US" sz="4000" i="1" smtClean="0">
                                <a:solidFill>
                                  <a:srgbClr val="FF0000"/>
                                </a:solidFill>
                                <a:latin typeface="Cambria Math" panose="02040503050406030204" pitchFamily="18" charset="0"/>
                              </a:rPr>
                            </m:ctrlPr>
                          </m:sSubPr>
                          <m:e>
                            <m:r>
                              <a:rPr lang="en-US" sz="4000" i="1" smtClean="0">
                                <a:solidFill>
                                  <a:srgbClr val="FF0000"/>
                                </a:solidFill>
                                <a:latin typeface="Cambria Math" panose="02040503050406030204" pitchFamily="18" charset="0"/>
                                <a:ea typeface="Cambria Math" panose="02040503050406030204" pitchFamily="18" charset="0"/>
                              </a:rPr>
                              <m:t>𝜎</m:t>
                            </m:r>
                          </m:e>
                          <m:sub>
                            <m:r>
                              <a:rPr lang="en-US" sz="4000" b="0" i="1" smtClean="0">
                                <a:solidFill>
                                  <a:srgbClr val="FF0000"/>
                                </a:solidFill>
                                <a:latin typeface="Cambria Math" panose="02040503050406030204" pitchFamily="18" charset="0"/>
                              </a:rPr>
                              <m:t>𝑦</m:t>
                            </m:r>
                          </m:sub>
                        </m:sSub>
                      </m:num>
                      <m:den>
                        <m:r>
                          <a:rPr lang="en-US" sz="4000" i="1" smtClean="0">
                            <a:solidFill>
                              <a:srgbClr val="FF0000"/>
                            </a:solidFill>
                            <a:latin typeface="Cambria Math" panose="02040503050406030204" pitchFamily="18" charset="0"/>
                            <a:ea typeface="Cambria Math" panose="02040503050406030204" pitchFamily="18" charset="0"/>
                          </a:rPr>
                          <m:t>𝜌</m:t>
                        </m:r>
                      </m:den>
                    </m:f>
                    <m:r>
                      <a:rPr lang="en-US" sz="4000" i="1">
                        <a:solidFill>
                          <a:srgbClr val="FF0000"/>
                        </a:solidFill>
                        <a:latin typeface="Cambria Math" panose="02040503050406030204" pitchFamily="18" charset="0"/>
                      </a:rPr>
                      <m:t>)</m:t>
                    </m:r>
                    <m:r>
                      <a:rPr lang="en-US" sz="4000" i="1" baseline="-25000">
                        <a:solidFill>
                          <a:srgbClr val="FF0000"/>
                        </a:solidFill>
                        <a:latin typeface="Cambria Math" panose="02040503050406030204" pitchFamily="18" charset="0"/>
                      </a:rPr>
                      <m:t>𝑀𝑖𝑛</m:t>
                    </m:r>
                    <m:r>
                      <a:rPr lang="en-US" sz="4000" i="1" smtClean="0">
                        <a:solidFill>
                          <a:srgbClr val="FF0000"/>
                        </a:solidFill>
                        <a:latin typeface="Cambria Math" panose="02040503050406030204" pitchFamily="18" charset="0"/>
                      </a:rPr>
                      <m:t>=</m:t>
                    </m:r>
                    <m:r>
                      <a:rPr lang="en-US" sz="4000" b="0" i="1" smtClean="0">
                        <a:solidFill>
                          <a:srgbClr val="FF0000"/>
                        </a:solidFill>
                        <a:latin typeface="Cambria Math" panose="02040503050406030204" pitchFamily="18" charset="0"/>
                      </a:rPr>
                      <m:t>115</m:t>
                    </m:r>
                  </m:oMath>
                </a14:m>
                <a:r>
                  <a:rPr lang="en-US" sz="4000" dirty="0">
                    <a:solidFill>
                      <a:srgbClr val="FF0000"/>
                    </a:solidFill>
                  </a:rPr>
                  <a:t> for Mg</a:t>
                </a:r>
              </a:p>
            </p:txBody>
          </p:sp>
        </mc:Choice>
        <mc:Fallback xmlns="">
          <p:sp>
            <p:nvSpPr>
              <p:cNvPr id="8" name="TextBox 7">
                <a:extLst>
                  <a:ext uri="{FF2B5EF4-FFF2-40B4-BE49-F238E27FC236}">
                    <a16:creationId xmlns:a16="http://schemas.microsoft.com/office/drawing/2014/main" id="{157998CF-31A5-7EC6-204B-6FD1A83197B0}"/>
                  </a:ext>
                </a:extLst>
              </p:cNvPr>
              <p:cNvSpPr txBox="1">
                <a:spLocks noRot="1" noChangeAspect="1" noMove="1" noResize="1" noEditPoints="1" noAdjustHandles="1" noChangeArrowheads="1" noChangeShapeType="1" noTextEdit="1"/>
              </p:cNvSpPr>
              <p:nvPr/>
            </p:nvSpPr>
            <p:spPr>
              <a:xfrm>
                <a:off x="254480" y="3427387"/>
                <a:ext cx="5040000" cy="932243"/>
              </a:xfrm>
              <a:prstGeom prst="rect">
                <a:avLst/>
              </a:prstGeom>
              <a:blipFill>
                <a:blip r:embed="rId6"/>
                <a:stretch>
                  <a:fillRect l="-121" t="-6536" b="-84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0A9659B-3E32-04C0-8C96-95D86D4E6481}"/>
                  </a:ext>
                </a:extLst>
              </p:cNvPr>
              <p:cNvSpPr txBox="1"/>
              <p:nvPr/>
            </p:nvSpPr>
            <p:spPr>
              <a:xfrm>
                <a:off x="6912378" y="3440316"/>
                <a:ext cx="5112000" cy="932243"/>
              </a:xfrm>
              <a:prstGeom prst="rect">
                <a:avLst/>
              </a:prstGeom>
              <a:noFill/>
            </p:spPr>
            <p:txBody>
              <a:bodyPr wrap="square" lIns="0" tIns="0" rIns="0" bIns="0" rtlCol="0">
                <a:spAutoFit/>
              </a:bodyPr>
              <a:lstStyle/>
              <a:p>
                <a14:m>
                  <m:oMath xmlns:m="http://schemas.openxmlformats.org/officeDocument/2006/math">
                    <m:f>
                      <m:fPr>
                        <m:ctrlPr>
                          <a:rPr lang="en-US" sz="4000" i="1" smtClean="0">
                            <a:solidFill>
                              <a:srgbClr val="FF0000"/>
                            </a:solidFill>
                            <a:latin typeface="Cambria Math" panose="02040503050406030204" pitchFamily="18" charset="0"/>
                          </a:rPr>
                        </m:ctrlPr>
                      </m:fPr>
                      <m:num>
                        <m:sSub>
                          <m:sSubPr>
                            <m:ctrlPr>
                              <a:rPr lang="en-US" sz="4000" i="1" smtClean="0">
                                <a:solidFill>
                                  <a:srgbClr val="FF0000"/>
                                </a:solidFill>
                                <a:latin typeface="Cambria Math" panose="02040503050406030204" pitchFamily="18" charset="0"/>
                              </a:rPr>
                            </m:ctrlPr>
                          </m:sSubPr>
                          <m:e>
                            <m:r>
                              <a:rPr lang="en-US" sz="4000" i="1" smtClean="0">
                                <a:solidFill>
                                  <a:srgbClr val="FF0000"/>
                                </a:solidFill>
                                <a:latin typeface="Cambria Math" panose="02040503050406030204" pitchFamily="18" charset="0"/>
                                <a:ea typeface="Cambria Math" panose="02040503050406030204" pitchFamily="18" charset="0"/>
                              </a:rPr>
                              <m:t>𝜎</m:t>
                            </m:r>
                          </m:e>
                          <m:sub>
                            <m:r>
                              <a:rPr lang="en-US" sz="4000" b="0" i="1" smtClean="0">
                                <a:solidFill>
                                  <a:srgbClr val="FF0000"/>
                                </a:solidFill>
                                <a:latin typeface="Cambria Math" panose="02040503050406030204" pitchFamily="18" charset="0"/>
                              </a:rPr>
                              <m:t>𝑦</m:t>
                            </m:r>
                          </m:sub>
                        </m:sSub>
                      </m:num>
                      <m:den>
                        <m:r>
                          <a:rPr lang="en-US" sz="4000" i="1" smtClean="0">
                            <a:solidFill>
                              <a:srgbClr val="FF0000"/>
                            </a:solidFill>
                            <a:latin typeface="Cambria Math" panose="02040503050406030204" pitchFamily="18" charset="0"/>
                            <a:ea typeface="Cambria Math" panose="02040503050406030204" pitchFamily="18" charset="0"/>
                          </a:rPr>
                          <m:t>𝜌</m:t>
                        </m:r>
                      </m:den>
                    </m:f>
                    <m:r>
                      <a:rPr lang="en-US" sz="4000" i="1">
                        <a:solidFill>
                          <a:srgbClr val="FF0000"/>
                        </a:solidFill>
                        <a:latin typeface="Cambria Math" panose="02040503050406030204" pitchFamily="18" charset="0"/>
                      </a:rPr>
                      <m:t>)</m:t>
                    </m:r>
                    <m:r>
                      <a:rPr lang="en-US" sz="4000" i="1" baseline="-25000">
                        <a:solidFill>
                          <a:srgbClr val="FF0000"/>
                        </a:solidFill>
                        <a:latin typeface="Cambria Math" panose="02040503050406030204" pitchFamily="18" charset="0"/>
                      </a:rPr>
                      <m:t>𝑀</m:t>
                    </m:r>
                    <m:r>
                      <a:rPr lang="en-US" sz="4000" b="0" i="1" baseline="-25000" smtClean="0">
                        <a:solidFill>
                          <a:srgbClr val="FF0000"/>
                        </a:solidFill>
                        <a:latin typeface="Cambria Math" panose="02040503050406030204" pitchFamily="18" charset="0"/>
                      </a:rPr>
                      <m:t>𝑎𝑥</m:t>
                    </m:r>
                    <m:r>
                      <a:rPr lang="en-US" sz="4000" i="1" smtClean="0">
                        <a:solidFill>
                          <a:srgbClr val="FF0000"/>
                        </a:solidFill>
                        <a:latin typeface="Cambria Math" panose="02040503050406030204" pitchFamily="18" charset="0"/>
                      </a:rPr>
                      <m:t>=</m:t>
                    </m:r>
                    <m:r>
                      <a:rPr lang="en-US" sz="4000" b="0" i="1" smtClean="0">
                        <a:solidFill>
                          <a:srgbClr val="FF0000"/>
                        </a:solidFill>
                        <a:latin typeface="Cambria Math" panose="02040503050406030204" pitchFamily="18" charset="0"/>
                      </a:rPr>
                      <m:t>230</m:t>
                    </m:r>
                  </m:oMath>
                </a14:m>
                <a:r>
                  <a:rPr lang="en-US" sz="4000" dirty="0">
                    <a:solidFill>
                      <a:srgbClr val="FF0000"/>
                    </a:solidFill>
                  </a:rPr>
                  <a:t> for Mg</a:t>
                </a:r>
              </a:p>
            </p:txBody>
          </p:sp>
        </mc:Choice>
        <mc:Fallback xmlns="">
          <p:sp>
            <p:nvSpPr>
              <p:cNvPr id="9" name="TextBox 8">
                <a:extLst>
                  <a:ext uri="{FF2B5EF4-FFF2-40B4-BE49-F238E27FC236}">
                    <a16:creationId xmlns:a16="http://schemas.microsoft.com/office/drawing/2014/main" id="{F0A9659B-3E32-04C0-8C96-95D86D4E6481}"/>
                  </a:ext>
                </a:extLst>
              </p:cNvPr>
              <p:cNvSpPr txBox="1">
                <a:spLocks noRot="1" noChangeAspect="1" noMove="1" noResize="1" noEditPoints="1" noAdjustHandles="1" noChangeArrowheads="1" noChangeShapeType="1" noTextEdit="1"/>
              </p:cNvSpPr>
              <p:nvPr/>
            </p:nvSpPr>
            <p:spPr>
              <a:xfrm>
                <a:off x="6912378" y="3440316"/>
                <a:ext cx="5112000" cy="932243"/>
              </a:xfrm>
              <a:prstGeom prst="rect">
                <a:avLst/>
              </a:prstGeom>
              <a:blipFill>
                <a:blip r:embed="rId7"/>
                <a:stretch>
                  <a:fillRect l="-119" t="-6536" b="-84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57ECE6F-78E6-23C4-DDB4-B18E8E0500DB}"/>
                  </a:ext>
                </a:extLst>
              </p:cNvPr>
              <p:cNvSpPr txBox="1"/>
              <p:nvPr/>
            </p:nvSpPr>
            <p:spPr>
              <a:xfrm>
                <a:off x="259647" y="4514076"/>
                <a:ext cx="4824000" cy="932243"/>
              </a:xfrm>
              <a:prstGeom prst="rect">
                <a:avLst/>
              </a:prstGeom>
              <a:noFill/>
            </p:spPr>
            <p:txBody>
              <a:bodyPr wrap="square" lIns="0" tIns="0" rIns="0" bIns="0" rtlCol="0">
                <a:spAutoFit/>
              </a:bodyPr>
              <a:lstStyle/>
              <a:p>
                <a14:m>
                  <m:oMath xmlns:m="http://schemas.openxmlformats.org/officeDocument/2006/math">
                    <m:f>
                      <m:fPr>
                        <m:ctrlPr>
                          <a:rPr lang="en-US" sz="4000" i="1" smtClean="0">
                            <a:solidFill>
                              <a:srgbClr val="FF0000"/>
                            </a:solidFill>
                            <a:latin typeface="Cambria Math" panose="02040503050406030204" pitchFamily="18" charset="0"/>
                          </a:rPr>
                        </m:ctrlPr>
                      </m:fPr>
                      <m:num>
                        <m:sSub>
                          <m:sSubPr>
                            <m:ctrlPr>
                              <a:rPr lang="en-US" sz="4000" i="1" smtClean="0">
                                <a:solidFill>
                                  <a:srgbClr val="FF0000"/>
                                </a:solidFill>
                                <a:latin typeface="Cambria Math" panose="02040503050406030204" pitchFamily="18" charset="0"/>
                              </a:rPr>
                            </m:ctrlPr>
                          </m:sSubPr>
                          <m:e>
                            <m:r>
                              <a:rPr lang="en-US" sz="4000" i="1" smtClean="0">
                                <a:solidFill>
                                  <a:srgbClr val="FF0000"/>
                                </a:solidFill>
                                <a:latin typeface="Cambria Math" panose="02040503050406030204" pitchFamily="18" charset="0"/>
                                <a:ea typeface="Cambria Math" panose="02040503050406030204" pitchFamily="18" charset="0"/>
                              </a:rPr>
                              <m:t>𝜎</m:t>
                            </m:r>
                          </m:e>
                          <m:sub>
                            <m:r>
                              <a:rPr lang="en-US" sz="4000" b="0" i="1" smtClean="0">
                                <a:solidFill>
                                  <a:srgbClr val="FF0000"/>
                                </a:solidFill>
                                <a:latin typeface="Cambria Math" panose="02040503050406030204" pitchFamily="18" charset="0"/>
                              </a:rPr>
                              <m:t>𝑦</m:t>
                            </m:r>
                          </m:sub>
                        </m:sSub>
                      </m:num>
                      <m:den>
                        <m:r>
                          <a:rPr lang="en-US" sz="4000" i="1" smtClean="0">
                            <a:solidFill>
                              <a:srgbClr val="FF0000"/>
                            </a:solidFill>
                            <a:latin typeface="Cambria Math" panose="02040503050406030204" pitchFamily="18" charset="0"/>
                            <a:ea typeface="Cambria Math" panose="02040503050406030204" pitchFamily="18" charset="0"/>
                          </a:rPr>
                          <m:t>𝜌</m:t>
                        </m:r>
                      </m:den>
                    </m:f>
                    <m:r>
                      <a:rPr lang="en-US" sz="4000" i="1">
                        <a:solidFill>
                          <a:srgbClr val="FF0000"/>
                        </a:solidFill>
                        <a:latin typeface="Cambria Math" panose="02040503050406030204" pitchFamily="18" charset="0"/>
                      </a:rPr>
                      <m:t>)</m:t>
                    </m:r>
                    <m:r>
                      <a:rPr lang="en-US" sz="4000" i="1" baseline="-25000">
                        <a:solidFill>
                          <a:srgbClr val="FF0000"/>
                        </a:solidFill>
                        <a:latin typeface="Cambria Math" panose="02040503050406030204" pitchFamily="18" charset="0"/>
                      </a:rPr>
                      <m:t>𝑀</m:t>
                    </m:r>
                    <m:r>
                      <a:rPr lang="en-US" sz="4000" b="0" i="1" baseline="-25000" smtClean="0">
                        <a:solidFill>
                          <a:srgbClr val="FF0000"/>
                        </a:solidFill>
                        <a:latin typeface="Cambria Math" panose="02040503050406030204" pitchFamily="18" charset="0"/>
                      </a:rPr>
                      <m:t>𝑖𝑛</m:t>
                    </m:r>
                    <m:r>
                      <a:rPr lang="en-US" sz="4000" i="1" smtClean="0">
                        <a:solidFill>
                          <a:srgbClr val="FF0000"/>
                        </a:solidFill>
                        <a:latin typeface="Cambria Math" panose="02040503050406030204" pitchFamily="18" charset="0"/>
                      </a:rPr>
                      <m:t>=</m:t>
                    </m:r>
                    <m:r>
                      <a:rPr lang="en-US" sz="4000" b="0" i="1" smtClean="0">
                        <a:solidFill>
                          <a:srgbClr val="FF0000"/>
                        </a:solidFill>
                        <a:latin typeface="Cambria Math" panose="02040503050406030204" pitchFamily="18" charset="0"/>
                      </a:rPr>
                      <m:t>107</m:t>
                    </m:r>
                    <m:r>
                      <a:rPr lang="en-US" sz="4000" b="0" i="1" smtClean="0">
                        <a:solidFill>
                          <a:srgbClr val="FF0000"/>
                        </a:solidFill>
                        <a:latin typeface="Cambria Math" panose="02040503050406030204" pitchFamily="18" charset="0"/>
                      </a:rPr>
                      <m:t>.</m:t>
                    </m:r>
                    <m:r>
                      <a:rPr lang="en-US" sz="4000" b="0" i="1" smtClean="0">
                        <a:solidFill>
                          <a:srgbClr val="FF0000"/>
                        </a:solidFill>
                        <a:latin typeface="Cambria Math" panose="02040503050406030204" pitchFamily="18" charset="0"/>
                      </a:rPr>
                      <m:t>1</m:t>
                    </m:r>
                  </m:oMath>
                </a14:m>
                <a:r>
                  <a:rPr lang="en-US" sz="4000" dirty="0">
                    <a:solidFill>
                      <a:srgbClr val="FF0000"/>
                    </a:solidFill>
                  </a:rPr>
                  <a:t> for Al</a:t>
                </a:r>
              </a:p>
            </p:txBody>
          </p:sp>
        </mc:Choice>
        <mc:Fallback xmlns="">
          <p:sp>
            <p:nvSpPr>
              <p:cNvPr id="10" name="TextBox 9">
                <a:extLst>
                  <a:ext uri="{FF2B5EF4-FFF2-40B4-BE49-F238E27FC236}">
                    <a16:creationId xmlns:a16="http://schemas.microsoft.com/office/drawing/2014/main" id="{757ECE6F-78E6-23C4-DDB4-B18E8E0500DB}"/>
                  </a:ext>
                </a:extLst>
              </p:cNvPr>
              <p:cNvSpPr txBox="1">
                <a:spLocks noRot="1" noChangeAspect="1" noMove="1" noResize="1" noEditPoints="1" noAdjustHandles="1" noChangeArrowheads="1" noChangeShapeType="1" noTextEdit="1"/>
              </p:cNvSpPr>
              <p:nvPr/>
            </p:nvSpPr>
            <p:spPr>
              <a:xfrm>
                <a:off x="259647" y="4514076"/>
                <a:ext cx="4824000" cy="932243"/>
              </a:xfrm>
              <a:prstGeom prst="rect">
                <a:avLst/>
              </a:prstGeom>
              <a:blipFill>
                <a:blip r:embed="rId8"/>
                <a:stretch>
                  <a:fillRect l="-126" t="-6536" r="-379" b="-84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0B836AC-51B7-1AA0-83EE-510FA99C89DD}"/>
                  </a:ext>
                </a:extLst>
              </p:cNvPr>
              <p:cNvSpPr txBox="1"/>
              <p:nvPr/>
            </p:nvSpPr>
            <p:spPr>
              <a:xfrm>
                <a:off x="6984378" y="4514075"/>
                <a:ext cx="5040000" cy="932243"/>
              </a:xfrm>
              <a:prstGeom prst="rect">
                <a:avLst/>
              </a:prstGeom>
              <a:noFill/>
            </p:spPr>
            <p:txBody>
              <a:bodyPr wrap="square" lIns="0" tIns="0" rIns="0" bIns="0" rtlCol="0">
                <a:spAutoFit/>
              </a:bodyPr>
              <a:lstStyle/>
              <a:p>
                <a14:m>
                  <m:oMath xmlns:m="http://schemas.openxmlformats.org/officeDocument/2006/math">
                    <m:f>
                      <m:fPr>
                        <m:ctrlPr>
                          <a:rPr lang="en-US" sz="4000" i="1" smtClean="0">
                            <a:solidFill>
                              <a:srgbClr val="FF0000"/>
                            </a:solidFill>
                            <a:latin typeface="Cambria Math" panose="02040503050406030204" pitchFamily="18" charset="0"/>
                          </a:rPr>
                        </m:ctrlPr>
                      </m:fPr>
                      <m:num>
                        <m:sSub>
                          <m:sSubPr>
                            <m:ctrlPr>
                              <a:rPr lang="en-US" sz="4000" i="1" smtClean="0">
                                <a:solidFill>
                                  <a:srgbClr val="FF0000"/>
                                </a:solidFill>
                                <a:latin typeface="Cambria Math" panose="02040503050406030204" pitchFamily="18" charset="0"/>
                              </a:rPr>
                            </m:ctrlPr>
                          </m:sSubPr>
                          <m:e>
                            <m:r>
                              <a:rPr lang="en-US" sz="4000" i="1" smtClean="0">
                                <a:solidFill>
                                  <a:srgbClr val="FF0000"/>
                                </a:solidFill>
                                <a:latin typeface="Cambria Math" panose="02040503050406030204" pitchFamily="18" charset="0"/>
                                <a:ea typeface="Cambria Math" panose="02040503050406030204" pitchFamily="18" charset="0"/>
                              </a:rPr>
                              <m:t>𝜎</m:t>
                            </m:r>
                          </m:e>
                          <m:sub>
                            <m:r>
                              <a:rPr lang="en-US" sz="4000" b="0" i="1" smtClean="0">
                                <a:solidFill>
                                  <a:srgbClr val="FF0000"/>
                                </a:solidFill>
                                <a:latin typeface="Cambria Math" panose="02040503050406030204" pitchFamily="18" charset="0"/>
                              </a:rPr>
                              <m:t>𝑦</m:t>
                            </m:r>
                          </m:sub>
                        </m:sSub>
                      </m:num>
                      <m:den>
                        <m:r>
                          <a:rPr lang="en-US" sz="4000" i="1" smtClean="0">
                            <a:solidFill>
                              <a:srgbClr val="FF0000"/>
                            </a:solidFill>
                            <a:latin typeface="Cambria Math" panose="02040503050406030204" pitchFamily="18" charset="0"/>
                            <a:ea typeface="Cambria Math" panose="02040503050406030204" pitchFamily="18" charset="0"/>
                          </a:rPr>
                          <m:t>𝜌</m:t>
                        </m:r>
                      </m:den>
                    </m:f>
                    <m:r>
                      <a:rPr lang="en-US" sz="4000" i="1">
                        <a:solidFill>
                          <a:srgbClr val="FF0000"/>
                        </a:solidFill>
                        <a:latin typeface="Cambria Math" panose="02040503050406030204" pitchFamily="18" charset="0"/>
                      </a:rPr>
                      <m:t>)</m:t>
                    </m:r>
                    <m:r>
                      <a:rPr lang="en-US" sz="4000" i="1" baseline="-25000">
                        <a:solidFill>
                          <a:srgbClr val="FF0000"/>
                        </a:solidFill>
                        <a:latin typeface="Cambria Math" panose="02040503050406030204" pitchFamily="18" charset="0"/>
                      </a:rPr>
                      <m:t>𝑀</m:t>
                    </m:r>
                    <m:r>
                      <a:rPr lang="en-US" sz="4000" b="0" i="1" baseline="-25000" smtClean="0">
                        <a:solidFill>
                          <a:srgbClr val="FF0000"/>
                        </a:solidFill>
                        <a:latin typeface="Cambria Math" panose="02040503050406030204" pitchFamily="18" charset="0"/>
                      </a:rPr>
                      <m:t>𝑎𝑥</m:t>
                    </m:r>
                    <m:r>
                      <a:rPr lang="en-US" sz="4000" i="1" smtClean="0">
                        <a:solidFill>
                          <a:srgbClr val="FF0000"/>
                        </a:solidFill>
                        <a:latin typeface="Cambria Math" panose="02040503050406030204" pitchFamily="18" charset="0"/>
                      </a:rPr>
                      <m:t>=</m:t>
                    </m:r>
                    <m:r>
                      <a:rPr lang="en-US" sz="4000" b="0" i="1" smtClean="0">
                        <a:solidFill>
                          <a:srgbClr val="FF0000"/>
                        </a:solidFill>
                        <a:latin typeface="Cambria Math" panose="02040503050406030204" pitchFamily="18" charset="0"/>
                      </a:rPr>
                      <m:t>160</m:t>
                    </m:r>
                    <m:r>
                      <a:rPr lang="en-US" sz="4000" b="0" i="1" smtClean="0">
                        <a:solidFill>
                          <a:srgbClr val="FF0000"/>
                        </a:solidFill>
                        <a:latin typeface="Cambria Math" panose="02040503050406030204" pitchFamily="18" charset="0"/>
                      </a:rPr>
                      <m:t>.</m:t>
                    </m:r>
                    <m:r>
                      <a:rPr lang="en-US" sz="4000" b="0" i="1" smtClean="0">
                        <a:solidFill>
                          <a:srgbClr val="FF0000"/>
                        </a:solidFill>
                        <a:latin typeface="Cambria Math" panose="02040503050406030204" pitchFamily="18" charset="0"/>
                      </a:rPr>
                      <m:t>7</m:t>
                    </m:r>
                  </m:oMath>
                </a14:m>
                <a:r>
                  <a:rPr lang="en-US" sz="4000" dirty="0">
                    <a:solidFill>
                      <a:srgbClr val="FF0000"/>
                    </a:solidFill>
                  </a:rPr>
                  <a:t> for Al</a:t>
                </a:r>
              </a:p>
            </p:txBody>
          </p:sp>
        </mc:Choice>
        <mc:Fallback xmlns="">
          <p:sp>
            <p:nvSpPr>
              <p:cNvPr id="11" name="TextBox 10">
                <a:extLst>
                  <a:ext uri="{FF2B5EF4-FFF2-40B4-BE49-F238E27FC236}">
                    <a16:creationId xmlns:a16="http://schemas.microsoft.com/office/drawing/2014/main" id="{F0B836AC-51B7-1AA0-83EE-510FA99C89DD}"/>
                  </a:ext>
                </a:extLst>
              </p:cNvPr>
              <p:cNvSpPr txBox="1">
                <a:spLocks noRot="1" noChangeAspect="1" noMove="1" noResize="1" noEditPoints="1" noAdjustHandles="1" noChangeArrowheads="1" noChangeShapeType="1" noTextEdit="1"/>
              </p:cNvSpPr>
              <p:nvPr/>
            </p:nvSpPr>
            <p:spPr>
              <a:xfrm>
                <a:off x="6984378" y="4514075"/>
                <a:ext cx="5040000" cy="932243"/>
              </a:xfrm>
              <a:prstGeom prst="rect">
                <a:avLst/>
              </a:prstGeom>
              <a:blipFill>
                <a:blip r:embed="rId9"/>
                <a:stretch>
                  <a:fillRect l="-121" t="-6536" b="-84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3FECA55-C00B-95FD-F343-0D9BDCD2F2F0}"/>
                  </a:ext>
                </a:extLst>
              </p:cNvPr>
              <p:cNvSpPr txBox="1"/>
              <p:nvPr/>
            </p:nvSpPr>
            <p:spPr>
              <a:xfrm>
                <a:off x="259647" y="5472179"/>
                <a:ext cx="5432529" cy="932243"/>
              </a:xfrm>
              <a:prstGeom prst="rect">
                <a:avLst/>
              </a:prstGeom>
              <a:noFill/>
            </p:spPr>
            <p:txBody>
              <a:bodyPr wrap="square" lIns="0" tIns="0" rIns="0" bIns="0" rtlCol="0">
                <a:spAutoFit/>
              </a:bodyPr>
              <a:lstStyle/>
              <a:p>
                <a14:m>
                  <m:oMath xmlns:m="http://schemas.openxmlformats.org/officeDocument/2006/math">
                    <m:f>
                      <m:fPr>
                        <m:ctrlPr>
                          <a:rPr lang="en-US" sz="4000" i="1" smtClean="0">
                            <a:solidFill>
                              <a:srgbClr val="FF0000"/>
                            </a:solidFill>
                            <a:latin typeface="Cambria Math" panose="02040503050406030204" pitchFamily="18" charset="0"/>
                          </a:rPr>
                        </m:ctrlPr>
                      </m:fPr>
                      <m:num>
                        <m:sSub>
                          <m:sSubPr>
                            <m:ctrlPr>
                              <a:rPr lang="en-US" sz="4000" i="1" smtClean="0">
                                <a:solidFill>
                                  <a:srgbClr val="FF0000"/>
                                </a:solidFill>
                                <a:latin typeface="Cambria Math" panose="02040503050406030204" pitchFamily="18" charset="0"/>
                              </a:rPr>
                            </m:ctrlPr>
                          </m:sSubPr>
                          <m:e>
                            <m:r>
                              <a:rPr lang="en-US" sz="4000" i="1" smtClean="0">
                                <a:solidFill>
                                  <a:srgbClr val="FF0000"/>
                                </a:solidFill>
                                <a:latin typeface="Cambria Math" panose="02040503050406030204" pitchFamily="18" charset="0"/>
                                <a:ea typeface="Cambria Math" panose="02040503050406030204" pitchFamily="18" charset="0"/>
                              </a:rPr>
                              <m:t>𝜎</m:t>
                            </m:r>
                          </m:e>
                          <m:sub>
                            <m:r>
                              <a:rPr lang="en-US" sz="4000" b="0" i="1" smtClean="0">
                                <a:solidFill>
                                  <a:srgbClr val="FF0000"/>
                                </a:solidFill>
                                <a:latin typeface="Cambria Math" panose="02040503050406030204" pitchFamily="18" charset="0"/>
                              </a:rPr>
                              <m:t>𝑦</m:t>
                            </m:r>
                          </m:sub>
                        </m:sSub>
                      </m:num>
                      <m:den>
                        <m:r>
                          <a:rPr lang="en-US" sz="4000" i="1" smtClean="0">
                            <a:solidFill>
                              <a:srgbClr val="FF0000"/>
                            </a:solidFill>
                            <a:latin typeface="Cambria Math" panose="02040503050406030204" pitchFamily="18" charset="0"/>
                            <a:ea typeface="Cambria Math" panose="02040503050406030204" pitchFamily="18" charset="0"/>
                          </a:rPr>
                          <m:t>𝜌</m:t>
                        </m:r>
                      </m:den>
                    </m:f>
                    <m:r>
                      <a:rPr lang="en-US" sz="4000" b="0" i="1" smtClean="0">
                        <a:solidFill>
                          <a:srgbClr val="FF0000"/>
                        </a:solidFill>
                        <a:latin typeface="Cambria Math" panose="02040503050406030204" pitchFamily="18" charset="0"/>
                      </a:rPr>
                      <m:t>)</m:t>
                    </m:r>
                    <m:r>
                      <a:rPr lang="en-US" sz="4000" b="0" i="1" baseline="-25000" smtClean="0">
                        <a:solidFill>
                          <a:srgbClr val="FF0000"/>
                        </a:solidFill>
                        <a:latin typeface="Cambria Math" panose="02040503050406030204" pitchFamily="18" charset="0"/>
                      </a:rPr>
                      <m:t>𝑀𝑖𝑛</m:t>
                    </m:r>
                    <m:r>
                      <a:rPr lang="en-US" sz="4000" i="1" smtClean="0">
                        <a:solidFill>
                          <a:srgbClr val="FF0000"/>
                        </a:solidFill>
                        <a:latin typeface="Cambria Math" panose="02040503050406030204" pitchFamily="18" charset="0"/>
                      </a:rPr>
                      <m:t>=</m:t>
                    </m:r>
                    <m:r>
                      <a:rPr lang="en-US" sz="4000" b="0" i="1" smtClean="0">
                        <a:solidFill>
                          <a:srgbClr val="FF0000"/>
                        </a:solidFill>
                        <a:latin typeface="Cambria Math" panose="02040503050406030204" pitchFamily="18" charset="0"/>
                      </a:rPr>
                      <m:t>115</m:t>
                    </m:r>
                    <m:r>
                      <a:rPr lang="en-US" sz="4000" b="0" i="1" smtClean="0">
                        <a:solidFill>
                          <a:srgbClr val="FF0000"/>
                        </a:solidFill>
                        <a:latin typeface="Cambria Math" panose="02040503050406030204" pitchFamily="18" charset="0"/>
                      </a:rPr>
                      <m:t>.</m:t>
                    </m:r>
                    <m:r>
                      <a:rPr lang="en-US" sz="4000" b="0" i="1" smtClean="0">
                        <a:solidFill>
                          <a:srgbClr val="FF0000"/>
                        </a:solidFill>
                        <a:latin typeface="Cambria Math" panose="02040503050406030204" pitchFamily="18" charset="0"/>
                      </a:rPr>
                      <m:t>4</m:t>
                    </m:r>
                  </m:oMath>
                </a14:m>
                <a:r>
                  <a:rPr lang="en-US" sz="4000" dirty="0">
                    <a:solidFill>
                      <a:srgbClr val="FF0000"/>
                    </a:solidFill>
                  </a:rPr>
                  <a:t> for Steel</a:t>
                </a:r>
              </a:p>
            </p:txBody>
          </p:sp>
        </mc:Choice>
        <mc:Fallback xmlns="">
          <p:sp>
            <p:nvSpPr>
              <p:cNvPr id="14" name="TextBox 13">
                <a:extLst>
                  <a:ext uri="{FF2B5EF4-FFF2-40B4-BE49-F238E27FC236}">
                    <a16:creationId xmlns:a16="http://schemas.microsoft.com/office/drawing/2014/main" id="{C3FECA55-C00B-95FD-F343-0D9BDCD2F2F0}"/>
                  </a:ext>
                </a:extLst>
              </p:cNvPr>
              <p:cNvSpPr txBox="1">
                <a:spLocks noRot="1" noChangeAspect="1" noMove="1" noResize="1" noEditPoints="1" noAdjustHandles="1" noChangeArrowheads="1" noChangeShapeType="1" noTextEdit="1"/>
              </p:cNvSpPr>
              <p:nvPr/>
            </p:nvSpPr>
            <p:spPr>
              <a:xfrm>
                <a:off x="259647" y="5472179"/>
                <a:ext cx="5432529" cy="932243"/>
              </a:xfrm>
              <a:prstGeom prst="rect">
                <a:avLst/>
              </a:prstGeom>
              <a:blipFill>
                <a:blip r:embed="rId10"/>
                <a:stretch>
                  <a:fillRect l="-112" t="-7190" r="-2469"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0C79906-8A48-D639-975E-CC69B7F07E03}"/>
                  </a:ext>
                </a:extLst>
              </p:cNvPr>
              <p:cNvSpPr txBox="1"/>
              <p:nvPr/>
            </p:nvSpPr>
            <p:spPr>
              <a:xfrm>
                <a:off x="6984378" y="5497262"/>
                <a:ext cx="5688000" cy="932243"/>
              </a:xfrm>
              <a:prstGeom prst="rect">
                <a:avLst/>
              </a:prstGeom>
              <a:noFill/>
            </p:spPr>
            <p:txBody>
              <a:bodyPr wrap="square" lIns="0" tIns="0" rIns="0" bIns="0" rtlCol="0">
                <a:spAutoFit/>
              </a:bodyPr>
              <a:lstStyle/>
              <a:p>
                <a14:m>
                  <m:oMath xmlns:m="http://schemas.openxmlformats.org/officeDocument/2006/math">
                    <m:f>
                      <m:fPr>
                        <m:ctrlPr>
                          <a:rPr lang="en-US" sz="4000" i="1" smtClean="0">
                            <a:solidFill>
                              <a:srgbClr val="FF0000"/>
                            </a:solidFill>
                            <a:latin typeface="Cambria Math" panose="02040503050406030204" pitchFamily="18" charset="0"/>
                          </a:rPr>
                        </m:ctrlPr>
                      </m:fPr>
                      <m:num>
                        <m:sSub>
                          <m:sSubPr>
                            <m:ctrlPr>
                              <a:rPr lang="en-US" sz="4000" i="1" smtClean="0">
                                <a:solidFill>
                                  <a:srgbClr val="FF0000"/>
                                </a:solidFill>
                                <a:latin typeface="Cambria Math" panose="02040503050406030204" pitchFamily="18" charset="0"/>
                              </a:rPr>
                            </m:ctrlPr>
                          </m:sSubPr>
                          <m:e>
                            <m:r>
                              <a:rPr lang="en-US" sz="4000" i="1" smtClean="0">
                                <a:solidFill>
                                  <a:srgbClr val="FF0000"/>
                                </a:solidFill>
                                <a:latin typeface="Cambria Math" panose="02040503050406030204" pitchFamily="18" charset="0"/>
                                <a:ea typeface="Cambria Math" panose="02040503050406030204" pitchFamily="18" charset="0"/>
                              </a:rPr>
                              <m:t>𝜎</m:t>
                            </m:r>
                          </m:e>
                          <m:sub>
                            <m:r>
                              <a:rPr lang="en-US" sz="4000" b="0" i="1" smtClean="0">
                                <a:solidFill>
                                  <a:srgbClr val="FF0000"/>
                                </a:solidFill>
                                <a:latin typeface="Cambria Math" panose="02040503050406030204" pitchFamily="18" charset="0"/>
                              </a:rPr>
                              <m:t>𝑦</m:t>
                            </m:r>
                          </m:sub>
                        </m:sSub>
                      </m:num>
                      <m:den>
                        <m:r>
                          <a:rPr lang="en-US" sz="4000" i="1" smtClean="0">
                            <a:solidFill>
                              <a:srgbClr val="FF0000"/>
                            </a:solidFill>
                            <a:latin typeface="Cambria Math" panose="02040503050406030204" pitchFamily="18" charset="0"/>
                            <a:ea typeface="Cambria Math" panose="02040503050406030204" pitchFamily="18" charset="0"/>
                          </a:rPr>
                          <m:t>𝜌</m:t>
                        </m:r>
                      </m:den>
                    </m:f>
                    <m:r>
                      <a:rPr lang="en-US" sz="4000" b="0" i="1" smtClean="0">
                        <a:solidFill>
                          <a:srgbClr val="FF0000"/>
                        </a:solidFill>
                        <a:latin typeface="Cambria Math" panose="02040503050406030204" pitchFamily="18" charset="0"/>
                      </a:rPr>
                      <m:t>)</m:t>
                    </m:r>
                    <m:r>
                      <a:rPr lang="en-US" sz="4000" b="0" i="1" baseline="-25000" smtClean="0">
                        <a:solidFill>
                          <a:srgbClr val="FF0000"/>
                        </a:solidFill>
                        <a:latin typeface="Cambria Math" panose="02040503050406030204" pitchFamily="18" charset="0"/>
                      </a:rPr>
                      <m:t>𝑀𝑎𝑥</m:t>
                    </m:r>
                    <m:r>
                      <a:rPr lang="en-US" sz="4000" i="1" smtClean="0">
                        <a:solidFill>
                          <a:srgbClr val="FF0000"/>
                        </a:solidFill>
                        <a:latin typeface="Cambria Math" panose="02040503050406030204" pitchFamily="18" charset="0"/>
                      </a:rPr>
                      <m:t>=</m:t>
                    </m:r>
                    <m:r>
                      <a:rPr lang="en-US" sz="4000" b="0" i="1" smtClean="0">
                        <a:solidFill>
                          <a:srgbClr val="FF0000"/>
                        </a:solidFill>
                        <a:latin typeface="Cambria Math" panose="02040503050406030204" pitchFamily="18" charset="0"/>
                      </a:rPr>
                      <m:t>141</m:t>
                    </m:r>
                  </m:oMath>
                </a14:m>
                <a:r>
                  <a:rPr lang="en-US" sz="4000" dirty="0">
                    <a:solidFill>
                      <a:srgbClr val="FF0000"/>
                    </a:solidFill>
                  </a:rPr>
                  <a:t> for Steel</a:t>
                </a:r>
              </a:p>
            </p:txBody>
          </p:sp>
        </mc:Choice>
        <mc:Fallback xmlns="">
          <p:sp>
            <p:nvSpPr>
              <p:cNvPr id="15" name="TextBox 14">
                <a:extLst>
                  <a:ext uri="{FF2B5EF4-FFF2-40B4-BE49-F238E27FC236}">
                    <a16:creationId xmlns:a16="http://schemas.microsoft.com/office/drawing/2014/main" id="{D0C79906-8A48-D639-975E-CC69B7F07E03}"/>
                  </a:ext>
                </a:extLst>
              </p:cNvPr>
              <p:cNvSpPr txBox="1">
                <a:spLocks noRot="1" noChangeAspect="1" noMove="1" noResize="1" noEditPoints="1" noAdjustHandles="1" noChangeArrowheads="1" noChangeShapeType="1" noTextEdit="1"/>
              </p:cNvSpPr>
              <p:nvPr/>
            </p:nvSpPr>
            <p:spPr>
              <a:xfrm>
                <a:off x="6984378" y="5497262"/>
                <a:ext cx="5688000" cy="932243"/>
              </a:xfrm>
              <a:prstGeom prst="rect">
                <a:avLst/>
              </a:prstGeom>
              <a:blipFill>
                <a:blip r:embed="rId11"/>
                <a:stretch>
                  <a:fillRect l="-107" t="-7190" b="-7843"/>
                </a:stretch>
              </a:blipFill>
            </p:spPr>
            <p:txBody>
              <a:bodyPr/>
              <a:lstStyle/>
              <a:p>
                <a:r>
                  <a:rPr lang="en-US">
                    <a:noFill/>
                  </a:rPr>
                  <a:t> </a:t>
                </a:r>
              </a:p>
            </p:txBody>
          </p:sp>
        </mc:Fallback>
      </mc:AlternateContent>
    </p:spTree>
    <p:extLst>
      <p:ext uri="{BB962C8B-B14F-4D97-AF65-F5344CB8AC3E}">
        <p14:creationId xmlns:p14="http://schemas.microsoft.com/office/powerpoint/2010/main" val="145681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P spid="10" grpId="0"/>
      <p:bldP spid="11" grpId="0"/>
      <p:bldP spid="14"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pic>
        <p:nvPicPr>
          <p:cNvPr id="16" name="Picture 15">
            <a:extLst>
              <a:ext uri="{FF2B5EF4-FFF2-40B4-BE49-F238E27FC236}">
                <a16:creationId xmlns:a16="http://schemas.microsoft.com/office/drawing/2014/main" id="{71715F1B-F7C8-6797-7E98-221567B8B740}"/>
              </a:ext>
            </a:extLst>
          </p:cNvPr>
          <p:cNvPicPr>
            <a:picLocks noChangeAspect="1"/>
          </p:cNvPicPr>
          <p:nvPr/>
        </p:nvPicPr>
        <p:blipFill>
          <a:blip r:embed="rId2"/>
          <a:stretch>
            <a:fillRect/>
          </a:stretch>
        </p:blipFill>
        <p:spPr>
          <a:xfrm>
            <a:off x="1415863" y="960268"/>
            <a:ext cx="9036000" cy="5494054"/>
          </a:xfrm>
          <a:prstGeom prst="rect">
            <a:avLst/>
          </a:prstGeom>
        </p:spPr>
      </p:pic>
      <p:sp>
        <p:nvSpPr>
          <p:cNvPr id="17" name="TextBox 16">
            <a:extLst>
              <a:ext uri="{FF2B5EF4-FFF2-40B4-BE49-F238E27FC236}">
                <a16:creationId xmlns:a16="http://schemas.microsoft.com/office/drawing/2014/main" id="{90F12B14-11B3-E00F-8571-07BD7D901635}"/>
              </a:ext>
            </a:extLst>
          </p:cNvPr>
          <p:cNvSpPr txBox="1"/>
          <p:nvPr/>
        </p:nvSpPr>
        <p:spPr>
          <a:xfrm>
            <a:off x="78361" y="508816"/>
            <a:ext cx="4359168" cy="553998"/>
          </a:xfrm>
          <a:prstGeom prst="rect">
            <a:avLst/>
          </a:prstGeom>
          <a:noFill/>
        </p:spPr>
        <p:txBody>
          <a:bodyPr wrap="square">
            <a:spAutoFit/>
          </a:bodyPr>
          <a:lstStyle/>
          <a:p>
            <a:pPr defTabSz="914400">
              <a:spcBef>
                <a:spcPts val="1000"/>
              </a:spcBef>
              <a:defRPr/>
            </a:pPr>
            <a:r>
              <a:rPr kumimoji="0" lang="en-US" sz="3000" b="1" i="0" u="sng" strike="noStrike" kern="1200" cap="none" spc="0" normalizeH="0" baseline="0" noProof="0" dirty="0">
                <a:ln>
                  <a:noFill/>
                </a:ln>
                <a:solidFill>
                  <a:prstClr val="black"/>
                </a:solidFill>
                <a:effectLst/>
                <a:uLnTx/>
                <a:uFillTx/>
                <a:latin typeface="+mj-lt"/>
                <a:ea typeface="+mn-ea"/>
                <a:cs typeface="+mn-cs"/>
              </a:rPr>
              <a:t>The Selected Metal</a:t>
            </a:r>
            <a:r>
              <a:rPr kumimoji="0" lang="en-US" sz="3000" b="1" i="0" strike="noStrike" kern="1200" cap="none" spc="0" normalizeH="0" baseline="0" noProof="0" dirty="0">
                <a:ln>
                  <a:noFill/>
                </a:ln>
                <a:solidFill>
                  <a:prstClr val="black"/>
                </a:solidFill>
                <a:effectLst/>
                <a:uLnTx/>
                <a:uFillTx/>
                <a:latin typeface="+mj-lt"/>
                <a:ea typeface="+mn-ea"/>
                <a:cs typeface="+mn-cs"/>
              </a:rPr>
              <a:t>:-</a:t>
            </a:r>
            <a:endParaRPr kumimoji="0" lang="en-US" sz="3000" b="1" i="0" u="sng" strike="noStrike" kern="1200" cap="none" spc="0" normalizeH="0" baseline="0" noProof="0" dirty="0">
              <a:ln>
                <a:noFill/>
              </a:ln>
              <a:solidFill>
                <a:prstClr val="black"/>
              </a:solidFill>
              <a:effectLst/>
              <a:uLnTx/>
              <a:uFillTx/>
              <a:ea typeface="+mn-ea"/>
              <a:cs typeface="+mn-cs"/>
            </a:endParaRPr>
          </a:p>
        </p:txBody>
      </p:sp>
      <p:grpSp>
        <p:nvGrpSpPr>
          <p:cNvPr id="20" name="Group 19">
            <a:extLst>
              <a:ext uri="{FF2B5EF4-FFF2-40B4-BE49-F238E27FC236}">
                <a16:creationId xmlns:a16="http://schemas.microsoft.com/office/drawing/2014/main" id="{9CEA2F71-355F-EEA1-A998-B6A8A949A73F}"/>
              </a:ext>
            </a:extLst>
          </p:cNvPr>
          <p:cNvGrpSpPr/>
          <p:nvPr/>
        </p:nvGrpSpPr>
        <p:grpSpPr>
          <a:xfrm>
            <a:off x="7960659" y="960268"/>
            <a:ext cx="201706" cy="4275668"/>
            <a:chOff x="7960659" y="960268"/>
            <a:chExt cx="201706" cy="4275668"/>
          </a:xfrm>
        </p:grpSpPr>
        <p:sp>
          <p:nvSpPr>
            <p:cNvPr id="18" name="Rectangle 17">
              <a:extLst>
                <a:ext uri="{FF2B5EF4-FFF2-40B4-BE49-F238E27FC236}">
                  <a16:creationId xmlns:a16="http://schemas.microsoft.com/office/drawing/2014/main" id="{5809A77F-F5C8-0F56-7D9C-900B51AEBF16}"/>
                </a:ext>
              </a:extLst>
            </p:cNvPr>
            <p:cNvSpPr/>
            <p:nvPr/>
          </p:nvSpPr>
          <p:spPr>
            <a:xfrm>
              <a:off x="7960659" y="960268"/>
              <a:ext cx="201706" cy="427566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C554A671-C7F0-FF92-9970-C851EEFCDD73}"/>
                    </a:ext>
                  </a:extLst>
                </p14:cNvPr>
                <p14:cNvContentPartPr/>
                <p14:nvPr/>
              </p14:nvContentPartPr>
              <p14:xfrm>
                <a:off x="8020821" y="1107508"/>
                <a:ext cx="66600" cy="3970440"/>
              </p14:xfrm>
            </p:contentPart>
          </mc:Choice>
          <mc:Fallback xmlns="">
            <p:pic>
              <p:nvPicPr>
                <p:cNvPr id="19" name="Ink 18">
                  <a:extLst>
                    <a:ext uri="{FF2B5EF4-FFF2-40B4-BE49-F238E27FC236}">
                      <a16:creationId xmlns:a16="http://schemas.microsoft.com/office/drawing/2014/main" id="{C554A671-C7F0-FF92-9970-C851EEFCDD73}"/>
                    </a:ext>
                  </a:extLst>
                </p:cNvPr>
                <p:cNvPicPr/>
                <p:nvPr/>
              </p:nvPicPr>
              <p:blipFill>
                <a:blip r:embed="rId4"/>
                <a:stretch>
                  <a:fillRect/>
                </a:stretch>
              </p:blipFill>
              <p:spPr>
                <a:xfrm>
                  <a:off x="7931181" y="927508"/>
                  <a:ext cx="246240" cy="4330080"/>
                </a:xfrm>
                <a:prstGeom prst="rect">
                  <a:avLst/>
                </a:prstGeom>
              </p:spPr>
            </p:pic>
          </mc:Fallback>
        </mc:AlternateContent>
      </p:grpSp>
      <p:grpSp>
        <p:nvGrpSpPr>
          <p:cNvPr id="26" name="Group 25">
            <a:extLst>
              <a:ext uri="{FF2B5EF4-FFF2-40B4-BE49-F238E27FC236}">
                <a16:creationId xmlns:a16="http://schemas.microsoft.com/office/drawing/2014/main" id="{8647FC41-59CD-9D79-1F3B-14CD91330B45}"/>
              </a:ext>
            </a:extLst>
          </p:cNvPr>
          <p:cNvGrpSpPr/>
          <p:nvPr/>
        </p:nvGrpSpPr>
        <p:grpSpPr>
          <a:xfrm>
            <a:off x="8256495" y="61552"/>
            <a:ext cx="3846210" cy="3017823"/>
            <a:chOff x="8256495" y="61552"/>
            <a:chExt cx="3846210" cy="3017823"/>
          </a:xfrm>
        </p:grpSpPr>
        <p:cxnSp>
          <p:nvCxnSpPr>
            <p:cNvPr id="22" name="Connector: Curved 21">
              <a:extLst>
                <a:ext uri="{FF2B5EF4-FFF2-40B4-BE49-F238E27FC236}">
                  <a16:creationId xmlns:a16="http://schemas.microsoft.com/office/drawing/2014/main" id="{68E1ED59-F1DC-A5F0-64C3-2F03E7055BCB}"/>
                </a:ext>
              </a:extLst>
            </p:cNvPr>
            <p:cNvCxnSpPr>
              <a:cxnSpLocks/>
            </p:cNvCxnSpPr>
            <p:nvPr/>
          </p:nvCxnSpPr>
          <p:spPr>
            <a:xfrm rot="10800000" flipV="1">
              <a:off x="8256495" y="584774"/>
              <a:ext cx="2725831" cy="2494601"/>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DC8DCA0-695C-51C2-6E82-383B6532F55A}"/>
                </a:ext>
              </a:extLst>
            </p:cNvPr>
            <p:cNvSpPr txBox="1"/>
            <p:nvPr/>
          </p:nvSpPr>
          <p:spPr>
            <a:xfrm>
              <a:off x="9608628" y="61552"/>
              <a:ext cx="2494077" cy="553998"/>
            </a:xfrm>
            <a:prstGeom prst="rect">
              <a:avLst/>
            </a:prstGeom>
            <a:noFill/>
          </p:spPr>
          <p:txBody>
            <a:bodyPr wrap="square" rtlCol="0">
              <a:spAutoFit/>
            </a:bodyPr>
            <a:lstStyle/>
            <a:p>
              <a:r>
                <a:rPr lang="en-US" sz="3000" b="1" dirty="0">
                  <a:solidFill>
                    <a:srgbClr val="FF0000"/>
                  </a:solidFill>
                </a:rPr>
                <a:t>Lowest Price</a:t>
              </a:r>
            </a:p>
          </p:txBody>
        </p:sp>
      </p:grpSp>
      <p:sp>
        <p:nvSpPr>
          <p:cNvPr id="27" name="TextBox 26">
            <a:extLst>
              <a:ext uri="{FF2B5EF4-FFF2-40B4-BE49-F238E27FC236}">
                <a16:creationId xmlns:a16="http://schemas.microsoft.com/office/drawing/2014/main" id="{2FA25AD0-949A-181B-B155-13691867A399}"/>
              </a:ext>
            </a:extLst>
          </p:cNvPr>
          <p:cNvSpPr txBox="1"/>
          <p:nvPr/>
        </p:nvSpPr>
        <p:spPr>
          <a:xfrm>
            <a:off x="6514396" y="5145667"/>
            <a:ext cx="3259226" cy="553998"/>
          </a:xfrm>
          <a:prstGeom prst="rect">
            <a:avLst/>
          </a:prstGeom>
          <a:noFill/>
        </p:spPr>
        <p:txBody>
          <a:bodyPr wrap="none" rtlCol="0">
            <a:spAutoFit/>
          </a:bodyPr>
          <a:lstStyle/>
          <a:p>
            <a:r>
              <a:rPr lang="en-US" sz="3000" b="1" dirty="0">
                <a:solidFill>
                  <a:srgbClr val="FF0000"/>
                </a:solidFill>
              </a:rPr>
              <a:t>Aluminum alloys</a:t>
            </a:r>
          </a:p>
        </p:txBody>
      </p:sp>
    </p:spTree>
    <p:extLst>
      <p:ext uri="{BB962C8B-B14F-4D97-AF65-F5344CB8AC3E}">
        <p14:creationId xmlns:p14="http://schemas.microsoft.com/office/powerpoint/2010/main" val="367824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2" name="TextBox 1">
            <a:extLst>
              <a:ext uri="{FF2B5EF4-FFF2-40B4-BE49-F238E27FC236}">
                <a16:creationId xmlns:a16="http://schemas.microsoft.com/office/drawing/2014/main" id="{F1F9F3BA-9861-0607-F4DA-0706F2294E67}"/>
              </a:ext>
            </a:extLst>
          </p:cNvPr>
          <p:cNvSpPr txBox="1"/>
          <p:nvPr/>
        </p:nvSpPr>
        <p:spPr>
          <a:xfrm>
            <a:off x="78360" y="584775"/>
            <a:ext cx="6192000" cy="5863144"/>
          </a:xfrm>
          <a:prstGeom prst="rect">
            <a:avLst/>
          </a:prstGeom>
          <a:noFill/>
        </p:spPr>
        <p:txBody>
          <a:bodyPr wrap="square">
            <a:spAutoFit/>
          </a:bodyPr>
          <a:lstStyle/>
          <a:p>
            <a:pPr defTabSz="914400">
              <a:spcBef>
                <a:spcPts val="1000"/>
              </a:spcBef>
              <a:defRPr/>
            </a:pPr>
            <a:r>
              <a:rPr kumimoji="0" lang="en-US" sz="3000" b="1" i="0" u="sng" strike="noStrike" kern="1200" cap="none" spc="0" normalizeH="0" baseline="0" noProof="0" dirty="0">
                <a:ln>
                  <a:noFill/>
                </a:ln>
                <a:solidFill>
                  <a:prstClr val="black"/>
                </a:solidFill>
                <a:effectLst/>
                <a:uLnTx/>
                <a:uFillTx/>
                <a:latin typeface="+mj-lt"/>
                <a:ea typeface="+mn-ea"/>
                <a:cs typeface="+mn-cs"/>
              </a:rPr>
              <a:t>The Selected aluminum alloys</a:t>
            </a:r>
            <a:r>
              <a:rPr kumimoji="0" lang="en-US" sz="3000" b="1" i="0" strike="noStrike" kern="1200" cap="none" spc="0" normalizeH="0" baseline="0" noProof="0" dirty="0">
                <a:ln>
                  <a:noFill/>
                </a:ln>
                <a:solidFill>
                  <a:prstClr val="black"/>
                </a:solidFill>
                <a:effectLst/>
                <a:uLnTx/>
                <a:uFillTx/>
                <a:latin typeface="+mj-lt"/>
                <a:ea typeface="+mn-ea"/>
                <a:cs typeface="+mn-cs"/>
              </a:rPr>
              <a:t>:-</a:t>
            </a:r>
            <a:endParaRPr lang="en-US" sz="3000" b="1" u="sng" dirty="0">
              <a:solidFill>
                <a:prstClr val="black"/>
              </a:solidFill>
              <a:latin typeface="+mj-lt"/>
            </a:endParaRPr>
          </a:p>
          <a:p>
            <a:pPr marL="514350" indent="-514350" defTabSz="914400">
              <a:spcBef>
                <a:spcPts val="1000"/>
              </a:spcBef>
              <a:buFont typeface="+mj-lt"/>
              <a:buAutoNum type="arabicParenR"/>
              <a:defRPr/>
            </a:pPr>
            <a:r>
              <a:rPr kumimoji="0" lang="en-US" sz="3000" b="1" i="0" strike="noStrike" kern="1200" cap="none" spc="0" normalizeH="0" baseline="0" noProof="0" dirty="0">
                <a:ln>
                  <a:noFill/>
                </a:ln>
                <a:solidFill>
                  <a:prstClr val="black"/>
                </a:solidFill>
                <a:effectLst/>
                <a:uLnTx/>
                <a:uFillTx/>
                <a:latin typeface="+mj-lt"/>
                <a:ea typeface="+mn-ea"/>
                <a:cs typeface="+mn-cs"/>
              </a:rPr>
              <a:t>Al 2014-T6,T651</a:t>
            </a:r>
          </a:p>
          <a:p>
            <a:pPr marL="514350" indent="-514350" defTabSz="914400">
              <a:spcBef>
                <a:spcPts val="1000"/>
              </a:spcBef>
              <a:buFont typeface="+mj-lt"/>
              <a:buAutoNum type="arabicParenR"/>
              <a:defRPr/>
            </a:pPr>
            <a:r>
              <a:rPr lang="en-US" sz="3000" b="1" dirty="0">
                <a:solidFill>
                  <a:prstClr val="black"/>
                </a:solidFill>
                <a:latin typeface="+mj-lt"/>
              </a:rPr>
              <a:t>Al 2024-T3</a:t>
            </a:r>
          </a:p>
          <a:p>
            <a:pPr marL="514350" indent="-514350" defTabSz="914400">
              <a:spcBef>
                <a:spcPts val="1000"/>
              </a:spcBef>
              <a:buFont typeface="+mj-lt"/>
              <a:buAutoNum type="arabicParenR"/>
              <a:defRPr/>
            </a:pPr>
            <a:r>
              <a:rPr kumimoji="0" lang="en-US" sz="3000" b="1" i="0" strike="noStrike" kern="1200" cap="none" spc="0" normalizeH="0" baseline="0" noProof="0" dirty="0">
                <a:ln>
                  <a:noFill/>
                </a:ln>
                <a:solidFill>
                  <a:prstClr val="black"/>
                </a:solidFill>
                <a:effectLst/>
                <a:uLnTx/>
                <a:uFillTx/>
                <a:latin typeface="+mj-lt"/>
                <a:ea typeface="+mn-ea"/>
                <a:cs typeface="+mn-cs"/>
              </a:rPr>
              <a:t>Al 2024-T4,T351</a:t>
            </a:r>
          </a:p>
          <a:p>
            <a:pPr marL="514350" indent="-514350" defTabSz="914400">
              <a:spcBef>
                <a:spcPts val="1000"/>
              </a:spcBef>
              <a:buFont typeface="+mj-lt"/>
              <a:buAutoNum type="arabicParenR"/>
              <a:defRPr/>
            </a:pPr>
            <a:r>
              <a:rPr kumimoji="0" lang="en-US" sz="3000" b="1" i="0" strike="noStrike" kern="1200" cap="none" spc="0" normalizeH="0" baseline="0" noProof="0" dirty="0">
                <a:ln>
                  <a:noFill/>
                </a:ln>
                <a:solidFill>
                  <a:prstClr val="black"/>
                </a:solidFill>
                <a:effectLst/>
                <a:uLnTx/>
                <a:uFillTx/>
                <a:latin typeface="+mj-lt"/>
                <a:ea typeface="+mn-ea"/>
                <a:cs typeface="+mn-cs"/>
              </a:rPr>
              <a:t>Al 2024-T6,T651</a:t>
            </a:r>
          </a:p>
          <a:p>
            <a:pPr marL="514350" indent="-514350" defTabSz="914400">
              <a:spcBef>
                <a:spcPts val="1000"/>
              </a:spcBef>
              <a:buFont typeface="+mj-lt"/>
              <a:buAutoNum type="arabicParenR"/>
              <a:defRPr/>
            </a:pPr>
            <a:r>
              <a:rPr kumimoji="0" lang="en-US" sz="3000" b="1" i="0" strike="noStrike" kern="1200" cap="none" spc="0" normalizeH="0" baseline="0" noProof="0" dirty="0">
                <a:ln>
                  <a:noFill/>
                </a:ln>
                <a:solidFill>
                  <a:prstClr val="black"/>
                </a:solidFill>
                <a:effectLst/>
                <a:uLnTx/>
                <a:uFillTx/>
                <a:latin typeface="+mj-lt"/>
                <a:ea typeface="+mn-ea"/>
                <a:cs typeface="+mn-cs"/>
              </a:rPr>
              <a:t>Al 2024-T81,T851</a:t>
            </a:r>
          </a:p>
          <a:p>
            <a:pPr marL="514350" indent="-514350" defTabSz="914400">
              <a:spcBef>
                <a:spcPts val="1000"/>
              </a:spcBef>
              <a:buFont typeface="+mj-lt"/>
              <a:buAutoNum type="arabicParenR"/>
              <a:defRPr/>
            </a:pPr>
            <a:r>
              <a:rPr lang="en-US" sz="3000" b="1" dirty="0">
                <a:solidFill>
                  <a:prstClr val="black"/>
                </a:solidFill>
                <a:latin typeface="+mj-lt"/>
              </a:rPr>
              <a:t>Al 2024-T861</a:t>
            </a:r>
          </a:p>
          <a:p>
            <a:pPr marL="514350" indent="-514350" defTabSz="914400">
              <a:spcBef>
                <a:spcPts val="1000"/>
              </a:spcBef>
              <a:buFont typeface="+mj-lt"/>
              <a:buAutoNum type="arabicParenR"/>
              <a:defRPr/>
            </a:pPr>
            <a:r>
              <a:rPr kumimoji="0" lang="en-US" sz="3000" b="1" i="0" strike="noStrike" kern="1200" cap="none" spc="0" normalizeH="0" baseline="0" noProof="0" dirty="0">
                <a:ln>
                  <a:noFill/>
                </a:ln>
                <a:solidFill>
                  <a:prstClr val="black"/>
                </a:solidFill>
                <a:effectLst/>
                <a:uLnTx/>
                <a:uFillTx/>
                <a:latin typeface="+mj-lt"/>
                <a:ea typeface="+mn-ea"/>
                <a:cs typeface="+mn-cs"/>
              </a:rPr>
              <a:t>Al 2124-T851</a:t>
            </a:r>
          </a:p>
          <a:p>
            <a:pPr marL="514350" indent="-514350" defTabSz="914400">
              <a:spcBef>
                <a:spcPts val="1000"/>
              </a:spcBef>
              <a:buFont typeface="+mj-lt"/>
              <a:buAutoNum type="arabicParenR"/>
              <a:defRPr/>
            </a:pPr>
            <a:r>
              <a:rPr kumimoji="0" lang="en-US" sz="3000" b="1" i="0" strike="noStrike" kern="1200" cap="none" spc="0" normalizeH="0" baseline="0" noProof="0" dirty="0">
                <a:ln>
                  <a:noFill/>
                </a:ln>
                <a:solidFill>
                  <a:prstClr val="black"/>
                </a:solidFill>
                <a:effectLst/>
                <a:uLnTx/>
                <a:uFillTx/>
                <a:latin typeface="+mj-lt"/>
                <a:ea typeface="+mn-ea"/>
                <a:cs typeface="+mn-cs"/>
              </a:rPr>
              <a:t>Al 2219-T81,T851</a:t>
            </a:r>
          </a:p>
          <a:p>
            <a:pPr marL="514350" indent="-514350" defTabSz="914400">
              <a:spcBef>
                <a:spcPts val="1000"/>
              </a:spcBef>
              <a:buFont typeface="+mj-lt"/>
              <a:buAutoNum type="arabicParenR"/>
              <a:defRPr/>
            </a:pPr>
            <a:r>
              <a:rPr kumimoji="0" lang="en-US" sz="3000" b="1" i="0" strike="noStrike" kern="1200" cap="none" spc="0" normalizeH="0" baseline="0" noProof="0" dirty="0">
                <a:ln>
                  <a:noFill/>
                </a:ln>
                <a:solidFill>
                  <a:prstClr val="black"/>
                </a:solidFill>
                <a:effectLst/>
                <a:uLnTx/>
                <a:uFillTx/>
                <a:latin typeface="+mj-lt"/>
                <a:ea typeface="+mn-ea"/>
                <a:cs typeface="+mn-cs"/>
              </a:rPr>
              <a:t>Al 4032-T6</a:t>
            </a:r>
          </a:p>
        </p:txBody>
      </p:sp>
      <p:sp>
        <p:nvSpPr>
          <p:cNvPr id="7" name="TextBox 6">
            <a:extLst>
              <a:ext uri="{FF2B5EF4-FFF2-40B4-BE49-F238E27FC236}">
                <a16:creationId xmlns:a16="http://schemas.microsoft.com/office/drawing/2014/main" id="{DF7EAE62-2793-297F-31FB-DC181FA39C87}"/>
              </a:ext>
            </a:extLst>
          </p:cNvPr>
          <p:cNvSpPr txBox="1"/>
          <p:nvPr/>
        </p:nvSpPr>
        <p:spPr>
          <a:xfrm>
            <a:off x="6270360" y="1138429"/>
            <a:ext cx="4212000" cy="2913618"/>
          </a:xfrm>
          <a:prstGeom prst="rect">
            <a:avLst/>
          </a:prstGeom>
          <a:noFill/>
        </p:spPr>
        <p:txBody>
          <a:bodyPr wrap="square">
            <a:spAutoFit/>
          </a:bodyPr>
          <a:lstStyle/>
          <a:p>
            <a:pPr defTabSz="914400">
              <a:spcBef>
                <a:spcPts val="1000"/>
              </a:spcBef>
              <a:defRPr/>
            </a:pPr>
            <a:r>
              <a:rPr kumimoji="0" lang="en-US" sz="3000" b="1" i="0" strike="noStrike" kern="1200" cap="none" spc="0" normalizeH="0" baseline="0" noProof="0" dirty="0">
                <a:ln>
                  <a:noFill/>
                </a:ln>
                <a:solidFill>
                  <a:prstClr val="black"/>
                </a:solidFill>
                <a:effectLst/>
                <a:uLnTx/>
                <a:uFillTx/>
                <a:latin typeface="+mj-lt"/>
                <a:ea typeface="+mn-ea"/>
                <a:cs typeface="+mn-cs"/>
              </a:rPr>
              <a:t>10) Al 6262-T9</a:t>
            </a:r>
          </a:p>
          <a:p>
            <a:pPr defTabSz="914400">
              <a:spcBef>
                <a:spcPts val="1000"/>
              </a:spcBef>
              <a:defRPr/>
            </a:pPr>
            <a:r>
              <a:rPr lang="en-US" sz="3000" b="1" dirty="0">
                <a:solidFill>
                  <a:prstClr val="black"/>
                </a:solidFill>
                <a:latin typeface="+mj-lt"/>
              </a:rPr>
              <a:t>11) Al 7075-T6,T651</a:t>
            </a:r>
          </a:p>
          <a:p>
            <a:pPr defTabSz="914400">
              <a:spcBef>
                <a:spcPts val="1000"/>
              </a:spcBef>
              <a:defRPr/>
            </a:pPr>
            <a:r>
              <a:rPr kumimoji="0" lang="en-US" sz="3000" b="1" i="0" strike="noStrike" kern="1200" cap="none" spc="0" normalizeH="0" baseline="0" noProof="0" dirty="0">
                <a:ln>
                  <a:noFill/>
                </a:ln>
                <a:solidFill>
                  <a:prstClr val="black"/>
                </a:solidFill>
                <a:effectLst/>
                <a:uLnTx/>
                <a:uFillTx/>
                <a:latin typeface="+mj-lt"/>
                <a:ea typeface="+mn-ea"/>
                <a:cs typeface="+mn-cs"/>
              </a:rPr>
              <a:t>13) Al 7075-T73,T7351</a:t>
            </a:r>
          </a:p>
          <a:p>
            <a:pPr defTabSz="914400">
              <a:spcBef>
                <a:spcPts val="1000"/>
              </a:spcBef>
              <a:defRPr/>
            </a:pPr>
            <a:r>
              <a:rPr lang="en-US" sz="3000" b="1" dirty="0">
                <a:solidFill>
                  <a:prstClr val="black"/>
                </a:solidFill>
                <a:latin typeface="+mj-lt"/>
              </a:rPr>
              <a:t>14) Al 7178-T6,T651</a:t>
            </a:r>
          </a:p>
          <a:p>
            <a:pPr defTabSz="914400">
              <a:spcBef>
                <a:spcPts val="1000"/>
              </a:spcBef>
              <a:defRPr/>
            </a:pPr>
            <a:r>
              <a:rPr kumimoji="0" lang="en-US" sz="3000" b="1" i="0" strike="noStrike" kern="1200" cap="none" spc="0" normalizeH="0" baseline="0" noProof="0" dirty="0">
                <a:ln>
                  <a:noFill/>
                </a:ln>
                <a:solidFill>
                  <a:prstClr val="black"/>
                </a:solidFill>
                <a:effectLst/>
                <a:uLnTx/>
                <a:uFillTx/>
                <a:latin typeface="+mj-lt"/>
                <a:ea typeface="+mn-ea"/>
                <a:cs typeface="+mn-cs"/>
              </a:rPr>
              <a:t>15) Al 7178-T76,T7651</a:t>
            </a:r>
          </a:p>
        </p:txBody>
      </p:sp>
      <p:sp>
        <p:nvSpPr>
          <p:cNvPr id="8" name="Rectangle: Rounded Corners 7">
            <a:extLst>
              <a:ext uri="{FF2B5EF4-FFF2-40B4-BE49-F238E27FC236}">
                <a16:creationId xmlns:a16="http://schemas.microsoft.com/office/drawing/2014/main" id="{9D6FD31D-854E-C389-A696-06AAAECD2ACE}"/>
              </a:ext>
            </a:extLst>
          </p:cNvPr>
          <p:cNvSpPr/>
          <p:nvPr/>
        </p:nvSpPr>
        <p:spPr>
          <a:xfrm>
            <a:off x="78360" y="1761565"/>
            <a:ext cx="3337193" cy="537882"/>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9008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1000"/>
                                        <p:tgtEl>
                                          <p:spTgt spid="2">
                                            <p:txEl>
                                              <p:pRg st="6" end="6"/>
                                            </p:txEl>
                                          </p:spTgt>
                                        </p:tgtEl>
                                      </p:cBhvr>
                                    </p:animEffect>
                                    <p:anim calcmode="lin" valueType="num">
                                      <p:cBhvr>
                                        <p:cTn id="3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fade">
                                      <p:cBhvr>
                                        <p:cTn id="41" dur="1000"/>
                                        <p:tgtEl>
                                          <p:spTgt spid="2">
                                            <p:txEl>
                                              <p:pRg st="7" end="7"/>
                                            </p:txEl>
                                          </p:spTgt>
                                        </p:tgtEl>
                                      </p:cBhvr>
                                    </p:animEffect>
                                    <p:anim calcmode="lin" valueType="num">
                                      <p:cBhvr>
                                        <p:cTn id="4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Effect transition="in" filter="fade">
                                      <p:cBhvr>
                                        <p:cTn id="48" dur="1000"/>
                                        <p:tgtEl>
                                          <p:spTgt spid="2">
                                            <p:txEl>
                                              <p:pRg st="8" end="8"/>
                                            </p:txEl>
                                          </p:spTgt>
                                        </p:tgtEl>
                                      </p:cBhvr>
                                    </p:animEffect>
                                    <p:anim calcmode="lin" valueType="num">
                                      <p:cBhvr>
                                        <p:cTn id="4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Effect transition="in" filter="fade">
                                      <p:cBhvr>
                                        <p:cTn id="55" dur="1000"/>
                                        <p:tgtEl>
                                          <p:spTgt spid="2">
                                            <p:txEl>
                                              <p:pRg st="9" end="9"/>
                                            </p:txEl>
                                          </p:spTgt>
                                        </p:tgtEl>
                                      </p:cBhvr>
                                    </p:animEffect>
                                    <p:anim calcmode="lin" valueType="num">
                                      <p:cBhvr>
                                        <p:cTn id="56"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7">
                                            <p:txEl>
                                              <p:pRg st="0" end="0"/>
                                            </p:txEl>
                                          </p:spTgt>
                                        </p:tgtEl>
                                        <p:attrNameLst>
                                          <p:attrName>style.visibility</p:attrName>
                                        </p:attrNameLst>
                                      </p:cBhvr>
                                      <p:to>
                                        <p:strVal val="visible"/>
                                      </p:to>
                                    </p:set>
                                    <p:animEffect transition="in" filter="fade">
                                      <p:cBhvr>
                                        <p:cTn id="62" dur="1000"/>
                                        <p:tgtEl>
                                          <p:spTgt spid="7">
                                            <p:txEl>
                                              <p:pRg st="0" end="0"/>
                                            </p:txEl>
                                          </p:spTgt>
                                        </p:tgtEl>
                                      </p:cBhvr>
                                    </p:animEffect>
                                    <p:anim calcmode="lin" valueType="num">
                                      <p:cBhvr>
                                        <p:cTn id="6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7">
                                            <p:txEl>
                                              <p:pRg st="1" end="1"/>
                                            </p:txEl>
                                          </p:spTgt>
                                        </p:tgtEl>
                                        <p:attrNameLst>
                                          <p:attrName>style.visibility</p:attrName>
                                        </p:attrNameLst>
                                      </p:cBhvr>
                                      <p:to>
                                        <p:strVal val="visible"/>
                                      </p:to>
                                    </p:set>
                                    <p:animEffect transition="in" filter="fade">
                                      <p:cBhvr>
                                        <p:cTn id="69" dur="1000"/>
                                        <p:tgtEl>
                                          <p:spTgt spid="7">
                                            <p:txEl>
                                              <p:pRg st="1" end="1"/>
                                            </p:txEl>
                                          </p:spTgt>
                                        </p:tgtEl>
                                      </p:cBhvr>
                                    </p:animEffect>
                                    <p:anim calcmode="lin" valueType="num">
                                      <p:cBhvr>
                                        <p:cTn id="7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7">
                                            <p:txEl>
                                              <p:pRg st="1" end="1"/>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7">
                                            <p:txEl>
                                              <p:pRg st="2" end="2"/>
                                            </p:txEl>
                                          </p:spTgt>
                                        </p:tgtEl>
                                        <p:attrNameLst>
                                          <p:attrName>style.visibility</p:attrName>
                                        </p:attrNameLst>
                                      </p:cBhvr>
                                      <p:to>
                                        <p:strVal val="visible"/>
                                      </p:to>
                                    </p:set>
                                    <p:animEffect transition="in" filter="fade">
                                      <p:cBhvr>
                                        <p:cTn id="74" dur="1000"/>
                                        <p:tgtEl>
                                          <p:spTgt spid="7">
                                            <p:txEl>
                                              <p:pRg st="2" end="2"/>
                                            </p:txEl>
                                          </p:spTgt>
                                        </p:tgtEl>
                                      </p:cBhvr>
                                    </p:animEffect>
                                    <p:anim calcmode="lin" valueType="num">
                                      <p:cBhvr>
                                        <p:cTn id="7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7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7">
                                            <p:txEl>
                                              <p:pRg st="3" end="3"/>
                                            </p:txEl>
                                          </p:spTgt>
                                        </p:tgtEl>
                                        <p:attrNameLst>
                                          <p:attrName>style.visibility</p:attrName>
                                        </p:attrNameLst>
                                      </p:cBhvr>
                                      <p:to>
                                        <p:strVal val="visible"/>
                                      </p:to>
                                    </p:set>
                                    <p:animEffect transition="in" filter="fade">
                                      <p:cBhvr>
                                        <p:cTn id="81" dur="1000"/>
                                        <p:tgtEl>
                                          <p:spTgt spid="7">
                                            <p:txEl>
                                              <p:pRg st="3" end="3"/>
                                            </p:txEl>
                                          </p:spTgt>
                                        </p:tgtEl>
                                      </p:cBhvr>
                                    </p:animEffect>
                                    <p:anim calcmode="lin" valueType="num">
                                      <p:cBhvr>
                                        <p:cTn id="8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83" dur="1000" fill="hold"/>
                                        <p:tgtEl>
                                          <p:spTgt spid="7">
                                            <p:txEl>
                                              <p:pRg st="3" end="3"/>
                                            </p:txEl>
                                          </p:spTgt>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7">
                                            <p:txEl>
                                              <p:pRg st="4" end="4"/>
                                            </p:txEl>
                                          </p:spTgt>
                                        </p:tgtEl>
                                        <p:attrNameLst>
                                          <p:attrName>style.visibility</p:attrName>
                                        </p:attrNameLst>
                                      </p:cBhvr>
                                      <p:to>
                                        <p:strVal val="visible"/>
                                      </p:to>
                                    </p:set>
                                    <p:animEffect transition="in" filter="fade">
                                      <p:cBhvr>
                                        <p:cTn id="86" dur="1000"/>
                                        <p:tgtEl>
                                          <p:spTgt spid="7">
                                            <p:txEl>
                                              <p:pRg st="4" end="4"/>
                                            </p:txEl>
                                          </p:spTgt>
                                        </p:tgtEl>
                                      </p:cBhvr>
                                    </p:animEffect>
                                    <p:anim calcmode="lin" valueType="num">
                                      <p:cBhvr>
                                        <p:cTn id="8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88"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barn(inVertical)">
                                      <p:cBhvr>
                                        <p:cTn id="9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104692"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2" name="TextBox 1">
            <a:extLst>
              <a:ext uri="{FF2B5EF4-FFF2-40B4-BE49-F238E27FC236}">
                <a16:creationId xmlns:a16="http://schemas.microsoft.com/office/drawing/2014/main" id="{F1F9F3BA-9861-0607-F4DA-0706F2294E67}"/>
              </a:ext>
            </a:extLst>
          </p:cNvPr>
          <p:cNvSpPr txBox="1"/>
          <p:nvPr/>
        </p:nvSpPr>
        <p:spPr>
          <a:xfrm>
            <a:off x="281306" y="640913"/>
            <a:ext cx="5925708" cy="3503523"/>
          </a:xfrm>
          <a:prstGeom prst="rect">
            <a:avLst/>
          </a:prstGeom>
          <a:noFill/>
        </p:spPr>
        <p:txBody>
          <a:bodyPr wrap="square">
            <a:spAutoFit/>
          </a:bodyPr>
          <a:lstStyle/>
          <a:p>
            <a:pPr defTabSz="914400">
              <a:spcBef>
                <a:spcPts val="1000"/>
              </a:spcBef>
              <a:defRPr/>
            </a:pPr>
            <a:r>
              <a:rPr kumimoji="0" lang="en-US" sz="3000" b="1" i="0" u="sng" strike="noStrike" kern="1200" cap="none" spc="0" normalizeH="0" baseline="0" noProof="0" dirty="0">
                <a:ln>
                  <a:noFill/>
                </a:ln>
                <a:solidFill>
                  <a:prstClr val="black"/>
                </a:solidFill>
                <a:effectLst/>
                <a:uLnTx/>
                <a:uFillTx/>
                <a:latin typeface="+mj-lt"/>
                <a:ea typeface="+mn-ea"/>
                <a:cs typeface="+mn-cs"/>
              </a:rPr>
              <a:t>3. The Segment Dimensions</a:t>
            </a:r>
            <a:r>
              <a:rPr kumimoji="0" lang="en-US" sz="3000" b="1" i="0" strike="noStrike" kern="1200" cap="none" spc="0" normalizeH="0" baseline="0" noProof="0" dirty="0">
                <a:ln>
                  <a:noFill/>
                </a:ln>
                <a:solidFill>
                  <a:prstClr val="black"/>
                </a:solidFill>
                <a:effectLst/>
                <a:uLnTx/>
                <a:uFillTx/>
                <a:latin typeface="+mj-lt"/>
                <a:ea typeface="+mn-ea"/>
                <a:cs typeface="+mn-cs"/>
              </a:rPr>
              <a:t>:-</a:t>
            </a:r>
          </a:p>
          <a:p>
            <a:pPr marL="514350" indent="-514350" defTabSz="914400">
              <a:spcBef>
                <a:spcPts val="1000"/>
              </a:spcBef>
              <a:buFont typeface="+mj-lt"/>
              <a:buAutoNum type="arabicParenR"/>
              <a:defRPr/>
            </a:pPr>
            <a:r>
              <a:rPr lang="en-US" sz="3000" dirty="0">
                <a:solidFill>
                  <a:prstClr val="black"/>
                </a:solidFill>
                <a:latin typeface="+mj-lt"/>
              </a:rPr>
              <a:t>Height (H)</a:t>
            </a:r>
          </a:p>
          <a:p>
            <a:pPr marL="514350" indent="-514350" defTabSz="914400">
              <a:spcBef>
                <a:spcPts val="1000"/>
              </a:spcBef>
              <a:buFont typeface="+mj-lt"/>
              <a:buAutoNum type="arabicParenR"/>
              <a:defRPr/>
            </a:pPr>
            <a:r>
              <a:rPr lang="en-US" sz="3000" dirty="0">
                <a:solidFill>
                  <a:prstClr val="black"/>
                </a:solidFill>
                <a:latin typeface="+mj-lt"/>
              </a:rPr>
              <a:t>Leg Height = 0.246 H</a:t>
            </a:r>
            <a:endParaRPr lang="ar-IQ" sz="3000" dirty="0">
              <a:solidFill>
                <a:prstClr val="black"/>
              </a:solidFill>
              <a:latin typeface="+mj-lt"/>
            </a:endParaRPr>
          </a:p>
          <a:p>
            <a:pPr marL="514350" indent="-514350" defTabSz="914400">
              <a:spcBef>
                <a:spcPts val="1000"/>
              </a:spcBef>
              <a:buFont typeface="+mj-lt"/>
              <a:buAutoNum type="arabicParenR"/>
              <a:defRPr/>
            </a:pPr>
            <a:r>
              <a:rPr lang="en-US" sz="3000" dirty="0">
                <a:solidFill>
                  <a:prstClr val="black"/>
                </a:solidFill>
                <a:latin typeface="+mj-lt"/>
              </a:rPr>
              <a:t>Foot Height = 0.039 H</a:t>
            </a:r>
          </a:p>
          <a:p>
            <a:pPr marL="514350" indent="-514350" defTabSz="914400">
              <a:spcBef>
                <a:spcPts val="1000"/>
              </a:spcBef>
              <a:buFont typeface="+mj-lt"/>
              <a:buAutoNum type="arabicParenR"/>
              <a:defRPr/>
            </a:pPr>
            <a:r>
              <a:rPr lang="en-US" sz="3000" dirty="0">
                <a:solidFill>
                  <a:prstClr val="black"/>
                </a:solidFill>
                <a:latin typeface="+mj-lt"/>
              </a:rPr>
              <a:t>Foot Width = 0.055 H</a:t>
            </a:r>
          </a:p>
          <a:p>
            <a:pPr marL="514350" indent="-514350" defTabSz="914400">
              <a:spcBef>
                <a:spcPts val="1000"/>
              </a:spcBef>
              <a:buFont typeface="+mj-lt"/>
              <a:buAutoNum type="arabicParenR"/>
              <a:defRPr/>
            </a:pPr>
            <a:r>
              <a:rPr lang="en-US" sz="3000" dirty="0">
                <a:solidFill>
                  <a:prstClr val="black"/>
                </a:solidFill>
                <a:latin typeface="+mj-lt"/>
              </a:rPr>
              <a:t>Foot Length = 0.152 H</a:t>
            </a:r>
          </a:p>
        </p:txBody>
      </p:sp>
      <p:grpSp>
        <p:nvGrpSpPr>
          <p:cNvPr id="205" name="Group 204">
            <a:extLst>
              <a:ext uri="{FF2B5EF4-FFF2-40B4-BE49-F238E27FC236}">
                <a16:creationId xmlns:a16="http://schemas.microsoft.com/office/drawing/2014/main" id="{D0E3816E-E711-960F-E0E1-3C764CFF0DDF}"/>
              </a:ext>
            </a:extLst>
          </p:cNvPr>
          <p:cNvGrpSpPr/>
          <p:nvPr/>
        </p:nvGrpSpPr>
        <p:grpSpPr>
          <a:xfrm>
            <a:off x="7123062" y="1037376"/>
            <a:ext cx="4680000" cy="5612510"/>
            <a:chOff x="4287595" y="1528053"/>
            <a:chExt cx="4632838" cy="4824019"/>
          </a:xfrm>
        </p:grpSpPr>
        <p:sp>
          <p:nvSpPr>
            <p:cNvPr id="6" name="Oval 5">
              <a:extLst>
                <a:ext uri="{FF2B5EF4-FFF2-40B4-BE49-F238E27FC236}">
                  <a16:creationId xmlns:a16="http://schemas.microsoft.com/office/drawing/2014/main" id="{432A77DE-00AF-4C76-DB6A-D2E9B9553124}"/>
                </a:ext>
              </a:extLst>
            </p:cNvPr>
            <p:cNvSpPr/>
            <p:nvPr/>
          </p:nvSpPr>
          <p:spPr>
            <a:xfrm>
              <a:off x="6179251" y="1817577"/>
              <a:ext cx="337804" cy="498386"/>
            </a:xfrm>
            <a:prstGeom prst="ellipse">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CABBED2-E959-CEC6-3DF8-3567C5B14824}"/>
                </a:ext>
              </a:extLst>
            </p:cNvPr>
            <p:cNvCxnSpPr>
              <a:endCxn id="6" idx="4"/>
            </p:cNvCxnSpPr>
            <p:nvPr/>
          </p:nvCxnSpPr>
          <p:spPr>
            <a:xfrm flipV="1">
              <a:off x="6348152" y="2315963"/>
              <a:ext cx="1" cy="308683"/>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102B9C-96F1-022B-CF82-17B5C909EC94}"/>
                </a:ext>
              </a:extLst>
            </p:cNvPr>
            <p:cNvCxnSpPr/>
            <p:nvPr/>
          </p:nvCxnSpPr>
          <p:spPr>
            <a:xfrm flipH="1">
              <a:off x="5870567" y="2624646"/>
              <a:ext cx="477585"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24D6196-F504-5A04-BEF4-0200BC55C430}"/>
                </a:ext>
              </a:extLst>
            </p:cNvPr>
            <p:cNvCxnSpPr/>
            <p:nvPr/>
          </p:nvCxnSpPr>
          <p:spPr>
            <a:xfrm>
              <a:off x="6348152" y="2624646"/>
              <a:ext cx="463629"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4115CA-B01D-F724-1B43-E0194F1260B7}"/>
                </a:ext>
              </a:extLst>
            </p:cNvPr>
            <p:cNvCxnSpPr/>
            <p:nvPr/>
          </p:nvCxnSpPr>
          <p:spPr>
            <a:xfrm>
              <a:off x="6811781" y="2624646"/>
              <a:ext cx="64879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12EE86D-7C9C-A04C-367E-43741EEA5386}"/>
                </a:ext>
              </a:extLst>
            </p:cNvPr>
            <p:cNvCxnSpPr/>
            <p:nvPr/>
          </p:nvCxnSpPr>
          <p:spPr>
            <a:xfrm>
              <a:off x="7454751" y="2624646"/>
              <a:ext cx="57077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47B56BB-80C1-7AE4-48A4-C75A067174E0}"/>
                </a:ext>
              </a:extLst>
            </p:cNvPr>
            <p:cNvCxnSpPr/>
            <p:nvPr/>
          </p:nvCxnSpPr>
          <p:spPr>
            <a:xfrm>
              <a:off x="8031347" y="2624646"/>
              <a:ext cx="4426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25" name="Graphic 24" descr="Soccer ball with solid fill">
              <a:extLst>
                <a:ext uri="{FF2B5EF4-FFF2-40B4-BE49-F238E27FC236}">
                  <a16:creationId xmlns:a16="http://schemas.microsoft.com/office/drawing/2014/main" id="{E514767E-0165-AC10-7D89-6A01E70E5C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95655" y="2552646"/>
              <a:ext cx="144000" cy="144000"/>
            </a:xfrm>
            <a:prstGeom prst="rect">
              <a:avLst/>
            </a:prstGeom>
          </p:spPr>
        </p:pic>
        <p:pic>
          <p:nvPicPr>
            <p:cNvPr id="26" name="Graphic 25" descr="Soccer ball with solid fill">
              <a:extLst>
                <a:ext uri="{FF2B5EF4-FFF2-40B4-BE49-F238E27FC236}">
                  <a16:creationId xmlns:a16="http://schemas.microsoft.com/office/drawing/2014/main" id="{03591BE0-1ED8-30ED-6B89-4AA2BF7FDE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69501" y="2552646"/>
              <a:ext cx="144000" cy="144000"/>
            </a:xfrm>
            <a:prstGeom prst="rect">
              <a:avLst/>
            </a:prstGeom>
          </p:spPr>
        </p:pic>
        <p:pic>
          <p:nvPicPr>
            <p:cNvPr id="27" name="Graphic 26" descr="Soccer ball with solid fill">
              <a:extLst>
                <a:ext uri="{FF2B5EF4-FFF2-40B4-BE49-F238E27FC236}">
                  <a16:creationId xmlns:a16="http://schemas.microsoft.com/office/drawing/2014/main" id="{B67CAE41-396B-A65E-B6F1-A45FBF7F8B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79839" y="2552646"/>
              <a:ext cx="144000" cy="144000"/>
            </a:xfrm>
            <a:prstGeom prst="rect">
              <a:avLst/>
            </a:prstGeom>
          </p:spPr>
        </p:pic>
        <p:pic>
          <p:nvPicPr>
            <p:cNvPr id="28" name="Graphic 27" descr="Soccer ball with solid fill">
              <a:extLst>
                <a:ext uri="{FF2B5EF4-FFF2-40B4-BE49-F238E27FC236}">
                  <a16:creationId xmlns:a16="http://schemas.microsoft.com/office/drawing/2014/main" id="{295BDBBF-62FF-EE65-3E01-89518136F9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56435" y="2540997"/>
              <a:ext cx="144000" cy="144000"/>
            </a:xfrm>
            <a:prstGeom prst="rect">
              <a:avLst/>
            </a:prstGeom>
          </p:spPr>
        </p:pic>
        <p:pic>
          <p:nvPicPr>
            <p:cNvPr id="29" name="Graphic 28" descr="Soccer ball with solid fill">
              <a:extLst>
                <a:ext uri="{FF2B5EF4-FFF2-40B4-BE49-F238E27FC236}">
                  <a16:creationId xmlns:a16="http://schemas.microsoft.com/office/drawing/2014/main" id="{DB33582E-E928-DF1A-A95F-DB01B0CDC2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95655" y="3162246"/>
              <a:ext cx="144000" cy="144000"/>
            </a:xfrm>
            <a:prstGeom prst="rect">
              <a:avLst/>
            </a:prstGeom>
          </p:spPr>
        </p:pic>
        <p:pic>
          <p:nvPicPr>
            <p:cNvPr id="30" name="Graphic 29" descr="Soccer ball with solid fill">
              <a:extLst>
                <a:ext uri="{FF2B5EF4-FFF2-40B4-BE49-F238E27FC236}">
                  <a16:creationId xmlns:a16="http://schemas.microsoft.com/office/drawing/2014/main" id="{84C86F9F-2E82-AFCA-B676-FAA6749032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95655" y="3729789"/>
              <a:ext cx="144000" cy="144000"/>
            </a:xfrm>
            <a:prstGeom prst="rect">
              <a:avLst/>
            </a:prstGeom>
          </p:spPr>
        </p:pic>
        <p:pic>
          <p:nvPicPr>
            <p:cNvPr id="31" name="Graphic 30" descr="Soccer ball with solid fill">
              <a:extLst>
                <a:ext uri="{FF2B5EF4-FFF2-40B4-BE49-F238E27FC236}">
                  <a16:creationId xmlns:a16="http://schemas.microsoft.com/office/drawing/2014/main" id="{DC4F59DA-9B4F-9E6B-4B7D-0F3EE2190F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19270" y="4415343"/>
              <a:ext cx="144000" cy="144000"/>
            </a:xfrm>
            <a:prstGeom prst="rect">
              <a:avLst/>
            </a:prstGeom>
          </p:spPr>
        </p:pic>
        <p:pic>
          <p:nvPicPr>
            <p:cNvPr id="32" name="Graphic 31" descr="Soccer ball with solid fill">
              <a:extLst>
                <a:ext uri="{FF2B5EF4-FFF2-40B4-BE49-F238E27FC236}">
                  <a16:creationId xmlns:a16="http://schemas.microsoft.com/office/drawing/2014/main" id="{336AC4EC-514A-8CF2-43A9-AAA7DF7FF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42878" y="4415343"/>
              <a:ext cx="144000" cy="144000"/>
            </a:xfrm>
            <a:prstGeom prst="rect">
              <a:avLst/>
            </a:prstGeom>
          </p:spPr>
        </p:pic>
        <p:pic>
          <p:nvPicPr>
            <p:cNvPr id="33" name="Graphic 32" descr="Soccer ball with solid fill">
              <a:extLst>
                <a:ext uri="{FF2B5EF4-FFF2-40B4-BE49-F238E27FC236}">
                  <a16:creationId xmlns:a16="http://schemas.microsoft.com/office/drawing/2014/main" id="{57A386E9-2681-5553-5F23-F8509DC666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37421" y="3519994"/>
              <a:ext cx="144000" cy="144000"/>
            </a:xfrm>
            <a:prstGeom prst="rect">
              <a:avLst/>
            </a:prstGeom>
          </p:spPr>
        </p:pic>
        <p:pic>
          <p:nvPicPr>
            <p:cNvPr id="34" name="Graphic 33" descr="Soccer ball with solid fill">
              <a:extLst>
                <a:ext uri="{FF2B5EF4-FFF2-40B4-BE49-F238E27FC236}">
                  <a16:creationId xmlns:a16="http://schemas.microsoft.com/office/drawing/2014/main" id="{0CEFD6C5-C355-FE87-1EAF-B615A6AF1C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16526" y="3522757"/>
              <a:ext cx="144000" cy="144000"/>
            </a:xfrm>
            <a:prstGeom prst="rect">
              <a:avLst/>
            </a:prstGeom>
          </p:spPr>
        </p:pic>
        <p:cxnSp>
          <p:nvCxnSpPr>
            <p:cNvPr id="36" name="Straight Connector 35">
              <a:extLst>
                <a:ext uri="{FF2B5EF4-FFF2-40B4-BE49-F238E27FC236}">
                  <a16:creationId xmlns:a16="http://schemas.microsoft.com/office/drawing/2014/main" id="{8515C94F-306E-A8F1-C6DB-B052F14F776B}"/>
                </a:ext>
              </a:extLst>
            </p:cNvPr>
            <p:cNvCxnSpPr>
              <a:stCxn id="25" idx="2"/>
              <a:endCxn id="29" idx="0"/>
            </p:cNvCxnSpPr>
            <p:nvPr/>
          </p:nvCxnSpPr>
          <p:spPr>
            <a:xfrm>
              <a:off x="5867655" y="2696646"/>
              <a:ext cx="0" cy="4656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616D8B5-E3EA-FC08-CC18-DFF690878260}"/>
                </a:ext>
              </a:extLst>
            </p:cNvPr>
            <p:cNvCxnSpPr>
              <a:cxnSpLocks/>
              <a:endCxn id="30" idx="0"/>
            </p:cNvCxnSpPr>
            <p:nvPr/>
          </p:nvCxnSpPr>
          <p:spPr>
            <a:xfrm>
              <a:off x="5867655" y="3264189"/>
              <a:ext cx="0" cy="4656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FBA0315-62B1-3EAD-87C8-DE24C0ED5A22}"/>
                </a:ext>
              </a:extLst>
            </p:cNvPr>
            <p:cNvCxnSpPr>
              <a:cxnSpLocks/>
            </p:cNvCxnSpPr>
            <p:nvPr/>
          </p:nvCxnSpPr>
          <p:spPr>
            <a:xfrm>
              <a:off x="5870567" y="3869476"/>
              <a:ext cx="0" cy="34517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EB6C286-00F4-021D-5F9B-701591A38562}"/>
                </a:ext>
              </a:extLst>
            </p:cNvPr>
            <p:cNvCxnSpPr>
              <a:cxnSpLocks/>
            </p:cNvCxnSpPr>
            <p:nvPr/>
          </p:nvCxnSpPr>
          <p:spPr>
            <a:xfrm>
              <a:off x="5988526" y="2888601"/>
              <a:ext cx="720895"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412C2F9-4A0D-0F22-F1B6-6E7B385CFA56}"/>
                </a:ext>
              </a:extLst>
            </p:cNvPr>
            <p:cNvCxnSpPr>
              <a:cxnSpLocks/>
            </p:cNvCxnSpPr>
            <p:nvPr/>
          </p:nvCxnSpPr>
          <p:spPr>
            <a:xfrm>
              <a:off x="6344574" y="2888601"/>
              <a:ext cx="0" cy="69327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C6B09A1-9AC0-6D7D-B94E-1EEE3AAEA84F}"/>
                </a:ext>
              </a:extLst>
            </p:cNvPr>
            <p:cNvCxnSpPr>
              <a:cxnSpLocks/>
            </p:cNvCxnSpPr>
            <p:nvPr/>
          </p:nvCxnSpPr>
          <p:spPr>
            <a:xfrm>
              <a:off x="6345754" y="2624646"/>
              <a:ext cx="2398" cy="26395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D98F77F-0630-7C5D-8FEF-D2610CFA877E}"/>
                </a:ext>
              </a:extLst>
            </p:cNvPr>
            <p:cNvCxnSpPr>
              <a:cxnSpLocks/>
            </p:cNvCxnSpPr>
            <p:nvPr/>
          </p:nvCxnSpPr>
          <p:spPr>
            <a:xfrm flipV="1">
              <a:off x="6060526" y="3577727"/>
              <a:ext cx="576895"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48" name="Freeform: Shape 47">
              <a:extLst>
                <a:ext uri="{FF2B5EF4-FFF2-40B4-BE49-F238E27FC236}">
                  <a16:creationId xmlns:a16="http://schemas.microsoft.com/office/drawing/2014/main" id="{E00E491C-C0F4-AE25-0AD9-6407C44D228C}"/>
                </a:ext>
              </a:extLst>
            </p:cNvPr>
            <p:cNvSpPr/>
            <p:nvPr/>
          </p:nvSpPr>
          <p:spPr>
            <a:xfrm>
              <a:off x="5980009" y="3635660"/>
              <a:ext cx="729130" cy="192033"/>
            </a:xfrm>
            <a:custGeom>
              <a:avLst/>
              <a:gdLst>
                <a:gd name="connsiteX0" fmla="*/ 0 w 729130"/>
                <a:gd name="connsiteY0" fmla="*/ 5976 h 192033"/>
                <a:gd name="connsiteX1" fmla="*/ 71718 w 729130"/>
                <a:gd name="connsiteY1" fmla="*/ 131482 h 192033"/>
                <a:gd name="connsiteX2" fmla="*/ 143436 w 729130"/>
                <a:gd name="connsiteY2" fmla="*/ 173317 h 192033"/>
                <a:gd name="connsiteX3" fmla="*/ 173318 w 729130"/>
                <a:gd name="connsiteY3" fmla="*/ 191247 h 192033"/>
                <a:gd name="connsiteX4" fmla="*/ 274918 w 729130"/>
                <a:gd name="connsiteY4" fmla="*/ 149411 h 192033"/>
                <a:gd name="connsiteX5" fmla="*/ 346636 w 729130"/>
                <a:gd name="connsiteY5" fmla="*/ 119529 h 192033"/>
                <a:gd name="connsiteX6" fmla="*/ 436283 w 729130"/>
                <a:gd name="connsiteY6" fmla="*/ 131482 h 192033"/>
                <a:gd name="connsiteX7" fmla="*/ 502024 w 729130"/>
                <a:gd name="connsiteY7" fmla="*/ 161364 h 192033"/>
                <a:gd name="connsiteX8" fmla="*/ 549836 w 729130"/>
                <a:gd name="connsiteY8" fmla="*/ 191247 h 192033"/>
                <a:gd name="connsiteX9" fmla="*/ 615577 w 729130"/>
                <a:gd name="connsiteY9" fmla="*/ 167341 h 192033"/>
                <a:gd name="connsiteX10" fmla="*/ 669365 w 729130"/>
                <a:gd name="connsiteY10" fmla="*/ 113553 h 192033"/>
                <a:gd name="connsiteX11" fmla="*/ 729130 w 729130"/>
                <a:gd name="connsiteY11" fmla="*/ 0 h 192033"/>
                <a:gd name="connsiteX12" fmla="*/ 729130 w 729130"/>
                <a:gd name="connsiteY12" fmla="*/ 0 h 19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130" h="192033">
                  <a:moveTo>
                    <a:pt x="0" y="5976"/>
                  </a:moveTo>
                  <a:cubicBezTo>
                    <a:pt x="23906" y="54784"/>
                    <a:pt x="47812" y="103592"/>
                    <a:pt x="71718" y="131482"/>
                  </a:cubicBezTo>
                  <a:cubicBezTo>
                    <a:pt x="95624" y="159372"/>
                    <a:pt x="126503" y="163356"/>
                    <a:pt x="143436" y="173317"/>
                  </a:cubicBezTo>
                  <a:cubicBezTo>
                    <a:pt x="160369" y="183278"/>
                    <a:pt x="151404" y="195231"/>
                    <a:pt x="173318" y="191247"/>
                  </a:cubicBezTo>
                  <a:cubicBezTo>
                    <a:pt x="195232" y="187263"/>
                    <a:pt x="274918" y="149411"/>
                    <a:pt x="274918" y="149411"/>
                  </a:cubicBezTo>
                  <a:cubicBezTo>
                    <a:pt x="303804" y="137458"/>
                    <a:pt x="319742" y="122517"/>
                    <a:pt x="346636" y="119529"/>
                  </a:cubicBezTo>
                  <a:cubicBezTo>
                    <a:pt x="373530" y="116541"/>
                    <a:pt x="410385" y="124510"/>
                    <a:pt x="436283" y="131482"/>
                  </a:cubicBezTo>
                  <a:cubicBezTo>
                    <a:pt x="462181" y="138454"/>
                    <a:pt x="483099" y="151403"/>
                    <a:pt x="502024" y="161364"/>
                  </a:cubicBezTo>
                  <a:cubicBezTo>
                    <a:pt x="520949" y="171325"/>
                    <a:pt x="530911" y="190251"/>
                    <a:pt x="549836" y="191247"/>
                  </a:cubicBezTo>
                  <a:cubicBezTo>
                    <a:pt x="568761" y="192243"/>
                    <a:pt x="595656" y="180290"/>
                    <a:pt x="615577" y="167341"/>
                  </a:cubicBezTo>
                  <a:cubicBezTo>
                    <a:pt x="635499" y="154392"/>
                    <a:pt x="650440" y="141443"/>
                    <a:pt x="669365" y="113553"/>
                  </a:cubicBezTo>
                  <a:cubicBezTo>
                    <a:pt x="688290" y="85663"/>
                    <a:pt x="729130" y="0"/>
                    <a:pt x="729130" y="0"/>
                  </a:cubicBezTo>
                  <a:lnTo>
                    <a:pt x="729130" y="0"/>
                  </a:ln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descr="Soccer ball with solid fill">
              <a:extLst>
                <a:ext uri="{FF2B5EF4-FFF2-40B4-BE49-F238E27FC236}">
                  <a16:creationId xmlns:a16="http://schemas.microsoft.com/office/drawing/2014/main" id="{633E3AB1-CDFA-3331-707D-C38725DC1F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19066" y="5350678"/>
              <a:ext cx="144000" cy="144000"/>
            </a:xfrm>
            <a:prstGeom prst="rect">
              <a:avLst/>
            </a:prstGeom>
          </p:spPr>
        </p:pic>
        <p:pic>
          <p:nvPicPr>
            <p:cNvPr id="50" name="Graphic 49" descr="Soccer ball with solid fill">
              <a:extLst>
                <a:ext uri="{FF2B5EF4-FFF2-40B4-BE49-F238E27FC236}">
                  <a16:creationId xmlns:a16="http://schemas.microsoft.com/office/drawing/2014/main" id="{644BBB1D-C77B-8AE4-C637-5B534E14E2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58368" y="5338779"/>
              <a:ext cx="144000" cy="144000"/>
            </a:xfrm>
            <a:prstGeom prst="rect">
              <a:avLst/>
            </a:prstGeom>
          </p:spPr>
        </p:pic>
        <p:cxnSp>
          <p:nvCxnSpPr>
            <p:cNvPr id="51" name="Straight Connector 50">
              <a:extLst>
                <a:ext uri="{FF2B5EF4-FFF2-40B4-BE49-F238E27FC236}">
                  <a16:creationId xmlns:a16="http://schemas.microsoft.com/office/drawing/2014/main" id="{B84711C6-390F-B31D-5958-146177EB6402}"/>
                </a:ext>
              </a:extLst>
            </p:cNvPr>
            <p:cNvCxnSpPr>
              <a:cxnSpLocks/>
            </p:cNvCxnSpPr>
            <p:nvPr/>
          </p:nvCxnSpPr>
          <p:spPr>
            <a:xfrm>
              <a:off x="5978739" y="3645383"/>
              <a:ext cx="2540" cy="79133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80AEE1B-FEC7-44CA-1580-68246F94B620}"/>
                </a:ext>
              </a:extLst>
            </p:cNvPr>
            <p:cNvCxnSpPr>
              <a:cxnSpLocks/>
            </p:cNvCxnSpPr>
            <p:nvPr/>
          </p:nvCxnSpPr>
          <p:spPr>
            <a:xfrm>
              <a:off x="6716361" y="3629958"/>
              <a:ext cx="2540" cy="79133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07F22E9-6317-94B0-86B4-214D866ACE65}"/>
                </a:ext>
              </a:extLst>
            </p:cNvPr>
            <p:cNvCxnSpPr>
              <a:cxnSpLocks/>
            </p:cNvCxnSpPr>
            <p:nvPr/>
          </p:nvCxnSpPr>
          <p:spPr>
            <a:xfrm>
              <a:off x="5972489" y="4576279"/>
              <a:ext cx="2540" cy="79133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0E5345D-B750-B7A8-340B-2885897CA4AE}"/>
                </a:ext>
              </a:extLst>
            </p:cNvPr>
            <p:cNvCxnSpPr>
              <a:cxnSpLocks/>
            </p:cNvCxnSpPr>
            <p:nvPr/>
          </p:nvCxnSpPr>
          <p:spPr>
            <a:xfrm>
              <a:off x="6712925" y="4547964"/>
              <a:ext cx="2540" cy="79133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5F156B1-304C-0212-A7BA-8098C250DDE8}"/>
                </a:ext>
              </a:extLst>
            </p:cNvPr>
            <p:cNvCxnSpPr>
              <a:cxnSpLocks/>
            </p:cNvCxnSpPr>
            <p:nvPr/>
          </p:nvCxnSpPr>
          <p:spPr>
            <a:xfrm>
              <a:off x="5892109" y="5585821"/>
              <a:ext cx="19283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B680E60-4226-0D30-86D8-AB946B92D44D}"/>
                </a:ext>
              </a:extLst>
            </p:cNvPr>
            <p:cNvCxnSpPr>
              <a:cxnSpLocks/>
            </p:cNvCxnSpPr>
            <p:nvPr/>
          </p:nvCxnSpPr>
          <p:spPr>
            <a:xfrm>
              <a:off x="6612722" y="5585821"/>
              <a:ext cx="19283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5736D98-8226-70C1-32F2-0E6C8842029A}"/>
                </a:ext>
              </a:extLst>
            </p:cNvPr>
            <p:cNvCxnSpPr>
              <a:cxnSpLocks/>
            </p:cNvCxnSpPr>
            <p:nvPr/>
          </p:nvCxnSpPr>
          <p:spPr>
            <a:xfrm flipV="1">
              <a:off x="5988525" y="5484221"/>
              <a:ext cx="0" cy="1016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CD2FF17-B94C-81C0-F19E-EBCEDF8F2576}"/>
                </a:ext>
              </a:extLst>
            </p:cNvPr>
            <p:cNvCxnSpPr>
              <a:cxnSpLocks/>
            </p:cNvCxnSpPr>
            <p:nvPr/>
          </p:nvCxnSpPr>
          <p:spPr>
            <a:xfrm flipV="1">
              <a:off x="6716361" y="5482779"/>
              <a:ext cx="0" cy="1016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064D0A-E348-99D6-49E7-29D14D180E80}"/>
                </a:ext>
              </a:extLst>
            </p:cNvPr>
            <p:cNvCxnSpPr>
              <a:cxnSpLocks/>
            </p:cNvCxnSpPr>
            <p:nvPr/>
          </p:nvCxnSpPr>
          <p:spPr>
            <a:xfrm>
              <a:off x="5892109" y="5626559"/>
              <a:ext cx="0" cy="345178"/>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8828A9B-1EE3-D08D-8019-35C6831CC816}"/>
                </a:ext>
              </a:extLst>
            </p:cNvPr>
            <p:cNvCxnSpPr>
              <a:cxnSpLocks/>
            </p:cNvCxnSpPr>
            <p:nvPr/>
          </p:nvCxnSpPr>
          <p:spPr>
            <a:xfrm>
              <a:off x="6060526" y="5626559"/>
              <a:ext cx="0" cy="345178"/>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98AB5C1-C282-7936-9AB4-1ACAC44A76AC}"/>
                </a:ext>
              </a:extLst>
            </p:cNvPr>
            <p:cNvCxnSpPr>
              <a:cxnSpLocks/>
            </p:cNvCxnSpPr>
            <p:nvPr/>
          </p:nvCxnSpPr>
          <p:spPr>
            <a:xfrm>
              <a:off x="7076526" y="5799148"/>
              <a:ext cx="0" cy="345178"/>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52C8339-18DB-96A2-58F8-60B7CEFB43AF}"/>
                </a:ext>
              </a:extLst>
            </p:cNvPr>
            <p:cNvCxnSpPr>
              <a:cxnSpLocks/>
            </p:cNvCxnSpPr>
            <p:nvPr/>
          </p:nvCxnSpPr>
          <p:spPr>
            <a:xfrm>
              <a:off x="6517055" y="5799148"/>
              <a:ext cx="0" cy="345178"/>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11BA542-16F0-5EEA-F291-E119E0C7E785}"/>
                </a:ext>
              </a:extLst>
            </p:cNvPr>
            <p:cNvCxnSpPr>
              <a:cxnSpLocks/>
            </p:cNvCxnSpPr>
            <p:nvPr/>
          </p:nvCxnSpPr>
          <p:spPr>
            <a:xfrm flipV="1">
              <a:off x="6517055" y="5783051"/>
              <a:ext cx="576895"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BD3CD75-F52D-481D-2B8C-A290FEFAE7D2}"/>
                </a:ext>
              </a:extLst>
            </p:cNvPr>
            <p:cNvCxnSpPr>
              <a:cxnSpLocks/>
            </p:cNvCxnSpPr>
            <p:nvPr/>
          </p:nvCxnSpPr>
          <p:spPr>
            <a:xfrm>
              <a:off x="4432103" y="1765024"/>
              <a:ext cx="4362824"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A5B9B3F-5E91-25BD-469C-719B3F3BA2E2}"/>
                </a:ext>
              </a:extLst>
            </p:cNvPr>
            <p:cNvCxnSpPr>
              <a:cxnSpLocks/>
            </p:cNvCxnSpPr>
            <p:nvPr/>
          </p:nvCxnSpPr>
          <p:spPr>
            <a:xfrm>
              <a:off x="4605421" y="2033965"/>
              <a:ext cx="1573830"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35A521D-C443-AC5B-C46E-3AABDCCAD1FC}"/>
                </a:ext>
              </a:extLst>
            </p:cNvPr>
            <p:cNvCxnSpPr>
              <a:cxnSpLocks/>
            </p:cNvCxnSpPr>
            <p:nvPr/>
          </p:nvCxnSpPr>
          <p:spPr>
            <a:xfrm>
              <a:off x="4757372" y="2315963"/>
              <a:ext cx="2319154"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2365137-AC08-AC3A-3267-C49B765CA28E}"/>
                </a:ext>
              </a:extLst>
            </p:cNvPr>
            <p:cNvCxnSpPr>
              <a:cxnSpLocks/>
            </p:cNvCxnSpPr>
            <p:nvPr/>
          </p:nvCxnSpPr>
          <p:spPr>
            <a:xfrm>
              <a:off x="4934127" y="2619773"/>
              <a:ext cx="861528"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0698FFF-4656-00A8-A099-D9CC0DC81FC4}"/>
                </a:ext>
              </a:extLst>
            </p:cNvPr>
            <p:cNvCxnSpPr>
              <a:cxnSpLocks/>
            </p:cNvCxnSpPr>
            <p:nvPr/>
          </p:nvCxnSpPr>
          <p:spPr>
            <a:xfrm>
              <a:off x="5053656" y="3222467"/>
              <a:ext cx="741999"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5F1FF0E-53B2-7AA0-2D29-759A1D8AE423}"/>
                </a:ext>
              </a:extLst>
            </p:cNvPr>
            <p:cNvCxnSpPr>
              <a:cxnSpLocks/>
            </p:cNvCxnSpPr>
            <p:nvPr/>
          </p:nvCxnSpPr>
          <p:spPr>
            <a:xfrm>
              <a:off x="6722950" y="2888601"/>
              <a:ext cx="1233485"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D1FF019-00A5-D4DB-F627-10AF2899B35E}"/>
                </a:ext>
              </a:extLst>
            </p:cNvPr>
            <p:cNvCxnSpPr>
              <a:cxnSpLocks/>
            </p:cNvCxnSpPr>
            <p:nvPr/>
          </p:nvCxnSpPr>
          <p:spPr>
            <a:xfrm>
              <a:off x="6781421" y="3577727"/>
              <a:ext cx="860047"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D0A9A1D-5472-1A05-8012-F3FC2CA8C785}"/>
                </a:ext>
              </a:extLst>
            </p:cNvPr>
            <p:cNvCxnSpPr>
              <a:cxnSpLocks/>
            </p:cNvCxnSpPr>
            <p:nvPr/>
          </p:nvCxnSpPr>
          <p:spPr>
            <a:xfrm>
              <a:off x="5226974" y="3816526"/>
              <a:ext cx="640681"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908125E-BB31-85DB-D3E7-BDA6646ACA54}"/>
                </a:ext>
              </a:extLst>
            </p:cNvPr>
            <p:cNvCxnSpPr>
              <a:cxnSpLocks/>
            </p:cNvCxnSpPr>
            <p:nvPr/>
          </p:nvCxnSpPr>
          <p:spPr>
            <a:xfrm>
              <a:off x="5424197" y="4214654"/>
              <a:ext cx="467912"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BC65CBD-C58C-3778-70C3-221DC0703CE2}"/>
                </a:ext>
              </a:extLst>
            </p:cNvPr>
            <p:cNvCxnSpPr>
              <a:cxnSpLocks/>
            </p:cNvCxnSpPr>
            <p:nvPr/>
          </p:nvCxnSpPr>
          <p:spPr>
            <a:xfrm>
              <a:off x="5995979" y="3816526"/>
              <a:ext cx="2679418"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C93EEF4-FE38-C088-7DB7-731901868E28}"/>
                </a:ext>
              </a:extLst>
            </p:cNvPr>
            <p:cNvCxnSpPr>
              <a:cxnSpLocks/>
            </p:cNvCxnSpPr>
            <p:nvPr/>
          </p:nvCxnSpPr>
          <p:spPr>
            <a:xfrm>
              <a:off x="6760726" y="4491867"/>
              <a:ext cx="540083"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AE5286E-8D5F-20D8-9C11-66BA6E27CFFE}"/>
                </a:ext>
              </a:extLst>
            </p:cNvPr>
            <p:cNvCxnSpPr>
              <a:cxnSpLocks/>
            </p:cNvCxnSpPr>
            <p:nvPr/>
          </p:nvCxnSpPr>
          <p:spPr>
            <a:xfrm>
              <a:off x="6802368" y="5424196"/>
              <a:ext cx="396841"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6912EEC-AB1D-1431-33D1-3B8F68D13E97}"/>
                </a:ext>
              </a:extLst>
            </p:cNvPr>
            <p:cNvCxnSpPr>
              <a:cxnSpLocks/>
            </p:cNvCxnSpPr>
            <p:nvPr/>
          </p:nvCxnSpPr>
          <p:spPr>
            <a:xfrm flipH="1">
              <a:off x="4333851" y="5584379"/>
              <a:ext cx="4586582" cy="2923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8D4EEC76-BA85-2025-7019-B8A3D9555B50}"/>
                </a:ext>
              </a:extLst>
            </p:cNvPr>
            <p:cNvCxnSpPr/>
            <p:nvPr/>
          </p:nvCxnSpPr>
          <p:spPr>
            <a:xfrm>
              <a:off x="5892109" y="5783051"/>
              <a:ext cx="168417" cy="0"/>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7010635-AAAB-47C2-D932-200246211D68}"/>
                </a:ext>
              </a:extLst>
            </p:cNvPr>
            <p:cNvCxnSpPr/>
            <p:nvPr/>
          </p:nvCxnSpPr>
          <p:spPr>
            <a:xfrm flipH="1">
              <a:off x="5547314" y="5783051"/>
              <a:ext cx="369212"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D7FEF277-3EA4-04D2-082E-6BCF1C45AEC1}"/>
                </a:ext>
              </a:extLst>
            </p:cNvPr>
            <p:cNvSpPr txBox="1"/>
            <p:nvPr/>
          </p:nvSpPr>
          <p:spPr>
            <a:xfrm>
              <a:off x="5279691" y="5570565"/>
              <a:ext cx="841422" cy="246221"/>
            </a:xfrm>
            <a:prstGeom prst="rect">
              <a:avLst/>
            </a:prstGeom>
            <a:noFill/>
          </p:spPr>
          <p:txBody>
            <a:bodyPr wrap="square" rtlCol="0">
              <a:spAutoFit/>
            </a:bodyPr>
            <a:lstStyle/>
            <a:p>
              <a:r>
                <a:rPr lang="en-US" sz="1000" dirty="0">
                  <a:solidFill>
                    <a:srgbClr val="FF0000"/>
                  </a:solidFill>
                </a:rPr>
                <a:t>0.055H</a:t>
              </a:r>
            </a:p>
          </p:txBody>
        </p:sp>
        <p:cxnSp>
          <p:nvCxnSpPr>
            <p:cNvPr id="109" name="Straight Arrow Connector 108">
              <a:extLst>
                <a:ext uri="{FF2B5EF4-FFF2-40B4-BE49-F238E27FC236}">
                  <a16:creationId xmlns:a16="http://schemas.microsoft.com/office/drawing/2014/main" id="{01086549-BF82-D309-76F7-0C833E35C659}"/>
                </a:ext>
              </a:extLst>
            </p:cNvPr>
            <p:cNvCxnSpPr>
              <a:cxnSpLocks/>
            </p:cNvCxnSpPr>
            <p:nvPr/>
          </p:nvCxnSpPr>
          <p:spPr>
            <a:xfrm flipV="1">
              <a:off x="6522632" y="6110207"/>
              <a:ext cx="559471" cy="7410"/>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E38383B9-08B9-9E86-0A7D-E5B9C37CA81F}"/>
                </a:ext>
              </a:extLst>
            </p:cNvPr>
            <p:cNvSpPr txBox="1"/>
            <p:nvPr/>
          </p:nvSpPr>
          <p:spPr>
            <a:xfrm>
              <a:off x="7047583" y="5951962"/>
              <a:ext cx="1385108" cy="400110"/>
            </a:xfrm>
            <a:prstGeom prst="rect">
              <a:avLst/>
            </a:prstGeom>
            <a:noFill/>
          </p:spPr>
          <p:txBody>
            <a:bodyPr wrap="square" rtlCol="0">
              <a:spAutoFit/>
            </a:bodyPr>
            <a:lstStyle/>
            <a:p>
              <a:r>
                <a:rPr lang="en-US" sz="1000" dirty="0">
                  <a:solidFill>
                    <a:srgbClr val="FF0000"/>
                  </a:solidFill>
                </a:rPr>
                <a:t>0.152H</a:t>
              </a:r>
            </a:p>
            <a:p>
              <a:r>
                <a:rPr lang="en-US" sz="1000" dirty="0">
                  <a:solidFill>
                    <a:srgbClr val="FF0000"/>
                  </a:solidFill>
                </a:rPr>
                <a:t>Foot Length</a:t>
              </a:r>
            </a:p>
          </p:txBody>
        </p:sp>
        <p:cxnSp>
          <p:nvCxnSpPr>
            <p:cNvPr id="113" name="Straight Connector 112">
              <a:extLst>
                <a:ext uri="{FF2B5EF4-FFF2-40B4-BE49-F238E27FC236}">
                  <a16:creationId xmlns:a16="http://schemas.microsoft.com/office/drawing/2014/main" id="{6C119CAE-5439-D56A-462C-4FC0AC423E8B}"/>
                </a:ext>
              </a:extLst>
            </p:cNvPr>
            <p:cNvCxnSpPr>
              <a:cxnSpLocks/>
            </p:cNvCxnSpPr>
            <p:nvPr/>
          </p:nvCxnSpPr>
          <p:spPr>
            <a:xfrm flipH="1" flipV="1">
              <a:off x="7076526" y="6110207"/>
              <a:ext cx="809177"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A7BF111F-5D90-F76F-0EC4-3EFECAD02A6A}"/>
                </a:ext>
              </a:extLst>
            </p:cNvPr>
            <p:cNvCxnSpPr>
              <a:cxnSpLocks/>
            </p:cNvCxnSpPr>
            <p:nvPr/>
          </p:nvCxnSpPr>
          <p:spPr>
            <a:xfrm flipV="1">
              <a:off x="7831494" y="2881041"/>
              <a:ext cx="0" cy="2710393"/>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8F12CB2D-BC69-C72E-6592-3BD9CB9D2545}"/>
                </a:ext>
              </a:extLst>
            </p:cNvPr>
            <p:cNvCxnSpPr>
              <a:cxnSpLocks/>
            </p:cNvCxnSpPr>
            <p:nvPr/>
          </p:nvCxnSpPr>
          <p:spPr>
            <a:xfrm flipV="1">
              <a:off x="7534571" y="3591994"/>
              <a:ext cx="0" cy="2018864"/>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D7AC8D9F-A905-0AA2-5DD9-C14B34009FD3}"/>
                </a:ext>
              </a:extLst>
            </p:cNvPr>
            <p:cNvCxnSpPr>
              <a:cxnSpLocks/>
            </p:cNvCxnSpPr>
            <p:nvPr/>
          </p:nvCxnSpPr>
          <p:spPr>
            <a:xfrm flipV="1">
              <a:off x="7283559" y="4487343"/>
              <a:ext cx="0" cy="1139216"/>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880F8608-2DAC-4D3D-5B8D-F11A7C52B288}"/>
                </a:ext>
              </a:extLst>
            </p:cNvPr>
            <p:cNvCxnSpPr>
              <a:cxnSpLocks/>
            </p:cNvCxnSpPr>
            <p:nvPr/>
          </p:nvCxnSpPr>
          <p:spPr>
            <a:xfrm flipH="1" flipV="1">
              <a:off x="8675397" y="1765024"/>
              <a:ext cx="679" cy="2004803"/>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03B499F1-0DD5-292B-A411-83118AE326DC}"/>
                </a:ext>
              </a:extLst>
            </p:cNvPr>
            <p:cNvCxnSpPr>
              <a:cxnSpLocks/>
            </p:cNvCxnSpPr>
            <p:nvPr/>
          </p:nvCxnSpPr>
          <p:spPr>
            <a:xfrm>
              <a:off x="7460575" y="2314370"/>
              <a:ext cx="564948" cy="0"/>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94CDCA9C-2059-0BF0-D74A-7BDB5E0C8751}"/>
                </a:ext>
              </a:extLst>
            </p:cNvPr>
            <p:cNvCxnSpPr>
              <a:cxnSpLocks/>
            </p:cNvCxnSpPr>
            <p:nvPr/>
          </p:nvCxnSpPr>
          <p:spPr>
            <a:xfrm>
              <a:off x="8025523" y="2314370"/>
              <a:ext cx="448464" cy="0"/>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9447AA6B-AD64-F2EC-6462-2F6EBFBF8D63}"/>
                </a:ext>
              </a:extLst>
            </p:cNvPr>
            <p:cNvCxnSpPr>
              <a:cxnSpLocks/>
            </p:cNvCxnSpPr>
            <p:nvPr/>
          </p:nvCxnSpPr>
          <p:spPr>
            <a:xfrm>
              <a:off x="6841501" y="2398339"/>
              <a:ext cx="610338" cy="0"/>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756457A4-032A-F103-BAD3-113DA7F270FA}"/>
                </a:ext>
              </a:extLst>
            </p:cNvPr>
            <p:cNvCxnSpPr>
              <a:cxnSpLocks/>
            </p:cNvCxnSpPr>
            <p:nvPr/>
          </p:nvCxnSpPr>
          <p:spPr>
            <a:xfrm>
              <a:off x="6344574" y="2398339"/>
              <a:ext cx="490852" cy="0"/>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439A59FC-EA30-3497-1CA8-73B88AEABEE1}"/>
                </a:ext>
              </a:extLst>
            </p:cNvPr>
            <p:cNvCxnSpPr>
              <a:cxnSpLocks/>
            </p:cNvCxnSpPr>
            <p:nvPr/>
          </p:nvCxnSpPr>
          <p:spPr>
            <a:xfrm>
              <a:off x="6039277" y="3126346"/>
              <a:ext cx="610594" cy="0"/>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09E053C-82E0-B4B5-52D5-FFBB34647DDB}"/>
                </a:ext>
              </a:extLst>
            </p:cNvPr>
            <p:cNvCxnSpPr>
              <a:cxnSpLocks/>
            </p:cNvCxnSpPr>
            <p:nvPr/>
          </p:nvCxnSpPr>
          <p:spPr>
            <a:xfrm flipV="1">
              <a:off x="6658368" y="2909012"/>
              <a:ext cx="0" cy="253234"/>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0567ADE7-01E4-D849-78BA-D8AC8C977CAF}"/>
                </a:ext>
              </a:extLst>
            </p:cNvPr>
            <p:cNvCxnSpPr>
              <a:cxnSpLocks/>
            </p:cNvCxnSpPr>
            <p:nvPr/>
          </p:nvCxnSpPr>
          <p:spPr>
            <a:xfrm flipV="1">
              <a:off x="6021192" y="2898291"/>
              <a:ext cx="0" cy="253234"/>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BF223A33-22C5-AFDA-6F6E-3EC938824165}"/>
                </a:ext>
              </a:extLst>
            </p:cNvPr>
            <p:cNvCxnSpPr>
              <a:cxnSpLocks/>
            </p:cNvCxnSpPr>
            <p:nvPr/>
          </p:nvCxnSpPr>
          <p:spPr>
            <a:xfrm flipV="1">
              <a:off x="6997477" y="1781126"/>
              <a:ext cx="0" cy="530883"/>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00AA3ADE-E13D-EB63-AEB6-A9AFAC7A2ED5}"/>
                </a:ext>
              </a:extLst>
            </p:cNvPr>
            <p:cNvCxnSpPr>
              <a:cxnSpLocks/>
            </p:cNvCxnSpPr>
            <p:nvPr/>
          </p:nvCxnSpPr>
          <p:spPr>
            <a:xfrm>
              <a:off x="5972489" y="4032189"/>
              <a:ext cx="707010" cy="0"/>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8CF5DE7A-3B32-CE34-68F8-D0CE3943CD61}"/>
                </a:ext>
              </a:extLst>
            </p:cNvPr>
            <p:cNvCxnSpPr>
              <a:cxnSpLocks/>
            </p:cNvCxnSpPr>
            <p:nvPr/>
          </p:nvCxnSpPr>
          <p:spPr>
            <a:xfrm flipV="1">
              <a:off x="5424876" y="4236237"/>
              <a:ext cx="0" cy="1362757"/>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1C5D311D-8771-D0F6-5424-7DC15B5A57C1}"/>
                </a:ext>
              </a:extLst>
            </p:cNvPr>
            <p:cNvCxnSpPr>
              <a:cxnSpLocks/>
            </p:cNvCxnSpPr>
            <p:nvPr/>
          </p:nvCxnSpPr>
          <p:spPr>
            <a:xfrm flipV="1">
              <a:off x="5294006" y="3827693"/>
              <a:ext cx="0" cy="1783165"/>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7193ABD3-CD7A-7D33-6934-A90FFEAA404C}"/>
                </a:ext>
              </a:extLst>
            </p:cNvPr>
            <p:cNvCxnSpPr>
              <a:cxnSpLocks/>
            </p:cNvCxnSpPr>
            <p:nvPr/>
          </p:nvCxnSpPr>
          <p:spPr>
            <a:xfrm flipV="1">
              <a:off x="5150571" y="3264189"/>
              <a:ext cx="0" cy="2362370"/>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FAC85886-1D09-9FD9-7002-C0BAB0BD33A8}"/>
                </a:ext>
              </a:extLst>
            </p:cNvPr>
            <p:cNvCxnSpPr>
              <a:cxnSpLocks/>
            </p:cNvCxnSpPr>
            <p:nvPr/>
          </p:nvCxnSpPr>
          <p:spPr>
            <a:xfrm flipV="1">
              <a:off x="4983230" y="2619773"/>
              <a:ext cx="0" cy="2991085"/>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C6382C5A-EB1F-95FD-8717-F85B68B51F00}"/>
                </a:ext>
              </a:extLst>
            </p:cNvPr>
            <p:cNvCxnSpPr>
              <a:cxnSpLocks/>
            </p:cNvCxnSpPr>
            <p:nvPr/>
          </p:nvCxnSpPr>
          <p:spPr>
            <a:xfrm flipV="1">
              <a:off x="4851748" y="2312009"/>
              <a:ext cx="0" cy="3298849"/>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96DE8637-D16B-4363-8618-25D7FF04A266}"/>
                </a:ext>
              </a:extLst>
            </p:cNvPr>
            <p:cNvCxnSpPr>
              <a:cxnSpLocks/>
            </p:cNvCxnSpPr>
            <p:nvPr/>
          </p:nvCxnSpPr>
          <p:spPr>
            <a:xfrm flipV="1">
              <a:off x="4690383" y="2046567"/>
              <a:ext cx="0" cy="3544867"/>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42B80461-CFC2-C730-B2CE-506D0AB2A741}"/>
                </a:ext>
              </a:extLst>
            </p:cNvPr>
            <p:cNvCxnSpPr>
              <a:cxnSpLocks/>
            </p:cNvCxnSpPr>
            <p:nvPr/>
          </p:nvCxnSpPr>
          <p:spPr>
            <a:xfrm flipV="1">
              <a:off x="4534995" y="1781126"/>
              <a:ext cx="0" cy="3810308"/>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C46B309D-4BA8-854A-D87E-C4B5D6A51042}"/>
                </a:ext>
              </a:extLst>
            </p:cNvPr>
            <p:cNvSpPr txBox="1"/>
            <p:nvPr/>
          </p:nvSpPr>
          <p:spPr>
            <a:xfrm rot="16200000">
              <a:off x="4266706" y="3326986"/>
              <a:ext cx="288000" cy="246221"/>
            </a:xfrm>
            <a:prstGeom prst="rect">
              <a:avLst/>
            </a:prstGeom>
            <a:noFill/>
          </p:spPr>
          <p:txBody>
            <a:bodyPr wrap="square" rtlCol="0">
              <a:spAutoFit/>
            </a:bodyPr>
            <a:lstStyle/>
            <a:p>
              <a:r>
                <a:rPr lang="en-US" sz="1000" dirty="0">
                  <a:solidFill>
                    <a:srgbClr val="FF0000"/>
                  </a:solidFill>
                </a:rPr>
                <a:t>H</a:t>
              </a:r>
            </a:p>
          </p:txBody>
        </p:sp>
        <p:sp>
          <p:nvSpPr>
            <p:cNvPr id="165" name="TextBox 164">
              <a:extLst>
                <a:ext uri="{FF2B5EF4-FFF2-40B4-BE49-F238E27FC236}">
                  <a16:creationId xmlns:a16="http://schemas.microsoft.com/office/drawing/2014/main" id="{BD3FE629-A29A-F8CB-7FAA-418715272251}"/>
                </a:ext>
              </a:extLst>
            </p:cNvPr>
            <p:cNvSpPr txBox="1"/>
            <p:nvPr/>
          </p:nvSpPr>
          <p:spPr>
            <a:xfrm rot="16200000">
              <a:off x="4267620" y="3397787"/>
              <a:ext cx="727819" cy="246221"/>
            </a:xfrm>
            <a:prstGeom prst="rect">
              <a:avLst/>
            </a:prstGeom>
            <a:noFill/>
          </p:spPr>
          <p:txBody>
            <a:bodyPr wrap="square" rtlCol="0">
              <a:spAutoFit/>
            </a:bodyPr>
            <a:lstStyle/>
            <a:p>
              <a:r>
                <a:rPr lang="en-US" sz="1000" dirty="0">
                  <a:solidFill>
                    <a:srgbClr val="FF0000"/>
                  </a:solidFill>
                </a:rPr>
                <a:t>0.936 H</a:t>
              </a:r>
            </a:p>
          </p:txBody>
        </p:sp>
        <p:sp>
          <p:nvSpPr>
            <p:cNvPr id="166" name="TextBox 165">
              <a:extLst>
                <a:ext uri="{FF2B5EF4-FFF2-40B4-BE49-F238E27FC236}">
                  <a16:creationId xmlns:a16="http://schemas.microsoft.com/office/drawing/2014/main" id="{EC79717D-3E3E-1A36-B531-74E93A368847}"/>
                </a:ext>
              </a:extLst>
            </p:cNvPr>
            <p:cNvSpPr txBox="1"/>
            <p:nvPr/>
          </p:nvSpPr>
          <p:spPr>
            <a:xfrm rot="16200000">
              <a:off x="4423371" y="3417121"/>
              <a:ext cx="727819" cy="246221"/>
            </a:xfrm>
            <a:prstGeom prst="rect">
              <a:avLst/>
            </a:prstGeom>
            <a:noFill/>
          </p:spPr>
          <p:txBody>
            <a:bodyPr wrap="square" rtlCol="0">
              <a:spAutoFit/>
            </a:bodyPr>
            <a:lstStyle/>
            <a:p>
              <a:r>
                <a:rPr lang="en-US" sz="1000" dirty="0">
                  <a:solidFill>
                    <a:srgbClr val="FF0000"/>
                  </a:solidFill>
                </a:rPr>
                <a:t>0.87 H</a:t>
              </a:r>
            </a:p>
          </p:txBody>
        </p:sp>
        <p:sp>
          <p:nvSpPr>
            <p:cNvPr id="167" name="TextBox 166">
              <a:extLst>
                <a:ext uri="{FF2B5EF4-FFF2-40B4-BE49-F238E27FC236}">
                  <a16:creationId xmlns:a16="http://schemas.microsoft.com/office/drawing/2014/main" id="{417FCE55-6EC6-4DBA-EB8C-D599CD93AEB9}"/>
                </a:ext>
              </a:extLst>
            </p:cNvPr>
            <p:cNvSpPr txBox="1"/>
            <p:nvPr/>
          </p:nvSpPr>
          <p:spPr>
            <a:xfrm rot="16200000">
              <a:off x="4563335" y="3690152"/>
              <a:ext cx="727819" cy="246221"/>
            </a:xfrm>
            <a:prstGeom prst="rect">
              <a:avLst/>
            </a:prstGeom>
            <a:noFill/>
          </p:spPr>
          <p:txBody>
            <a:bodyPr wrap="square" rtlCol="0">
              <a:spAutoFit/>
            </a:bodyPr>
            <a:lstStyle/>
            <a:p>
              <a:r>
                <a:rPr lang="en-US" sz="1000" dirty="0">
                  <a:solidFill>
                    <a:srgbClr val="FF0000"/>
                  </a:solidFill>
                </a:rPr>
                <a:t>0.818 H</a:t>
              </a:r>
            </a:p>
          </p:txBody>
        </p:sp>
        <p:sp>
          <p:nvSpPr>
            <p:cNvPr id="168" name="TextBox 167">
              <a:extLst>
                <a:ext uri="{FF2B5EF4-FFF2-40B4-BE49-F238E27FC236}">
                  <a16:creationId xmlns:a16="http://schemas.microsoft.com/office/drawing/2014/main" id="{758AE99B-C568-C510-40AB-640DD3A3139A}"/>
                </a:ext>
              </a:extLst>
            </p:cNvPr>
            <p:cNvSpPr txBox="1"/>
            <p:nvPr/>
          </p:nvSpPr>
          <p:spPr>
            <a:xfrm rot="16200000">
              <a:off x="4712871" y="4099156"/>
              <a:ext cx="727819" cy="246221"/>
            </a:xfrm>
            <a:prstGeom prst="rect">
              <a:avLst/>
            </a:prstGeom>
            <a:noFill/>
          </p:spPr>
          <p:txBody>
            <a:bodyPr wrap="square" rtlCol="0">
              <a:spAutoFit/>
            </a:bodyPr>
            <a:lstStyle/>
            <a:p>
              <a:r>
                <a:rPr lang="en-US" sz="1000" dirty="0">
                  <a:solidFill>
                    <a:srgbClr val="FF0000"/>
                  </a:solidFill>
                </a:rPr>
                <a:t>0.63 H</a:t>
              </a:r>
            </a:p>
          </p:txBody>
        </p:sp>
        <p:sp>
          <p:nvSpPr>
            <p:cNvPr id="169" name="TextBox 168">
              <a:extLst>
                <a:ext uri="{FF2B5EF4-FFF2-40B4-BE49-F238E27FC236}">
                  <a16:creationId xmlns:a16="http://schemas.microsoft.com/office/drawing/2014/main" id="{3F05E200-81FA-ADD7-0AC8-BD3DF1245A33}"/>
                </a:ext>
              </a:extLst>
            </p:cNvPr>
            <p:cNvSpPr txBox="1"/>
            <p:nvPr/>
          </p:nvSpPr>
          <p:spPr>
            <a:xfrm rot="16200000">
              <a:off x="4864485" y="4452362"/>
              <a:ext cx="727819" cy="246221"/>
            </a:xfrm>
            <a:prstGeom prst="rect">
              <a:avLst/>
            </a:prstGeom>
            <a:noFill/>
          </p:spPr>
          <p:txBody>
            <a:bodyPr wrap="square" rtlCol="0">
              <a:spAutoFit/>
            </a:bodyPr>
            <a:lstStyle/>
            <a:p>
              <a:r>
                <a:rPr lang="en-US" sz="1000" dirty="0">
                  <a:solidFill>
                    <a:srgbClr val="FF0000"/>
                  </a:solidFill>
                </a:rPr>
                <a:t>0.485 H</a:t>
              </a:r>
            </a:p>
          </p:txBody>
        </p:sp>
        <p:sp>
          <p:nvSpPr>
            <p:cNvPr id="170" name="TextBox 169">
              <a:extLst>
                <a:ext uri="{FF2B5EF4-FFF2-40B4-BE49-F238E27FC236}">
                  <a16:creationId xmlns:a16="http://schemas.microsoft.com/office/drawing/2014/main" id="{99376F3F-623E-E045-E639-3B4B39C9BB8B}"/>
                </a:ext>
              </a:extLst>
            </p:cNvPr>
            <p:cNvSpPr txBox="1"/>
            <p:nvPr/>
          </p:nvSpPr>
          <p:spPr>
            <a:xfrm rot="16200000">
              <a:off x="5009762" y="4672905"/>
              <a:ext cx="727819" cy="246221"/>
            </a:xfrm>
            <a:prstGeom prst="rect">
              <a:avLst/>
            </a:prstGeom>
            <a:noFill/>
          </p:spPr>
          <p:txBody>
            <a:bodyPr wrap="square" rtlCol="0">
              <a:spAutoFit/>
            </a:bodyPr>
            <a:lstStyle/>
            <a:p>
              <a:r>
                <a:rPr lang="en-US" sz="1000" dirty="0">
                  <a:solidFill>
                    <a:srgbClr val="FF0000"/>
                  </a:solidFill>
                </a:rPr>
                <a:t>0.377 H</a:t>
              </a:r>
            </a:p>
          </p:txBody>
        </p:sp>
        <p:sp>
          <p:nvSpPr>
            <p:cNvPr id="171" name="TextBox 170">
              <a:extLst>
                <a:ext uri="{FF2B5EF4-FFF2-40B4-BE49-F238E27FC236}">
                  <a16:creationId xmlns:a16="http://schemas.microsoft.com/office/drawing/2014/main" id="{5A84C66D-C701-DC25-E108-5FF75263730E}"/>
                </a:ext>
              </a:extLst>
            </p:cNvPr>
            <p:cNvSpPr txBox="1"/>
            <p:nvPr/>
          </p:nvSpPr>
          <p:spPr>
            <a:xfrm rot="16200000">
              <a:off x="6499738" y="1768852"/>
              <a:ext cx="727819" cy="246221"/>
            </a:xfrm>
            <a:prstGeom prst="rect">
              <a:avLst/>
            </a:prstGeom>
            <a:noFill/>
          </p:spPr>
          <p:txBody>
            <a:bodyPr wrap="square" rtlCol="0">
              <a:spAutoFit/>
            </a:bodyPr>
            <a:lstStyle/>
            <a:p>
              <a:r>
                <a:rPr lang="en-US" sz="1000" dirty="0">
                  <a:solidFill>
                    <a:srgbClr val="FF0000"/>
                  </a:solidFill>
                </a:rPr>
                <a:t>0.13 H</a:t>
              </a:r>
            </a:p>
          </p:txBody>
        </p:sp>
        <p:sp>
          <p:nvSpPr>
            <p:cNvPr id="172" name="TextBox 171">
              <a:extLst>
                <a:ext uri="{FF2B5EF4-FFF2-40B4-BE49-F238E27FC236}">
                  <a16:creationId xmlns:a16="http://schemas.microsoft.com/office/drawing/2014/main" id="{FDD6F273-0771-04AC-F851-6591031D0763}"/>
                </a:ext>
              </a:extLst>
            </p:cNvPr>
            <p:cNvSpPr txBox="1"/>
            <p:nvPr/>
          </p:nvSpPr>
          <p:spPr>
            <a:xfrm rot="16200000">
              <a:off x="8204014" y="2569838"/>
              <a:ext cx="727819" cy="246221"/>
            </a:xfrm>
            <a:prstGeom prst="rect">
              <a:avLst/>
            </a:prstGeom>
            <a:noFill/>
          </p:spPr>
          <p:txBody>
            <a:bodyPr wrap="square" rtlCol="0">
              <a:spAutoFit/>
            </a:bodyPr>
            <a:lstStyle/>
            <a:p>
              <a:r>
                <a:rPr lang="en-US" sz="1000" dirty="0">
                  <a:solidFill>
                    <a:srgbClr val="FF0000"/>
                  </a:solidFill>
                </a:rPr>
                <a:t>0.52 H</a:t>
              </a:r>
            </a:p>
          </p:txBody>
        </p:sp>
        <p:sp>
          <p:nvSpPr>
            <p:cNvPr id="173" name="TextBox 172">
              <a:extLst>
                <a:ext uri="{FF2B5EF4-FFF2-40B4-BE49-F238E27FC236}">
                  <a16:creationId xmlns:a16="http://schemas.microsoft.com/office/drawing/2014/main" id="{5F0B2C47-775F-30CA-1A22-A990F0B5C7E8}"/>
                </a:ext>
              </a:extLst>
            </p:cNvPr>
            <p:cNvSpPr txBox="1"/>
            <p:nvPr/>
          </p:nvSpPr>
          <p:spPr>
            <a:xfrm rot="16200000">
              <a:off x="7366183" y="4026154"/>
              <a:ext cx="727819" cy="246221"/>
            </a:xfrm>
            <a:prstGeom prst="rect">
              <a:avLst/>
            </a:prstGeom>
            <a:noFill/>
          </p:spPr>
          <p:txBody>
            <a:bodyPr wrap="square" rtlCol="0">
              <a:spAutoFit/>
            </a:bodyPr>
            <a:lstStyle/>
            <a:p>
              <a:r>
                <a:rPr lang="en-US" sz="1000" dirty="0">
                  <a:solidFill>
                    <a:srgbClr val="FF0000"/>
                  </a:solidFill>
                </a:rPr>
                <a:t>0.72 H</a:t>
              </a:r>
            </a:p>
          </p:txBody>
        </p:sp>
        <p:sp>
          <p:nvSpPr>
            <p:cNvPr id="174" name="TextBox 173">
              <a:extLst>
                <a:ext uri="{FF2B5EF4-FFF2-40B4-BE49-F238E27FC236}">
                  <a16:creationId xmlns:a16="http://schemas.microsoft.com/office/drawing/2014/main" id="{268F86D3-44D2-CB19-E9D4-D10BB84E9EE1}"/>
                </a:ext>
              </a:extLst>
            </p:cNvPr>
            <p:cNvSpPr txBox="1"/>
            <p:nvPr/>
          </p:nvSpPr>
          <p:spPr>
            <a:xfrm rot="16200000">
              <a:off x="7087210" y="4382541"/>
              <a:ext cx="727819" cy="246221"/>
            </a:xfrm>
            <a:prstGeom prst="rect">
              <a:avLst/>
            </a:prstGeom>
            <a:noFill/>
          </p:spPr>
          <p:txBody>
            <a:bodyPr wrap="square" rtlCol="0">
              <a:spAutoFit/>
            </a:bodyPr>
            <a:lstStyle/>
            <a:p>
              <a:r>
                <a:rPr lang="en-US" sz="1000" dirty="0">
                  <a:solidFill>
                    <a:srgbClr val="FF0000"/>
                  </a:solidFill>
                </a:rPr>
                <a:t>0.53 H</a:t>
              </a:r>
            </a:p>
          </p:txBody>
        </p:sp>
        <p:sp>
          <p:nvSpPr>
            <p:cNvPr id="175" name="TextBox 174">
              <a:extLst>
                <a:ext uri="{FF2B5EF4-FFF2-40B4-BE49-F238E27FC236}">
                  <a16:creationId xmlns:a16="http://schemas.microsoft.com/office/drawing/2014/main" id="{227D8CBE-ECA5-27B2-4361-AD0A6E673D08}"/>
                </a:ext>
              </a:extLst>
            </p:cNvPr>
            <p:cNvSpPr txBox="1"/>
            <p:nvPr/>
          </p:nvSpPr>
          <p:spPr>
            <a:xfrm rot="16200000">
              <a:off x="6803134" y="4800142"/>
              <a:ext cx="727819" cy="246221"/>
            </a:xfrm>
            <a:prstGeom prst="rect">
              <a:avLst/>
            </a:prstGeom>
            <a:noFill/>
          </p:spPr>
          <p:txBody>
            <a:bodyPr wrap="square" rtlCol="0">
              <a:spAutoFit/>
            </a:bodyPr>
            <a:lstStyle/>
            <a:p>
              <a:r>
                <a:rPr lang="en-US" sz="1000" dirty="0">
                  <a:solidFill>
                    <a:srgbClr val="FF0000"/>
                  </a:solidFill>
                </a:rPr>
                <a:t>0.285 H</a:t>
              </a:r>
            </a:p>
          </p:txBody>
        </p:sp>
        <p:sp>
          <p:nvSpPr>
            <p:cNvPr id="176" name="TextBox 175">
              <a:extLst>
                <a:ext uri="{FF2B5EF4-FFF2-40B4-BE49-F238E27FC236}">
                  <a16:creationId xmlns:a16="http://schemas.microsoft.com/office/drawing/2014/main" id="{C6574769-B666-49F8-5E81-1CD9E12626FF}"/>
                </a:ext>
              </a:extLst>
            </p:cNvPr>
            <p:cNvSpPr txBox="1"/>
            <p:nvPr/>
          </p:nvSpPr>
          <p:spPr>
            <a:xfrm rot="16200000">
              <a:off x="6605006" y="4960459"/>
              <a:ext cx="727819" cy="246221"/>
            </a:xfrm>
            <a:prstGeom prst="rect">
              <a:avLst/>
            </a:prstGeom>
            <a:noFill/>
          </p:spPr>
          <p:txBody>
            <a:bodyPr wrap="square" rtlCol="0">
              <a:spAutoFit/>
            </a:bodyPr>
            <a:lstStyle/>
            <a:p>
              <a:r>
                <a:rPr lang="en-US" sz="1000" dirty="0">
                  <a:solidFill>
                    <a:srgbClr val="FF0000"/>
                  </a:solidFill>
                </a:rPr>
                <a:t>0.039 H</a:t>
              </a:r>
            </a:p>
          </p:txBody>
        </p:sp>
        <p:cxnSp>
          <p:nvCxnSpPr>
            <p:cNvPr id="177" name="Straight Arrow Connector 176">
              <a:extLst>
                <a:ext uri="{FF2B5EF4-FFF2-40B4-BE49-F238E27FC236}">
                  <a16:creationId xmlns:a16="http://schemas.microsoft.com/office/drawing/2014/main" id="{A51E5D75-CD8C-44EF-ED03-60E37089A0C2}"/>
                </a:ext>
              </a:extLst>
            </p:cNvPr>
            <p:cNvCxnSpPr>
              <a:cxnSpLocks/>
            </p:cNvCxnSpPr>
            <p:nvPr/>
          </p:nvCxnSpPr>
          <p:spPr>
            <a:xfrm flipV="1">
              <a:off x="7056566" y="5422678"/>
              <a:ext cx="0" cy="1763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EBA537D-A641-4A67-3F29-D4F1D269B539}"/>
                </a:ext>
              </a:extLst>
            </p:cNvPr>
            <p:cNvCxnSpPr>
              <a:cxnSpLocks/>
            </p:cNvCxnSpPr>
            <p:nvPr/>
          </p:nvCxnSpPr>
          <p:spPr>
            <a:xfrm flipH="1" flipV="1">
              <a:off x="7065417" y="4952007"/>
              <a:ext cx="0" cy="45877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93AC6E58-BEFA-81C9-F45C-560D86F61F72}"/>
                </a:ext>
              </a:extLst>
            </p:cNvPr>
            <p:cNvSpPr txBox="1"/>
            <p:nvPr/>
          </p:nvSpPr>
          <p:spPr>
            <a:xfrm>
              <a:off x="7936375" y="2068843"/>
              <a:ext cx="727819" cy="246221"/>
            </a:xfrm>
            <a:prstGeom prst="rect">
              <a:avLst/>
            </a:prstGeom>
            <a:noFill/>
          </p:spPr>
          <p:txBody>
            <a:bodyPr wrap="square" rtlCol="0">
              <a:spAutoFit/>
            </a:bodyPr>
            <a:lstStyle/>
            <a:p>
              <a:r>
                <a:rPr lang="en-US" sz="1000" dirty="0">
                  <a:solidFill>
                    <a:srgbClr val="FF0000"/>
                  </a:solidFill>
                </a:rPr>
                <a:t>0.108 H</a:t>
              </a:r>
            </a:p>
          </p:txBody>
        </p:sp>
        <p:sp>
          <p:nvSpPr>
            <p:cNvPr id="188" name="TextBox 187">
              <a:extLst>
                <a:ext uri="{FF2B5EF4-FFF2-40B4-BE49-F238E27FC236}">
                  <a16:creationId xmlns:a16="http://schemas.microsoft.com/office/drawing/2014/main" id="{0A653C71-153A-ABBC-D26F-8DD6C345DAD4}"/>
                </a:ext>
              </a:extLst>
            </p:cNvPr>
            <p:cNvSpPr txBox="1"/>
            <p:nvPr/>
          </p:nvSpPr>
          <p:spPr>
            <a:xfrm>
              <a:off x="7412511" y="2068843"/>
              <a:ext cx="727819" cy="246221"/>
            </a:xfrm>
            <a:prstGeom prst="rect">
              <a:avLst/>
            </a:prstGeom>
            <a:noFill/>
          </p:spPr>
          <p:txBody>
            <a:bodyPr wrap="square" rtlCol="0">
              <a:spAutoFit/>
            </a:bodyPr>
            <a:lstStyle/>
            <a:p>
              <a:r>
                <a:rPr lang="en-US" sz="1000" dirty="0">
                  <a:solidFill>
                    <a:srgbClr val="FF0000"/>
                  </a:solidFill>
                </a:rPr>
                <a:t>0.146 H</a:t>
              </a:r>
            </a:p>
          </p:txBody>
        </p:sp>
        <p:sp>
          <p:nvSpPr>
            <p:cNvPr id="189" name="TextBox 188">
              <a:extLst>
                <a:ext uri="{FF2B5EF4-FFF2-40B4-BE49-F238E27FC236}">
                  <a16:creationId xmlns:a16="http://schemas.microsoft.com/office/drawing/2014/main" id="{8E202417-61CF-62B4-7F88-14267C15A0F2}"/>
                </a:ext>
              </a:extLst>
            </p:cNvPr>
            <p:cNvSpPr txBox="1"/>
            <p:nvPr/>
          </p:nvSpPr>
          <p:spPr>
            <a:xfrm>
              <a:off x="6851375" y="2375112"/>
              <a:ext cx="727819" cy="246221"/>
            </a:xfrm>
            <a:prstGeom prst="rect">
              <a:avLst/>
            </a:prstGeom>
            <a:noFill/>
          </p:spPr>
          <p:txBody>
            <a:bodyPr wrap="square" rtlCol="0">
              <a:spAutoFit/>
            </a:bodyPr>
            <a:lstStyle/>
            <a:p>
              <a:r>
                <a:rPr lang="en-US" sz="1000" dirty="0">
                  <a:solidFill>
                    <a:srgbClr val="FF0000"/>
                  </a:solidFill>
                </a:rPr>
                <a:t>0.186 H</a:t>
              </a:r>
            </a:p>
          </p:txBody>
        </p:sp>
        <p:sp>
          <p:nvSpPr>
            <p:cNvPr id="190" name="TextBox 189">
              <a:extLst>
                <a:ext uri="{FF2B5EF4-FFF2-40B4-BE49-F238E27FC236}">
                  <a16:creationId xmlns:a16="http://schemas.microsoft.com/office/drawing/2014/main" id="{7093EB03-0E33-B17F-FE9C-AFEF9C56FFD2}"/>
                </a:ext>
              </a:extLst>
            </p:cNvPr>
            <p:cNvSpPr txBox="1"/>
            <p:nvPr/>
          </p:nvSpPr>
          <p:spPr>
            <a:xfrm>
              <a:off x="6290837" y="2367885"/>
              <a:ext cx="727819" cy="246221"/>
            </a:xfrm>
            <a:prstGeom prst="rect">
              <a:avLst/>
            </a:prstGeom>
            <a:noFill/>
          </p:spPr>
          <p:txBody>
            <a:bodyPr wrap="square" rtlCol="0">
              <a:spAutoFit/>
            </a:bodyPr>
            <a:lstStyle/>
            <a:p>
              <a:r>
                <a:rPr lang="en-US" sz="1000" dirty="0">
                  <a:solidFill>
                    <a:srgbClr val="FF0000"/>
                  </a:solidFill>
                </a:rPr>
                <a:t>0.129 H</a:t>
              </a:r>
            </a:p>
          </p:txBody>
        </p:sp>
        <p:sp>
          <p:nvSpPr>
            <p:cNvPr id="191" name="TextBox 190">
              <a:extLst>
                <a:ext uri="{FF2B5EF4-FFF2-40B4-BE49-F238E27FC236}">
                  <a16:creationId xmlns:a16="http://schemas.microsoft.com/office/drawing/2014/main" id="{0B845B3C-493B-507E-D67F-003D76084ECD}"/>
                </a:ext>
              </a:extLst>
            </p:cNvPr>
            <p:cNvSpPr txBox="1"/>
            <p:nvPr/>
          </p:nvSpPr>
          <p:spPr>
            <a:xfrm>
              <a:off x="6045314" y="2591436"/>
              <a:ext cx="727819" cy="246221"/>
            </a:xfrm>
            <a:prstGeom prst="rect">
              <a:avLst/>
            </a:prstGeom>
            <a:noFill/>
          </p:spPr>
          <p:txBody>
            <a:bodyPr wrap="square" rtlCol="0">
              <a:spAutoFit/>
            </a:bodyPr>
            <a:lstStyle/>
            <a:p>
              <a:r>
                <a:rPr lang="en-US" sz="1000" dirty="0">
                  <a:solidFill>
                    <a:srgbClr val="FF0000"/>
                  </a:solidFill>
                </a:rPr>
                <a:t>0.259 H</a:t>
              </a:r>
            </a:p>
          </p:txBody>
        </p:sp>
        <p:cxnSp>
          <p:nvCxnSpPr>
            <p:cNvPr id="192" name="Straight Arrow Connector 191">
              <a:extLst>
                <a:ext uri="{FF2B5EF4-FFF2-40B4-BE49-F238E27FC236}">
                  <a16:creationId xmlns:a16="http://schemas.microsoft.com/office/drawing/2014/main" id="{07CF5229-2149-36B5-F6FB-7FB38D14CA7E}"/>
                </a:ext>
              </a:extLst>
            </p:cNvPr>
            <p:cNvCxnSpPr>
              <a:cxnSpLocks/>
            </p:cNvCxnSpPr>
            <p:nvPr/>
          </p:nvCxnSpPr>
          <p:spPr>
            <a:xfrm flipV="1">
              <a:off x="5892109" y="2756623"/>
              <a:ext cx="919672" cy="10802"/>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493D8FE-AE09-BAC6-B308-D50FEDF4B299}"/>
                </a:ext>
              </a:extLst>
            </p:cNvPr>
            <p:cNvCxnSpPr>
              <a:cxnSpLocks/>
            </p:cNvCxnSpPr>
            <p:nvPr/>
          </p:nvCxnSpPr>
          <p:spPr>
            <a:xfrm flipV="1">
              <a:off x="6811781" y="2622823"/>
              <a:ext cx="0" cy="22433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6BAD247F-925B-68DB-788C-AB11BC879078}"/>
                </a:ext>
              </a:extLst>
            </p:cNvPr>
            <p:cNvSpPr txBox="1"/>
            <p:nvPr/>
          </p:nvSpPr>
          <p:spPr>
            <a:xfrm>
              <a:off x="6018338" y="2929874"/>
              <a:ext cx="727819" cy="246221"/>
            </a:xfrm>
            <a:prstGeom prst="rect">
              <a:avLst/>
            </a:prstGeom>
            <a:noFill/>
          </p:spPr>
          <p:txBody>
            <a:bodyPr wrap="square" rtlCol="0">
              <a:spAutoFit/>
            </a:bodyPr>
            <a:lstStyle/>
            <a:p>
              <a:r>
                <a:rPr lang="en-US" sz="1000" dirty="0">
                  <a:solidFill>
                    <a:srgbClr val="FF0000"/>
                  </a:solidFill>
                </a:rPr>
                <a:t>0.174 H</a:t>
              </a:r>
            </a:p>
          </p:txBody>
        </p:sp>
        <p:sp>
          <p:nvSpPr>
            <p:cNvPr id="199" name="TextBox 198">
              <a:extLst>
                <a:ext uri="{FF2B5EF4-FFF2-40B4-BE49-F238E27FC236}">
                  <a16:creationId xmlns:a16="http://schemas.microsoft.com/office/drawing/2014/main" id="{4A46AC10-B15C-22A3-E248-9B72565EBFAA}"/>
                </a:ext>
              </a:extLst>
            </p:cNvPr>
            <p:cNvSpPr txBox="1"/>
            <p:nvPr/>
          </p:nvSpPr>
          <p:spPr>
            <a:xfrm>
              <a:off x="5988542" y="3815660"/>
              <a:ext cx="727819" cy="246221"/>
            </a:xfrm>
            <a:prstGeom prst="rect">
              <a:avLst/>
            </a:prstGeom>
            <a:noFill/>
          </p:spPr>
          <p:txBody>
            <a:bodyPr wrap="square" rtlCol="0">
              <a:spAutoFit/>
            </a:bodyPr>
            <a:lstStyle/>
            <a:p>
              <a:r>
                <a:rPr lang="en-US" sz="1000" dirty="0">
                  <a:solidFill>
                    <a:srgbClr val="FF0000"/>
                  </a:solidFill>
                </a:rPr>
                <a:t>0.191 H</a:t>
              </a:r>
            </a:p>
          </p:txBody>
        </p:sp>
        <p:cxnSp>
          <p:nvCxnSpPr>
            <p:cNvPr id="200" name="Straight Connector 199">
              <a:extLst>
                <a:ext uri="{FF2B5EF4-FFF2-40B4-BE49-F238E27FC236}">
                  <a16:creationId xmlns:a16="http://schemas.microsoft.com/office/drawing/2014/main" id="{1FFDD079-F48A-A869-72E7-3024C066B3A9}"/>
                </a:ext>
              </a:extLst>
            </p:cNvPr>
            <p:cNvCxnSpPr>
              <a:cxnSpLocks/>
            </p:cNvCxnSpPr>
            <p:nvPr/>
          </p:nvCxnSpPr>
          <p:spPr>
            <a:xfrm>
              <a:off x="6835426" y="2367885"/>
              <a:ext cx="0" cy="233166"/>
            </a:xfrm>
            <a:prstGeom prst="line">
              <a:avLst/>
            </a:prstGeom>
            <a:solidFill>
              <a:srgbClr val="00B050"/>
            </a:solidFill>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F865A2D-BC7C-73DF-5E30-3ADA58C47D79}"/>
                </a:ext>
              </a:extLst>
            </p:cNvPr>
            <p:cNvCxnSpPr>
              <a:cxnSpLocks/>
            </p:cNvCxnSpPr>
            <p:nvPr/>
          </p:nvCxnSpPr>
          <p:spPr>
            <a:xfrm>
              <a:off x="7458003" y="2273423"/>
              <a:ext cx="0" cy="345178"/>
            </a:xfrm>
            <a:prstGeom prst="line">
              <a:avLst/>
            </a:prstGeom>
            <a:solidFill>
              <a:srgbClr val="00B050"/>
            </a:solidFill>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AD1213C-CAD4-8C07-B16E-BFB316ADD1E0}"/>
                </a:ext>
              </a:extLst>
            </p:cNvPr>
            <p:cNvCxnSpPr>
              <a:cxnSpLocks/>
            </p:cNvCxnSpPr>
            <p:nvPr/>
          </p:nvCxnSpPr>
          <p:spPr>
            <a:xfrm>
              <a:off x="8011916" y="2260497"/>
              <a:ext cx="0" cy="345178"/>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AE4CC482-F402-6F5F-571D-3048DAF66A5F}"/>
                </a:ext>
              </a:extLst>
            </p:cNvPr>
            <p:cNvCxnSpPr>
              <a:cxnSpLocks/>
            </p:cNvCxnSpPr>
            <p:nvPr/>
          </p:nvCxnSpPr>
          <p:spPr>
            <a:xfrm>
              <a:off x="8444813" y="2273423"/>
              <a:ext cx="0" cy="345178"/>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031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barn(inVertical)">
                                      <p:cBhvr>
                                        <p:cTn id="7" dur="500"/>
                                        <p:tgtEl>
                                          <p:spTgt spid="20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2" name="TextBox 1">
            <a:extLst>
              <a:ext uri="{FF2B5EF4-FFF2-40B4-BE49-F238E27FC236}">
                <a16:creationId xmlns:a16="http://schemas.microsoft.com/office/drawing/2014/main" id="{F1F9F3BA-9861-0607-F4DA-0706F2294E67}"/>
              </a:ext>
            </a:extLst>
          </p:cNvPr>
          <p:cNvSpPr txBox="1"/>
          <p:nvPr/>
        </p:nvSpPr>
        <p:spPr>
          <a:xfrm>
            <a:off x="102306" y="1103243"/>
            <a:ext cx="4964287" cy="553998"/>
          </a:xfrm>
          <a:prstGeom prst="rect">
            <a:avLst/>
          </a:prstGeom>
          <a:noFill/>
        </p:spPr>
        <p:txBody>
          <a:bodyPr wrap="square">
            <a:spAutoFit/>
          </a:bodyPr>
          <a:lstStyle/>
          <a:p>
            <a:pPr defTabSz="914400">
              <a:spcBef>
                <a:spcPts val="1000"/>
              </a:spcBef>
              <a:defRPr/>
            </a:pPr>
            <a:r>
              <a:rPr kumimoji="0" lang="en-US" sz="3000" b="1" i="0" u="sng" strike="noStrike" kern="1200" cap="none" spc="0" normalizeH="0" baseline="0" noProof="0" dirty="0">
                <a:ln>
                  <a:noFill/>
                </a:ln>
                <a:solidFill>
                  <a:prstClr val="black"/>
                </a:solidFill>
                <a:effectLst/>
                <a:uLnTx/>
                <a:uFillTx/>
                <a:latin typeface="+mj-lt"/>
                <a:ea typeface="+mn-ea"/>
                <a:cs typeface="+mn-cs"/>
              </a:rPr>
              <a:t> Anthropometric data</a:t>
            </a:r>
            <a:r>
              <a:rPr kumimoji="0" lang="en-US" sz="3000" b="1" i="0" strike="noStrike" kern="1200" cap="none" spc="0" normalizeH="0" baseline="0" noProof="0" dirty="0">
                <a:ln>
                  <a:noFill/>
                </a:ln>
                <a:solidFill>
                  <a:prstClr val="black"/>
                </a:solidFill>
                <a:effectLst/>
                <a:uLnTx/>
                <a:uFillTx/>
                <a:latin typeface="+mj-lt"/>
                <a:ea typeface="+mn-ea"/>
                <a:cs typeface="+mn-cs"/>
              </a:rPr>
              <a:t>:-</a:t>
            </a:r>
            <a:endParaRPr lang="en-US" sz="3000" b="1" u="sng" dirty="0">
              <a:solidFill>
                <a:prstClr val="black"/>
              </a:solidFill>
              <a:latin typeface="+mj-lt"/>
            </a:endParaRPr>
          </a:p>
        </p:txBody>
      </p:sp>
      <p:pic>
        <p:nvPicPr>
          <p:cNvPr id="13" name="Picture 12">
            <a:extLst>
              <a:ext uri="{FF2B5EF4-FFF2-40B4-BE49-F238E27FC236}">
                <a16:creationId xmlns:a16="http://schemas.microsoft.com/office/drawing/2014/main" id="{65E69F4D-417A-B802-103A-637470D83E70}"/>
              </a:ext>
            </a:extLst>
          </p:cNvPr>
          <p:cNvPicPr>
            <a:picLocks noChangeAspect="1"/>
          </p:cNvPicPr>
          <p:nvPr/>
        </p:nvPicPr>
        <p:blipFill>
          <a:blip r:embed="rId2"/>
          <a:srcRect/>
          <a:stretch/>
        </p:blipFill>
        <p:spPr>
          <a:xfrm>
            <a:off x="7023102" y="335837"/>
            <a:ext cx="4896000" cy="6186325"/>
          </a:xfrm>
          <a:prstGeom prst="rect">
            <a:avLst/>
          </a:prstGeom>
        </p:spPr>
      </p:pic>
      <p:cxnSp>
        <p:nvCxnSpPr>
          <p:cNvPr id="15" name="Straight Connector 14">
            <a:extLst>
              <a:ext uri="{FF2B5EF4-FFF2-40B4-BE49-F238E27FC236}">
                <a16:creationId xmlns:a16="http://schemas.microsoft.com/office/drawing/2014/main" id="{0BE3F2F1-2E01-149A-A5E8-DC1C65989AA5}"/>
              </a:ext>
            </a:extLst>
          </p:cNvPr>
          <p:cNvCxnSpPr>
            <a:cxnSpLocks/>
          </p:cNvCxnSpPr>
          <p:nvPr/>
        </p:nvCxnSpPr>
        <p:spPr>
          <a:xfrm flipH="1">
            <a:off x="6096000" y="685800"/>
            <a:ext cx="2597610" cy="13446"/>
          </a:xfrm>
          <a:prstGeom prst="line">
            <a:avLst/>
          </a:prstGeom>
          <a:ln w="381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F3DE5D8-FA1A-96D7-D109-376CEC7FC0CE}"/>
              </a:ext>
            </a:extLst>
          </p:cNvPr>
          <p:cNvCxnSpPr>
            <a:cxnSpLocks/>
          </p:cNvCxnSpPr>
          <p:nvPr/>
        </p:nvCxnSpPr>
        <p:spPr>
          <a:xfrm flipH="1">
            <a:off x="6096000" y="6024282"/>
            <a:ext cx="5293659" cy="0"/>
          </a:xfrm>
          <a:prstGeom prst="line">
            <a:avLst/>
          </a:prstGeom>
          <a:ln w="381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7269130-F32E-A0B1-1E3B-FC1BF253ADC3}"/>
              </a:ext>
            </a:extLst>
          </p:cNvPr>
          <p:cNvCxnSpPr/>
          <p:nvPr/>
        </p:nvCxnSpPr>
        <p:spPr>
          <a:xfrm>
            <a:off x="6217023" y="699247"/>
            <a:ext cx="0" cy="5325035"/>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55C7D7D-4FA5-A972-7D45-26784BCF32F3}"/>
              </a:ext>
            </a:extLst>
          </p:cNvPr>
          <p:cNvSpPr txBox="1"/>
          <p:nvPr/>
        </p:nvSpPr>
        <p:spPr>
          <a:xfrm rot="16200000">
            <a:off x="5486822" y="3151999"/>
            <a:ext cx="1037463" cy="553998"/>
          </a:xfrm>
          <a:prstGeom prst="rect">
            <a:avLst/>
          </a:prstGeom>
          <a:noFill/>
        </p:spPr>
        <p:txBody>
          <a:bodyPr wrap="none" rtlCol="0">
            <a:spAutoFit/>
          </a:bodyPr>
          <a:lstStyle/>
          <a:p>
            <a:r>
              <a:rPr lang="en-US" sz="3000" b="1" dirty="0">
                <a:solidFill>
                  <a:schemeClr val="accent5">
                    <a:lumMod val="50000"/>
                  </a:schemeClr>
                </a:solidFill>
              </a:rPr>
              <a:t>1750</a:t>
            </a:r>
          </a:p>
        </p:txBody>
      </p:sp>
      <p:sp>
        <p:nvSpPr>
          <p:cNvPr id="23" name="TextBox 22">
            <a:extLst>
              <a:ext uri="{FF2B5EF4-FFF2-40B4-BE49-F238E27FC236}">
                <a16:creationId xmlns:a16="http://schemas.microsoft.com/office/drawing/2014/main" id="{3B7954F4-D96F-0BC6-5B3F-5DED5BE42446}"/>
              </a:ext>
            </a:extLst>
          </p:cNvPr>
          <p:cNvSpPr txBox="1"/>
          <p:nvPr/>
        </p:nvSpPr>
        <p:spPr>
          <a:xfrm>
            <a:off x="5962555" y="201363"/>
            <a:ext cx="2121093" cy="553998"/>
          </a:xfrm>
          <a:prstGeom prst="rect">
            <a:avLst/>
          </a:prstGeom>
          <a:noFill/>
        </p:spPr>
        <p:txBody>
          <a:bodyPr wrap="none" rtlCol="0">
            <a:spAutoFit/>
          </a:bodyPr>
          <a:lstStyle/>
          <a:p>
            <a:r>
              <a:rPr lang="en-US" sz="3000" b="1" dirty="0">
                <a:solidFill>
                  <a:schemeClr val="accent5">
                    <a:lumMod val="50000"/>
                  </a:schemeClr>
                </a:solidFill>
              </a:rPr>
              <a:t>Unit in mm</a:t>
            </a:r>
          </a:p>
        </p:txBody>
      </p:sp>
      <p:cxnSp>
        <p:nvCxnSpPr>
          <p:cNvPr id="24" name="Straight Connector 23">
            <a:extLst>
              <a:ext uri="{FF2B5EF4-FFF2-40B4-BE49-F238E27FC236}">
                <a16:creationId xmlns:a16="http://schemas.microsoft.com/office/drawing/2014/main" id="{8B453C26-F107-070A-EC2B-9649EDCCA733}"/>
              </a:ext>
            </a:extLst>
          </p:cNvPr>
          <p:cNvCxnSpPr>
            <a:cxnSpLocks/>
          </p:cNvCxnSpPr>
          <p:nvPr/>
        </p:nvCxnSpPr>
        <p:spPr>
          <a:xfrm flipH="1">
            <a:off x="7261360" y="4363571"/>
            <a:ext cx="3523181" cy="0"/>
          </a:xfrm>
          <a:prstGeom prst="line">
            <a:avLst/>
          </a:prstGeom>
          <a:ln w="381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5072E1F-B73D-4BB7-787E-89320D68F9B1}"/>
              </a:ext>
            </a:extLst>
          </p:cNvPr>
          <p:cNvCxnSpPr>
            <a:cxnSpLocks/>
          </p:cNvCxnSpPr>
          <p:nvPr/>
        </p:nvCxnSpPr>
        <p:spPr>
          <a:xfrm flipH="1">
            <a:off x="7317110" y="4363571"/>
            <a:ext cx="30630" cy="1660711"/>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9BFC38B-5AB5-D67D-4BC1-7D214A7A2BED}"/>
              </a:ext>
            </a:extLst>
          </p:cNvPr>
          <p:cNvSpPr txBox="1"/>
          <p:nvPr/>
        </p:nvSpPr>
        <p:spPr>
          <a:xfrm rot="16200000">
            <a:off x="6705674" y="4923018"/>
            <a:ext cx="824265" cy="553998"/>
          </a:xfrm>
          <a:prstGeom prst="rect">
            <a:avLst/>
          </a:prstGeom>
          <a:noFill/>
        </p:spPr>
        <p:txBody>
          <a:bodyPr wrap="none" rtlCol="0">
            <a:spAutoFit/>
          </a:bodyPr>
          <a:lstStyle/>
          <a:p>
            <a:r>
              <a:rPr lang="en-US" sz="3000" b="1" dirty="0">
                <a:solidFill>
                  <a:schemeClr val="accent5">
                    <a:lumMod val="50000"/>
                  </a:schemeClr>
                </a:solidFill>
              </a:rPr>
              <a:t>500</a:t>
            </a:r>
          </a:p>
        </p:txBody>
      </p:sp>
      <p:cxnSp>
        <p:nvCxnSpPr>
          <p:cNvPr id="33" name="Straight Connector 32">
            <a:extLst>
              <a:ext uri="{FF2B5EF4-FFF2-40B4-BE49-F238E27FC236}">
                <a16:creationId xmlns:a16="http://schemas.microsoft.com/office/drawing/2014/main" id="{F0E70E45-4ACE-3AA8-1F2F-FCAA60C6D1E3}"/>
              </a:ext>
            </a:extLst>
          </p:cNvPr>
          <p:cNvCxnSpPr>
            <a:cxnSpLocks/>
          </p:cNvCxnSpPr>
          <p:nvPr/>
        </p:nvCxnSpPr>
        <p:spPr>
          <a:xfrm flipH="1">
            <a:off x="8444753" y="5612150"/>
            <a:ext cx="2473233" cy="0"/>
          </a:xfrm>
          <a:prstGeom prst="line">
            <a:avLst/>
          </a:prstGeom>
          <a:ln w="3810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CF58D56-62FE-14EB-17C4-3EDE945FB2BC}"/>
              </a:ext>
            </a:extLst>
          </p:cNvPr>
          <p:cNvSpPr txBox="1"/>
          <p:nvPr/>
        </p:nvSpPr>
        <p:spPr>
          <a:xfrm>
            <a:off x="10697134" y="6139893"/>
            <a:ext cx="617477" cy="400110"/>
          </a:xfrm>
          <a:prstGeom prst="rect">
            <a:avLst/>
          </a:prstGeom>
          <a:noFill/>
        </p:spPr>
        <p:txBody>
          <a:bodyPr wrap="none" rtlCol="0">
            <a:spAutoFit/>
          </a:bodyPr>
          <a:lstStyle/>
          <a:p>
            <a:r>
              <a:rPr lang="en-US" sz="2000" b="1" dirty="0">
                <a:solidFill>
                  <a:schemeClr val="accent5">
                    <a:lumMod val="50000"/>
                  </a:schemeClr>
                </a:solidFill>
              </a:rPr>
              <a:t>266</a:t>
            </a:r>
          </a:p>
        </p:txBody>
      </p:sp>
      <p:cxnSp>
        <p:nvCxnSpPr>
          <p:cNvPr id="36" name="Straight Arrow Connector 35">
            <a:extLst>
              <a:ext uri="{FF2B5EF4-FFF2-40B4-BE49-F238E27FC236}">
                <a16:creationId xmlns:a16="http://schemas.microsoft.com/office/drawing/2014/main" id="{0432E545-9B34-7E9A-7B79-EE9EA64DE7ED}"/>
              </a:ext>
            </a:extLst>
          </p:cNvPr>
          <p:cNvCxnSpPr>
            <a:cxnSpLocks/>
          </p:cNvCxnSpPr>
          <p:nvPr/>
        </p:nvCxnSpPr>
        <p:spPr>
          <a:xfrm>
            <a:off x="10090940" y="4363570"/>
            <a:ext cx="0" cy="1248580"/>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E99A6B4-CB90-5974-0DE9-3708FF9F6D9E}"/>
              </a:ext>
            </a:extLst>
          </p:cNvPr>
          <p:cNvSpPr txBox="1"/>
          <p:nvPr/>
        </p:nvSpPr>
        <p:spPr>
          <a:xfrm>
            <a:off x="8188931" y="6217111"/>
            <a:ext cx="768159" cy="369332"/>
          </a:xfrm>
          <a:prstGeom prst="rect">
            <a:avLst/>
          </a:prstGeom>
          <a:noFill/>
        </p:spPr>
        <p:txBody>
          <a:bodyPr wrap="none" rtlCol="0">
            <a:spAutoFit/>
          </a:bodyPr>
          <a:lstStyle/>
          <a:p>
            <a:r>
              <a:rPr lang="en-US" b="1" dirty="0">
                <a:solidFill>
                  <a:schemeClr val="accent5">
                    <a:lumMod val="50000"/>
                  </a:schemeClr>
                </a:solidFill>
              </a:rPr>
              <a:t>96.25</a:t>
            </a:r>
          </a:p>
        </p:txBody>
      </p:sp>
      <p:cxnSp>
        <p:nvCxnSpPr>
          <p:cNvPr id="39" name="Straight Connector 38">
            <a:extLst>
              <a:ext uri="{FF2B5EF4-FFF2-40B4-BE49-F238E27FC236}">
                <a16:creationId xmlns:a16="http://schemas.microsoft.com/office/drawing/2014/main" id="{198F483F-0455-890C-EF9D-38C6B931A2F6}"/>
              </a:ext>
            </a:extLst>
          </p:cNvPr>
          <p:cNvCxnSpPr>
            <a:cxnSpLocks/>
          </p:cNvCxnSpPr>
          <p:nvPr/>
        </p:nvCxnSpPr>
        <p:spPr>
          <a:xfrm>
            <a:off x="8899004" y="6064967"/>
            <a:ext cx="0" cy="610255"/>
          </a:xfrm>
          <a:prstGeom prst="line">
            <a:avLst/>
          </a:prstGeom>
          <a:ln w="381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108A2E1-8B93-9031-7A94-BE688B758CDA}"/>
              </a:ext>
            </a:extLst>
          </p:cNvPr>
          <p:cNvCxnSpPr>
            <a:cxnSpLocks/>
          </p:cNvCxnSpPr>
          <p:nvPr/>
        </p:nvCxnSpPr>
        <p:spPr>
          <a:xfrm>
            <a:off x="9221734" y="6024282"/>
            <a:ext cx="0" cy="610255"/>
          </a:xfrm>
          <a:prstGeom prst="line">
            <a:avLst/>
          </a:prstGeom>
          <a:ln w="38100">
            <a:solidFill>
              <a:srgbClr val="7030A0"/>
            </a:solidFill>
            <a:prstDash val="sysDash"/>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133030A2-BB79-2248-0CA0-C8D1C4DC1E0B}"/>
              </a:ext>
            </a:extLst>
          </p:cNvPr>
          <p:cNvGrpSpPr/>
          <p:nvPr/>
        </p:nvGrpSpPr>
        <p:grpSpPr>
          <a:xfrm>
            <a:off x="8391457" y="6532821"/>
            <a:ext cx="830277" cy="16638"/>
            <a:chOff x="8391457" y="6532821"/>
            <a:chExt cx="830277" cy="16638"/>
          </a:xfrm>
        </p:grpSpPr>
        <p:cxnSp>
          <p:nvCxnSpPr>
            <p:cNvPr id="45" name="Straight Arrow Connector 44">
              <a:extLst>
                <a:ext uri="{FF2B5EF4-FFF2-40B4-BE49-F238E27FC236}">
                  <a16:creationId xmlns:a16="http://schemas.microsoft.com/office/drawing/2014/main" id="{0B0CC031-573E-571B-2476-76F73B720896}"/>
                </a:ext>
              </a:extLst>
            </p:cNvPr>
            <p:cNvCxnSpPr>
              <a:cxnSpLocks/>
            </p:cNvCxnSpPr>
            <p:nvPr/>
          </p:nvCxnSpPr>
          <p:spPr>
            <a:xfrm flipH="1" flipV="1">
              <a:off x="8899004" y="6532821"/>
              <a:ext cx="322730" cy="16638"/>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44696F0-0C5D-2258-223D-1731652649B5}"/>
                </a:ext>
              </a:extLst>
            </p:cNvPr>
            <p:cNvCxnSpPr/>
            <p:nvPr/>
          </p:nvCxnSpPr>
          <p:spPr>
            <a:xfrm flipH="1">
              <a:off x="8391457" y="6549459"/>
              <a:ext cx="521701"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0A9C5CF7-2737-AA12-8E10-53BD43D0D2BA}"/>
              </a:ext>
            </a:extLst>
          </p:cNvPr>
          <p:cNvSpPr txBox="1"/>
          <p:nvPr/>
        </p:nvSpPr>
        <p:spPr>
          <a:xfrm rot="16040290">
            <a:off x="9562641" y="5824870"/>
            <a:ext cx="768159" cy="369332"/>
          </a:xfrm>
          <a:prstGeom prst="rect">
            <a:avLst/>
          </a:prstGeom>
          <a:noFill/>
        </p:spPr>
        <p:txBody>
          <a:bodyPr wrap="none" rtlCol="0">
            <a:spAutoFit/>
          </a:bodyPr>
          <a:lstStyle/>
          <a:p>
            <a:r>
              <a:rPr lang="en-US" b="1" dirty="0">
                <a:solidFill>
                  <a:schemeClr val="accent5">
                    <a:lumMod val="50000"/>
                  </a:schemeClr>
                </a:solidFill>
              </a:rPr>
              <a:t>68.25</a:t>
            </a:r>
          </a:p>
        </p:txBody>
      </p:sp>
      <p:cxnSp>
        <p:nvCxnSpPr>
          <p:cNvPr id="54" name="Straight Arrow Connector 53">
            <a:extLst>
              <a:ext uri="{FF2B5EF4-FFF2-40B4-BE49-F238E27FC236}">
                <a16:creationId xmlns:a16="http://schemas.microsoft.com/office/drawing/2014/main" id="{812F5771-6FB4-8135-0019-280688C7BCB4}"/>
              </a:ext>
            </a:extLst>
          </p:cNvPr>
          <p:cNvCxnSpPr>
            <a:cxnSpLocks/>
          </p:cNvCxnSpPr>
          <p:nvPr/>
        </p:nvCxnSpPr>
        <p:spPr>
          <a:xfrm>
            <a:off x="10110854" y="5608440"/>
            <a:ext cx="0" cy="415842"/>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03747C7-E5A5-8764-D9E3-3ABE98B139FC}"/>
              </a:ext>
            </a:extLst>
          </p:cNvPr>
          <p:cNvCxnSpPr>
            <a:cxnSpLocks/>
          </p:cNvCxnSpPr>
          <p:nvPr/>
        </p:nvCxnSpPr>
        <p:spPr>
          <a:xfrm>
            <a:off x="10620227" y="6024282"/>
            <a:ext cx="0" cy="610255"/>
          </a:xfrm>
          <a:prstGeom prst="line">
            <a:avLst/>
          </a:prstGeom>
          <a:ln w="381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17120D0-575C-0065-C0BF-D8CCCC320A0E}"/>
              </a:ext>
            </a:extLst>
          </p:cNvPr>
          <p:cNvCxnSpPr>
            <a:cxnSpLocks/>
          </p:cNvCxnSpPr>
          <p:nvPr/>
        </p:nvCxnSpPr>
        <p:spPr>
          <a:xfrm>
            <a:off x="11386710" y="5977676"/>
            <a:ext cx="0" cy="610255"/>
          </a:xfrm>
          <a:prstGeom prst="line">
            <a:avLst/>
          </a:prstGeom>
          <a:ln w="381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D353B85-E93E-6A1C-267D-B4AD8D0335C0}"/>
              </a:ext>
            </a:extLst>
          </p:cNvPr>
          <p:cNvCxnSpPr>
            <a:cxnSpLocks/>
          </p:cNvCxnSpPr>
          <p:nvPr/>
        </p:nvCxnSpPr>
        <p:spPr>
          <a:xfrm flipH="1">
            <a:off x="10620227" y="6541140"/>
            <a:ext cx="766483" cy="0"/>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CDE8083-3CB2-04CF-C5CB-9FA12301B53F}"/>
              </a:ext>
            </a:extLst>
          </p:cNvPr>
          <p:cNvSpPr txBox="1"/>
          <p:nvPr/>
        </p:nvSpPr>
        <p:spPr>
          <a:xfrm rot="16200000">
            <a:off x="9051751" y="4726049"/>
            <a:ext cx="1151277" cy="553998"/>
          </a:xfrm>
          <a:prstGeom prst="rect">
            <a:avLst/>
          </a:prstGeom>
          <a:noFill/>
        </p:spPr>
        <p:txBody>
          <a:bodyPr wrap="none" rtlCol="0">
            <a:spAutoFit/>
          </a:bodyPr>
          <a:lstStyle/>
          <a:p>
            <a:r>
              <a:rPr lang="en-US" sz="3000" b="1" dirty="0">
                <a:solidFill>
                  <a:schemeClr val="accent5">
                    <a:lumMod val="50000"/>
                  </a:schemeClr>
                </a:solidFill>
              </a:rPr>
              <a:t>430.5</a:t>
            </a:r>
          </a:p>
        </p:txBody>
      </p:sp>
      <p:sp>
        <p:nvSpPr>
          <p:cNvPr id="3" name="TextBox 2">
            <a:extLst>
              <a:ext uri="{FF2B5EF4-FFF2-40B4-BE49-F238E27FC236}">
                <a16:creationId xmlns:a16="http://schemas.microsoft.com/office/drawing/2014/main" id="{3DE52495-F7F5-2611-8DA9-4990028C447E}"/>
              </a:ext>
            </a:extLst>
          </p:cNvPr>
          <p:cNvSpPr txBox="1"/>
          <p:nvPr/>
        </p:nvSpPr>
        <p:spPr>
          <a:xfrm>
            <a:off x="82550" y="1732140"/>
            <a:ext cx="5256000" cy="553998"/>
          </a:xfrm>
          <a:prstGeom prst="rect">
            <a:avLst/>
          </a:prstGeom>
          <a:noFill/>
        </p:spPr>
        <p:txBody>
          <a:bodyPr wrap="square">
            <a:spAutoFit/>
          </a:bodyPr>
          <a:lstStyle/>
          <a:p>
            <a:pPr marL="514350" indent="-514350" defTabSz="914400">
              <a:spcBef>
                <a:spcPts val="1000"/>
              </a:spcBef>
              <a:buFont typeface="+mj-lt"/>
              <a:buAutoNum type="arabicParenR"/>
              <a:defRPr/>
            </a:pPr>
            <a:r>
              <a:rPr lang="en-US" sz="3000" dirty="0">
                <a:solidFill>
                  <a:prstClr val="black"/>
                </a:solidFill>
                <a:latin typeface="+mj-lt"/>
              </a:rPr>
              <a:t>Height (H)= 1750 mm</a:t>
            </a:r>
          </a:p>
        </p:txBody>
      </p:sp>
      <p:sp>
        <p:nvSpPr>
          <p:cNvPr id="21" name="TextBox 20">
            <a:extLst>
              <a:ext uri="{FF2B5EF4-FFF2-40B4-BE49-F238E27FC236}">
                <a16:creationId xmlns:a16="http://schemas.microsoft.com/office/drawing/2014/main" id="{8F7ADE8C-CEE1-C77E-28F8-B45FA5878D08}"/>
              </a:ext>
            </a:extLst>
          </p:cNvPr>
          <p:cNvSpPr txBox="1"/>
          <p:nvPr/>
        </p:nvSpPr>
        <p:spPr>
          <a:xfrm>
            <a:off x="135189" y="2365443"/>
            <a:ext cx="5256000" cy="553998"/>
          </a:xfrm>
          <a:prstGeom prst="rect">
            <a:avLst/>
          </a:prstGeom>
          <a:noFill/>
        </p:spPr>
        <p:txBody>
          <a:bodyPr wrap="square">
            <a:spAutoFit/>
          </a:bodyPr>
          <a:lstStyle/>
          <a:p>
            <a:pPr defTabSz="914400">
              <a:spcBef>
                <a:spcPts val="1000"/>
              </a:spcBef>
              <a:defRPr/>
            </a:pPr>
            <a:r>
              <a:rPr lang="en-US" sz="3000" dirty="0">
                <a:solidFill>
                  <a:prstClr val="black"/>
                </a:solidFill>
                <a:latin typeface="+mj-lt"/>
              </a:rPr>
              <a:t>2) Leg Height = 430.5 mm</a:t>
            </a:r>
            <a:endParaRPr lang="ar-IQ" sz="3000" dirty="0">
              <a:solidFill>
                <a:prstClr val="black"/>
              </a:solidFill>
              <a:latin typeface="+mj-lt"/>
            </a:endParaRPr>
          </a:p>
        </p:txBody>
      </p:sp>
      <p:sp>
        <p:nvSpPr>
          <p:cNvPr id="25" name="TextBox 24">
            <a:extLst>
              <a:ext uri="{FF2B5EF4-FFF2-40B4-BE49-F238E27FC236}">
                <a16:creationId xmlns:a16="http://schemas.microsoft.com/office/drawing/2014/main" id="{48820DE2-C484-DB9C-0CA9-354995095D0D}"/>
              </a:ext>
            </a:extLst>
          </p:cNvPr>
          <p:cNvSpPr txBox="1"/>
          <p:nvPr/>
        </p:nvSpPr>
        <p:spPr>
          <a:xfrm>
            <a:off x="135189" y="2998061"/>
            <a:ext cx="5256000" cy="553998"/>
          </a:xfrm>
          <a:prstGeom prst="rect">
            <a:avLst/>
          </a:prstGeom>
          <a:noFill/>
        </p:spPr>
        <p:txBody>
          <a:bodyPr wrap="square">
            <a:spAutoFit/>
          </a:bodyPr>
          <a:lstStyle/>
          <a:p>
            <a:pPr defTabSz="914400">
              <a:spcBef>
                <a:spcPts val="1000"/>
              </a:spcBef>
              <a:defRPr/>
            </a:pPr>
            <a:r>
              <a:rPr lang="en-US" sz="3000" dirty="0">
                <a:solidFill>
                  <a:prstClr val="black"/>
                </a:solidFill>
                <a:latin typeface="+mj-lt"/>
              </a:rPr>
              <a:t>3) Foot Height = 68.25 mm</a:t>
            </a:r>
          </a:p>
        </p:txBody>
      </p:sp>
      <p:sp>
        <p:nvSpPr>
          <p:cNvPr id="27" name="TextBox 26">
            <a:extLst>
              <a:ext uri="{FF2B5EF4-FFF2-40B4-BE49-F238E27FC236}">
                <a16:creationId xmlns:a16="http://schemas.microsoft.com/office/drawing/2014/main" id="{0F005693-464A-E4AB-E537-6F898940E33F}"/>
              </a:ext>
            </a:extLst>
          </p:cNvPr>
          <p:cNvSpPr txBox="1"/>
          <p:nvPr/>
        </p:nvSpPr>
        <p:spPr>
          <a:xfrm>
            <a:off x="135189" y="3709300"/>
            <a:ext cx="5256000" cy="553998"/>
          </a:xfrm>
          <a:prstGeom prst="rect">
            <a:avLst/>
          </a:prstGeom>
          <a:noFill/>
        </p:spPr>
        <p:txBody>
          <a:bodyPr wrap="square">
            <a:spAutoFit/>
          </a:bodyPr>
          <a:lstStyle/>
          <a:p>
            <a:pPr defTabSz="914400">
              <a:spcBef>
                <a:spcPts val="1000"/>
              </a:spcBef>
              <a:defRPr/>
            </a:pPr>
            <a:r>
              <a:rPr lang="en-US" sz="3000" dirty="0">
                <a:solidFill>
                  <a:prstClr val="black"/>
                </a:solidFill>
                <a:latin typeface="+mj-lt"/>
              </a:rPr>
              <a:t>4) Foot Width = 96.25 mm</a:t>
            </a:r>
          </a:p>
        </p:txBody>
      </p:sp>
      <p:sp>
        <p:nvSpPr>
          <p:cNvPr id="28" name="TextBox 27">
            <a:extLst>
              <a:ext uri="{FF2B5EF4-FFF2-40B4-BE49-F238E27FC236}">
                <a16:creationId xmlns:a16="http://schemas.microsoft.com/office/drawing/2014/main" id="{2026B235-5C45-DA52-CCE0-90927565F4E6}"/>
              </a:ext>
            </a:extLst>
          </p:cNvPr>
          <p:cNvSpPr txBox="1"/>
          <p:nvPr/>
        </p:nvSpPr>
        <p:spPr>
          <a:xfrm>
            <a:off x="111610" y="4363570"/>
            <a:ext cx="5256000" cy="553998"/>
          </a:xfrm>
          <a:prstGeom prst="rect">
            <a:avLst/>
          </a:prstGeom>
          <a:noFill/>
        </p:spPr>
        <p:txBody>
          <a:bodyPr wrap="square">
            <a:spAutoFit/>
          </a:bodyPr>
          <a:lstStyle/>
          <a:p>
            <a:pPr defTabSz="914400">
              <a:spcBef>
                <a:spcPts val="1000"/>
              </a:spcBef>
              <a:defRPr/>
            </a:pPr>
            <a:r>
              <a:rPr lang="en-US" sz="3000" dirty="0">
                <a:solidFill>
                  <a:prstClr val="black"/>
                </a:solidFill>
                <a:latin typeface="+mj-lt"/>
              </a:rPr>
              <a:t>5) Foot Length = 266 mm</a:t>
            </a:r>
          </a:p>
        </p:txBody>
      </p:sp>
      <p:sp>
        <p:nvSpPr>
          <p:cNvPr id="31" name="TextBox 30">
            <a:extLst>
              <a:ext uri="{FF2B5EF4-FFF2-40B4-BE49-F238E27FC236}">
                <a16:creationId xmlns:a16="http://schemas.microsoft.com/office/drawing/2014/main" id="{D664871E-9A1F-F109-D19D-7026A8DCA781}"/>
              </a:ext>
            </a:extLst>
          </p:cNvPr>
          <p:cNvSpPr txBox="1"/>
          <p:nvPr/>
        </p:nvSpPr>
        <p:spPr>
          <a:xfrm>
            <a:off x="82550" y="549245"/>
            <a:ext cx="6175612"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3000" b="1" i="0" strike="noStrike" kern="1200" cap="none" spc="0" normalizeH="0" baseline="0" noProof="0" dirty="0">
                <a:ln>
                  <a:noFill/>
                </a:ln>
                <a:solidFill>
                  <a:prstClr val="black"/>
                </a:solidFill>
                <a:effectLst/>
                <a:uLnTx/>
                <a:uFillTx/>
                <a:latin typeface="Century Gothic" panose="020B0502020202020204"/>
                <a:ea typeface="+mn-ea"/>
                <a:cs typeface="+mn-cs"/>
              </a:rPr>
              <a:t>3. </a:t>
            </a:r>
            <a:r>
              <a:rPr kumimoji="0" lang="en-US" sz="3000" b="1" i="0" u="sng" strike="noStrike" kern="1200" cap="none" spc="0" normalizeH="0" baseline="0" noProof="0" dirty="0">
                <a:ln>
                  <a:noFill/>
                </a:ln>
                <a:solidFill>
                  <a:prstClr val="black"/>
                </a:solidFill>
                <a:effectLst/>
                <a:uLnTx/>
                <a:uFillTx/>
                <a:latin typeface="Century Gothic" panose="020B0502020202020204"/>
                <a:ea typeface="+mn-ea"/>
                <a:cs typeface="+mn-cs"/>
              </a:rPr>
              <a:t>The Segment Dimensions</a:t>
            </a:r>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93089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par>
                                <p:cTn id="28" presetID="16" presetClass="entr" presetSubtype="21"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barn(inVertical)">
                                      <p:cBhvr>
                                        <p:cTn id="33" dur="500"/>
                                        <p:tgtEl>
                                          <p:spTgt spid="63"/>
                                        </p:tgtEl>
                                      </p:cBhvr>
                                    </p:animEffect>
                                  </p:childTnLst>
                                </p:cTn>
                              </p:par>
                              <p:par>
                                <p:cTn id="34" presetID="16" presetClass="entr" presetSubtype="21"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500"/>
                                        <p:tgtEl>
                                          <p:spTgt spid="3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barn(inVertical)">
                                      <p:cBhvr>
                                        <p:cTn id="44" dur="500"/>
                                        <p:tgtEl>
                                          <p:spTgt spid="5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barn(inVertical)">
                                      <p:cBhvr>
                                        <p:cTn id="47" dur="500"/>
                                        <p:tgtEl>
                                          <p:spTgt spid="53"/>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inVertical)">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par>
                                <p:cTn id="56" presetID="16" presetClass="entr" presetSubtype="21"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barn(inVertical)">
                                      <p:cBhvr>
                                        <p:cTn id="58" dur="500"/>
                                        <p:tgtEl>
                                          <p:spTgt spid="44"/>
                                        </p:tgtEl>
                                      </p:cBhvr>
                                    </p:animEffect>
                                  </p:childTnLst>
                                </p:cTn>
                              </p:par>
                              <p:par>
                                <p:cTn id="59" presetID="16" presetClass="entr" presetSubtype="21"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barn(inVertical)">
                                      <p:cBhvr>
                                        <p:cTn id="61" dur="500"/>
                                        <p:tgtEl>
                                          <p:spTgt spid="39"/>
                                        </p:tgtEl>
                                      </p:cBhvr>
                                    </p:animEffect>
                                  </p:childTnLst>
                                </p:cTn>
                              </p:par>
                              <p:par>
                                <p:cTn id="62" presetID="16" presetClass="entr" presetSubtype="21" fill="hold"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barn(inVertical)">
                                      <p:cBhvr>
                                        <p:cTn id="64" dur="500"/>
                                        <p:tgtEl>
                                          <p:spTgt spid="52"/>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arn(inVertical)">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arn(inVertical)">
                                      <p:cBhvr>
                                        <p:cTn id="72" dur="500"/>
                                        <p:tgtEl>
                                          <p:spTgt spid="28"/>
                                        </p:tgtEl>
                                      </p:cBhvr>
                                    </p:animEffect>
                                  </p:childTnLst>
                                </p:cTn>
                              </p:par>
                              <p:par>
                                <p:cTn id="73" presetID="16" presetClass="entr" presetSubtype="21" fill="hold" nodeType="with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barn(inVertical)">
                                      <p:cBhvr>
                                        <p:cTn id="75" dur="500"/>
                                        <p:tgtEl>
                                          <p:spTgt spid="60"/>
                                        </p:tgtEl>
                                      </p:cBhvr>
                                    </p:animEffect>
                                  </p:childTnLst>
                                </p:cTn>
                              </p:par>
                              <p:par>
                                <p:cTn id="76" presetID="16" presetClass="entr" presetSubtype="21" fill="hold"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barn(inVertical)">
                                      <p:cBhvr>
                                        <p:cTn id="78" dur="500"/>
                                        <p:tgtEl>
                                          <p:spTgt spid="59"/>
                                        </p:tgtEl>
                                      </p:cBhvr>
                                    </p:animEffect>
                                  </p:childTnLst>
                                </p:cTn>
                              </p:par>
                              <p:par>
                                <p:cTn id="79" presetID="16" presetClass="entr" presetSubtype="21" fill="hold" nodeType="with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barn(inVertical)">
                                      <p:cBhvr>
                                        <p:cTn id="81" dur="500"/>
                                        <p:tgtEl>
                                          <p:spTgt spid="58"/>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barn(inVertical)">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barn(inVertical)">
                                      <p:cBhvr>
                                        <p:cTn id="89" dur="500"/>
                                        <p:tgtEl>
                                          <p:spTgt spid="26"/>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barn(inVertical)">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9" grpId="0"/>
      <p:bldP spid="35" grpId="0"/>
      <p:bldP spid="38" grpId="0"/>
      <p:bldP spid="53" grpId="0"/>
      <p:bldP spid="63" grpId="0"/>
      <p:bldP spid="3" grpId="0"/>
      <p:bldP spid="21" grpId="0"/>
      <p:bldP spid="25" grpId="0"/>
      <p:bldP spid="27" grpId="0"/>
      <p:bldP spid="28"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3" name="TextBox 2">
            <a:extLst>
              <a:ext uri="{FF2B5EF4-FFF2-40B4-BE49-F238E27FC236}">
                <a16:creationId xmlns:a16="http://schemas.microsoft.com/office/drawing/2014/main" id="{99675D2E-43DD-357C-C239-62FF6D1D20EF}"/>
              </a:ext>
            </a:extLst>
          </p:cNvPr>
          <p:cNvSpPr txBox="1"/>
          <p:nvPr/>
        </p:nvSpPr>
        <p:spPr>
          <a:xfrm>
            <a:off x="102306" y="584775"/>
            <a:ext cx="3600000" cy="553998"/>
          </a:xfrm>
          <a:prstGeom prst="rect">
            <a:avLst/>
          </a:prstGeom>
          <a:noFill/>
        </p:spPr>
        <p:txBody>
          <a:bodyPr wrap="square">
            <a:spAutoFit/>
          </a:bodyPr>
          <a:lstStyle/>
          <a:p>
            <a:pPr defTabSz="914400">
              <a:spcBef>
                <a:spcPts val="1000"/>
              </a:spcBef>
              <a:defRPr/>
            </a:pPr>
            <a:r>
              <a:rPr kumimoji="0" lang="en-US" sz="3000" b="1" i="0" strike="noStrike" kern="1200" cap="none" spc="0" normalizeH="0" baseline="0" noProof="0" dirty="0">
                <a:ln>
                  <a:noFill/>
                </a:ln>
                <a:solidFill>
                  <a:prstClr val="black"/>
                </a:solidFill>
                <a:effectLst/>
                <a:uLnTx/>
                <a:uFillTx/>
                <a:latin typeface="+mj-lt"/>
                <a:ea typeface="+mn-ea"/>
                <a:cs typeface="+mn-cs"/>
              </a:rPr>
              <a:t>4. </a:t>
            </a:r>
            <a:r>
              <a:rPr kumimoji="0" lang="en-US" sz="3000" b="1" i="0" u="sng" strike="noStrike" kern="1200" cap="none" spc="0" normalizeH="0" baseline="0" noProof="0" dirty="0">
                <a:ln>
                  <a:noFill/>
                </a:ln>
                <a:solidFill>
                  <a:prstClr val="black"/>
                </a:solidFill>
                <a:effectLst/>
                <a:uLnTx/>
                <a:uFillTx/>
                <a:latin typeface="+mj-lt"/>
                <a:ea typeface="+mn-ea"/>
                <a:cs typeface="+mn-cs"/>
              </a:rPr>
              <a:t>Segment Mass</a:t>
            </a:r>
            <a:r>
              <a:rPr kumimoji="0" lang="en-US" sz="3000" b="1" i="0" strike="noStrike" kern="1200" cap="none" spc="0" normalizeH="0" baseline="0" noProof="0" dirty="0">
                <a:ln>
                  <a:noFill/>
                </a:ln>
                <a:solidFill>
                  <a:prstClr val="black"/>
                </a:solidFill>
                <a:effectLst/>
                <a:uLnTx/>
                <a:uFillTx/>
                <a:latin typeface="+mj-lt"/>
                <a:ea typeface="+mn-ea"/>
                <a:cs typeface="+mn-cs"/>
              </a:rPr>
              <a:t>:-</a:t>
            </a:r>
          </a:p>
        </p:txBody>
      </p:sp>
      <p:pic>
        <p:nvPicPr>
          <p:cNvPr id="7" name="Picture 6">
            <a:extLst>
              <a:ext uri="{FF2B5EF4-FFF2-40B4-BE49-F238E27FC236}">
                <a16:creationId xmlns:a16="http://schemas.microsoft.com/office/drawing/2014/main" id="{7951B1C7-8566-80D7-ACEA-BFFF8C7E953C}"/>
              </a:ext>
            </a:extLst>
          </p:cNvPr>
          <p:cNvPicPr>
            <a:picLocks noChangeAspect="1"/>
          </p:cNvPicPr>
          <p:nvPr/>
        </p:nvPicPr>
        <p:blipFill>
          <a:blip r:embed="rId2"/>
          <a:stretch>
            <a:fillRect/>
          </a:stretch>
        </p:blipFill>
        <p:spPr>
          <a:xfrm>
            <a:off x="9367987" y="389061"/>
            <a:ext cx="2578204" cy="5868000"/>
          </a:xfrm>
          <a:prstGeom prst="rect">
            <a:avLst/>
          </a:prstGeom>
        </p:spPr>
      </p:pic>
      <p:grpSp>
        <p:nvGrpSpPr>
          <p:cNvPr id="13" name="Group 12">
            <a:extLst>
              <a:ext uri="{FF2B5EF4-FFF2-40B4-BE49-F238E27FC236}">
                <a16:creationId xmlns:a16="http://schemas.microsoft.com/office/drawing/2014/main" id="{2C753450-D137-7C07-E4ED-5D82D47E8F46}"/>
              </a:ext>
            </a:extLst>
          </p:cNvPr>
          <p:cNvGrpSpPr/>
          <p:nvPr/>
        </p:nvGrpSpPr>
        <p:grpSpPr>
          <a:xfrm>
            <a:off x="10321100" y="2533204"/>
            <a:ext cx="930063" cy="1516357"/>
            <a:chOff x="5486822" y="3151999"/>
            <a:chExt cx="930063" cy="2061983"/>
          </a:xfrm>
        </p:grpSpPr>
        <p:sp>
          <p:nvSpPr>
            <p:cNvPr id="8" name="TextBox 7">
              <a:extLst>
                <a:ext uri="{FF2B5EF4-FFF2-40B4-BE49-F238E27FC236}">
                  <a16:creationId xmlns:a16="http://schemas.microsoft.com/office/drawing/2014/main" id="{69EDBA36-A39A-2872-6ACE-C7A8B8CA856C}"/>
                </a:ext>
              </a:extLst>
            </p:cNvPr>
            <p:cNvSpPr txBox="1"/>
            <p:nvPr/>
          </p:nvSpPr>
          <p:spPr>
            <a:xfrm>
              <a:off x="5486822" y="3151999"/>
              <a:ext cx="688009" cy="400110"/>
            </a:xfrm>
            <a:prstGeom prst="rect">
              <a:avLst/>
            </a:prstGeom>
            <a:noFill/>
          </p:spPr>
          <p:txBody>
            <a:bodyPr wrap="none" rtlCol="0">
              <a:spAutoFit/>
            </a:bodyPr>
            <a:lstStyle/>
            <a:p>
              <a:r>
                <a:rPr lang="en-US" sz="2000" b="1" dirty="0">
                  <a:ln w="0"/>
                  <a:solidFill>
                    <a:schemeClr val="accent1"/>
                  </a:solidFill>
                  <a:effectLst>
                    <a:outerShdw blurRad="38100" dist="25400" dir="5400000" algn="ctr" rotWithShape="0">
                      <a:srgbClr val="6E747A">
                        <a:alpha val="43000"/>
                      </a:srgbClr>
                    </a:outerShdw>
                  </a:effectLst>
                </a:rPr>
                <a:t>C.G</a:t>
              </a:r>
            </a:p>
          </p:txBody>
        </p:sp>
        <p:cxnSp>
          <p:nvCxnSpPr>
            <p:cNvPr id="10" name="Straight Arrow Connector 9">
              <a:extLst>
                <a:ext uri="{FF2B5EF4-FFF2-40B4-BE49-F238E27FC236}">
                  <a16:creationId xmlns:a16="http://schemas.microsoft.com/office/drawing/2014/main" id="{52E05A09-67A6-FC5D-9172-DE7300E10E00}"/>
                </a:ext>
              </a:extLst>
            </p:cNvPr>
            <p:cNvCxnSpPr>
              <a:cxnSpLocks/>
              <a:stCxn id="8" idx="2"/>
            </p:cNvCxnSpPr>
            <p:nvPr/>
          </p:nvCxnSpPr>
          <p:spPr>
            <a:xfrm flipH="1">
              <a:off x="5822812" y="3552109"/>
              <a:ext cx="0" cy="121096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2C3E969-1A29-3C63-9CEE-A23EBA2AEC1B}"/>
                </a:ext>
              </a:extLst>
            </p:cNvPr>
            <p:cNvSpPr txBox="1"/>
            <p:nvPr/>
          </p:nvSpPr>
          <p:spPr>
            <a:xfrm>
              <a:off x="5615062" y="4813872"/>
              <a:ext cx="801823" cy="400110"/>
            </a:xfrm>
            <a:prstGeom prst="rect">
              <a:avLst/>
            </a:prstGeom>
            <a:noFill/>
          </p:spPr>
          <p:txBody>
            <a:bodyPr wrap="none" rtlCol="0">
              <a:spAutoFit/>
            </a:bodyPr>
            <a:lstStyle/>
            <a:p>
              <a:r>
                <a:rPr lang="en-US" sz="2000" b="1" dirty="0">
                  <a:solidFill>
                    <a:srgbClr val="C00000"/>
                  </a:solidFill>
                </a:rPr>
                <a:t>M</a:t>
              </a:r>
              <a:r>
                <a:rPr lang="en-US" sz="2000" b="1" baseline="-25000" dirty="0">
                  <a:solidFill>
                    <a:srgbClr val="C00000"/>
                  </a:solidFill>
                </a:rPr>
                <a:t>Total</a:t>
              </a:r>
            </a:p>
          </p:txBody>
        </p:sp>
      </p:grpSp>
      <p:sp>
        <p:nvSpPr>
          <p:cNvPr id="14" name="TextBox 13">
            <a:extLst>
              <a:ext uri="{FF2B5EF4-FFF2-40B4-BE49-F238E27FC236}">
                <a16:creationId xmlns:a16="http://schemas.microsoft.com/office/drawing/2014/main" id="{B5385E77-C6F0-41BB-FA7E-33912C8A1C73}"/>
              </a:ext>
            </a:extLst>
          </p:cNvPr>
          <p:cNvSpPr txBox="1"/>
          <p:nvPr/>
        </p:nvSpPr>
        <p:spPr>
          <a:xfrm>
            <a:off x="35885" y="1105502"/>
            <a:ext cx="2412000" cy="553998"/>
          </a:xfrm>
          <a:prstGeom prst="rect">
            <a:avLst/>
          </a:prstGeom>
          <a:noFill/>
        </p:spPr>
        <p:txBody>
          <a:bodyPr wrap="square">
            <a:spAutoFit/>
          </a:bodyPr>
          <a:lstStyle/>
          <a:p>
            <a:pPr marL="514350" indent="-514350" defTabSz="914400">
              <a:spcBef>
                <a:spcPts val="1000"/>
              </a:spcBef>
              <a:buFont typeface="+mj-lt"/>
              <a:buAutoNum type="arabicParenR"/>
              <a:defRPr/>
            </a:pPr>
            <a:r>
              <a:rPr lang="en-US" sz="3000" dirty="0">
                <a:solidFill>
                  <a:prstClr val="black"/>
                </a:solidFill>
                <a:latin typeface="+mj-lt"/>
              </a:rPr>
              <a:t>Mass (M)</a:t>
            </a:r>
          </a:p>
        </p:txBody>
      </p:sp>
      <p:sp>
        <p:nvSpPr>
          <p:cNvPr id="15" name="TextBox 14">
            <a:extLst>
              <a:ext uri="{FF2B5EF4-FFF2-40B4-BE49-F238E27FC236}">
                <a16:creationId xmlns:a16="http://schemas.microsoft.com/office/drawing/2014/main" id="{B03D6D48-D03E-E580-1B39-3C9EE33BDD42}"/>
              </a:ext>
            </a:extLst>
          </p:cNvPr>
          <p:cNvSpPr txBox="1"/>
          <p:nvPr/>
        </p:nvSpPr>
        <p:spPr>
          <a:xfrm>
            <a:off x="35885" y="1621672"/>
            <a:ext cx="4428000" cy="553998"/>
          </a:xfrm>
          <a:prstGeom prst="rect">
            <a:avLst/>
          </a:prstGeom>
          <a:noFill/>
        </p:spPr>
        <p:txBody>
          <a:bodyPr wrap="square">
            <a:spAutoFit/>
          </a:bodyPr>
          <a:lstStyle/>
          <a:p>
            <a:pPr defTabSz="914400">
              <a:spcBef>
                <a:spcPts val="1000"/>
              </a:spcBef>
              <a:defRPr/>
            </a:pPr>
            <a:r>
              <a:rPr lang="en-US" sz="3000" dirty="0">
                <a:solidFill>
                  <a:prstClr val="black"/>
                </a:solidFill>
                <a:latin typeface="+mj-lt"/>
              </a:rPr>
              <a:t>2) Leg Mass = 0.0465 M  </a:t>
            </a:r>
            <a:endParaRPr lang="ar-IQ" sz="3000" dirty="0">
              <a:solidFill>
                <a:prstClr val="black"/>
              </a:solidFill>
              <a:latin typeface="+mj-lt"/>
            </a:endParaRPr>
          </a:p>
        </p:txBody>
      </p:sp>
      <p:sp>
        <p:nvSpPr>
          <p:cNvPr id="16" name="TextBox 15">
            <a:extLst>
              <a:ext uri="{FF2B5EF4-FFF2-40B4-BE49-F238E27FC236}">
                <a16:creationId xmlns:a16="http://schemas.microsoft.com/office/drawing/2014/main" id="{48BB0210-52D3-12E8-8D48-1E2D0F295171}"/>
              </a:ext>
            </a:extLst>
          </p:cNvPr>
          <p:cNvSpPr txBox="1"/>
          <p:nvPr/>
        </p:nvSpPr>
        <p:spPr>
          <a:xfrm>
            <a:off x="53885" y="2130770"/>
            <a:ext cx="4644000" cy="553998"/>
          </a:xfrm>
          <a:prstGeom prst="rect">
            <a:avLst/>
          </a:prstGeom>
          <a:noFill/>
        </p:spPr>
        <p:txBody>
          <a:bodyPr wrap="square">
            <a:spAutoFit/>
          </a:bodyPr>
          <a:lstStyle/>
          <a:p>
            <a:pPr defTabSz="914400">
              <a:spcBef>
                <a:spcPts val="1000"/>
              </a:spcBef>
              <a:defRPr/>
            </a:pPr>
            <a:r>
              <a:rPr lang="en-US" sz="3000" dirty="0">
                <a:solidFill>
                  <a:prstClr val="black"/>
                </a:solidFill>
                <a:latin typeface="+mj-lt"/>
              </a:rPr>
              <a:t>3) Foot Mass =  0.0145 M</a:t>
            </a:r>
          </a:p>
        </p:txBody>
      </p:sp>
      <p:sp>
        <p:nvSpPr>
          <p:cNvPr id="17" name="TextBox 16">
            <a:extLst>
              <a:ext uri="{FF2B5EF4-FFF2-40B4-BE49-F238E27FC236}">
                <a16:creationId xmlns:a16="http://schemas.microsoft.com/office/drawing/2014/main" id="{00414C51-BC15-30A7-C54D-940C118FD172}"/>
              </a:ext>
            </a:extLst>
          </p:cNvPr>
          <p:cNvSpPr txBox="1"/>
          <p:nvPr/>
        </p:nvSpPr>
        <p:spPr>
          <a:xfrm>
            <a:off x="53885" y="2617125"/>
            <a:ext cx="4500000" cy="553998"/>
          </a:xfrm>
          <a:prstGeom prst="rect">
            <a:avLst/>
          </a:prstGeom>
          <a:noFill/>
        </p:spPr>
        <p:txBody>
          <a:bodyPr wrap="square">
            <a:spAutoFit/>
          </a:bodyPr>
          <a:lstStyle/>
          <a:p>
            <a:pPr defTabSz="914400">
              <a:spcBef>
                <a:spcPts val="1000"/>
              </a:spcBef>
              <a:defRPr/>
            </a:pPr>
            <a:r>
              <a:rPr lang="en-US" sz="3000" dirty="0">
                <a:solidFill>
                  <a:prstClr val="black"/>
                </a:solidFill>
                <a:latin typeface="+mj-lt"/>
              </a:rPr>
              <a:t>4) Thigh Mass = 0.100 M</a:t>
            </a:r>
          </a:p>
        </p:txBody>
      </p:sp>
      <p:grpSp>
        <p:nvGrpSpPr>
          <p:cNvPr id="2" name="Group 1">
            <a:extLst>
              <a:ext uri="{FF2B5EF4-FFF2-40B4-BE49-F238E27FC236}">
                <a16:creationId xmlns:a16="http://schemas.microsoft.com/office/drawing/2014/main" id="{5BE68491-6E92-E3B5-9C1B-B9D763910650}"/>
              </a:ext>
            </a:extLst>
          </p:cNvPr>
          <p:cNvGrpSpPr/>
          <p:nvPr/>
        </p:nvGrpSpPr>
        <p:grpSpPr>
          <a:xfrm>
            <a:off x="10013135" y="4805872"/>
            <a:ext cx="837116" cy="1200330"/>
            <a:chOff x="5486822" y="3151999"/>
            <a:chExt cx="837116" cy="1200330"/>
          </a:xfrm>
        </p:grpSpPr>
        <p:sp>
          <p:nvSpPr>
            <p:cNvPr id="4" name="TextBox 3">
              <a:extLst>
                <a:ext uri="{FF2B5EF4-FFF2-40B4-BE49-F238E27FC236}">
                  <a16:creationId xmlns:a16="http://schemas.microsoft.com/office/drawing/2014/main" id="{09D69FEE-767F-ACD6-6B8E-B0B995C79DE7}"/>
                </a:ext>
              </a:extLst>
            </p:cNvPr>
            <p:cNvSpPr txBox="1"/>
            <p:nvPr/>
          </p:nvSpPr>
          <p:spPr>
            <a:xfrm>
              <a:off x="5486822" y="3151999"/>
              <a:ext cx="688009" cy="400110"/>
            </a:xfrm>
            <a:prstGeom prst="rect">
              <a:avLst/>
            </a:prstGeom>
            <a:noFill/>
          </p:spPr>
          <p:txBody>
            <a:bodyPr wrap="none" rtlCol="0">
              <a:spAutoFit/>
            </a:bodyPr>
            <a:lstStyle/>
            <a:p>
              <a:r>
                <a:rPr lang="en-US" sz="2000" b="1" dirty="0">
                  <a:ln w="0"/>
                  <a:solidFill>
                    <a:schemeClr val="accent1"/>
                  </a:solidFill>
                  <a:effectLst>
                    <a:outerShdw blurRad="38100" dist="25400" dir="5400000" algn="ctr" rotWithShape="0">
                      <a:srgbClr val="6E747A">
                        <a:alpha val="43000"/>
                      </a:srgbClr>
                    </a:outerShdw>
                  </a:effectLst>
                </a:rPr>
                <a:t>C.G</a:t>
              </a:r>
            </a:p>
          </p:txBody>
        </p:sp>
        <p:cxnSp>
          <p:nvCxnSpPr>
            <p:cNvPr id="6" name="Straight Arrow Connector 5">
              <a:extLst>
                <a:ext uri="{FF2B5EF4-FFF2-40B4-BE49-F238E27FC236}">
                  <a16:creationId xmlns:a16="http://schemas.microsoft.com/office/drawing/2014/main" id="{20BC2CAC-5A69-FECA-D520-44BB98CB940E}"/>
                </a:ext>
              </a:extLst>
            </p:cNvPr>
            <p:cNvCxnSpPr>
              <a:cxnSpLocks/>
              <a:stCxn id="4" idx="2"/>
            </p:cNvCxnSpPr>
            <p:nvPr/>
          </p:nvCxnSpPr>
          <p:spPr>
            <a:xfrm flipH="1">
              <a:off x="5830826" y="3552109"/>
              <a:ext cx="1" cy="47761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26148B5-1128-501F-A041-C3D61410497C}"/>
                </a:ext>
              </a:extLst>
            </p:cNvPr>
            <p:cNvSpPr txBox="1"/>
            <p:nvPr/>
          </p:nvSpPr>
          <p:spPr>
            <a:xfrm>
              <a:off x="5611884" y="3952219"/>
              <a:ext cx="712054" cy="400110"/>
            </a:xfrm>
            <a:prstGeom prst="rect">
              <a:avLst/>
            </a:prstGeom>
            <a:noFill/>
          </p:spPr>
          <p:txBody>
            <a:bodyPr wrap="none" rtlCol="0">
              <a:spAutoFit/>
            </a:bodyPr>
            <a:lstStyle/>
            <a:p>
              <a:r>
                <a:rPr lang="en-US" sz="2000" b="1" dirty="0">
                  <a:solidFill>
                    <a:srgbClr val="C00000"/>
                  </a:solidFill>
                </a:rPr>
                <a:t>M</a:t>
              </a:r>
              <a:r>
                <a:rPr lang="en-US" sz="2000" b="1" baseline="-25000" dirty="0">
                  <a:solidFill>
                    <a:srgbClr val="C00000"/>
                  </a:solidFill>
                </a:rPr>
                <a:t>Leg</a:t>
              </a:r>
            </a:p>
          </p:txBody>
        </p:sp>
      </p:grpSp>
      <p:grpSp>
        <p:nvGrpSpPr>
          <p:cNvPr id="12" name="Group 11">
            <a:extLst>
              <a:ext uri="{FF2B5EF4-FFF2-40B4-BE49-F238E27FC236}">
                <a16:creationId xmlns:a16="http://schemas.microsoft.com/office/drawing/2014/main" id="{827C85F6-C6F5-61D0-A2D6-965FBE10AE66}"/>
              </a:ext>
            </a:extLst>
          </p:cNvPr>
          <p:cNvGrpSpPr/>
          <p:nvPr/>
        </p:nvGrpSpPr>
        <p:grpSpPr>
          <a:xfrm>
            <a:off x="10008339" y="3500200"/>
            <a:ext cx="971769" cy="1200330"/>
            <a:chOff x="5486822" y="3151999"/>
            <a:chExt cx="971769" cy="1200330"/>
          </a:xfrm>
        </p:grpSpPr>
        <p:sp>
          <p:nvSpPr>
            <p:cNvPr id="19" name="TextBox 18">
              <a:extLst>
                <a:ext uri="{FF2B5EF4-FFF2-40B4-BE49-F238E27FC236}">
                  <a16:creationId xmlns:a16="http://schemas.microsoft.com/office/drawing/2014/main" id="{04CD9196-9811-BB78-8F96-376EAAD2BF47}"/>
                </a:ext>
              </a:extLst>
            </p:cNvPr>
            <p:cNvSpPr txBox="1"/>
            <p:nvPr/>
          </p:nvSpPr>
          <p:spPr>
            <a:xfrm>
              <a:off x="5486822" y="3151999"/>
              <a:ext cx="688009" cy="400110"/>
            </a:xfrm>
            <a:prstGeom prst="rect">
              <a:avLst/>
            </a:prstGeom>
            <a:noFill/>
          </p:spPr>
          <p:txBody>
            <a:bodyPr wrap="none" rtlCol="0">
              <a:spAutoFit/>
            </a:bodyPr>
            <a:lstStyle/>
            <a:p>
              <a:r>
                <a:rPr lang="en-US" sz="2000" b="1" dirty="0">
                  <a:ln w="0"/>
                  <a:solidFill>
                    <a:schemeClr val="accent1"/>
                  </a:solidFill>
                  <a:effectLst>
                    <a:outerShdw blurRad="38100" dist="25400" dir="5400000" algn="ctr" rotWithShape="0">
                      <a:srgbClr val="6E747A">
                        <a:alpha val="43000"/>
                      </a:srgbClr>
                    </a:outerShdw>
                  </a:effectLst>
                </a:rPr>
                <a:t>C.G</a:t>
              </a:r>
            </a:p>
          </p:txBody>
        </p:sp>
        <p:cxnSp>
          <p:nvCxnSpPr>
            <p:cNvPr id="20" name="Straight Arrow Connector 19">
              <a:extLst>
                <a:ext uri="{FF2B5EF4-FFF2-40B4-BE49-F238E27FC236}">
                  <a16:creationId xmlns:a16="http://schemas.microsoft.com/office/drawing/2014/main" id="{5919EEB3-2CA8-BACB-5D7D-8B6FD55E176B}"/>
                </a:ext>
              </a:extLst>
            </p:cNvPr>
            <p:cNvCxnSpPr>
              <a:cxnSpLocks/>
              <a:stCxn id="19" idx="2"/>
            </p:cNvCxnSpPr>
            <p:nvPr/>
          </p:nvCxnSpPr>
          <p:spPr>
            <a:xfrm flipH="1">
              <a:off x="5830826" y="3552109"/>
              <a:ext cx="1" cy="47761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440D926-FC86-BA58-786B-DF87C3CFEB02}"/>
                </a:ext>
              </a:extLst>
            </p:cNvPr>
            <p:cNvSpPr txBox="1"/>
            <p:nvPr/>
          </p:nvSpPr>
          <p:spPr>
            <a:xfrm>
              <a:off x="5611884" y="3952219"/>
              <a:ext cx="846707" cy="400110"/>
            </a:xfrm>
            <a:prstGeom prst="rect">
              <a:avLst/>
            </a:prstGeom>
            <a:noFill/>
          </p:spPr>
          <p:txBody>
            <a:bodyPr wrap="none" rtlCol="0">
              <a:spAutoFit/>
            </a:bodyPr>
            <a:lstStyle/>
            <a:p>
              <a:r>
                <a:rPr lang="en-US" sz="2000" b="1" dirty="0">
                  <a:solidFill>
                    <a:srgbClr val="C00000"/>
                  </a:solidFill>
                </a:rPr>
                <a:t>M</a:t>
              </a:r>
              <a:r>
                <a:rPr lang="en-US" sz="2000" b="1" baseline="-25000" dirty="0">
                  <a:solidFill>
                    <a:srgbClr val="C00000"/>
                  </a:solidFill>
                </a:rPr>
                <a:t>Thigh</a:t>
              </a:r>
            </a:p>
          </p:txBody>
        </p:sp>
      </p:grpSp>
      <p:grpSp>
        <p:nvGrpSpPr>
          <p:cNvPr id="22" name="Group 21">
            <a:extLst>
              <a:ext uri="{FF2B5EF4-FFF2-40B4-BE49-F238E27FC236}">
                <a16:creationId xmlns:a16="http://schemas.microsoft.com/office/drawing/2014/main" id="{082B622E-5D9A-325C-ADA1-07427729A536}"/>
              </a:ext>
            </a:extLst>
          </p:cNvPr>
          <p:cNvGrpSpPr/>
          <p:nvPr/>
        </p:nvGrpSpPr>
        <p:grpSpPr>
          <a:xfrm>
            <a:off x="10650997" y="5593539"/>
            <a:ext cx="891619" cy="1200330"/>
            <a:chOff x="5486822" y="3151999"/>
            <a:chExt cx="891619" cy="1200330"/>
          </a:xfrm>
        </p:grpSpPr>
        <p:sp>
          <p:nvSpPr>
            <p:cNvPr id="23" name="TextBox 22">
              <a:extLst>
                <a:ext uri="{FF2B5EF4-FFF2-40B4-BE49-F238E27FC236}">
                  <a16:creationId xmlns:a16="http://schemas.microsoft.com/office/drawing/2014/main" id="{D1AB81AD-F731-02B7-2BFD-C3A583D3DB52}"/>
                </a:ext>
              </a:extLst>
            </p:cNvPr>
            <p:cNvSpPr txBox="1"/>
            <p:nvPr/>
          </p:nvSpPr>
          <p:spPr>
            <a:xfrm>
              <a:off x="5486822" y="3151999"/>
              <a:ext cx="688009" cy="400110"/>
            </a:xfrm>
            <a:prstGeom prst="rect">
              <a:avLst/>
            </a:prstGeom>
            <a:noFill/>
          </p:spPr>
          <p:txBody>
            <a:bodyPr wrap="none" rtlCol="0">
              <a:spAutoFit/>
            </a:bodyPr>
            <a:lstStyle/>
            <a:p>
              <a:r>
                <a:rPr lang="en-US" sz="2000" b="1" dirty="0">
                  <a:ln w="0"/>
                  <a:solidFill>
                    <a:schemeClr val="accent1"/>
                  </a:solidFill>
                  <a:effectLst>
                    <a:outerShdw blurRad="38100" dist="25400" dir="5400000" algn="ctr" rotWithShape="0">
                      <a:srgbClr val="6E747A">
                        <a:alpha val="43000"/>
                      </a:srgbClr>
                    </a:outerShdw>
                  </a:effectLst>
                </a:rPr>
                <a:t>C.G</a:t>
              </a:r>
            </a:p>
          </p:txBody>
        </p:sp>
        <p:cxnSp>
          <p:nvCxnSpPr>
            <p:cNvPr id="24" name="Straight Arrow Connector 23">
              <a:extLst>
                <a:ext uri="{FF2B5EF4-FFF2-40B4-BE49-F238E27FC236}">
                  <a16:creationId xmlns:a16="http://schemas.microsoft.com/office/drawing/2014/main" id="{E7DF59E0-0BC1-D099-C135-55A3B2335DC6}"/>
                </a:ext>
              </a:extLst>
            </p:cNvPr>
            <p:cNvCxnSpPr>
              <a:cxnSpLocks/>
              <a:stCxn id="23" idx="2"/>
            </p:cNvCxnSpPr>
            <p:nvPr/>
          </p:nvCxnSpPr>
          <p:spPr>
            <a:xfrm flipH="1">
              <a:off x="5830826" y="3552109"/>
              <a:ext cx="1" cy="47761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7791D90-FEFD-BC09-3690-AB5ABEABB086}"/>
                </a:ext>
              </a:extLst>
            </p:cNvPr>
            <p:cNvSpPr txBox="1"/>
            <p:nvPr/>
          </p:nvSpPr>
          <p:spPr>
            <a:xfrm>
              <a:off x="5611884" y="3952219"/>
              <a:ext cx="766557" cy="400110"/>
            </a:xfrm>
            <a:prstGeom prst="rect">
              <a:avLst/>
            </a:prstGeom>
            <a:noFill/>
          </p:spPr>
          <p:txBody>
            <a:bodyPr wrap="none" rtlCol="0">
              <a:spAutoFit/>
            </a:bodyPr>
            <a:lstStyle/>
            <a:p>
              <a:r>
                <a:rPr lang="en-US" sz="2000" b="1" dirty="0">
                  <a:solidFill>
                    <a:srgbClr val="C00000"/>
                  </a:solidFill>
                </a:rPr>
                <a:t>M</a:t>
              </a:r>
              <a:r>
                <a:rPr lang="en-US" sz="2000" b="1" baseline="-25000" dirty="0">
                  <a:solidFill>
                    <a:srgbClr val="C00000"/>
                  </a:solidFill>
                </a:rPr>
                <a:t>Foot</a:t>
              </a:r>
            </a:p>
          </p:txBody>
        </p:sp>
      </p:grpSp>
      <p:cxnSp>
        <p:nvCxnSpPr>
          <p:cNvPr id="18" name="Straight Connector 17">
            <a:extLst>
              <a:ext uri="{FF2B5EF4-FFF2-40B4-BE49-F238E27FC236}">
                <a16:creationId xmlns:a16="http://schemas.microsoft.com/office/drawing/2014/main" id="{EB46920B-B05B-71B8-601D-2DF99C8E8FED}"/>
              </a:ext>
            </a:extLst>
          </p:cNvPr>
          <p:cNvCxnSpPr>
            <a:cxnSpLocks/>
          </p:cNvCxnSpPr>
          <p:nvPr/>
        </p:nvCxnSpPr>
        <p:spPr>
          <a:xfrm flipH="1">
            <a:off x="8225909" y="443794"/>
            <a:ext cx="2597610" cy="13446"/>
          </a:xfrm>
          <a:prstGeom prst="line">
            <a:avLst/>
          </a:prstGeom>
          <a:ln w="3810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B5DBFD3-251C-939D-FA19-7EE3269CD14B}"/>
              </a:ext>
            </a:extLst>
          </p:cNvPr>
          <p:cNvSpPr txBox="1"/>
          <p:nvPr/>
        </p:nvSpPr>
        <p:spPr>
          <a:xfrm>
            <a:off x="8417245" y="-81176"/>
            <a:ext cx="1901483" cy="553998"/>
          </a:xfrm>
          <a:prstGeom prst="rect">
            <a:avLst/>
          </a:prstGeom>
          <a:noFill/>
        </p:spPr>
        <p:txBody>
          <a:bodyPr wrap="none" rtlCol="0">
            <a:spAutoFit/>
          </a:bodyPr>
          <a:lstStyle/>
          <a:p>
            <a:r>
              <a:rPr lang="en-US" sz="3000" b="1" dirty="0">
                <a:solidFill>
                  <a:schemeClr val="accent5">
                    <a:lumMod val="50000"/>
                  </a:schemeClr>
                </a:solidFill>
              </a:rPr>
              <a:t>Unit in Kg</a:t>
            </a:r>
          </a:p>
        </p:txBody>
      </p:sp>
      <p:sp>
        <p:nvSpPr>
          <p:cNvPr id="27" name="TextBox 26">
            <a:extLst>
              <a:ext uri="{FF2B5EF4-FFF2-40B4-BE49-F238E27FC236}">
                <a16:creationId xmlns:a16="http://schemas.microsoft.com/office/drawing/2014/main" id="{F9F4FAFC-EB96-5DE0-7B61-517CAAA82975}"/>
              </a:ext>
            </a:extLst>
          </p:cNvPr>
          <p:cNvSpPr txBox="1"/>
          <p:nvPr/>
        </p:nvSpPr>
        <p:spPr>
          <a:xfrm>
            <a:off x="72674" y="3247657"/>
            <a:ext cx="4964287" cy="553998"/>
          </a:xfrm>
          <a:prstGeom prst="rect">
            <a:avLst/>
          </a:prstGeom>
          <a:noFill/>
        </p:spPr>
        <p:txBody>
          <a:bodyPr wrap="square">
            <a:spAutoFit/>
          </a:bodyPr>
          <a:lstStyle/>
          <a:p>
            <a:pPr defTabSz="914400">
              <a:spcBef>
                <a:spcPts val="1000"/>
              </a:spcBef>
              <a:defRPr/>
            </a:pPr>
            <a:r>
              <a:rPr kumimoji="0" lang="en-US" sz="3000" b="1" i="0" u="sng" strike="noStrike" kern="1200" cap="none" spc="0" normalizeH="0" baseline="0" noProof="0" dirty="0">
                <a:ln>
                  <a:noFill/>
                </a:ln>
                <a:solidFill>
                  <a:prstClr val="black"/>
                </a:solidFill>
                <a:effectLst/>
                <a:uLnTx/>
                <a:uFillTx/>
                <a:latin typeface="+mj-lt"/>
                <a:ea typeface="+mn-ea"/>
                <a:cs typeface="+mn-cs"/>
              </a:rPr>
              <a:t> Anthropometric data</a:t>
            </a:r>
            <a:r>
              <a:rPr kumimoji="0" lang="en-US" sz="3000" b="1" i="0" strike="noStrike" kern="1200" cap="none" spc="0" normalizeH="0" baseline="0" noProof="0" dirty="0">
                <a:ln>
                  <a:noFill/>
                </a:ln>
                <a:solidFill>
                  <a:prstClr val="black"/>
                </a:solidFill>
                <a:effectLst/>
                <a:uLnTx/>
                <a:uFillTx/>
                <a:latin typeface="+mj-lt"/>
                <a:ea typeface="+mn-ea"/>
                <a:cs typeface="+mn-cs"/>
              </a:rPr>
              <a:t>:-</a:t>
            </a:r>
            <a:endParaRPr lang="en-US" sz="3000" b="1" u="sng" dirty="0">
              <a:solidFill>
                <a:prstClr val="black"/>
              </a:solidFill>
              <a:latin typeface="+mj-lt"/>
            </a:endParaRPr>
          </a:p>
        </p:txBody>
      </p:sp>
      <p:sp>
        <p:nvSpPr>
          <p:cNvPr id="32" name="TextBox 31">
            <a:extLst>
              <a:ext uri="{FF2B5EF4-FFF2-40B4-BE49-F238E27FC236}">
                <a16:creationId xmlns:a16="http://schemas.microsoft.com/office/drawing/2014/main" id="{1288AEF4-BEDD-2573-C901-B14FB1B4DE16}"/>
              </a:ext>
            </a:extLst>
          </p:cNvPr>
          <p:cNvSpPr txBox="1"/>
          <p:nvPr/>
        </p:nvSpPr>
        <p:spPr>
          <a:xfrm>
            <a:off x="52422" y="3882230"/>
            <a:ext cx="4068000" cy="553998"/>
          </a:xfrm>
          <a:prstGeom prst="rect">
            <a:avLst/>
          </a:prstGeom>
          <a:noFill/>
        </p:spPr>
        <p:txBody>
          <a:bodyPr wrap="square">
            <a:spAutoFit/>
          </a:bodyPr>
          <a:lstStyle/>
          <a:p>
            <a:pPr marL="514350" indent="-514350" defTabSz="914400">
              <a:spcBef>
                <a:spcPts val="1000"/>
              </a:spcBef>
              <a:buFont typeface="+mj-lt"/>
              <a:buAutoNum type="arabicParenR"/>
              <a:defRPr/>
            </a:pPr>
            <a:r>
              <a:rPr lang="en-US" sz="3000" dirty="0">
                <a:solidFill>
                  <a:prstClr val="black"/>
                </a:solidFill>
                <a:latin typeface="+mj-lt"/>
              </a:rPr>
              <a:t>Mass (M) = 100 Kg</a:t>
            </a:r>
          </a:p>
        </p:txBody>
      </p:sp>
      <p:sp>
        <p:nvSpPr>
          <p:cNvPr id="33" name="TextBox 32">
            <a:extLst>
              <a:ext uri="{FF2B5EF4-FFF2-40B4-BE49-F238E27FC236}">
                <a16:creationId xmlns:a16="http://schemas.microsoft.com/office/drawing/2014/main" id="{31C87EA0-7D9A-F0D6-E787-B7572B888A75}"/>
              </a:ext>
            </a:extLst>
          </p:cNvPr>
          <p:cNvSpPr txBox="1"/>
          <p:nvPr/>
        </p:nvSpPr>
        <p:spPr>
          <a:xfrm>
            <a:off x="52423" y="4398400"/>
            <a:ext cx="4104000" cy="553998"/>
          </a:xfrm>
          <a:prstGeom prst="rect">
            <a:avLst/>
          </a:prstGeom>
          <a:noFill/>
        </p:spPr>
        <p:txBody>
          <a:bodyPr wrap="square">
            <a:spAutoFit/>
          </a:bodyPr>
          <a:lstStyle/>
          <a:p>
            <a:pPr defTabSz="914400">
              <a:spcBef>
                <a:spcPts val="1000"/>
              </a:spcBef>
              <a:defRPr/>
            </a:pPr>
            <a:r>
              <a:rPr lang="en-US" sz="3000" dirty="0">
                <a:solidFill>
                  <a:prstClr val="black"/>
                </a:solidFill>
                <a:latin typeface="+mj-lt"/>
              </a:rPr>
              <a:t>2) Leg Mass = 4.65 Kg  </a:t>
            </a:r>
            <a:endParaRPr lang="ar-IQ" sz="3000" dirty="0">
              <a:solidFill>
                <a:prstClr val="black"/>
              </a:solidFill>
              <a:latin typeface="+mj-lt"/>
            </a:endParaRPr>
          </a:p>
        </p:txBody>
      </p:sp>
      <p:sp>
        <p:nvSpPr>
          <p:cNvPr id="34" name="TextBox 33">
            <a:extLst>
              <a:ext uri="{FF2B5EF4-FFF2-40B4-BE49-F238E27FC236}">
                <a16:creationId xmlns:a16="http://schemas.microsoft.com/office/drawing/2014/main" id="{1634F706-4E24-50D3-98BB-FCF846A9F678}"/>
              </a:ext>
            </a:extLst>
          </p:cNvPr>
          <p:cNvSpPr txBox="1"/>
          <p:nvPr/>
        </p:nvSpPr>
        <p:spPr>
          <a:xfrm>
            <a:off x="70423" y="4907498"/>
            <a:ext cx="4644000" cy="553998"/>
          </a:xfrm>
          <a:prstGeom prst="rect">
            <a:avLst/>
          </a:prstGeom>
          <a:noFill/>
        </p:spPr>
        <p:txBody>
          <a:bodyPr wrap="square">
            <a:spAutoFit/>
          </a:bodyPr>
          <a:lstStyle/>
          <a:p>
            <a:pPr defTabSz="914400">
              <a:spcBef>
                <a:spcPts val="1000"/>
              </a:spcBef>
              <a:defRPr/>
            </a:pPr>
            <a:r>
              <a:rPr lang="en-US" sz="3000" dirty="0">
                <a:solidFill>
                  <a:prstClr val="black"/>
                </a:solidFill>
                <a:latin typeface="+mj-lt"/>
              </a:rPr>
              <a:t>3) Foot Mass =1.45 Kg</a:t>
            </a:r>
          </a:p>
        </p:txBody>
      </p:sp>
      <p:sp>
        <p:nvSpPr>
          <p:cNvPr id="35" name="TextBox 34">
            <a:extLst>
              <a:ext uri="{FF2B5EF4-FFF2-40B4-BE49-F238E27FC236}">
                <a16:creationId xmlns:a16="http://schemas.microsoft.com/office/drawing/2014/main" id="{ED5873B6-650B-76C6-301B-3C49CB8A5A04}"/>
              </a:ext>
            </a:extLst>
          </p:cNvPr>
          <p:cNvSpPr txBox="1"/>
          <p:nvPr/>
        </p:nvSpPr>
        <p:spPr>
          <a:xfrm>
            <a:off x="53885" y="5461496"/>
            <a:ext cx="4500000" cy="553998"/>
          </a:xfrm>
          <a:prstGeom prst="rect">
            <a:avLst/>
          </a:prstGeom>
          <a:noFill/>
        </p:spPr>
        <p:txBody>
          <a:bodyPr wrap="square">
            <a:spAutoFit/>
          </a:bodyPr>
          <a:lstStyle/>
          <a:p>
            <a:pPr defTabSz="914400">
              <a:spcBef>
                <a:spcPts val="1000"/>
              </a:spcBef>
              <a:defRPr/>
            </a:pPr>
            <a:r>
              <a:rPr lang="en-US" sz="3000" dirty="0">
                <a:solidFill>
                  <a:prstClr val="black"/>
                </a:solidFill>
                <a:latin typeface="+mj-lt"/>
              </a:rPr>
              <a:t>4) Thigh Mass = 10 Kg</a:t>
            </a:r>
          </a:p>
        </p:txBody>
      </p:sp>
    </p:spTree>
    <p:extLst>
      <p:ext uri="{BB962C8B-B14F-4D97-AF65-F5344CB8AC3E}">
        <p14:creationId xmlns:p14="http://schemas.microsoft.com/office/powerpoint/2010/main" val="332111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anim calcmode="lin" valueType="num">
                                      <p:cBhvr>
                                        <p:cTn id="45" dur="1000" fill="hold"/>
                                        <p:tgtEl>
                                          <p:spTgt spid="32"/>
                                        </p:tgtEl>
                                        <p:attrNameLst>
                                          <p:attrName>ppt_x</p:attrName>
                                        </p:attrNameLst>
                                      </p:cBhvr>
                                      <p:tavLst>
                                        <p:tav tm="0">
                                          <p:val>
                                            <p:strVal val="#ppt_x"/>
                                          </p:val>
                                        </p:tav>
                                        <p:tav tm="100000">
                                          <p:val>
                                            <p:strVal val="#ppt_x"/>
                                          </p:val>
                                        </p:tav>
                                      </p:tavLst>
                                    </p:anim>
                                    <p:anim calcmode="lin" valueType="num">
                                      <p:cBhvr>
                                        <p:cTn id="46" dur="1000" fill="hold"/>
                                        <p:tgtEl>
                                          <p:spTgt spid="3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1000" fill="hold"/>
                                        <p:tgtEl>
                                          <p:spTgt spid="3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1000"/>
                                        <p:tgtEl>
                                          <p:spTgt spid="34"/>
                                        </p:tgtEl>
                                      </p:cBhvr>
                                    </p:animEffect>
                                    <p:anim calcmode="lin" valueType="num">
                                      <p:cBhvr>
                                        <p:cTn id="55" dur="1000" fill="hold"/>
                                        <p:tgtEl>
                                          <p:spTgt spid="34"/>
                                        </p:tgtEl>
                                        <p:attrNameLst>
                                          <p:attrName>ppt_x</p:attrName>
                                        </p:attrNameLst>
                                      </p:cBhvr>
                                      <p:tavLst>
                                        <p:tav tm="0">
                                          <p:val>
                                            <p:strVal val="#ppt_x"/>
                                          </p:val>
                                        </p:tav>
                                        <p:tav tm="100000">
                                          <p:val>
                                            <p:strVal val="#ppt_x"/>
                                          </p:val>
                                        </p:tav>
                                      </p:tavLst>
                                    </p:anim>
                                    <p:anim calcmode="lin" valueType="num">
                                      <p:cBhvr>
                                        <p:cTn id="56" dur="1000" fill="hold"/>
                                        <p:tgtEl>
                                          <p:spTgt spid="3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7" grpId="0"/>
      <p:bldP spid="32" grpId="0"/>
      <p:bldP spid="33" grpId="0"/>
      <p:bldP spid="34" grpId="0"/>
      <p:bldP spid="35"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118872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 (Determination the Dimensions)</a:t>
            </a:r>
            <a:endParaRPr lang="en-US" sz="3200" b="1" u="sng" dirty="0">
              <a:solidFill>
                <a:srgbClr val="7030A0"/>
              </a:solidFill>
            </a:endParaRPr>
          </a:p>
        </p:txBody>
      </p:sp>
      <p:grpSp>
        <p:nvGrpSpPr>
          <p:cNvPr id="97" name="Group 96">
            <a:extLst>
              <a:ext uri="{FF2B5EF4-FFF2-40B4-BE49-F238E27FC236}">
                <a16:creationId xmlns:a16="http://schemas.microsoft.com/office/drawing/2014/main" id="{FDC18E12-7468-A14C-0E86-7FF2F1516153}"/>
              </a:ext>
            </a:extLst>
          </p:cNvPr>
          <p:cNvGrpSpPr/>
          <p:nvPr/>
        </p:nvGrpSpPr>
        <p:grpSpPr>
          <a:xfrm>
            <a:off x="8497828" y="1092408"/>
            <a:ext cx="3653011" cy="4652507"/>
            <a:chOff x="8388458" y="415392"/>
            <a:chExt cx="3653011" cy="4652507"/>
          </a:xfrm>
        </p:grpSpPr>
        <p:grpSp>
          <p:nvGrpSpPr>
            <p:cNvPr id="96" name="Group 95">
              <a:extLst>
                <a:ext uri="{FF2B5EF4-FFF2-40B4-BE49-F238E27FC236}">
                  <a16:creationId xmlns:a16="http://schemas.microsoft.com/office/drawing/2014/main" id="{A4969867-6F6A-E044-F696-D1891B1B6E05}"/>
                </a:ext>
              </a:extLst>
            </p:cNvPr>
            <p:cNvGrpSpPr/>
            <p:nvPr/>
          </p:nvGrpSpPr>
          <p:grpSpPr>
            <a:xfrm>
              <a:off x="8388458" y="415392"/>
              <a:ext cx="3653011" cy="4652507"/>
              <a:chOff x="8388458" y="415392"/>
              <a:chExt cx="3653011" cy="4652507"/>
            </a:xfrm>
          </p:grpSpPr>
          <p:sp>
            <p:nvSpPr>
              <p:cNvPr id="63" name="Flowchart: Delay 62">
                <a:extLst>
                  <a:ext uri="{FF2B5EF4-FFF2-40B4-BE49-F238E27FC236}">
                    <a16:creationId xmlns:a16="http://schemas.microsoft.com/office/drawing/2014/main" id="{F02A7FCC-539E-373A-4B97-51D8E724A0E4}"/>
                  </a:ext>
                </a:extLst>
              </p:cNvPr>
              <p:cNvSpPr/>
              <p:nvPr/>
            </p:nvSpPr>
            <p:spPr>
              <a:xfrm rot="16200000">
                <a:off x="10406589" y="4436575"/>
                <a:ext cx="504000" cy="3960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10D87756-6630-51A5-D694-5D3755CFCF41}"/>
                  </a:ext>
                </a:extLst>
              </p:cNvPr>
              <p:cNvGrpSpPr/>
              <p:nvPr/>
            </p:nvGrpSpPr>
            <p:grpSpPr>
              <a:xfrm>
                <a:off x="8388458" y="415392"/>
                <a:ext cx="3653011" cy="4652507"/>
                <a:chOff x="8542966" y="993584"/>
                <a:chExt cx="3653011" cy="4652507"/>
              </a:xfrm>
            </p:grpSpPr>
            <p:grpSp>
              <p:nvGrpSpPr>
                <p:cNvPr id="15" name="Group 14">
                  <a:extLst>
                    <a:ext uri="{FF2B5EF4-FFF2-40B4-BE49-F238E27FC236}">
                      <a16:creationId xmlns:a16="http://schemas.microsoft.com/office/drawing/2014/main" id="{D87689AF-D260-24D4-F7C5-B8471FC7684C}"/>
                    </a:ext>
                  </a:extLst>
                </p:cNvPr>
                <p:cNvGrpSpPr/>
                <p:nvPr/>
              </p:nvGrpSpPr>
              <p:grpSpPr>
                <a:xfrm>
                  <a:off x="8542966" y="993584"/>
                  <a:ext cx="3653011" cy="4652507"/>
                  <a:chOff x="8647657" y="1066396"/>
                  <a:chExt cx="3653011" cy="4652507"/>
                </a:xfrm>
              </p:grpSpPr>
              <p:grpSp>
                <p:nvGrpSpPr>
                  <p:cNvPr id="26" name="Group 25">
                    <a:extLst>
                      <a:ext uri="{FF2B5EF4-FFF2-40B4-BE49-F238E27FC236}">
                        <a16:creationId xmlns:a16="http://schemas.microsoft.com/office/drawing/2014/main" id="{9026EF0B-9D94-90D0-79E7-E8FC51A09B5D}"/>
                      </a:ext>
                    </a:extLst>
                  </p:cNvPr>
                  <p:cNvGrpSpPr/>
                  <p:nvPr/>
                </p:nvGrpSpPr>
                <p:grpSpPr>
                  <a:xfrm>
                    <a:off x="8647657" y="1066396"/>
                    <a:ext cx="3653011" cy="4652507"/>
                    <a:chOff x="8647657" y="1066396"/>
                    <a:chExt cx="3653011" cy="4652507"/>
                  </a:xfrm>
                </p:grpSpPr>
                <p:grpSp>
                  <p:nvGrpSpPr>
                    <p:cNvPr id="31" name="Group 30">
                      <a:extLst>
                        <a:ext uri="{FF2B5EF4-FFF2-40B4-BE49-F238E27FC236}">
                          <a16:creationId xmlns:a16="http://schemas.microsoft.com/office/drawing/2014/main" id="{4672BC33-5902-9E0B-4B3A-21D1E176B957}"/>
                        </a:ext>
                      </a:extLst>
                    </p:cNvPr>
                    <p:cNvGrpSpPr/>
                    <p:nvPr/>
                  </p:nvGrpSpPr>
                  <p:grpSpPr>
                    <a:xfrm>
                      <a:off x="8647657" y="1066396"/>
                      <a:ext cx="3653011" cy="4652507"/>
                      <a:chOff x="1823760" y="700736"/>
                      <a:chExt cx="3653011" cy="4652507"/>
                    </a:xfrm>
                  </p:grpSpPr>
                  <p:sp>
                    <p:nvSpPr>
                      <p:cNvPr id="34" name="TextBox 33">
                        <a:extLst>
                          <a:ext uri="{FF2B5EF4-FFF2-40B4-BE49-F238E27FC236}">
                            <a16:creationId xmlns:a16="http://schemas.microsoft.com/office/drawing/2014/main" id="{81B1A31E-22D8-58EF-2C2B-80DFFCECD1B2}"/>
                          </a:ext>
                        </a:extLst>
                      </p:cNvPr>
                      <p:cNvSpPr txBox="1"/>
                      <p:nvPr/>
                    </p:nvSpPr>
                    <p:spPr>
                      <a:xfrm rot="5400000">
                        <a:off x="4843745" y="3162365"/>
                        <a:ext cx="712054"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L</a:t>
                        </a:r>
                        <a:r>
                          <a:rPr lang="en-US" sz="3000" b="1" baseline="-25000" dirty="0">
                            <a:solidFill>
                              <a:srgbClr val="002060"/>
                            </a:solidFill>
                            <a:latin typeface="Times New Roman" panose="02020603050405020304" pitchFamily="18" charset="0"/>
                            <a:cs typeface="Times New Roman" panose="02020603050405020304" pitchFamily="18" charset="0"/>
                          </a:rPr>
                          <a:t>ab</a:t>
                        </a:r>
                      </a:p>
                    </p:txBody>
                  </p:sp>
                  <p:grpSp>
                    <p:nvGrpSpPr>
                      <p:cNvPr id="35" name="Group 34">
                        <a:extLst>
                          <a:ext uri="{FF2B5EF4-FFF2-40B4-BE49-F238E27FC236}">
                            <a16:creationId xmlns:a16="http://schemas.microsoft.com/office/drawing/2014/main" id="{204780C8-21AE-E23B-7DC5-7B76CB28B424}"/>
                          </a:ext>
                        </a:extLst>
                      </p:cNvPr>
                      <p:cNvGrpSpPr/>
                      <p:nvPr/>
                    </p:nvGrpSpPr>
                    <p:grpSpPr>
                      <a:xfrm>
                        <a:off x="1823760" y="700736"/>
                        <a:ext cx="3150730" cy="4652507"/>
                        <a:chOff x="1901822" y="973582"/>
                        <a:chExt cx="3150730" cy="4652507"/>
                      </a:xfrm>
                    </p:grpSpPr>
                    <p:sp>
                      <p:nvSpPr>
                        <p:cNvPr id="36" name="TextBox 35">
                          <a:extLst>
                            <a:ext uri="{FF2B5EF4-FFF2-40B4-BE49-F238E27FC236}">
                              <a16:creationId xmlns:a16="http://schemas.microsoft.com/office/drawing/2014/main" id="{8D636F25-3F3F-6156-1C73-EFC885D6BA90}"/>
                            </a:ext>
                          </a:extLst>
                        </p:cNvPr>
                        <p:cNvSpPr txBox="1"/>
                        <p:nvPr/>
                      </p:nvSpPr>
                      <p:spPr>
                        <a:xfrm rot="19579799">
                          <a:off x="3096434" y="1448825"/>
                          <a:ext cx="683200"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L</a:t>
                          </a:r>
                          <a:r>
                            <a:rPr lang="en-US" sz="3000" b="1" baseline="-25000" dirty="0">
                              <a:solidFill>
                                <a:srgbClr val="002060"/>
                              </a:solidFill>
                              <a:latin typeface="Times New Roman" panose="02020603050405020304" pitchFamily="18" charset="0"/>
                              <a:cs typeface="Times New Roman" panose="02020603050405020304" pitchFamily="18" charset="0"/>
                            </a:rPr>
                            <a:t>ac</a:t>
                          </a:r>
                        </a:p>
                      </p:txBody>
                    </p:sp>
                    <p:grpSp>
                      <p:nvGrpSpPr>
                        <p:cNvPr id="37" name="Group 36">
                          <a:extLst>
                            <a:ext uri="{FF2B5EF4-FFF2-40B4-BE49-F238E27FC236}">
                              <a16:creationId xmlns:a16="http://schemas.microsoft.com/office/drawing/2014/main" id="{2B8779E7-48CB-AE88-C867-BE8775D63FAC}"/>
                            </a:ext>
                          </a:extLst>
                        </p:cNvPr>
                        <p:cNvGrpSpPr/>
                        <p:nvPr/>
                      </p:nvGrpSpPr>
                      <p:grpSpPr>
                        <a:xfrm>
                          <a:off x="1901822" y="973582"/>
                          <a:ext cx="3150730" cy="4652507"/>
                          <a:chOff x="1901822" y="973582"/>
                          <a:chExt cx="3150730" cy="4652507"/>
                        </a:xfrm>
                      </p:grpSpPr>
                      <p:cxnSp>
                        <p:nvCxnSpPr>
                          <p:cNvPr id="38" name="Straight Connector 37">
                            <a:extLst>
                              <a:ext uri="{FF2B5EF4-FFF2-40B4-BE49-F238E27FC236}">
                                <a16:creationId xmlns:a16="http://schemas.microsoft.com/office/drawing/2014/main" id="{A3C7C29A-6429-BF77-4F41-DDAB69B896CC}"/>
                              </a:ext>
                            </a:extLst>
                          </p:cNvPr>
                          <p:cNvCxnSpPr>
                            <a:cxnSpLocks/>
                          </p:cNvCxnSpPr>
                          <p:nvPr/>
                        </p:nvCxnSpPr>
                        <p:spPr>
                          <a:xfrm flipH="1">
                            <a:off x="2447846" y="2732468"/>
                            <a:ext cx="895202" cy="532276"/>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6E6F4F-925C-5BD0-F82D-0C9AE84E6AA2}"/>
                              </a:ext>
                            </a:extLst>
                          </p:cNvPr>
                          <p:cNvCxnSpPr>
                            <a:cxnSpLocks/>
                          </p:cNvCxnSpPr>
                          <p:nvPr/>
                        </p:nvCxnSpPr>
                        <p:spPr>
                          <a:xfrm flipH="1">
                            <a:off x="3444429" y="5233107"/>
                            <a:ext cx="648115" cy="392982"/>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172332-1CC8-0DBE-54EC-974CB18732C6}"/>
                              </a:ext>
                            </a:extLst>
                          </p:cNvPr>
                          <p:cNvSpPr txBox="1"/>
                          <p:nvPr/>
                        </p:nvSpPr>
                        <p:spPr>
                          <a:xfrm rot="14582680">
                            <a:off x="2296453" y="4130092"/>
                            <a:ext cx="869149"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L</a:t>
                            </a:r>
                            <a:r>
                              <a:rPr lang="en-US" sz="3000" b="1" baseline="-25000" dirty="0">
                                <a:solidFill>
                                  <a:srgbClr val="002060"/>
                                </a:solidFill>
                                <a:latin typeface="Times New Roman" panose="02020603050405020304" pitchFamily="18" charset="0"/>
                                <a:cs typeface="Times New Roman" panose="02020603050405020304" pitchFamily="18" charset="0"/>
                              </a:rPr>
                              <a:t>MR</a:t>
                            </a:r>
                          </a:p>
                        </p:txBody>
                      </p:sp>
                      <p:cxnSp>
                        <p:nvCxnSpPr>
                          <p:cNvPr id="41" name="Straight Arrow Connector 40">
                            <a:extLst>
                              <a:ext uri="{FF2B5EF4-FFF2-40B4-BE49-F238E27FC236}">
                                <a16:creationId xmlns:a16="http://schemas.microsoft.com/office/drawing/2014/main" id="{AFCE3B07-D2BF-4E47-9BEB-37E184CFA00E}"/>
                              </a:ext>
                            </a:extLst>
                          </p:cNvPr>
                          <p:cNvCxnSpPr>
                            <a:cxnSpLocks/>
                          </p:cNvCxnSpPr>
                          <p:nvPr/>
                        </p:nvCxnSpPr>
                        <p:spPr>
                          <a:xfrm flipH="1" flipV="1">
                            <a:off x="2498620" y="3303337"/>
                            <a:ext cx="1123816" cy="2174274"/>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DD05D82-A8F0-3DE3-6AA7-04EB44B8F3DE}"/>
                              </a:ext>
                            </a:extLst>
                          </p:cNvPr>
                          <p:cNvSpPr txBox="1"/>
                          <p:nvPr/>
                        </p:nvSpPr>
                        <p:spPr>
                          <a:xfrm>
                            <a:off x="4237742" y="1871073"/>
                            <a:ext cx="377026"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a</a:t>
                            </a:r>
                          </a:p>
                        </p:txBody>
                      </p:sp>
                      <p:sp>
                        <p:nvSpPr>
                          <p:cNvPr id="43" name="TextBox 42">
                            <a:extLst>
                              <a:ext uri="{FF2B5EF4-FFF2-40B4-BE49-F238E27FC236}">
                                <a16:creationId xmlns:a16="http://schemas.microsoft.com/office/drawing/2014/main" id="{C6664AB1-DB5F-351B-3144-1F50DD9A51CD}"/>
                              </a:ext>
                            </a:extLst>
                          </p:cNvPr>
                          <p:cNvSpPr txBox="1"/>
                          <p:nvPr/>
                        </p:nvSpPr>
                        <p:spPr>
                          <a:xfrm>
                            <a:off x="4270429" y="4693559"/>
                            <a:ext cx="397866"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b</a:t>
                            </a:r>
                          </a:p>
                        </p:txBody>
                      </p:sp>
                      <p:sp>
                        <p:nvSpPr>
                          <p:cNvPr id="44" name="TextBox 43">
                            <a:extLst>
                              <a:ext uri="{FF2B5EF4-FFF2-40B4-BE49-F238E27FC236}">
                                <a16:creationId xmlns:a16="http://schemas.microsoft.com/office/drawing/2014/main" id="{F452D0C5-20D9-4CEC-81F5-ACC1C3D7BB82}"/>
                              </a:ext>
                            </a:extLst>
                          </p:cNvPr>
                          <p:cNvSpPr txBox="1"/>
                          <p:nvPr/>
                        </p:nvSpPr>
                        <p:spPr>
                          <a:xfrm>
                            <a:off x="2905477" y="2414289"/>
                            <a:ext cx="356188"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c</a:t>
                            </a:r>
                          </a:p>
                        </p:txBody>
                      </p:sp>
                      <p:sp>
                        <p:nvSpPr>
                          <p:cNvPr id="45" name="Flowchart: Connector 44">
                            <a:extLst>
                              <a:ext uri="{FF2B5EF4-FFF2-40B4-BE49-F238E27FC236}">
                                <a16:creationId xmlns:a16="http://schemas.microsoft.com/office/drawing/2014/main" id="{8BF05E67-A758-E2F5-8A61-C9DAB0591BC2}"/>
                              </a:ext>
                            </a:extLst>
                          </p:cNvPr>
                          <p:cNvSpPr/>
                          <p:nvPr/>
                        </p:nvSpPr>
                        <p:spPr>
                          <a:xfrm rot="20313593">
                            <a:off x="4064904" y="2247235"/>
                            <a:ext cx="270000" cy="27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a:extLst>
                              <a:ext uri="{FF2B5EF4-FFF2-40B4-BE49-F238E27FC236}">
                                <a16:creationId xmlns:a16="http://schemas.microsoft.com/office/drawing/2014/main" id="{11D9BF3D-549F-711D-0184-C041A40DBEF2}"/>
                              </a:ext>
                            </a:extLst>
                          </p:cNvPr>
                          <p:cNvSpPr/>
                          <p:nvPr/>
                        </p:nvSpPr>
                        <p:spPr>
                          <a:xfrm rot="20313593">
                            <a:off x="4064903" y="5112557"/>
                            <a:ext cx="270000" cy="27000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47" name="Flowchart: Connector 46">
                            <a:extLst>
                              <a:ext uri="{FF2B5EF4-FFF2-40B4-BE49-F238E27FC236}">
                                <a16:creationId xmlns:a16="http://schemas.microsoft.com/office/drawing/2014/main" id="{9DE9F1A6-8E7A-7C51-4299-19F966F81485}"/>
                              </a:ext>
                            </a:extLst>
                          </p:cNvPr>
                          <p:cNvSpPr/>
                          <p:nvPr/>
                        </p:nvSpPr>
                        <p:spPr>
                          <a:xfrm rot="548387">
                            <a:off x="3223477" y="2621133"/>
                            <a:ext cx="288000" cy="28800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48" name="Straight Connector 47">
                            <a:extLst>
                              <a:ext uri="{FF2B5EF4-FFF2-40B4-BE49-F238E27FC236}">
                                <a16:creationId xmlns:a16="http://schemas.microsoft.com/office/drawing/2014/main" id="{8DF6ED3A-4B0E-346A-D7A3-93A9CB545AE1}"/>
                              </a:ext>
                            </a:extLst>
                          </p:cNvPr>
                          <p:cNvCxnSpPr>
                            <a:cxnSpLocks/>
                          </p:cNvCxnSpPr>
                          <p:nvPr/>
                        </p:nvCxnSpPr>
                        <p:spPr>
                          <a:xfrm>
                            <a:off x="3346595" y="2725519"/>
                            <a:ext cx="754832" cy="2430754"/>
                          </a:xfrm>
                          <a:prstGeom prst="line">
                            <a:avLst/>
                          </a:prstGeom>
                          <a:ln w="381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75594D3D-63B2-5D1E-C6D9-62C2CA6C4706}"/>
                              </a:ext>
                            </a:extLst>
                          </p:cNvPr>
                          <p:cNvSpPr/>
                          <p:nvPr/>
                        </p:nvSpPr>
                        <p:spPr>
                          <a:xfrm rot="20503527">
                            <a:off x="3522122" y="3162405"/>
                            <a:ext cx="469664" cy="17793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EB833916-9F1C-1FFB-B57C-A6F3FE1FCDF3}"/>
                              </a:ext>
                            </a:extLst>
                          </p:cNvPr>
                          <p:cNvCxnSpPr>
                            <a:cxnSpLocks/>
                          </p:cNvCxnSpPr>
                          <p:nvPr/>
                        </p:nvCxnSpPr>
                        <p:spPr>
                          <a:xfrm flipH="1">
                            <a:off x="3382352" y="2390954"/>
                            <a:ext cx="757593" cy="3493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6F916E9-B196-E619-8A09-842F01C611D1}"/>
                              </a:ext>
                            </a:extLst>
                          </p:cNvPr>
                          <p:cNvCxnSpPr>
                            <a:cxnSpLocks/>
                          </p:cNvCxnSpPr>
                          <p:nvPr/>
                        </p:nvCxnSpPr>
                        <p:spPr>
                          <a:xfrm flipH="1">
                            <a:off x="4199903" y="5223111"/>
                            <a:ext cx="852649" cy="0"/>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0BD34FF-DB29-54EE-22FE-E55EB42860A3}"/>
                              </a:ext>
                            </a:extLst>
                          </p:cNvPr>
                          <p:cNvCxnSpPr>
                            <a:cxnSpLocks/>
                          </p:cNvCxnSpPr>
                          <p:nvPr/>
                        </p:nvCxnSpPr>
                        <p:spPr>
                          <a:xfrm flipH="1">
                            <a:off x="4150557" y="2371088"/>
                            <a:ext cx="852649" cy="0"/>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92BE376-7792-A9EA-AE7D-644BA35BCBAC}"/>
                              </a:ext>
                            </a:extLst>
                          </p:cNvPr>
                          <p:cNvCxnSpPr>
                            <a:cxnSpLocks/>
                          </p:cNvCxnSpPr>
                          <p:nvPr/>
                        </p:nvCxnSpPr>
                        <p:spPr>
                          <a:xfrm flipV="1">
                            <a:off x="4963372" y="2340350"/>
                            <a:ext cx="3134" cy="2896868"/>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3FC63F9-711D-48CE-12C3-DD41C6DF8E87}"/>
                              </a:ext>
                            </a:extLst>
                          </p:cNvPr>
                          <p:cNvCxnSpPr>
                            <a:cxnSpLocks/>
                          </p:cNvCxnSpPr>
                          <p:nvPr/>
                        </p:nvCxnSpPr>
                        <p:spPr>
                          <a:xfrm>
                            <a:off x="3014171" y="2064261"/>
                            <a:ext cx="306197" cy="664733"/>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FF6DDCA-424A-1BA7-7A83-0183DBFB65C6}"/>
                              </a:ext>
                            </a:extLst>
                          </p:cNvPr>
                          <p:cNvCxnSpPr>
                            <a:cxnSpLocks/>
                          </p:cNvCxnSpPr>
                          <p:nvPr/>
                        </p:nvCxnSpPr>
                        <p:spPr>
                          <a:xfrm>
                            <a:off x="3973953" y="1802133"/>
                            <a:ext cx="238428" cy="653069"/>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088C670-EBE5-47FA-AFE8-92D14498EB43}"/>
                              </a:ext>
                            </a:extLst>
                          </p:cNvPr>
                          <p:cNvCxnSpPr>
                            <a:cxnSpLocks/>
                          </p:cNvCxnSpPr>
                          <p:nvPr/>
                        </p:nvCxnSpPr>
                        <p:spPr>
                          <a:xfrm flipV="1">
                            <a:off x="3152328" y="1783368"/>
                            <a:ext cx="712317" cy="431901"/>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7" name="Graphic 56" descr="Line arrow: Clockwise curve with solid fill">
                            <a:extLst>
                              <a:ext uri="{FF2B5EF4-FFF2-40B4-BE49-F238E27FC236}">
                                <a16:creationId xmlns:a16="http://schemas.microsoft.com/office/drawing/2014/main" id="{B3B92C8A-6C0C-B34B-6AAE-5890C97403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58193" y="2477802"/>
                            <a:ext cx="633114" cy="633114"/>
                          </a:xfrm>
                          <a:prstGeom prst="rect">
                            <a:avLst/>
                          </a:prstGeom>
                        </p:spPr>
                      </p:pic>
                      <p:sp>
                        <p:nvSpPr>
                          <p:cNvPr id="58" name="TextBox 57">
                            <a:extLst>
                              <a:ext uri="{FF2B5EF4-FFF2-40B4-BE49-F238E27FC236}">
                                <a16:creationId xmlns:a16="http://schemas.microsoft.com/office/drawing/2014/main" id="{7F4D8B53-90B6-0A6E-B74D-73E8F3F9C04E}"/>
                              </a:ext>
                            </a:extLst>
                          </p:cNvPr>
                          <p:cNvSpPr txBox="1"/>
                          <p:nvPr/>
                        </p:nvSpPr>
                        <p:spPr>
                          <a:xfrm>
                            <a:off x="3870321" y="2393118"/>
                            <a:ext cx="396000" cy="477054"/>
                          </a:xfrm>
                          <a:prstGeom prst="rect">
                            <a:avLst/>
                          </a:prstGeom>
                          <a:noFill/>
                        </p:spPr>
                        <p:txBody>
                          <a:bodyPr wrap="square">
                            <a:spAutoFit/>
                          </a:bodyPr>
                          <a:lstStyle/>
                          <a:p>
                            <a:r>
                              <a:rPr lang="el-GR" sz="25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β</a:t>
                            </a:r>
                            <a:endParaRPr lang="en-US" sz="2500" b="1" dirty="0">
                              <a:ln w="0"/>
                              <a:solidFill>
                                <a:schemeClr val="bg1"/>
                              </a:solidFill>
                              <a:effectLst>
                                <a:outerShdw blurRad="38100" dist="25400" dir="5400000" algn="ctr" rotWithShape="0">
                                  <a:srgbClr val="6E747A">
                                    <a:alpha val="43000"/>
                                  </a:srgbClr>
                                </a:outerShdw>
                              </a:effectLst>
                            </a:endParaRPr>
                          </a:p>
                        </p:txBody>
                      </p:sp>
                      <p:cxnSp>
                        <p:nvCxnSpPr>
                          <p:cNvPr id="59" name="Straight Connector 58">
                            <a:extLst>
                              <a:ext uri="{FF2B5EF4-FFF2-40B4-BE49-F238E27FC236}">
                                <a16:creationId xmlns:a16="http://schemas.microsoft.com/office/drawing/2014/main" id="{139A5828-AB5E-960E-8998-8786DA8040D7}"/>
                              </a:ext>
                            </a:extLst>
                          </p:cNvPr>
                          <p:cNvCxnSpPr>
                            <a:cxnSpLocks/>
                          </p:cNvCxnSpPr>
                          <p:nvPr/>
                        </p:nvCxnSpPr>
                        <p:spPr>
                          <a:xfrm>
                            <a:off x="4181486" y="2425070"/>
                            <a:ext cx="0" cy="285978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BFEA606-75D4-4B82-0EF3-91FAD9AB8941}"/>
                              </a:ext>
                            </a:extLst>
                          </p:cNvPr>
                          <p:cNvCxnSpPr>
                            <a:cxnSpLocks/>
                          </p:cNvCxnSpPr>
                          <p:nvPr/>
                        </p:nvCxnSpPr>
                        <p:spPr>
                          <a:xfrm flipH="1">
                            <a:off x="1901822" y="2367842"/>
                            <a:ext cx="2227220" cy="0"/>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pic>
                        <p:nvPicPr>
                          <p:cNvPr id="79" name="Graphic 78" descr="Line arrow: Clockwise curve with solid fill">
                            <a:extLst>
                              <a:ext uri="{FF2B5EF4-FFF2-40B4-BE49-F238E27FC236}">
                                <a16:creationId xmlns:a16="http://schemas.microsoft.com/office/drawing/2014/main" id="{973FDB4E-64B4-1127-092E-81995E2BC7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07385" y="2295198"/>
                            <a:ext cx="706786" cy="763606"/>
                          </a:xfrm>
                          <a:prstGeom prst="rect">
                            <a:avLst/>
                          </a:prstGeom>
                        </p:spPr>
                      </p:pic>
                      <p:sp>
                        <p:nvSpPr>
                          <p:cNvPr id="90" name="TextBox 89">
                            <a:extLst>
                              <a:ext uri="{FF2B5EF4-FFF2-40B4-BE49-F238E27FC236}">
                                <a16:creationId xmlns:a16="http://schemas.microsoft.com/office/drawing/2014/main" id="{80376F0B-824D-3406-FA94-8FDFB2A4C707}"/>
                              </a:ext>
                            </a:extLst>
                          </p:cNvPr>
                          <p:cNvSpPr txBox="1"/>
                          <p:nvPr/>
                        </p:nvSpPr>
                        <p:spPr>
                          <a:xfrm rot="19750207">
                            <a:off x="2374150" y="1169020"/>
                            <a:ext cx="633507"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F</a:t>
                            </a:r>
                            <a:r>
                              <a:rPr lang="en-US" sz="3000" b="1" baseline="-25000" dirty="0">
                                <a:solidFill>
                                  <a:srgbClr val="002060"/>
                                </a:solidFill>
                                <a:latin typeface="Times New Roman" panose="02020603050405020304" pitchFamily="18" charset="0"/>
                                <a:cs typeface="Times New Roman" panose="02020603050405020304" pitchFamily="18" charset="0"/>
                              </a:rPr>
                              <a:t>m</a:t>
                            </a:r>
                          </a:p>
                        </p:txBody>
                      </p:sp>
                      <p:sp>
                        <p:nvSpPr>
                          <p:cNvPr id="91" name="TextBox 90">
                            <a:extLst>
                              <a:ext uri="{FF2B5EF4-FFF2-40B4-BE49-F238E27FC236}">
                                <a16:creationId xmlns:a16="http://schemas.microsoft.com/office/drawing/2014/main" id="{DD69F848-BC68-6289-3B3C-526162D6A38F}"/>
                              </a:ext>
                            </a:extLst>
                          </p:cNvPr>
                          <p:cNvSpPr txBox="1"/>
                          <p:nvPr/>
                        </p:nvSpPr>
                        <p:spPr>
                          <a:xfrm rot="19743043">
                            <a:off x="3513192" y="973582"/>
                            <a:ext cx="420308"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F</a:t>
                            </a:r>
                          </a:p>
                        </p:txBody>
                      </p:sp>
                      <p:sp>
                        <p:nvSpPr>
                          <p:cNvPr id="92" name="TextBox 91">
                            <a:extLst>
                              <a:ext uri="{FF2B5EF4-FFF2-40B4-BE49-F238E27FC236}">
                                <a16:creationId xmlns:a16="http://schemas.microsoft.com/office/drawing/2014/main" id="{B114D700-EF35-4CEB-A8E7-A5CC9C34015F}"/>
                              </a:ext>
                            </a:extLst>
                          </p:cNvPr>
                          <p:cNvSpPr txBox="1"/>
                          <p:nvPr/>
                        </p:nvSpPr>
                        <p:spPr>
                          <a:xfrm>
                            <a:off x="4220431" y="3997997"/>
                            <a:ext cx="576696"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R</a:t>
                            </a:r>
                            <a:r>
                              <a:rPr lang="en-US" sz="3000" b="1" baseline="-25000" dirty="0">
                                <a:solidFill>
                                  <a:srgbClr val="002060"/>
                                </a:solidFill>
                                <a:latin typeface="Times New Roman" panose="02020603050405020304" pitchFamily="18" charset="0"/>
                                <a:cs typeface="Times New Roman" panose="02020603050405020304" pitchFamily="18" charset="0"/>
                              </a:rPr>
                              <a:t>y</a:t>
                            </a:r>
                          </a:p>
                        </p:txBody>
                      </p:sp>
                      <p:sp>
                        <p:nvSpPr>
                          <p:cNvPr id="93" name="TextBox 92">
                            <a:extLst>
                              <a:ext uri="{FF2B5EF4-FFF2-40B4-BE49-F238E27FC236}">
                                <a16:creationId xmlns:a16="http://schemas.microsoft.com/office/drawing/2014/main" id="{BB978381-F258-EA2E-682D-6A226130F7BD}"/>
                              </a:ext>
                            </a:extLst>
                          </p:cNvPr>
                          <p:cNvSpPr txBox="1"/>
                          <p:nvPr/>
                        </p:nvSpPr>
                        <p:spPr>
                          <a:xfrm>
                            <a:off x="2550536" y="4812714"/>
                            <a:ext cx="590226"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R</a:t>
                            </a:r>
                            <a:r>
                              <a:rPr lang="en-US" sz="3000" b="1" baseline="-25000" dirty="0">
                                <a:solidFill>
                                  <a:srgbClr val="002060"/>
                                </a:solidFill>
                                <a:latin typeface="Times New Roman" panose="02020603050405020304" pitchFamily="18" charset="0"/>
                                <a:cs typeface="Times New Roman" panose="02020603050405020304" pitchFamily="18" charset="0"/>
                              </a:rPr>
                              <a:t>x</a:t>
                            </a:r>
                          </a:p>
                        </p:txBody>
                      </p:sp>
                    </p:grpSp>
                  </p:grpSp>
                </p:grpSp>
                <p:sp>
                  <p:nvSpPr>
                    <p:cNvPr id="33" name="TextBox 32">
                      <a:extLst>
                        <a:ext uri="{FF2B5EF4-FFF2-40B4-BE49-F238E27FC236}">
                          <a16:creationId xmlns:a16="http://schemas.microsoft.com/office/drawing/2014/main" id="{1DDC2DE9-C908-AB59-F21E-F3A8937B2E91}"/>
                        </a:ext>
                      </a:extLst>
                    </p:cNvPr>
                    <p:cNvSpPr txBox="1"/>
                    <p:nvPr/>
                  </p:nvSpPr>
                  <p:spPr>
                    <a:xfrm rot="20153141">
                      <a:off x="9612984" y="3140899"/>
                      <a:ext cx="914400" cy="707886"/>
                    </a:xfrm>
                    <a:prstGeom prst="rect">
                      <a:avLst/>
                    </a:prstGeom>
                    <a:noFill/>
                  </p:spPr>
                  <p:txBody>
                    <a:bodyPr wrap="square" rtlCol="0">
                      <a:spAutoFit/>
                    </a:bodyPr>
                    <a:lstStyle/>
                    <a:p>
                      <a:r>
                        <a:rPr lang="en-US" sz="4000" dirty="0">
                          <a:ln w="0"/>
                          <a:solidFill>
                            <a:schemeClr val="accent1"/>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cs typeface="Times New Roman" panose="02020603050405020304" pitchFamily="18" charset="0"/>
                        </a:rPr>
                        <a:t>F</a:t>
                      </a:r>
                      <a:r>
                        <a:rPr lang="en-US" sz="4000" baseline="-25000" dirty="0">
                          <a:ln w="0"/>
                          <a:solidFill>
                            <a:schemeClr val="accent1"/>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cs typeface="Times New Roman" panose="02020603050405020304" pitchFamily="18" charset="0"/>
                        </a:rPr>
                        <a:t>d</a:t>
                      </a:r>
                    </a:p>
                  </p:txBody>
                </p:sp>
              </p:grpSp>
              <p:cxnSp>
                <p:nvCxnSpPr>
                  <p:cNvPr id="16" name="Straight Arrow Connector 15">
                    <a:extLst>
                      <a:ext uri="{FF2B5EF4-FFF2-40B4-BE49-F238E27FC236}">
                        <a16:creationId xmlns:a16="http://schemas.microsoft.com/office/drawing/2014/main" id="{C23902FB-B3D2-6579-C34A-7B10BF64959A}"/>
                      </a:ext>
                    </a:extLst>
                  </p:cNvPr>
                  <p:cNvCxnSpPr>
                    <a:cxnSpLocks/>
                  </p:cNvCxnSpPr>
                  <p:nvPr/>
                </p:nvCxnSpPr>
                <p:spPr>
                  <a:xfrm>
                    <a:off x="10177825" y="3186271"/>
                    <a:ext cx="403159" cy="110052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88C9DD74-F6D2-922B-1DA0-4BA4715EC4A3}"/>
                      </a:ext>
                    </a:extLst>
                  </p:cNvPr>
                  <p:cNvCxnSpPr>
                    <a:cxnSpLocks/>
                  </p:cNvCxnSpPr>
                  <p:nvPr/>
                </p:nvCxnSpPr>
                <p:spPr>
                  <a:xfrm flipV="1">
                    <a:off x="10931936" y="4246373"/>
                    <a:ext cx="0" cy="108000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2B5A12D2-2D38-1287-3BDC-BA60D32520F0}"/>
                      </a:ext>
                    </a:extLst>
                  </p:cNvPr>
                  <p:cNvCxnSpPr>
                    <a:cxnSpLocks/>
                  </p:cNvCxnSpPr>
                  <p:nvPr/>
                </p:nvCxnSpPr>
                <p:spPr>
                  <a:xfrm flipH="1">
                    <a:off x="9847321" y="5305947"/>
                    <a:ext cx="108000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E008BCA5-C426-49C3-9C5D-87C12D9B92A0}"/>
                      </a:ext>
                    </a:extLst>
                  </p:cNvPr>
                  <p:cNvCxnSpPr>
                    <a:cxnSpLocks/>
                  </p:cNvCxnSpPr>
                  <p:nvPr/>
                </p:nvCxnSpPr>
                <p:spPr>
                  <a:xfrm>
                    <a:off x="10565093" y="1535886"/>
                    <a:ext cx="334744" cy="87832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5625D5B7-EA25-C023-3AE4-A96B4B70A26B}"/>
                      </a:ext>
                    </a:extLst>
                  </p:cNvPr>
                  <p:cNvCxnSpPr>
                    <a:cxnSpLocks/>
                  </p:cNvCxnSpPr>
                  <p:nvPr/>
                </p:nvCxnSpPr>
                <p:spPr>
                  <a:xfrm>
                    <a:off x="9607377" y="1779301"/>
                    <a:ext cx="431680" cy="1045981"/>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DD6C7AB7-07A9-840D-09B0-88E6C40C62DF}"/>
                    </a:ext>
                  </a:extLst>
                </p:cNvPr>
                <p:cNvGrpSpPr/>
                <p:nvPr/>
              </p:nvGrpSpPr>
              <p:grpSpPr>
                <a:xfrm>
                  <a:off x="10394206" y="3448767"/>
                  <a:ext cx="450672" cy="616733"/>
                  <a:chOff x="3671190" y="3177504"/>
                  <a:chExt cx="450672" cy="616733"/>
                </a:xfrm>
              </p:grpSpPr>
              <p:pic>
                <p:nvPicPr>
                  <p:cNvPr id="6" name="Graphic 5" descr="Line arrow: Counter-clockwise curve with solid fill">
                    <a:extLst>
                      <a:ext uri="{FF2B5EF4-FFF2-40B4-BE49-F238E27FC236}">
                        <a16:creationId xmlns:a16="http://schemas.microsoft.com/office/drawing/2014/main" id="{9D525E30-EE64-C6C5-6784-1259DC4038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520623">
                    <a:off x="3687051" y="3362237"/>
                    <a:ext cx="432000" cy="4320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FE0FAF5-DFD6-2524-65D1-37D05A27E78B}"/>
                          </a:ext>
                        </a:extLst>
                      </p:cNvPr>
                      <p:cNvSpPr txBox="1"/>
                      <p:nvPr/>
                    </p:nvSpPr>
                    <p:spPr>
                      <a:xfrm>
                        <a:off x="3671190" y="3177504"/>
                        <a:ext cx="450672" cy="2787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𝜹</m:t>
                              </m:r>
                            </m:oMath>
                          </m:oMathPara>
                        </a14:m>
                        <a:endParaRPr lang="en-US" b="1" dirty="0">
                          <a:solidFill>
                            <a:srgbClr val="FF0000"/>
                          </a:solidFill>
                        </a:endParaRPr>
                      </a:p>
                    </p:txBody>
                  </p:sp>
                </mc:Choice>
                <mc:Fallback xmlns="">
                  <p:sp>
                    <p:nvSpPr>
                      <p:cNvPr id="23" name="TextBox 22">
                        <a:extLst>
                          <a:ext uri="{FF2B5EF4-FFF2-40B4-BE49-F238E27FC236}">
                            <a16:creationId xmlns:a16="http://schemas.microsoft.com/office/drawing/2014/main" id="{0B86C24B-9FED-C074-1AA2-50848F51BE04}"/>
                          </a:ext>
                        </a:extLst>
                      </p:cNvPr>
                      <p:cNvSpPr txBox="1">
                        <a:spLocks noRot="1" noChangeAspect="1" noMove="1" noResize="1" noEditPoints="1" noAdjustHandles="1" noChangeArrowheads="1" noChangeShapeType="1" noTextEdit="1"/>
                      </p:cNvSpPr>
                      <p:nvPr/>
                    </p:nvSpPr>
                    <p:spPr>
                      <a:xfrm>
                        <a:off x="3671190" y="3177504"/>
                        <a:ext cx="450672" cy="278775"/>
                      </a:xfrm>
                      <a:prstGeom prst="rect">
                        <a:avLst/>
                      </a:prstGeom>
                      <a:blipFill>
                        <a:blip r:embed="rId19"/>
                        <a:stretch>
                          <a:fillRect b="-13333"/>
                        </a:stretch>
                      </a:blipFill>
                    </p:spPr>
                    <p:txBody>
                      <a:bodyPr/>
                      <a:lstStyle/>
                      <a:p>
                        <a:r>
                          <a:rPr lang="en-US">
                            <a:noFill/>
                          </a:rPr>
                          <a:t> </a:t>
                        </a:r>
                      </a:p>
                    </p:txBody>
                  </p:sp>
                </mc:Fallback>
              </mc:AlternateContent>
            </p:grpSp>
          </p:grpSp>
        </p:gr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6697A7D6-663A-9F66-92D6-C9E68FE60BA5}"/>
                    </a:ext>
                  </a:extLst>
                </p:cNvPr>
                <p:cNvSpPr txBox="1"/>
                <p:nvPr/>
              </p:nvSpPr>
              <p:spPr>
                <a:xfrm>
                  <a:off x="8600560" y="2026654"/>
                  <a:ext cx="495214" cy="3847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50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𝛼</m:t>
                        </m:r>
                      </m:oMath>
                    </m:oMathPara>
                  </a14:m>
                  <a:endParaRPr lang="en-US" sz="2500" dirty="0">
                    <a:ln w="0"/>
                    <a:solidFill>
                      <a:schemeClr val="accent1"/>
                    </a:solidFill>
                    <a:effectLst>
                      <a:outerShdw blurRad="38100" dist="25400" dir="5400000" algn="ctr" rotWithShape="0">
                        <a:srgbClr val="6E747A">
                          <a:alpha val="43000"/>
                        </a:srgbClr>
                      </a:outerShdw>
                    </a:effectLst>
                  </a:endParaRPr>
                </a:p>
              </p:txBody>
            </p:sp>
          </mc:Choice>
          <mc:Fallback xmlns="">
            <p:sp>
              <p:nvSpPr>
                <p:cNvPr id="80" name="TextBox 79">
                  <a:extLst>
                    <a:ext uri="{FF2B5EF4-FFF2-40B4-BE49-F238E27FC236}">
                      <a16:creationId xmlns:a16="http://schemas.microsoft.com/office/drawing/2014/main" id="{6697A7D6-663A-9F66-92D6-C9E68FE60BA5}"/>
                    </a:ext>
                  </a:extLst>
                </p:cNvPr>
                <p:cNvSpPr txBox="1">
                  <a:spLocks noRot="1" noChangeAspect="1" noMove="1" noResize="1" noEditPoints="1" noAdjustHandles="1" noChangeArrowheads="1" noChangeShapeType="1" noTextEdit="1"/>
                </p:cNvSpPr>
                <p:nvPr/>
              </p:nvSpPr>
              <p:spPr>
                <a:xfrm>
                  <a:off x="8600560" y="2026654"/>
                  <a:ext cx="495214" cy="384721"/>
                </a:xfrm>
                <a:prstGeom prst="rect">
                  <a:avLst/>
                </a:prstGeom>
                <a:blipFill>
                  <a:blip r:embed="rId20"/>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D0C4A337-5C0B-4567-9E08-EB04A2A3FF81}"/>
                  </a:ext>
                </a:extLst>
              </p:cNvPr>
              <p:cNvSpPr txBox="1"/>
              <p:nvPr/>
            </p:nvSpPr>
            <p:spPr>
              <a:xfrm>
                <a:off x="150531" y="584577"/>
                <a:ext cx="11605626" cy="1015663"/>
              </a:xfrm>
              <a:prstGeom prst="rect">
                <a:avLst/>
              </a:prstGeom>
              <a:noFill/>
            </p:spPr>
            <p:txBody>
              <a:bodyPr wrap="square">
                <a:spAutoFit/>
              </a:bodyPr>
              <a:lstStyle/>
              <a:p>
                <a:r>
                  <a:rPr lang="en-US" sz="3000" b="0" i="0" dirty="0">
                    <a:solidFill>
                      <a:srgbClr val="000000"/>
                    </a:solidFill>
                    <a:effectLst/>
                    <a:latin typeface="+mj-lt"/>
                  </a:rPr>
                  <a:t>When </a:t>
                </a:r>
                <a14:m>
                  <m:oMath xmlns:m="http://schemas.openxmlformats.org/officeDocument/2006/math">
                    <m:r>
                      <m:rPr>
                        <m:sty m:val="p"/>
                      </m:rPr>
                      <a:rPr lang="el-GR" sz="3000" b="0" i="1" smtClean="0">
                        <a:solidFill>
                          <a:srgbClr val="000000"/>
                        </a:solidFill>
                        <a:effectLst/>
                        <a:latin typeface="Cambria Math" panose="02040503050406030204" pitchFamily="18" charset="0"/>
                        <a:ea typeface="Cambria Math" panose="02040503050406030204" pitchFamily="18" charset="0"/>
                      </a:rPr>
                      <m:t>β</m:t>
                    </m:r>
                    <m:r>
                      <a:rPr lang="en-US" sz="3000" b="0" i="1" smtClean="0">
                        <a:solidFill>
                          <a:srgbClr val="000000"/>
                        </a:solidFill>
                        <a:effectLst/>
                        <a:latin typeface="Cambria Math" panose="02040503050406030204" pitchFamily="18" charset="0"/>
                        <a:ea typeface="Cambria Math" panose="02040503050406030204" pitchFamily="18" charset="0"/>
                      </a:rPr>
                      <m:t> </m:t>
                    </m:r>
                  </m:oMath>
                </a14:m>
                <a:r>
                  <a:rPr lang="en-US" sz="3000" b="0" i="0" dirty="0">
                    <a:solidFill>
                      <a:srgbClr val="000000"/>
                    </a:solidFill>
                    <a:effectLst/>
                    <a:latin typeface="+mj-lt"/>
                  </a:rPr>
                  <a:t>= 90</a:t>
                </a:r>
                <a:r>
                  <a:rPr lang="en-US" sz="3000" i="1" dirty="0">
                    <a:solidFill>
                      <a:srgbClr val="000000"/>
                    </a:solidFill>
                    <a:latin typeface="+mj-lt"/>
                  </a:rPr>
                  <a:t>°</a:t>
                </a:r>
                <a:r>
                  <a:rPr lang="en-US" sz="3000" b="0" i="1" dirty="0">
                    <a:solidFill>
                      <a:srgbClr val="000000"/>
                    </a:solidFill>
                    <a:effectLst/>
                    <a:latin typeface="+mj-lt"/>
                  </a:rPr>
                  <a:t> </a:t>
                </a:r>
                <a:r>
                  <a:rPr lang="en-US" sz="3000" b="0" i="0" dirty="0">
                    <a:solidFill>
                      <a:srgbClr val="000000"/>
                    </a:solidFill>
                    <a:effectLst/>
                    <a:latin typeface="+mj-lt"/>
                  </a:rPr>
                  <a:t>the MR damper is fully extended, while for </a:t>
                </a:r>
                <a14:m>
                  <m:oMath xmlns:m="http://schemas.openxmlformats.org/officeDocument/2006/math">
                    <m:r>
                      <m:rPr>
                        <m:sty m:val="p"/>
                      </m:rPr>
                      <a:rPr lang="el-GR" sz="3000" i="1">
                        <a:solidFill>
                          <a:srgbClr val="000000"/>
                        </a:solidFill>
                        <a:latin typeface="Cambria Math" panose="02040503050406030204" pitchFamily="18" charset="0"/>
                        <a:ea typeface="Cambria Math" panose="02040503050406030204" pitchFamily="18" charset="0"/>
                      </a:rPr>
                      <m:t>β</m:t>
                    </m:r>
                    <m:r>
                      <a:rPr lang="en-US" sz="3000" i="1">
                        <a:solidFill>
                          <a:srgbClr val="000000"/>
                        </a:solidFill>
                        <a:latin typeface="Cambria Math" panose="02040503050406030204" pitchFamily="18" charset="0"/>
                        <a:ea typeface="Cambria Math" panose="02040503050406030204" pitchFamily="18" charset="0"/>
                      </a:rPr>
                      <m:t> </m:t>
                    </m:r>
                  </m:oMath>
                </a14:m>
                <a:r>
                  <a:rPr lang="en-US" sz="3000" dirty="0">
                    <a:solidFill>
                      <a:srgbClr val="000000"/>
                    </a:solidFill>
                  </a:rPr>
                  <a:t>= 0</a:t>
                </a:r>
                <a:r>
                  <a:rPr lang="en-US" sz="3000" i="1" dirty="0">
                    <a:solidFill>
                      <a:srgbClr val="000000"/>
                    </a:solidFill>
                  </a:rPr>
                  <a:t>° </a:t>
                </a:r>
                <a:r>
                  <a:rPr lang="en-US" sz="3000" b="0" i="0" dirty="0">
                    <a:solidFill>
                      <a:srgbClr val="000000"/>
                    </a:solidFill>
                    <a:effectLst/>
                    <a:latin typeface="+mj-lt"/>
                  </a:rPr>
                  <a:t>, the </a:t>
                </a:r>
                <a:r>
                  <a:rPr lang="en-US" sz="3000" dirty="0">
                    <a:solidFill>
                      <a:srgbClr val="000000"/>
                    </a:solidFill>
                    <a:latin typeface="+mj-lt"/>
                  </a:rPr>
                  <a:t>MR damper is compressed.</a:t>
                </a:r>
                <a:endParaRPr lang="en-US" sz="3000" dirty="0">
                  <a:latin typeface="+mj-lt"/>
                </a:endParaRPr>
              </a:p>
            </p:txBody>
          </p:sp>
        </mc:Choice>
        <mc:Fallback xmlns="">
          <p:sp>
            <p:nvSpPr>
              <p:cNvPr id="95" name="TextBox 94">
                <a:extLst>
                  <a:ext uri="{FF2B5EF4-FFF2-40B4-BE49-F238E27FC236}">
                    <a16:creationId xmlns:a16="http://schemas.microsoft.com/office/drawing/2014/main" id="{D0C4A337-5C0B-4567-9E08-EB04A2A3FF81}"/>
                  </a:ext>
                </a:extLst>
              </p:cNvPr>
              <p:cNvSpPr txBox="1">
                <a:spLocks noRot="1" noChangeAspect="1" noMove="1" noResize="1" noEditPoints="1" noAdjustHandles="1" noChangeArrowheads="1" noChangeShapeType="1" noTextEdit="1"/>
              </p:cNvSpPr>
              <p:nvPr/>
            </p:nvSpPr>
            <p:spPr>
              <a:xfrm>
                <a:off x="150531" y="584577"/>
                <a:ext cx="11605626" cy="1015663"/>
              </a:xfrm>
              <a:prstGeom prst="rect">
                <a:avLst/>
              </a:prstGeom>
              <a:blipFill>
                <a:blip r:embed="rId21"/>
                <a:stretch>
                  <a:fillRect l="-1261" t="-7784" b="-173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35F96B78-5CB4-3F44-3FCE-15C4982B8A37}"/>
                  </a:ext>
                </a:extLst>
              </p:cNvPr>
              <p:cNvSpPr txBox="1"/>
              <p:nvPr/>
            </p:nvSpPr>
            <p:spPr>
              <a:xfrm>
                <a:off x="178161" y="1751742"/>
                <a:ext cx="8276753" cy="9394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000" b="1" i="1" smtClean="0">
                              <a:solidFill>
                                <a:srgbClr val="002060"/>
                              </a:solidFill>
                              <a:latin typeface="Cambria Math" panose="02040503050406030204" pitchFamily="18" charset="0"/>
                            </a:rPr>
                          </m:ctrlPr>
                        </m:sSubPr>
                        <m:e>
                          <m:r>
                            <a:rPr lang="en-US" sz="3000" b="1" i="1" smtClean="0">
                              <a:solidFill>
                                <a:srgbClr val="002060"/>
                              </a:solidFill>
                              <a:latin typeface="Cambria Math" panose="02040503050406030204" pitchFamily="18" charset="0"/>
                            </a:rPr>
                            <m:t>𝑳</m:t>
                          </m:r>
                        </m:e>
                        <m:sub>
                          <m:r>
                            <a:rPr lang="en-US" sz="3000" b="1" i="1" smtClean="0">
                              <a:solidFill>
                                <a:srgbClr val="002060"/>
                              </a:solidFill>
                              <a:latin typeface="Cambria Math" panose="02040503050406030204" pitchFamily="18" charset="0"/>
                            </a:rPr>
                            <m:t>𝑴𝑹</m:t>
                          </m:r>
                        </m:sub>
                      </m:sSub>
                      <m:r>
                        <a:rPr lang="en-US" sz="3000" b="1" i="1" smtClean="0">
                          <a:solidFill>
                            <a:srgbClr val="002060"/>
                          </a:solidFill>
                          <a:latin typeface="Cambria Math" panose="02040503050406030204" pitchFamily="18" charset="0"/>
                        </a:rPr>
                        <m:t>=</m:t>
                      </m:r>
                      <m:rad>
                        <m:radPr>
                          <m:ctrlPr>
                            <a:rPr lang="en-US" sz="3000" b="1" i="1" smtClean="0">
                              <a:solidFill>
                                <a:srgbClr val="002060"/>
                              </a:solidFill>
                              <a:latin typeface="Cambria Math" panose="02040503050406030204" pitchFamily="18" charset="0"/>
                            </a:rPr>
                          </m:ctrlPr>
                        </m:radPr>
                        <m:deg>
                          <m:r>
                            <a:rPr lang="en-US" sz="3000" b="1" i="1" smtClean="0">
                              <a:solidFill>
                                <a:srgbClr val="002060"/>
                              </a:solidFill>
                              <a:latin typeface="Cambria Math" panose="02040503050406030204" pitchFamily="18" charset="0"/>
                            </a:rPr>
                            <m:t>𝟐</m:t>
                          </m:r>
                        </m:deg>
                        <m:e>
                          <m:r>
                            <a:rPr lang="en-US" sz="3000" b="1" i="1" smtClean="0">
                              <a:solidFill>
                                <a:srgbClr val="002060"/>
                              </a:solidFill>
                              <a:latin typeface="Cambria Math" panose="02040503050406030204" pitchFamily="18" charset="0"/>
                            </a:rPr>
                            <m:t>(</m:t>
                          </m:r>
                          <m:sSubSup>
                            <m:sSubSupPr>
                              <m:ctrlPr>
                                <a:rPr lang="en-US" sz="3000" b="1" i="1" smtClean="0">
                                  <a:solidFill>
                                    <a:srgbClr val="002060"/>
                                  </a:solidFill>
                                  <a:latin typeface="Cambria Math" panose="02040503050406030204" pitchFamily="18" charset="0"/>
                                </a:rPr>
                              </m:ctrlPr>
                            </m:sSubSupPr>
                            <m:e>
                              <m:r>
                                <a:rPr lang="en-US" sz="3000" b="1" i="1" smtClean="0">
                                  <a:solidFill>
                                    <a:srgbClr val="002060"/>
                                  </a:solidFill>
                                  <a:latin typeface="Cambria Math" panose="02040503050406030204" pitchFamily="18" charset="0"/>
                                </a:rPr>
                                <m:t>𝑳</m:t>
                              </m:r>
                            </m:e>
                            <m:sub>
                              <m:r>
                                <a:rPr lang="en-US" sz="3000" b="1" i="1" smtClean="0">
                                  <a:solidFill>
                                    <a:srgbClr val="002060"/>
                                  </a:solidFill>
                                  <a:latin typeface="Cambria Math" panose="02040503050406030204" pitchFamily="18" charset="0"/>
                                </a:rPr>
                                <m:t>𝒂𝒃</m:t>
                              </m:r>
                            </m:sub>
                            <m:sup>
                              <m:r>
                                <a:rPr lang="en-US" sz="3000" b="1" i="1" smtClean="0">
                                  <a:solidFill>
                                    <a:srgbClr val="002060"/>
                                  </a:solidFill>
                                  <a:latin typeface="Cambria Math" panose="02040503050406030204" pitchFamily="18" charset="0"/>
                                </a:rPr>
                                <m:t>𝟐</m:t>
                              </m:r>
                            </m:sup>
                          </m:sSubSup>
                          <m:r>
                            <a:rPr lang="en-US" sz="3000" b="1" i="1" smtClean="0">
                              <a:solidFill>
                                <a:srgbClr val="002060"/>
                              </a:solidFill>
                              <a:latin typeface="Cambria Math" panose="02040503050406030204" pitchFamily="18" charset="0"/>
                            </a:rPr>
                            <m:t>)+(</m:t>
                          </m:r>
                          <m:sSubSup>
                            <m:sSubSupPr>
                              <m:ctrlPr>
                                <a:rPr lang="en-US" sz="3000" b="1" i="1" smtClean="0">
                                  <a:solidFill>
                                    <a:srgbClr val="002060"/>
                                  </a:solidFill>
                                  <a:latin typeface="Cambria Math" panose="02040503050406030204" pitchFamily="18" charset="0"/>
                                </a:rPr>
                              </m:ctrlPr>
                            </m:sSubSupPr>
                            <m:e>
                              <m:r>
                                <a:rPr lang="en-US" sz="3000" b="1" i="1" smtClean="0">
                                  <a:solidFill>
                                    <a:srgbClr val="002060"/>
                                  </a:solidFill>
                                  <a:latin typeface="Cambria Math" panose="02040503050406030204" pitchFamily="18" charset="0"/>
                                </a:rPr>
                                <m:t>𝑳</m:t>
                              </m:r>
                            </m:e>
                            <m:sub>
                              <m:r>
                                <a:rPr lang="en-US" sz="3000" b="1" i="1" smtClean="0">
                                  <a:solidFill>
                                    <a:srgbClr val="002060"/>
                                  </a:solidFill>
                                  <a:latin typeface="Cambria Math" panose="02040503050406030204" pitchFamily="18" charset="0"/>
                                </a:rPr>
                                <m:t>𝒂𝒄</m:t>
                              </m:r>
                            </m:sub>
                            <m:sup>
                              <m:r>
                                <a:rPr lang="en-US" sz="3000" b="1" i="1" smtClean="0">
                                  <a:solidFill>
                                    <a:srgbClr val="002060"/>
                                  </a:solidFill>
                                  <a:latin typeface="Cambria Math" panose="02040503050406030204" pitchFamily="18" charset="0"/>
                                </a:rPr>
                                <m:t>𝟐</m:t>
                              </m:r>
                            </m:sup>
                          </m:sSubSup>
                          <m:r>
                            <a:rPr lang="en-US" sz="3000" b="1" i="1" smtClean="0">
                              <a:solidFill>
                                <a:srgbClr val="002060"/>
                              </a:solidFill>
                              <a:latin typeface="Cambria Math" panose="02040503050406030204" pitchFamily="18" charset="0"/>
                            </a:rPr>
                            <m:t>)−[</m:t>
                          </m:r>
                          <m:r>
                            <a:rPr lang="en-US" sz="3000" b="1" i="1" smtClean="0">
                              <a:solidFill>
                                <a:srgbClr val="002060"/>
                              </a:solidFill>
                              <a:latin typeface="Cambria Math" panose="02040503050406030204" pitchFamily="18" charset="0"/>
                            </a:rPr>
                            <m:t>𝟐</m:t>
                          </m:r>
                          <m:r>
                            <a:rPr lang="en-US" sz="3000" b="1" i="1" smtClean="0">
                              <a:solidFill>
                                <a:srgbClr val="002060"/>
                              </a:solidFill>
                              <a:latin typeface="Cambria Math" panose="02040503050406030204" pitchFamily="18" charset="0"/>
                            </a:rPr>
                            <m:t>∗</m:t>
                          </m:r>
                          <m:sSub>
                            <m:sSubPr>
                              <m:ctrlPr>
                                <a:rPr lang="en-US" sz="3000" b="1" i="1" smtClean="0">
                                  <a:solidFill>
                                    <a:srgbClr val="002060"/>
                                  </a:solidFill>
                                  <a:latin typeface="Cambria Math" panose="02040503050406030204" pitchFamily="18" charset="0"/>
                                </a:rPr>
                              </m:ctrlPr>
                            </m:sSubPr>
                            <m:e>
                              <m:r>
                                <a:rPr lang="en-US" sz="3000" b="1" i="1" smtClean="0">
                                  <a:solidFill>
                                    <a:srgbClr val="002060"/>
                                  </a:solidFill>
                                  <a:latin typeface="Cambria Math" panose="02040503050406030204" pitchFamily="18" charset="0"/>
                                </a:rPr>
                                <m:t>𝑳</m:t>
                              </m:r>
                            </m:e>
                            <m:sub>
                              <m:r>
                                <a:rPr lang="en-US" sz="3000" b="1" i="1" smtClean="0">
                                  <a:solidFill>
                                    <a:srgbClr val="002060"/>
                                  </a:solidFill>
                                  <a:latin typeface="Cambria Math" panose="02040503050406030204" pitchFamily="18" charset="0"/>
                                </a:rPr>
                                <m:t>𝒂𝒃</m:t>
                              </m:r>
                            </m:sub>
                          </m:sSub>
                          <m:r>
                            <a:rPr lang="en-US" sz="3000" b="1" i="1" smtClean="0">
                              <a:solidFill>
                                <a:srgbClr val="002060"/>
                              </a:solidFill>
                              <a:latin typeface="Cambria Math" panose="02040503050406030204" pitchFamily="18" charset="0"/>
                            </a:rPr>
                            <m:t>∗</m:t>
                          </m:r>
                          <m:sSub>
                            <m:sSubPr>
                              <m:ctrlPr>
                                <a:rPr lang="en-US" sz="3000" b="1" i="1" smtClean="0">
                                  <a:solidFill>
                                    <a:srgbClr val="002060"/>
                                  </a:solidFill>
                                  <a:latin typeface="Cambria Math" panose="02040503050406030204" pitchFamily="18" charset="0"/>
                                </a:rPr>
                              </m:ctrlPr>
                            </m:sSubPr>
                            <m:e>
                              <m:r>
                                <a:rPr lang="en-US" sz="3000" b="1" i="1" smtClean="0">
                                  <a:solidFill>
                                    <a:srgbClr val="002060"/>
                                  </a:solidFill>
                                  <a:latin typeface="Cambria Math" panose="02040503050406030204" pitchFamily="18" charset="0"/>
                                </a:rPr>
                                <m:t>𝑳</m:t>
                              </m:r>
                            </m:e>
                            <m:sub>
                              <m:r>
                                <a:rPr lang="en-US" sz="3000" b="1" i="1" smtClean="0">
                                  <a:solidFill>
                                    <a:srgbClr val="002060"/>
                                  </a:solidFill>
                                  <a:latin typeface="Cambria Math" panose="02040503050406030204" pitchFamily="18" charset="0"/>
                                </a:rPr>
                                <m:t>𝒂𝒄</m:t>
                              </m:r>
                            </m:sub>
                          </m:sSub>
                          <m:r>
                            <a:rPr lang="en-US" sz="3000" b="1" i="1" smtClean="0">
                              <a:solidFill>
                                <a:srgbClr val="002060"/>
                              </a:solidFill>
                              <a:latin typeface="Cambria Math" panose="02040503050406030204" pitchFamily="18" charset="0"/>
                            </a:rPr>
                            <m:t>∗</m:t>
                          </m:r>
                          <m:func>
                            <m:funcPr>
                              <m:ctrlPr>
                                <a:rPr lang="en-US" sz="3000" b="1" i="1" smtClean="0">
                                  <a:solidFill>
                                    <a:srgbClr val="002060"/>
                                  </a:solidFill>
                                  <a:latin typeface="Cambria Math" panose="02040503050406030204" pitchFamily="18" charset="0"/>
                                </a:rPr>
                              </m:ctrlPr>
                            </m:funcPr>
                            <m:fName>
                              <m:r>
                                <a:rPr lang="en-US" sz="3000" b="1" i="1" smtClean="0">
                                  <a:solidFill>
                                    <a:srgbClr val="002060"/>
                                  </a:solidFill>
                                  <a:latin typeface="Cambria Math" panose="02040503050406030204" pitchFamily="18" charset="0"/>
                                </a:rPr>
                                <m:t>𝒄𝒐𝒔</m:t>
                              </m:r>
                            </m:fName>
                            <m:e>
                              <m:d>
                                <m:dPr>
                                  <m:ctrlPr>
                                    <a:rPr lang="en-US" sz="3000" b="1" i="1" smtClean="0">
                                      <a:solidFill>
                                        <a:srgbClr val="002060"/>
                                      </a:solidFill>
                                      <a:latin typeface="Cambria Math" panose="02040503050406030204" pitchFamily="18" charset="0"/>
                                    </a:rPr>
                                  </m:ctrlPr>
                                </m:dPr>
                                <m:e>
                                  <m:r>
                                    <a:rPr lang="en-US" sz="3000" b="1" i="1" smtClean="0">
                                      <a:solidFill>
                                        <a:srgbClr val="002060"/>
                                      </a:solidFill>
                                      <a:latin typeface="Cambria Math" panose="02040503050406030204" pitchFamily="18" charset="0"/>
                                      <a:ea typeface="Cambria Math" panose="02040503050406030204" pitchFamily="18" charset="0"/>
                                    </a:rPr>
                                    <m:t>𝜷</m:t>
                                  </m:r>
                                </m:e>
                              </m:d>
                            </m:e>
                          </m:func>
                          <m:r>
                            <a:rPr lang="en-US" sz="3000" b="1" i="1" smtClean="0">
                              <a:solidFill>
                                <a:srgbClr val="002060"/>
                              </a:solidFill>
                              <a:latin typeface="Cambria Math" panose="02040503050406030204" pitchFamily="18" charset="0"/>
                              <a:ea typeface="Cambria Math" panose="02040503050406030204" pitchFamily="18" charset="0"/>
                            </a:rPr>
                            <m:t>]</m:t>
                          </m:r>
                        </m:e>
                      </m:rad>
                    </m:oMath>
                  </m:oMathPara>
                </a14:m>
                <a:endParaRPr lang="en-US" sz="3000" b="1" dirty="0">
                  <a:solidFill>
                    <a:schemeClr val="bg1"/>
                  </a:solidFill>
                </a:endParaRPr>
              </a:p>
            </p:txBody>
          </p:sp>
        </mc:Choice>
        <mc:Fallback xmlns="">
          <p:sp>
            <p:nvSpPr>
              <p:cNvPr id="102" name="TextBox 101">
                <a:extLst>
                  <a:ext uri="{FF2B5EF4-FFF2-40B4-BE49-F238E27FC236}">
                    <a16:creationId xmlns:a16="http://schemas.microsoft.com/office/drawing/2014/main" id="{35F96B78-5CB4-3F44-3FCE-15C4982B8A37}"/>
                  </a:ext>
                </a:extLst>
              </p:cNvPr>
              <p:cNvSpPr txBox="1">
                <a:spLocks noRot="1" noChangeAspect="1" noMove="1" noResize="1" noEditPoints="1" noAdjustHandles="1" noChangeArrowheads="1" noChangeShapeType="1" noTextEdit="1"/>
              </p:cNvSpPr>
              <p:nvPr/>
            </p:nvSpPr>
            <p:spPr>
              <a:xfrm>
                <a:off x="178161" y="1751742"/>
                <a:ext cx="8276753" cy="939488"/>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BC2304EE-83FA-2D13-F9B7-FB37D490EADA}"/>
                  </a:ext>
                </a:extLst>
              </p:cNvPr>
              <p:cNvSpPr txBox="1"/>
              <p:nvPr/>
            </p:nvSpPr>
            <p:spPr>
              <a:xfrm>
                <a:off x="3177443" y="2586416"/>
                <a:ext cx="2047035"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002060"/>
                          </a:solidFill>
                          <a:latin typeface="Cambria Math" panose="02040503050406030204" pitchFamily="18" charset="0"/>
                          <a:ea typeface="Cambria Math" panose="02040503050406030204" pitchFamily="18" charset="0"/>
                        </a:rPr>
                        <m:t>𝜷</m:t>
                      </m:r>
                      <m:r>
                        <a:rPr lang="en-US" sz="3000" b="1" i="1" smtClean="0">
                          <a:solidFill>
                            <a:srgbClr val="002060"/>
                          </a:solidFill>
                          <a:latin typeface="Cambria Math" panose="02040503050406030204" pitchFamily="18" charset="0"/>
                        </a:rPr>
                        <m:t>=</m:t>
                      </m:r>
                      <m:r>
                        <a:rPr lang="en-US" sz="3000" b="1" i="1" smtClean="0">
                          <a:solidFill>
                            <a:srgbClr val="002060"/>
                          </a:solidFill>
                          <a:latin typeface="Cambria Math" panose="02040503050406030204" pitchFamily="18" charset="0"/>
                        </a:rPr>
                        <m:t>𝟗𝟎</m:t>
                      </m:r>
                      <m:r>
                        <a:rPr lang="en-US" sz="3000" b="1" i="1" smtClean="0">
                          <a:solidFill>
                            <a:srgbClr val="002060"/>
                          </a:solidFill>
                          <a:latin typeface="Cambria Math" panose="02040503050406030204" pitchFamily="18" charset="0"/>
                        </a:rPr>
                        <m:t>−</m:t>
                      </m:r>
                      <m:r>
                        <a:rPr lang="en-US" sz="3000" b="1" i="1" smtClean="0">
                          <a:solidFill>
                            <a:srgbClr val="002060"/>
                          </a:solidFill>
                          <a:latin typeface="Cambria Math" panose="02040503050406030204" pitchFamily="18" charset="0"/>
                          <a:ea typeface="Cambria Math" panose="02040503050406030204" pitchFamily="18" charset="0"/>
                        </a:rPr>
                        <m:t>𝜶</m:t>
                      </m:r>
                    </m:oMath>
                  </m:oMathPara>
                </a14:m>
                <a:endParaRPr lang="en-US" sz="3000" b="1" dirty="0">
                  <a:solidFill>
                    <a:schemeClr val="bg1"/>
                  </a:solidFill>
                </a:endParaRPr>
              </a:p>
            </p:txBody>
          </p:sp>
        </mc:Choice>
        <mc:Fallback xmlns="">
          <p:sp>
            <p:nvSpPr>
              <p:cNvPr id="103" name="TextBox 102">
                <a:extLst>
                  <a:ext uri="{FF2B5EF4-FFF2-40B4-BE49-F238E27FC236}">
                    <a16:creationId xmlns:a16="http://schemas.microsoft.com/office/drawing/2014/main" id="{BC2304EE-83FA-2D13-F9B7-FB37D490EADA}"/>
                  </a:ext>
                </a:extLst>
              </p:cNvPr>
              <p:cNvSpPr txBox="1">
                <a:spLocks noRot="1" noChangeAspect="1" noMove="1" noResize="1" noEditPoints="1" noAdjustHandles="1" noChangeArrowheads="1" noChangeShapeType="1" noTextEdit="1"/>
              </p:cNvSpPr>
              <p:nvPr/>
            </p:nvSpPr>
            <p:spPr>
              <a:xfrm>
                <a:off x="3177443" y="2586416"/>
                <a:ext cx="2047035" cy="461665"/>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2C3E29A3-71A3-DD0B-D942-548B23DE5DED}"/>
                  </a:ext>
                </a:extLst>
              </p:cNvPr>
              <p:cNvSpPr txBox="1"/>
              <p:nvPr/>
            </p:nvSpPr>
            <p:spPr>
              <a:xfrm>
                <a:off x="166597" y="3215620"/>
                <a:ext cx="7008457" cy="5007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002060"/>
                          </a:solidFill>
                          <a:latin typeface="Cambria Math" panose="02040503050406030204" pitchFamily="18" charset="0"/>
                        </a:rPr>
                        <m:t> </m:t>
                      </m:r>
                      <m:sSubSup>
                        <m:sSubSupPr>
                          <m:ctrlPr>
                            <a:rPr lang="en-US" sz="3000" b="1" i="1" smtClean="0">
                              <a:solidFill>
                                <a:srgbClr val="002060"/>
                              </a:solidFill>
                              <a:latin typeface="Cambria Math" panose="02040503050406030204" pitchFamily="18" charset="0"/>
                            </a:rPr>
                          </m:ctrlPr>
                        </m:sSubSupPr>
                        <m:e>
                          <m:sSup>
                            <m:sSupPr>
                              <m:ctrlPr>
                                <a:rPr lang="en-US" sz="3000" b="1" i="1" smtClean="0">
                                  <a:solidFill>
                                    <a:srgbClr val="002060"/>
                                  </a:solidFill>
                                  <a:latin typeface="Cambria Math" panose="02040503050406030204" pitchFamily="18" charset="0"/>
                                </a:rPr>
                              </m:ctrlPr>
                            </m:sSupPr>
                            <m:e>
                              <m:r>
                                <a:rPr lang="en-US" sz="3000" b="1" i="1" smtClean="0">
                                  <a:solidFill>
                                    <a:srgbClr val="002060"/>
                                  </a:solidFill>
                                  <a:latin typeface="Cambria Math" panose="02040503050406030204" pitchFamily="18" charset="0"/>
                                </a:rPr>
                                <m:t>𝟏𝟕𝟗</m:t>
                              </m:r>
                            </m:e>
                            <m:sup>
                              <m:r>
                                <a:rPr lang="en-US" sz="3000" b="1" i="1" smtClean="0">
                                  <a:solidFill>
                                    <a:srgbClr val="002060"/>
                                  </a:solidFill>
                                  <a:latin typeface="Cambria Math" panose="02040503050406030204" pitchFamily="18" charset="0"/>
                                </a:rPr>
                                <m:t>𝟐</m:t>
                              </m:r>
                            </m:sup>
                          </m:sSup>
                          <m:r>
                            <a:rPr lang="en-US" sz="3000" b="1" i="1" smtClean="0">
                              <a:solidFill>
                                <a:srgbClr val="002060"/>
                              </a:solidFill>
                              <a:latin typeface="Cambria Math" panose="02040503050406030204" pitchFamily="18" charset="0"/>
                            </a:rPr>
                            <m:t>= </m:t>
                          </m:r>
                          <m:r>
                            <a:rPr lang="en-US" sz="3000" b="1" i="1" smtClean="0">
                              <a:solidFill>
                                <a:srgbClr val="002060"/>
                              </a:solidFill>
                              <a:latin typeface="Cambria Math" panose="02040503050406030204" pitchFamily="18" charset="0"/>
                            </a:rPr>
                            <m:t>𝑳</m:t>
                          </m:r>
                        </m:e>
                        <m:sub>
                          <m:r>
                            <a:rPr lang="en-US" sz="3000" b="1" i="1" smtClean="0">
                              <a:solidFill>
                                <a:srgbClr val="002060"/>
                              </a:solidFill>
                              <a:latin typeface="Cambria Math" panose="02040503050406030204" pitchFamily="18" charset="0"/>
                            </a:rPr>
                            <m:t>𝒂𝒃</m:t>
                          </m:r>
                        </m:sub>
                        <m:sup>
                          <m:r>
                            <a:rPr lang="en-US" sz="3000" b="1" i="1" smtClean="0">
                              <a:solidFill>
                                <a:srgbClr val="002060"/>
                              </a:solidFill>
                              <a:latin typeface="Cambria Math" panose="02040503050406030204" pitchFamily="18" charset="0"/>
                            </a:rPr>
                            <m:t>𝟐</m:t>
                          </m:r>
                        </m:sup>
                      </m:sSubSup>
                      <m:r>
                        <a:rPr lang="en-US" sz="3000" b="1" i="1" smtClean="0">
                          <a:solidFill>
                            <a:srgbClr val="002060"/>
                          </a:solidFill>
                          <a:latin typeface="Cambria Math" panose="02040503050406030204" pitchFamily="18" charset="0"/>
                        </a:rPr>
                        <m:t>+</m:t>
                      </m:r>
                      <m:sSubSup>
                        <m:sSubSupPr>
                          <m:ctrlPr>
                            <a:rPr lang="en-US" sz="3000" b="1" i="1" smtClean="0">
                              <a:solidFill>
                                <a:srgbClr val="002060"/>
                              </a:solidFill>
                              <a:latin typeface="Cambria Math" panose="02040503050406030204" pitchFamily="18" charset="0"/>
                            </a:rPr>
                          </m:ctrlPr>
                        </m:sSubSupPr>
                        <m:e>
                          <m:r>
                            <a:rPr lang="en-US" sz="3000" b="1" i="1" smtClean="0">
                              <a:solidFill>
                                <a:srgbClr val="002060"/>
                              </a:solidFill>
                              <a:latin typeface="Cambria Math" panose="02040503050406030204" pitchFamily="18" charset="0"/>
                            </a:rPr>
                            <m:t>𝑳</m:t>
                          </m:r>
                        </m:e>
                        <m:sub>
                          <m:r>
                            <a:rPr lang="en-US" sz="3000" b="1" i="1" smtClean="0">
                              <a:solidFill>
                                <a:srgbClr val="002060"/>
                              </a:solidFill>
                              <a:latin typeface="Cambria Math" panose="02040503050406030204" pitchFamily="18" charset="0"/>
                            </a:rPr>
                            <m:t>𝒂𝒄</m:t>
                          </m:r>
                        </m:sub>
                        <m:sup>
                          <m:r>
                            <a:rPr lang="en-US" sz="3000" b="1" i="1" smtClean="0">
                              <a:solidFill>
                                <a:srgbClr val="002060"/>
                              </a:solidFill>
                              <a:latin typeface="Cambria Math" panose="02040503050406030204" pitchFamily="18" charset="0"/>
                            </a:rPr>
                            <m:t>𝟐</m:t>
                          </m:r>
                        </m:sup>
                      </m:sSubSup>
                      <m:r>
                        <a:rPr lang="en-US" sz="3000" b="1" i="1" smtClean="0">
                          <a:solidFill>
                            <a:srgbClr val="002060"/>
                          </a:solidFill>
                          <a:latin typeface="Cambria Math" panose="02040503050406030204" pitchFamily="18" charset="0"/>
                        </a:rPr>
                        <m:t>−(</m:t>
                      </m:r>
                      <m:r>
                        <a:rPr lang="en-US" sz="3000" b="1" i="1" smtClean="0">
                          <a:solidFill>
                            <a:srgbClr val="002060"/>
                          </a:solidFill>
                          <a:latin typeface="Cambria Math" panose="02040503050406030204" pitchFamily="18" charset="0"/>
                        </a:rPr>
                        <m:t>𝟐</m:t>
                      </m:r>
                      <m:r>
                        <a:rPr lang="en-US" sz="3000" b="1" i="1" smtClean="0">
                          <a:solidFill>
                            <a:srgbClr val="002060"/>
                          </a:solidFill>
                          <a:latin typeface="Cambria Math" panose="02040503050406030204" pitchFamily="18" charset="0"/>
                        </a:rPr>
                        <m:t>∗</m:t>
                      </m:r>
                      <m:sSub>
                        <m:sSubPr>
                          <m:ctrlPr>
                            <a:rPr lang="en-US" sz="3000" b="1" i="1" smtClean="0">
                              <a:solidFill>
                                <a:srgbClr val="002060"/>
                              </a:solidFill>
                              <a:latin typeface="Cambria Math" panose="02040503050406030204" pitchFamily="18" charset="0"/>
                            </a:rPr>
                          </m:ctrlPr>
                        </m:sSubPr>
                        <m:e>
                          <m:r>
                            <a:rPr lang="en-US" sz="3000" b="1" i="1" smtClean="0">
                              <a:solidFill>
                                <a:srgbClr val="002060"/>
                              </a:solidFill>
                              <a:latin typeface="Cambria Math" panose="02040503050406030204" pitchFamily="18" charset="0"/>
                            </a:rPr>
                            <m:t>𝑳</m:t>
                          </m:r>
                        </m:e>
                        <m:sub>
                          <m:r>
                            <a:rPr lang="en-US" sz="3000" b="1" i="1" smtClean="0">
                              <a:solidFill>
                                <a:srgbClr val="002060"/>
                              </a:solidFill>
                              <a:latin typeface="Cambria Math" panose="02040503050406030204" pitchFamily="18" charset="0"/>
                            </a:rPr>
                            <m:t>𝒂𝒄</m:t>
                          </m:r>
                        </m:sub>
                      </m:sSub>
                      <m:sSub>
                        <m:sSubPr>
                          <m:ctrlPr>
                            <a:rPr lang="en-US" sz="3000" b="1" i="1" smtClean="0">
                              <a:solidFill>
                                <a:srgbClr val="002060"/>
                              </a:solidFill>
                              <a:latin typeface="Cambria Math" panose="02040503050406030204" pitchFamily="18" charset="0"/>
                            </a:rPr>
                          </m:ctrlPr>
                        </m:sSubPr>
                        <m:e>
                          <m:r>
                            <a:rPr lang="en-US" sz="3000" b="1" i="1" smtClean="0">
                              <a:solidFill>
                                <a:srgbClr val="002060"/>
                              </a:solidFill>
                              <a:latin typeface="Cambria Math" panose="02040503050406030204" pitchFamily="18" charset="0"/>
                            </a:rPr>
                            <m:t>𝑳</m:t>
                          </m:r>
                        </m:e>
                        <m:sub>
                          <m:r>
                            <a:rPr lang="en-US" sz="3000" b="1" i="1" smtClean="0">
                              <a:solidFill>
                                <a:srgbClr val="002060"/>
                              </a:solidFill>
                              <a:latin typeface="Cambria Math" panose="02040503050406030204" pitchFamily="18" charset="0"/>
                            </a:rPr>
                            <m:t>𝒂𝒃</m:t>
                          </m:r>
                        </m:sub>
                      </m:sSub>
                      <m:func>
                        <m:funcPr>
                          <m:ctrlPr>
                            <a:rPr lang="en-US" sz="3000" b="1" i="1" smtClean="0">
                              <a:solidFill>
                                <a:srgbClr val="002060"/>
                              </a:solidFill>
                              <a:latin typeface="Cambria Math" panose="02040503050406030204" pitchFamily="18" charset="0"/>
                            </a:rPr>
                          </m:ctrlPr>
                        </m:funcPr>
                        <m:fName>
                          <m:r>
                            <m:rPr>
                              <m:sty m:val="p"/>
                            </m:rPr>
                            <a:rPr lang="en-US" sz="3000" b="0" i="0" smtClean="0">
                              <a:solidFill>
                                <a:srgbClr val="002060"/>
                              </a:solidFill>
                              <a:latin typeface="Cambria Math" panose="02040503050406030204" pitchFamily="18" charset="0"/>
                            </a:rPr>
                            <m:t>cos</m:t>
                          </m:r>
                        </m:fName>
                        <m:e>
                          <m:r>
                            <a:rPr lang="en-US" sz="3000" b="1" i="1" smtClean="0">
                              <a:solidFill>
                                <a:srgbClr val="002060"/>
                              </a:solidFill>
                              <a:latin typeface="Cambria Math" panose="02040503050406030204" pitchFamily="18" charset="0"/>
                            </a:rPr>
                            <m:t>𝟗𝟎</m:t>
                          </m:r>
                          <m:r>
                            <a:rPr lang="en-US" sz="3000" b="1" i="1" smtClean="0">
                              <a:solidFill>
                                <a:srgbClr val="002060"/>
                              </a:solidFill>
                              <a:latin typeface="Cambria Math" panose="02040503050406030204" pitchFamily="18" charset="0"/>
                              <a:ea typeface="Cambria Math" panose="02040503050406030204" pitchFamily="18" charset="0"/>
                            </a:rPr>
                            <m:t>°)</m:t>
                          </m:r>
                        </m:e>
                      </m:func>
                    </m:oMath>
                  </m:oMathPara>
                </a14:m>
                <a:endParaRPr lang="en-US" sz="3000" b="1" dirty="0">
                  <a:solidFill>
                    <a:schemeClr val="bg1"/>
                  </a:solidFill>
                </a:endParaRPr>
              </a:p>
            </p:txBody>
          </p:sp>
        </mc:Choice>
        <mc:Fallback xmlns="">
          <p:sp>
            <p:nvSpPr>
              <p:cNvPr id="104" name="TextBox 103">
                <a:extLst>
                  <a:ext uri="{FF2B5EF4-FFF2-40B4-BE49-F238E27FC236}">
                    <a16:creationId xmlns:a16="http://schemas.microsoft.com/office/drawing/2014/main" id="{2C3E29A3-71A3-DD0B-D942-548B23DE5DED}"/>
                  </a:ext>
                </a:extLst>
              </p:cNvPr>
              <p:cNvSpPr txBox="1">
                <a:spLocks noRot="1" noChangeAspect="1" noMove="1" noResize="1" noEditPoints="1" noAdjustHandles="1" noChangeArrowheads="1" noChangeShapeType="1" noTextEdit="1"/>
              </p:cNvSpPr>
              <p:nvPr/>
            </p:nvSpPr>
            <p:spPr>
              <a:xfrm>
                <a:off x="166597" y="3215620"/>
                <a:ext cx="7008457" cy="500715"/>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6FCBF1AD-2CF0-126A-B631-288ACD1D042F}"/>
                  </a:ext>
                </a:extLst>
              </p:cNvPr>
              <p:cNvSpPr txBox="1"/>
              <p:nvPr/>
            </p:nvSpPr>
            <p:spPr>
              <a:xfrm>
                <a:off x="9714" y="3780249"/>
                <a:ext cx="7008457" cy="5007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002060"/>
                          </a:solidFill>
                          <a:latin typeface="Cambria Math" panose="02040503050406030204" pitchFamily="18" charset="0"/>
                        </a:rPr>
                        <m:t> </m:t>
                      </m:r>
                      <m:sSubSup>
                        <m:sSubSupPr>
                          <m:ctrlPr>
                            <a:rPr lang="en-US" sz="3000" b="1" i="1" smtClean="0">
                              <a:solidFill>
                                <a:srgbClr val="002060"/>
                              </a:solidFill>
                              <a:latin typeface="Cambria Math" panose="02040503050406030204" pitchFamily="18" charset="0"/>
                            </a:rPr>
                          </m:ctrlPr>
                        </m:sSubSupPr>
                        <m:e>
                          <m:sSup>
                            <m:sSupPr>
                              <m:ctrlPr>
                                <a:rPr lang="en-US" sz="3000" b="1" i="1" smtClean="0">
                                  <a:solidFill>
                                    <a:srgbClr val="002060"/>
                                  </a:solidFill>
                                  <a:latin typeface="Cambria Math" panose="02040503050406030204" pitchFamily="18" charset="0"/>
                                </a:rPr>
                              </m:ctrlPr>
                            </m:sSupPr>
                            <m:e>
                              <m:r>
                                <a:rPr lang="en-US" sz="3000" b="1" i="1" smtClean="0">
                                  <a:solidFill>
                                    <a:srgbClr val="002060"/>
                                  </a:solidFill>
                                  <a:latin typeface="Cambria Math" panose="02040503050406030204" pitchFamily="18" charset="0"/>
                                </a:rPr>
                                <m:t>𝟏𝟓𝟎</m:t>
                              </m:r>
                            </m:e>
                            <m:sup>
                              <m:r>
                                <a:rPr lang="en-US" sz="3000" b="1" i="1" smtClean="0">
                                  <a:solidFill>
                                    <a:srgbClr val="002060"/>
                                  </a:solidFill>
                                  <a:latin typeface="Cambria Math" panose="02040503050406030204" pitchFamily="18" charset="0"/>
                                </a:rPr>
                                <m:t>𝟐</m:t>
                              </m:r>
                            </m:sup>
                          </m:sSup>
                          <m:r>
                            <a:rPr lang="en-US" sz="3000" b="1" i="1" smtClean="0">
                              <a:solidFill>
                                <a:srgbClr val="002060"/>
                              </a:solidFill>
                              <a:latin typeface="Cambria Math" panose="02040503050406030204" pitchFamily="18" charset="0"/>
                            </a:rPr>
                            <m:t>= </m:t>
                          </m:r>
                          <m:r>
                            <a:rPr lang="en-US" sz="3000" b="1" i="1" smtClean="0">
                              <a:solidFill>
                                <a:srgbClr val="002060"/>
                              </a:solidFill>
                              <a:latin typeface="Cambria Math" panose="02040503050406030204" pitchFamily="18" charset="0"/>
                            </a:rPr>
                            <m:t>𝑳</m:t>
                          </m:r>
                        </m:e>
                        <m:sub>
                          <m:r>
                            <a:rPr lang="en-US" sz="3000" b="1" i="1" smtClean="0">
                              <a:solidFill>
                                <a:srgbClr val="002060"/>
                              </a:solidFill>
                              <a:latin typeface="Cambria Math" panose="02040503050406030204" pitchFamily="18" charset="0"/>
                            </a:rPr>
                            <m:t>𝒂𝒃</m:t>
                          </m:r>
                        </m:sub>
                        <m:sup>
                          <m:r>
                            <a:rPr lang="en-US" sz="3000" b="1" i="1" smtClean="0">
                              <a:solidFill>
                                <a:srgbClr val="002060"/>
                              </a:solidFill>
                              <a:latin typeface="Cambria Math" panose="02040503050406030204" pitchFamily="18" charset="0"/>
                            </a:rPr>
                            <m:t>𝟐</m:t>
                          </m:r>
                        </m:sup>
                      </m:sSubSup>
                      <m:r>
                        <a:rPr lang="en-US" sz="3000" b="1" i="1" smtClean="0">
                          <a:solidFill>
                            <a:srgbClr val="002060"/>
                          </a:solidFill>
                          <a:latin typeface="Cambria Math" panose="02040503050406030204" pitchFamily="18" charset="0"/>
                        </a:rPr>
                        <m:t>+</m:t>
                      </m:r>
                      <m:sSubSup>
                        <m:sSubSupPr>
                          <m:ctrlPr>
                            <a:rPr lang="en-US" sz="3000" b="1" i="1" smtClean="0">
                              <a:solidFill>
                                <a:srgbClr val="002060"/>
                              </a:solidFill>
                              <a:latin typeface="Cambria Math" panose="02040503050406030204" pitchFamily="18" charset="0"/>
                            </a:rPr>
                          </m:ctrlPr>
                        </m:sSubSupPr>
                        <m:e>
                          <m:r>
                            <a:rPr lang="en-US" sz="3000" b="1" i="1" smtClean="0">
                              <a:solidFill>
                                <a:srgbClr val="002060"/>
                              </a:solidFill>
                              <a:latin typeface="Cambria Math" panose="02040503050406030204" pitchFamily="18" charset="0"/>
                            </a:rPr>
                            <m:t>𝑳</m:t>
                          </m:r>
                        </m:e>
                        <m:sub>
                          <m:r>
                            <a:rPr lang="en-US" sz="3000" b="1" i="1" smtClean="0">
                              <a:solidFill>
                                <a:srgbClr val="002060"/>
                              </a:solidFill>
                              <a:latin typeface="Cambria Math" panose="02040503050406030204" pitchFamily="18" charset="0"/>
                            </a:rPr>
                            <m:t>𝒂𝒄</m:t>
                          </m:r>
                        </m:sub>
                        <m:sup>
                          <m:r>
                            <a:rPr lang="en-US" sz="3000" b="1" i="1" smtClean="0">
                              <a:solidFill>
                                <a:srgbClr val="002060"/>
                              </a:solidFill>
                              <a:latin typeface="Cambria Math" panose="02040503050406030204" pitchFamily="18" charset="0"/>
                            </a:rPr>
                            <m:t>𝟐</m:t>
                          </m:r>
                        </m:sup>
                      </m:sSubSup>
                      <m:r>
                        <a:rPr lang="en-US" sz="3000" b="1" i="1" smtClean="0">
                          <a:solidFill>
                            <a:srgbClr val="002060"/>
                          </a:solidFill>
                          <a:latin typeface="Cambria Math" panose="02040503050406030204" pitchFamily="18" charset="0"/>
                        </a:rPr>
                        <m:t>−(</m:t>
                      </m:r>
                      <m:r>
                        <a:rPr lang="en-US" sz="3000" b="1" i="1" smtClean="0">
                          <a:solidFill>
                            <a:srgbClr val="002060"/>
                          </a:solidFill>
                          <a:latin typeface="Cambria Math" panose="02040503050406030204" pitchFamily="18" charset="0"/>
                        </a:rPr>
                        <m:t>𝟐</m:t>
                      </m:r>
                      <m:r>
                        <a:rPr lang="en-US" sz="3000" b="1" i="1" smtClean="0">
                          <a:solidFill>
                            <a:srgbClr val="002060"/>
                          </a:solidFill>
                          <a:latin typeface="Cambria Math" panose="02040503050406030204" pitchFamily="18" charset="0"/>
                        </a:rPr>
                        <m:t>∗</m:t>
                      </m:r>
                      <m:sSub>
                        <m:sSubPr>
                          <m:ctrlPr>
                            <a:rPr lang="en-US" sz="3000" b="1" i="1" smtClean="0">
                              <a:solidFill>
                                <a:srgbClr val="002060"/>
                              </a:solidFill>
                              <a:latin typeface="Cambria Math" panose="02040503050406030204" pitchFamily="18" charset="0"/>
                            </a:rPr>
                          </m:ctrlPr>
                        </m:sSubPr>
                        <m:e>
                          <m:r>
                            <a:rPr lang="en-US" sz="3000" b="1" i="1" smtClean="0">
                              <a:solidFill>
                                <a:srgbClr val="002060"/>
                              </a:solidFill>
                              <a:latin typeface="Cambria Math" panose="02040503050406030204" pitchFamily="18" charset="0"/>
                            </a:rPr>
                            <m:t>𝑳</m:t>
                          </m:r>
                        </m:e>
                        <m:sub>
                          <m:r>
                            <a:rPr lang="en-US" sz="3000" b="1" i="1" smtClean="0">
                              <a:solidFill>
                                <a:srgbClr val="002060"/>
                              </a:solidFill>
                              <a:latin typeface="Cambria Math" panose="02040503050406030204" pitchFamily="18" charset="0"/>
                            </a:rPr>
                            <m:t>𝒂𝒄</m:t>
                          </m:r>
                        </m:sub>
                      </m:sSub>
                      <m:sSub>
                        <m:sSubPr>
                          <m:ctrlPr>
                            <a:rPr lang="en-US" sz="3000" b="1" i="1" smtClean="0">
                              <a:solidFill>
                                <a:srgbClr val="002060"/>
                              </a:solidFill>
                              <a:latin typeface="Cambria Math" panose="02040503050406030204" pitchFamily="18" charset="0"/>
                            </a:rPr>
                          </m:ctrlPr>
                        </m:sSubPr>
                        <m:e>
                          <m:r>
                            <a:rPr lang="en-US" sz="3000" b="1" i="1" smtClean="0">
                              <a:solidFill>
                                <a:srgbClr val="002060"/>
                              </a:solidFill>
                              <a:latin typeface="Cambria Math" panose="02040503050406030204" pitchFamily="18" charset="0"/>
                            </a:rPr>
                            <m:t>𝑳</m:t>
                          </m:r>
                        </m:e>
                        <m:sub>
                          <m:r>
                            <a:rPr lang="en-US" sz="3000" b="1" i="1" smtClean="0">
                              <a:solidFill>
                                <a:srgbClr val="002060"/>
                              </a:solidFill>
                              <a:latin typeface="Cambria Math" panose="02040503050406030204" pitchFamily="18" charset="0"/>
                            </a:rPr>
                            <m:t>𝒂𝒃</m:t>
                          </m:r>
                        </m:sub>
                      </m:sSub>
                      <m:func>
                        <m:funcPr>
                          <m:ctrlPr>
                            <a:rPr lang="en-US" sz="3000" b="1" i="1" smtClean="0">
                              <a:solidFill>
                                <a:srgbClr val="002060"/>
                              </a:solidFill>
                              <a:latin typeface="Cambria Math" panose="02040503050406030204" pitchFamily="18" charset="0"/>
                            </a:rPr>
                          </m:ctrlPr>
                        </m:funcPr>
                        <m:fName>
                          <m:r>
                            <m:rPr>
                              <m:sty m:val="p"/>
                            </m:rPr>
                            <a:rPr lang="en-US" sz="3000" b="0" i="0" smtClean="0">
                              <a:solidFill>
                                <a:srgbClr val="002060"/>
                              </a:solidFill>
                              <a:latin typeface="Cambria Math" panose="02040503050406030204" pitchFamily="18" charset="0"/>
                            </a:rPr>
                            <m:t>cos</m:t>
                          </m:r>
                        </m:fName>
                        <m:e>
                          <m:r>
                            <a:rPr lang="en-US" sz="3000" b="1" i="1" smtClean="0">
                              <a:solidFill>
                                <a:srgbClr val="002060"/>
                              </a:solidFill>
                              <a:latin typeface="Cambria Math" panose="02040503050406030204" pitchFamily="18" charset="0"/>
                            </a:rPr>
                            <m:t>𝟎</m:t>
                          </m:r>
                          <m:r>
                            <a:rPr lang="en-US" sz="3000" b="1" i="1" smtClean="0">
                              <a:solidFill>
                                <a:srgbClr val="002060"/>
                              </a:solidFill>
                              <a:latin typeface="Cambria Math" panose="02040503050406030204" pitchFamily="18" charset="0"/>
                              <a:ea typeface="Cambria Math" panose="02040503050406030204" pitchFamily="18" charset="0"/>
                            </a:rPr>
                            <m:t>°)</m:t>
                          </m:r>
                        </m:e>
                      </m:func>
                    </m:oMath>
                  </m:oMathPara>
                </a14:m>
                <a:endParaRPr lang="en-US" sz="3000" b="1" dirty="0">
                  <a:solidFill>
                    <a:schemeClr val="bg1"/>
                  </a:solidFill>
                </a:endParaRPr>
              </a:p>
            </p:txBody>
          </p:sp>
        </mc:Choice>
        <mc:Fallback xmlns="">
          <p:sp>
            <p:nvSpPr>
              <p:cNvPr id="105" name="TextBox 104">
                <a:extLst>
                  <a:ext uri="{FF2B5EF4-FFF2-40B4-BE49-F238E27FC236}">
                    <a16:creationId xmlns:a16="http://schemas.microsoft.com/office/drawing/2014/main" id="{6FCBF1AD-2CF0-126A-B631-288ACD1D042F}"/>
                  </a:ext>
                </a:extLst>
              </p:cNvPr>
              <p:cNvSpPr txBox="1">
                <a:spLocks noRot="1" noChangeAspect="1" noMove="1" noResize="1" noEditPoints="1" noAdjustHandles="1" noChangeArrowheads="1" noChangeShapeType="1" noTextEdit="1"/>
              </p:cNvSpPr>
              <p:nvPr/>
            </p:nvSpPr>
            <p:spPr>
              <a:xfrm>
                <a:off x="9714" y="3780249"/>
                <a:ext cx="7008457" cy="500715"/>
              </a:xfrm>
              <a:prstGeom prst="rect">
                <a:avLst/>
              </a:prstGeom>
              <a:blipFill>
                <a:blip r:embed="rId25"/>
                <a:stretch>
                  <a:fillRect b="-1220"/>
                </a:stretch>
              </a:blipFill>
            </p:spPr>
            <p:txBody>
              <a:bodyPr/>
              <a:lstStyle/>
              <a:p>
                <a:r>
                  <a:rPr lang="en-US">
                    <a:noFill/>
                  </a:rPr>
                  <a:t> </a:t>
                </a:r>
              </a:p>
            </p:txBody>
          </p:sp>
        </mc:Fallback>
      </mc:AlternateContent>
      <p:grpSp>
        <p:nvGrpSpPr>
          <p:cNvPr id="109" name="Group 108">
            <a:extLst>
              <a:ext uri="{FF2B5EF4-FFF2-40B4-BE49-F238E27FC236}">
                <a16:creationId xmlns:a16="http://schemas.microsoft.com/office/drawing/2014/main" id="{BB876E76-0B28-3582-32E3-680FB72B9D0E}"/>
              </a:ext>
            </a:extLst>
          </p:cNvPr>
          <p:cNvGrpSpPr/>
          <p:nvPr/>
        </p:nvGrpSpPr>
        <p:grpSpPr>
          <a:xfrm>
            <a:off x="7099498" y="3269526"/>
            <a:ext cx="940194" cy="1600554"/>
            <a:chOff x="7099497" y="3269525"/>
            <a:chExt cx="1746983" cy="2333548"/>
          </a:xfrm>
        </p:grpSpPr>
        <p:sp>
          <p:nvSpPr>
            <p:cNvPr id="106" name="Right Brace 105">
              <a:extLst>
                <a:ext uri="{FF2B5EF4-FFF2-40B4-BE49-F238E27FC236}">
                  <a16:creationId xmlns:a16="http://schemas.microsoft.com/office/drawing/2014/main" id="{5CD18BFB-FD33-3916-C8EC-F0DB90144258}"/>
                </a:ext>
              </a:extLst>
            </p:cNvPr>
            <p:cNvSpPr/>
            <p:nvPr/>
          </p:nvSpPr>
          <p:spPr>
            <a:xfrm>
              <a:off x="7099497" y="3269525"/>
              <a:ext cx="304213" cy="1438996"/>
            </a:xfrm>
            <a:prstGeom prst="righ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Arrow: Bent 106">
              <a:extLst>
                <a:ext uri="{FF2B5EF4-FFF2-40B4-BE49-F238E27FC236}">
                  <a16:creationId xmlns:a16="http://schemas.microsoft.com/office/drawing/2014/main" id="{5D7EDFD8-A7E3-4577-21F7-85EC0C5F3FA4}"/>
                </a:ext>
              </a:extLst>
            </p:cNvPr>
            <p:cNvSpPr/>
            <p:nvPr/>
          </p:nvSpPr>
          <p:spPr>
            <a:xfrm rot="5400000">
              <a:off x="7306278" y="4062870"/>
              <a:ext cx="1651592" cy="1428813"/>
            </a:xfrm>
            <a:prstGeom prst="bentArrow">
              <a:avLst>
                <a:gd name="adj1" fmla="val 4596"/>
                <a:gd name="adj2" fmla="val 11737"/>
                <a:gd name="adj3" fmla="val 17046"/>
                <a:gd name="adj4" fmla="val 4436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8" name="TextBox 107">
            <a:extLst>
              <a:ext uri="{FF2B5EF4-FFF2-40B4-BE49-F238E27FC236}">
                <a16:creationId xmlns:a16="http://schemas.microsoft.com/office/drawing/2014/main" id="{ACB8342F-1954-CC96-8F11-5543861E48A4}"/>
              </a:ext>
            </a:extLst>
          </p:cNvPr>
          <p:cNvSpPr txBox="1"/>
          <p:nvPr/>
        </p:nvSpPr>
        <p:spPr>
          <a:xfrm>
            <a:off x="41161" y="4707231"/>
            <a:ext cx="8964000" cy="1477328"/>
          </a:xfrm>
          <a:prstGeom prst="rect">
            <a:avLst/>
          </a:prstGeom>
          <a:noFill/>
        </p:spPr>
        <p:txBody>
          <a:bodyPr wrap="square">
            <a:spAutoFit/>
          </a:bodyPr>
          <a:lstStyle/>
          <a:p>
            <a:r>
              <a:rPr lang="en-US" sz="3000" b="0" i="0" dirty="0">
                <a:solidFill>
                  <a:srgbClr val="000000"/>
                </a:solidFill>
                <a:effectLst/>
                <a:latin typeface="+mj-lt"/>
              </a:rPr>
              <a:t>We solve these two equations using MATLAB to find the values of (L</a:t>
            </a:r>
            <a:r>
              <a:rPr lang="en-US" sz="3000" b="0" i="0" baseline="-25000" dirty="0">
                <a:solidFill>
                  <a:srgbClr val="000000"/>
                </a:solidFill>
                <a:effectLst/>
                <a:latin typeface="+mj-lt"/>
              </a:rPr>
              <a:t>ac</a:t>
            </a:r>
            <a:r>
              <a:rPr lang="en-US" sz="3000" b="0" i="0" dirty="0">
                <a:solidFill>
                  <a:srgbClr val="000000"/>
                </a:solidFill>
                <a:effectLst/>
                <a:latin typeface="+mj-lt"/>
              </a:rPr>
              <a:t>) and (L</a:t>
            </a:r>
            <a:r>
              <a:rPr lang="en-US" sz="3000" b="0" i="0" baseline="-25000" dirty="0">
                <a:solidFill>
                  <a:srgbClr val="000000"/>
                </a:solidFill>
                <a:effectLst/>
                <a:latin typeface="+mj-lt"/>
              </a:rPr>
              <a:t>ab</a:t>
            </a:r>
            <a:r>
              <a:rPr lang="en-US" sz="3000" b="0" i="0" dirty="0">
                <a:solidFill>
                  <a:srgbClr val="000000"/>
                </a:solidFill>
                <a:effectLst/>
                <a:latin typeface="+mj-lt"/>
              </a:rPr>
              <a:t>) </a:t>
            </a:r>
          </a:p>
          <a:p>
            <a:r>
              <a:rPr lang="en-US" sz="3000" b="1" i="0" dirty="0">
                <a:solidFill>
                  <a:srgbClr val="FF0000"/>
                </a:solidFill>
                <a:effectLst/>
                <a:latin typeface="+mj-lt"/>
              </a:rPr>
              <a:t>(L</a:t>
            </a:r>
            <a:r>
              <a:rPr lang="en-US" sz="3000" b="1" i="0" baseline="-25000" dirty="0">
                <a:solidFill>
                  <a:srgbClr val="FF0000"/>
                </a:solidFill>
                <a:effectLst/>
                <a:latin typeface="+mj-lt"/>
              </a:rPr>
              <a:t>ac</a:t>
            </a:r>
            <a:r>
              <a:rPr lang="en-US" sz="3000" b="1" i="0" dirty="0">
                <a:solidFill>
                  <a:srgbClr val="FF0000"/>
                </a:solidFill>
                <a:effectLst/>
                <a:latin typeface="+mj-lt"/>
              </a:rPr>
              <a:t>)= 27 mm </a:t>
            </a:r>
            <a:r>
              <a:rPr lang="en-US" sz="3000" b="0" i="0" dirty="0">
                <a:solidFill>
                  <a:srgbClr val="000000"/>
                </a:solidFill>
                <a:effectLst/>
                <a:latin typeface="+mj-lt"/>
              </a:rPr>
              <a:t>and </a:t>
            </a:r>
            <a:r>
              <a:rPr lang="en-US" sz="3000" b="1" i="0" dirty="0">
                <a:solidFill>
                  <a:srgbClr val="FF0000"/>
                </a:solidFill>
                <a:effectLst/>
                <a:latin typeface="+mj-lt"/>
              </a:rPr>
              <a:t>(Lab) = 177 mm</a:t>
            </a:r>
            <a:endParaRPr lang="en-US" sz="3000" b="1" dirty="0">
              <a:solidFill>
                <a:srgbClr val="FF0000"/>
              </a:solidFill>
              <a:latin typeface="+mj-lt"/>
            </a:endParaRPr>
          </a:p>
        </p:txBody>
      </p:sp>
    </p:spTree>
    <p:extLst>
      <p:ext uri="{BB962C8B-B14F-4D97-AF65-F5344CB8AC3E}">
        <p14:creationId xmlns:p14="http://schemas.microsoft.com/office/powerpoint/2010/main" val="271433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anim calcmode="lin" valueType="num">
                                      <p:cBhvr>
                                        <p:cTn id="8" dur="1000" fill="hold"/>
                                        <p:tgtEl>
                                          <p:spTgt spid="102"/>
                                        </p:tgtEl>
                                        <p:attrNameLst>
                                          <p:attrName>ppt_x</p:attrName>
                                        </p:attrNameLst>
                                      </p:cBhvr>
                                      <p:tavLst>
                                        <p:tav tm="0">
                                          <p:val>
                                            <p:strVal val="#ppt_x"/>
                                          </p:val>
                                        </p:tav>
                                        <p:tav tm="100000">
                                          <p:val>
                                            <p:strVal val="#ppt_x"/>
                                          </p:val>
                                        </p:tav>
                                      </p:tavLst>
                                    </p:anim>
                                    <p:anim calcmode="lin" valueType="num">
                                      <p:cBhvr>
                                        <p:cTn id="9"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3"/>
                                        </p:tgtEl>
                                        <p:attrNameLst>
                                          <p:attrName>style.visibility</p:attrName>
                                        </p:attrNameLst>
                                      </p:cBhvr>
                                      <p:to>
                                        <p:strVal val="visible"/>
                                      </p:to>
                                    </p:set>
                                    <p:animEffect transition="in" filter="fade">
                                      <p:cBhvr>
                                        <p:cTn id="14" dur="1000"/>
                                        <p:tgtEl>
                                          <p:spTgt spid="103"/>
                                        </p:tgtEl>
                                      </p:cBhvr>
                                    </p:animEffect>
                                    <p:anim calcmode="lin" valueType="num">
                                      <p:cBhvr>
                                        <p:cTn id="15" dur="1000" fill="hold"/>
                                        <p:tgtEl>
                                          <p:spTgt spid="103"/>
                                        </p:tgtEl>
                                        <p:attrNameLst>
                                          <p:attrName>ppt_x</p:attrName>
                                        </p:attrNameLst>
                                      </p:cBhvr>
                                      <p:tavLst>
                                        <p:tav tm="0">
                                          <p:val>
                                            <p:strVal val="#ppt_x"/>
                                          </p:val>
                                        </p:tav>
                                        <p:tav tm="100000">
                                          <p:val>
                                            <p:strVal val="#ppt_x"/>
                                          </p:val>
                                        </p:tav>
                                      </p:tavLst>
                                    </p:anim>
                                    <p:anim calcmode="lin" valueType="num">
                                      <p:cBhvr>
                                        <p:cTn id="16"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4"/>
                                        </p:tgtEl>
                                        <p:attrNameLst>
                                          <p:attrName>style.visibility</p:attrName>
                                        </p:attrNameLst>
                                      </p:cBhvr>
                                      <p:to>
                                        <p:strVal val="visible"/>
                                      </p:to>
                                    </p:set>
                                    <p:animEffect transition="in" filter="fade">
                                      <p:cBhvr>
                                        <p:cTn id="21" dur="1000"/>
                                        <p:tgtEl>
                                          <p:spTgt spid="104"/>
                                        </p:tgtEl>
                                      </p:cBhvr>
                                    </p:animEffect>
                                    <p:anim calcmode="lin" valueType="num">
                                      <p:cBhvr>
                                        <p:cTn id="22" dur="1000" fill="hold"/>
                                        <p:tgtEl>
                                          <p:spTgt spid="104"/>
                                        </p:tgtEl>
                                        <p:attrNameLst>
                                          <p:attrName>ppt_x</p:attrName>
                                        </p:attrNameLst>
                                      </p:cBhvr>
                                      <p:tavLst>
                                        <p:tav tm="0">
                                          <p:val>
                                            <p:strVal val="#ppt_x"/>
                                          </p:val>
                                        </p:tav>
                                        <p:tav tm="100000">
                                          <p:val>
                                            <p:strVal val="#ppt_x"/>
                                          </p:val>
                                        </p:tav>
                                      </p:tavLst>
                                    </p:anim>
                                    <p:anim calcmode="lin" valueType="num">
                                      <p:cBhvr>
                                        <p:cTn id="23" dur="1000" fill="hold"/>
                                        <p:tgtEl>
                                          <p:spTgt spid="10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5"/>
                                        </p:tgtEl>
                                        <p:attrNameLst>
                                          <p:attrName>style.visibility</p:attrName>
                                        </p:attrNameLst>
                                      </p:cBhvr>
                                      <p:to>
                                        <p:strVal val="visible"/>
                                      </p:to>
                                    </p:set>
                                    <p:animEffect transition="in" filter="fade">
                                      <p:cBhvr>
                                        <p:cTn id="26" dur="1000"/>
                                        <p:tgtEl>
                                          <p:spTgt spid="105"/>
                                        </p:tgtEl>
                                      </p:cBhvr>
                                    </p:animEffect>
                                    <p:anim calcmode="lin" valueType="num">
                                      <p:cBhvr>
                                        <p:cTn id="27" dur="1000" fill="hold"/>
                                        <p:tgtEl>
                                          <p:spTgt spid="105"/>
                                        </p:tgtEl>
                                        <p:attrNameLst>
                                          <p:attrName>ppt_x</p:attrName>
                                        </p:attrNameLst>
                                      </p:cBhvr>
                                      <p:tavLst>
                                        <p:tav tm="0">
                                          <p:val>
                                            <p:strVal val="#ppt_x"/>
                                          </p:val>
                                        </p:tav>
                                        <p:tav tm="100000">
                                          <p:val>
                                            <p:strVal val="#ppt_x"/>
                                          </p:val>
                                        </p:tav>
                                      </p:tavLst>
                                    </p:anim>
                                    <p:anim calcmode="lin" valueType="num">
                                      <p:cBhvr>
                                        <p:cTn id="28"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09"/>
                                        </p:tgtEl>
                                        <p:attrNameLst>
                                          <p:attrName>style.visibility</p:attrName>
                                        </p:attrNameLst>
                                      </p:cBhvr>
                                      <p:to>
                                        <p:strVal val="visible"/>
                                      </p:to>
                                    </p:set>
                                    <p:animEffect transition="in" filter="circle(in)">
                                      <p:cBhvr>
                                        <p:cTn id="33" dur="2000"/>
                                        <p:tgtEl>
                                          <p:spTgt spid="109"/>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08"/>
                                        </p:tgtEl>
                                        <p:attrNameLst>
                                          <p:attrName>style.visibility</p:attrName>
                                        </p:attrNameLst>
                                      </p:cBhvr>
                                      <p:to>
                                        <p:strVal val="visible"/>
                                      </p:to>
                                    </p:set>
                                    <p:animEffect transition="in" filter="circle(in)">
                                      <p:cBhvr>
                                        <p:cTn id="36" dur="2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P spid="105" grpId="0"/>
      <p:bldP spid="10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3404706" y="89238"/>
            <a:ext cx="8119871" cy="1225212"/>
          </a:xfrm>
        </p:spPr>
        <p:txBody>
          <a:bodyPr>
            <a:normAutofit/>
          </a:bodyPr>
          <a:lstStyle/>
          <a:p>
            <a:r>
              <a:rPr lang="en-US" b="1" u="sng" dirty="0"/>
              <a:t>The Scientific Originality</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615780" y="1314450"/>
            <a:ext cx="8360319" cy="1926292"/>
          </a:xfrm>
        </p:spPr>
        <p:txBody>
          <a:bodyPr>
            <a:noAutofit/>
          </a:bodyPr>
          <a:lstStyle/>
          <a:p>
            <a:pPr marL="0" indent="0" algn="justLow">
              <a:lnSpc>
                <a:spcPct val="100000"/>
              </a:lnSpc>
              <a:buNone/>
            </a:pPr>
            <a:r>
              <a:rPr lang="en-US" sz="3000" dirty="0">
                <a:latin typeface="Century Gothic" panose="020B0502020202020204" pitchFamily="34" charset="0"/>
                <a:cs typeface="Times New Roman" panose="02020603050405020304" pitchFamily="18" charset="0"/>
              </a:rPr>
              <a:t>Design and manufacture a novel prosthetic knee joint capable of mimicking the human knee joint as closely as possible so that the amputee feels comfortable</a:t>
            </a:r>
          </a:p>
        </p:txBody>
      </p:sp>
    </p:spTree>
    <p:extLst>
      <p:ext uri="{BB962C8B-B14F-4D97-AF65-F5344CB8AC3E}">
        <p14:creationId xmlns:p14="http://schemas.microsoft.com/office/powerpoint/2010/main" val="42218309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pic>
        <p:nvPicPr>
          <p:cNvPr id="29" name="Picture 28">
            <a:extLst>
              <a:ext uri="{FF2B5EF4-FFF2-40B4-BE49-F238E27FC236}">
                <a16:creationId xmlns:a16="http://schemas.microsoft.com/office/drawing/2014/main" id="{97F97DB6-6CDF-A5C4-C525-1A0669B087BC}"/>
              </a:ext>
            </a:extLst>
          </p:cNvPr>
          <p:cNvPicPr>
            <a:picLocks noChangeAspect="1"/>
          </p:cNvPicPr>
          <p:nvPr/>
        </p:nvPicPr>
        <p:blipFill>
          <a:blip r:embed="rId2"/>
          <a:stretch>
            <a:fillRect/>
          </a:stretch>
        </p:blipFill>
        <p:spPr>
          <a:xfrm>
            <a:off x="9864539" y="1703175"/>
            <a:ext cx="2171700" cy="4972050"/>
          </a:xfrm>
          <a:prstGeom prst="rect">
            <a:avLst/>
          </a:prstGeom>
        </p:spPr>
      </p:pic>
      <p:sp>
        <p:nvSpPr>
          <p:cNvPr id="30" name="TextBox 29">
            <a:extLst>
              <a:ext uri="{FF2B5EF4-FFF2-40B4-BE49-F238E27FC236}">
                <a16:creationId xmlns:a16="http://schemas.microsoft.com/office/drawing/2014/main" id="{B4C48167-9A06-4D03-73ED-28121D9A08D0}"/>
              </a:ext>
            </a:extLst>
          </p:cNvPr>
          <p:cNvSpPr txBox="1"/>
          <p:nvPr/>
        </p:nvSpPr>
        <p:spPr>
          <a:xfrm>
            <a:off x="0" y="660426"/>
            <a:ext cx="10300447" cy="553998"/>
          </a:xfrm>
          <a:prstGeom prst="rect">
            <a:avLst/>
          </a:prstGeom>
          <a:noFill/>
        </p:spPr>
        <p:txBody>
          <a:bodyPr wrap="square">
            <a:spAutoFit/>
          </a:bodyPr>
          <a:lstStyle/>
          <a:p>
            <a:pPr defTabSz="914400">
              <a:spcBef>
                <a:spcPts val="1000"/>
              </a:spcBef>
              <a:defRPr/>
            </a:pPr>
            <a:r>
              <a:rPr lang="en-US" sz="3000" b="1" dirty="0">
                <a:solidFill>
                  <a:prstClr val="black"/>
                </a:solidFill>
                <a:latin typeface="+mj-lt"/>
              </a:rPr>
              <a:t>Slider Crank Mechanism </a:t>
            </a:r>
            <a:r>
              <a:rPr lang="en-US" sz="3000" dirty="0">
                <a:solidFill>
                  <a:prstClr val="black"/>
                </a:solidFill>
                <a:latin typeface="+mj-lt"/>
              </a:rPr>
              <a:t>is drawn using MotionGen Pro </a:t>
            </a:r>
            <a:endParaRPr lang="ar-IQ" sz="3000" dirty="0">
              <a:solidFill>
                <a:prstClr val="black"/>
              </a:solidFill>
              <a:latin typeface="+mj-lt"/>
            </a:endParaRPr>
          </a:p>
        </p:txBody>
      </p:sp>
      <p:cxnSp>
        <p:nvCxnSpPr>
          <p:cNvPr id="36" name="Straight Connector 35">
            <a:extLst>
              <a:ext uri="{FF2B5EF4-FFF2-40B4-BE49-F238E27FC236}">
                <a16:creationId xmlns:a16="http://schemas.microsoft.com/office/drawing/2014/main" id="{2B792062-7938-66F5-D40A-DD252E556AB5}"/>
              </a:ext>
            </a:extLst>
          </p:cNvPr>
          <p:cNvCxnSpPr>
            <a:cxnSpLocks/>
          </p:cNvCxnSpPr>
          <p:nvPr/>
        </p:nvCxnSpPr>
        <p:spPr>
          <a:xfrm flipH="1">
            <a:off x="10071847" y="2035001"/>
            <a:ext cx="68131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7B73A43-6160-05FE-3D72-853E83EBE444}"/>
              </a:ext>
            </a:extLst>
          </p:cNvPr>
          <p:cNvCxnSpPr>
            <a:cxnSpLocks/>
          </p:cNvCxnSpPr>
          <p:nvPr/>
        </p:nvCxnSpPr>
        <p:spPr>
          <a:xfrm flipH="1">
            <a:off x="9977718" y="6243931"/>
            <a:ext cx="1066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A0826C9-826B-43E9-3FBC-EC07BA81064F}"/>
              </a:ext>
            </a:extLst>
          </p:cNvPr>
          <p:cNvCxnSpPr>
            <a:cxnSpLocks/>
          </p:cNvCxnSpPr>
          <p:nvPr/>
        </p:nvCxnSpPr>
        <p:spPr>
          <a:xfrm flipV="1">
            <a:off x="10856260" y="1426176"/>
            <a:ext cx="0" cy="5055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912DB28-402C-89EC-9F91-DD2001D8D264}"/>
              </a:ext>
            </a:extLst>
          </p:cNvPr>
          <p:cNvCxnSpPr>
            <a:cxnSpLocks/>
          </p:cNvCxnSpPr>
          <p:nvPr/>
        </p:nvCxnSpPr>
        <p:spPr>
          <a:xfrm flipV="1">
            <a:off x="11515166" y="1426176"/>
            <a:ext cx="0" cy="5010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2A3D491-2C87-FBD3-C3C0-6B2E98E94BBD}"/>
              </a:ext>
            </a:extLst>
          </p:cNvPr>
          <p:cNvCxnSpPr>
            <a:cxnSpLocks/>
          </p:cNvCxnSpPr>
          <p:nvPr/>
        </p:nvCxnSpPr>
        <p:spPr>
          <a:xfrm flipV="1">
            <a:off x="10071847" y="2035001"/>
            <a:ext cx="0" cy="420893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3F8ED0D-78CB-188E-76E6-74F4DBBDB4DC}"/>
              </a:ext>
            </a:extLst>
          </p:cNvPr>
          <p:cNvCxnSpPr/>
          <p:nvPr/>
        </p:nvCxnSpPr>
        <p:spPr>
          <a:xfrm>
            <a:off x="10856260" y="1426176"/>
            <a:ext cx="658906"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E06AEC68-10FD-AB6E-816A-5A107BC7996B}"/>
              </a:ext>
            </a:extLst>
          </p:cNvPr>
          <p:cNvSpPr txBox="1"/>
          <p:nvPr/>
        </p:nvSpPr>
        <p:spPr>
          <a:xfrm rot="16200000">
            <a:off x="8658539" y="3416433"/>
            <a:ext cx="2412000" cy="553998"/>
          </a:xfrm>
          <a:prstGeom prst="rect">
            <a:avLst/>
          </a:prstGeom>
          <a:noFill/>
        </p:spPr>
        <p:txBody>
          <a:bodyPr wrap="square">
            <a:spAutoFit/>
          </a:bodyPr>
          <a:lstStyle/>
          <a:p>
            <a:pPr defTabSz="914400">
              <a:spcBef>
                <a:spcPts val="1000"/>
              </a:spcBef>
              <a:defRPr/>
            </a:pPr>
            <a:r>
              <a:rPr lang="en-US" sz="3000" dirty="0">
                <a:solidFill>
                  <a:prstClr val="black"/>
                </a:solidFill>
                <a:latin typeface="+mj-lt"/>
              </a:rPr>
              <a:t>177 mm</a:t>
            </a:r>
          </a:p>
        </p:txBody>
      </p:sp>
      <p:sp>
        <p:nvSpPr>
          <p:cNvPr id="52" name="TextBox 51">
            <a:extLst>
              <a:ext uri="{FF2B5EF4-FFF2-40B4-BE49-F238E27FC236}">
                <a16:creationId xmlns:a16="http://schemas.microsoft.com/office/drawing/2014/main" id="{2FB65C68-6DE5-8DAE-F238-88FDE7698892}"/>
              </a:ext>
            </a:extLst>
          </p:cNvPr>
          <p:cNvSpPr txBox="1"/>
          <p:nvPr/>
        </p:nvSpPr>
        <p:spPr>
          <a:xfrm>
            <a:off x="10643099" y="941161"/>
            <a:ext cx="1548901" cy="477054"/>
          </a:xfrm>
          <a:prstGeom prst="rect">
            <a:avLst/>
          </a:prstGeom>
          <a:noFill/>
        </p:spPr>
        <p:txBody>
          <a:bodyPr wrap="square">
            <a:spAutoFit/>
          </a:bodyPr>
          <a:lstStyle/>
          <a:p>
            <a:pPr defTabSz="914400">
              <a:spcBef>
                <a:spcPts val="1000"/>
              </a:spcBef>
              <a:defRPr/>
            </a:pPr>
            <a:r>
              <a:rPr lang="en-US" sz="2500" dirty="0">
                <a:solidFill>
                  <a:prstClr val="black"/>
                </a:solidFill>
                <a:latin typeface="+mj-lt"/>
              </a:rPr>
              <a:t>27 mm</a:t>
            </a:r>
          </a:p>
        </p:txBody>
      </p:sp>
      <p:sp>
        <p:nvSpPr>
          <p:cNvPr id="53" name="TextBox 52">
            <a:extLst>
              <a:ext uri="{FF2B5EF4-FFF2-40B4-BE49-F238E27FC236}">
                <a16:creationId xmlns:a16="http://schemas.microsoft.com/office/drawing/2014/main" id="{FC254E22-1BC8-3874-73FA-3ECCB0919073}"/>
              </a:ext>
            </a:extLst>
          </p:cNvPr>
          <p:cNvSpPr txBox="1"/>
          <p:nvPr/>
        </p:nvSpPr>
        <p:spPr>
          <a:xfrm>
            <a:off x="-10078" y="1349162"/>
            <a:ext cx="8072714" cy="2323713"/>
          </a:xfrm>
          <a:prstGeom prst="rect">
            <a:avLst/>
          </a:prstGeom>
          <a:noFill/>
        </p:spPr>
        <p:txBody>
          <a:bodyPr wrap="square">
            <a:spAutoFit/>
          </a:bodyPr>
          <a:lstStyle/>
          <a:p>
            <a:pPr defTabSz="914400">
              <a:spcBef>
                <a:spcPts val="1000"/>
              </a:spcBef>
              <a:defRPr/>
            </a:pPr>
            <a:r>
              <a:rPr lang="en-US" sz="3000" b="1" u="sng" dirty="0">
                <a:solidFill>
                  <a:prstClr val="black"/>
                </a:solidFill>
                <a:latin typeface="+mj-lt"/>
              </a:rPr>
              <a:t>Main Components of Prosthetic Knee Joint:</a:t>
            </a:r>
          </a:p>
          <a:p>
            <a:pPr marL="514350" indent="-514350" defTabSz="914400">
              <a:spcBef>
                <a:spcPts val="1000"/>
              </a:spcBef>
              <a:buAutoNum type="arabicPeriod"/>
              <a:defRPr/>
            </a:pPr>
            <a:r>
              <a:rPr lang="en-US" sz="3000" dirty="0">
                <a:solidFill>
                  <a:prstClr val="black"/>
                </a:solidFill>
                <a:latin typeface="+mj-lt"/>
              </a:rPr>
              <a:t>Frame </a:t>
            </a:r>
          </a:p>
          <a:p>
            <a:pPr marL="514350" indent="-514350" defTabSz="914400">
              <a:spcBef>
                <a:spcPts val="1000"/>
              </a:spcBef>
              <a:buAutoNum type="arabicPeriod"/>
              <a:defRPr/>
            </a:pPr>
            <a:r>
              <a:rPr lang="en-US" sz="3000" dirty="0">
                <a:solidFill>
                  <a:prstClr val="black"/>
                </a:solidFill>
                <a:latin typeface="+mj-lt"/>
              </a:rPr>
              <a:t>Knee Joint</a:t>
            </a:r>
          </a:p>
          <a:p>
            <a:pPr marL="514350" indent="-514350" defTabSz="914400">
              <a:spcBef>
                <a:spcPts val="1000"/>
              </a:spcBef>
              <a:buAutoNum type="arabicPeriod"/>
              <a:defRPr/>
            </a:pPr>
            <a:r>
              <a:rPr lang="en-US" sz="3000" dirty="0">
                <a:solidFill>
                  <a:prstClr val="black"/>
                </a:solidFill>
                <a:latin typeface="+mj-lt"/>
              </a:rPr>
              <a:t> MR damper</a:t>
            </a:r>
            <a:endParaRPr lang="ar-IQ" sz="3000" dirty="0">
              <a:solidFill>
                <a:prstClr val="black"/>
              </a:solidFill>
              <a:latin typeface="+mj-lt"/>
            </a:endParaRPr>
          </a:p>
        </p:txBody>
      </p:sp>
      <p:grpSp>
        <p:nvGrpSpPr>
          <p:cNvPr id="73" name="Group 72">
            <a:extLst>
              <a:ext uri="{FF2B5EF4-FFF2-40B4-BE49-F238E27FC236}">
                <a16:creationId xmlns:a16="http://schemas.microsoft.com/office/drawing/2014/main" id="{B0E19730-9657-6D53-449F-16CA97BDD44B}"/>
              </a:ext>
            </a:extLst>
          </p:cNvPr>
          <p:cNvGrpSpPr/>
          <p:nvPr/>
        </p:nvGrpSpPr>
        <p:grpSpPr>
          <a:xfrm>
            <a:off x="7075396" y="4229242"/>
            <a:ext cx="4057182" cy="2052905"/>
            <a:chOff x="7075396" y="4229242"/>
            <a:chExt cx="4057182" cy="2052905"/>
          </a:xfrm>
        </p:grpSpPr>
        <p:cxnSp>
          <p:nvCxnSpPr>
            <p:cNvPr id="57" name="Connector: Curved 56">
              <a:extLst>
                <a:ext uri="{FF2B5EF4-FFF2-40B4-BE49-F238E27FC236}">
                  <a16:creationId xmlns:a16="http://schemas.microsoft.com/office/drawing/2014/main" id="{3F21ED96-C0F5-2016-2F1B-BC4DBA3B5DC7}"/>
                </a:ext>
              </a:extLst>
            </p:cNvPr>
            <p:cNvCxnSpPr>
              <a:cxnSpLocks/>
            </p:cNvCxnSpPr>
            <p:nvPr/>
          </p:nvCxnSpPr>
          <p:spPr>
            <a:xfrm flipV="1">
              <a:off x="8596500" y="4229242"/>
              <a:ext cx="2536078" cy="2052905"/>
            </a:xfrm>
            <a:prstGeom prst="curvedConnector3">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1B60E950-3046-FD19-384F-A2415C61650F}"/>
                </a:ext>
              </a:extLst>
            </p:cNvPr>
            <p:cNvSpPr txBox="1"/>
            <p:nvPr/>
          </p:nvSpPr>
          <p:spPr>
            <a:xfrm>
              <a:off x="7075396" y="5647689"/>
              <a:ext cx="2430120" cy="553998"/>
            </a:xfrm>
            <a:prstGeom prst="rect">
              <a:avLst/>
            </a:prstGeom>
            <a:noFill/>
          </p:spPr>
          <p:txBody>
            <a:bodyPr wrap="square">
              <a:spAutoFit/>
            </a:bodyPr>
            <a:lstStyle/>
            <a:p>
              <a:r>
                <a:rPr kumimoji="0" lang="en-US" sz="3000" b="0" i="0" u="none" strike="noStrike" kern="1200" cap="none" spc="0" normalizeH="0" baseline="0" noProof="0" dirty="0">
                  <a:ln>
                    <a:noFill/>
                  </a:ln>
                  <a:solidFill>
                    <a:prstClr val="black"/>
                  </a:solidFill>
                  <a:effectLst/>
                  <a:uLnTx/>
                  <a:uFillTx/>
                  <a:latin typeface="Century Gothic" panose="020B0502020202020204"/>
                  <a:ea typeface="+mn-ea"/>
                  <a:cs typeface="+mn-cs"/>
                </a:rPr>
                <a:t>MR damper</a:t>
              </a:r>
              <a:endParaRPr lang="en-US" dirty="0"/>
            </a:p>
          </p:txBody>
        </p:sp>
      </p:grpSp>
      <p:grpSp>
        <p:nvGrpSpPr>
          <p:cNvPr id="76" name="Group 75">
            <a:extLst>
              <a:ext uri="{FF2B5EF4-FFF2-40B4-BE49-F238E27FC236}">
                <a16:creationId xmlns:a16="http://schemas.microsoft.com/office/drawing/2014/main" id="{32373B04-06D4-003A-DF66-48F839EF93A6}"/>
              </a:ext>
            </a:extLst>
          </p:cNvPr>
          <p:cNvGrpSpPr/>
          <p:nvPr/>
        </p:nvGrpSpPr>
        <p:grpSpPr>
          <a:xfrm>
            <a:off x="7326188" y="2770094"/>
            <a:ext cx="3316911" cy="2052905"/>
            <a:chOff x="7326188" y="2770094"/>
            <a:chExt cx="3316911" cy="2052905"/>
          </a:xfrm>
        </p:grpSpPr>
        <p:cxnSp>
          <p:nvCxnSpPr>
            <p:cNvPr id="55" name="Connector: Curved 54">
              <a:extLst>
                <a:ext uri="{FF2B5EF4-FFF2-40B4-BE49-F238E27FC236}">
                  <a16:creationId xmlns:a16="http://schemas.microsoft.com/office/drawing/2014/main" id="{D4F86006-7898-2797-337D-8ACFCE85132B}"/>
                </a:ext>
              </a:extLst>
            </p:cNvPr>
            <p:cNvCxnSpPr>
              <a:cxnSpLocks/>
            </p:cNvCxnSpPr>
            <p:nvPr/>
          </p:nvCxnSpPr>
          <p:spPr>
            <a:xfrm flipV="1">
              <a:off x="8107021" y="2770094"/>
              <a:ext cx="2536078" cy="2052905"/>
            </a:xfrm>
            <a:prstGeom prst="curvedConnector3">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9FDDBB92-232B-8CDA-21E4-554AD2285925}"/>
                </a:ext>
              </a:extLst>
            </p:cNvPr>
            <p:cNvSpPr txBox="1"/>
            <p:nvPr/>
          </p:nvSpPr>
          <p:spPr>
            <a:xfrm>
              <a:off x="7326188" y="4229242"/>
              <a:ext cx="1348068" cy="553998"/>
            </a:xfrm>
            <a:prstGeom prst="rect">
              <a:avLst/>
            </a:prstGeom>
            <a:noFill/>
          </p:spPr>
          <p:txBody>
            <a:bodyPr wrap="square">
              <a:spAutoFit/>
            </a:bodyPr>
            <a:lstStyle/>
            <a:p>
              <a:r>
                <a:rPr kumimoji="0" lang="en-US" sz="3000" b="0" i="0" u="none" strike="noStrike" kern="1200" cap="none" spc="0" normalizeH="0" baseline="0" noProof="0" dirty="0">
                  <a:ln>
                    <a:noFill/>
                  </a:ln>
                  <a:solidFill>
                    <a:prstClr val="black"/>
                  </a:solidFill>
                  <a:effectLst/>
                  <a:uLnTx/>
                  <a:uFillTx/>
                  <a:latin typeface="Century Gothic" panose="020B0502020202020204"/>
                  <a:ea typeface="+mn-ea"/>
                  <a:cs typeface="+mn-cs"/>
                </a:rPr>
                <a:t>Frame</a:t>
              </a:r>
              <a:endParaRPr lang="en-US" dirty="0"/>
            </a:p>
          </p:txBody>
        </p:sp>
      </p:grpSp>
      <p:grpSp>
        <p:nvGrpSpPr>
          <p:cNvPr id="80" name="Group 79">
            <a:extLst>
              <a:ext uri="{FF2B5EF4-FFF2-40B4-BE49-F238E27FC236}">
                <a16:creationId xmlns:a16="http://schemas.microsoft.com/office/drawing/2014/main" id="{925299AE-3C89-95F8-1305-5C767382DCB9}"/>
              </a:ext>
            </a:extLst>
          </p:cNvPr>
          <p:cNvGrpSpPr/>
          <p:nvPr/>
        </p:nvGrpSpPr>
        <p:grpSpPr>
          <a:xfrm>
            <a:off x="7956552" y="1526752"/>
            <a:ext cx="3229161" cy="553998"/>
            <a:chOff x="7956552" y="1526752"/>
            <a:chExt cx="3229161" cy="553998"/>
          </a:xfrm>
        </p:grpSpPr>
        <p:cxnSp>
          <p:nvCxnSpPr>
            <p:cNvPr id="60" name="Connector: Curved 59">
              <a:extLst>
                <a:ext uri="{FF2B5EF4-FFF2-40B4-BE49-F238E27FC236}">
                  <a16:creationId xmlns:a16="http://schemas.microsoft.com/office/drawing/2014/main" id="{7AF9198E-6F77-BFB2-747D-624EAF8A1A0C}"/>
                </a:ext>
              </a:extLst>
            </p:cNvPr>
            <p:cNvCxnSpPr>
              <a:cxnSpLocks/>
              <a:stCxn id="78" idx="3"/>
            </p:cNvCxnSpPr>
            <p:nvPr/>
          </p:nvCxnSpPr>
          <p:spPr>
            <a:xfrm>
              <a:off x="10197355" y="1803751"/>
              <a:ext cx="988358" cy="213376"/>
            </a:xfrm>
            <a:prstGeom prst="curvedConnector3">
              <a:avLst>
                <a:gd name="adj1" fmla="val 50000"/>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F8D6E708-A571-3014-503B-E90382FCD051}"/>
                </a:ext>
              </a:extLst>
            </p:cNvPr>
            <p:cNvSpPr txBox="1"/>
            <p:nvPr/>
          </p:nvSpPr>
          <p:spPr>
            <a:xfrm>
              <a:off x="7956552" y="1526752"/>
              <a:ext cx="2240803" cy="553998"/>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a:ea typeface="+mn-ea"/>
                  <a:cs typeface="+mn-cs"/>
                </a:rPr>
                <a:t>Knee Joint</a:t>
              </a:r>
            </a:p>
          </p:txBody>
        </p:sp>
      </p:grpSp>
    </p:spTree>
    <p:extLst>
      <p:ext uri="{BB962C8B-B14F-4D97-AF65-F5344CB8AC3E}">
        <p14:creationId xmlns:p14="http://schemas.microsoft.com/office/powerpoint/2010/main" val="3718933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pic>
        <p:nvPicPr>
          <p:cNvPr id="3" name="Picture 2">
            <a:extLst>
              <a:ext uri="{FF2B5EF4-FFF2-40B4-BE49-F238E27FC236}">
                <a16:creationId xmlns:a16="http://schemas.microsoft.com/office/drawing/2014/main" id="{D32F0854-FC5F-6A86-D3A6-6D83302A1658}"/>
              </a:ext>
            </a:extLst>
          </p:cNvPr>
          <p:cNvPicPr>
            <a:picLocks noChangeAspect="1"/>
          </p:cNvPicPr>
          <p:nvPr/>
        </p:nvPicPr>
        <p:blipFill>
          <a:blip r:embed="rId2"/>
          <a:stretch>
            <a:fillRect/>
          </a:stretch>
        </p:blipFill>
        <p:spPr>
          <a:xfrm>
            <a:off x="616106" y="1630173"/>
            <a:ext cx="3409950" cy="4619625"/>
          </a:xfrm>
          <a:prstGeom prst="rect">
            <a:avLst/>
          </a:prstGeom>
        </p:spPr>
      </p:pic>
      <p:sp>
        <p:nvSpPr>
          <p:cNvPr id="4" name="TextBox 3">
            <a:extLst>
              <a:ext uri="{FF2B5EF4-FFF2-40B4-BE49-F238E27FC236}">
                <a16:creationId xmlns:a16="http://schemas.microsoft.com/office/drawing/2014/main" id="{EF4B62DF-7D1F-ABC4-82AB-AF3C488991E5}"/>
              </a:ext>
            </a:extLst>
          </p:cNvPr>
          <p:cNvSpPr txBox="1"/>
          <p:nvPr/>
        </p:nvSpPr>
        <p:spPr>
          <a:xfrm>
            <a:off x="616106" y="830475"/>
            <a:ext cx="1898494" cy="553998"/>
          </a:xfrm>
          <a:prstGeom prst="rect">
            <a:avLst/>
          </a:prstGeom>
          <a:noFill/>
        </p:spPr>
        <p:txBody>
          <a:bodyPr wrap="square">
            <a:spAutoFit/>
          </a:bodyPr>
          <a:lstStyle/>
          <a:p>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1. Frame</a:t>
            </a:r>
            <a:endParaRPr lang="en-US" b="1" dirty="0"/>
          </a:p>
        </p:txBody>
      </p:sp>
      <p:pic>
        <p:nvPicPr>
          <p:cNvPr id="7" name="Picture 6">
            <a:extLst>
              <a:ext uri="{FF2B5EF4-FFF2-40B4-BE49-F238E27FC236}">
                <a16:creationId xmlns:a16="http://schemas.microsoft.com/office/drawing/2014/main" id="{3DD05E27-B1AB-73A7-6AC3-721354F2200C}"/>
              </a:ext>
            </a:extLst>
          </p:cNvPr>
          <p:cNvPicPr>
            <a:picLocks noChangeAspect="1"/>
          </p:cNvPicPr>
          <p:nvPr/>
        </p:nvPicPr>
        <p:blipFill>
          <a:blip r:embed="rId3"/>
          <a:stretch>
            <a:fillRect/>
          </a:stretch>
        </p:blipFill>
        <p:spPr>
          <a:xfrm>
            <a:off x="4917921" y="1630173"/>
            <a:ext cx="3248025" cy="4391025"/>
          </a:xfrm>
          <a:prstGeom prst="rect">
            <a:avLst/>
          </a:prstGeom>
        </p:spPr>
      </p:pic>
      <p:pic>
        <p:nvPicPr>
          <p:cNvPr id="11" name="Picture 10">
            <a:extLst>
              <a:ext uri="{FF2B5EF4-FFF2-40B4-BE49-F238E27FC236}">
                <a16:creationId xmlns:a16="http://schemas.microsoft.com/office/drawing/2014/main" id="{8955F1AA-A0D1-D7E1-17A4-DD80EAAB8D46}"/>
              </a:ext>
            </a:extLst>
          </p:cNvPr>
          <p:cNvPicPr>
            <a:picLocks noChangeAspect="1"/>
          </p:cNvPicPr>
          <p:nvPr/>
        </p:nvPicPr>
        <p:blipFill>
          <a:blip r:embed="rId4"/>
          <a:stretch>
            <a:fillRect/>
          </a:stretch>
        </p:blipFill>
        <p:spPr>
          <a:xfrm>
            <a:off x="8806143" y="1630173"/>
            <a:ext cx="3105150" cy="4276725"/>
          </a:xfrm>
          <a:prstGeom prst="rect">
            <a:avLst/>
          </a:prstGeom>
        </p:spPr>
      </p:pic>
    </p:spTree>
    <p:extLst>
      <p:ext uri="{BB962C8B-B14F-4D97-AF65-F5344CB8AC3E}">
        <p14:creationId xmlns:p14="http://schemas.microsoft.com/office/powerpoint/2010/main" val="2037446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4" name="TextBox 3">
            <a:extLst>
              <a:ext uri="{FF2B5EF4-FFF2-40B4-BE49-F238E27FC236}">
                <a16:creationId xmlns:a16="http://schemas.microsoft.com/office/drawing/2014/main" id="{EF4B62DF-7D1F-ABC4-82AB-AF3C488991E5}"/>
              </a:ext>
            </a:extLst>
          </p:cNvPr>
          <p:cNvSpPr txBox="1"/>
          <p:nvPr/>
        </p:nvSpPr>
        <p:spPr>
          <a:xfrm>
            <a:off x="400953" y="709451"/>
            <a:ext cx="2866682" cy="553998"/>
          </a:xfrm>
          <a:prstGeom prst="rect">
            <a:avLst/>
          </a:prstGeom>
          <a:noFill/>
        </p:spPr>
        <p:txBody>
          <a:bodyPr wrap="square">
            <a:spAutoFit/>
          </a:bodyPr>
          <a:lstStyle/>
          <a:p>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2. MR damper</a:t>
            </a:r>
            <a:endParaRPr lang="en-US" b="1" dirty="0"/>
          </a:p>
        </p:txBody>
      </p:sp>
      <p:pic>
        <p:nvPicPr>
          <p:cNvPr id="6" name="Picture 5">
            <a:extLst>
              <a:ext uri="{FF2B5EF4-FFF2-40B4-BE49-F238E27FC236}">
                <a16:creationId xmlns:a16="http://schemas.microsoft.com/office/drawing/2014/main" id="{7AFE7C5E-F1AC-0F75-D1FF-7674E0BBD29F}"/>
              </a:ext>
            </a:extLst>
          </p:cNvPr>
          <p:cNvPicPr>
            <a:picLocks noChangeAspect="1"/>
          </p:cNvPicPr>
          <p:nvPr/>
        </p:nvPicPr>
        <p:blipFill>
          <a:blip r:embed="rId2"/>
          <a:stretch>
            <a:fillRect/>
          </a:stretch>
        </p:blipFill>
        <p:spPr>
          <a:xfrm>
            <a:off x="4843462" y="1544731"/>
            <a:ext cx="2505075" cy="4629150"/>
          </a:xfrm>
          <a:prstGeom prst="rect">
            <a:avLst/>
          </a:prstGeom>
        </p:spPr>
      </p:pic>
    </p:spTree>
    <p:extLst>
      <p:ext uri="{BB962C8B-B14F-4D97-AF65-F5344CB8AC3E}">
        <p14:creationId xmlns:p14="http://schemas.microsoft.com/office/powerpoint/2010/main" val="19056428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52" name="TextBox 51">
            <a:extLst>
              <a:ext uri="{FF2B5EF4-FFF2-40B4-BE49-F238E27FC236}">
                <a16:creationId xmlns:a16="http://schemas.microsoft.com/office/drawing/2014/main" id="{C121F707-07A4-0EB4-5439-EB32BCDF8055}"/>
              </a:ext>
            </a:extLst>
          </p:cNvPr>
          <p:cNvSpPr txBox="1"/>
          <p:nvPr/>
        </p:nvSpPr>
        <p:spPr>
          <a:xfrm>
            <a:off x="150530" y="584577"/>
            <a:ext cx="8915329" cy="1015663"/>
          </a:xfrm>
          <a:prstGeom prst="rect">
            <a:avLst/>
          </a:prstGeom>
          <a:noFill/>
        </p:spPr>
        <p:txBody>
          <a:bodyPr wrap="square">
            <a:spAutoFit/>
          </a:bodyPr>
          <a:lstStyle/>
          <a:p>
            <a:r>
              <a:rPr lang="en-US" sz="3000" dirty="0">
                <a:solidFill>
                  <a:srgbClr val="000000"/>
                </a:solidFill>
                <a:latin typeface="+mj-lt"/>
              </a:rPr>
              <a:t>   F: </a:t>
            </a:r>
            <a:r>
              <a:rPr lang="en-US" sz="3000" b="0" i="0" dirty="0">
                <a:solidFill>
                  <a:srgbClr val="000000"/>
                </a:solidFill>
                <a:effectLst/>
                <a:latin typeface="+mj-lt"/>
              </a:rPr>
              <a:t>Force exerted by the weight of the patient</a:t>
            </a:r>
          </a:p>
          <a:p>
            <a:r>
              <a:rPr lang="en-US" sz="3000" dirty="0">
                <a:solidFill>
                  <a:srgbClr val="000000"/>
                </a:solidFill>
                <a:latin typeface="+mj-lt"/>
              </a:rPr>
              <a:t>F</a:t>
            </a:r>
            <a:r>
              <a:rPr lang="en-US" sz="3000" baseline="-25000" dirty="0">
                <a:solidFill>
                  <a:srgbClr val="000000"/>
                </a:solidFill>
                <a:latin typeface="+mj-lt"/>
              </a:rPr>
              <a:t>m</a:t>
            </a:r>
            <a:r>
              <a:rPr lang="en-US" sz="3000" dirty="0">
                <a:solidFill>
                  <a:srgbClr val="000000"/>
                </a:solidFill>
                <a:latin typeface="+mj-lt"/>
              </a:rPr>
              <a:t>: Force required to generate moment</a:t>
            </a:r>
            <a:endParaRPr lang="en-US" sz="3000" dirty="0">
              <a:latin typeface="+mj-lt"/>
            </a:endParaRP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EC02CE6A-C74B-37F3-02B3-B04A6196B193}"/>
                  </a:ext>
                </a:extLst>
              </p:cNvPr>
              <p:cNvSpPr txBox="1"/>
              <p:nvPr/>
            </p:nvSpPr>
            <p:spPr>
              <a:xfrm>
                <a:off x="2705982" y="1723152"/>
                <a:ext cx="2462918"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000" b="0" i="1" smtClean="0">
                          <a:solidFill>
                            <a:schemeClr val="bg1"/>
                          </a:solidFill>
                          <a:latin typeface="Cambria Math" panose="02040503050406030204" pitchFamily="18" charset="0"/>
                        </a:rPr>
                        <m:t>𝑀</m:t>
                      </m:r>
                      <m:r>
                        <a:rPr lang="en-US" sz="3000" b="0" i="1" smtClean="0">
                          <a:solidFill>
                            <a:schemeClr val="bg1"/>
                          </a:solidFill>
                          <a:latin typeface="Cambria Math" panose="02040503050406030204" pitchFamily="18" charset="0"/>
                        </a:rPr>
                        <m:t>=</m:t>
                      </m:r>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𝐹</m:t>
                          </m:r>
                        </m:e>
                        <m:sub>
                          <m:r>
                            <a:rPr lang="en-US" sz="3000" b="0" i="1" smtClean="0">
                              <a:solidFill>
                                <a:schemeClr val="bg1"/>
                              </a:solidFill>
                              <a:latin typeface="Cambria Math" panose="02040503050406030204" pitchFamily="18" charset="0"/>
                            </a:rPr>
                            <m:t>𝑚</m:t>
                          </m:r>
                        </m:sub>
                      </m:sSub>
                      <m:r>
                        <a:rPr lang="ar-IQ" sz="3000" b="0" i="1" smtClean="0">
                          <a:solidFill>
                            <a:schemeClr val="bg1"/>
                          </a:solidFill>
                          <a:latin typeface="Cambria Math" panose="02040503050406030204" pitchFamily="18" charset="0"/>
                        </a:rPr>
                        <m:t>× </m:t>
                      </m:r>
                      <m:sSub>
                        <m:sSubPr>
                          <m:ctrlPr>
                            <a:rPr lang="ar-IQ"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𝐿</m:t>
                          </m:r>
                        </m:e>
                        <m:sub>
                          <m:r>
                            <a:rPr lang="en-US" sz="3000" b="0" i="1" smtClean="0">
                              <a:solidFill>
                                <a:schemeClr val="bg1"/>
                              </a:solidFill>
                              <a:latin typeface="Cambria Math" panose="02040503050406030204" pitchFamily="18" charset="0"/>
                            </a:rPr>
                            <m:t>𝑎𝑐</m:t>
                          </m:r>
                        </m:sub>
                      </m:sSub>
                    </m:oMath>
                  </m:oMathPara>
                </a14:m>
                <a:endParaRPr lang="en-US" sz="3000" dirty="0">
                  <a:solidFill>
                    <a:srgbClr val="FF0000"/>
                  </a:solidFill>
                </a:endParaRPr>
              </a:p>
            </p:txBody>
          </p:sp>
        </mc:Choice>
        <mc:Fallback xmlns="">
          <p:sp>
            <p:nvSpPr>
              <p:cNvPr id="53" name="TextBox 52">
                <a:extLst>
                  <a:ext uri="{FF2B5EF4-FFF2-40B4-BE49-F238E27FC236}">
                    <a16:creationId xmlns:a16="http://schemas.microsoft.com/office/drawing/2014/main" id="{EC02CE6A-C74B-37F3-02B3-B04A6196B193}"/>
                  </a:ext>
                </a:extLst>
              </p:cNvPr>
              <p:cNvSpPr txBox="1">
                <a:spLocks noRot="1" noChangeAspect="1" noMove="1" noResize="1" noEditPoints="1" noAdjustHandles="1" noChangeArrowheads="1" noChangeShapeType="1" noTextEdit="1"/>
              </p:cNvSpPr>
              <p:nvPr/>
            </p:nvSpPr>
            <p:spPr>
              <a:xfrm>
                <a:off x="2705982" y="1723152"/>
                <a:ext cx="2462918"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FDBBA577-AE10-8B92-A2A9-D7D06ED32E0B}"/>
                  </a:ext>
                </a:extLst>
              </p:cNvPr>
              <p:cNvSpPr txBox="1"/>
              <p:nvPr/>
            </p:nvSpPr>
            <p:spPr>
              <a:xfrm>
                <a:off x="2976592" y="2315822"/>
                <a:ext cx="1596527" cy="9423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𝐹</m:t>
                          </m:r>
                        </m:e>
                        <m:sub>
                          <m:r>
                            <a:rPr lang="en-US" sz="3000" b="0" i="1" smtClean="0">
                              <a:solidFill>
                                <a:schemeClr val="bg1"/>
                              </a:solidFill>
                              <a:latin typeface="Cambria Math" panose="02040503050406030204" pitchFamily="18" charset="0"/>
                            </a:rPr>
                            <m:t>𝑚</m:t>
                          </m:r>
                        </m:sub>
                      </m:sSub>
                      <m:r>
                        <a:rPr lang="en-US" sz="3000" i="1">
                          <a:solidFill>
                            <a:schemeClr val="bg1"/>
                          </a:solidFill>
                          <a:latin typeface="Cambria Math" panose="02040503050406030204" pitchFamily="18" charset="0"/>
                        </a:rPr>
                        <m:t>=</m:t>
                      </m:r>
                      <m:f>
                        <m:fPr>
                          <m:ctrlPr>
                            <a:rPr lang="en-US" sz="3000" i="1" smtClean="0">
                              <a:solidFill>
                                <a:schemeClr val="bg1"/>
                              </a:solidFill>
                              <a:latin typeface="Cambria Math" panose="02040503050406030204" pitchFamily="18" charset="0"/>
                            </a:rPr>
                          </m:ctrlPr>
                        </m:fPr>
                        <m:num>
                          <m:r>
                            <a:rPr lang="en-US" sz="3000" b="0" i="1" smtClean="0">
                              <a:solidFill>
                                <a:schemeClr val="bg1"/>
                              </a:solidFill>
                              <a:latin typeface="Cambria Math" panose="02040503050406030204" pitchFamily="18" charset="0"/>
                            </a:rPr>
                            <m:t>𝑀</m:t>
                          </m:r>
                        </m:num>
                        <m:den>
                          <m:sSub>
                            <m:sSubPr>
                              <m:ctrlPr>
                                <a:rPr lang="en-US" sz="300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𝐿</m:t>
                              </m:r>
                            </m:e>
                            <m:sub>
                              <m:r>
                                <a:rPr lang="en-US" sz="3000" b="0" i="1" smtClean="0">
                                  <a:solidFill>
                                    <a:schemeClr val="bg1"/>
                                  </a:solidFill>
                                  <a:latin typeface="Cambria Math" panose="02040503050406030204" pitchFamily="18" charset="0"/>
                                </a:rPr>
                                <m:t>𝑎𝑐</m:t>
                              </m:r>
                            </m:sub>
                          </m:sSub>
                        </m:den>
                      </m:f>
                    </m:oMath>
                  </m:oMathPara>
                </a14:m>
                <a:endParaRPr lang="en-US" sz="3000" dirty="0">
                  <a:solidFill>
                    <a:srgbClr val="FF0000"/>
                  </a:solidFill>
                </a:endParaRPr>
              </a:p>
            </p:txBody>
          </p:sp>
        </mc:Choice>
        <mc:Fallback xmlns="">
          <p:sp>
            <p:nvSpPr>
              <p:cNvPr id="54" name="TextBox 53">
                <a:extLst>
                  <a:ext uri="{FF2B5EF4-FFF2-40B4-BE49-F238E27FC236}">
                    <a16:creationId xmlns:a16="http://schemas.microsoft.com/office/drawing/2014/main" id="{FDBBA577-AE10-8B92-A2A9-D7D06ED32E0B}"/>
                  </a:ext>
                </a:extLst>
              </p:cNvPr>
              <p:cNvSpPr txBox="1">
                <a:spLocks noRot="1" noChangeAspect="1" noMove="1" noResize="1" noEditPoints="1" noAdjustHandles="1" noChangeArrowheads="1" noChangeShapeType="1" noTextEdit="1"/>
              </p:cNvSpPr>
              <p:nvPr/>
            </p:nvSpPr>
            <p:spPr>
              <a:xfrm>
                <a:off x="2976592" y="2315822"/>
                <a:ext cx="1596527" cy="94230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BD9639BA-08AB-8200-6854-497DF6A408A7}"/>
                  </a:ext>
                </a:extLst>
              </p:cNvPr>
              <p:cNvSpPr txBox="1"/>
              <p:nvPr/>
            </p:nvSpPr>
            <p:spPr>
              <a:xfrm>
                <a:off x="2705982" y="3337888"/>
                <a:ext cx="2580386" cy="4980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000" b="0" i="1" smtClean="0">
                          <a:solidFill>
                            <a:schemeClr val="bg1"/>
                          </a:solidFill>
                          <a:latin typeface="Cambria Math" panose="02040503050406030204" pitchFamily="18" charset="0"/>
                        </a:rPr>
                        <m:t>𝐹</m:t>
                      </m:r>
                      <m:r>
                        <a:rPr lang="en-US" sz="3000" b="0" i="1" smtClean="0">
                          <a:solidFill>
                            <a:schemeClr val="bg1"/>
                          </a:solidFill>
                          <a:latin typeface="Cambria Math" panose="02040503050406030204" pitchFamily="18" charset="0"/>
                        </a:rPr>
                        <m:t>=</m:t>
                      </m:r>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𝑚</m:t>
                          </m:r>
                        </m:e>
                        <m:sub>
                          <m:r>
                            <a:rPr lang="en-US" sz="3000" b="0" i="1" smtClean="0">
                              <a:solidFill>
                                <a:schemeClr val="bg1"/>
                              </a:solidFill>
                              <a:latin typeface="Cambria Math" panose="02040503050406030204" pitchFamily="18" charset="0"/>
                            </a:rPr>
                            <m:t>𝑏𝑜𝑑𝑦</m:t>
                          </m:r>
                        </m:sub>
                      </m:sSub>
                      <m:r>
                        <a:rPr lang="ar-IQ" sz="3000" b="0" i="1" smtClean="0">
                          <a:solidFill>
                            <a:schemeClr val="bg1"/>
                          </a:solidFill>
                          <a:latin typeface="Cambria Math" panose="02040503050406030204" pitchFamily="18" charset="0"/>
                        </a:rPr>
                        <m:t>×</m:t>
                      </m:r>
                      <m:r>
                        <a:rPr lang="en-US" sz="3000" b="0" i="1" smtClean="0">
                          <a:solidFill>
                            <a:schemeClr val="bg1"/>
                          </a:solidFill>
                          <a:latin typeface="Cambria Math" panose="02040503050406030204" pitchFamily="18" charset="0"/>
                        </a:rPr>
                        <m:t>𝑔</m:t>
                      </m:r>
                    </m:oMath>
                  </m:oMathPara>
                </a14:m>
                <a:endParaRPr lang="en-US" sz="3000" dirty="0">
                  <a:solidFill>
                    <a:srgbClr val="FF0000"/>
                  </a:solidFill>
                </a:endParaRPr>
              </a:p>
            </p:txBody>
          </p:sp>
        </mc:Choice>
        <mc:Fallback xmlns="">
          <p:sp>
            <p:nvSpPr>
              <p:cNvPr id="55" name="TextBox 54">
                <a:extLst>
                  <a:ext uri="{FF2B5EF4-FFF2-40B4-BE49-F238E27FC236}">
                    <a16:creationId xmlns:a16="http://schemas.microsoft.com/office/drawing/2014/main" id="{BD9639BA-08AB-8200-6854-497DF6A408A7}"/>
                  </a:ext>
                </a:extLst>
              </p:cNvPr>
              <p:cNvSpPr txBox="1">
                <a:spLocks noRot="1" noChangeAspect="1" noMove="1" noResize="1" noEditPoints="1" noAdjustHandles="1" noChangeArrowheads="1" noChangeShapeType="1" noTextEdit="1"/>
              </p:cNvSpPr>
              <p:nvPr/>
            </p:nvSpPr>
            <p:spPr>
              <a:xfrm>
                <a:off x="2705982" y="3337888"/>
                <a:ext cx="2580386" cy="498085"/>
              </a:xfrm>
              <a:prstGeom prst="rect">
                <a:avLst/>
              </a:prstGeom>
              <a:blipFill>
                <a:blip r:embed="rId4"/>
                <a:stretch>
                  <a:fillRect b="-1235"/>
                </a:stretch>
              </a:blipFill>
            </p:spPr>
            <p:txBody>
              <a:bodyPr/>
              <a:lstStyle/>
              <a:p>
                <a:r>
                  <a:rPr lang="en-US">
                    <a:noFill/>
                  </a:rPr>
                  <a:t> </a:t>
                </a:r>
              </a:p>
            </p:txBody>
          </p:sp>
        </mc:Fallback>
      </mc:AlternateContent>
      <p:sp>
        <p:nvSpPr>
          <p:cNvPr id="56" name="TextBox 55">
            <a:extLst>
              <a:ext uri="{FF2B5EF4-FFF2-40B4-BE49-F238E27FC236}">
                <a16:creationId xmlns:a16="http://schemas.microsoft.com/office/drawing/2014/main" id="{E2E26630-019E-51B0-4960-FF9BA126F937}"/>
              </a:ext>
            </a:extLst>
          </p:cNvPr>
          <p:cNvSpPr txBox="1"/>
          <p:nvPr/>
        </p:nvSpPr>
        <p:spPr>
          <a:xfrm>
            <a:off x="-26273" y="3957563"/>
            <a:ext cx="9191032" cy="1015663"/>
          </a:xfrm>
          <a:prstGeom prst="rect">
            <a:avLst/>
          </a:prstGeom>
          <a:noFill/>
        </p:spPr>
        <p:txBody>
          <a:bodyPr wrap="square">
            <a:spAutoFit/>
          </a:bodyPr>
          <a:lstStyle/>
          <a:p>
            <a:r>
              <a:rPr lang="en-US" sz="3000" dirty="0">
                <a:solidFill>
                  <a:srgbClr val="000000"/>
                </a:solidFill>
                <a:latin typeface="+mj-lt"/>
              </a:rPr>
              <a:t>The components of the force (F) directly depend on the angle of the knee joint(</a:t>
            </a:r>
            <a:r>
              <a:rPr lang="el-GR" sz="3000" dirty="0">
                <a:solidFill>
                  <a:srgbClr val="000000"/>
                </a:solidFill>
                <a:latin typeface="+mj-lt"/>
              </a:rPr>
              <a:t>β</a:t>
            </a:r>
            <a:r>
              <a:rPr lang="en-US" sz="3000" dirty="0">
                <a:solidFill>
                  <a:srgbClr val="000000"/>
                </a:solidFill>
                <a:latin typeface="+mj-lt"/>
              </a:rPr>
              <a:t>).</a:t>
            </a:r>
            <a:endParaRPr lang="en-US" sz="3000" dirty="0">
              <a:latin typeface="+mj-lt"/>
            </a:endParaRPr>
          </a:p>
        </p:txBody>
      </p:sp>
      <p:cxnSp>
        <p:nvCxnSpPr>
          <p:cNvPr id="58" name="Straight Arrow Connector 57">
            <a:extLst>
              <a:ext uri="{FF2B5EF4-FFF2-40B4-BE49-F238E27FC236}">
                <a16:creationId xmlns:a16="http://schemas.microsoft.com/office/drawing/2014/main" id="{D0A2B25B-2618-CD58-403D-CB3030CB8D12}"/>
              </a:ext>
            </a:extLst>
          </p:cNvPr>
          <p:cNvCxnSpPr/>
          <p:nvPr/>
        </p:nvCxnSpPr>
        <p:spPr>
          <a:xfrm>
            <a:off x="10351282" y="930212"/>
            <a:ext cx="1205443"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9B2822E-6FD4-8879-D484-BACE85AC6189}"/>
              </a:ext>
            </a:extLst>
          </p:cNvPr>
          <p:cNvCxnSpPr>
            <a:cxnSpLocks/>
          </p:cNvCxnSpPr>
          <p:nvPr/>
        </p:nvCxnSpPr>
        <p:spPr>
          <a:xfrm>
            <a:off x="10305895" y="946688"/>
            <a:ext cx="0" cy="95474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999B7B31-C5A9-D992-4B19-549BDA1E1C43}"/>
              </a:ext>
            </a:extLst>
          </p:cNvPr>
          <p:cNvSpPr txBox="1"/>
          <p:nvPr/>
        </p:nvSpPr>
        <p:spPr>
          <a:xfrm>
            <a:off x="11487472" y="665268"/>
            <a:ext cx="458780" cy="477054"/>
          </a:xfrm>
          <a:prstGeom prst="rect">
            <a:avLst/>
          </a:prstGeom>
          <a:noFill/>
        </p:spPr>
        <p:txBody>
          <a:bodyPr wrap="none" rtlCol="0">
            <a:spAutoFit/>
          </a:bodyPr>
          <a:lstStyle/>
          <a:p>
            <a:r>
              <a:rPr lang="en-US" sz="2500" b="1" dirty="0">
                <a:solidFill>
                  <a:schemeClr val="bg1"/>
                </a:solidFill>
              </a:rPr>
              <a:t>F</a:t>
            </a:r>
            <a:r>
              <a:rPr lang="en-US" sz="2500" b="1" baseline="-25000" dirty="0">
                <a:solidFill>
                  <a:schemeClr val="bg1"/>
                </a:solidFill>
              </a:rPr>
              <a:t>x</a:t>
            </a:r>
          </a:p>
        </p:txBody>
      </p:sp>
      <p:sp>
        <p:nvSpPr>
          <p:cNvPr id="62" name="TextBox 61">
            <a:extLst>
              <a:ext uri="{FF2B5EF4-FFF2-40B4-BE49-F238E27FC236}">
                <a16:creationId xmlns:a16="http://schemas.microsoft.com/office/drawing/2014/main" id="{2EB76300-DD01-8F3D-E1A1-76C92B335023}"/>
              </a:ext>
            </a:extLst>
          </p:cNvPr>
          <p:cNvSpPr txBox="1"/>
          <p:nvPr/>
        </p:nvSpPr>
        <p:spPr>
          <a:xfrm>
            <a:off x="9893782" y="1578890"/>
            <a:ext cx="458780" cy="477054"/>
          </a:xfrm>
          <a:prstGeom prst="rect">
            <a:avLst/>
          </a:prstGeom>
          <a:noFill/>
        </p:spPr>
        <p:txBody>
          <a:bodyPr wrap="none" rtlCol="0">
            <a:spAutoFit/>
          </a:bodyPr>
          <a:lstStyle/>
          <a:p>
            <a:r>
              <a:rPr lang="en-US" sz="2500" b="1" dirty="0">
                <a:solidFill>
                  <a:schemeClr val="bg1"/>
                </a:solidFill>
              </a:rPr>
              <a:t>F</a:t>
            </a:r>
            <a:r>
              <a:rPr lang="en-US" sz="2500" b="1" baseline="-25000" dirty="0">
                <a:solidFill>
                  <a:schemeClr val="bg1"/>
                </a:solidFill>
              </a:rPr>
              <a:t>y</a:t>
            </a:r>
          </a:p>
        </p:txBody>
      </p:sp>
      <p:pic>
        <p:nvPicPr>
          <p:cNvPr id="64" name="Graphic 63" descr="Line arrow: Clockwise curve with solid fill">
            <a:extLst>
              <a:ext uri="{FF2B5EF4-FFF2-40B4-BE49-F238E27FC236}">
                <a16:creationId xmlns:a16="http://schemas.microsoft.com/office/drawing/2014/main" id="{EA0876FB-9C7E-572F-7D0D-5F70567F79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2601123">
            <a:off x="10355632" y="942767"/>
            <a:ext cx="504000" cy="504000"/>
          </a:xfrm>
          <a:prstGeom prst="rect">
            <a:avLst/>
          </a:prstGeom>
        </p:spPr>
      </p:pic>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6FA5B6D2-FD36-920F-71D5-39886ED6762A}"/>
                  </a:ext>
                </a:extLst>
              </p:cNvPr>
              <p:cNvSpPr txBox="1"/>
              <p:nvPr/>
            </p:nvSpPr>
            <p:spPr>
              <a:xfrm>
                <a:off x="10669815" y="951696"/>
                <a:ext cx="291811" cy="384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500" i="1" smtClean="0">
                          <a:solidFill>
                            <a:schemeClr val="bg1"/>
                          </a:solidFill>
                          <a:latin typeface="Cambria Math" panose="02040503050406030204" pitchFamily="18" charset="0"/>
                          <a:ea typeface="Cambria Math" panose="02040503050406030204" pitchFamily="18" charset="0"/>
                        </a:rPr>
                        <m:t>𝛽</m:t>
                      </m:r>
                    </m:oMath>
                  </m:oMathPara>
                </a14:m>
                <a:endParaRPr lang="en-US" sz="2500" dirty="0">
                  <a:solidFill>
                    <a:schemeClr val="bg1"/>
                  </a:solidFill>
                </a:endParaRPr>
              </a:p>
            </p:txBody>
          </p:sp>
        </mc:Choice>
        <mc:Fallback xmlns="">
          <p:sp>
            <p:nvSpPr>
              <p:cNvPr id="65" name="TextBox 64">
                <a:extLst>
                  <a:ext uri="{FF2B5EF4-FFF2-40B4-BE49-F238E27FC236}">
                    <a16:creationId xmlns:a16="http://schemas.microsoft.com/office/drawing/2014/main" id="{6FA5B6D2-FD36-920F-71D5-39886ED6762A}"/>
                  </a:ext>
                </a:extLst>
              </p:cNvPr>
              <p:cNvSpPr txBox="1">
                <a:spLocks noRot="1" noChangeAspect="1" noMove="1" noResize="1" noEditPoints="1" noAdjustHandles="1" noChangeArrowheads="1" noChangeShapeType="1" noTextEdit="1"/>
              </p:cNvSpPr>
              <p:nvPr/>
            </p:nvSpPr>
            <p:spPr>
              <a:xfrm>
                <a:off x="10669815" y="951696"/>
                <a:ext cx="291811" cy="384721"/>
              </a:xfrm>
              <a:prstGeom prst="rect">
                <a:avLst/>
              </a:prstGeom>
              <a:blipFill>
                <a:blip r:embed="rId7"/>
                <a:stretch>
                  <a:fillRect/>
                </a:stretch>
              </a:blipFill>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A3268910-A96B-F20A-711E-CF7620D90BCB}"/>
              </a:ext>
            </a:extLst>
          </p:cNvPr>
          <p:cNvCxnSpPr>
            <a:cxnSpLocks/>
          </p:cNvCxnSpPr>
          <p:nvPr/>
        </p:nvCxnSpPr>
        <p:spPr>
          <a:xfrm>
            <a:off x="9361962" y="1181918"/>
            <a:ext cx="7200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1B652DD-EAAB-4190-8148-61A9A80F8708}"/>
              </a:ext>
            </a:extLst>
          </p:cNvPr>
          <p:cNvCxnSpPr>
            <a:cxnSpLocks/>
          </p:cNvCxnSpPr>
          <p:nvPr/>
        </p:nvCxnSpPr>
        <p:spPr>
          <a:xfrm>
            <a:off x="9326881" y="1181918"/>
            <a:ext cx="0" cy="72000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800D7C36-CC1D-B92B-75C9-CDF1D14BEA91}"/>
              </a:ext>
            </a:extLst>
          </p:cNvPr>
          <p:cNvSpPr txBox="1"/>
          <p:nvPr/>
        </p:nvSpPr>
        <p:spPr>
          <a:xfrm>
            <a:off x="9529436" y="660570"/>
            <a:ext cx="659155" cy="477054"/>
          </a:xfrm>
          <a:prstGeom prst="rect">
            <a:avLst/>
          </a:prstGeom>
          <a:noFill/>
        </p:spPr>
        <p:txBody>
          <a:bodyPr wrap="none" rtlCol="0">
            <a:spAutoFit/>
          </a:bodyPr>
          <a:lstStyle/>
          <a:p>
            <a:r>
              <a:rPr lang="en-US" sz="2500" b="1" dirty="0">
                <a:solidFill>
                  <a:schemeClr val="bg1"/>
                </a:solidFill>
              </a:rPr>
              <a:t>F</a:t>
            </a:r>
            <a:r>
              <a:rPr lang="en-US" sz="2500" b="1" baseline="-25000" dirty="0">
                <a:solidFill>
                  <a:schemeClr val="bg1"/>
                </a:solidFill>
              </a:rPr>
              <a:t>mx</a:t>
            </a: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1F9F90C1-370D-7B01-5C32-18A5BCDB4389}"/>
                  </a:ext>
                </a:extLst>
              </p:cNvPr>
              <p:cNvSpPr txBox="1"/>
              <p:nvPr/>
            </p:nvSpPr>
            <p:spPr>
              <a:xfrm>
                <a:off x="9398478" y="1193766"/>
                <a:ext cx="291811" cy="384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500" i="1" smtClean="0">
                          <a:solidFill>
                            <a:schemeClr val="bg1"/>
                          </a:solidFill>
                          <a:latin typeface="Cambria Math" panose="02040503050406030204" pitchFamily="18" charset="0"/>
                          <a:ea typeface="Cambria Math" panose="02040503050406030204" pitchFamily="18" charset="0"/>
                        </a:rPr>
                        <m:t>𝛽</m:t>
                      </m:r>
                    </m:oMath>
                  </m:oMathPara>
                </a14:m>
                <a:endParaRPr lang="en-US" sz="2500" dirty="0">
                  <a:solidFill>
                    <a:schemeClr val="bg1"/>
                  </a:solidFill>
                </a:endParaRPr>
              </a:p>
            </p:txBody>
          </p:sp>
        </mc:Choice>
        <mc:Fallback xmlns="">
          <p:sp>
            <p:nvSpPr>
              <p:cNvPr id="69" name="TextBox 68">
                <a:extLst>
                  <a:ext uri="{FF2B5EF4-FFF2-40B4-BE49-F238E27FC236}">
                    <a16:creationId xmlns:a16="http://schemas.microsoft.com/office/drawing/2014/main" id="{1F9F90C1-370D-7B01-5C32-18A5BCDB4389}"/>
                  </a:ext>
                </a:extLst>
              </p:cNvPr>
              <p:cNvSpPr txBox="1">
                <a:spLocks noRot="1" noChangeAspect="1" noMove="1" noResize="1" noEditPoints="1" noAdjustHandles="1" noChangeArrowheads="1" noChangeShapeType="1" noTextEdit="1"/>
              </p:cNvSpPr>
              <p:nvPr/>
            </p:nvSpPr>
            <p:spPr>
              <a:xfrm>
                <a:off x="9398478" y="1193766"/>
                <a:ext cx="291811" cy="384721"/>
              </a:xfrm>
              <a:prstGeom prst="rect">
                <a:avLst/>
              </a:prstGeom>
              <a:blipFill>
                <a:blip r:embed="rId8"/>
                <a:stretch>
                  <a:fillRect/>
                </a:stretch>
              </a:blipFill>
            </p:spPr>
            <p:txBody>
              <a:bodyPr/>
              <a:lstStyle/>
              <a:p>
                <a:r>
                  <a:rPr lang="en-US">
                    <a:noFill/>
                  </a:rPr>
                  <a:t> </a:t>
                </a:r>
              </a:p>
            </p:txBody>
          </p:sp>
        </mc:Fallback>
      </mc:AlternateContent>
      <p:sp>
        <p:nvSpPr>
          <p:cNvPr id="70" name="TextBox 69">
            <a:extLst>
              <a:ext uri="{FF2B5EF4-FFF2-40B4-BE49-F238E27FC236}">
                <a16:creationId xmlns:a16="http://schemas.microsoft.com/office/drawing/2014/main" id="{A879A2D5-F0B5-AC71-0028-3E2E1A8DDC1C}"/>
              </a:ext>
            </a:extLst>
          </p:cNvPr>
          <p:cNvSpPr txBox="1"/>
          <p:nvPr/>
        </p:nvSpPr>
        <p:spPr>
          <a:xfrm>
            <a:off x="8710797" y="1363858"/>
            <a:ext cx="659155" cy="477054"/>
          </a:xfrm>
          <a:prstGeom prst="rect">
            <a:avLst/>
          </a:prstGeom>
          <a:noFill/>
        </p:spPr>
        <p:txBody>
          <a:bodyPr wrap="none" rtlCol="0">
            <a:spAutoFit/>
          </a:bodyPr>
          <a:lstStyle/>
          <a:p>
            <a:r>
              <a:rPr lang="en-US" sz="2500" b="1" dirty="0">
                <a:solidFill>
                  <a:schemeClr val="bg1"/>
                </a:solidFill>
              </a:rPr>
              <a:t>F</a:t>
            </a:r>
            <a:r>
              <a:rPr lang="en-US" sz="2500" b="1" baseline="-25000" dirty="0">
                <a:solidFill>
                  <a:schemeClr val="bg1"/>
                </a:solidFill>
              </a:rPr>
              <a:t>my</a:t>
            </a:r>
          </a:p>
        </p:txBody>
      </p:sp>
      <p:pic>
        <p:nvPicPr>
          <p:cNvPr id="72" name="Graphic 71" descr="Line arrow: Clockwise curve with solid fill">
            <a:extLst>
              <a:ext uri="{FF2B5EF4-FFF2-40B4-BE49-F238E27FC236}">
                <a16:creationId xmlns:a16="http://schemas.microsoft.com/office/drawing/2014/main" id="{4AC51BC0-0E1E-60C8-BFB7-3D0DC3FF56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2601123">
            <a:off x="9419030" y="1199133"/>
            <a:ext cx="504000" cy="504000"/>
          </a:xfrm>
          <a:prstGeom prst="rect">
            <a:avLst/>
          </a:prstGeom>
        </p:spPr>
      </p:pic>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F6F6748B-7DAA-1EFE-1FB3-7248260D69BB}"/>
                  </a:ext>
                </a:extLst>
              </p:cNvPr>
              <p:cNvSpPr txBox="1"/>
              <p:nvPr/>
            </p:nvSpPr>
            <p:spPr>
              <a:xfrm>
                <a:off x="861254" y="5120161"/>
                <a:ext cx="2499787"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𝐹</m:t>
                          </m:r>
                        </m:e>
                        <m:sub>
                          <m:r>
                            <a:rPr lang="en-US" sz="3000" b="0" i="1" smtClean="0">
                              <a:solidFill>
                                <a:schemeClr val="bg1"/>
                              </a:solidFill>
                              <a:latin typeface="Cambria Math" panose="02040503050406030204" pitchFamily="18" charset="0"/>
                            </a:rPr>
                            <m:t>𝑥</m:t>
                          </m:r>
                        </m:sub>
                      </m:sSub>
                      <m:r>
                        <a:rPr lang="en-US" sz="3000" b="0" i="1" smtClean="0">
                          <a:solidFill>
                            <a:schemeClr val="bg1"/>
                          </a:solidFill>
                          <a:latin typeface="Cambria Math" panose="02040503050406030204" pitchFamily="18" charset="0"/>
                        </a:rPr>
                        <m:t>=</m:t>
                      </m:r>
                      <m:r>
                        <a:rPr lang="en-US" sz="3000" b="0" i="1" smtClean="0">
                          <a:solidFill>
                            <a:schemeClr val="bg1"/>
                          </a:solidFill>
                          <a:latin typeface="Cambria Math" panose="02040503050406030204" pitchFamily="18" charset="0"/>
                        </a:rPr>
                        <m:t>𝐹</m:t>
                      </m:r>
                      <m:r>
                        <a:rPr lang="ar-IQ" sz="3000" b="0" i="1" smtClean="0">
                          <a:solidFill>
                            <a:schemeClr val="bg1"/>
                          </a:solidFill>
                          <a:latin typeface="Cambria Math" panose="02040503050406030204" pitchFamily="18" charset="0"/>
                        </a:rPr>
                        <m:t>×</m:t>
                      </m:r>
                      <m:func>
                        <m:funcPr>
                          <m:ctrlPr>
                            <a:rPr lang="en-US" sz="3000" b="0" i="1" smtClean="0">
                              <a:solidFill>
                                <a:schemeClr val="bg1"/>
                              </a:solidFill>
                              <a:latin typeface="Cambria Math" panose="02040503050406030204" pitchFamily="18" charset="0"/>
                            </a:rPr>
                          </m:ctrlPr>
                        </m:funcPr>
                        <m:fName>
                          <m:r>
                            <m:rPr>
                              <m:sty m:val="p"/>
                            </m:rPr>
                            <a:rPr lang="en-US" sz="3000" b="0" i="0" smtClean="0">
                              <a:solidFill>
                                <a:schemeClr val="bg1"/>
                              </a:solidFill>
                              <a:latin typeface="Cambria Math" panose="02040503050406030204" pitchFamily="18" charset="0"/>
                            </a:rPr>
                            <m:t>cos</m:t>
                          </m:r>
                        </m:fName>
                        <m:e>
                          <m:r>
                            <a:rPr lang="el-GR" sz="3000" i="1">
                              <a:solidFill>
                                <a:schemeClr val="bg1"/>
                              </a:solidFill>
                              <a:latin typeface="Cambria Math" panose="02040503050406030204" pitchFamily="18" charset="0"/>
                            </a:rPr>
                            <m:t>𝛽</m:t>
                          </m:r>
                        </m:e>
                      </m:func>
                    </m:oMath>
                  </m:oMathPara>
                </a14:m>
                <a:endParaRPr lang="en-US" sz="3000" dirty="0">
                  <a:solidFill>
                    <a:srgbClr val="FF0000"/>
                  </a:solidFill>
                </a:endParaRPr>
              </a:p>
            </p:txBody>
          </p:sp>
        </mc:Choice>
        <mc:Fallback xmlns="">
          <p:sp>
            <p:nvSpPr>
              <p:cNvPr id="74" name="TextBox 73">
                <a:extLst>
                  <a:ext uri="{FF2B5EF4-FFF2-40B4-BE49-F238E27FC236}">
                    <a16:creationId xmlns:a16="http://schemas.microsoft.com/office/drawing/2014/main" id="{F6F6748B-7DAA-1EFE-1FB3-7248260D69BB}"/>
                  </a:ext>
                </a:extLst>
              </p:cNvPr>
              <p:cNvSpPr txBox="1">
                <a:spLocks noRot="1" noChangeAspect="1" noMove="1" noResize="1" noEditPoints="1" noAdjustHandles="1" noChangeArrowheads="1" noChangeShapeType="1" noTextEdit="1"/>
              </p:cNvSpPr>
              <p:nvPr/>
            </p:nvSpPr>
            <p:spPr>
              <a:xfrm>
                <a:off x="861254" y="5120161"/>
                <a:ext cx="2499787"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C8A170A-C315-F75E-8F95-EA725019A605}"/>
                  </a:ext>
                </a:extLst>
              </p:cNvPr>
              <p:cNvSpPr txBox="1"/>
              <p:nvPr/>
            </p:nvSpPr>
            <p:spPr>
              <a:xfrm>
                <a:off x="861254" y="5689510"/>
                <a:ext cx="2459006" cy="4980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𝐹</m:t>
                          </m:r>
                        </m:e>
                        <m:sub>
                          <m:r>
                            <a:rPr lang="en-US" sz="3000" b="0" i="1" smtClean="0">
                              <a:solidFill>
                                <a:schemeClr val="bg1"/>
                              </a:solidFill>
                              <a:latin typeface="Cambria Math" panose="02040503050406030204" pitchFamily="18" charset="0"/>
                            </a:rPr>
                            <m:t>𝑦</m:t>
                          </m:r>
                        </m:sub>
                      </m:sSub>
                      <m:r>
                        <a:rPr lang="en-US" sz="3000" b="0" i="1" smtClean="0">
                          <a:solidFill>
                            <a:schemeClr val="bg1"/>
                          </a:solidFill>
                          <a:latin typeface="Cambria Math" panose="02040503050406030204" pitchFamily="18" charset="0"/>
                        </a:rPr>
                        <m:t>=</m:t>
                      </m:r>
                      <m:r>
                        <a:rPr lang="en-US" sz="3000" b="0" i="1" smtClean="0">
                          <a:solidFill>
                            <a:schemeClr val="bg1"/>
                          </a:solidFill>
                          <a:latin typeface="Cambria Math" panose="02040503050406030204" pitchFamily="18" charset="0"/>
                        </a:rPr>
                        <m:t>𝐹</m:t>
                      </m:r>
                      <m:r>
                        <a:rPr lang="ar-IQ" sz="3000" b="0" i="1" smtClean="0">
                          <a:solidFill>
                            <a:schemeClr val="bg1"/>
                          </a:solidFill>
                          <a:latin typeface="Cambria Math" panose="02040503050406030204" pitchFamily="18" charset="0"/>
                        </a:rPr>
                        <m:t>×</m:t>
                      </m:r>
                      <m:func>
                        <m:funcPr>
                          <m:ctrlPr>
                            <a:rPr lang="en-US" sz="3000" b="0" i="1" smtClean="0">
                              <a:solidFill>
                                <a:schemeClr val="bg1"/>
                              </a:solidFill>
                              <a:latin typeface="Cambria Math" panose="02040503050406030204" pitchFamily="18" charset="0"/>
                            </a:rPr>
                          </m:ctrlPr>
                        </m:funcPr>
                        <m:fName>
                          <m:r>
                            <m:rPr>
                              <m:sty m:val="p"/>
                            </m:rPr>
                            <a:rPr lang="en-US" sz="3000" b="0" i="0" smtClean="0">
                              <a:solidFill>
                                <a:schemeClr val="bg1"/>
                              </a:solidFill>
                              <a:latin typeface="Cambria Math" panose="02040503050406030204" pitchFamily="18" charset="0"/>
                            </a:rPr>
                            <m:t>sin</m:t>
                          </m:r>
                        </m:fName>
                        <m:e>
                          <m:r>
                            <a:rPr lang="en-US" sz="3000" b="0" i="1" smtClean="0">
                              <a:solidFill>
                                <a:schemeClr val="bg1"/>
                              </a:solidFill>
                              <a:latin typeface="Cambria Math" panose="02040503050406030204" pitchFamily="18" charset="0"/>
                              <a:ea typeface="Cambria Math" panose="02040503050406030204" pitchFamily="18" charset="0"/>
                            </a:rPr>
                            <m:t>𝛽</m:t>
                          </m:r>
                        </m:e>
                      </m:func>
                    </m:oMath>
                  </m:oMathPara>
                </a14:m>
                <a:endParaRPr lang="en-US" sz="3000" dirty="0">
                  <a:solidFill>
                    <a:srgbClr val="FF0000"/>
                  </a:solidFill>
                </a:endParaRPr>
              </a:p>
            </p:txBody>
          </p:sp>
        </mc:Choice>
        <mc:Fallback xmlns="">
          <p:sp>
            <p:nvSpPr>
              <p:cNvPr id="75" name="TextBox 74">
                <a:extLst>
                  <a:ext uri="{FF2B5EF4-FFF2-40B4-BE49-F238E27FC236}">
                    <a16:creationId xmlns:a16="http://schemas.microsoft.com/office/drawing/2014/main" id="{DC8A170A-C315-F75E-8F95-EA725019A605}"/>
                  </a:ext>
                </a:extLst>
              </p:cNvPr>
              <p:cNvSpPr txBox="1">
                <a:spLocks noRot="1" noChangeAspect="1" noMove="1" noResize="1" noEditPoints="1" noAdjustHandles="1" noChangeArrowheads="1" noChangeShapeType="1" noTextEdit="1"/>
              </p:cNvSpPr>
              <p:nvPr/>
            </p:nvSpPr>
            <p:spPr>
              <a:xfrm>
                <a:off x="861254" y="5689510"/>
                <a:ext cx="2459006" cy="498085"/>
              </a:xfrm>
              <a:prstGeom prst="rect">
                <a:avLst/>
              </a:prstGeom>
              <a:blipFill>
                <a:blip r:embed="rId10"/>
                <a:stretch>
                  <a:fillRect b="-1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C2A001EA-7212-7052-AF4A-3CCE0101EAEE}"/>
                  </a:ext>
                </a:extLst>
              </p:cNvPr>
              <p:cNvSpPr txBox="1"/>
              <p:nvPr/>
            </p:nvSpPr>
            <p:spPr>
              <a:xfrm>
                <a:off x="4573119" y="5213638"/>
                <a:ext cx="2762679"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𝐹</m:t>
                          </m:r>
                        </m:e>
                        <m:sub>
                          <m:r>
                            <a:rPr lang="en-US" sz="3000" b="0" i="1" smtClean="0">
                              <a:solidFill>
                                <a:schemeClr val="bg1"/>
                              </a:solidFill>
                              <a:latin typeface="Cambria Math" panose="02040503050406030204" pitchFamily="18" charset="0"/>
                            </a:rPr>
                            <m:t>𝑚𝑥</m:t>
                          </m:r>
                        </m:sub>
                      </m:sSub>
                      <m:r>
                        <a:rPr lang="en-US" sz="3000" b="0" i="1" smtClean="0">
                          <a:solidFill>
                            <a:schemeClr val="bg1"/>
                          </a:solidFill>
                          <a:latin typeface="Cambria Math" panose="02040503050406030204" pitchFamily="18" charset="0"/>
                        </a:rPr>
                        <m:t>=</m:t>
                      </m:r>
                      <m:r>
                        <a:rPr lang="en-US" sz="3000" b="0" i="1" smtClean="0">
                          <a:solidFill>
                            <a:schemeClr val="bg1"/>
                          </a:solidFill>
                          <a:latin typeface="Cambria Math" panose="02040503050406030204" pitchFamily="18" charset="0"/>
                        </a:rPr>
                        <m:t>𝐹</m:t>
                      </m:r>
                      <m:r>
                        <a:rPr lang="ar-IQ" sz="3000" b="0" i="1" smtClean="0">
                          <a:solidFill>
                            <a:schemeClr val="bg1"/>
                          </a:solidFill>
                          <a:latin typeface="Cambria Math" panose="02040503050406030204" pitchFamily="18" charset="0"/>
                        </a:rPr>
                        <m:t>×</m:t>
                      </m:r>
                      <m:func>
                        <m:funcPr>
                          <m:ctrlPr>
                            <a:rPr lang="en-US" sz="3000" b="0" i="1" smtClean="0">
                              <a:solidFill>
                                <a:schemeClr val="bg1"/>
                              </a:solidFill>
                              <a:latin typeface="Cambria Math" panose="02040503050406030204" pitchFamily="18" charset="0"/>
                            </a:rPr>
                          </m:ctrlPr>
                        </m:funcPr>
                        <m:fName>
                          <m:r>
                            <m:rPr>
                              <m:sty m:val="p"/>
                            </m:rPr>
                            <a:rPr lang="en-US" sz="3000" b="0" i="0" smtClean="0">
                              <a:solidFill>
                                <a:schemeClr val="bg1"/>
                              </a:solidFill>
                              <a:latin typeface="Cambria Math" panose="02040503050406030204" pitchFamily="18" charset="0"/>
                            </a:rPr>
                            <m:t>cos</m:t>
                          </m:r>
                        </m:fName>
                        <m:e>
                          <m:r>
                            <a:rPr lang="el-GR" sz="3000" i="1">
                              <a:solidFill>
                                <a:schemeClr val="bg1"/>
                              </a:solidFill>
                              <a:latin typeface="Cambria Math" panose="02040503050406030204" pitchFamily="18" charset="0"/>
                            </a:rPr>
                            <m:t>𝛽</m:t>
                          </m:r>
                        </m:e>
                      </m:func>
                    </m:oMath>
                  </m:oMathPara>
                </a14:m>
                <a:endParaRPr lang="en-US" sz="3000" dirty="0">
                  <a:solidFill>
                    <a:srgbClr val="FF0000"/>
                  </a:solidFill>
                </a:endParaRPr>
              </a:p>
            </p:txBody>
          </p:sp>
        </mc:Choice>
        <mc:Fallback xmlns="">
          <p:sp>
            <p:nvSpPr>
              <p:cNvPr id="76" name="TextBox 75">
                <a:extLst>
                  <a:ext uri="{FF2B5EF4-FFF2-40B4-BE49-F238E27FC236}">
                    <a16:creationId xmlns:a16="http://schemas.microsoft.com/office/drawing/2014/main" id="{C2A001EA-7212-7052-AF4A-3CCE0101EAEE}"/>
                  </a:ext>
                </a:extLst>
              </p:cNvPr>
              <p:cNvSpPr txBox="1">
                <a:spLocks noRot="1" noChangeAspect="1" noMove="1" noResize="1" noEditPoints="1" noAdjustHandles="1" noChangeArrowheads="1" noChangeShapeType="1" noTextEdit="1"/>
              </p:cNvSpPr>
              <p:nvPr/>
            </p:nvSpPr>
            <p:spPr>
              <a:xfrm>
                <a:off x="4573119" y="5213638"/>
                <a:ext cx="2762679"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A00ECD84-FDFE-9EBC-B284-D8119F2690FD}"/>
                  </a:ext>
                </a:extLst>
              </p:cNvPr>
              <p:cNvSpPr txBox="1"/>
              <p:nvPr/>
            </p:nvSpPr>
            <p:spPr>
              <a:xfrm>
                <a:off x="4573119" y="5782987"/>
                <a:ext cx="2721899" cy="4980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𝐹</m:t>
                          </m:r>
                        </m:e>
                        <m:sub>
                          <m:r>
                            <a:rPr lang="en-US" sz="3000" b="0" i="1" smtClean="0">
                              <a:solidFill>
                                <a:schemeClr val="bg1"/>
                              </a:solidFill>
                              <a:latin typeface="Cambria Math" panose="02040503050406030204" pitchFamily="18" charset="0"/>
                            </a:rPr>
                            <m:t>𝑚𝑦</m:t>
                          </m:r>
                        </m:sub>
                      </m:sSub>
                      <m:r>
                        <a:rPr lang="en-US" sz="3000" b="0" i="1" smtClean="0">
                          <a:solidFill>
                            <a:schemeClr val="bg1"/>
                          </a:solidFill>
                          <a:latin typeface="Cambria Math" panose="02040503050406030204" pitchFamily="18" charset="0"/>
                        </a:rPr>
                        <m:t>=</m:t>
                      </m:r>
                      <m:r>
                        <a:rPr lang="en-US" sz="3000" b="0" i="1" smtClean="0">
                          <a:solidFill>
                            <a:schemeClr val="bg1"/>
                          </a:solidFill>
                          <a:latin typeface="Cambria Math" panose="02040503050406030204" pitchFamily="18" charset="0"/>
                        </a:rPr>
                        <m:t>𝐹</m:t>
                      </m:r>
                      <m:r>
                        <a:rPr lang="ar-IQ" sz="3000" b="0" i="1" smtClean="0">
                          <a:solidFill>
                            <a:schemeClr val="bg1"/>
                          </a:solidFill>
                          <a:latin typeface="Cambria Math" panose="02040503050406030204" pitchFamily="18" charset="0"/>
                        </a:rPr>
                        <m:t>×</m:t>
                      </m:r>
                      <m:func>
                        <m:funcPr>
                          <m:ctrlPr>
                            <a:rPr lang="en-US" sz="3000" b="0" i="1" smtClean="0">
                              <a:solidFill>
                                <a:schemeClr val="bg1"/>
                              </a:solidFill>
                              <a:latin typeface="Cambria Math" panose="02040503050406030204" pitchFamily="18" charset="0"/>
                            </a:rPr>
                          </m:ctrlPr>
                        </m:funcPr>
                        <m:fName>
                          <m:r>
                            <m:rPr>
                              <m:sty m:val="p"/>
                            </m:rPr>
                            <a:rPr lang="en-US" sz="3000" b="0" i="0" smtClean="0">
                              <a:solidFill>
                                <a:schemeClr val="bg1"/>
                              </a:solidFill>
                              <a:latin typeface="Cambria Math" panose="02040503050406030204" pitchFamily="18" charset="0"/>
                            </a:rPr>
                            <m:t>sin</m:t>
                          </m:r>
                        </m:fName>
                        <m:e>
                          <m:r>
                            <a:rPr lang="en-US" sz="3000" b="0" i="1" smtClean="0">
                              <a:solidFill>
                                <a:schemeClr val="bg1"/>
                              </a:solidFill>
                              <a:latin typeface="Cambria Math" panose="02040503050406030204" pitchFamily="18" charset="0"/>
                              <a:ea typeface="Cambria Math" panose="02040503050406030204" pitchFamily="18" charset="0"/>
                            </a:rPr>
                            <m:t>𝛽</m:t>
                          </m:r>
                        </m:e>
                      </m:func>
                    </m:oMath>
                  </m:oMathPara>
                </a14:m>
                <a:endParaRPr lang="en-US" sz="3000" dirty="0">
                  <a:solidFill>
                    <a:srgbClr val="FF0000"/>
                  </a:solidFill>
                </a:endParaRPr>
              </a:p>
            </p:txBody>
          </p:sp>
        </mc:Choice>
        <mc:Fallback xmlns="">
          <p:sp>
            <p:nvSpPr>
              <p:cNvPr id="77" name="TextBox 76">
                <a:extLst>
                  <a:ext uri="{FF2B5EF4-FFF2-40B4-BE49-F238E27FC236}">
                    <a16:creationId xmlns:a16="http://schemas.microsoft.com/office/drawing/2014/main" id="{A00ECD84-FDFE-9EBC-B284-D8119F2690FD}"/>
                  </a:ext>
                </a:extLst>
              </p:cNvPr>
              <p:cNvSpPr txBox="1">
                <a:spLocks noRot="1" noChangeAspect="1" noMove="1" noResize="1" noEditPoints="1" noAdjustHandles="1" noChangeArrowheads="1" noChangeShapeType="1" noTextEdit="1"/>
              </p:cNvSpPr>
              <p:nvPr/>
            </p:nvSpPr>
            <p:spPr>
              <a:xfrm>
                <a:off x="4573119" y="5782987"/>
                <a:ext cx="2721899" cy="498085"/>
              </a:xfrm>
              <a:prstGeom prst="rect">
                <a:avLst/>
              </a:prstGeom>
              <a:blipFill>
                <a:blip r:embed="rId12"/>
                <a:stretch>
                  <a:fillRect b="-1235"/>
                </a:stretch>
              </a:blipFill>
            </p:spPr>
            <p:txBody>
              <a:bodyPr/>
              <a:lstStyle/>
              <a:p>
                <a:r>
                  <a:rPr lang="en-US">
                    <a:noFill/>
                  </a:rPr>
                  <a:t> </a:t>
                </a:r>
              </a:p>
            </p:txBody>
          </p:sp>
        </mc:Fallback>
      </mc:AlternateContent>
      <p:grpSp>
        <p:nvGrpSpPr>
          <p:cNvPr id="79" name="Group 78">
            <a:extLst>
              <a:ext uri="{FF2B5EF4-FFF2-40B4-BE49-F238E27FC236}">
                <a16:creationId xmlns:a16="http://schemas.microsoft.com/office/drawing/2014/main" id="{FB427870-274C-471A-D7C1-4C13F47AB9C5}"/>
              </a:ext>
            </a:extLst>
          </p:cNvPr>
          <p:cNvGrpSpPr/>
          <p:nvPr/>
        </p:nvGrpSpPr>
        <p:grpSpPr>
          <a:xfrm>
            <a:off x="8388459" y="460722"/>
            <a:ext cx="3874435" cy="5167785"/>
            <a:chOff x="8388459" y="460722"/>
            <a:chExt cx="3874435" cy="5167785"/>
          </a:xfrm>
        </p:grpSpPr>
        <p:grpSp>
          <p:nvGrpSpPr>
            <p:cNvPr id="2" name="Group 1">
              <a:extLst>
                <a:ext uri="{FF2B5EF4-FFF2-40B4-BE49-F238E27FC236}">
                  <a16:creationId xmlns:a16="http://schemas.microsoft.com/office/drawing/2014/main" id="{E268F561-4A24-8196-4878-D28ABD09473A}"/>
                </a:ext>
              </a:extLst>
            </p:cNvPr>
            <p:cNvGrpSpPr/>
            <p:nvPr/>
          </p:nvGrpSpPr>
          <p:grpSpPr>
            <a:xfrm>
              <a:off x="8388459" y="460722"/>
              <a:ext cx="3653011" cy="4652507"/>
              <a:chOff x="8388458" y="415392"/>
              <a:chExt cx="3653011" cy="4652507"/>
            </a:xfrm>
          </p:grpSpPr>
          <p:grpSp>
            <p:nvGrpSpPr>
              <p:cNvPr id="3" name="Group 2">
                <a:extLst>
                  <a:ext uri="{FF2B5EF4-FFF2-40B4-BE49-F238E27FC236}">
                    <a16:creationId xmlns:a16="http://schemas.microsoft.com/office/drawing/2014/main" id="{31237A01-BAC1-600A-88EA-A35C0F420088}"/>
                  </a:ext>
                </a:extLst>
              </p:cNvPr>
              <p:cNvGrpSpPr/>
              <p:nvPr/>
            </p:nvGrpSpPr>
            <p:grpSpPr>
              <a:xfrm>
                <a:off x="8388458" y="415392"/>
                <a:ext cx="3653011" cy="4652507"/>
                <a:chOff x="8388458" y="415392"/>
                <a:chExt cx="3653011" cy="4652507"/>
              </a:xfrm>
            </p:grpSpPr>
            <p:sp>
              <p:nvSpPr>
                <p:cNvPr id="6" name="Flowchart: Delay 5">
                  <a:extLst>
                    <a:ext uri="{FF2B5EF4-FFF2-40B4-BE49-F238E27FC236}">
                      <a16:creationId xmlns:a16="http://schemas.microsoft.com/office/drawing/2014/main" id="{9DD67092-6B67-37C4-7455-6275E32E4E9F}"/>
                    </a:ext>
                  </a:extLst>
                </p:cNvPr>
                <p:cNvSpPr/>
                <p:nvPr/>
              </p:nvSpPr>
              <p:spPr>
                <a:xfrm rot="16200000">
                  <a:off x="10406589" y="4436575"/>
                  <a:ext cx="504000" cy="3960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1E85F4D-53B7-C20F-0DF9-FBF032FB4556}"/>
                    </a:ext>
                  </a:extLst>
                </p:cNvPr>
                <p:cNvGrpSpPr/>
                <p:nvPr/>
              </p:nvGrpSpPr>
              <p:grpSpPr>
                <a:xfrm>
                  <a:off x="8388458" y="415392"/>
                  <a:ext cx="3653011" cy="4652507"/>
                  <a:chOff x="8542966" y="993584"/>
                  <a:chExt cx="3653011" cy="4652507"/>
                </a:xfrm>
              </p:grpSpPr>
              <p:grpSp>
                <p:nvGrpSpPr>
                  <p:cNvPr id="8" name="Group 7">
                    <a:extLst>
                      <a:ext uri="{FF2B5EF4-FFF2-40B4-BE49-F238E27FC236}">
                        <a16:creationId xmlns:a16="http://schemas.microsoft.com/office/drawing/2014/main" id="{E5F1345C-5ECE-3A80-C6E7-4964649B37BD}"/>
                      </a:ext>
                    </a:extLst>
                  </p:cNvPr>
                  <p:cNvGrpSpPr/>
                  <p:nvPr/>
                </p:nvGrpSpPr>
                <p:grpSpPr>
                  <a:xfrm>
                    <a:off x="8542966" y="993584"/>
                    <a:ext cx="3653011" cy="4652507"/>
                    <a:chOff x="8647657" y="1066396"/>
                    <a:chExt cx="3653011" cy="4652507"/>
                  </a:xfrm>
                </p:grpSpPr>
                <p:grpSp>
                  <p:nvGrpSpPr>
                    <p:cNvPr id="12" name="Group 11">
                      <a:extLst>
                        <a:ext uri="{FF2B5EF4-FFF2-40B4-BE49-F238E27FC236}">
                          <a16:creationId xmlns:a16="http://schemas.microsoft.com/office/drawing/2014/main" id="{4A0A58AC-E0D5-EEA8-E362-993ABB39F125}"/>
                        </a:ext>
                      </a:extLst>
                    </p:cNvPr>
                    <p:cNvGrpSpPr/>
                    <p:nvPr/>
                  </p:nvGrpSpPr>
                  <p:grpSpPr>
                    <a:xfrm>
                      <a:off x="8647657" y="1066396"/>
                      <a:ext cx="3653011" cy="4652507"/>
                      <a:chOff x="8647657" y="1066396"/>
                      <a:chExt cx="3653011" cy="4652507"/>
                    </a:xfrm>
                  </p:grpSpPr>
                  <p:grpSp>
                    <p:nvGrpSpPr>
                      <p:cNvPr id="18" name="Group 17">
                        <a:extLst>
                          <a:ext uri="{FF2B5EF4-FFF2-40B4-BE49-F238E27FC236}">
                            <a16:creationId xmlns:a16="http://schemas.microsoft.com/office/drawing/2014/main" id="{029A2949-FF50-9CC7-0366-FC3FF319F12A}"/>
                          </a:ext>
                        </a:extLst>
                      </p:cNvPr>
                      <p:cNvGrpSpPr/>
                      <p:nvPr/>
                    </p:nvGrpSpPr>
                    <p:grpSpPr>
                      <a:xfrm>
                        <a:off x="8647657" y="1066396"/>
                        <a:ext cx="3653011" cy="4652507"/>
                        <a:chOff x="1823760" y="700736"/>
                        <a:chExt cx="3653011" cy="4652507"/>
                      </a:xfrm>
                    </p:grpSpPr>
                    <p:sp>
                      <p:nvSpPr>
                        <p:cNvPr id="20" name="TextBox 19">
                          <a:extLst>
                            <a:ext uri="{FF2B5EF4-FFF2-40B4-BE49-F238E27FC236}">
                              <a16:creationId xmlns:a16="http://schemas.microsoft.com/office/drawing/2014/main" id="{9AAB976B-ABA9-C3C8-C3E0-39FCE8EAEA52}"/>
                            </a:ext>
                          </a:extLst>
                        </p:cNvPr>
                        <p:cNvSpPr txBox="1"/>
                        <p:nvPr/>
                      </p:nvSpPr>
                      <p:spPr>
                        <a:xfrm rot="5400000">
                          <a:off x="4843745" y="3162365"/>
                          <a:ext cx="712054"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L</a:t>
                          </a:r>
                          <a:r>
                            <a:rPr lang="en-US" sz="3000" b="1" baseline="-25000" dirty="0">
                              <a:solidFill>
                                <a:srgbClr val="002060"/>
                              </a:solidFill>
                              <a:latin typeface="Times New Roman" panose="02020603050405020304" pitchFamily="18" charset="0"/>
                              <a:cs typeface="Times New Roman" panose="02020603050405020304" pitchFamily="18" charset="0"/>
                            </a:rPr>
                            <a:t>ab</a:t>
                          </a:r>
                        </a:p>
                      </p:txBody>
                    </p:sp>
                    <p:grpSp>
                      <p:nvGrpSpPr>
                        <p:cNvPr id="21" name="Group 20">
                          <a:extLst>
                            <a:ext uri="{FF2B5EF4-FFF2-40B4-BE49-F238E27FC236}">
                              <a16:creationId xmlns:a16="http://schemas.microsoft.com/office/drawing/2014/main" id="{80B4D524-2EDD-903D-BCBA-C2BBC583C545}"/>
                            </a:ext>
                          </a:extLst>
                        </p:cNvPr>
                        <p:cNvGrpSpPr/>
                        <p:nvPr/>
                      </p:nvGrpSpPr>
                      <p:grpSpPr>
                        <a:xfrm>
                          <a:off x="1823760" y="700736"/>
                          <a:ext cx="3150730" cy="4652507"/>
                          <a:chOff x="1901822" y="973582"/>
                          <a:chExt cx="3150730" cy="4652507"/>
                        </a:xfrm>
                      </p:grpSpPr>
                      <p:sp>
                        <p:nvSpPr>
                          <p:cNvPr id="22" name="TextBox 21">
                            <a:extLst>
                              <a:ext uri="{FF2B5EF4-FFF2-40B4-BE49-F238E27FC236}">
                                <a16:creationId xmlns:a16="http://schemas.microsoft.com/office/drawing/2014/main" id="{5A072F80-1941-A5A6-382A-E6926EC99211}"/>
                              </a:ext>
                            </a:extLst>
                          </p:cNvPr>
                          <p:cNvSpPr txBox="1"/>
                          <p:nvPr/>
                        </p:nvSpPr>
                        <p:spPr>
                          <a:xfrm rot="19579799">
                            <a:off x="3096434" y="1448825"/>
                            <a:ext cx="683200"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L</a:t>
                            </a:r>
                            <a:r>
                              <a:rPr lang="en-US" sz="3000" b="1" baseline="-25000" dirty="0">
                                <a:solidFill>
                                  <a:srgbClr val="002060"/>
                                </a:solidFill>
                                <a:latin typeface="Times New Roman" panose="02020603050405020304" pitchFamily="18" charset="0"/>
                                <a:cs typeface="Times New Roman" panose="02020603050405020304" pitchFamily="18" charset="0"/>
                              </a:rPr>
                              <a:t>ac</a:t>
                            </a:r>
                          </a:p>
                        </p:txBody>
                      </p:sp>
                      <p:grpSp>
                        <p:nvGrpSpPr>
                          <p:cNvPr id="23" name="Group 22">
                            <a:extLst>
                              <a:ext uri="{FF2B5EF4-FFF2-40B4-BE49-F238E27FC236}">
                                <a16:creationId xmlns:a16="http://schemas.microsoft.com/office/drawing/2014/main" id="{3FC5E6DC-D806-4449-D871-97194E34A20D}"/>
                              </a:ext>
                            </a:extLst>
                          </p:cNvPr>
                          <p:cNvGrpSpPr/>
                          <p:nvPr/>
                        </p:nvGrpSpPr>
                        <p:grpSpPr>
                          <a:xfrm>
                            <a:off x="1901822" y="973582"/>
                            <a:ext cx="3150730" cy="4652507"/>
                            <a:chOff x="1901822" y="973582"/>
                            <a:chExt cx="3150730" cy="4652507"/>
                          </a:xfrm>
                        </p:grpSpPr>
                        <p:cxnSp>
                          <p:nvCxnSpPr>
                            <p:cNvPr id="24" name="Straight Connector 23">
                              <a:extLst>
                                <a:ext uri="{FF2B5EF4-FFF2-40B4-BE49-F238E27FC236}">
                                  <a16:creationId xmlns:a16="http://schemas.microsoft.com/office/drawing/2014/main" id="{46A8D645-8060-A446-7AF5-EE5BFA8E65B9}"/>
                                </a:ext>
                              </a:extLst>
                            </p:cNvPr>
                            <p:cNvCxnSpPr>
                              <a:cxnSpLocks/>
                            </p:cNvCxnSpPr>
                            <p:nvPr/>
                          </p:nvCxnSpPr>
                          <p:spPr>
                            <a:xfrm flipH="1">
                              <a:off x="2447846" y="2732468"/>
                              <a:ext cx="895202" cy="532276"/>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0861A81-CB7B-FBA1-401C-5D52420AA192}"/>
                                </a:ext>
                              </a:extLst>
                            </p:cNvPr>
                            <p:cNvCxnSpPr>
                              <a:cxnSpLocks/>
                            </p:cNvCxnSpPr>
                            <p:nvPr/>
                          </p:nvCxnSpPr>
                          <p:spPr>
                            <a:xfrm flipH="1">
                              <a:off x="3444429" y="5233107"/>
                              <a:ext cx="648115" cy="392982"/>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7CF13DF-27D8-B549-6952-39216B566E96}"/>
                                </a:ext>
                              </a:extLst>
                            </p:cNvPr>
                            <p:cNvSpPr txBox="1"/>
                            <p:nvPr/>
                          </p:nvSpPr>
                          <p:spPr>
                            <a:xfrm rot="14582680">
                              <a:off x="2296453" y="4130092"/>
                              <a:ext cx="869149"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L</a:t>
                              </a:r>
                              <a:r>
                                <a:rPr lang="en-US" sz="3000" b="1" baseline="-25000" dirty="0">
                                  <a:solidFill>
                                    <a:srgbClr val="002060"/>
                                  </a:solidFill>
                                  <a:latin typeface="Times New Roman" panose="02020603050405020304" pitchFamily="18" charset="0"/>
                                  <a:cs typeface="Times New Roman" panose="02020603050405020304" pitchFamily="18" charset="0"/>
                                </a:rPr>
                                <a:t>MR</a:t>
                              </a:r>
                            </a:p>
                          </p:txBody>
                        </p:sp>
                        <p:cxnSp>
                          <p:nvCxnSpPr>
                            <p:cNvPr id="27" name="Straight Arrow Connector 26">
                              <a:extLst>
                                <a:ext uri="{FF2B5EF4-FFF2-40B4-BE49-F238E27FC236}">
                                  <a16:creationId xmlns:a16="http://schemas.microsoft.com/office/drawing/2014/main" id="{8F21EEBB-B113-4B21-002D-EB2AAC7BF26B}"/>
                                </a:ext>
                              </a:extLst>
                            </p:cNvPr>
                            <p:cNvCxnSpPr>
                              <a:cxnSpLocks/>
                            </p:cNvCxnSpPr>
                            <p:nvPr/>
                          </p:nvCxnSpPr>
                          <p:spPr>
                            <a:xfrm flipH="1" flipV="1">
                              <a:off x="2498620" y="3303337"/>
                              <a:ext cx="1123816" cy="2174274"/>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42B3568-360E-1037-197B-CB9C2BC87CA3}"/>
                                </a:ext>
                              </a:extLst>
                            </p:cNvPr>
                            <p:cNvSpPr txBox="1"/>
                            <p:nvPr/>
                          </p:nvSpPr>
                          <p:spPr>
                            <a:xfrm>
                              <a:off x="4237742" y="1871073"/>
                              <a:ext cx="377026"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a</a:t>
                              </a:r>
                            </a:p>
                          </p:txBody>
                        </p:sp>
                        <p:sp>
                          <p:nvSpPr>
                            <p:cNvPr id="29" name="TextBox 28">
                              <a:extLst>
                                <a:ext uri="{FF2B5EF4-FFF2-40B4-BE49-F238E27FC236}">
                                  <a16:creationId xmlns:a16="http://schemas.microsoft.com/office/drawing/2014/main" id="{35C1BDB0-B206-7D39-0174-30703EF4C042}"/>
                                </a:ext>
                              </a:extLst>
                            </p:cNvPr>
                            <p:cNvSpPr txBox="1"/>
                            <p:nvPr/>
                          </p:nvSpPr>
                          <p:spPr>
                            <a:xfrm>
                              <a:off x="4270429" y="4693559"/>
                              <a:ext cx="397866"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b</a:t>
                              </a:r>
                            </a:p>
                          </p:txBody>
                        </p:sp>
                        <p:sp>
                          <p:nvSpPr>
                            <p:cNvPr id="30" name="TextBox 29">
                              <a:extLst>
                                <a:ext uri="{FF2B5EF4-FFF2-40B4-BE49-F238E27FC236}">
                                  <a16:creationId xmlns:a16="http://schemas.microsoft.com/office/drawing/2014/main" id="{C19D4CB6-DF32-4D2E-94CB-711FFF1A2D1F}"/>
                                </a:ext>
                              </a:extLst>
                            </p:cNvPr>
                            <p:cNvSpPr txBox="1"/>
                            <p:nvPr/>
                          </p:nvSpPr>
                          <p:spPr>
                            <a:xfrm>
                              <a:off x="2905477" y="2414289"/>
                              <a:ext cx="356188"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c</a:t>
                              </a:r>
                            </a:p>
                          </p:txBody>
                        </p:sp>
                        <p:sp>
                          <p:nvSpPr>
                            <p:cNvPr id="31" name="Flowchart: Connector 30">
                              <a:extLst>
                                <a:ext uri="{FF2B5EF4-FFF2-40B4-BE49-F238E27FC236}">
                                  <a16:creationId xmlns:a16="http://schemas.microsoft.com/office/drawing/2014/main" id="{203022C7-372B-C0B5-5B55-636CE0B7EE88}"/>
                                </a:ext>
                              </a:extLst>
                            </p:cNvPr>
                            <p:cNvSpPr/>
                            <p:nvPr/>
                          </p:nvSpPr>
                          <p:spPr>
                            <a:xfrm rot="20313593">
                              <a:off x="4064904" y="2247235"/>
                              <a:ext cx="270000" cy="27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6971BFB7-6CD3-F685-2D62-891E7D12B66A}"/>
                                </a:ext>
                              </a:extLst>
                            </p:cNvPr>
                            <p:cNvSpPr/>
                            <p:nvPr/>
                          </p:nvSpPr>
                          <p:spPr>
                            <a:xfrm rot="20313593">
                              <a:off x="4064903" y="5112557"/>
                              <a:ext cx="270000" cy="27000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33" name="Flowchart: Connector 32">
                              <a:extLst>
                                <a:ext uri="{FF2B5EF4-FFF2-40B4-BE49-F238E27FC236}">
                                  <a16:creationId xmlns:a16="http://schemas.microsoft.com/office/drawing/2014/main" id="{4F0E0BEA-DF31-D116-0DDF-93424C3245BA}"/>
                                </a:ext>
                              </a:extLst>
                            </p:cNvPr>
                            <p:cNvSpPr/>
                            <p:nvPr/>
                          </p:nvSpPr>
                          <p:spPr>
                            <a:xfrm rot="548387">
                              <a:off x="3223477" y="2621133"/>
                              <a:ext cx="288000" cy="28800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34" name="Straight Connector 33">
                              <a:extLst>
                                <a:ext uri="{FF2B5EF4-FFF2-40B4-BE49-F238E27FC236}">
                                  <a16:creationId xmlns:a16="http://schemas.microsoft.com/office/drawing/2014/main" id="{11527CA9-6524-2F1B-7D29-EF85C8176B61}"/>
                                </a:ext>
                              </a:extLst>
                            </p:cNvPr>
                            <p:cNvCxnSpPr>
                              <a:cxnSpLocks/>
                            </p:cNvCxnSpPr>
                            <p:nvPr/>
                          </p:nvCxnSpPr>
                          <p:spPr>
                            <a:xfrm>
                              <a:off x="3346595" y="2725519"/>
                              <a:ext cx="754832" cy="2430754"/>
                            </a:xfrm>
                            <a:prstGeom prst="line">
                              <a:avLst/>
                            </a:prstGeom>
                            <a:ln w="381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99F64FE5-BCC5-94BE-7D55-D1C20EA2BF56}"/>
                                </a:ext>
                              </a:extLst>
                            </p:cNvPr>
                            <p:cNvSpPr/>
                            <p:nvPr/>
                          </p:nvSpPr>
                          <p:spPr>
                            <a:xfrm rot="20503527">
                              <a:off x="3522122" y="3162405"/>
                              <a:ext cx="469664" cy="17793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C99F53FE-477C-30AE-9815-EA88094C3181}"/>
                                </a:ext>
                              </a:extLst>
                            </p:cNvPr>
                            <p:cNvCxnSpPr>
                              <a:cxnSpLocks/>
                            </p:cNvCxnSpPr>
                            <p:nvPr/>
                          </p:nvCxnSpPr>
                          <p:spPr>
                            <a:xfrm flipH="1">
                              <a:off x="3382352" y="2390954"/>
                              <a:ext cx="757593" cy="3493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6A11B26-3451-C517-82DC-8AADE710E890}"/>
                                </a:ext>
                              </a:extLst>
                            </p:cNvPr>
                            <p:cNvCxnSpPr>
                              <a:cxnSpLocks/>
                            </p:cNvCxnSpPr>
                            <p:nvPr/>
                          </p:nvCxnSpPr>
                          <p:spPr>
                            <a:xfrm flipH="1">
                              <a:off x="4199903" y="5223111"/>
                              <a:ext cx="852649" cy="0"/>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74D0072-B28D-BA2A-DEEC-0599AE898602}"/>
                                </a:ext>
                              </a:extLst>
                            </p:cNvPr>
                            <p:cNvCxnSpPr>
                              <a:cxnSpLocks/>
                            </p:cNvCxnSpPr>
                            <p:nvPr/>
                          </p:nvCxnSpPr>
                          <p:spPr>
                            <a:xfrm flipH="1">
                              <a:off x="4150557" y="2371088"/>
                              <a:ext cx="852649" cy="0"/>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DB3B1A5-CF66-FC02-9AD1-882BFDAE541A}"/>
                                </a:ext>
                              </a:extLst>
                            </p:cNvPr>
                            <p:cNvCxnSpPr>
                              <a:cxnSpLocks/>
                            </p:cNvCxnSpPr>
                            <p:nvPr/>
                          </p:nvCxnSpPr>
                          <p:spPr>
                            <a:xfrm flipV="1">
                              <a:off x="4963372" y="2340350"/>
                              <a:ext cx="3134" cy="2896868"/>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2C55B35-7985-7265-2638-9477A3D7B756}"/>
                                </a:ext>
                              </a:extLst>
                            </p:cNvPr>
                            <p:cNvCxnSpPr>
                              <a:cxnSpLocks/>
                            </p:cNvCxnSpPr>
                            <p:nvPr/>
                          </p:nvCxnSpPr>
                          <p:spPr>
                            <a:xfrm>
                              <a:off x="3014171" y="2064261"/>
                              <a:ext cx="306197" cy="664733"/>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F25C456-BA32-792F-A91D-F688EF148260}"/>
                                </a:ext>
                              </a:extLst>
                            </p:cNvPr>
                            <p:cNvCxnSpPr>
                              <a:cxnSpLocks/>
                            </p:cNvCxnSpPr>
                            <p:nvPr/>
                          </p:nvCxnSpPr>
                          <p:spPr>
                            <a:xfrm>
                              <a:off x="3973953" y="1802133"/>
                              <a:ext cx="238428" cy="653069"/>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9A522FC-8657-78D5-0535-70C5171BB34C}"/>
                                </a:ext>
                              </a:extLst>
                            </p:cNvPr>
                            <p:cNvCxnSpPr>
                              <a:cxnSpLocks/>
                            </p:cNvCxnSpPr>
                            <p:nvPr/>
                          </p:nvCxnSpPr>
                          <p:spPr>
                            <a:xfrm flipV="1">
                              <a:off x="3152328" y="1783368"/>
                              <a:ext cx="712317" cy="431901"/>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3" name="Graphic 42" descr="Line arrow: Clockwise curve with solid fill">
                              <a:extLst>
                                <a:ext uri="{FF2B5EF4-FFF2-40B4-BE49-F238E27FC236}">
                                  <a16:creationId xmlns:a16="http://schemas.microsoft.com/office/drawing/2014/main" id="{2425B9EE-13AC-136C-0F28-C7625B0456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58193" y="2477802"/>
                              <a:ext cx="633114" cy="633114"/>
                            </a:xfrm>
                            <a:prstGeom prst="rect">
                              <a:avLst/>
                            </a:prstGeom>
                          </p:spPr>
                        </p:pic>
                        <p:sp>
                          <p:nvSpPr>
                            <p:cNvPr id="44" name="TextBox 43">
                              <a:extLst>
                                <a:ext uri="{FF2B5EF4-FFF2-40B4-BE49-F238E27FC236}">
                                  <a16:creationId xmlns:a16="http://schemas.microsoft.com/office/drawing/2014/main" id="{B41DEDBD-0669-128E-CD4A-7F23B65BEFCE}"/>
                                </a:ext>
                              </a:extLst>
                            </p:cNvPr>
                            <p:cNvSpPr txBox="1"/>
                            <p:nvPr/>
                          </p:nvSpPr>
                          <p:spPr>
                            <a:xfrm>
                              <a:off x="3870321" y="2393118"/>
                              <a:ext cx="396000" cy="477054"/>
                            </a:xfrm>
                            <a:prstGeom prst="rect">
                              <a:avLst/>
                            </a:prstGeom>
                            <a:noFill/>
                          </p:spPr>
                          <p:txBody>
                            <a:bodyPr wrap="square">
                              <a:spAutoFit/>
                            </a:bodyPr>
                            <a:lstStyle/>
                            <a:p>
                              <a:r>
                                <a:rPr lang="el-GR" sz="25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β</a:t>
                              </a:r>
                              <a:endParaRPr lang="en-US" sz="2500" b="1" dirty="0">
                                <a:ln w="0"/>
                                <a:solidFill>
                                  <a:schemeClr val="bg1"/>
                                </a:solidFill>
                                <a:effectLst>
                                  <a:outerShdw blurRad="38100" dist="25400" dir="5400000" algn="ctr" rotWithShape="0">
                                    <a:srgbClr val="6E747A">
                                      <a:alpha val="43000"/>
                                    </a:srgbClr>
                                  </a:outerShdw>
                                </a:effectLst>
                              </a:endParaRPr>
                            </a:p>
                          </p:txBody>
                        </p:sp>
                        <p:cxnSp>
                          <p:nvCxnSpPr>
                            <p:cNvPr id="45" name="Straight Connector 44">
                              <a:extLst>
                                <a:ext uri="{FF2B5EF4-FFF2-40B4-BE49-F238E27FC236}">
                                  <a16:creationId xmlns:a16="http://schemas.microsoft.com/office/drawing/2014/main" id="{6C23F3A7-5BD0-41B7-B52A-CCF818A7E1E1}"/>
                                </a:ext>
                              </a:extLst>
                            </p:cNvPr>
                            <p:cNvCxnSpPr>
                              <a:cxnSpLocks/>
                            </p:cNvCxnSpPr>
                            <p:nvPr/>
                          </p:nvCxnSpPr>
                          <p:spPr>
                            <a:xfrm>
                              <a:off x="4181486" y="2425070"/>
                              <a:ext cx="0" cy="285978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EE7C4F4-AED3-F5E4-4801-F845235467B0}"/>
                                </a:ext>
                              </a:extLst>
                            </p:cNvPr>
                            <p:cNvCxnSpPr>
                              <a:cxnSpLocks/>
                            </p:cNvCxnSpPr>
                            <p:nvPr/>
                          </p:nvCxnSpPr>
                          <p:spPr>
                            <a:xfrm flipH="1">
                              <a:off x="1901822" y="2367842"/>
                              <a:ext cx="2227220" cy="0"/>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pic>
                          <p:nvPicPr>
                            <p:cNvPr id="47" name="Graphic 46" descr="Line arrow: Clockwise curve with solid fill">
                              <a:extLst>
                                <a:ext uri="{FF2B5EF4-FFF2-40B4-BE49-F238E27FC236}">
                                  <a16:creationId xmlns:a16="http://schemas.microsoft.com/office/drawing/2014/main" id="{DC0E6AC6-6FAA-B361-AB84-234B2F424D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07385" y="2295198"/>
                              <a:ext cx="706786" cy="763606"/>
                            </a:xfrm>
                            <a:prstGeom prst="rect">
                              <a:avLst/>
                            </a:prstGeom>
                          </p:spPr>
                        </p:pic>
                        <p:sp>
                          <p:nvSpPr>
                            <p:cNvPr id="48" name="TextBox 47">
                              <a:extLst>
                                <a:ext uri="{FF2B5EF4-FFF2-40B4-BE49-F238E27FC236}">
                                  <a16:creationId xmlns:a16="http://schemas.microsoft.com/office/drawing/2014/main" id="{800FD06E-F7BC-E01A-7087-58C73B18219F}"/>
                                </a:ext>
                              </a:extLst>
                            </p:cNvPr>
                            <p:cNvSpPr txBox="1"/>
                            <p:nvPr/>
                          </p:nvSpPr>
                          <p:spPr>
                            <a:xfrm rot="19750207">
                              <a:off x="2374150" y="1169020"/>
                              <a:ext cx="633507"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F</a:t>
                              </a:r>
                              <a:r>
                                <a:rPr lang="en-US" sz="3000" b="1" baseline="-25000" dirty="0">
                                  <a:solidFill>
                                    <a:srgbClr val="002060"/>
                                  </a:solidFill>
                                  <a:latin typeface="Times New Roman" panose="02020603050405020304" pitchFamily="18" charset="0"/>
                                  <a:cs typeface="Times New Roman" panose="02020603050405020304" pitchFamily="18" charset="0"/>
                                </a:rPr>
                                <a:t>m</a:t>
                              </a:r>
                            </a:p>
                          </p:txBody>
                        </p:sp>
                        <p:sp>
                          <p:nvSpPr>
                            <p:cNvPr id="49" name="TextBox 48">
                              <a:extLst>
                                <a:ext uri="{FF2B5EF4-FFF2-40B4-BE49-F238E27FC236}">
                                  <a16:creationId xmlns:a16="http://schemas.microsoft.com/office/drawing/2014/main" id="{F41B01C1-526F-B296-CF97-2F7358DC3827}"/>
                                </a:ext>
                              </a:extLst>
                            </p:cNvPr>
                            <p:cNvSpPr txBox="1"/>
                            <p:nvPr/>
                          </p:nvSpPr>
                          <p:spPr>
                            <a:xfrm rot="19743043">
                              <a:off x="3513192" y="973582"/>
                              <a:ext cx="420308"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F</a:t>
                              </a:r>
                            </a:p>
                          </p:txBody>
                        </p:sp>
                        <p:sp>
                          <p:nvSpPr>
                            <p:cNvPr id="50" name="TextBox 49">
                              <a:extLst>
                                <a:ext uri="{FF2B5EF4-FFF2-40B4-BE49-F238E27FC236}">
                                  <a16:creationId xmlns:a16="http://schemas.microsoft.com/office/drawing/2014/main" id="{4EA0DAFA-49F1-9866-7BFD-3F4CE8121C9D}"/>
                                </a:ext>
                              </a:extLst>
                            </p:cNvPr>
                            <p:cNvSpPr txBox="1"/>
                            <p:nvPr/>
                          </p:nvSpPr>
                          <p:spPr>
                            <a:xfrm>
                              <a:off x="4220431" y="3997997"/>
                              <a:ext cx="576696"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R</a:t>
                              </a:r>
                              <a:r>
                                <a:rPr lang="en-US" sz="3000" b="1" baseline="-25000" dirty="0">
                                  <a:solidFill>
                                    <a:srgbClr val="002060"/>
                                  </a:solidFill>
                                  <a:latin typeface="Times New Roman" panose="02020603050405020304" pitchFamily="18" charset="0"/>
                                  <a:cs typeface="Times New Roman" panose="02020603050405020304" pitchFamily="18" charset="0"/>
                                </a:rPr>
                                <a:t>y</a:t>
                              </a:r>
                            </a:p>
                          </p:txBody>
                        </p:sp>
                        <p:sp>
                          <p:nvSpPr>
                            <p:cNvPr id="51" name="TextBox 50">
                              <a:extLst>
                                <a:ext uri="{FF2B5EF4-FFF2-40B4-BE49-F238E27FC236}">
                                  <a16:creationId xmlns:a16="http://schemas.microsoft.com/office/drawing/2014/main" id="{730F837C-3BE1-AD69-43A0-3B0C48143888}"/>
                                </a:ext>
                              </a:extLst>
                            </p:cNvPr>
                            <p:cNvSpPr txBox="1"/>
                            <p:nvPr/>
                          </p:nvSpPr>
                          <p:spPr>
                            <a:xfrm>
                              <a:off x="2550536" y="4812714"/>
                              <a:ext cx="590226"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R</a:t>
                              </a:r>
                              <a:r>
                                <a:rPr lang="en-US" sz="3000" b="1" baseline="-25000" dirty="0">
                                  <a:solidFill>
                                    <a:srgbClr val="002060"/>
                                  </a:solidFill>
                                  <a:latin typeface="Times New Roman" panose="02020603050405020304" pitchFamily="18" charset="0"/>
                                  <a:cs typeface="Times New Roman" panose="02020603050405020304" pitchFamily="18" charset="0"/>
                                </a:rPr>
                                <a:t>x</a:t>
                              </a:r>
                            </a:p>
                          </p:txBody>
                        </p:sp>
                      </p:grpSp>
                    </p:grpSp>
                  </p:grpSp>
                  <p:sp>
                    <p:nvSpPr>
                      <p:cNvPr id="19" name="TextBox 18">
                        <a:extLst>
                          <a:ext uri="{FF2B5EF4-FFF2-40B4-BE49-F238E27FC236}">
                            <a16:creationId xmlns:a16="http://schemas.microsoft.com/office/drawing/2014/main" id="{98D883D6-9969-C86D-5AA0-72DA69FE869E}"/>
                          </a:ext>
                        </a:extLst>
                      </p:cNvPr>
                      <p:cNvSpPr txBox="1"/>
                      <p:nvPr/>
                    </p:nvSpPr>
                    <p:spPr>
                      <a:xfrm rot="20153141">
                        <a:off x="9612984" y="3140899"/>
                        <a:ext cx="914400" cy="707886"/>
                      </a:xfrm>
                      <a:prstGeom prst="rect">
                        <a:avLst/>
                      </a:prstGeom>
                      <a:noFill/>
                    </p:spPr>
                    <p:txBody>
                      <a:bodyPr wrap="square" rtlCol="0">
                        <a:spAutoFit/>
                      </a:bodyPr>
                      <a:lstStyle/>
                      <a:p>
                        <a:r>
                          <a:rPr lang="en-US" sz="4000" dirty="0">
                            <a:ln w="0"/>
                            <a:solidFill>
                              <a:schemeClr val="accent1"/>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cs typeface="Times New Roman" panose="02020603050405020304" pitchFamily="18" charset="0"/>
                          </a:rPr>
                          <a:t>F</a:t>
                        </a:r>
                        <a:r>
                          <a:rPr lang="en-US" sz="4000" baseline="-25000" dirty="0">
                            <a:ln w="0"/>
                            <a:solidFill>
                              <a:schemeClr val="accent1"/>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cs typeface="Times New Roman" panose="02020603050405020304" pitchFamily="18" charset="0"/>
                          </a:rPr>
                          <a:t>d</a:t>
                        </a:r>
                      </a:p>
                    </p:txBody>
                  </p:sp>
                </p:grpSp>
                <p:cxnSp>
                  <p:nvCxnSpPr>
                    <p:cNvPr id="13" name="Straight Arrow Connector 12">
                      <a:extLst>
                        <a:ext uri="{FF2B5EF4-FFF2-40B4-BE49-F238E27FC236}">
                          <a16:creationId xmlns:a16="http://schemas.microsoft.com/office/drawing/2014/main" id="{C8557F19-0E2C-886E-D13F-D0688B83F435}"/>
                        </a:ext>
                      </a:extLst>
                    </p:cNvPr>
                    <p:cNvCxnSpPr>
                      <a:cxnSpLocks/>
                    </p:cNvCxnSpPr>
                    <p:nvPr/>
                  </p:nvCxnSpPr>
                  <p:spPr>
                    <a:xfrm>
                      <a:off x="10177825" y="3186271"/>
                      <a:ext cx="403159" cy="110052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920158C-B30D-4A49-2B5B-6838B70561C8}"/>
                        </a:ext>
                      </a:extLst>
                    </p:cNvPr>
                    <p:cNvCxnSpPr>
                      <a:cxnSpLocks/>
                    </p:cNvCxnSpPr>
                    <p:nvPr/>
                  </p:nvCxnSpPr>
                  <p:spPr>
                    <a:xfrm flipV="1">
                      <a:off x="10931936" y="4246373"/>
                      <a:ext cx="0" cy="108000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69317FC-3580-907A-690B-49A52BB14A4E}"/>
                        </a:ext>
                      </a:extLst>
                    </p:cNvPr>
                    <p:cNvCxnSpPr>
                      <a:cxnSpLocks/>
                    </p:cNvCxnSpPr>
                    <p:nvPr/>
                  </p:nvCxnSpPr>
                  <p:spPr>
                    <a:xfrm flipH="1">
                      <a:off x="9847321" y="5305947"/>
                      <a:ext cx="108000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5164DA0-7756-B7E2-0FB3-C0546DAECC30}"/>
                        </a:ext>
                      </a:extLst>
                    </p:cNvPr>
                    <p:cNvCxnSpPr>
                      <a:cxnSpLocks/>
                    </p:cNvCxnSpPr>
                    <p:nvPr/>
                  </p:nvCxnSpPr>
                  <p:spPr>
                    <a:xfrm>
                      <a:off x="10565093" y="1535886"/>
                      <a:ext cx="334744" cy="87832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EFB73C6-70CB-A002-E1EF-5DD708CCED71}"/>
                        </a:ext>
                      </a:extLst>
                    </p:cNvPr>
                    <p:cNvCxnSpPr>
                      <a:cxnSpLocks/>
                    </p:cNvCxnSpPr>
                    <p:nvPr/>
                  </p:nvCxnSpPr>
                  <p:spPr>
                    <a:xfrm>
                      <a:off x="9607377" y="1779301"/>
                      <a:ext cx="431680" cy="1045981"/>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BACDD5B2-83BF-CD38-B2BA-DEF5D76BE91F}"/>
                      </a:ext>
                    </a:extLst>
                  </p:cNvPr>
                  <p:cNvGrpSpPr/>
                  <p:nvPr/>
                </p:nvGrpSpPr>
                <p:grpSpPr>
                  <a:xfrm>
                    <a:off x="10394206" y="3448767"/>
                    <a:ext cx="450672" cy="616733"/>
                    <a:chOff x="3671190" y="3177504"/>
                    <a:chExt cx="450672" cy="616733"/>
                  </a:xfrm>
                </p:grpSpPr>
                <p:pic>
                  <p:nvPicPr>
                    <p:cNvPr id="10" name="Graphic 9" descr="Line arrow: Counter-clockwise curve with solid fill">
                      <a:extLst>
                        <a:ext uri="{FF2B5EF4-FFF2-40B4-BE49-F238E27FC236}">
                          <a16:creationId xmlns:a16="http://schemas.microsoft.com/office/drawing/2014/main" id="{F6FD5A3A-BE42-ABEA-907B-6919BD94432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8520623">
                      <a:off x="3687051" y="3362237"/>
                      <a:ext cx="432000" cy="43200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3887677-CAEB-8DBB-E21B-C32DC6D49CDC}"/>
                            </a:ext>
                          </a:extLst>
                        </p:cNvPr>
                        <p:cNvSpPr txBox="1"/>
                        <p:nvPr/>
                      </p:nvSpPr>
                      <p:spPr>
                        <a:xfrm>
                          <a:off x="3671190" y="3177504"/>
                          <a:ext cx="450672" cy="2787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𝜹</m:t>
                                </m:r>
                              </m:oMath>
                            </m:oMathPara>
                          </a14:m>
                          <a:endParaRPr lang="en-US" b="1" dirty="0">
                            <a:solidFill>
                              <a:srgbClr val="FF0000"/>
                            </a:solidFill>
                          </a:endParaRPr>
                        </a:p>
                      </p:txBody>
                    </p:sp>
                  </mc:Choice>
                  <mc:Fallback xmlns="">
                    <p:sp>
                      <p:nvSpPr>
                        <p:cNvPr id="23" name="TextBox 22">
                          <a:extLst>
                            <a:ext uri="{FF2B5EF4-FFF2-40B4-BE49-F238E27FC236}">
                              <a16:creationId xmlns:a16="http://schemas.microsoft.com/office/drawing/2014/main" id="{0B86C24B-9FED-C074-1AA2-50848F51BE04}"/>
                            </a:ext>
                          </a:extLst>
                        </p:cNvPr>
                        <p:cNvSpPr txBox="1">
                          <a:spLocks noRot="1" noChangeAspect="1" noMove="1" noResize="1" noEditPoints="1" noAdjustHandles="1" noChangeArrowheads="1" noChangeShapeType="1" noTextEdit="1"/>
                        </p:cNvSpPr>
                        <p:nvPr/>
                      </p:nvSpPr>
                      <p:spPr>
                        <a:xfrm>
                          <a:off x="3671190" y="3177504"/>
                          <a:ext cx="450672" cy="278775"/>
                        </a:xfrm>
                        <a:prstGeom prst="rect">
                          <a:avLst/>
                        </a:prstGeom>
                        <a:blipFill>
                          <a:blip r:embed="rId19"/>
                          <a:stretch>
                            <a:fillRect b="-13333"/>
                          </a:stretch>
                        </a:blipFill>
                      </p:spPr>
                      <p:txBody>
                        <a:bodyPr/>
                        <a:lstStyle/>
                        <a:p>
                          <a:r>
                            <a:rPr lang="en-US">
                              <a:noFill/>
                            </a:rPr>
                            <a:t> </a:t>
                          </a:r>
                        </a:p>
                      </p:txBody>
                    </p:sp>
                  </mc:Fallback>
                </mc:AlternateContent>
              </p:grpSp>
            </p:gr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8FA77A1-A65D-1F80-C861-F677120AA430}"/>
                      </a:ext>
                    </a:extLst>
                  </p:cNvPr>
                  <p:cNvSpPr txBox="1"/>
                  <p:nvPr/>
                </p:nvSpPr>
                <p:spPr>
                  <a:xfrm>
                    <a:off x="8600560" y="2026654"/>
                    <a:ext cx="495214" cy="3847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50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𝛼</m:t>
                          </m:r>
                        </m:oMath>
                      </m:oMathPara>
                    </a14:m>
                    <a:endParaRPr lang="en-US" sz="2500" dirty="0">
                      <a:ln w="0"/>
                      <a:solidFill>
                        <a:schemeClr val="accent1"/>
                      </a:solidFill>
                      <a:effectLst>
                        <a:outerShdw blurRad="38100" dist="25400" dir="5400000" algn="ctr" rotWithShape="0">
                          <a:srgbClr val="6E747A">
                            <a:alpha val="43000"/>
                          </a:srgbClr>
                        </a:outerShdw>
                      </a:effectLst>
                    </a:endParaRPr>
                  </a:p>
                </p:txBody>
              </p:sp>
            </mc:Choice>
            <mc:Fallback xmlns="">
              <p:sp>
                <p:nvSpPr>
                  <p:cNvPr id="80" name="TextBox 79">
                    <a:extLst>
                      <a:ext uri="{FF2B5EF4-FFF2-40B4-BE49-F238E27FC236}">
                        <a16:creationId xmlns:a16="http://schemas.microsoft.com/office/drawing/2014/main" id="{6697A7D6-663A-9F66-92D6-C9E68FE60BA5}"/>
                      </a:ext>
                    </a:extLst>
                  </p:cNvPr>
                  <p:cNvSpPr txBox="1">
                    <a:spLocks noRot="1" noChangeAspect="1" noMove="1" noResize="1" noEditPoints="1" noAdjustHandles="1" noChangeArrowheads="1" noChangeShapeType="1" noTextEdit="1"/>
                  </p:cNvSpPr>
                  <p:nvPr/>
                </p:nvSpPr>
                <p:spPr>
                  <a:xfrm>
                    <a:off x="8600560" y="2026654"/>
                    <a:ext cx="495214" cy="384721"/>
                  </a:xfrm>
                  <a:prstGeom prst="rect">
                    <a:avLst/>
                  </a:prstGeom>
                  <a:blipFill>
                    <a:blip r:embed="rId20"/>
                    <a:stretch>
                      <a:fillRect/>
                    </a:stretch>
                  </a:blipFill>
                </p:spPr>
                <p:txBody>
                  <a:bodyPr/>
                  <a:lstStyle/>
                  <a:p>
                    <a:r>
                      <a:rPr lang="en-US">
                        <a:noFill/>
                      </a:rPr>
                      <a:t> </a:t>
                    </a:r>
                  </a:p>
                </p:txBody>
              </p:sp>
            </mc:Fallback>
          </mc:AlternateContent>
        </p:grpSp>
        <p:sp>
          <p:nvSpPr>
            <p:cNvPr id="78" name="TextBox 77">
              <a:extLst>
                <a:ext uri="{FF2B5EF4-FFF2-40B4-BE49-F238E27FC236}">
                  <a16:creationId xmlns:a16="http://schemas.microsoft.com/office/drawing/2014/main" id="{5C99662A-9CAF-F754-B142-4DC06C85C122}"/>
                </a:ext>
              </a:extLst>
            </p:cNvPr>
            <p:cNvSpPr txBox="1"/>
            <p:nvPr/>
          </p:nvSpPr>
          <p:spPr>
            <a:xfrm>
              <a:off x="8482894" y="5074509"/>
              <a:ext cx="3780000" cy="553998"/>
            </a:xfrm>
            <a:prstGeom prst="rect">
              <a:avLst/>
            </a:prstGeom>
            <a:noFill/>
          </p:spPr>
          <p:txBody>
            <a:bodyPr wrap="square">
              <a:spAutoFit/>
            </a:bodyPr>
            <a:lstStyle/>
            <a:p>
              <a:r>
                <a:rPr lang="en-US" sz="3000" u="sng" dirty="0">
                  <a:solidFill>
                    <a:srgbClr val="000000"/>
                  </a:solidFill>
                  <a:latin typeface="+mj-lt"/>
                </a:rPr>
                <a:t>Free Body Diagram</a:t>
              </a:r>
              <a:endParaRPr lang="en-US" sz="3000" u="sng" dirty="0">
                <a:latin typeface="+mj-lt"/>
              </a:endParaRPr>
            </a:p>
          </p:txBody>
        </p:sp>
      </p:grpSp>
    </p:spTree>
    <p:extLst>
      <p:ext uri="{BB962C8B-B14F-4D97-AF65-F5344CB8AC3E}">
        <p14:creationId xmlns:p14="http://schemas.microsoft.com/office/powerpoint/2010/main" val="285419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1000"/>
                                        <p:tgtEl>
                                          <p:spTgt spid="54"/>
                                        </p:tgtEl>
                                      </p:cBhvr>
                                    </p:animEffect>
                                    <p:anim calcmode="lin" valueType="num">
                                      <p:cBhvr>
                                        <p:cTn id="15" dur="1000" fill="hold"/>
                                        <p:tgtEl>
                                          <p:spTgt spid="54"/>
                                        </p:tgtEl>
                                        <p:attrNameLst>
                                          <p:attrName>ppt_x</p:attrName>
                                        </p:attrNameLst>
                                      </p:cBhvr>
                                      <p:tavLst>
                                        <p:tav tm="0">
                                          <p:val>
                                            <p:strVal val="#ppt_x"/>
                                          </p:val>
                                        </p:tav>
                                        <p:tav tm="100000">
                                          <p:val>
                                            <p:strVal val="#ppt_x"/>
                                          </p:val>
                                        </p:tav>
                                      </p:tavLst>
                                    </p:anim>
                                    <p:anim calcmode="lin" valueType="num">
                                      <p:cBhvr>
                                        <p:cTn id="1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1000"/>
                                        <p:tgtEl>
                                          <p:spTgt spid="56"/>
                                        </p:tgtEl>
                                      </p:cBhvr>
                                    </p:animEffect>
                                    <p:anim calcmode="lin" valueType="num">
                                      <p:cBhvr>
                                        <p:cTn id="29" dur="1000" fill="hold"/>
                                        <p:tgtEl>
                                          <p:spTgt spid="56"/>
                                        </p:tgtEl>
                                        <p:attrNameLst>
                                          <p:attrName>ppt_x</p:attrName>
                                        </p:attrNameLst>
                                      </p:cBhvr>
                                      <p:tavLst>
                                        <p:tav tm="0">
                                          <p:val>
                                            <p:strVal val="#ppt_x"/>
                                          </p:val>
                                        </p:tav>
                                        <p:tav tm="100000">
                                          <p:val>
                                            <p:strVal val="#ppt_x"/>
                                          </p:val>
                                        </p:tav>
                                      </p:tavLst>
                                    </p:anim>
                                    <p:anim calcmode="lin" valueType="num">
                                      <p:cBhvr>
                                        <p:cTn id="30"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barn(inVertical)">
                                      <p:cBhvr>
                                        <p:cTn id="35" dur="500"/>
                                        <p:tgtEl>
                                          <p:spTgt spid="75"/>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barn(inVertical)">
                                      <p:cBhvr>
                                        <p:cTn id="38" dur="500"/>
                                        <p:tgtEl>
                                          <p:spTgt spid="7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barn(inVertical)">
                                      <p:cBhvr>
                                        <p:cTn id="41" dur="500"/>
                                        <p:tgtEl>
                                          <p:spTgt spid="61"/>
                                        </p:tgtEl>
                                      </p:cBhvr>
                                    </p:animEffect>
                                  </p:childTnLst>
                                </p:cTn>
                              </p:par>
                              <p:par>
                                <p:cTn id="42" presetID="16" presetClass="entr" presetSubtype="21" fill="hold"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barn(inVertical)">
                                      <p:cBhvr>
                                        <p:cTn id="44" dur="500"/>
                                        <p:tgtEl>
                                          <p:spTgt spid="5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barn(inVertical)">
                                      <p:cBhvr>
                                        <p:cTn id="47" dur="500"/>
                                        <p:tgtEl>
                                          <p:spTgt spid="65"/>
                                        </p:tgtEl>
                                      </p:cBhvr>
                                    </p:animEffect>
                                  </p:childTnLst>
                                </p:cTn>
                              </p:par>
                              <p:par>
                                <p:cTn id="48" presetID="16" presetClass="entr" presetSubtype="21"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barn(inVertical)">
                                      <p:cBhvr>
                                        <p:cTn id="50" dur="500"/>
                                        <p:tgtEl>
                                          <p:spTgt spid="64"/>
                                        </p:tgtEl>
                                      </p:cBhvr>
                                    </p:animEffect>
                                  </p:childTnLst>
                                </p:cTn>
                              </p:par>
                              <p:par>
                                <p:cTn id="51" presetID="16" presetClass="entr" presetSubtype="21"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barn(inVertical)">
                                      <p:cBhvr>
                                        <p:cTn id="53" dur="500"/>
                                        <p:tgtEl>
                                          <p:spTgt spid="59"/>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barn(inVertical)">
                                      <p:cBhvr>
                                        <p:cTn id="56" dur="500"/>
                                        <p:tgtEl>
                                          <p:spTgt spid="6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barn(inVertical)">
                                      <p:cBhvr>
                                        <p:cTn id="61" dur="500"/>
                                        <p:tgtEl>
                                          <p:spTgt spid="66"/>
                                        </p:tgtEl>
                                      </p:cBhvr>
                                    </p:animEffect>
                                  </p:childTnLst>
                                </p:cTn>
                              </p:par>
                              <p:par>
                                <p:cTn id="62" presetID="16" presetClass="entr" presetSubtype="21" fill="hold" nodeType="with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barn(inVertical)">
                                      <p:cBhvr>
                                        <p:cTn id="64" dur="500"/>
                                        <p:tgtEl>
                                          <p:spTgt spid="67"/>
                                        </p:tgtEl>
                                      </p:cBhvr>
                                    </p:animEffect>
                                  </p:childTnLst>
                                </p:cTn>
                              </p:par>
                              <p:par>
                                <p:cTn id="65" presetID="16" presetClass="entr" presetSubtype="21" fill="hold" nodeType="with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barn(inVertical)">
                                      <p:cBhvr>
                                        <p:cTn id="67" dur="500"/>
                                        <p:tgtEl>
                                          <p:spTgt spid="72"/>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barn(inVertical)">
                                      <p:cBhvr>
                                        <p:cTn id="70" dur="500"/>
                                        <p:tgtEl>
                                          <p:spTgt spid="70"/>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barn(inVertical)">
                                      <p:cBhvr>
                                        <p:cTn id="73" dur="500"/>
                                        <p:tgtEl>
                                          <p:spTgt spid="68"/>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barn(inVertical)">
                                      <p:cBhvr>
                                        <p:cTn id="76" dur="500"/>
                                        <p:tgtEl>
                                          <p:spTgt spid="69"/>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barn(inVertical)">
                                      <p:cBhvr>
                                        <p:cTn id="79" dur="500"/>
                                        <p:tgtEl>
                                          <p:spTgt spid="76"/>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barn(inVertical)">
                                      <p:cBhvr>
                                        <p:cTn id="8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61" grpId="0"/>
      <p:bldP spid="62" grpId="0"/>
      <p:bldP spid="65" grpId="0"/>
      <p:bldP spid="68" grpId="0"/>
      <p:bldP spid="69" grpId="0"/>
      <p:bldP spid="70" grpId="0"/>
      <p:bldP spid="74" grpId="0"/>
      <p:bldP spid="75" grpId="0"/>
      <p:bldP spid="76" grpId="0"/>
      <p:bldP spid="77"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56" name="TextBox 55">
            <a:extLst>
              <a:ext uri="{FF2B5EF4-FFF2-40B4-BE49-F238E27FC236}">
                <a16:creationId xmlns:a16="http://schemas.microsoft.com/office/drawing/2014/main" id="{E2E26630-019E-51B0-4960-FF9BA126F937}"/>
              </a:ext>
            </a:extLst>
          </p:cNvPr>
          <p:cNvSpPr txBox="1"/>
          <p:nvPr/>
        </p:nvSpPr>
        <p:spPr>
          <a:xfrm>
            <a:off x="-54358" y="593151"/>
            <a:ext cx="9774194" cy="1015663"/>
          </a:xfrm>
          <a:prstGeom prst="rect">
            <a:avLst/>
          </a:prstGeom>
          <a:noFill/>
        </p:spPr>
        <p:txBody>
          <a:bodyPr wrap="square">
            <a:spAutoFit/>
          </a:bodyPr>
          <a:lstStyle/>
          <a:p>
            <a:r>
              <a:rPr lang="en-US" sz="3000" dirty="0">
                <a:solidFill>
                  <a:srgbClr val="000000"/>
                </a:solidFill>
                <a:latin typeface="+mj-lt"/>
              </a:rPr>
              <a:t>To find the value of the damping force (F</a:t>
            </a:r>
            <a:r>
              <a:rPr lang="en-US" sz="3000" baseline="-25000" dirty="0">
                <a:solidFill>
                  <a:srgbClr val="000000"/>
                </a:solidFill>
                <a:latin typeface="+mj-lt"/>
              </a:rPr>
              <a:t>d</a:t>
            </a:r>
            <a:r>
              <a:rPr lang="en-US" sz="3000" dirty="0">
                <a:solidFill>
                  <a:srgbClr val="000000"/>
                </a:solidFill>
                <a:latin typeface="+mj-lt"/>
              </a:rPr>
              <a:t>) that necessary in actuator:-</a:t>
            </a:r>
            <a:endParaRPr lang="en-US" sz="3000" dirty="0">
              <a:latin typeface="+mj-lt"/>
            </a:endParaRP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F6F6748B-7DAA-1EFE-1FB3-7248260D69BB}"/>
                  </a:ext>
                </a:extLst>
              </p:cNvPr>
              <p:cNvSpPr txBox="1"/>
              <p:nvPr/>
            </p:nvSpPr>
            <p:spPr>
              <a:xfrm>
                <a:off x="3469871" y="4749181"/>
                <a:ext cx="1913985" cy="8769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𝐹</m:t>
                          </m:r>
                        </m:e>
                        <m:sub>
                          <m:r>
                            <a:rPr lang="en-US" sz="3000" b="0" i="1" smtClean="0">
                              <a:solidFill>
                                <a:schemeClr val="bg1"/>
                              </a:solidFill>
                              <a:latin typeface="Cambria Math" panose="02040503050406030204" pitchFamily="18" charset="0"/>
                            </a:rPr>
                            <m:t>𝑑</m:t>
                          </m:r>
                        </m:sub>
                      </m:sSub>
                      <m:r>
                        <a:rPr lang="en-US" sz="3000" b="0" i="1" smtClean="0">
                          <a:solidFill>
                            <a:schemeClr val="bg1"/>
                          </a:solidFill>
                          <a:latin typeface="Cambria Math" panose="02040503050406030204" pitchFamily="18" charset="0"/>
                        </a:rPr>
                        <m:t>= </m:t>
                      </m:r>
                      <m:f>
                        <m:fPr>
                          <m:ctrlPr>
                            <a:rPr lang="en-US" sz="3000" b="0" i="1" smtClean="0">
                              <a:solidFill>
                                <a:schemeClr val="bg1"/>
                              </a:solidFill>
                              <a:latin typeface="Cambria Math" panose="02040503050406030204" pitchFamily="18" charset="0"/>
                            </a:rPr>
                          </m:ctrlPr>
                        </m:fPr>
                        <m:num>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𝑅</m:t>
                              </m:r>
                            </m:e>
                            <m:sub>
                              <m:r>
                                <a:rPr lang="en-US" sz="3000" b="0" i="1" smtClean="0">
                                  <a:solidFill>
                                    <a:schemeClr val="bg1"/>
                                  </a:solidFill>
                                  <a:latin typeface="Cambria Math" panose="02040503050406030204" pitchFamily="18" charset="0"/>
                                </a:rPr>
                                <m:t>𝑦</m:t>
                              </m:r>
                            </m:sub>
                          </m:sSub>
                        </m:num>
                        <m:den>
                          <m:func>
                            <m:funcPr>
                              <m:ctrlPr>
                                <a:rPr lang="en-US" sz="3000" b="0" i="1" smtClean="0">
                                  <a:solidFill>
                                    <a:schemeClr val="bg1"/>
                                  </a:solidFill>
                                  <a:latin typeface="Cambria Math" panose="02040503050406030204" pitchFamily="18" charset="0"/>
                                </a:rPr>
                              </m:ctrlPr>
                            </m:funcPr>
                            <m:fName>
                              <m:r>
                                <m:rPr>
                                  <m:sty m:val="p"/>
                                </m:rPr>
                                <a:rPr lang="en-US" sz="3000" b="0" i="0" smtClean="0">
                                  <a:solidFill>
                                    <a:schemeClr val="bg1"/>
                                  </a:solidFill>
                                  <a:latin typeface="Cambria Math" panose="02040503050406030204" pitchFamily="18" charset="0"/>
                                </a:rPr>
                                <m:t>cos</m:t>
                              </m:r>
                            </m:fName>
                            <m:e>
                              <m:r>
                                <a:rPr lang="en-US" sz="3000" b="0" i="1" smtClean="0">
                                  <a:solidFill>
                                    <a:schemeClr val="bg1"/>
                                  </a:solidFill>
                                  <a:latin typeface="Cambria Math" panose="02040503050406030204" pitchFamily="18" charset="0"/>
                                  <a:ea typeface="Cambria Math" panose="02040503050406030204" pitchFamily="18" charset="0"/>
                                </a:rPr>
                                <m:t>𝛿</m:t>
                              </m:r>
                            </m:e>
                          </m:func>
                        </m:den>
                      </m:f>
                    </m:oMath>
                  </m:oMathPara>
                </a14:m>
                <a:endParaRPr lang="en-US" sz="3000" dirty="0">
                  <a:solidFill>
                    <a:srgbClr val="FF0000"/>
                  </a:solidFill>
                </a:endParaRPr>
              </a:p>
            </p:txBody>
          </p:sp>
        </mc:Choice>
        <mc:Fallback xmlns="">
          <p:sp>
            <p:nvSpPr>
              <p:cNvPr id="74" name="TextBox 73">
                <a:extLst>
                  <a:ext uri="{FF2B5EF4-FFF2-40B4-BE49-F238E27FC236}">
                    <a16:creationId xmlns:a16="http://schemas.microsoft.com/office/drawing/2014/main" id="{F6F6748B-7DAA-1EFE-1FB3-7248260D69BB}"/>
                  </a:ext>
                </a:extLst>
              </p:cNvPr>
              <p:cNvSpPr txBox="1">
                <a:spLocks noRot="1" noChangeAspect="1" noMove="1" noResize="1" noEditPoints="1" noAdjustHandles="1" noChangeArrowheads="1" noChangeShapeType="1" noTextEdit="1"/>
              </p:cNvSpPr>
              <p:nvPr/>
            </p:nvSpPr>
            <p:spPr>
              <a:xfrm>
                <a:off x="3469871" y="4749181"/>
                <a:ext cx="1913985" cy="876971"/>
              </a:xfrm>
              <a:prstGeom prst="rect">
                <a:avLst/>
              </a:prstGeom>
              <a:blipFill>
                <a:blip r:embed="rId2"/>
                <a:stretch>
                  <a:fillRect/>
                </a:stretch>
              </a:blipFill>
            </p:spPr>
            <p:txBody>
              <a:bodyPr/>
              <a:lstStyle/>
              <a:p>
                <a:r>
                  <a:rPr lang="en-US">
                    <a:noFill/>
                  </a:rPr>
                  <a:t> </a:t>
                </a:r>
              </a:p>
            </p:txBody>
          </p:sp>
        </mc:Fallback>
      </mc:AlternateContent>
      <p:grpSp>
        <p:nvGrpSpPr>
          <p:cNvPr id="63" name="Group 62">
            <a:extLst>
              <a:ext uri="{FF2B5EF4-FFF2-40B4-BE49-F238E27FC236}">
                <a16:creationId xmlns:a16="http://schemas.microsoft.com/office/drawing/2014/main" id="{DCCBF270-C797-02C5-B053-B93D1A0D9753}"/>
              </a:ext>
            </a:extLst>
          </p:cNvPr>
          <p:cNvGrpSpPr/>
          <p:nvPr/>
        </p:nvGrpSpPr>
        <p:grpSpPr>
          <a:xfrm>
            <a:off x="8542489" y="0"/>
            <a:ext cx="3780000" cy="5187667"/>
            <a:chOff x="8470513" y="292387"/>
            <a:chExt cx="3780000" cy="5187667"/>
          </a:xfrm>
        </p:grpSpPr>
        <p:grpSp>
          <p:nvGrpSpPr>
            <p:cNvPr id="57" name="Group 56">
              <a:extLst>
                <a:ext uri="{FF2B5EF4-FFF2-40B4-BE49-F238E27FC236}">
                  <a16:creationId xmlns:a16="http://schemas.microsoft.com/office/drawing/2014/main" id="{98CBE3FE-BBEE-591A-45D9-98539B67F21F}"/>
                </a:ext>
              </a:extLst>
            </p:cNvPr>
            <p:cNvGrpSpPr/>
            <p:nvPr/>
          </p:nvGrpSpPr>
          <p:grpSpPr>
            <a:xfrm>
              <a:off x="8538989" y="292387"/>
              <a:ext cx="3653011" cy="4652507"/>
              <a:chOff x="8388459" y="460722"/>
              <a:chExt cx="3653011" cy="4652507"/>
            </a:xfrm>
          </p:grpSpPr>
          <p:grpSp>
            <p:nvGrpSpPr>
              <p:cNvPr id="2" name="Group 1">
                <a:extLst>
                  <a:ext uri="{FF2B5EF4-FFF2-40B4-BE49-F238E27FC236}">
                    <a16:creationId xmlns:a16="http://schemas.microsoft.com/office/drawing/2014/main" id="{E268F561-4A24-8196-4878-D28ABD09473A}"/>
                  </a:ext>
                </a:extLst>
              </p:cNvPr>
              <p:cNvGrpSpPr/>
              <p:nvPr/>
            </p:nvGrpSpPr>
            <p:grpSpPr>
              <a:xfrm>
                <a:off x="8388459" y="460722"/>
                <a:ext cx="3653011" cy="4652507"/>
                <a:chOff x="8388458" y="415392"/>
                <a:chExt cx="3653011" cy="4652507"/>
              </a:xfrm>
            </p:grpSpPr>
            <p:grpSp>
              <p:nvGrpSpPr>
                <p:cNvPr id="3" name="Group 2">
                  <a:extLst>
                    <a:ext uri="{FF2B5EF4-FFF2-40B4-BE49-F238E27FC236}">
                      <a16:creationId xmlns:a16="http://schemas.microsoft.com/office/drawing/2014/main" id="{31237A01-BAC1-600A-88EA-A35C0F420088}"/>
                    </a:ext>
                  </a:extLst>
                </p:cNvPr>
                <p:cNvGrpSpPr/>
                <p:nvPr/>
              </p:nvGrpSpPr>
              <p:grpSpPr>
                <a:xfrm>
                  <a:off x="8388458" y="415392"/>
                  <a:ext cx="3653011" cy="4652507"/>
                  <a:chOff x="8388458" y="415392"/>
                  <a:chExt cx="3653011" cy="4652507"/>
                </a:xfrm>
              </p:grpSpPr>
              <p:sp>
                <p:nvSpPr>
                  <p:cNvPr id="6" name="Flowchart: Delay 5">
                    <a:extLst>
                      <a:ext uri="{FF2B5EF4-FFF2-40B4-BE49-F238E27FC236}">
                        <a16:creationId xmlns:a16="http://schemas.microsoft.com/office/drawing/2014/main" id="{9DD67092-6B67-37C4-7455-6275E32E4E9F}"/>
                      </a:ext>
                    </a:extLst>
                  </p:cNvPr>
                  <p:cNvSpPr/>
                  <p:nvPr/>
                </p:nvSpPr>
                <p:spPr>
                  <a:xfrm rot="16200000">
                    <a:off x="10406589" y="4436575"/>
                    <a:ext cx="504000" cy="3960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1E85F4D-53B7-C20F-0DF9-FBF032FB4556}"/>
                      </a:ext>
                    </a:extLst>
                  </p:cNvPr>
                  <p:cNvGrpSpPr/>
                  <p:nvPr/>
                </p:nvGrpSpPr>
                <p:grpSpPr>
                  <a:xfrm>
                    <a:off x="8388458" y="415392"/>
                    <a:ext cx="3653011" cy="4652507"/>
                    <a:chOff x="8542966" y="993584"/>
                    <a:chExt cx="3653011" cy="4652507"/>
                  </a:xfrm>
                </p:grpSpPr>
                <p:grpSp>
                  <p:nvGrpSpPr>
                    <p:cNvPr id="8" name="Group 7">
                      <a:extLst>
                        <a:ext uri="{FF2B5EF4-FFF2-40B4-BE49-F238E27FC236}">
                          <a16:creationId xmlns:a16="http://schemas.microsoft.com/office/drawing/2014/main" id="{E5F1345C-5ECE-3A80-C6E7-4964649B37BD}"/>
                        </a:ext>
                      </a:extLst>
                    </p:cNvPr>
                    <p:cNvGrpSpPr/>
                    <p:nvPr/>
                  </p:nvGrpSpPr>
                  <p:grpSpPr>
                    <a:xfrm>
                      <a:off x="8542966" y="993584"/>
                      <a:ext cx="3653011" cy="4652507"/>
                      <a:chOff x="8647657" y="1066396"/>
                      <a:chExt cx="3653011" cy="4652507"/>
                    </a:xfrm>
                  </p:grpSpPr>
                  <p:grpSp>
                    <p:nvGrpSpPr>
                      <p:cNvPr id="12" name="Group 11">
                        <a:extLst>
                          <a:ext uri="{FF2B5EF4-FFF2-40B4-BE49-F238E27FC236}">
                            <a16:creationId xmlns:a16="http://schemas.microsoft.com/office/drawing/2014/main" id="{4A0A58AC-E0D5-EEA8-E362-993ABB39F125}"/>
                          </a:ext>
                        </a:extLst>
                      </p:cNvPr>
                      <p:cNvGrpSpPr/>
                      <p:nvPr/>
                    </p:nvGrpSpPr>
                    <p:grpSpPr>
                      <a:xfrm>
                        <a:off x="8647657" y="1066396"/>
                        <a:ext cx="3653011" cy="4652507"/>
                        <a:chOff x="8647657" y="1066396"/>
                        <a:chExt cx="3653011" cy="4652507"/>
                      </a:xfrm>
                    </p:grpSpPr>
                    <p:grpSp>
                      <p:nvGrpSpPr>
                        <p:cNvPr id="18" name="Group 17">
                          <a:extLst>
                            <a:ext uri="{FF2B5EF4-FFF2-40B4-BE49-F238E27FC236}">
                              <a16:creationId xmlns:a16="http://schemas.microsoft.com/office/drawing/2014/main" id="{029A2949-FF50-9CC7-0366-FC3FF319F12A}"/>
                            </a:ext>
                          </a:extLst>
                        </p:cNvPr>
                        <p:cNvGrpSpPr/>
                        <p:nvPr/>
                      </p:nvGrpSpPr>
                      <p:grpSpPr>
                        <a:xfrm>
                          <a:off x="8647657" y="1066396"/>
                          <a:ext cx="3653011" cy="4652507"/>
                          <a:chOff x="1823760" y="700736"/>
                          <a:chExt cx="3653011" cy="4652507"/>
                        </a:xfrm>
                      </p:grpSpPr>
                      <p:sp>
                        <p:nvSpPr>
                          <p:cNvPr id="20" name="TextBox 19">
                            <a:extLst>
                              <a:ext uri="{FF2B5EF4-FFF2-40B4-BE49-F238E27FC236}">
                                <a16:creationId xmlns:a16="http://schemas.microsoft.com/office/drawing/2014/main" id="{9AAB976B-ABA9-C3C8-C3E0-39FCE8EAEA52}"/>
                              </a:ext>
                            </a:extLst>
                          </p:cNvPr>
                          <p:cNvSpPr txBox="1"/>
                          <p:nvPr/>
                        </p:nvSpPr>
                        <p:spPr>
                          <a:xfrm rot="5400000">
                            <a:off x="4843745" y="3162365"/>
                            <a:ext cx="712054"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L</a:t>
                            </a:r>
                            <a:r>
                              <a:rPr lang="en-US" sz="3000" b="1" baseline="-25000" dirty="0">
                                <a:solidFill>
                                  <a:srgbClr val="002060"/>
                                </a:solidFill>
                                <a:latin typeface="Times New Roman" panose="02020603050405020304" pitchFamily="18" charset="0"/>
                                <a:cs typeface="Times New Roman" panose="02020603050405020304" pitchFamily="18" charset="0"/>
                              </a:rPr>
                              <a:t>ab</a:t>
                            </a:r>
                          </a:p>
                        </p:txBody>
                      </p:sp>
                      <p:grpSp>
                        <p:nvGrpSpPr>
                          <p:cNvPr id="21" name="Group 20">
                            <a:extLst>
                              <a:ext uri="{FF2B5EF4-FFF2-40B4-BE49-F238E27FC236}">
                                <a16:creationId xmlns:a16="http://schemas.microsoft.com/office/drawing/2014/main" id="{80B4D524-2EDD-903D-BCBA-C2BBC583C545}"/>
                              </a:ext>
                            </a:extLst>
                          </p:cNvPr>
                          <p:cNvGrpSpPr/>
                          <p:nvPr/>
                        </p:nvGrpSpPr>
                        <p:grpSpPr>
                          <a:xfrm>
                            <a:off x="1823760" y="700736"/>
                            <a:ext cx="3150730" cy="4652507"/>
                            <a:chOff x="1901822" y="973582"/>
                            <a:chExt cx="3150730" cy="4652507"/>
                          </a:xfrm>
                        </p:grpSpPr>
                        <p:sp>
                          <p:nvSpPr>
                            <p:cNvPr id="22" name="TextBox 21">
                              <a:extLst>
                                <a:ext uri="{FF2B5EF4-FFF2-40B4-BE49-F238E27FC236}">
                                  <a16:creationId xmlns:a16="http://schemas.microsoft.com/office/drawing/2014/main" id="{5A072F80-1941-A5A6-382A-E6926EC99211}"/>
                                </a:ext>
                              </a:extLst>
                            </p:cNvPr>
                            <p:cNvSpPr txBox="1"/>
                            <p:nvPr/>
                          </p:nvSpPr>
                          <p:spPr>
                            <a:xfrm rot="19579799">
                              <a:off x="3096434" y="1448825"/>
                              <a:ext cx="683200"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L</a:t>
                              </a:r>
                              <a:r>
                                <a:rPr lang="en-US" sz="3000" b="1" baseline="-25000" dirty="0">
                                  <a:solidFill>
                                    <a:srgbClr val="002060"/>
                                  </a:solidFill>
                                  <a:latin typeface="Times New Roman" panose="02020603050405020304" pitchFamily="18" charset="0"/>
                                  <a:cs typeface="Times New Roman" panose="02020603050405020304" pitchFamily="18" charset="0"/>
                                </a:rPr>
                                <a:t>ac</a:t>
                              </a:r>
                            </a:p>
                          </p:txBody>
                        </p:sp>
                        <p:grpSp>
                          <p:nvGrpSpPr>
                            <p:cNvPr id="23" name="Group 22">
                              <a:extLst>
                                <a:ext uri="{FF2B5EF4-FFF2-40B4-BE49-F238E27FC236}">
                                  <a16:creationId xmlns:a16="http://schemas.microsoft.com/office/drawing/2014/main" id="{3FC5E6DC-D806-4449-D871-97194E34A20D}"/>
                                </a:ext>
                              </a:extLst>
                            </p:cNvPr>
                            <p:cNvGrpSpPr/>
                            <p:nvPr/>
                          </p:nvGrpSpPr>
                          <p:grpSpPr>
                            <a:xfrm>
                              <a:off x="1901822" y="973582"/>
                              <a:ext cx="3150730" cy="4652507"/>
                              <a:chOff x="1901822" y="973582"/>
                              <a:chExt cx="3150730" cy="4652507"/>
                            </a:xfrm>
                          </p:grpSpPr>
                          <p:cxnSp>
                            <p:nvCxnSpPr>
                              <p:cNvPr id="24" name="Straight Connector 23">
                                <a:extLst>
                                  <a:ext uri="{FF2B5EF4-FFF2-40B4-BE49-F238E27FC236}">
                                    <a16:creationId xmlns:a16="http://schemas.microsoft.com/office/drawing/2014/main" id="{46A8D645-8060-A446-7AF5-EE5BFA8E65B9}"/>
                                  </a:ext>
                                </a:extLst>
                              </p:cNvPr>
                              <p:cNvCxnSpPr>
                                <a:cxnSpLocks/>
                              </p:cNvCxnSpPr>
                              <p:nvPr/>
                            </p:nvCxnSpPr>
                            <p:spPr>
                              <a:xfrm flipH="1">
                                <a:off x="2447846" y="2732468"/>
                                <a:ext cx="895202" cy="532276"/>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0861A81-CB7B-FBA1-401C-5D52420AA192}"/>
                                  </a:ext>
                                </a:extLst>
                              </p:cNvPr>
                              <p:cNvCxnSpPr>
                                <a:cxnSpLocks/>
                              </p:cNvCxnSpPr>
                              <p:nvPr/>
                            </p:nvCxnSpPr>
                            <p:spPr>
                              <a:xfrm flipH="1">
                                <a:off x="3444429" y="5233107"/>
                                <a:ext cx="648115" cy="392982"/>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7CF13DF-27D8-B549-6952-39216B566E96}"/>
                                  </a:ext>
                                </a:extLst>
                              </p:cNvPr>
                              <p:cNvSpPr txBox="1"/>
                              <p:nvPr/>
                            </p:nvSpPr>
                            <p:spPr>
                              <a:xfrm rot="14582680">
                                <a:off x="2296453" y="4130092"/>
                                <a:ext cx="869149"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L</a:t>
                                </a:r>
                                <a:r>
                                  <a:rPr lang="en-US" sz="3000" b="1" baseline="-25000" dirty="0">
                                    <a:solidFill>
                                      <a:srgbClr val="002060"/>
                                    </a:solidFill>
                                    <a:latin typeface="Times New Roman" panose="02020603050405020304" pitchFamily="18" charset="0"/>
                                    <a:cs typeface="Times New Roman" panose="02020603050405020304" pitchFamily="18" charset="0"/>
                                  </a:rPr>
                                  <a:t>MR</a:t>
                                </a:r>
                              </a:p>
                            </p:txBody>
                          </p:sp>
                          <p:cxnSp>
                            <p:nvCxnSpPr>
                              <p:cNvPr id="27" name="Straight Arrow Connector 26">
                                <a:extLst>
                                  <a:ext uri="{FF2B5EF4-FFF2-40B4-BE49-F238E27FC236}">
                                    <a16:creationId xmlns:a16="http://schemas.microsoft.com/office/drawing/2014/main" id="{8F21EEBB-B113-4B21-002D-EB2AAC7BF26B}"/>
                                  </a:ext>
                                </a:extLst>
                              </p:cNvPr>
                              <p:cNvCxnSpPr>
                                <a:cxnSpLocks/>
                              </p:cNvCxnSpPr>
                              <p:nvPr/>
                            </p:nvCxnSpPr>
                            <p:spPr>
                              <a:xfrm flipH="1" flipV="1">
                                <a:off x="2498620" y="3303337"/>
                                <a:ext cx="1123816" cy="2174274"/>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42B3568-360E-1037-197B-CB9C2BC87CA3}"/>
                                  </a:ext>
                                </a:extLst>
                              </p:cNvPr>
                              <p:cNvSpPr txBox="1"/>
                              <p:nvPr/>
                            </p:nvSpPr>
                            <p:spPr>
                              <a:xfrm>
                                <a:off x="4237742" y="1871073"/>
                                <a:ext cx="377026"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a</a:t>
                                </a:r>
                              </a:p>
                            </p:txBody>
                          </p:sp>
                          <p:sp>
                            <p:nvSpPr>
                              <p:cNvPr id="29" name="TextBox 28">
                                <a:extLst>
                                  <a:ext uri="{FF2B5EF4-FFF2-40B4-BE49-F238E27FC236}">
                                    <a16:creationId xmlns:a16="http://schemas.microsoft.com/office/drawing/2014/main" id="{35C1BDB0-B206-7D39-0174-30703EF4C042}"/>
                                  </a:ext>
                                </a:extLst>
                              </p:cNvPr>
                              <p:cNvSpPr txBox="1"/>
                              <p:nvPr/>
                            </p:nvSpPr>
                            <p:spPr>
                              <a:xfrm>
                                <a:off x="4270429" y="4693559"/>
                                <a:ext cx="397866"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b</a:t>
                                </a:r>
                              </a:p>
                            </p:txBody>
                          </p:sp>
                          <p:sp>
                            <p:nvSpPr>
                              <p:cNvPr id="30" name="TextBox 29">
                                <a:extLst>
                                  <a:ext uri="{FF2B5EF4-FFF2-40B4-BE49-F238E27FC236}">
                                    <a16:creationId xmlns:a16="http://schemas.microsoft.com/office/drawing/2014/main" id="{C19D4CB6-DF32-4D2E-94CB-711FFF1A2D1F}"/>
                                  </a:ext>
                                </a:extLst>
                              </p:cNvPr>
                              <p:cNvSpPr txBox="1"/>
                              <p:nvPr/>
                            </p:nvSpPr>
                            <p:spPr>
                              <a:xfrm>
                                <a:off x="2905477" y="2414289"/>
                                <a:ext cx="356188"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c</a:t>
                                </a:r>
                              </a:p>
                            </p:txBody>
                          </p:sp>
                          <p:sp>
                            <p:nvSpPr>
                              <p:cNvPr id="31" name="Flowchart: Connector 30">
                                <a:extLst>
                                  <a:ext uri="{FF2B5EF4-FFF2-40B4-BE49-F238E27FC236}">
                                    <a16:creationId xmlns:a16="http://schemas.microsoft.com/office/drawing/2014/main" id="{203022C7-372B-C0B5-5B55-636CE0B7EE88}"/>
                                  </a:ext>
                                </a:extLst>
                              </p:cNvPr>
                              <p:cNvSpPr/>
                              <p:nvPr/>
                            </p:nvSpPr>
                            <p:spPr>
                              <a:xfrm rot="20313593">
                                <a:off x="4064904" y="2247235"/>
                                <a:ext cx="270000" cy="270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6971BFB7-6CD3-F685-2D62-891E7D12B66A}"/>
                                  </a:ext>
                                </a:extLst>
                              </p:cNvPr>
                              <p:cNvSpPr/>
                              <p:nvPr/>
                            </p:nvSpPr>
                            <p:spPr>
                              <a:xfrm rot="20313593">
                                <a:off x="4064903" y="5112557"/>
                                <a:ext cx="270000" cy="27000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33" name="Flowchart: Connector 32">
                                <a:extLst>
                                  <a:ext uri="{FF2B5EF4-FFF2-40B4-BE49-F238E27FC236}">
                                    <a16:creationId xmlns:a16="http://schemas.microsoft.com/office/drawing/2014/main" id="{4F0E0BEA-DF31-D116-0DDF-93424C3245BA}"/>
                                  </a:ext>
                                </a:extLst>
                              </p:cNvPr>
                              <p:cNvSpPr/>
                              <p:nvPr/>
                            </p:nvSpPr>
                            <p:spPr>
                              <a:xfrm rot="548387">
                                <a:off x="3223477" y="2621133"/>
                                <a:ext cx="288000" cy="28800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34" name="Straight Connector 33">
                                <a:extLst>
                                  <a:ext uri="{FF2B5EF4-FFF2-40B4-BE49-F238E27FC236}">
                                    <a16:creationId xmlns:a16="http://schemas.microsoft.com/office/drawing/2014/main" id="{11527CA9-6524-2F1B-7D29-EF85C8176B61}"/>
                                  </a:ext>
                                </a:extLst>
                              </p:cNvPr>
                              <p:cNvCxnSpPr>
                                <a:cxnSpLocks/>
                              </p:cNvCxnSpPr>
                              <p:nvPr/>
                            </p:nvCxnSpPr>
                            <p:spPr>
                              <a:xfrm>
                                <a:off x="3346595" y="2725519"/>
                                <a:ext cx="754832" cy="2430754"/>
                              </a:xfrm>
                              <a:prstGeom prst="line">
                                <a:avLst/>
                              </a:prstGeom>
                              <a:ln w="381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99F64FE5-BCC5-94BE-7D55-D1C20EA2BF56}"/>
                                  </a:ext>
                                </a:extLst>
                              </p:cNvPr>
                              <p:cNvSpPr/>
                              <p:nvPr/>
                            </p:nvSpPr>
                            <p:spPr>
                              <a:xfrm rot="20503527">
                                <a:off x="3522122" y="3162405"/>
                                <a:ext cx="469664" cy="17793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C99F53FE-477C-30AE-9815-EA88094C3181}"/>
                                  </a:ext>
                                </a:extLst>
                              </p:cNvPr>
                              <p:cNvCxnSpPr>
                                <a:cxnSpLocks/>
                              </p:cNvCxnSpPr>
                              <p:nvPr/>
                            </p:nvCxnSpPr>
                            <p:spPr>
                              <a:xfrm flipH="1">
                                <a:off x="3382352" y="2390954"/>
                                <a:ext cx="757593" cy="3493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6A11B26-3451-C517-82DC-8AADE710E890}"/>
                                  </a:ext>
                                </a:extLst>
                              </p:cNvPr>
                              <p:cNvCxnSpPr>
                                <a:cxnSpLocks/>
                              </p:cNvCxnSpPr>
                              <p:nvPr/>
                            </p:nvCxnSpPr>
                            <p:spPr>
                              <a:xfrm flipH="1">
                                <a:off x="4199903" y="5223111"/>
                                <a:ext cx="852649" cy="0"/>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74D0072-B28D-BA2A-DEEC-0599AE898602}"/>
                                  </a:ext>
                                </a:extLst>
                              </p:cNvPr>
                              <p:cNvCxnSpPr>
                                <a:cxnSpLocks/>
                              </p:cNvCxnSpPr>
                              <p:nvPr/>
                            </p:nvCxnSpPr>
                            <p:spPr>
                              <a:xfrm flipH="1">
                                <a:off x="4150557" y="2371088"/>
                                <a:ext cx="852649" cy="0"/>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DB3B1A5-CF66-FC02-9AD1-882BFDAE541A}"/>
                                  </a:ext>
                                </a:extLst>
                              </p:cNvPr>
                              <p:cNvCxnSpPr>
                                <a:cxnSpLocks/>
                              </p:cNvCxnSpPr>
                              <p:nvPr/>
                            </p:nvCxnSpPr>
                            <p:spPr>
                              <a:xfrm flipV="1">
                                <a:off x="4963372" y="2340350"/>
                                <a:ext cx="3134" cy="2896868"/>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2C55B35-7985-7265-2638-9477A3D7B756}"/>
                                  </a:ext>
                                </a:extLst>
                              </p:cNvPr>
                              <p:cNvCxnSpPr>
                                <a:cxnSpLocks/>
                              </p:cNvCxnSpPr>
                              <p:nvPr/>
                            </p:nvCxnSpPr>
                            <p:spPr>
                              <a:xfrm>
                                <a:off x="3014171" y="2064261"/>
                                <a:ext cx="306197" cy="664733"/>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F25C456-BA32-792F-A91D-F688EF148260}"/>
                                  </a:ext>
                                </a:extLst>
                              </p:cNvPr>
                              <p:cNvCxnSpPr>
                                <a:cxnSpLocks/>
                              </p:cNvCxnSpPr>
                              <p:nvPr/>
                            </p:nvCxnSpPr>
                            <p:spPr>
                              <a:xfrm>
                                <a:off x="3973953" y="1802133"/>
                                <a:ext cx="238428" cy="653069"/>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9A522FC-8657-78D5-0535-70C5171BB34C}"/>
                                  </a:ext>
                                </a:extLst>
                              </p:cNvPr>
                              <p:cNvCxnSpPr>
                                <a:cxnSpLocks/>
                              </p:cNvCxnSpPr>
                              <p:nvPr/>
                            </p:nvCxnSpPr>
                            <p:spPr>
                              <a:xfrm flipV="1">
                                <a:off x="3152328" y="1783368"/>
                                <a:ext cx="712317" cy="431901"/>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3" name="Graphic 42" descr="Line arrow: Clockwise curve with solid fill">
                                <a:extLst>
                                  <a:ext uri="{FF2B5EF4-FFF2-40B4-BE49-F238E27FC236}">
                                    <a16:creationId xmlns:a16="http://schemas.microsoft.com/office/drawing/2014/main" id="{2425B9EE-13AC-136C-0F28-C7625B0456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8193" y="2477802"/>
                                <a:ext cx="633114" cy="633114"/>
                              </a:xfrm>
                              <a:prstGeom prst="rect">
                                <a:avLst/>
                              </a:prstGeom>
                            </p:spPr>
                          </p:pic>
                          <p:sp>
                            <p:nvSpPr>
                              <p:cNvPr id="44" name="TextBox 43">
                                <a:extLst>
                                  <a:ext uri="{FF2B5EF4-FFF2-40B4-BE49-F238E27FC236}">
                                    <a16:creationId xmlns:a16="http://schemas.microsoft.com/office/drawing/2014/main" id="{B41DEDBD-0669-128E-CD4A-7F23B65BEFCE}"/>
                                  </a:ext>
                                </a:extLst>
                              </p:cNvPr>
                              <p:cNvSpPr txBox="1"/>
                              <p:nvPr/>
                            </p:nvSpPr>
                            <p:spPr>
                              <a:xfrm>
                                <a:off x="3870321" y="2393118"/>
                                <a:ext cx="396000" cy="477054"/>
                              </a:xfrm>
                              <a:prstGeom prst="rect">
                                <a:avLst/>
                              </a:prstGeom>
                              <a:noFill/>
                            </p:spPr>
                            <p:txBody>
                              <a:bodyPr wrap="square">
                                <a:spAutoFit/>
                              </a:bodyPr>
                              <a:lstStyle/>
                              <a:p>
                                <a:r>
                                  <a:rPr lang="el-GR" sz="25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β</a:t>
                                </a:r>
                                <a:endParaRPr lang="en-US" sz="2500" b="1" dirty="0">
                                  <a:ln w="0"/>
                                  <a:solidFill>
                                    <a:schemeClr val="bg1"/>
                                  </a:solidFill>
                                  <a:effectLst>
                                    <a:outerShdw blurRad="38100" dist="25400" dir="5400000" algn="ctr" rotWithShape="0">
                                      <a:srgbClr val="6E747A">
                                        <a:alpha val="43000"/>
                                      </a:srgbClr>
                                    </a:outerShdw>
                                  </a:effectLst>
                                </a:endParaRPr>
                              </a:p>
                            </p:txBody>
                          </p:sp>
                          <p:cxnSp>
                            <p:nvCxnSpPr>
                              <p:cNvPr id="45" name="Straight Connector 44">
                                <a:extLst>
                                  <a:ext uri="{FF2B5EF4-FFF2-40B4-BE49-F238E27FC236}">
                                    <a16:creationId xmlns:a16="http://schemas.microsoft.com/office/drawing/2014/main" id="{6C23F3A7-5BD0-41B7-B52A-CCF818A7E1E1}"/>
                                  </a:ext>
                                </a:extLst>
                              </p:cNvPr>
                              <p:cNvCxnSpPr>
                                <a:cxnSpLocks/>
                              </p:cNvCxnSpPr>
                              <p:nvPr/>
                            </p:nvCxnSpPr>
                            <p:spPr>
                              <a:xfrm>
                                <a:off x="4181486" y="2425070"/>
                                <a:ext cx="0" cy="285978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EE7C4F4-AED3-F5E4-4801-F845235467B0}"/>
                                  </a:ext>
                                </a:extLst>
                              </p:cNvPr>
                              <p:cNvCxnSpPr>
                                <a:cxnSpLocks/>
                              </p:cNvCxnSpPr>
                              <p:nvPr/>
                            </p:nvCxnSpPr>
                            <p:spPr>
                              <a:xfrm flipH="1">
                                <a:off x="1901822" y="2367842"/>
                                <a:ext cx="2227220" cy="0"/>
                              </a:xfrm>
                              <a:prstGeom prst="line">
                                <a:avLst/>
                              </a:prstGeom>
                              <a:ln w="38100">
                                <a:solidFill>
                                  <a:srgbClr val="7030A0"/>
                                </a:solidFill>
                                <a:prstDash val="lgDash"/>
                              </a:ln>
                            </p:spPr>
                            <p:style>
                              <a:lnRef idx="1">
                                <a:schemeClr val="accent1"/>
                              </a:lnRef>
                              <a:fillRef idx="0">
                                <a:schemeClr val="accent1"/>
                              </a:fillRef>
                              <a:effectRef idx="0">
                                <a:schemeClr val="accent1"/>
                              </a:effectRef>
                              <a:fontRef idx="minor">
                                <a:schemeClr val="tx1"/>
                              </a:fontRef>
                            </p:style>
                          </p:cxnSp>
                          <p:pic>
                            <p:nvPicPr>
                              <p:cNvPr id="47" name="Graphic 46" descr="Line arrow: Clockwise curve with solid fill">
                                <a:extLst>
                                  <a:ext uri="{FF2B5EF4-FFF2-40B4-BE49-F238E27FC236}">
                                    <a16:creationId xmlns:a16="http://schemas.microsoft.com/office/drawing/2014/main" id="{DC0E6AC6-6FAA-B361-AB84-234B2F424D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07385" y="2295198"/>
                                <a:ext cx="706786" cy="763606"/>
                              </a:xfrm>
                              <a:prstGeom prst="rect">
                                <a:avLst/>
                              </a:prstGeom>
                            </p:spPr>
                          </p:pic>
                          <p:sp>
                            <p:nvSpPr>
                              <p:cNvPr id="48" name="TextBox 47">
                                <a:extLst>
                                  <a:ext uri="{FF2B5EF4-FFF2-40B4-BE49-F238E27FC236}">
                                    <a16:creationId xmlns:a16="http://schemas.microsoft.com/office/drawing/2014/main" id="{800FD06E-F7BC-E01A-7087-58C73B18219F}"/>
                                  </a:ext>
                                </a:extLst>
                              </p:cNvPr>
                              <p:cNvSpPr txBox="1"/>
                              <p:nvPr/>
                            </p:nvSpPr>
                            <p:spPr>
                              <a:xfrm rot="19750207">
                                <a:off x="2374150" y="1169020"/>
                                <a:ext cx="633507"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F</a:t>
                                </a:r>
                                <a:r>
                                  <a:rPr lang="en-US" sz="3000" b="1" baseline="-25000" dirty="0">
                                    <a:solidFill>
                                      <a:srgbClr val="002060"/>
                                    </a:solidFill>
                                    <a:latin typeface="Times New Roman" panose="02020603050405020304" pitchFamily="18" charset="0"/>
                                    <a:cs typeface="Times New Roman" panose="02020603050405020304" pitchFamily="18" charset="0"/>
                                  </a:rPr>
                                  <a:t>m</a:t>
                                </a:r>
                              </a:p>
                            </p:txBody>
                          </p:sp>
                          <p:sp>
                            <p:nvSpPr>
                              <p:cNvPr id="49" name="TextBox 48">
                                <a:extLst>
                                  <a:ext uri="{FF2B5EF4-FFF2-40B4-BE49-F238E27FC236}">
                                    <a16:creationId xmlns:a16="http://schemas.microsoft.com/office/drawing/2014/main" id="{F41B01C1-526F-B296-CF97-2F7358DC3827}"/>
                                  </a:ext>
                                </a:extLst>
                              </p:cNvPr>
                              <p:cNvSpPr txBox="1"/>
                              <p:nvPr/>
                            </p:nvSpPr>
                            <p:spPr>
                              <a:xfrm rot="19743043">
                                <a:off x="3513192" y="973582"/>
                                <a:ext cx="420308"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F</a:t>
                                </a:r>
                              </a:p>
                            </p:txBody>
                          </p:sp>
                          <p:sp>
                            <p:nvSpPr>
                              <p:cNvPr id="50" name="TextBox 49">
                                <a:extLst>
                                  <a:ext uri="{FF2B5EF4-FFF2-40B4-BE49-F238E27FC236}">
                                    <a16:creationId xmlns:a16="http://schemas.microsoft.com/office/drawing/2014/main" id="{4EA0DAFA-49F1-9866-7BFD-3F4CE8121C9D}"/>
                                  </a:ext>
                                </a:extLst>
                              </p:cNvPr>
                              <p:cNvSpPr txBox="1"/>
                              <p:nvPr/>
                            </p:nvSpPr>
                            <p:spPr>
                              <a:xfrm>
                                <a:off x="4220431" y="3997997"/>
                                <a:ext cx="576696"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R</a:t>
                                </a:r>
                                <a:r>
                                  <a:rPr lang="en-US" sz="3000" b="1" baseline="-25000" dirty="0">
                                    <a:solidFill>
                                      <a:srgbClr val="002060"/>
                                    </a:solidFill>
                                    <a:latin typeface="Times New Roman" panose="02020603050405020304" pitchFamily="18" charset="0"/>
                                    <a:cs typeface="Times New Roman" panose="02020603050405020304" pitchFamily="18" charset="0"/>
                                  </a:rPr>
                                  <a:t>y</a:t>
                                </a:r>
                              </a:p>
                            </p:txBody>
                          </p:sp>
                          <p:sp>
                            <p:nvSpPr>
                              <p:cNvPr id="51" name="TextBox 50">
                                <a:extLst>
                                  <a:ext uri="{FF2B5EF4-FFF2-40B4-BE49-F238E27FC236}">
                                    <a16:creationId xmlns:a16="http://schemas.microsoft.com/office/drawing/2014/main" id="{730F837C-3BE1-AD69-43A0-3B0C48143888}"/>
                                  </a:ext>
                                </a:extLst>
                              </p:cNvPr>
                              <p:cNvSpPr txBox="1"/>
                              <p:nvPr/>
                            </p:nvSpPr>
                            <p:spPr>
                              <a:xfrm>
                                <a:off x="2550536" y="4812714"/>
                                <a:ext cx="590226" cy="553998"/>
                              </a:xfrm>
                              <a:prstGeom prst="rect">
                                <a:avLst/>
                              </a:prstGeom>
                              <a:noFill/>
                            </p:spPr>
                            <p:txBody>
                              <a:bodyPr wrap="none" rtlCol="0">
                                <a:spAutoFit/>
                              </a:bodyPr>
                              <a:lstStyle/>
                              <a:p>
                                <a:r>
                                  <a:rPr lang="en-US" sz="3000" b="1" dirty="0">
                                    <a:solidFill>
                                      <a:srgbClr val="002060"/>
                                    </a:solidFill>
                                    <a:latin typeface="Times New Roman" panose="02020603050405020304" pitchFamily="18" charset="0"/>
                                    <a:cs typeface="Times New Roman" panose="02020603050405020304" pitchFamily="18" charset="0"/>
                                  </a:rPr>
                                  <a:t>R</a:t>
                                </a:r>
                                <a:r>
                                  <a:rPr lang="en-US" sz="3000" b="1" baseline="-25000" dirty="0">
                                    <a:solidFill>
                                      <a:srgbClr val="002060"/>
                                    </a:solidFill>
                                    <a:latin typeface="Times New Roman" panose="02020603050405020304" pitchFamily="18" charset="0"/>
                                    <a:cs typeface="Times New Roman" panose="02020603050405020304" pitchFamily="18" charset="0"/>
                                  </a:rPr>
                                  <a:t>x</a:t>
                                </a:r>
                              </a:p>
                            </p:txBody>
                          </p:sp>
                        </p:grpSp>
                      </p:grpSp>
                    </p:grpSp>
                    <p:sp>
                      <p:nvSpPr>
                        <p:cNvPr id="19" name="TextBox 18">
                          <a:extLst>
                            <a:ext uri="{FF2B5EF4-FFF2-40B4-BE49-F238E27FC236}">
                              <a16:creationId xmlns:a16="http://schemas.microsoft.com/office/drawing/2014/main" id="{98D883D6-9969-C86D-5AA0-72DA69FE869E}"/>
                            </a:ext>
                          </a:extLst>
                        </p:cNvPr>
                        <p:cNvSpPr txBox="1"/>
                        <p:nvPr/>
                      </p:nvSpPr>
                      <p:spPr>
                        <a:xfrm rot="20153141">
                          <a:off x="9612984" y="3140899"/>
                          <a:ext cx="914400" cy="707886"/>
                        </a:xfrm>
                        <a:prstGeom prst="rect">
                          <a:avLst/>
                        </a:prstGeom>
                        <a:noFill/>
                      </p:spPr>
                      <p:txBody>
                        <a:bodyPr wrap="square" rtlCol="0">
                          <a:spAutoFit/>
                        </a:bodyPr>
                        <a:lstStyle/>
                        <a:p>
                          <a:r>
                            <a:rPr lang="en-US" sz="4000" dirty="0">
                              <a:ln w="0"/>
                              <a:solidFill>
                                <a:schemeClr val="accent1"/>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cs typeface="Times New Roman" panose="02020603050405020304" pitchFamily="18" charset="0"/>
                            </a:rPr>
                            <a:t>F</a:t>
                          </a:r>
                          <a:r>
                            <a:rPr lang="en-US" sz="4000" baseline="-25000" dirty="0">
                              <a:ln w="0"/>
                              <a:solidFill>
                                <a:schemeClr val="accent1"/>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cs typeface="Times New Roman" panose="02020603050405020304" pitchFamily="18" charset="0"/>
                            </a:rPr>
                            <a:t>d</a:t>
                          </a:r>
                        </a:p>
                      </p:txBody>
                    </p:sp>
                  </p:grpSp>
                  <p:cxnSp>
                    <p:nvCxnSpPr>
                      <p:cNvPr id="13" name="Straight Arrow Connector 12">
                        <a:extLst>
                          <a:ext uri="{FF2B5EF4-FFF2-40B4-BE49-F238E27FC236}">
                            <a16:creationId xmlns:a16="http://schemas.microsoft.com/office/drawing/2014/main" id="{C8557F19-0E2C-886E-D13F-D0688B83F435}"/>
                          </a:ext>
                        </a:extLst>
                      </p:cNvPr>
                      <p:cNvCxnSpPr>
                        <a:cxnSpLocks/>
                      </p:cNvCxnSpPr>
                      <p:nvPr/>
                    </p:nvCxnSpPr>
                    <p:spPr>
                      <a:xfrm>
                        <a:off x="10177825" y="3186271"/>
                        <a:ext cx="403159" cy="110052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920158C-B30D-4A49-2B5B-6838B70561C8}"/>
                          </a:ext>
                        </a:extLst>
                      </p:cNvPr>
                      <p:cNvCxnSpPr>
                        <a:cxnSpLocks/>
                      </p:cNvCxnSpPr>
                      <p:nvPr/>
                    </p:nvCxnSpPr>
                    <p:spPr>
                      <a:xfrm flipV="1">
                        <a:off x="10931936" y="4246373"/>
                        <a:ext cx="0" cy="108000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69317FC-3580-907A-690B-49A52BB14A4E}"/>
                          </a:ext>
                        </a:extLst>
                      </p:cNvPr>
                      <p:cNvCxnSpPr>
                        <a:cxnSpLocks/>
                      </p:cNvCxnSpPr>
                      <p:nvPr/>
                    </p:nvCxnSpPr>
                    <p:spPr>
                      <a:xfrm flipH="1">
                        <a:off x="9847321" y="5305947"/>
                        <a:ext cx="108000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5164DA0-7756-B7E2-0FB3-C0546DAECC30}"/>
                          </a:ext>
                        </a:extLst>
                      </p:cNvPr>
                      <p:cNvCxnSpPr>
                        <a:cxnSpLocks/>
                      </p:cNvCxnSpPr>
                      <p:nvPr/>
                    </p:nvCxnSpPr>
                    <p:spPr>
                      <a:xfrm>
                        <a:off x="10565093" y="1535886"/>
                        <a:ext cx="334744" cy="87832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EFB73C6-70CB-A002-E1EF-5DD708CCED71}"/>
                          </a:ext>
                        </a:extLst>
                      </p:cNvPr>
                      <p:cNvCxnSpPr>
                        <a:cxnSpLocks/>
                      </p:cNvCxnSpPr>
                      <p:nvPr/>
                    </p:nvCxnSpPr>
                    <p:spPr>
                      <a:xfrm>
                        <a:off x="9607377" y="1779301"/>
                        <a:ext cx="431680" cy="1045981"/>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BACDD5B2-83BF-CD38-B2BA-DEF5D76BE91F}"/>
                        </a:ext>
                      </a:extLst>
                    </p:cNvPr>
                    <p:cNvGrpSpPr/>
                    <p:nvPr/>
                  </p:nvGrpSpPr>
                  <p:grpSpPr>
                    <a:xfrm>
                      <a:off x="10394206" y="3448767"/>
                      <a:ext cx="450672" cy="616733"/>
                      <a:chOff x="3671190" y="3177504"/>
                      <a:chExt cx="450672" cy="616733"/>
                    </a:xfrm>
                  </p:grpSpPr>
                  <p:pic>
                    <p:nvPicPr>
                      <p:cNvPr id="10" name="Graphic 9" descr="Line arrow: Counter-clockwise curve with solid fill">
                        <a:extLst>
                          <a:ext uri="{FF2B5EF4-FFF2-40B4-BE49-F238E27FC236}">
                            <a16:creationId xmlns:a16="http://schemas.microsoft.com/office/drawing/2014/main" id="{F6FD5A3A-BE42-ABEA-907B-6919BD9443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520623">
                        <a:off x="3687051" y="3362237"/>
                        <a:ext cx="432000" cy="43200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3887677-CAEB-8DBB-E21B-C32DC6D49CDC}"/>
                              </a:ext>
                            </a:extLst>
                          </p:cNvPr>
                          <p:cNvSpPr txBox="1"/>
                          <p:nvPr/>
                        </p:nvSpPr>
                        <p:spPr>
                          <a:xfrm>
                            <a:off x="3671190" y="3177504"/>
                            <a:ext cx="450672" cy="2787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𝜹</m:t>
                                  </m:r>
                                </m:oMath>
                              </m:oMathPara>
                            </a14:m>
                            <a:endParaRPr lang="en-US" b="1" dirty="0">
                              <a:solidFill>
                                <a:srgbClr val="FF0000"/>
                              </a:solidFill>
                            </a:endParaRPr>
                          </a:p>
                        </p:txBody>
                      </p:sp>
                    </mc:Choice>
                    <mc:Fallback xmlns="">
                      <p:sp>
                        <p:nvSpPr>
                          <p:cNvPr id="11" name="TextBox 10">
                            <a:extLst>
                              <a:ext uri="{FF2B5EF4-FFF2-40B4-BE49-F238E27FC236}">
                                <a16:creationId xmlns:a16="http://schemas.microsoft.com/office/drawing/2014/main" id="{13887677-CAEB-8DBB-E21B-C32DC6D49CDC}"/>
                              </a:ext>
                            </a:extLst>
                          </p:cNvPr>
                          <p:cNvSpPr txBox="1">
                            <a:spLocks noRot="1" noChangeAspect="1" noMove="1" noResize="1" noEditPoints="1" noAdjustHandles="1" noChangeArrowheads="1" noChangeShapeType="1" noTextEdit="1"/>
                          </p:cNvSpPr>
                          <p:nvPr/>
                        </p:nvSpPr>
                        <p:spPr>
                          <a:xfrm>
                            <a:off x="3671190" y="3177504"/>
                            <a:ext cx="450672" cy="278775"/>
                          </a:xfrm>
                          <a:prstGeom prst="rect">
                            <a:avLst/>
                          </a:prstGeom>
                          <a:blipFill>
                            <a:blip r:embed="rId7"/>
                            <a:stretch>
                              <a:fillRect b="-13333"/>
                            </a:stretch>
                          </a:blipFill>
                        </p:spPr>
                        <p:txBody>
                          <a:bodyPr/>
                          <a:lstStyle/>
                          <a:p>
                            <a:r>
                              <a:rPr lang="en-US">
                                <a:noFill/>
                              </a:rPr>
                              <a:t> </a:t>
                            </a:r>
                          </a:p>
                        </p:txBody>
                      </p:sp>
                    </mc:Fallback>
                  </mc:AlternateContent>
                </p:grpSp>
              </p:gr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8FA77A1-A65D-1F80-C861-F677120AA430}"/>
                        </a:ext>
                      </a:extLst>
                    </p:cNvPr>
                    <p:cNvSpPr txBox="1"/>
                    <p:nvPr/>
                  </p:nvSpPr>
                  <p:spPr>
                    <a:xfrm>
                      <a:off x="8600560" y="2026654"/>
                      <a:ext cx="495214" cy="3847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50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ea typeface="Cambria Math" panose="02040503050406030204" pitchFamily="18" charset="0"/>
                              </a:rPr>
                              <m:t>𝛼</m:t>
                            </m:r>
                          </m:oMath>
                        </m:oMathPara>
                      </a14:m>
                      <a:endParaRPr lang="en-US" sz="2500" dirty="0">
                        <a:ln w="0"/>
                        <a:solidFill>
                          <a:schemeClr val="accent1"/>
                        </a:solidFill>
                        <a:effectLst>
                          <a:outerShdw blurRad="38100" dist="25400" dir="5400000" algn="ctr" rotWithShape="0">
                            <a:srgbClr val="6E747A">
                              <a:alpha val="43000"/>
                            </a:srgbClr>
                          </a:outerShdw>
                        </a:effectLst>
                      </a:endParaRPr>
                    </a:p>
                  </p:txBody>
                </p:sp>
              </mc:Choice>
              <mc:Fallback xmlns="">
                <p:sp>
                  <p:nvSpPr>
                    <p:cNvPr id="4" name="TextBox 3">
                      <a:extLst>
                        <a:ext uri="{FF2B5EF4-FFF2-40B4-BE49-F238E27FC236}">
                          <a16:creationId xmlns:a16="http://schemas.microsoft.com/office/drawing/2014/main" id="{68FA77A1-A65D-1F80-C861-F677120AA430}"/>
                        </a:ext>
                      </a:extLst>
                    </p:cNvPr>
                    <p:cNvSpPr txBox="1">
                      <a:spLocks noRot="1" noChangeAspect="1" noMove="1" noResize="1" noEditPoints="1" noAdjustHandles="1" noChangeArrowheads="1" noChangeShapeType="1" noTextEdit="1"/>
                    </p:cNvSpPr>
                    <p:nvPr/>
                  </p:nvSpPr>
                  <p:spPr>
                    <a:xfrm>
                      <a:off x="8600560" y="2026654"/>
                      <a:ext cx="495214" cy="384721"/>
                    </a:xfrm>
                    <a:prstGeom prst="rect">
                      <a:avLst/>
                    </a:prstGeom>
                    <a:blipFill>
                      <a:blip r:embed="rId8"/>
                      <a:stretch>
                        <a:fillRect/>
                      </a:stretch>
                    </a:blipFill>
                  </p:spPr>
                  <p:txBody>
                    <a:bodyPr/>
                    <a:lstStyle/>
                    <a:p>
                      <a:r>
                        <a:rPr lang="en-US">
                          <a:noFill/>
                        </a:rPr>
                        <a:t> </a:t>
                      </a:r>
                    </a:p>
                  </p:txBody>
                </p:sp>
              </mc:Fallback>
            </mc:AlternateContent>
          </p:grpSp>
          <p:cxnSp>
            <p:nvCxnSpPr>
              <p:cNvPr id="58" name="Straight Arrow Connector 57">
                <a:extLst>
                  <a:ext uri="{FF2B5EF4-FFF2-40B4-BE49-F238E27FC236}">
                    <a16:creationId xmlns:a16="http://schemas.microsoft.com/office/drawing/2014/main" id="{D0A2B25B-2618-CD58-403D-CB3030CB8D12}"/>
                  </a:ext>
                </a:extLst>
              </p:cNvPr>
              <p:cNvCxnSpPr/>
              <p:nvPr/>
            </p:nvCxnSpPr>
            <p:spPr>
              <a:xfrm>
                <a:off x="10351282" y="930212"/>
                <a:ext cx="1205443"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9B2822E-6FD4-8879-D484-BACE85AC6189}"/>
                  </a:ext>
                </a:extLst>
              </p:cNvPr>
              <p:cNvCxnSpPr>
                <a:cxnSpLocks/>
              </p:cNvCxnSpPr>
              <p:nvPr/>
            </p:nvCxnSpPr>
            <p:spPr>
              <a:xfrm>
                <a:off x="10305895" y="946688"/>
                <a:ext cx="0" cy="95474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999B7B31-C5A9-D992-4B19-549BDA1E1C43}"/>
                  </a:ext>
                </a:extLst>
              </p:cNvPr>
              <p:cNvSpPr txBox="1"/>
              <p:nvPr/>
            </p:nvSpPr>
            <p:spPr>
              <a:xfrm>
                <a:off x="11487472" y="665268"/>
                <a:ext cx="458780" cy="477054"/>
              </a:xfrm>
              <a:prstGeom prst="rect">
                <a:avLst/>
              </a:prstGeom>
              <a:noFill/>
            </p:spPr>
            <p:txBody>
              <a:bodyPr wrap="none" rtlCol="0">
                <a:spAutoFit/>
              </a:bodyPr>
              <a:lstStyle/>
              <a:p>
                <a:r>
                  <a:rPr lang="en-US" sz="2500" b="1" dirty="0">
                    <a:solidFill>
                      <a:schemeClr val="bg1"/>
                    </a:solidFill>
                  </a:rPr>
                  <a:t>F</a:t>
                </a:r>
                <a:r>
                  <a:rPr lang="en-US" sz="2500" b="1" baseline="-25000" dirty="0">
                    <a:solidFill>
                      <a:schemeClr val="bg1"/>
                    </a:solidFill>
                  </a:rPr>
                  <a:t>x</a:t>
                </a:r>
              </a:p>
            </p:txBody>
          </p:sp>
          <p:sp>
            <p:nvSpPr>
              <p:cNvPr id="62" name="TextBox 61">
                <a:extLst>
                  <a:ext uri="{FF2B5EF4-FFF2-40B4-BE49-F238E27FC236}">
                    <a16:creationId xmlns:a16="http://schemas.microsoft.com/office/drawing/2014/main" id="{2EB76300-DD01-8F3D-E1A1-76C92B335023}"/>
                  </a:ext>
                </a:extLst>
              </p:cNvPr>
              <p:cNvSpPr txBox="1"/>
              <p:nvPr/>
            </p:nvSpPr>
            <p:spPr>
              <a:xfrm>
                <a:off x="9893782" y="1578890"/>
                <a:ext cx="458780" cy="477054"/>
              </a:xfrm>
              <a:prstGeom prst="rect">
                <a:avLst/>
              </a:prstGeom>
              <a:noFill/>
            </p:spPr>
            <p:txBody>
              <a:bodyPr wrap="none" rtlCol="0">
                <a:spAutoFit/>
              </a:bodyPr>
              <a:lstStyle/>
              <a:p>
                <a:r>
                  <a:rPr lang="en-US" sz="2500" b="1" dirty="0">
                    <a:solidFill>
                      <a:schemeClr val="bg1"/>
                    </a:solidFill>
                  </a:rPr>
                  <a:t>F</a:t>
                </a:r>
                <a:r>
                  <a:rPr lang="en-US" sz="2500" b="1" baseline="-25000" dirty="0">
                    <a:solidFill>
                      <a:schemeClr val="bg1"/>
                    </a:solidFill>
                  </a:rPr>
                  <a:t>y</a:t>
                </a:r>
              </a:p>
            </p:txBody>
          </p:sp>
          <p:pic>
            <p:nvPicPr>
              <p:cNvPr id="64" name="Graphic 63" descr="Line arrow: Clockwise curve with solid fill">
                <a:extLst>
                  <a:ext uri="{FF2B5EF4-FFF2-40B4-BE49-F238E27FC236}">
                    <a16:creationId xmlns:a16="http://schemas.microsoft.com/office/drawing/2014/main" id="{EA0876FB-9C7E-572F-7D0D-5F70567F79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2601123">
                <a:off x="10355632" y="942767"/>
                <a:ext cx="504000" cy="504000"/>
              </a:xfrm>
              <a:prstGeom prst="rect">
                <a:avLst/>
              </a:prstGeom>
            </p:spPr>
          </p:pic>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6FA5B6D2-FD36-920F-71D5-39886ED6762A}"/>
                      </a:ext>
                    </a:extLst>
                  </p:cNvPr>
                  <p:cNvSpPr txBox="1"/>
                  <p:nvPr/>
                </p:nvSpPr>
                <p:spPr>
                  <a:xfrm>
                    <a:off x="10669815" y="951696"/>
                    <a:ext cx="291811" cy="384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500" i="1" smtClean="0">
                              <a:solidFill>
                                <a:schemeClr val="bg1"/>
                              </a:solidFill>
                              <a:latin typeface="Cambria Math" panose="02040503050406030204" pitchFamily="18" charset="0"/>
                              <a:ea typeface="Cambria Math" panose="02040503050406030204" pitchFamily="18" charset="0"/>
                            </a:rPr>
                            <m:t>𝛽</m:t>
                          </m:r>
                        </m:oMath>
                      </m:oMathPara>
                    </a14:m>
                    <a:endParaRPr lang="en-US" sz="2500" dirty="0">
                      <a:solidFill>
                        <a:schemeClr val="bg1"/>
                      </a:solidFill>
                    </a:endParaRPr>
                  </a:p>
                </p:txBody>
              </p:sp>
            </mc:Choice>
            <mc:Fallback xmlns="">
              <p:sp>
                <p:nvSpPr>
                  <p:cNvPr id="65" name="TextBox 64">
                    <a:extLst>
                      <a:ext uri="{FF2B5EF4-FFF2-40B4-BE49-F238E27FC236}">
                        <a16:creationId xmlns:a16="http://schemas.microsoft.com/office/drawing/2014/main" id="{6FA5B6D2-FD36-920F-71D5-39886ED6762A}"/>
                      </a:ext>
                    </a:extLst>
                  </p:cNvPr>
                  <p:cNvSpPr txBox="1">
                    <a:spLocks noRot="1" noChangeAspect="1" noMove="1" noResize="1" noEditPoints="1" noAdjustHandles="1" noChangeArrowheads="1" noChangeShapeType="1" noTextEdit="1"/>
                  </p:cNvSpPr>
                  <p:nvPr/>
                </p:nvSpPr>
                <p:spPr>
                  <a:xfrm>
                    <a:off x="10669815" y="951696"/>
                    <a:ext cx="291811" cy="384721"/>
                  </a:xfrm>
                  <a:prstGeom prst="rect">
                    <a:avLst/>
                  </a:prstGeom>
                  <a:blipFill>
                    <a:blip r:embed="rId9"/>
                    <a:stretch>
                      <a:fillRect/>
                    </a:stretch>
                  </a:blipFill>
                </p:spPr>
                <p:txBody>
                  <a:bodyPr/>
                  <a:lstStyle/>
                  <a:p>
                    <a:r>
                      <a:rPr lang="en-US">
                        <a:noFill/>
                      </a:rPr>
                      <a:t> </a:t>
                    </a:r>
                  </a:p>
                </p:txBody>
              </p:sp>
            </mc:Fallback>
          </mc:AlternateContent>
          <p:cxnSp>
            <p:nvCxnSpPr>
              <p:cNvPr id="66" name="Straight Arrow Connector 65">
                <a:extLst>
                  <a:ext uri="{FF2B5EF4-FFF2-40B4-BE49-F238E27FC236}">
                    <a16:creationId xmlns:a16="http://schemas.microsoft.com/office/drawing/2014/main" id="{A3268910-A96B-F20A-711E-CF7620D90BCB}"/>
                  </a:ext>
                </a:extLst>
              </p:cNvPr>
              <p:cNvCxnSpPr>
                <a:cxnSpLocks/>
              </p:cNvCxnSpPr>
              <p:nvPr/>
            </p:nvCxnSpPr>
            <p:spPr>
              <a:xfrm>
                <a:off x="9361962" y="1181918"/>
                <a:ext cx="72000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1B652DD-EAAB-4190-8148-61A9A80F8708}"/>
                  </a:ext>
                </a:extLst>
              </p:cNvPr>
              <p:cNvCxnSpPr>
                <a:cxnSpLocks/>
              </p:cNvCxnSpPr>
              <p:nvPr/>
            </p:nvCxnSpPr>
            <p:spPr>
              <a:xfrm>
                <a:off x="9326881" y="1181918"/>
                <a:ext cx="0" cy="72000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800D7C36-CC1D-B92B-75C9-CDF1D14BEA91}"/>
                  </a:ext>
                </a:extLst>
              </p:cNvPr>
              <p:cNvSpPr txBox="1"/>
              <p:nvPr/>
            </p:nvSpPr>
            <p:spPr>
              <a:xfrm>
                <a:off x="9529436" y="660570"/>
                <a:ext cx="659155" cy="477054"/>
              </a:xfrm>
              <a:prstGeom prst="rect">
                <a:avLst/>
              </a:prstGeom>
              <a:noFill/>
            </p:spPr>
            <p:txBody>
              <a:bodyPr wrap="none" rtlCol="0">
                <a:spAutoFit/>
              </a:bodyPr>
              <a:lstStyle/>
              <a:p>
                <a:r>
                  <a:rPr lang="en-US" sz="2500" b="1" dirty="0">
                    <a:solidFill>
                      <a:schemeClr val="bg1"/>
                    </a:solidFill>
                  </a:rPr>
                  <a:t>F</a:t>
                </a:r>
                <a:r>
                  <a:rPr lang="en-US" sz="2500" b="1" baseline="-25000" dirty="0">
                    <a:solidFill>
                      <a:schemeClr val="bg1"/>
                    </a:solidFill>
                  </a:rPr>
                  <a:t>mx</a:t>
                </a: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1F9F90C1-370D-7B01-5C32-18A5BCDB4389}"/>
                      </a:ext>
                    </a:extLst>
                  </p:cNvPr>
                  <p:cNvSpPr txBox="1"/>
                  <p:nvPr/>
                </p:nvSpPr>
                <p:spPr>
                  <a:xfrm>
                    <a:off x="9398478" y="1193766"/>
                    <a:ext cx="291811" cy="384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500" i="1" smtClean="0">
                              <a:solidFill>
                                <a:schemeClr val="bg1"/>
                              </a:solidFill>
                              <a:latin typeface="Cambria Math" panose="02040503050406030204" pitchFamily="18" charset="0"/>
                              <a:ea typeface="Cambria Math" panose="02040503050406030204" pitchFamily="18" charset="0"/>
                            </a:rPr>
                            <m:t>𝛽</m:t>
                          </m:r>
                        </m:oMath>
                      </m:oMathPara>
                    </a14:m>
                    <a:endParaRPr lang="en-US" sz="2500" dirty="0">
                      <a:solidFill>
                        <a:schemeClr val="bg1"/>
                      </a:solidFill>
                    </a:endParaRPr>
                  </a:p>
                </p:txBody>
              </p:sp>
            </mc:Choice>
            <mc:Fallback xmlns="">
              <p:sp>
                <p:nvSpPr>
                  <p:cNvPr id="69" name="TextBox 68">
                    <a:extLst>
                      <a:ext uri="{FF2B5EF4-FFF2-40B4-BE49-F238E27FC236}">
                        <a16:creationId xmlns:a16="http://schemas.microsoft.com/office/drawing/2014/main" id="{1F9F90C1-370D-7B01-5C32-18A5BCDB4389}"/>
                      </a:ext>
                    </a:extLst>
                  </p:cNvPr>
                  <p:cNvSpPr txBox="1">
                    <a:spLocks noRot="1" noChangeAspect="1" noMove="1" noResize="1" noEditPoints="1" noAdjustHandles="1" noChangeArrowheads="1" noChangeShapeType="1" noTextEdit="1"/>
                  </p:cNvSpPr>
                  <p:nvPr/>
                </p:nvSpPr>
                <p:spPr>
                  <a:xfrm>
                    <a:off x="9398478" y="1193766"/>
                    <a:ext cx="291811" cy="384721"/>
                  </a:xfrm>
                  <a:prstGeom prst="rect">
                    <a:avLst/>
                  </a:prstGeom>
                  <a:blipFill>
                    <a:blip r:embed="rId10"/>
                    <a:stretch>
                      <a:fillRect/>
                    </a:stretch>
                  </a:blipFill>
                </p:spPr>
                <p:txBody>
                  <a:bodyPr/>
                  <a:lstStyle/>
                  <a:p>
                    <a:r>
                      <a:rPr lang="en-US">
                        <a:noFill/>
                      </a:rPr>
                      <a:t> </a:t>
                    </a:r>
                  </a:p>
                </p:txBody>
              </p:sp>
            </mc:Fallback>
          </mc:AlternateContent>
          <p:sp>
            <p:nvSpPr>
              <p:cNvPr id="70" name="TextBox 69">
                <a:extLst>
                  <a:ext uri="{FF2B5EF4-FFF2-40B4-BE49-F238E27FC236}">
                    <a16:creationId xmlns:a16="http://schemas.microsoft.com/office/drawing/2014/main" id="{A879A2D5-F0B5-AC71-0028-3E2E1A8DDC1C}"/>
                  </a:ext>
                </a:extLst>
              </p:cNvPr>
              <p:cNvSpPr txBox="1"/>
              <p:nvPr/>
            </p:nvSpPr>
            <p:spPr>
              <a:xfrm>
                <a:off x="8710797" y="1363858"/>
                <a:ext cx="659155" cy="477054"/>
              </a:xfrm>
              <a:prstGeom prst="rect">
                <a:avLst/>
              </a:prstGeom>
              <a:noFill/>
            </p:spPr>
            <p:txBody>
              <a:bodyPr wrap="none" rtlCol="0">
                <a:spAutoFit/>
              </a:bodyPr>
              <a:lstStyle/>
              <a:p>
                <a:r>
                  <a:rPr lang="en-US" sz="2500" b="1" dirty="0">
                    <a:solidFill>
                      <a:schemeClr val="bg1"/>
                    </a:solidFill>
                  </a:rPr>
                  <a:t>F</a:t>
                </a:r>
                <a:r>
                  <a:rPr lang="en-US" sz="2500" b="1" baseline="-25000" dirty="0">
                    <a:solidFill>
                      <a:schemeClr val="bg1"/>
                    </a:solidFill>
                  </a:rPr>
                  <a:t>my</a:t>
                </a:r>
              </a:p>
            </p:txBody>
          </p:sp>
          <p:pic>
            <p:nvPicPr>
              <p:cNvPr id="72" name="Graphic 71" descr="Line arrow: Clockwise curve with solid fill">
                <a:extLst>
                  <a:ext uri="{FF2B5EF4-FFF2-40B4-BE49-F238E27FC236}">
                    <a16:creationId xmlns:a16="http://schemas.microsoft.com/office/drawing/2014/main" id="{4AC51BC0-0E1E-60C8-BFB7-3D0DC3FF56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2601123">
                <a:off x="9419030" y="1199133"/>
                <a:ext cx="504000" cy="504000"/>
              </a:xfrm>
              <a:prstGeom prst="rect">
                <a:avLst/>
              </a:prstGeom>
            </p:spPr>
          </p:pic>
        </p:grpSp>
        <p:sp>
          <p:nvSpPr>
            <p:cNvPr id="60" name="TextBox 59">
              <a:extLst>
                <a:ext uri="{FF2B5EF4-FFF2-40B4-BE49-F238E27FC236}">
                  <a16:creationId xmlns:a16="http://schemas.microsoft.com/office/drawing/2014/main" id="{4D0CA6FB-05D7-439D-72BC-8AC71CFF9422}"/>
                </a:ext>
              </a:extLst>
            </p:cNvPr>
            <p:cNvSpPr txBox="1"/>
            <p:nvPr/>
          </p:nvSpPr>
          <p:spPr>
            <a:xfrm>
              <a:off x="8470513" y="4926056"/>
              <a:ext cx="3780000" cy="553998"/>
            </a:xfrm>
            <a:prstGeom prst="rect">
              <a:avLst/>
            </a:prstGeom>
            <a:noFill/>
          </p:spPr>
          <p:txBody>
            <a:bodyPr wrap="square">
              <a:spAutoFit/>
            </a:bodyPr>
            <a:lstStyle/>
            <a:p>
              <a:r>
                <a:rPr lang="en-US" sz="3000" u="sng" dirty="0">
                  <a:solidFill>
                    <a:srgbClr val="000000"/>
                  </a:solidFill>
                  <a:latin typeface="+mj-lt"/>
                </a:rPr>
                <a:t>Free Body Diagram</a:t>
              </a:r>
              <a:endParaRPr lang="en-US" sz="3000" u="sng" dirty="0">
                <a:latin typeface="+mj-lt"/>
              </a:endParaRPr>
            </a:p>
          </p:txBody>
        </p:sp>
      </p:gr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FACF1F89-2894-9B4E-706B-C8F6D9E48A09}"/>
                  </a:ext>
                </a:extLst>
              </p:cNvPr>
              <p:cNvSpPr txBox="1"/>
              <p:nvPr/>
            </p:nvSpPr>
            <p:spPr>
              <a:xfrm>
                <a:off x="2307932" y="2505649"/>
                <a:ext cx="3298660"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00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𝐹</m:t>
                          </m:r>
                        </m:e>
                        <m:sub>
                          <m:r>
                            <a:rPr lang="en-US" sz="3000" b="0" i="1" smtClean="0">
                              <a:solidFill>
                                <a:schemeClr val="bg1"/>
                              </a:solidFill>
                              <a:latin typeface="Cambria Math" panose="02040503050406030204" pitchFamily="18" charset="0"/>
                            </a:rPr>
                            <m:t>𝑥</m:t>
                          </m:r>
                        </m:sub>
                      </m:sSub>
                      <m:r>
                        <a:rPr lang="en-US" sz="3000" b="0" i="1" smtClean="0">
                          <a:solidFill>
                            <a:schemeClr val="bg1"/>
                          </a:solidFill>
                          <a:latin typeface="Cambria Math" panose="02040503050406030204" pitchFamily="18" charset="0"/>
                        </a:rPr>
                        <m:t>+ </m:t>
                      </m:r>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𝐹</m:t>
                          </m:r>
                        </m:e>
                        <m:sub>
                          <m:r>
                            <a:rPr lang="en-US" sz="3000" b="0" i="1" smtClean="0">
                              <a:solidFill>
                                <a:schemeClr val="bg1"/>
                              </a:solidFill>
                              <a:latin typeface="Cambria Math" panose="02040503050406030204" pitchFamily="18" charset="0"/>
                            </a:rPr>
                            <m:t>𝑚𝑥</m:t>
                          </m:r>
                        </m:sub>
                      </m:sSub>
                      <m:r>
                        <a:rPr lang="en-US" sz="3000" b="0" i="1" smtClean="0">
                          <a:solidFill>
                            <a:schemeClr val="bg1"/>
                          </a:solidFill>
                          <a:latin typeface="Cambria Math" panose="02040503050406030204" pitchFamily="18" charset="0"/>
                        </a:rPr>
                        <m:t> −</m:t>
                      </m:r>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𝑅</m:t>
                          </m:r>
                        </m:e>
                        <m:sub>
                          <m:r>
                            <a:rPr lang="en-US" sz="3000" b="0" i="1" smtClean="0">
                              <a:solidFill>
                                <a:schemeClr val="bg1"/>
                              </a:solidFill>
                              <a:latin typeface="Cambria Math" panose="02040503050406030204" pitchFamily="18" charset="0"/>
                            </a:rPr>
                            <m:t>𝑥</m:t>
                          </m:r>
                        </m:sub>
                      </m:sSub>
                      <m:r>
                        <a:rPr lang="en-US" sz="3000" b="0" i="1" smtClean="0">
                          <a:solidFill>
                            <a:schemeClr val="bg1"/>
                          </a:solidFill>
                          <a:latin typeface="Cambria Math" panose="02040503050406030204" pitchFamily="18" charset="0"/>
                        </a:rPr>
                        <m:t>=</m:t>
                      </m:r>
                      <m:r>
                        <a:rPr lang="en-US" sz="3000" b="0" i="1" smtClean="0">
                          <a:solidFill>
                            <a:schemeClr val="bg1"/>
                          </a:solidFill>
                          <a:latin typeface="Cambria Math" panose="02040503050406030204" pitchFamily="18" charset="0"/>
                        </a:rPr>
                        <m:t>0</m:t>
                      </m:r>
                    </m:oMath>
                  </m:oMathPara>
                </a14:m>
                <a:endParaRPr lang="en-US" sz="3000" dirty="0">
                  <a:solidFill>
                    <a:schemeClr val="bg1"/>
                  </a:solidFill>
                </a:endParaRPr>
              </a:p>
            </p:txBody>
          </p:sp>
        </mc:Choice>
        <mc:Fallback xmlns="">
          <p:sp>
            <p:nvSpPr>
              <p:cNvPr id="71" name="TextBox 70">
                <a:extLst>
                  <a:ext uri="{FF2B5EF4-FFF2-40B4-BE49-F238E27FC236}">
                    <a16:creationId xmlns:a16="http://schemas.microsoft.com/office/drawing/2014/main" id="{FACF1F89-2894-9B4E-706B-C8F6D9E48A09}"/>
                  </a:ext>
                </a:extLst>
              </p:cNvPr>
              <p:cNvSpPr txBox="1">
                <a:spLocks noRot="1" noChangeAspect="1" noMove="1" noResize="1" noEditPoints="1" noAdjustHandles="1" noChangeArrowheads="1" noChangeShapeType="1" noTextEdit="1"/>
              </p:cNvSpPr>
              <p:nvPr/>
            </p:nvSpPr>
            <p:spPr>
              <a:xfrm>
                <a:off x="2307932" y="2505649"/>
                <a:ext cx="3298660" cy="461665"/>
              </a:xfrm>
              <a:prstGeom prst="rect">
                <a:avLst/>
              </a:prstGeom>
              <a:blipFill>
                <a:blip r:embed="rId11"/>
                <a:stretch>
                  <a:fillRect/>
                </a:stretch>
              </a:blipFill>
            </p:spPr>
            <p:txBody>
              <a:bodyPr/>
              <a:lstStyle/>
              <a:p>
                <a:r>
                  <a:rPr lang="en-US">
                    <a:noFill/>
                  </a:rPr>
                  <a:t> </a:t>
                </a:r>
              </a:p>
            </p:txBody>
          </p:sp>
        </mc:Fallback>
      </mc:AlternateContent>
      <p:grpSp>
        <p:nvGrpSpPr>
          <p:cNvPr id="79" name="Group 78">
            <a:extLst>
              <a:ext uri="{FF2B5EF4-FFF2-40B4-BE49-F238E27FC236}">
                <a16:creationId xmlns:a16="http://schemas.microsoft.com/office/drawing/2014/main" id="{A2C5B133-3DA0-BC41-7FE6-28596EDDBE8C}"/>
              </a:ext>
            </a:extLst>
          </p:cNvPr>
          <p:cNvGrpSpPr/>
          <p:nvPr/>
        </p:nvGrpSpPr>
        <p:grpSpPr>
          <a:xfrm>
            <a:off x="2717085" y="1524608"/>
            <a:ext cx="1764000" cy="1117935"/>
            <a:chOff x="2545909" y="1596009"/>
            <a:chExt cx="1764000" cy="1117935"/>
          </a:xfrm>
        </p:grpSpPr>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EC02CE6A-C74B-37F3-02B3-B04A6196B193}"/>
                    </a:ext>
                  </a:extLst>
                </p:cNvPr>
                <p:cNvSpPr txBox="1"/>
                <p:nvPr/>
              </p:nvSpPr>
              <p:spPr>
                <a:xfrm>
                  <a:off x="2545909" y="1596009"/>
                  <a:ext cx="1764000" cy="11179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3000" b="0" i="1" smtClean="0">
                                <a:solidFill>
                                  <a:schemeClr val="bg1"/>
                                </a:solidFill>
                                <a:latin typeface="Cambria Math" panose="02040503050406030204" pitchFamily="18" charset="0"/>
                              </a:rPr>
                            </m:ctrlPr>
                          </m:naryPr>
                          <m:sub/>
                          <m:sup/>
                          <m:e>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𝐹</m:t>
                                </m:r>
                              </m:e>
                              <m:sub>
                                <m:r>
                                  <a:rPr lang="en-US" sz="3000" b="0" i="1" smtClean="0">
                                    <a:solidFill>
                                      <a:schemeClr val="bg1"/>
                                    </a:solidFill>
                                    <a:latin typeface="Cambria Math" panose="02040503050406030204" pitchFamily="18" charset="0"/>
                                  </a:rPr>
                                  <m:t>𝑥</m:t>
                                </m:r>
                              </m:sub>
                            </m:sSub>
                          </m:e>
                        </m:nary>
                        <m:r>
                          <a:rPr lang="en-US" sz="3000" b="0" i="1" smtClean="0">
                            <a:solidFill>
                              <a:schemeClr val="bg1"/>
                            </a:solidFill>
                            <a:latin typeface="Cambria Math" panose="02040503050406030204" pitchFamily="18" charset="0"/>
                          </a:rPr>
                          <m:t>=</m:t>
                        </m:r>
                        <m:r>
                          <a:rPr lang="en-US" sz="3000" b="0" i="1" smtClean="0">
                            <a:solidFill>
                              <a:schemeClr val="bg1"/>
                            </a:solidFill>
                            <a:latin typeface="Cambria Math" panose="02040503050406030204" pitchFamily="18" charset="0"/>
                          </a:rPr>
                          <m:t>0</m:t>
                        </m:r>
                      </m:oMath>
                    </m:oMathPara>
                  </a14:m>
                  <a:endParaRPr lang="en-US" sz="3000" dirty="0">
                    <a:solidFill>
                      <a:srgbClr val="FF0000"/>
                    </a:solidFill>
                  </a:endParaRPr>
                </a:p>
              </p:txBody>
            </p:sp>
          </mc:Choice>
          <mc:Fallback xmlns="">
            <p:sp>
              <p:nvSpPr>
                <p:cNvPr id="53" name="TextBox 52">
                  <a:extLst>
                    <a:ext uri="{FF2B5EF4-FFF2-40B4-BE49-F238E27FC236}">
                      <a16:creationId xmlns:a16="http://schemas.microsoft.com/office/drawing/2014/main" id="{EC02CE6A-C74B-37F3-02B3-B04A6196B193}"/>
                    </a:ext>
                  </a:extLst>
                </p:cNvPr>
                <p:cNvSpPr txBox="1">
                  <a:spLocks noRot="1" noChangeAspect="1" noMove="1" noResize="1" noEditPoints="1" noAdjustHandles="1" noChangeArrowheads="1" noChangeShapeType="1" noTextEdit="1"/>
                </p:cNvSpPr>
                <p:nvPr/>
              </p:nvSpPr>
              <p:spPr>
                <a:xfrm>
                  <a:off x="2545909" y="1596009"/>
                  <a:ext cx="1764000" cy="1117935"/>
                </a:xfrm>
                <a:prstGeom prst="rect">
                  <a:avLst/>
                </a:prstGeom>
                <a:blipFill>
                  <a:blip r:embed="rId12"/>
                  <a:stretch>
                    <a:fillRect/>
                  </a:stretch>
                </a:blipFill>
              </p:spPr>
              <p:txBody>
                <a:bodyPr/>
                <a:lstStyle/>
                <a:p>
                  <a:r>
                    <a:rPr lang="en-US">
                      <a:noFill/>
                    </a:rPr>
                    <a:t> </a:t>
                  </a:r>
                </a:p>
              </p:txBody>
            </p:sp>
          </mc:Fallback>
        </mc:AlternateContent>
        <p:cxnSp>
          <p:nvCxnSpPr>
            <p:cNvPr id="78" name="Straight Arrow Connector 77">
              <a:extLst>
                <a:ext uri="{FF2B5EF4-FFF2-40B4-BE49-F238E27FC236}">
                  <a16:creationId xmlns:a16="http://schemas.microsoft.com/office/drawing/2014/main" id="{F6D66CB9-F937-EF68-5481-1CA996D773C1}"/>
                </a:ext>
              </a:extLst>
            </p:cNvPr>
            <p:cNvCxnSpPr/>
            <p:nvPr/>
          </p:nvCxnSpPr>
          <p:spPr>
            <a:xfrm>
              <a:off x="2545909" y="1666436"/>
              <a:ext cx="75278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BFBD57B8-2AB3-1114-7C92-8495C243B7E2}"/>
                  </a:ext>
                </a:extLst>
              </p:cNvPr>
              <p:cNvSpPr txBox="1"/>
              <p:nvPr/>
            </p:nvSpPr>
            <p:spPr>
              <a:xfrm>
                <a:off x="2307932" y="3099191"/>
                <a:ext cx="4386777"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000" i="1">
                          <a:solidFill>
                            <a:schemeClr val="bg1"/>
                          </a:solidFill>
                          <a:latin typeface="Cambria Math" panose="02040503050406030204" pitchFamily="18" charset="0"/>
                        </a:rPr>
                        <m:t>𝐹𝑐𝑜𝑠</m:t>
                      </m:r>
                      <m:r>
                        <a:rPr lang="en-US" sz="3000" i="1">
                          <a:solidFill>
                            <a:schemeClr val="bg1"/>
                          </a:solidFill>
                          <a:latin typeface="Cambria Math" panose="02040503050406030204" pitchFamily="18" charset="0"/>
                        </a:rPr>
                        <m:t>⁡</m:t>
                      </m:r>
                      <m:r>
                        <a:rPr lang="en-US" sz="3000" i="1">
                          <a:solidFill>
                            <a:schemeClr val="bg1"/>
                          </a:solidFill>
                          <a:latin typeface="Cambria Math" panose="02040503050406030204" pitchFamily="18" charset="0"/>
                        </a:rPr>
                        <m:t>𝛽</m:t>
                      </m:r>
                      <m:r>
                        <a:rPr lang="en-US" sz="3000" i="1">
                          <a:solidFill>
                            <a:schemeClr val="bg1"/>
                          </a:solidFill>
                          <a:latin typeface="Cambria Math" panose="02040503050406030204" pitchFamily="18" charset="0"/>
                        </a:rPr>
                        <m:t>+</m:t>
                      </m:r>
                      <m:r>
                        <a:rPr lang="en-US" sz="3000" i="1">
                          <a:solidFill>
                            <a:schemeClr val="bg1"/>
                          </a:solidFill>
                          <a:latin typeface="Cambria Math" panose="02040503050406030204" pitchFamily="18" charset="0"/>
                        </a:rPr>
                        <m:t>𝐹𝑐𝑜𝑠</m:t>
                      </m:r>
                      <m:r>
                        <a:rPr lang="en-US" sz="3000" i="1">
                          <a:solidFill>
                            <a:schemeClr val="bg1"/>
                          </a:solidFill>
                          <a:latin typeface="Cambria Math" panose="02040503050406030204" pitchFamily="18" charset="0"/>
                        </a:rPr>
                        <m:t>⁡</m:t>
                      </m:r>
                      <m:r>
                        <a:rPr lang="en-US" sz="3000" i="1">
                          <a:solidFill>
                            <a:schemeClr val="bg1"/>
                          </a:solidFill>
                          <a:latin typeface="Cambria Math" panose="02040503050406030204" pitchFamily="18" charset="0"/>
                        </a:rPr>
                        <m:t>𝛽</m:t>
                      </m:r>
                      <m:r>
                        <a:rPr lang="en-US" sz="3000" b="0" i="1" smtClean="0">
                          <a:solidFill>
                            <a:schemeClr val="bg1"/>
                          </a:solidFill>
                          <a:latin typeface="Cambria Math" panose="02040503050406030204" pitchFamily="18" charset="0"/>
                        </a:rPr>
                        <m:t>−</m:t>
                      </m:r>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𝑅</m:t>
                          </m:r>
                        </m:e>
                        <m:sub>
                          <m:r>
                            <a:rPr lang="en-US" sz="3000" b="0" i="1" smtClean="0">
                              <a:solidFill>
                                <a:schemeClr val="bg1"/>
                              </a:solidFill>
                              <a:latin typeface="Cambria Math" panose="02040503050406030204" pitchFamily="18" charset="0"/>
                            </a:rPr>
                            <m:t>𝑥</m:t>
                          </m:r>
                        </m:sub>
                      </m:sSub>
                      <m:r>
                        <a:rPr lang="en-US" sz="3000" b="0" i="1" smtClean="0">
                          <a:solidFill>
                            <a:schemeClr val="bg1"/>
                          </a:solidFill>
                          <a:latin typeface="Cambria Math" panose="02040503050406030204" pitchFamily="18" charset="0"/>
                        </a:rPr>
                        <m:t>=</m:t>
                      </m:r>
                      <m:r>
                        <a:rPr lang="en-US" sz="3000" b="0" i="1" smtClean="0">
                          <a:solidFill>
                            <a:schemeClr val="bg1"/>
                          </a:solidFill>
                          <a:latin typeface="Cambria Math" panose="02040503050406030204" pitchFamily="18" charset="0"/>
                        </a:rPr>
                        <m:t>0</m:t>
                      </m:r>
                    </m:oMath>
                  </m:oMathPara>
                </a14:m>
                <a:endParaRPr lang="en-US" sz="3000" dirty="0">
                  <a:solidFill>
                    <a:schemeClr val="bg1"/>
                  </a:solidFill>
                </a:endParaRPr>
              </a:p>
            </p:txBody>
          </p:sp>
        </mc:Choice>
        <mc:Fallback xmlns="">
          <p:sp>
            <p:nvSpPr>
              <p:cNvPr id="80" name="TextBox 79">
                <a:extLst>
                  <a:ext uri="{FF2B5EF4-FFF2-40B4-BE49-F238E27FC236}">
                    <a16:creationId xmlns:a16="http://schemas.microsoft.com/office/drawing/2014/main" id="{BFBD57B8-2AB3-1114-7C92-8495C243B7E2}"/>
                  </a:ext>
                </a:extLst>
              </p:cNvPr>
              <p:cNvSpPr txBox="1">
                <a:spLocks noRot="1" noChangeAspect="1" noMove="1" noResize="1" noEditPoints="1" noAdjustHandles="1" noChangeArrowheads="1" noChangeShapeType="1" noTextEdit="1"/>
              </p:cNvSpPr>
              <p:nvPr/>
            </p:nvSpPr>
            <p:spPr>
              <a:xfrm>
                <a:off x="2307932" y="3099191"/>
                <a:ext cx="4386777"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F9D72B9E-DDFC-E887-B71F-37858212605A}"/>
                  </a:ext>
                </a:extLst>
              </p:cNvPr>
              <p:cNvSpPr txBox="1"/>
              <p:nvPr/>
            </p:nvSpPr>
            <p:spPr>
              <a:xfrm>
                <a:off x="2947477" y="3662657"/>
                <a:ext cx="2359812"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𝑅</m:t>
                          </m:r>
                        </m:e>
                        <m:sub>
                          <m:r>
                            <a:rPr lang="en-US" sz="3000" b="0" i="1" smtClean="0">
                              <a:solidFill>
                                <a:schemeClr val="bg1"/>
                              </a:solidFill>
                              <a:latin typeface="Cambria Math" panose="02040503050406030204" pitchFamily="18" charset="0"/>
                            </a:rPr>
                            <m:t>𝑥</m:t>
                          </m:r>
                        </m:sub>
                      </m:sSub>
                      <m:r>
                        <a:rPr lang="en-US" sz="3000" i="1">
                          <a:solidFill>
                            <a:schemeClr val="bg1"/>
                          </a:solidFill>
                          <a:latin typeface="Cambria Math" panose="02040503050406030204" pitchFamily="18" charset="0"/>
                        </a:rPr>
                        <m:t>=</m:t>
                      </m:r>
                      <m:r>
                        <a:rPr lang="en-US" sz="3000" b="0" i="1" smtClean="0">
                          <a:solidFill>
                            <a:schemeClr val="bg1"/>
                          </a:solidFill>
                          <a:latin typeface="Cambria Math" panose="02040503050406030204" pitchFamily="18" charset="0"/>
                        </a:rPr>
                        <m:t>2</m:t>
                      </m:r>
                      <m:r>
                        <a:rPr lang="en-US" sz="3000" i="1">
                          <a:solidFill>
                            <a:schemeClr val="bg1"/>
                          </a:solidFill>
                          <a:latin typeface="Cambria Math" panose="02040503050406030204" pitchFamily="18" charset="0"/>
                        </a:rPr>
                        <m:t>𝐹𝑐𝑜𝑠</m:t>
                      </m:r>
                      <m:r>
                        <a:rPr lang="en-US" sz="3000" i="1">
                          <a:solidFill>
                            <a:schemeClr val="bg1"/>
                          </a:solidFill>
                          <a:latin typeface="Cambria Math" panose="02040503050406030204" pitchFamily="18" charset="0"/>
                        </a:rPr>
                        <m:t>⁡</m:t>
                      </m:r>
                      <m:r>
                        <a:rPr lang="en-US" sz="3000" i="1">
                          <a:solidFill>
                            <a:schemeClr val="bg1"/>
                          </a:solidFill>
                          <a:latin typeface="Cambria Math" panose="02040503050406030204" pitchFamily="18" charset="0"/>
                        </a:rPr>
                        <m:t>𝛽</m:t>
                      </m:r>
                    </m:oMath>
                  </m:oMathPara>
                </a14:m>
                <a:endParaRPr lang="en-US" sz="3000" dirty="0">
                  <a:solidFill>
                    <a:schemeClr val="bg1"/>
                  </a:solidFill>
                </a:endParaRPr>
              </a:p>
            </p:txBody>
          </p:sp>
        </mc:Choice>
        <mc:Fallback xmlns="">
          <p:sp>
            <p:nvSpPr>
              <p:cNvPr id="81" name="TextBox 80">
                <a:extLst>
                  <a:ext uri="{FF2B5EF4-FFF2-40B4-BE49-F238E27FC236}">
                    <a16:creationId xmlns:a16="http://schemas.microsoft.com/office/drawing/2014/main" id="{F9D72B9E-DDFC-E887-B71F-37858212605A}"/>
                  </a:ext>
                </a:extLst>
              </p:cNvPr>
              <p:cNvSpPr txBox="1">
                <a:spLocks noRot="1" noChangeAspect="1" noMove="1" noResize="1" noEditPoints="1" noAdjustHandles="1" noChangeArrowheads="1" noChangeShapeType="1" noTextEdit="1"/>
              </p:cNvSpPr>
              <p:nvPr/>
            </p:nvSpPr>
            <p:spPr>
              <a:xfrm>
                <a:off x="2947477" y="3662657"/>
                <a:ext cx="2359812"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7E7E4BC1-A6DC-69CE-0F19-6EF40038D266}"/>
                  </a:ext>
                </a:extLst>
              </p:cNvPr>
              <p:cNvSpPr txBox="1"/>
              <p:nvPr/>
            </p:nvSpPr>
            <p:spPr>
              <a:xfrm>
                <a:off x="2947477" y="4132920"/>
                <a:ext cx="2369430" cy="4980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𝑅</m:t>
                          </m:r>
                        </m:e>
                        <m:sub>
                          <m:r>
                            <a:rPr lang="en-US" sz="3000" b="0" i="1" smtClean="0">
                              <a:solidFill>
                                <a:schemeClr val="bg1"/>
                              </a:solidFill>
                              <a:latin typeface="Cambria Math" panose="02040503050406030204" pitchFamily="18" charset="0"/>
                            </a:rPr>
                            <m:t>𝑦</m:t>
                          </m:r>
                        </m:sub>
                      </m:sSub>
                      <m:r>
                        <a:rPr lang="en-US" sz="3000" i="1">
                          <a:solidFill>
                            <a:schemeClr val="bg1"/>
                          </a:solidFill>
                          <a:latin typeface="Cambria Math" panose="02040503050406030204" pitchFamily="18" charset="0"/>
                        </a:rPr>
                        <m:t>=</m:t>
                      </m:r>
                      <m:r>
                        <a:rPr lang="en-US" sz="3000" b="0" i="1" smtClean="0">
                          <a:solidFill>
                            <a:schemeClr val="bg1"/>
                          </a:solidFill>
                          <a:latin typeface="Cambria Math" panose="02040503050406030204" pitchFamily="18" charset="0"/>
                        </a:rPr>
                        <m:t>2</m:t>
                      </m:r>
                      <m:r>
                        <a:rPr lang="en-US" sz="3000" i="1">
                          <a:solidFill>
                            <a:schemeClr val="bg1"/>
                          </a:solidFill>
                          <a:latin typeface="Cambria Math" panose="02040503050406030204" pitchFamily="18" charset="0"/>
                        </a:rPr>
                        <m:t>𝐹</m:t>
                      </m:r>
                      <m:func>
                        <m:funcPr>
                          <m:ctrlPr>
                            <a:rPr lang="en-US" sz="3000" i="1" smtClean="0">
                              <a:solidFill>
                                <a:schemeClr val="bg1"/>
                              </a:solidFill>
                              <a:latin typeface="Cambria Math" panose="02040503050406030204" pitchFamily="18" charset="0"/>
                            </a:rPr>
                          </m:ctrlPr>
                        </m:funcPr>
                        <m:fName>
                          <m:r>
                            <m:rPr>
                              <m:sty m:val="p"/>
                            </m:rPr>
                            <a:rPr lang="en-US" sz="3000" i="0" smtClean="0">
                              <a:solidFill>
                                <a:schemeClr val="bg1"/>
                              </a:solidFill>
                              <a:latin typeface="Cambria Math" panose="02040503050406030204" pitchFamily="18" charset="0"/>
                            </a:rPr>
                            <m:t>sin</m:t>
                          </m:r>
                        </m:fName>
                        <m:e>
                          <m:r>
                            <a:rPr lang="en-US" sz="3000" i="1" smtClean="0">
                              <a:solidFill>
                                <a:schemeClr val="bg1"/>
                              </a:solidFill>
                              <a:latin typeface="Cambria Math" panose="02040503050406030204" pitchFamily="18" charset="0"/>
                              <a:ea typeface="Cambria Math" panose="02040503050406030204" pitchFamily="18" charset="0"/>
                            </a:rPr>
                            <m:t>𝛽</m:t>
                          </m:r>
                        </m:e>
                      </m:func>
                    </m:oMath>
                  </m:oMathPara>
                </a14:m>
                <a:endParaRPr lang="en-US" sz="3000" dirty="0">
                  <a:solidFill>
                    <a:schemeClr val="bg1"/>
                  </a:solidFill>
                </a:endParaRPr>
              </a:p>
            </p:txBody>
          </p:sp>
        </mc:Choice>
        <mc:Fallback xmlns="">
          <p:sp>
            <p:nvSpPr>
              <p:cNvPr id="82" name="TextBox 81">
                <a:extLst>
                  <a:ext uri="{FF2B5EF4-FFF2-40B4-BE49-F238E27FC236}">
                    <a16:creationId xmlns:a16="http://schemas.microsoft.com/office/drawing/2014/main" id="{7E7E4BC1-A6DC-69CE-0F19-6EF40038D266}"/>
                  </a:ext>
                </a:extLst>
              </p:cNvPr>
              <p:cNvSpPr txBox="1">
                <a:spLocks noRot="1" noChangeAspect="1" noMove="1" noResize="1" noEditPoints="1" noAdjustHandles="1" noChangeArrowheads="1" noChangeShapeType="1" noTextEdit="1"/>
              </p:cNvSpPr>
              <p:nvPr/>
            </p:nvSpPr>
            <p:spPr>
              <a:xfrm>
                <a:off x="2947477" y="4132920"/>
                <a:ext cx="2369430" cy="498085"/>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3289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barn(inVertical)">
                                      <p:cBhvr>
                                        <p:cTn id="1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154007" y="0"/>
            <a:ext cx="6933094" cy="667385"/>
          </a:xfrm>
        </p:spPr>
        <p:txBody>
          <a:bodyPr>
            <a:normAutofit/>
          </a:bodyPr>
          <a:lstStyle/>
          <a:p>
            <a:pPr algn="l"/>
            <a:r>
              <a:rPr lang="en-US" sz="3600" b="1" u="sng" dirty="0"/>
              <a:t>The PLAN OF the dissertation</a:t>
            </a:r>
          </a:p>
        </p:txBody>
      </p:sp>
      <p:sp>
        <p:nvSpPr>
          <p:cNvPr id="18" name="TextBox 17">
            <a:extLst>
              <a:ext uri="{FF2B5EF4-FFF2-40B4-BE49-F238E27FC236}">
                <a16:creationId xmlns:a16="http://schemas.microsoft.com/office/drawing/2014/main" id="{5BDA44AE-4124-987E-ABF4-7E7AC9CE7E10}"/>
              </a:ext>
            </a:extLst>
          </p:cNvPr>
          <p:cNvSpPr txBox="1"/>
          <p:nvPr/>
        </p:nvSpPr>
        <p:spPr>
          <a:xfrm>
            <a:off x="3509022" y="908685"/>
            <a:ext cx="9234585" cy="3785652"/>
          </a:xfrm>
          <a:prstGeom prst="rect">
            <a:avLst/>
          </a:prstGeom>
          <a:noFill/>
        </p:spPr>
        <p:txBody>
          <a:bodyPr wrap="square">
            <a:spAutoFit/>
          </a:bodyPr>
          <a:lstStyle/>
          <a:p>
            <a:pPr marL="342900" indent="-342900">
              <a:buFont typeface="+mj-lt"/>
              <a:buAutoNum type="arabicParenR"/>
            </a:pPr>
            <a:r>
              <a:rPr lang="en-US" sz="3000" dirty="0"/>
              <a:t>Analysis of the biomechanics of the human knee</a:t>
            </a:r>
          </a:p>
          <a:p>
            <a:pPr marL="342900" indent="-342900">
              <a:buFont typeface="+mj-lt"/>
              <a:buAutoNum type="arabicParenR"/>
            </a:pPr>
            <a:r>
              <a:rPr lang="en-US" sz="3000" dirty="0"/>
              <a:t> Selection of suitable actuators</a:t>
            </a:r>
          </a:p>
          <a:p>
            <a:pPr marL="342900" indent="-342900">
              <a:buFont typeface="+mj-lt"/>
              <a:buAutoNum type="arabicParenR"/>
            </a:pPr>
            <a:r>
              <a:rPr lang="en-US" sz="3000" dirty="0"/>
              <a:t> Design and modeling of the prosthesis</a:t>
            </a:r>
          </a:p>
          <a:p>
            <a:pPr marL="342900" indent="-342900">
              <a:buFont typeface="+mj-lt"/>
              <a:buAutoNum type="arabicParenR"/>
            </a:pPr>
            <a:r>
              <a:rPr lang="en-US" sz="3000" dirty="0"/>
              <a:t> Control system design</a:t>
            </a:r>
          </a:p>
          <a:p>
            <a:pPr marL="342900" indent="-342900">
              <a:buFont typeface="+mj-lt"/>
              <a:buAutoNum type="arabicParenR"/>
            </a:pPr>
            <a:r>
              <a:rPr lang="en-US" sz="3000" dirty="0"/>
              <a:t> Manufacturing</a:t>
            </a:r>
          </a:p>
          <a:p>
            <a:pPr marL="342900" indent="-342900">
              <a:buFont typeface="+mj-lt"/>
              <a:buAutoNum type="arabicParenR"/>
            </a:pPr>
            <a:r>
              <a:rPr lang="en-US" sz="3000" dirty="0"/>
              <a:t> Testing and Evaluation</a:t>
            </a:r>
          </a:p>
          <a:p>
            <a:pPr marL="342900" indent="-342900">
              <a:buFont typeface="+mj-lt"/>
              <a:buAutoNum type="arabicParenR"/>
            </a:pPr>
            <a:r>
              <a:rPr lang="en-US" sz="3000" dirty="0"/>
              <a:t> Modifying and Improving</a:t>
            </a:r>
          </a:p>
        </p:txBody>
      </p:sp>
      <p:grpSp>
        <p:nvGrpSpPr>
          <p:cNvPr id="31" name="Group 30">
            <a:extLst>
              <a:ext uri="{FF2B5EF4-FFF2-40B4-BE49-F238E27FC236}">
                <a16:creationId xmlns:a16="http://schemas.microsoft.com/office/drawing/2014/main" id="{0E202311-0F84-2F88-771D-87F5989BFFB6}"/>
              </a:ext>
            </a:extLst>
          </p:cNvPr>
          <p:cNvGrpSpPr/>
          <p:nvPr/>
        </p:nvGrpSpPr>
        <p:grpSpPr>
          <a:xfrm>
            <a:off x="8785613" y="4166802"/>
            <a:ext cx="3509016" cy="553998"/>
            <a:chOff x="8785613" y="4166802"/>
            <a:chExt cx="3509016" cy="553998"/>
          </a:xfrm>
        </p:grpSpPr>
        <p:cxnSp>
          <p:nvCxnSpPr>
            <p:cNvPr id="20" name="Connector: Elbow 19">
              <a:extLst>
                <a:ext uri="{FF2B5EF4-FFF2-40B4-BE49-F238E27FC236}">
                  <a16:creationId xmlns:a16="http://schemas.microsoft.com/office/drawing/2014/main" id="{5BDB982C-0A6A-27A4-E76C-DAFFBFDA0DC3}"/>
                </a:ext>
              </a:extLst>
            </p:cNvPr>
            <p:cNvCxnSpPr>
              <a:cxnSpLocks/>
            </p:cNvCxnSpPr>
            <p:nvPr/>
          </p:nvCxnSpPr>
          <p:spPr>
            <a:xfrm rot="10800000">
              <a:off x="8785613" y="4443801"/>
              <a:ext cx="3035851" cy="250536"/>
            </a:xfrm>
            <a:prstGeom prst="bentConnector3">
              <a:avLst>
                <a:gd name="adj1" fmla="val 76355"/>
              </a:avLst>
            </a:prstGeom>
            <a:ln w="5715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4D21688-0680-6F0D-BF39-6DF19342F367}"/>
                </a:ext>
              </a:extLst>
            </p:cNvPr>
            <p:cNvSpPr txBox="1"/>
            <p:nvPr/>
          </p:nvSpPr>
          <p:spPr>
            <a:xfrm>
              <a:off x="9357755" y="4166802"/>
              <a:ext cx="2936874" cy="553998"/>
            </a:xfrm>
            <a:prstGeom prst="rect">
              <a:avLst/>
            </a:prstGeom>
            <a:noFill/>
          </p:spPr>
          <p:txBody>
            <a:bodyPr wrap="square">
              <a:spAutoFit/>
            </a:bodyPr>
            <a:lstStyle/>
            <a:p>
              <a:r>
                <a:rPr lang="en-US" sz="3000" b="1" dirty="0"/>
                <a:t> Future</a:t>
              </a:r>
              <a:r>
                <a:rPr lang="en-US" sz="3000" b="1" i="0" dirty="0">
                  <a:solidFill>
                    <a:srgbClr val="000000"/>
                  </a:solidFill>
                  <a:effectLst/>
                  <a:latin typeface="NimbusRomNo9L-Medi"/>
                </a:rPr>
                <a:t> </a:t>
              </a:r>
              <a:r>
                <a:rPr lang="en-US" sz="3000" b="1" dirty="0"/>
                <a:t>Works</a:t>
              </a:r>
              <a:endParaRPr lang="en-US" dirty="0"/>
            </a:p>
          </p:txBody>
        </p:sp>
      </p:grpSp>
    </p:spTree>
    <p:extLst>
      <p:ext uri="{BB962C8B-B14F-4D97-AF65-F5344CB8AC3E}">
        <p14:creationId xmlns:p14="http://schemas.microsoft.com/office/powerpoint/2010/main" val="37590940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xEl>
                                              <p:pRg st="1" end="1"/>
                                            </p:txEl>
                                          </p:spTgt>
                                        </p:tgtEl>
                                        <p:attrNameLst>
                                          <p:attrName>style.visibility</p:attrName>
                                        </p:attrNameLst>
                                      </p:cBhvr>
                                      <p:to>
                                        <p:strVal val="visible"/>
                                      </p:to>
                                    </p:set>
                                    <p:animEffect transition="in" filter="fade">
                                      <p:cBhvr>
                                        <p:cTn id="14" dur="1000"/>
                                        <p:tgtEl>
                                          <p:spTgt spid="18">
                                            <p:txEl>
                                              <p:pRg st="1" end="1"/>
                                            </p:txEl>
                                          </p:spTgt>
                                        </p:tgtEl>
                                      </p:cBhvr>
                                    </p:animEffect>
                                    <p:anim calcmode="lin" valueType="num">
                                      <p:cBhvr>
                                        <p:cTn id="15"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1000"/>
                                        <p:tgtEl>
                                          <p:spTgt spid="18">
                                            <p:txEl>
                                              <p:pRg st="2" end="2"/>
                                            </p:txEl>
                                          </p:spTgt>
                                        </p:tgtEl>
                                      </p:cBhvr>
                                    </p:animEffect>
                                    <p:anim calcmode="lin" valueType="num">
                                      <p:cBhvr>
                                        <p:cTn id="22"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xEl>
                                              <p:pRg st="3" end="3"/>
                                            </p:txEl>
                                          </p:spTgt>
                                        </p:tgtEl>
                                        <p:attrNameLst>
                                          <p:attrName>style.visibility</p:attrName>
                                        </p:attrNameLst>
                                      </p:cBhvr>
                                      <p:to>
                                        <p:strVal val="visible"/>
                                      </p:to>
                                    </p:set>
                                    <p:animEffect transition="in" filter="fade">
                                      <p:cBhvr>
                                        <p:cTn id="28" dur="1000"/>
                                        <p:tgtEl>
                                          <p:spTgt spid="18">
                                            <p:txEl>
                                              <p:pRg st="3" end="3"/>
                                            </p:txEl>
                                          </p:spTgt>
                                        </p:tgtEl>
                                      </p:cBhvr>
                                    </p:animEffect>
                                    <p:anim calcmode="lin" valueType="num">
                                      <p:cBhvr>
                                        <p:cTn id="29"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xEl>
                                              <p:pRg st="4" end="4"/>
                                            </p:txEl>
                                          </p:spTgt>
                                        </p:tgtEl>
                                        <p:attrNameLst>
                                          <p:attrName>style.visibility</p:attrName>
                                        </p:attrNameLst>
                                      </p:cBhvr>
                                      <p:to>
                                        <p:strVal val="visible"/>
                                      </p:to>
                                    </p:set>
                                    <p:animEffect transition="in" filter="fade">
                                      <p:cBhvr>
                                        <p:cTn id="35" dur="1000"/>
                                        <p:tgtEl>
                                          <p:spTgt spid="18">
                                            <p:txEl>
                                              <p:pRg st="4" end="4"/>
                                            </p:txEl>
                                          </p:spTgt>
                                        </p:tgtEl>
                                      </p:cBhvr>
                                    </p:animEffect>
                                    <p:anim calcmode="lin" valueType="num">
                                      <p:cBhvr>
                                        <p:cTn id="36"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8">
                                            <p:txEl>
                                              <p:pRg st="5" end="5"/>
                                            </p:txEl>
                                          </p:spTgt>
                                        </p:tgtEl>
                                        <p:attrNameLst>
                                          <p:attrName>style.visibility</p:attrName>
                                        </p:attrNameLst>
                                      </p:cBhvr>
                                      <p:to>
                                        <p:strVal val="visible"/>
                                      </p:to>
                                    </p:set>
                                    <p:animEffect transition="in" filter="fade">
                                      <p:cBhvr>
                                        <p:cTn id="42" dur="1000"/>
                                        <p:tgtEl>
                                          <p:spTgt spid="18">
                                            <p:txEl>
                                              <p:pRg st="5" end="5"/>
                                            </p:txEl>
                                          </p:spTgt>
                                        </p:tgtEl>
                                      </p:cBhvr>
                                    </p:animEffect>
                                    <p:anim calcmode="lin" valueType="num">
                                      <p:cBhvr>
                                        <p:cTn id="43" dur="10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
                                            <p:txEl>
                                              <p:pRg st="6" end="6"/>
                                            </p:txEl>
                                          </p:spTgt>
                                        </p:tgtEl>
                                        <p:attrNameLst>
                                          <p:attrName>style.visibility</p:attrName>
                                        </p:attrNameLst>
                                      </p:cBhvr>
                                      <p:to>
                                        <p:strVal val="visible"/>
                                      </p:to>
                                    </p:set>
                                    <p:animEffect transition="in" filter="fade">
                                      <p:cBhvr>
                                        <p:cTn id="49" dur="1000"/>
                                        <p:tgtEl>
                                          <p:spTgt spid="18">
                                            <p:txEl>
                                              <p:pRg st="6" end="6"/>
                                            </p:txEl>
                                          </p:spTgt>
                                        </p:tgtEl>
                                      </p:cBhvr>
                                    </p:animEffect>
                                    <p:anim calcmode="lin" valueType="num">
                                      <p:cBhvr>
                                        <p:cTn id="50" dur="10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inVertical)">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05508E-437F-522B-E68D-FB677A9A46CB}"/>
              </a:ext>
            </a:extLst>
          </p:cNvPr>
          <p:cNvSpPr txBox="1"/>
          <p:nvPr/>
        </p:nvSpPr>
        <p:spPr>
          <a:xfrm>
            <a:off x="4275604" y="0"/>
            <a:ext cx="3640791" cy="830997"/>
          </a:xfrm>
          <a:prstGeom prst="rect">
            <a:avLst/>
          </a:prstGeom>
          <a:noFill/>
        </p:spPr>
        <p:txBody>
          <a:bodyPr wrap="square">
            <a:spAutoFit/>
          </a:bodyPr>
          <a:lstStyle/>
          <a:p>
            <a:r>
              <a:rPr kumimoji="0" lang="en-US" sz="4800" b="1" i="0" strike="noStrike" kern="1200" normalizeH="0" baseline="0" noProof="0" dirty="0">
                <a:ln w="0"/>
                <a:solidFill>
                  <a:schemeClr val="accent1"/>
                </a:solidFill>
                <a:uLnTx/>
                <a:uFillTx/>
                <a:latin typeface="Times New Roman" panose="02020603050405020304" pitchFamily="18" charset="0"/>
                <a:cs typeface="Times New Roman" panose="02020603050405020304" pitchFamily="18" charset="0"/>
              </a:rPr>
              <a:t>Methodology</a:t>
            </a:r>
            <a:endParaRPr lang="en-US" b="1" dirty="0">
              <a:ln w="0"/>
              <a:solidFill>
                <a:schemeClr val="accent1"/>
              </a:solidFill>
            </a:endParaRPr>
          </a:p>
        </p:txBody>
      </p:sp>
      <p:sp>
        <p:nvSpPr>
          <p:cNvPr id="6" name="Content Placeholder 2">
            <a:extLst>
              <a:ext uri="{FF2B5EF4-FFF2-40B4-BE49-F238E27FC236}">
                <a16:creationId xmlns:a16="http://schemas.microsoft.com/office/drawing/2014/main" id="{7661711B-9A8F-741C-1006-4861C5CC851D}"/>
              </a:ext>
            </a:extLst>
          </p:cNvPr>
          <p:cNvSpPr txBox="1">
            <a:spLocks/>
          </p:cNvSpPr>
          <p:nvPr/>
        </p:nvSpPr>
        <p:spPr>
          <a:xfrm>
            <a:off x="0" y="902076"/>
            <a:ext cx="12192000" cy="59559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7525" lvl="2" indent="0" algn="justLow">
              <a:buClr>
                <a:srgbClr val="002060"/>
              </a:buClr>
              <a:buFont typeface="Arial" panose="020B0604020202020204" pitchFamily="34" charset="0"/>
              <a:buNone/>
            </a:pPr>
            <a:endParaRPr lang="en-US" sz="4000" b="1" dirty="0">
              <a:ln w="13462">
                <a:solidFill>
                  <a:prstClr val="white"/>
                </a:solidFill>
                <a:prstDash val="solid"/>
              </a:ln>
              <a:solidFill>
                <a:srgbClr val="002060"/>
              </a:solidFill>
              <a:effectLst>
                <a:outerShdw dist="38100" dir="2700000" algn="bl" rotWithShape="0">
                  <a:srgbClr val="4472C4"/>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5E3C9FF-275C-A173-C852-0E92C8875417}"/>
              </a:ext>
            </a:extLst>
          </p:cNvPr>
          <p:cNvSpPr txBox="1"/>
          <p:nvPr/>
        </p:nvSpPr>
        <p:spPr>
          <a:xfrm>
            <a:off x="4275604" y="0"/>
            <a:ext cx="3640791" cy="830997"/>
          </a:xfrm>
          <a:prstGeom prst="rect">
            <a:avLst/>
          </a:prstGeom>
          <a:noFill/>
        </p:spPr>
        <p:txBody>
          <a:bodyPr wrap="square">
            <a:spAutoFit/>
          </a:bodyPr>
          <a:lstStyle/>
          <a:p>
            <a:pPr defTabSz="914400"/>
            <a:r>
              <a:rPr lang="en-US" sz="4800" b="1" u="sng" dirty="0">
                <a:ln w="13462">
                  <a:solidFill>
                    <a:prstClr val="white"/>
                  </a:solidFill>
                  <a:prstDash val="solid"/>
                </a:ln>
                <a:solidFill>
                  <a:srgbClr val="002060"/>
                </a:solidFill>
                <a:effectLst>
                  <a:outerShdw blurRad="50800" dist="50800" dir="5400000" algn="ctr" rotWithShape="0">
                    <a:srgbClr val="C00000"/>
                  </a:outerShdw>
                </a:effectLst>
                <a:latin typeface="Times New Roman" panose="02020603050405020304" pitchFamily="18" charset="0"/>
                <a:cs typeface="Times New Roman" panose="02020603050405020304" pitchFamily="18" charset="0"/>
              </a:rPr>
              <a:t>Methodology</a:t>
            </a:r>
            <a:endParaRPr lang="en-US" u="sng" dirty="0">
              <a:solidFill>
                <a:prstClr val="black"/>
              </a:solidFill>
              <a:latin typeface="Calibri" panose="020F0502020204030204"/>
            </a:endParaRPr>
          </a:p>
        </p:txBody>
      </p:sp>
      <p:sp>
        <p:nvSpPr>
          <p:cNvPr id="8" name="Rectangle: Rounded Corners 7">
            <a:extLst>
              <a:ext uri="{FF2B5EF4-FFF2-40B4-BE49-F238E27FC236}">
                <a16:creationId xmlns:a16="http://schemas.microsoft.com/office/drawing/2014/main" id="{72E97A61-1B74-A433-8150-395407817690}"/>
              </a:ext>
            </a:extLst>
          </p:cNvPr>
          <p:cNvSpPr/>
          <p:nvPr/>
        </p:nvSpPr>
        <p:spPr>
          <a:xfrm>
            <a:off x="497542" y="1317812"/>
            <a:ext cx="3778062" cy="1734670"/>
          </a:xfrm>
          <a:prstGeom prst="roundRect">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w="13462">
                  <a:solidFill>
                    <a:prstClr val="white"/>
                  </a:solidFill>
                  <a:prstDash val="solid"/>
                </a:ln>
                <a:solidFill>
                  <a:srgbClr val="FF0000"/>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0" cap="none" spc="0" normalizeH="0" baseline="0" noProof="0" dirty="0">
                <a:ln w="13462">
                  <a:solidFill>
                    <a:prstClr val="white"/>
                  </a:solidFill>
                  <a:prstDash val="solid"/>
                </a:ln>
                <a:solidFill>
                  <a:srgbClr val="FF0000"/>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Searching</a:t>
            </a:r>
            <a:r>
              <a:rPr kumimoji="0" lang="en-US" sz="20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collecting information related to smart knee prosthesis by studying many research papers (210 including scientific papers, thesis, and dissertations)</a:t>
            </a:r>
          </a:p>
        </p:txBody>
      </p:sp>
      <p:sp>
        <p:nvSpPr>
          <p:cNvPr id="9" name="Arrow: Right 8">
            <a:extLst>
              <a:ext uri="{FF2B5EF4-FFF2-40B4-BE49-F238E27FC236}">
                <a16:creationId xmlns:a16="http://schemas.microsoft.com/office/drawing/2014/main" id="{E6BEEC0D-0631-3093-1982-8B1380995403}"/>
              </a:ext>
            </a:extLst>
          </p:cNvPr>
          <p:cNvSpPr/>
          <p:nvPr/>
        </p:nvSpPr>
        <p:spPr>
          <a:xfrm>
            <a:off x="4275604" y="1956547"/>
            <a:ext cx="632572" cy="457200"/>
          </a:xfrm>
          <a:prstGeom prst="rightArrow">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2BE38208-82C3-E973-32F3-AFBBDCAA99DB}"/>
              </a:ext>
            </a:extLst>
          </p:cNvPr>
          <p:cNvSpPr/>
          <p:nvPr/>
        </p:nvSpPr>
        <p:spPr>
          <a:xfrm>
            <a:off x="4908176" y="1317812"/>
            <a:ext cx="3778062" cy="1734670"/>
          </a:xfrm>
          <a:prstGeom prst="roundRect">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w="13462">
                  <a:solidFill>
                    <a:prstClr val="white"/>
                  </a:solidFill>
                  <a:prstDash val="solid"/>
                </a:ln>
                <a:solidFill>
                  <a:srgbClr val="FF0000"/>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0" cap="none" spc="0" normalizeH="0" baseline="0" noProof="0" dirty="0">
                <a:ln w="13462">
                  <a:solidFill>
                    <a:prstClr val="white"/>
                  </a:solidFill>
                  <a:prstDash val="solid"/>
                </a:ln>
                <a:solidFill>
                  <a:srgbClr val="FF0000"/>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Classification</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Category the research papers in terms of  active prosthesis and semi-active prosthesis</a:t>
            </a:r>
            <a:endParaRPr kumimoji="0" lang="en-US" sz="20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EF510041-1694-0892-5DC2-54B571FBA8EA}"/>
              </a:ext>
            </a:extLst>
          </p:cNvPr>
          <p:cNvCxnSpPr>
            <a:cxnSpLocks/>
          </p:cNvCxnSpPr>
          <p:nvPr/>
        </p:nvCxnSpPr>
        <p:spPr>
          <a:xfrm>
            <a:off x="6797207" y="3052482"/>
            <a:ext cx="0" cy="376518"/>
          </a:xfrm>
          <a:prstGeom prst="straightConnector1">
            <a:avLst/>
          </a:prstGeom>
          <a:noFill/>
          <a:ln w="76200" cap="flat" cmpd="dbl" algn="ctr">
            <a:solidFill>
              <a:srgbClr val="7030A0"/>
            </a:solidFill>
            <a:prstDash val="solid"/>
            <a:miter lim="800000"/>
            <a:tailEnd type="triangle"/>
          </a:ln>
          <a:effectLst/>
        </p:spPr>
      </p:cxnSp>
      <p:sp>
        <p:nvSpPr>
          <p:cNvPr id="12" name="Rectangle: Rounded Corners 11">
            <a:extLst>
              <a:ext uri="{FF2B5EF4-FFF2-40B4-BE49-F238E27FC236}">
                <a16:creationId xmlns:a16="http://schemas.microsoft.com/office/drawing/2014/main" id="{AF10AAEE-7483-8DD2-7C70-03B13F153E62}"/>
              </a:ext>
            </a:extLst>
          </p:cNvPr>
          <p:cNvSpPr/>
          <p:nvPr/>
        </p:nvSpPr>
        <p:spPr>
          <a:xfrm>
            <a:off x="1552263" y="3588324"/>
            <a:ext cx="3778061" cy="693364"/>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Classify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According Mechanical Design</a:t>
            </a:r>
          </a:p>
        </p:txBody>
      </p:sp>
      <p:sp>
        <p:nvSpPr>
          <p:cNvPr id="13" name="Rectangle: Rounded Corners 12">
            <a:extLst>
              <a:ext uri="{FF2B5EF4-FFF2-40B4-BE49-F238E27FC236}">
                <a16:creationId xmlns:a16="http://schemas.microsoft.com/office/drawing/2014/main" id="{8CDBF3B0-B683-6D57-4A7A-4E1F137E2BC1}"/>
              </a:ext>
            </a:extLst>
          </p:cNvPr>
          <p:cNvSpPr/>
          <p:nvPr/>
        </p:nvSpPr>
        <p:spPr>
          <a:xfrm>
            <a:off x="254913" y="4822799"/>
            <a:ext cx="3778061" cy="616230"/>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Mechanical Design of Semi-Active Prosthesis</a:t>
            </a:r>
          </a:p>
        </p:txBody>
      </p:sp>
      <p:cxnSp>
        <p:nvCxnSpPr>
          <p:cNvPr id="14" name="Straight Connector 13">
            <a:extLst>
              <a:ext uri="{FF2B5EF4-FFF2-40B4-BE49-F238E27FC236}">
                <a16:creationId xmlns:a16="http://schemas.microsoft.com/office/drawing/2014/main" id="{9C62A466-EB71-7EC1-CA1F-A0E0707AE114}"/>
              </a:ext>
            </a:extLst>
          </p:cNvPr>
          <p:cNvCxnSpPr/>
          <p:nvPr/>
        </p:nvCxnSpPr>
        <p:spPr>
          <a:xfrm>
            <a:off x="680575" y="5438833"/>
            <a:ext cx="0" cy="415411"/>
          </a:xfrm>
          <a:prstGeom prst="line">
            <a:avLst/>
          </a:prstGeom>
          <a:noFill/>
          <a:ln w="53975" cap="flat" cmpd="dbl" algn="ctr">
            <a:solidFill>
              <a:srgbClr val="C00000"/>
            </a:solidFill>
            <a:prstDash val="solid"/>
            <a:miter lim="800000"/>
          </a:ln>
          <a:effectLst/>
        </p:spPr>
      </p:cxnSp>
      <p:cxnSp>
        <p:nvCxnSpPr>
          <p:cNvPr id="15" name="Straight Arrow Connector 14">
            <a:extLst>
              <a:ext uri="{FF2B5EF4-FFF2-40B4-BE49-F238E27FC236}">
                <a16:creationId xmlns:a16="http://schemas.microsoft.com/office/drawing/2014/main" id="{5EF268B3-45A9-5937-DA96-D2506E98521D}"/>
              </a:ext>
            </a:extLst>
          </p:cNvPr>
          <p:cNvCxnSpPr/>
          <p:nvPr/>
        </p:nvCxnSpPr>
        <p:spPr>
          <a:xfrm>
            <a:off x="680575" y="5854244"/>
            <a:ext cx="628129" cy="0"/>
          </a:xfrm>
          <a:prstGeom prst="straightConnector1">
            <a:avLst/>
          </a:prstGeom>
          <a:noFill/>
          <a:ln w="53975" cap="flat" cmpd="dbl" algn="ctr">
            <a:solidFill>
              <a:srgbClr val="C00000"/>
            </a:solidFill>
            <a:prstDash val="solid"/>
            <a:miter lim="800000"/>
            <a:tailEnd type="triangle"/>
          </a:ln>
          <a:effectLst/>
        </p:spPr>
      </p:cxnSp>
      <p:cxnSp>
        <p:nvCxnSpPr>
          <p:cNvPr id="16" name="Straight Connector 15">
            <a:extLst>
              <a:ext uri="{FF2B5EF4-FFF2-40B4-BE49-F238E27FC236}">
                <a16:creationId xmlns:a16="http://schemas.microsoft.com/office/drawing/2014/main" id="{56670B71-418D-E9BF-38E3-1C413FF799C4}"/>
              </a:ext>
            </a:extLst>
          </p:cNvPr>
          <p:cNvCxnSpPr>
            <a:cxnSpLocks/>
          </p:cNvCxnSpPr>
          <p:nvPr/>
        </p:nvCxnSpPr>
        <p:spPr>
          <a:xfrm>
            <a:off x="680575" y="5767680"/>
            <a:ext cx="0" cy="566716"/>
          </a:xfrm>
          <a:prstGeom prst="line">
            <a:avLst/>
          </a:prstGeom>
          <a:noFill/>
          <a:ln w="53975" cap="flat" cmpd="dbl" algn="ctr">
            <a:solidFill>
              <a:srgbClr val="C00000"/>
            </a:solidFill>
            <a:prstDash val="solid"/>
            <a:miter lim="800000"/>
          </a:ln>
          <a:effectLst/>
        </p:spPr>
      </p:cxnSp>
      <p:cxnSp>
        <p:nvCxnSpPr>
          <p:cNvPr id="17" name="Straight Arrow Connector 16">
            <a:extLst>
              <a:ext uri="{FF2B5EF4-FFF2-40B4-BE49-F238E27FC236}">
                <a16:creationId xmlns:a16="http://schemas.microsoft.com/office/drawing/2014/main" id="{53780D47-42A9-3C56-05F2-630DDAA3E55F}"/>
              </a:ext>
            </a:extLst>
          </p:cNvPr>
          <p:cNvCxnSpPr/>
          <p:nvPr/>
        </p:nvCxnSpPr>
        <p:spPr>
          <a:xfrm>
            <a:off x="661931" y="6334396"/>
            <a:ext cx="628129" cy="0"/>
          </a:xfrm>
          <a:prstGeom prst="straightConnector1">
            <a:avLst/>
          </a:prstGeom>
          <a:noFill/>
          <a:ln w="53975" cap="flat" cmpd="dbl" algn="ctr">
            <a:solidFill>
              <a:srgbClr val="C00000"/>
            </a:solidFill>
            <a:prstDash val="solid"/>
            <a:miter lim="800000"/>
            <a:tailEnd type="triangle"/>
          </a:ln>
          <a:effectLst/>
        </p:spPr>
      </p:cxnSp>
      <p:cxnSp>
        <p:nvCxnSpPr>
          <p:cNvPr id="18" name="Straight Connector 17">
            <a:extLst>
              <a:ext uri="{FF2B5EF4-FFF2-40B4-BE49-F238E27FC236}">
                <a16:creationId xmlns:a16="http://schemas.microsoft.com/office/drawing/2014/main" id="{60D4F6B4-8DCC-CB87-C16E-7FFCB77CB0C3}"/>
              </a:ext>
            </a:extLst>
          </p:cNvPr>
          <p:cNvCxnSpPr>
            <a:cxnSpLocks/>
          </p:cNvCxnSpPr>
          <p:nvPr/>
        </p:nvCxnSpPr>
        <p:spPr>
          <a:xfrm>
            <a:off x="671253" y="6334396"/>
            <a:ext cx="9322" cy="444722"/>
          </a:xfrm>
          <a:prstGeom prst="line">
            <a:avLst/>
          </a:prstGeom>
          <a:noFill/>
          <a:ln w="53975" cap="flat" cmpd="dbl" algn="ctr">
            <a:solidFill>
              <a:srgbClr val="C00000"/>
            </a:solidFill>
            <a:prstDash val="solid"/>
            <a:miter lim="800000"/>
          </a:ln>
          <a:effectLst/>
        </p:spPr>
      </p:cxnSp>
      <p:cxnSp>
        <p:nvCxnSpPr>
          <p:cNvPr id="19" name="Straight Arrow Connector 18">
            <a:extLst>
              <a:ext uri="{FF2B5EF4-FFF2-40B4-BE49-F238E27FC236}">
                <a16:creationId xmlns:a16="http://schemas.microsoft.com/office/drawing/2014/main" id="{71027434-231A-3C1F-6177-3C623E97D2AB}"/>
              </a:ext>
            </a:extLst>
          </p:cNvPr>
          <p:cNvCxnSpPr/>
          <p:nvPr/>
        </p:nvCxnSpPr>
        <p:spPr>
          <a:xfrm>
            <a:off x="661932" y="6779118"/>
            <a:ext cx="628129" cy="0"/>
          </a:xfrm>
          <a:prstGeom prst="straightConnector1">
            <a:avLst/>
          </a:prstGeom>
          <a:noFill/>
          <a:ln w="53975" cap="flat" cmpd="dbl" algn="ctr">
            <a:solidFill>
              <a:srgbClr val="C00000"/>
            </a:solidFill>
            <a:prstDash val="solid"/>
            <a:miter lim="800000"/>
            <a:tailEnd type="triangle"/>
          </a:ln>
          <a:effectLst/>
        </p:spPr>
      </p:cxnSp>
      <p:sp>
        <p:nvSpPr>
          <p:cNvPr id="20" name="TextBox 19">
            <a:extLst>
              <a:ext uri="{FF2B5EF4-FFF2-40B4-BE49-F238E27FC236}">
                <a16:creationId xmlns:a16="http://schemas.microsoft.com/office/drawing/2014/main" id="{F25ECBC9-8A40-15BA-5700-09444B0F1498}"/>
              </a:ext>
            </a:extLst>
          </p:cNvPr>
          <p:cNvSpPr txBox="1"/>
          <p:nvPr/>
        </p:nvSpPr>
        <p:spPr>
          <a:xfrm>
            <a:off x="1205294" y="5485833"/>
            <a:ext cx="3386596" cy="707886"/>
          </a:xfrm>
          <a:prstGeom prst="rect">
            <a:avLst/>
          </a:prstGeom>
          <a:noFill/>
        </p:spPr>
        <p:txBody>
          <a:bodyPr wrap="square" rtlCol="0">
            <a:spAutoFit/>
          </a:bodyPr>
          <a:lstStyle/>
          <a:p>
            <a:pPr defTabSz="914400"/>
            <a:r>
              <a:rPr lang="en-US" sz="2000" b="1" dirty="0">
                <a:solidFill>
                  <a:prstClr val="black"/>
                </a:solidFill>
                <a:latin typeface="Times New Roman" panose="02020603050405020304" pitchFamily="18" charset="0"/>
                <a:cs typeface="Times New Roman" panose="02020603050405020304" pitchFamily="18" charset="0"/>
              </a:rPr>
              <a:t>         Type of Actuator </a:t>
            </a:r>
          </a:p>
          <a:p>
            <a:pPr defTabSz="914400"/>
            <a:r>
              <a:rPr lang="en-US" sz="2000" b="1" dirty="0">
                <a:solidFill>
                  <a:prstClr val="black"/>
                </a:solidFill>
                <a:latin typeface="Times New Roman" panose="02020603050405020304" pitchFamily="18" charset="0"/>
                <a:cs typeface="Times New Roman" panose="02020603050405020304" pitchFamily="18" charset="0"/>
              </a:rPr>
              <a:t>[Variable Damping Actuator]</a:t>
            </a:r>
          </a:p>
        </p:txBody>
      </p:sp>
      <p:sp>
        <p:nvSpPr>
          <p:cNvPr id="21" name="Rectangle: Rounded Corners 20">
            <a:extLst>
              <a:ext uri="{FF2B5EF4-FFF2-40B4-BE49-F238E27FC236}">
                <a16:creationId xmlns:a16="http://schemas.microsoft.com/office/drawing/2014/main" id="{27AE8D47-0E04-1F43-98F0-E00AE131B99B}"/>
              </a:ext>
            </a:extLst>
          </p:cNvPr>
          <p:cNvSpPr/>
          <p:nvPr/>
        </p:nvSpPr>
        <p:spPr>
          <a:xfrm>
            <a:off x="4531260" y="4822799"/>
            <a:ext cx="3778061" cy="616230"/>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Mechanical Design of Active Prosthesis</a:t>
            </a:r>
          </a:p>
        </p:txBody>
      </p:sp>
      <p:sp>
        <p:nvSpPr>
          <p:cNvPr id="22" name="TextBox 21">
            <a:extLst>
              <a:ext uri="{FF2B5EF4-FFF2-40B4-BE49-F238E27FC236}">
                <a16:creationId xmlns:a16="http://schemas.microsoft.com/office/drawing/2014/main" id="{1046A415-9642-55C3-9507-1331357F2FDC}"/>
              </a:ext>
            </a:extLst>
          </p:cNvPr>
          <p:cNvSpPr txBox="1"/>
          <p:nvPr/>
        </p:nvSpPr>
        <p:spPr>
          <a:xfrm>
            <a:off x="1276336" y="6134341"/>
            <a:ext cx="2255228" cy="400110"/>
          </a:xfrm>
          <a:prstGeom prst="rect">
            <a:avLst/>
          </a:prstGeom>
          <a:noFill/>
        </p:spPr>
        <p:txBody>
          <a:bodyPr wrap="square" rtlCol="0">
            <a:spAutoFit/>
          </a:bodyPr>
          <a:lstStyle/>
          <a:p>
            <a:pPr defTabSz="914400"/>
            <a:r>
              <a:rPr lang="en-US" sz="2000" b="1" dirty="0">
                <a:solidFill>
                  <a:prstClr val="black"/>
                </a:solidFill>
                <a:latin typeface="Times New Roman" panose="02020603050405020304" pitchFamily="18" charset="0"/>
                <a:cs typeface="Times New Roman" panose="02020603050405020304" pitchFamily="18" charset="0"/>
              </a:rPr>
              <a:t>The Used Material</a:t>
            </a:r>
          </a:p>
        </p:txBody>
      </p:sp>
      <p:sp>
        <p:nvSpPr>
          <p:cNvPr id="23" name="TextBox 22">
            <a:extLst>
              <a:ext uri="{FF2B5EF4-FFF2-40B4-BE49-F238E27FC236}">
                <a16:creationId xmlns:a16="http://schemas.microsoft.com/office/drawing/2014/main" id="{CBA65A90-0C85-DD1A-8C4D-C965CC1802B6}"/>
              </a:ext>
            </a:extLst>
          </p:cNvPr>
          <p:cNvSpPr txBox="1"/>
          <p:nvPr/>
        </p:nvSpPr>
        <p:spPr>
          <a:xfrm>
            <a:off x="1290060" y="6517396"/>
            <a:ext cx="2418190" cy="400110"/>
          </a:xfrm>
          <a:prstGeom prst="rect">
            <a:avLst/>
          </a:prstGeom>
          <a:noFill/>
        </p:spPr>
        <p:txBody>
          <a:bodyPr wrap="square" rtlCol="0">
            <a:spAutoFit/>
          </a:bodyPr>
          <a:lstStyle/>
          <a:p>
            <a:pPr defTabSz="914400"/>
            <a:r>
              <a:rPr lang="en-US" sz="2000" b="1" dirty="0">
                <a:solidFill>
                  <a:prstClr val="black"/>
                </a:solidFill>
                <a:latin typeface="Times New Roman" panose="02020603050405020304" pitchFamily="18" charset="0"/>
                <a:cs typeface="Times New Roman" panose="02020603050405020304" pitchFamily="18" charset="0"/>
              </a:rPr>
              <a:t>Numerical Analysis</a:t>
            </a:r>
          </a:p>
        </p:txBody>
      </p:sp>
      <p:sp>
        <p:nvSpPr>
          <p:cNvPr id="24" name="Rectangle: Rounded Corners 23">
            <a:extLst>
              <a:ext uri="{FF2B5EF4-FFF2-40B4-BE49-F238E27FC236}">
                <a16:creationId xmlns:a16="http://schemas.microsoft.com/office/drawing/2014/main" id="{6ECE8159-F57A-CF48-76B0-0967966D587F}"/>
              </a:ext>
            </a:extLst>
          </p:cNvPr>
          <p:cNvSpPr/>
          <p:nvPr/>
        </p:nvSpPr>
        <p:spPr>
          <a:xfrm>
            <a:off x="8159023" y="3588983"/>
            <a:ext cx="3778061" cy="693364"/>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Classify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According Control Design</a:t>
            </a:r>
          </a:p>
        </p:txBody>
      </p:sp>
      <p:sp>
        <p:nvSpPr>
          <p:cNvPr id="25" name="Right Brace 24">
            <a:extLst>
              <a:ext uri="{FF2B5EF4-FFF2-40B4-BE49-F238E27FC236}">
                <a16:creationId xmlns:a16="http://schemas.microsoft.com/office/drawing/2014/main" id="{8CD2B48E-D1C2-A37B-51E8-ED245C843295}"/>
              </a:ext>
            </a:extLst>
          </p:cNvPr>
          <p:cNvSpPr/>
          <p:nvPr/>
        </p:nvSpPr>
        <p:spPr>
          <a:xfrm rot="16200000">
            <a:off x="6621361" y="962170"/>
            <a:ext cx="351693" cy="4937188"/>
          </a:xfrm>
          <a:prstGeom prst="rightBrace">
            <a:avLst/>
          </a:prstGeom>
          <a:noFill/>
          <a:ln w="50800" cap="flat" cmpd="dbl"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6" name="Right Brace 25">
            <a:extLst>
              <a:ext uri="{FF2B5EF4-FFF2-40B4-BE49-F238E27FC236}">
                <a16:creationId xmlns:a16="http://schemas.microsoft.com/office/drawing/2014/main" id="{7979F0EA-5F1A-E740-E4BF-F7A84196C0C2}"/>
              </a:ext>
            </a:extLst>
          </p:cNvPr>
          <p:cNvSpPr/>
          <p:nvPr/>
        </p:nvSpPr>
        <p:spPr>
          <a:xfrm rot="16200000">
            <a:off x="4010384" y="2104772"/>
            <a:ext cx="530441" cy="4937188"/>
          </a:xfrm>
          <a:prstGeom prst="rightBrace">
            <a:avLst/>
          </a:prstGeom>
          <a:noFill/>
          <a:ln w="50800" cap="flat" cmpd="dbl"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7" name="Arrow: Right 26">
            <a:extLst>
              <a:ext uri="{FF2B5EF4-FFF2-40B4-BE49-F238E27FC236}">
                <a16:creationId xmlns:a16="http://schemas.microsoft.com/office/drawing/2014/main" id="{5BC249D4-4CDC-1463-83A9-4E4E76AD39E4}"/>
              </a:ext>
            </a:extLst>
          </p:cNvPr>
          <p:cNvSpPr/>
          <p:nvPr/>
        </p:nvSpPr>
        <p:spPr>
          <a:xfrm>
            <a:off x="8686238" y="1956547"/>
            <a:ext cx="632572" cy="457200"/>
          </a:xfrm>
          <a:prstGeom prst="rightArrow">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60DAFF81-8A8C-7502-C74E-C173B3392097}"/>
              </a:ext>
            </a:extLst>
          </p:cNvPr>
          <p:cNvCxnSpPr/>
          <p:nvPr/>
        </p:nvCxnSpPr>
        <p:spPr>
          <a:xfrm>
            <a:off x="5906907" y="5418393"/>
            <a:ext cx="0" cy="415411"/>
          </a:xfrm>
          <a:prstGeom prst="line">
            <a:avLst/>
          </a:prstGeom>
          <a:noFill/>
          <a:ln w="53975" cap="flat" cmpd="dbl" algn="ctr">
            <a:solidFill>
              <a:srgbClr val="C00000"/>
            </a:solidFill>
            <a:prstDash val="solid"/>
            <a:miter lim="800000"/>
          </a:ln>
          <a:effectLst/>
        </p:spPr>
      </p:cxnSp>
      <p:cxnSp>
        <p:nvCxnSpPr>
          <p:cNvPr id="29" name="Straight Arrow Connector 28">
            <a:extLst>
              <a:ext uri="{FF2B5EF4-FFF2-40B4-BE49-F238E27FC236}">
                <a16:creationId xmlns:a16="http://schemas.microsoft.com/office/drawing/2014/main" id="{7EC2CA68-2862-7079-6CD4-5D5C19D029B0}"/>
              </a:ext>
            </a:extLst>
          </p:cNvPr>
          <p:cNvCxnSpPr/>
          <p:nvPr/>
        </p:nvCxnSpPr>
        <p:spPr>
          <a:xfrm>
            <a:off x="5906907" y="5833804"/>
            <a:ext cx="628129" cy="0"/>
          </a:xfrm>
          <a:prstGeom prst="straightConnector1">
            <a:avLst/>
          </a:prstGeom>
          <a:noFill/>
          <a:ln w="53975" cap="flat" cmpd="dbl" algn="ctr">
            <a:solidFill>
              <a:srgbClr val="C00000"/>
            </a:solidFill>
            <a:prstDash val="solid"/>
            <a:miter lim="800000"/>
            <a:tailEnd type="triangle"/>
          </a:ln>
          <a:effectLst/>
        </p:spPr>
      </p:cxnSp>
      <p:cxnSp>
        <p:nvCxnSpPr>
          <p:cNvPr id="30" name="Straight Connector 29">
            <a:extLst>
              <a:ext uri="{FF2B5EF4-FFF2-40B4-BE49-F238E27FC236}">
                <a16:creationId xmlns:a16="http://schemas.microsoft.com/office/drawing/2014/main" id="{9F57F994-6359-6341-F8E8-22684C99155C}"/>
              </a:ext>
            </a:extLst>
          </p:cNvPr>
          <p:cNvCxnSpPr>
            <a:cxnSpLocks/>
          </p:cNvCxnSpPr>
          <p:nvPr/>
        </p:nvCxnSpPr>
        <p:spPr>
          <a:xfrm>
            <a:off x="5906907" y="5747240"/>
            <a:ext cx="0" cy="566716"/>
          </a:xfrm>
          <a:prstGeom prst="line">
            <a:avLst/>
          </a:prstGeom>
          <a:noFill/>
          <a:ln w="53975" cap="flat" cmpd="dbl" algn="ctr">
            <a:solidFill>
              <a:srgbClr val="C00000"/>
            </a:solidFill>
            <a:prstDash val="solid"/>
            <a:miter lim="800000"/>
          </a:ln>
          <a:effectLst/>
        </p:spPr>
      </p:cxnSp>
      <p:cxnSp>
        <p:nvCxnSpPr>
          <p:cNvPr id="31" name="Straight Arrow Connector 30">
            <a:extLst>
              <a:ext uri="{FF2B5EF4-FFF2-40B4-BE49-F238E27FC236}">
                <a16:creationId xmlns:a16="http://schemas.microsoft.com/office/drawing/2014/main" id="{03F0DBEF-7AD0-467A-DA73-B3EFBFD77C25}"/>
              </a:ext>
            </a:extLst>
          </p:cNvPr>
          <p:cNvCxnSpPr/>
          <p:nvPr/>
        </p:nvCxnSpPr>
        <p:spPr>
          <a:xfrm>
            <a:off x="5888263" y="6313956"/>
            <a:ext cx="628129" cy="0"/>
          </a:xfrm>
          <a:prstGeom prst="straightConnector1">
            <a:avLst/>
          </a:prstGeom>
          <a:noFill/>
          <a:ln w="53975" cap="flat" cmpd="dbl" algn="ctr">
            <a:solidFill>
              <a:srgbClr val="C00000"/>
            </a:solidFill>
            <a:prstDash val="solid"/>
            <a:miter lim="800000"/>
            <a:tailEnd type="triangle"/>
          </a:ln>
          <a:effectLst/>
        </p:spPr>
      </p:cxnSp>
      <p:cxnSp>
        <p:nvCxnSpPr>
          <p:cNvPr id="32" name="Straight Connector 31">
            <a:extLst>
              <a:ext uri="{FF2B5EF4-FFF2-40B4-BE49-F238E27FC236}">
                <a16:creationId xmlns:a16="http://schemas.microsoft.com/office/drawing/2014/main" id="{168C1BC3-C8F2-B0A5-A3DF-92EB689EB77E}"/>
              </a:ext>
            </a:extLst>
          </p:cNvPr>
          <p:cNvCxnSpPr>
            <a:cxnSpLocks/>
          </p:cNvCxnSpPr>
          <p:nvPr/>
        </p:nvCxnSpPr>
        <p:spPr>
          <a:xfrm>
            <a:off x="5897585" y="6313956"/>
            <a:ext cx="9322" cy="444722"/>
          </a:xfrm>
          <a:prstGeom prst="line">
            <a:avLst/>
          </a:prstGeom>
          <a:noFill/>
          <a:ln w="53975" cap="flat" cmpd="dbl" algn="ctr">
            <a:solidFill>
              <a:srgbClr val="C00000"/>
            </a:solidFill>
            <a:prstDash val="solid"/>
            <a:miter lim="800000"/>
          </a:ln>
          <a:effectLst/>
        </p:spPr>
      </p:cxnSp>
      <p:cxnSp>
        <p:nvCxnSpPr>
          <p:cNvPr id="33" name="Straight Arrow Connector 32">
            <a:extLst>
              <a:ext uri="{FF2B5EF4-FFF2-40B4-BE49-F238E27FC236}">
                <a16:creationId xmlns:a16="http://schemas.microsoft.com/office/drawing/2014/main" id="{4BBB0D0D-22ED-AE31-B351-91759C995A1E}"/>
              </a:ext>
            </a:extLst>
          </p:cNvPr>
          <p:cNvCxnSpPr/>
          <p:nvPr/>
        </p:nvCxnSpPr>
        <p:spPr>
          <a:xfrm>
            <a:off x="5888264" y="6758678"/>
            <a:ext cx="628129" cy="0"/>
          </a:xfrm>
          <a:prstGeom prst="straightConnector1">
            <a:avLst/>
          </a:prstGeom>
          <a:noFill/>
          <a:ln w="53975" cap="flat" cmpd="dbl" algn="ctr">
            <a:solidFill>
              <a:srgbClr val="C00000"/>
            </a:solidFill>
            <a:prstDash val="solid"/>
            <a:miter lim="800000"/>
            <a:tailEnd type="triangle"/>
          </a:ln>
          <a:effectLst/>
        </p:spPr>
      </p:cxnSp>
      <p:sp>
        <p:nvSpPr>
          <p:cNvPr id="34" name="TextBox 33">
            <a:extLst>
              <a:ext uri="{FF2B5EF4-FFF2-40B4-BE49-F238E27FC236}">
                <a16:creationId xmlns:a16="http://schemas.microsoft.com/office/drawing/2014/main" id="{FFD9DFE6-FAEC-1A1D-9605-A4639FE43CED}"/>
              </a:ext>
            </a:extLst>
          </p:cNvPr>
          <p:cNvSpPr txBox="1"/>
          <p:nvPr/>
        </p:nvSpPr>
        <p:spPr>
          <a:xfrm>
            <a:off x="6431626" y="5465393"/>
            <a:ext cx="5666076" cy="707886"/>
          </a:xfrm>
          <a:prstGeom prst="rect">
            <a:avLst/>
          </a:prstGeom>
          <a:noFill/>
        </p:spPr>
        <p:txBody>
          <a:bodyPr wrap="square" rtlCol="0">
            <a:spAutoFit/>
          </a:bodyPr>
          <a:lstStyle/>
          <a:p>
            <a:pPr defTabSz="914400"/>
            <a:r>
              <a:rPr lang="en-US" sz="2000" b="1" dirty="0">
                <a:solidFill>
                  <a:prstClr val="black"/>
                </a:solidFill>
                <a:latin typeface="Times New Roman" panose="02020603050405020304" pitchFamily="18" charset="0"/>
                <a:cs typeface="Times New Roman" panose="02020603050405020304" pitchFamily="18" charset="0"/>
              </a:rPr>
              <a:t>Type of Actuator [Electromechanical Actuator or Pneumatic Artificial Muscles Actuator (PAM)]</a:t>
            </a:r>
          </a:p>
        </p:txBody>
      </p:sp>
      <p:sp>
        <p:nvSpPr>
          <p:cNvPr id="35" name="TextBox 34">
            <a:extLst>
              <a:ext uri="{FF2B5EF4-FFF2-40B4-BE49-F238E27FC236}">
                <a16:creationId xmlns:a16="http://schemas.microsoft.com/office/drawing/2014/main" id="{73BD2A7A-764C-6F7B-4A0F-65991678315D}"/>
              </a:ext>
            </a:extLst>
          </p:cNvPr>
          <p:cNvSpPr txBox="1"/>
          <p:nvPr/>
        </p:nvSpPr>
        <p:spPr>
          <a:xfrm>
            <a:off x="6502668" y="6113901"/>
            <a:ext cx="2255228" cy="400110"/>
          </a:xfrm>
          <a:prstGeom prst="rect">
            <a:avLst/>
          </a:prstGeom>
          <a:noFill/>
        </p:spPr>
        <p:txBody>
          <a:bodyPr wrap="square" rtlCol="0">
            <a:spAutoFit/>
          </a:bodyPr>
          <a:lstStyle/>
          <a:p>
            <a:pPr defTabSz="914400"/>
            <a:r>
              <a:rPr lang="en-US" sz="2000" b="1" dirty="0">
                <a:solidFill>
                  <a:prstClr val="black"/>
                </a:solidFill>
                <a:latin typeface="Times New Roman" panose="02020603050405020304" pitchFamily="18" charset="0"/>
                <a:cs typeface="Times New Roman" panose="02020603050405020304" pitchFamily="18" charset="0"/>
              </a:rPr>
              <a:t>The Used Material</a:t>
            </a:r>
          </a:p>
        </p:txBody>
      </p:sp>
      <p:sp>
        <p:nvSpPr>
          <p:cNvPr id="36" name="TextBox 35">
            <a:extLst>
              <a:ext uri="{FF2B5EF4-FFF2-40B4-BE49-F238E27FC236}">
                <a16:creationId xmlns:a16="http://schemas.microsoft.com/office/drawing/2014/main" id="{518D654D-8E27-29A3-C56C-7369C75662FF}"/>
              </a:ext>
            </a:extLst>
          </p:cNvPr>
          <p:cNvSpPr txBox="1"/>
          <p:nvPr/>
        </p:nvSpPr>
        <p:spPr>
          <a:xfrm>
            <a:off x="6516392" y="6496956"/>
            <a:ext cx="2418190" cy="400110"/>
          </a:xfrm>
          <a:prstGeom prst="rect">
            <a:avLst/>
          </a:prstGeom>
          <a:noFill/>
        </p:spPr>
        <p:txBody>
          <a:bodyPr wrap="square" rtlCol="0">
            <a:spAutoFit/>
          </a:bodyPr>
          <a:lstStyle/>
          <a:p>
            <a:pPr defTabSz="914400"/>
            <a:r>
              <a:rPr lang="en-US" sz="2000" b="1" dirty="0">
                <a:solidFill>
                  <a:prstClr val="black"/>
                </a:solidFill>
                <a:latin typeface="Times New Roman" panose="02020603050405020304" pitchFamily="18" charset="0"/>
                <a:cs typeface="Times New Roman" panose="02020603050405020304" pitchFamily="18" charset="0"/>
              </a:rPr>
              <a:t>Numerical Analysis</a:t>
            </a:r>
          </a:p>
        </p:txBody>
      </p:sp>
      <p:cxnSp>
        <p:nvCxnSpPr>
          <p:cNvPr id="37" name="Straight Arrow Connector 36">
            <a:extLst>
              <a:ext uri="{FF2B5EF4-FFF2-40B4-BE49-F238E27FC236}">
                <a16:creationId xmlns:a16="http://schemas.microsoft.com/office/drawing/2014/main" id="{7F1EAA71-C967-36B2-93EC-32F0094C6151}"/>
              </a:ext>
            </a:extLst>
          </p:cNvPr>
          <p:cNvCxnSpPr>
            <a:cxnSpLocks/>
            <a:stCxn id="24" idx="2"/>
          </p:cNvCxnSpPr>
          <p:nvPr/>
        </p:nvCxnSpPr>
        <p:spPr>
          <a:xfrm flipH="1">
            <a:off x="10048053" y="4282347"/>
            <a:ext cx="1" cy="340604"/>
          </a:xfrm>
          <a:prstGeom prst="straightConnector1">
            <a:avLst/>
          </a:prstGeom>
          <a:noFill/>
          <a:ln w="63500" cap="flat" cmpd="dbl" algn="ctr">
            <a:solidFill>
              <a:srgbClr val="7030A0"/>
            </a:solidFill>
            <a:prstDash val="solid"/>
            <a:miter lim="800000"/>
            <a:tailEnd type="triangle"/>
          </a:ln>
          <a:effectLst/>
        </p:spPr>
      </p:cxnSp>
      <p:sp>
        <p:nvSpPr>
          <p:cNvPr id="38" name="TextBox 37">
            <a:extLst>
              <a:ext uri="{FF2B5EF4-FFF2-40B4-BE49-F238E27FC236}">
                <a16:creationId xmlns:a16="http://schemas.microsoft.com/office/drawing/2014/main" id="{80D794F8-8A20-ADCB-1029-D6A14774FF1B}"/>
              </a:ext>
            </a:extLst>
          </p:cNvPr>
          <p:cNvSpPr txBox="1"/>
          <p:nvPr/>
        </p:nvSpPr>
        <p:spPr>
          <a:xfrm>
            <a:off x="8406135" y="4500873"/>
            <a:ext cx="3653817" cy="707886"/>
          </a:xfrm>
          <a:prstGeom prst="rect">
            <a:avLst/>
          </a:prstGeom>
          <a:noFill/>
        </p:spPr>
        <p:txBody>
          <a:bodyPr wrap="square">
            <a:spAutoFit/>
          </a:bodyPr>
          <a:lstStyle/>
          <a:p>
            <a:pPr defTabSz="914400"/>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Classify</a:t>
            </a:r>
            <a:r>
              <a:rPr lang="en-US" sz="2000" b="1" dirty="0">
                <a:ln w="13462">
                  <a:solidFill>
                    <a:prstClr val="white"/>
                  </a:solidFill>
                  <a:prstDash val="solid"/>
                </a:ln>
                <a:solidFill>
                  <a:srgbClr val="FF0000"/>
                </a:solidFill>
                <a:effectLst>
                  <a:outerShdw dist="38100" dir="2700000" algn="bl" rotWithShape="0">
                    <a:srgbClr val="5B9BD5"/>
                  </a:outerShdw>
                </a:effectLst>
                <a:latin typeface="Times New Roman" panose="02020603050405020304" pitchFamily="18" charset="0"/>
                <a:cs typeface="Times New Roman" panose="02020603050405020304" pitchFamily="18" charset="0"/>
              </a:rPr>
              <a:t> </a:t>
            </a:r>
          </a:p>
          <a:p>
            <a:pPr defTabSz="914400"/>
            <a:r>
              <a:rPr lang="en-US" sz="2000" b="1" dirty="0">
                <a:solidFill>
                  <a:srgbClr val="000000"/>
                </a:solidFill>
                <a:latin typeface="Times New Roman" panose="02020603050405020304" pitchFamily="18" charset="0"/>
                <a:cs typeface="Times New Roman" panose="02020603050405020304" pitchFamily="18" charset="0"/>
              </a:rPr>
              <a:t>           Control Algorithms</a:t>
            </a:r>
          </a:p>
        </p:txBody>
      </p:sp>
      <p:sp>
        <p:nvSpPr>
          <p:cNvPr id="39" name="Rectangle: Rounded Corners 38">
            <a:extLst>
              <a:ext uri="{FF2B5EF4-FFF2-40B4-BE49-F238E27FC236}">
                <a16:creationId xmlns:a16="http://schemas.microsoft.com/office/drawing/2014/main" id="{FD4CC8D2-69B3-1D21-1A9F-490F7731A28B}"/>
              </a:ext>
            </a:extLst>
          </p:cNvPr>
          <p:cNvSpPr/>
          <p:nvPr/>
        </p:nvSpPr>
        <p:spPr>
          <a:xfrm>
            <a:off x="9332626" y="1307494"/>
            <a:ext cx="2845556" cy="1734670"/>
          </a:xfrm>
          <a:prstGeom prst="roundRect">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w="13462">
                  <a:solidFill>
                    <a:prstClr val="white"/>
                  </a:solidFill>
                  <a:prstDash val="solid"/>
                </a:ln>
                <a:solidFill>
                  <a:srgbClr val="FF0000"/>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0" cap="none" spc="0" normalizeH="0" baseline="0" noProof="0" dirty="0">
                <a:ln w="13462">
                  <a:solidFill>
                    <a:prstClr val="white"/>
                  </a:solidFill>
                  <a:prstDash val="solid"/>
                </a:ln>
                <a:solidFill>
                  <a:srgbClr val="FF0000"/>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rPr>
              <a:t>Disassembly</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Disassembly of previous types of knee prostheses that exist in local markets to know all their components   </a:t>
            </a:r>
            <a:endParaRPr kumimoji="0" lang="en-US" sz="2000" b="1" i="0" u="none" strike="noStrike" kern="0" cap="none" spc="0" normalizeH="0" baseline="0" noProof="0" dirty="0">
              <a:ln w="13462">
                <a:solidFill>
                  <a:prstClr val="white"/>
                </a:solidFill>
                <a:prstDash val="solid"/>
              </a:ln>
              <a:solidFill>
                <a:srgbClr val="FF0000"/>
              </a:solidFill>
              <a:effectLst>
                <a:outerShdw dist="38100" dir="2700000" algn="bl" rotWithShape="0">
                  <a:srgbClr val="5B9BD5"/>
                </a:outerShdw>
              </a:effectLst>
              <a:uLnTx/>
              <a:uFillTx/>
              <a:latin typeface="Times New Roman" panose="02020603050405020304" pitchFamily="18" charset="0"/>
              <a:ea typeface="+mn-ea"/>
              <a:cs typeface="Times New Roman" panose="02020603050405020304" pitchFamily="18" charset="0"/>
            </a:endParaRPr>
          </a:p>
        </p:txBody>
      </p:sp>
      <p:sp>
        <p:nvSpPr>
          <p:cNvPr id="40" name="Flowchart: Connector 39">
            <a:extLst>
              <a:ext uri="{FF2B5EF4-FFF2-40B4-BE49-F238E27FC236}">
                <a16:creationId xmlns:a16="http://schemas.microsoft.com/office/drawing/2014/main" id="{4B4A7E00-23F7-6809-BBA1-B4C6D952C155}"/>
              </a:ext>
            </a:extLst>
          </p:cNvPr>
          <p:cNvSpPr/>
          <p:nvPr/>
        </p:nvSpPr>
        <p:spPr>
          <a:xfrm>
            <a:off x="2157973" y="846879"/>
            <a:ext cx="457200" cy="457200"/>
          </a:xfrm>
          <a:prstGeom prst="flowChartConnector">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41" name="Flowchart: Connector 40">
            <a:extLst>
              <a:ext uri="{FF2B5EF4-FFF2-40B4-BE49-F238E27FC236}">
                <a16:creationId xmlns:a16="http://schemas.microsoft.com/office/drawing/2014/main" id="{8D0F521E-FBDB-2A73-F5CB-762BA1CE70D6}"/>
              </a:ext>
            </a:extLst>
          </p:cNvPr>
          <p:cNvSpPr/>
          <p:nvPr/>
        </p:nvSpPr>
        <p:spPr>
          <a:xfrm>
            <a:off x="6568607" y="846879"/>
            <a:ext cx="457200" cy="457200"/>
          </a:xfrm>
          <a:prstGeom prst="flowChartConnector">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42" name="Flowchart: Connector 41">
            <a:extLst>
              <a:ext uri="{FF2B5EF4-FFF2-40B4-BE49-F238E27FC236}">
                <a16:creationId xmlns:a16="http://schemas.microsoft.com/office/drawing/2014/main" id="{29910FA0-7846-1739-C350-D0FA8CD888DA}"/>
              </a:ext>
            </a:extLst>
          </p:cNvPr>
          <p:cNvSpPr/>
          <p:nvPr/>
        </p:nvSpPr>
        <p:spPr>
          <a:xfrm>
            <a:off x="10488974" y="837066"/>
            <a:ext cx="457200" cy="457200"/>
          </a:xfrm>
          <a:prstGeom prst="flowChartConnector">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cxnSp>
        <p:nvCxnSpPr>
          <p:cNvPr id="43" name="Straight Connector 42">
            <a:extLst>
              <a:ext uri="{FF2B5EF4-FFF2-40B4-BE49-F238E27FC236}">
                <a16:creationId xmlns:a16="http://schemas.microsoft.com/office/drawing/2014/main" id="{34E24295-73C6-5F04-B102-5872F4636209}"/>
              </a:ext>
            </a:extLst>
          </p:cNvPr>
          <p:cNvCxnSpPr/>
          <p:nvPr/>
        </p:nvCxnSpPr>
        <p:spPr>
          <a:xfrm flipH="1">
            <a:off x="0" y="6858000"/>
            <a:ext cx="12191999" cy="0"/>
          </a:xfrm>
          <a:prstGeom prst="line">
            <a:avLst/>
          </a:prstGeom>
          <a:noFill/>
          <a:ln w="66675" cap="flat" cmpd="sng" algn="ctr">
            <a:solidFill>
              <a:srgbClr val="C00000"/>
            </a:solidFill>
            <a:prstDash val="solid"/>
            <a:miter lim="800000"/>
          </a:ln>
          <a:effectLst/>
        </p:spPr>
      </p:cxnSp>
      <p:cxnSp>
        <p:nvCxnSpPr>
          <p:cNvPr id="44" name="Straight Connector 43">
            <a:extLst>
              <a:ext uri="{FF2B5EF4-FFF2-40B4-BE49-F238E27FC236}">
                <a16:creationId xmlns:a16="http://schemas.microsoft.com/office/drawing/2014/main" id="{E67C48E1-BEBD-748C-C3AE-5BF434ECB6BB}"/>
              </a:ext>
            </a:extLst>
          </p:cNvPr>
          <p:cNvCxnSpPr>
            <a:cxnSpLocks/>
          </p:cNvCxnSpPr>
          <p:nvPr/>
        </p:nvCxnSpPr>
        <p:spPr>
          <a:xfrm flipH="1">
            <a:off x="-1" y="845438"/>
            <a:ext cx="8909210" cy="6978"/>
          </a:xfrm>
          <a:prstGeom prst="line">
            <a:avLst/>
          </a:prstGeom>
          <a:noFill/>
          <a:ln w="66675" cap="flat" cmpd="sng" algn="ctr">
            <a:solidFill>
              <a:srgbClr val="C00000"/>
            </a:solidFill>
            <a:prstDash val="solid"/>
            <a:miter lim="800000"/>
          </a:ln>
          <a:effectLst/>
        </p:spPr>
      </p:cxnSp>
      <p:cxnSp>
        <p:nvCxnSpPr>
          <p:cNvPr id="45" name="Straight Connector 44">
            <a:extLst>
              <a:ext uri="{FF2B5EF4-FFF2-40B4-BE49-F238E27FC236}">
                <a16:creationId xmlns:a16="http://schemas.microsoft.com/office/drawing/2014/main" id="{BCA920BC-827E-FEBF-A9A7-C5D7AB5E2C9F}"/>
              </a:ext>
            </a:extLst>
          </p:cNvPr>
          <p:cNvCxnSpPr>
            <a:cxnSpLocks/>
          </p:cNvCxnSpPr>
          <p:nvPr/>
        </p:nvCxnSpPr>
        <p:spPr>
          <a:xfrm flipV="1">
            <a:off x="0" y="893173"/>
            <a:ext cx="17337" cy="5973730"/>
          </a:xfrm>
          <a:prstGeom prst="line">
            <a:avLst/>
          </a:prstGeom>
          <a:noFill/>
          <a:ln w="66675" cap="flat" cmpd="sng" algn="ctr">
            <a:solidFill>
              <a:srgbClr val="C00000"/>
            </a:solidFill>
            <a:prstDash val="solid"/>
            <a:miter lim="800000"/>
          </a:ln>
          <a:effectLst/>
        </p:spPr>
      </p:cxnSp>
      <p:cxnSp>
        <p:nvCxnSpPr>
          <p:cNvPr id="46" name="Straight Connector 45">
            <a:extLst>
              <a:ext uri="{FF2B5EF4-FFF2-40B4-BE49-F238E27FC236}">
                <a16:creationId xmlns:a16="http://schemas.microsoft.com/office/drawing/2014/main" id="{792001C0-53C6-DAEF-9CA6-13D7D9596E51}"/>
              </a:ext>
            </a:extLst>
          </p:cNvPr>
          <p:cNvCxnSpPr>
            <a:cxnSpLocks/>
          </p:cNvCxnSpPr>
          <p:nvPr/>
        </p:nvCxnSpPr>
        <p:spPr>
          <a:xfrm flipH="1" flipV="1">
            <a:off x="8893663" y="846879"/>
            <a:ext cx="31092" cy="2461549"/>
          </a:xfrm>
          <a:prstGeom prst="line">
            <a:avLst/>
          </a:prstGeom>
          <a:noFill/>
          <a:ln w="66675" cap="flat" cmpd="sng" algn="ctr">
            <a:solidFill>
              <a:srgbClr val="C00000"/>
            </a:solidFill>
            <a:prstDash val="solid"/>
            <a:miter lim="800000"/>
          </a:ln>
          <a:effectLst/>
        </p:spPr>
      </p:cxnSp>
      <p:cxnSp>
        <p:nvCxnSpPr>
          <p:cNvPr id="47" name="Straight Connector 46">
            <a:extLst>
              <a:ext uri="{FF2B5EF4-FFF2-40B4-BE49-F238E27FC236}">
                <a16:creationId xmlns:a16="http://schemas.microsoft.com/office/drawing/2014/main" id="{CA0537D0-3E97-21EB-0F7C-0CCF7101147D}"/>
              </a:ext>
            </a:extLst>
          </p:cNvPr>
          <p:cNvCxnSpPr>
            <a:cxnSpLocks/>
          </p:cNvCxnSpPr>
          <p:nvPr/>
        </p:nvCxnSpPr>
        <p:spPr>
          <a:xfrm flipH="1" flipV="1">
            <a:off x="12156766" y="3308428"/>
            <a:ext cx="19688" cy="3510507"/>
          </a:xfrm>
          <a:prstGeom prst="line">
            <a:avLst/>
          </a:prstGeom>
          <a:noFill/>
          <a:ln w="66675" cap="flat" cmpd="sng" algn="ctr">
            <a:solidFill>
              <a:srgbClr val="C00000"/>
            </a:solidFill>
            <a:prstDash val="solid"/>
            <a:miter lim="800000"/>
          </a:ln>
          <a:effectLst/>
        </p:spPr>
      </p:cxnSp>
      <p:cxnSp>
        <p:nvCxnSpPr>
          <p:cNvPr id="48" name="Straight Connector 47">
            <a:extLst>
              <a:ext uri="{FF2B5EF4-FFF2-40B4-BE49-F238E27FC236}">
                <a16:creationId xmlns:a16="http://schemas.microsoft.com/office/drawing/2014/main" id="{A1F1FA47-BECD-229C-1F6F-9C0F0C02F9EF}"/>
              </a:ext>
            </a:extLst>
          </p:cNvPr>
          <p:cNvCxnSpPr>
            <a:cxnSpLocks/>
          </p:cNvCxnSpPr>
          <p:nvPr/>
        </p:nvCxnSpPr>
        <p:spPr>
          <a:xfrm flipH="1">
            <a:off x="8893662" y="3305658"/>
            <a:ext cx="3298338" cy="0"/>
          </a:xfrm>
          <a:prstGeom prst="line">
            <a:avLst/>
          </a:prstGeom>
          <a:noFill/>
          <a:ln w="66675" cap="flat" cmpd="sng" algn="ctr">
            <a:solidFill>
              <a:srgbClr val="C00000"/>
            </a:solidFill>
            <a:prstDash val="solid"/>
            <a:miter lim="800000"/>
          </a:ln>
          <a:effectLst/>
        </p:spPr>
      </p:cxnSp>
      <p:pic>
        <p:nvPicPr>
          <p:cNvPr id="49" name="Graphic 48" descr="Line arrow: Clockwise curve with solid fill">
            <a:extLst>
              <a:ext uri="{FF2B5EF4-FFF2-40B4-BE49-F238E27FC236}">
                <a16:creationId xmlns:a16="http://schemas.microsoft.com/office/drawing/2014/main" id="{543FF8A7-07DB-D6FF-9CEB-8951BD9197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056" y="545859"/>
            <a:ext cx="914400" cy="914400"/>
          </a:xfrm>
          <a:prstGeom prst="rect">
            <a:avLst/>
          </a:prstGeom>
        </p:spPr>
      </p:pic>
      <p:pic>
        <p:nvPicPr>
          <p:cNvPr id="50" name="Graphic 49" descr="Document with solid fill">
            <a:extLst>
              <a:ext uri="{FF2B5EF4-FFF2-40B4-BE49-F238E27FC236}">
                <a16:creationId xmlns:a16="http://schemas.microsoft.com/office/drawing/2014/main" id="{D52FD53A-E511-F9B4-9C58-0F4115628A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263" y="-51389"/>
            <a:ext cx="914400" cy="914400"/>
          </a:xfrm>
          <a:prstGeom prst="rect">
            <a:avLst/>
          </a:prstGeom>
        </p:spPr>
      </p:pic>
      <p:sp>
        <p:nvSpPr>
          <p:cNvPr id="51" name="TextBox 50">
            <a:hlinkClick r:id="rId6" action="ppaction://hlinkfile"/>
            <a:extLst>
              <a:ext uri="{FF2B5EF4-FFF2-40B4-BE49-F238E27FC236}">
                <a16:creationId xmlns:a16="http://schemas.microsoft.com/office/drawing/2014/main" id="{9F5560AA-CBFC-8168-A433-92CC4E0F7B42}"/>
              </a:ext>
            </a:extLst>
          </p:cNvPr>
          <p:cNvSpPr txBox="1"/>
          <p:nvPr/>
        </p:nvSpPr>
        <p:spPr>
          <a:xfrm>
            <a:off x="559727" y="-109050"/>
            <a:ext cx="3971533" cy="1015663"/>
          </a:xfrm>
          <a:prstGeom prst="rect">
            <a:avLst/>
          </a:prstGeom>
          <a:noFill/>
        </p:spPr>
        <p:txBody>
          <a:bodyPr wrap="square" rtlCol="0">
            <a:spAutoFit/>
          </a:bodyPr>
          <a:lstStyle/>
          <a:p>
            <a:pPr defTabSz="914400"/>
            <a:r>
              <a:rPr lang="en-US" sz="2000" b="1" dirty="0">
                <a:solidFill>
                  <a:prstClr val="black"/>
                </a:solidFill>
                <a:latin typeface="Times New Roman" panose="02020603050405020304" pitchFamily="18" charset="0"/>
                <a:cs typeface="Times New Roman" panose="02020603050405020304" pitchFamily="18" charset="0"/>
              </a:rPr>
              <a:t>Review of Computerized Prosthetic Knee Joint in Terms of Mechanical and Control Design</a:t>
            </a:r>
          </a:p>
        </p:txBody>
      </p:sp>
      <p:sp>
        <p:nvSpPr>
          <p:cNvPr id="53" name="TextBox 52">
            <a:extLst>
              <a:ext uri="{FF2B5EF4-FFF2-40B4-BE49-F238E27FC236}">
                <a16:creationId xmlns:a16="http://schemas.microsoft.com/office/drawing/2014/main" id="{57615C28-8CDA-0BB7-7F63-42E2A08F003B}"/>
              </a:ext>
            </a:extLst>
          </p:cNvPr>
          <p:cNvSpPr txBox="1"/>
          <p:nvPr/>
        </p:nvSpPr>
        <p:spPr>
          <a:xfrm>
            <a:off x="9322536" y="5061900"/>
            <a:ext cx="1918158" cy="400110"/>
          </a:xfrm>
          <a:prstGeom prst="rect">
            <a:avLst/>
          </a:prstGeom>
          <a:noFill/>
        </p:spPr>
        <p:txBody>
          <a:bodyPr wrap="square">
            <a:spAutoFit/>
          </a:bodyPr>
          <a:lstStyle/>
          <a:p>
            <a:pPr defTabSz="914400">
              <a:defRPr/>
            </a:pPr>
            <a:r>
              <a:rPr lang="en-US" sz="2000" b="1" dirty="0">
                <a:solidFill>
                  <a:srgbClr val="000000"/>
                </a:solidFill>
                <a:latin typeface="Times New Roman" panose="02020603050405020304" pitchFamily="18" charset="0"/>
                <a:cs typeface="Times New Roman" panose="02020603050405020304" pitchFamily="18" charset="0"/>
              </a:rPr>
              <a:t>Control System</a:t>
            </a:r>
            <a:r>
              <a:rPr lang="en-US" sz="2000" dirty="0">
                <a:solidFill>
                  <a:prstClr val="black"/>
                </a:solidFill>
                <a:latin typeface="Times New Roman" panose="02020603050405020304" pitchFamily="18" charset="0"/>
                <a:cs typeface="Times New Roman" panose="02020603050405020304" pitchFamily="18" charset="0"/>
              </a:rPr>
              <a:t> </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218362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blinds(horizontal)">
                                      <p:cBhvr>
                                        <p:cTn id="20" dur="500"/>
                                        <p:tgtEl>
                                          <p:spTgt spid="4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circle(in)">
                                      <p:cBhvr>
                                        <p:cTn id="28" dur="2000"/>
                                        <p:tgtEl>
                                          <p:spTgt spid="25"/>
                                        </p:tgtEl>
                                      </p:cBhvr>
                                    </p:animEffect>
                                  </p:childTnLst>
                                </p:cTn>
                              </p:par>
                              <p:par>
                                <p:cTn id="29" presetID="6" presetClass="entr" presetSubtype="16"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circle(in)">
                                      <p:cBhvr>
                                        <p:cTn id="39" dur="20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circle(in)">
                                      <p:cBhvr>
                                        <p:cTn id="44" dur="2000"/>
                                        <p:tgtEl>
                                          <p:spTgt spid="26"/>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ircle(in)">
                                      <p:cBhvr>
                                        <p:cTn id="52" dur="20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circle(in)">
                                      <p:cBhvr>
                                        <p:cTn id="57" dur="2000"/>
                                        <p:tgtEl>
                                          <p:spTgt spid="14"/>
                                        </p:tgtEl>
                                      </p:cBhvr>
                                    </p:animEffect>
                                  </p:childTnLst>
                                </p:cTn>
                              </p:par>
                              <p:par>
                                <p:cTn id="58" presetID="6" presetClass="entr" presetSubtype="16"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circle(in)">
                                      <p:cBhvr>
                                        <p:cTn id="60" dur="2000"/>
                                        <p:tgtEl>
                                          <p:spTgt spid="15"/>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circle(in)">
                                      <p:cBhvr>
                                        <p:cTn id="63" dur="20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circle(in)">
                                      <p:cBhvr>
                                        <p:cTn id="68" dur="2000"/>
                                        <p:tgtEl>
                                          <p:spTgt spid="16"/>
                                        </p:tgtEl>
                                      </p:cBhvr>
                                    </p:animEffect>
                                  </p:childTnLst>
                                </p:cTn>
                              </p:par>
                              <p:par>
                                <p:cTn id="69" presetID="6" presetClass="entr" presetSubtype="16"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circle(in)">
                                      <p:cBhvr>
                                        <p:cTn id="71" dur="2000"/>
                                        <p:tgtEl>
                                          <p:spTgt spid="17"/>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circle(in)">
                                      <p:cBhvr>
                                        <p:cTn id="74" dur="20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circle(in)">
                                      <p:cBhvr>
                                        <p:cTn id="79" dur="2000"/>
                                        <p:tgtEl>
                                          <p:spTgt spid="18"/>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circle(in)">
                                      <p:cBhvr>
                                        <p:cTn id="82" dur="2000"/>
                                        <p:tgtEl>
                                          <p:spTgt spid="23"/>
                                        </p:tgtEl>
                                      </p:cBhvr>
                                    </p:animEffect>
                                  </p:childTnLst>
                                </p:cTn>
                              </p:par>
                              <p:par>
                                <p:cTn id="83" presetID="6" presetClass="entr" presetSubtype="16"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circle(in)">
                                      <p:cBhvr>
                                        <p:cTn id="85" dur="2000"/>
                                        <p:tgtEl>
                                          <p:spTgt spid="19"/>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circle(in)">
                                      <p:cBhvr>
                                        <p:cTn id="90" dur="2000"/>
                                        <p:tgtEl>
                                          <p:spTgt spid="28"/>
                                        </p:tgtEl>
                                      </p:cBhvr>
                                    </p:animEffect>
                                  </p:childTnLst>
                                </p:cTn>
                              </p:par>
                              <p:par>
                                <p:cTn id="91" presetID="6" presetClass="entr" presetSubtype="16" fill="hold"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circle(in)">
                                      <p:cBhvr>
                                        <p:cTn id="93" dur="2000"/>
                                        <p:tgtEl>
                                          <p:spTgt spid="29"/>
                                        </p:tgtEl>
                                      </p:cBhvr>
                                    </p:animEffect>
                                  </p:childTnLst>
                                </p:cTn>
                              </p:par>
                              <p:par>
                                <p:cTn id="94" presetID="6" presetClass="entr" presetSubtype="16"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circle(in)">
                                      <p:cBhvr>
                                        <p:cTn id="96" dur="2000"/>
                                        <p:tgtEl>
                                          <p:spTgt spid="34"/>
                                        </p:tgtEl>
                                      </p:cBhvr>
                                    </p:animEffec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nodeType="click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circle(in)">
                                      <p:cBhvr>
                                        <p:cTn id="101" dur="2000"/>
                                        <p:tgtEl>
                                          <p:spTgt spid="30"/>
                                        </p:tgtEl>
                                      </p:cBhvr>
                                    </p:animEffect>
                                  </p:childTnLst>
                                </p:cTn>
                              </p:par>
                              <p:par>
                                <p:cTn id="102" presetID="6" presetClass="entr" presetSubtype="16" fill="hold"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circle(in)">
                                      <p:cBhvr>
                                        <p:cTn id="104" dur="2000"/>
                                        <p:tgtEl>
                                          <p:spTgt spid="31"/>
                                        </p:tgtEl>
                                      </p:cBhvr>
                                    </p:animEffect>
                                  </p:childTnLst>
                                </p:cTn>
                              </p:par>
                              <p:par>
                                <p:cTn id="105" presetID="6" presetClass="entr" presetSubtype="16"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circle(in)">
                                      <p:cBhvr>
                                        <p:cTn id="107" dur="2000"/>
                                        <p:tgtEl>
                                          <p:spTgt spid="35"/>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circle(in)">
                                      <p:cBhvr>
                                        <p:cTn id="112" dur="2000"/>
                                        <p:tgtEl>
                                          <p:spTgt spid="32"/>
                                        </p:tgtEl>
                                      </p:cBhvr>
                                    </p:animEffect>
                                  </p:childTnLst>
                                </p:cTn>
                              </p:par>
                              <p:par>
                                <p:cTn id="113" presetID="6" presetClass="entr" presetSubtype="16" fill="hold" nodeType="with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circle(in)">
                                      <p:cBhvr>
                                        <p:cTn id="115" dur="2000"/>
                                        <p:tgtEl>
                                          <p:spTgt spid="33"/>
                                        </p:tgtEl>
                                      </p:cBhvr>
                                    </p:animEffect>
                                  </p:childTnLst>
                                </p:cTn>
                              </p:par>
                              <p:par>
                                <p:cTn id="116" presetID="6" presetClass="entr" presetSubtype="16" fill="hold" grpId="0" nodeType="with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circle(in)">
                                      <p:cBhvr>
                                        <p:cTn id="118" dur="2000"/>
                                        <p:tgtEl>
                                          <p:spTgt spid="36"/>
                                        </p:tgtEl>
                                      </p:cBhvr>
                                    </p:animEffect>
                                  </p:childTnLst>
                                </p:cTn>
                              </p:par>
                            </p:childTnLst>
                          </p:cTn>
                        </p:par>
                      </p:childTnLst>
                    </p:cTn>
                  </p:par>
                  <p:par>
                    <p:cTn id="119" fill="hold">
                      <p:stCondLst>
                        <p:cond delay="indefinite"/>
                      </p:stCondLst>
                      <p:childTnLst>
                        <p:par>
                          <p:cTn id="120" fill="hold">
                            <p:stCondLst>
                              <p:cond delay="0"/>
                            </p:stCondLst>
                            <p:childTnLst>
                              <p:par>
                                <p:cTn id="121" presetID="6" presetClass="entr" presetSubtype="16" fill="hold" nodeType="click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circle(in)">
                                      <p:cBhvr>
                                        <p:cTn id="123" dur="2000"/>
                                        <p:tgtEl>
                                          <p:spTgt spid="37"/>
                                        </p:tgtEl>
                                      </p:cBhvr>
                                    </p:animEffect>
                                  </p:childTnLst>
                                </p:cTn>
                              </p:par>
                              <p:par>
                                <p:cTn id="124" presetID="6" presetClass="entr" presetSubtype="16" fill="hold" grpId="0" nodeType="withEffect">
                                  <p:stCondLst>
                                    <p:cond delay="0"/>
                                  </p:stCondLst>
                                  <p:childTnLst>
                                    <p:set>
                                      <p:cBhvr>
                                        <p:cTn id="125" dur="1" fill="hold">
                                          <p:stCondLst>
                                            <p:cond delay="0"/>
                                          </p:stCondLst>
                                        </p:cTn>
                                        <p:tgtEl>
                                          <p:spTgt spid="38"/>
                                        </p:tgtEl>
                                        <p:attrNameLst>
                                          <p:attrName>style.visibility</p:attrName>
                                        </p:attrNameLst>
                                      </p:cBhvr>
                                      <p:to>
                                        <p:strVal val="visible"/>
                                      </p:to>
                                    </p:set>
                                    <p:animEffect transition="in" filter="circle(in)">
                                      <p:cBhvr>
                                        <p:cTn id="126" dur="2000"/>
                                        <p:tgtEl>
                                          <p:spTgt spid="38"/>
                                        </p:tgtEl>
                                      </p:cBhvr>
                                    </p:animEffect>
                                  </p:childTnLst>
                                </p:cTn>
                              </p:par>
                            </p:childTnLst>
                          </p:cTn>
                        </p:par>
                      </p:childTnLst>
                    </p:cTn>
                  </p:par>
                  <p:par>
                    <p:cTn id="127" fill="hold">
                      <p:stCondLst>
                        <p:cond delay="indefinite"/>
                      </p:stCondLst>
                      <p:childTnLst>
                        <p:par>
                          <p:cTn id="128" fill="hold">
                            <p:stCondLst>
                              <p:cond delay="0"/>
                            </p:stCondLst>
                            <p:childTnLst>
                              <p:par>
                                <p:cTn id="129" presetID="6" presetClass="entr" presetSubtype="16" fill="hold" grpId="0" nodeType="click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circle(in)">
                                      <p:cBhvr>
                                        <p:cTn id="131" dur="2000"/>
                                        <p:tgtEl>
                                          <p:spTgt spid="53"/>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grpId="0" nodeType="clickEffect">
                                  <p:stCondLst>
                                    <p:cond delay="0"/>
                                  </p:stCondLst>
                                  <p:childTnLst>
                                    <p:set>
                                      <p:cBhvr>
                                        <p:cTn id="135" dur="1" fill="hold">
                                          <p:stCondLst>
                                            <p:cond delay="0"/>
                                          </p:stCondLst>
                                        </p:cTn>
                                        <p:tgtEl>
                                          <p:spTgt spid="27"/>
                                        </p:tgtEl>
                                        <p:attrNameLst>
                                          <p:attrName>style.visibility</p:attrName>
                                        </p:attrNameLst>
                                      </p:cBhvr>
                                      <p:to>
                                        <p:strVal val="visible"/>
                                      </p:to>
                                    </p:set>
                                    <p:animEffect transition="in" filter="dissolve">
                                      <p:cBhvr>
                                        <p:cTn id="136" dur="500"/>
                                        <p:tgtEl>
                                          <p:spTgt spid="27"/>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blinds(horizontal)">
                                      <p:cBhvr>
                                        <p:cTn id="141" dur="500"/>
                                        <p:tgtEl>
                                          <p:spTgt spid="39"/>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42"/>
                                        </p:tgtEl>
                                        <p:attrNameLst>
                                          <p:attrName>style.visibility</p:attrName>
                                        </p:attrNameLst>
                                      </p:cBhvr>
                                      <p:to>
                                        <p:strVal val="visible"/>
                                      </p:to>
                                    </p:set>
                                    <p:animEffect transition="in" filter="blinds(horizontal)">
                                      <p:cBhvr>
                                        <p:cTn id="144" dur="500"/>
                                        <p:tgtEl>
                                          <p:spTgt spid="42"/>
                                        </p:tgtEl>
                                      </p:cBhvr>
                                    </p:animEffect>
                                  </p:childTnLst>
                                </p:cTn>
                              </p:par>
                            </p:childTnLst>
                          </p:cTn>
                        </p:par>
                      </p:childTnLst>
                    </p:cTn>
                  </p:par>
                  <p:par>
                    <p:cTn id="145" fill="hold">
                      <p:stCondLst>
                        <p:cond delay="indefinite"/>
                      </p:stCondLst>
                      <p:childTnLst>
                        <p:par>
                          <p:cTn id="146" fill="hold">
                            <p:stCondLst>
                              <p:cond delay="0"/>
                            </p:stCondLst>
                            <p:childTnLst>
                              <p:par>
                                <p:cTn id="147" presetID="6" presetClass="entr" presetSubtype="16" fill="hold" nodeType="clickEffect">
                                  <p:stCondLst>
                                    <p:cond delay="0"/>
                                  </p:stCondLst>
                                  <p:childTnLst>
                                    <p:set>
                                      <p:cBhvr>
                                        <p:cTn id="148" dur="1" fill="hold">
                                          <p:stCondLst>
                                            <p:cond delay="0"/>
                                          </p:stCondLst>
                                        </p:cTn>
                                        <p:tgtEl>
                                          <p:spTgt spid="44"/>
                                        </p:tgtEl>
                                        <p:attrNameLst>
                                          <p:attrName>style.visibility</p:attrName>
                                        </p:attrNameLst>
                                      </p:cBhvr>
                                      <p:to>
                                        <p:strVal val="visible"/>
                                      </p:to>
                                    </p:set>
                                    <p:animEffect transition="in" filter="circle(in)">
                                      <p:cBhvr>
                                        <p:cTn id="149" dur="2000"/>
                                        <p:tgtEl>
                                          <p:spTgt spid="44"/>
                                        </p:tgtEl>
                                      </p:cBhvr>
                                    </p:animEffect>
                                  </p:childTnLst>
                                </p:cTn>
                              </p:par>
                              <p:par>
                                <p:cTn id="150" presetID="6" presetClass="entr" presetSubtype="16" fill="hold" nodeType="withEffect">
                                  <p:stCondLst>
                                    <p:cond delay="0"/>
                                  </p:stCondLst>
                                  <p:childTnLst>
                                    <p:set>
                                      <p:cBhvr>
                                        <p:cTn id="151" dur="1" fill="hold">
                                          <p:stCondLst>
                                            <p:cond delay="0"/>
                                          </p:stCondLst>
                                        </p:cTn>
                                        <p:tgtEl>
                                          <p:spTgt spid="45"/>
                                        </p:tgtEl>
                                        <p:attrNameLst>
                                          <p:attrName>style.visibility</p:attrName>
                                        </p:attrNameLst>
                                      </p:cBhvr>
                                      <p:to>
                                        <p:strVal val="visible"/>
                                      </p:to>
                                    </p:set>
                                    <p:animEffect transition="in" filter="circle(in)">
                                      <p:cBhvr>
                                        <p:cTn id="152" dur="2000"/>
                                        <p:tgtEl>
                                          <p:spTgt spid="45"/>
                                        </p:tgtEl>
                                      </p:cBhvr>
                                    </p:animEffect>
                                  </p:childTnLst>
                                </p:cTn>
                              </p:par>
                              <p:par>
                                <p:cTn id="153" presetID="6" presetClass="entr" presetSubtype="16" fill="hold" nodeType="withEffect">
                                  <p:stCondLst>
                                    <p:cond delay="0"/>
                                  </p:stCondLst>
                                  <p:childTnLst>
                                    <p:set>
                                      <p:cBhvr>
                                        <p:cTn id="154" dur="1" fill="hold">
                                          <p:stCondLst>
                                            <p:cond delay="0"/>
                                          </p:stCondLst>
                                        </p:cTn>
                                        <p:tgtEl>
                                          <p:spTgt spid="43"/>
                                        </p:tgtEl>
                                        <p:attrNameLst>
                                          <p:attrName>style.visibility</p:attrName>
                                        </p:attrNameLst>
                                      </p:cBhvr>
                                      <p:to>
                                        <p:strVal val="visible"/>
                                      </p:to>
                                    </p:set>
                                    <p:animEffect transition="in" filter="circle(in)">
                                      <p:cBhvr>
                                        <p:cTn id="155" dur="2000"/>
                                        <p:tgtEl>
                                          <p:spTgt spid="43"/>
                                        </p:tgtEl>
                                      </p:cBhvr>
                                    </p:animEffect>
                                  </p:childTnLst>
                                </p:cTn>
                              </p:par>
                              <p:par>
                                <p:cTn id="156" presetID="6" presetClass="entr" presetSubtype="16" fill="hold" nodeType="withEffect">
                                  <p:stCondLst>
                                    <p:cond delay="0"/>
                                  </p:stCondLst>
                                  <p:childTnLst>
                                    <p:set>
                                      <p:cBhvr>
                                        <p:cTn id="157" dur="1" fill="hold">
                                          <p:stCondLst>
                                            <p:cond delay="0"/>
                                          </p:stCondLst>
                                        </p:cTn>
                                        <p:tgtEl>
                                          <p:spTgt spid="47"/>
                                        </p:tgtEl>
                                        <p:attrNameLst>
                                          <p:attrName>style.visibility</p:attrName>
                                        </p:attrNameLst>
                                      </p:cBhvr>
                                      <p:to>
                                        <p:strVal val="visible"/>
                                      </p:to>
                                    </p:set>
                                    <p:animEffect transition="in" filter="circle(in)">
                                      <p:cBhvr>
                                        <p:cTn id="158" dur="2000"/>
                                        <p:tgtEl>
                                          <p:spTgt spid="47"/>
                                        </p:tgtEl>
                                      </p:cBhvr>
                                    </p:animEffect>
                                  </p:childTnLst>
                                </p:cTn>
                              </p:par>
                              <p:par>
                                <p:cTn id="159" presetID="6" presetClass="entr" presetSubtype="16" fill="hold" nodeType="withEffect">
                                  <p:stCondLst>
                                    <p:cond delay="0"/>
                                  </p:stCondLst>
                                  <p:childTnLst>
                                    <p:set>
                                      <p:cBhvr>
                                        <p:cTn id="160" dur="1" fill="hold">
                                          <p:stCondLst>
                                            <p:cond delay="0"/>
                                          </p:stCondLst>
                                        </p:cTn>
                                        <p:tgtEl>
                                          <p:spTgt spid="48"/>
                                        </p:tgtEl>
                                        <p:attrNameLst>
                                          <p:attrName>style.visibility</p:attrName>
                                        </p:attrNameLst>
                                      </p:cBhvr>
                                      <p:to>
                                        <p:strVal val="visible"/>
                                      </p:to>
                                    </p:set>
                                    <p:animEffect transition="in" filter="circle(in)">
                                      <p:cBhvr>
                                        <p:cTn id="161" dur="2000"/>
                                        <p:tgtEl>
                                          <p:spTgt spid="48"/>
                                        </p:tgtEl>
                                      </p:cBhvr>
                                    </p:animEffect>
                                  </p:childTnLst>
                                </p:cTn>
                              </p:par>
                              <p:par>
                                <p:cTn id="162" presetID="6" presetClass="entr" presetSubtype="16" fill="hold" nodeType="withEffect">
                                  <p:stCondLst>
                                    <p:cond delay="0"/>
                                  </p:stCondLst>
                                  <p:childTnLst>
                                    <p:set>
                                      <p:cBhvr>
                                        <p:cTn id="163" dur="1" fill="hold">
                                          <p:stCondLst>
                                            <p:cond delay="0"/>
                                          </p:stCondLst>
                                        </p:cTn>
                                        <p:tgtEl>
                                          <p:spTgt spid="46"/>
                                        </p:tgtEl>
                                        <p:attrNameLst>
                                          <p:attrName>style.visibility</p:attrName>
                                        </p:attrNameLst>
                                      </p:cBhvr>
                                      <p:to>
                                        <p:strVal val="visible"/>
                                      </p:to>
                                    </p:set>
                                    <p:animEffect transition="in" filter="circle(in)">
                                      <p:cBhvr>
                                        <p:cTn id="164" dur="2000"/>
                                        <p:tgtEl>
                                          <p:spTgt spid="46"/>
                                        </p:tgtEl>
                                      </p:cBhvr>
                                    </p:animEffect>
                                  </p:childTnLst>
                                </p:cTn>
                              </p:par>
                            </p:childTnLst>
                          </p:cTn>
                        </p:par>
                      </p:childTnLst>
                    </p:cTn>
                  </p:par>
                  <p:par>
                    <p:cTn id="165" fill="hold">
                      <p:stCondLst>
                        <p:cond delay="indefinite"/>
                      </p:stCondLst>
                      <p:childTnLst>
                        <p:par>
                          <p:cTn id="166" fill="hold">
                            <p:stCondLst>
                              <p:cond delay="0"/>
                            </p:stCondLst>
                            <p:childTnLst>
                              <p:par>
                                <p:cTn id="167" presetID="6" presetClass="entr" presetSubtype="16" fill="hold" nodeType="clickEffect">
                                  <p:stCondLst>
                                    <p:cond delay="0"/>
                                  </p:stCondLst>
                                  <p:childTnLst>
                                    <p:set>
                                      <p:cBhvr>
                                        <p:cTn id="168" dur="1" fill="hold">
                                          <p:stCondLst>
                                            <p:cond delay="0"/>
                                          </p:stCondLst>
                                        </p:cTn>
                                        <p:tgtEl>
                                          <p:spTgt spid="49"/>
                                        </p:tgtEl>
                                        <p:attrNameLst>
                                          <p:attrName>style.visibility</p:attrName>
                                        </p:attrNameLst>
                                      </p:cBhvr>
                                      <p:to>
                                        <p:strVal val="visible"/>
                                      </p:to>
                                    </p:set>
                                    <p:animEffect transition="in" filter="circle(in)">
                                      <p:cBhvr>
                                        <p:cTn id="169" dur="2000"/>
                                        <p:tgtEl>
                                          <p:spTgt spid="49"/>
                                        </p:tgtEl>
                                      </p:cBhvr>
                                    </p:animEffect>
                                  </p:childTnLst>
                                </p:cTn>
                              </p:par>
                              <p:par>
                                <p:cTn id="170" presetID="6" presetClass="entr" presetSubtype="16" fill="hold"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circle(in)">
                                      <p:cBhvr>
                                        <p:cTn id="172" dur="2000"/>
                                        <p:tgtEl>
                                          <p:spTgt spid="50"/>
                                        </p:tgtEl>
                                      </p:cBhvr>
                                    </p:animEffect>
                                  </p:childTnLst>
                                </p:cTn>
                              </p:par>
                              <p:par>
                                <p:cTn id="173" presetID="6" presetClass="entr" presetSubtype="16" fill="hold" grpId="0" nodeType="withEffect">
                                  <p:stCondLst>
                                    <p:cond delay="0"/>
                                  </p:stCondLst>
                                  <p:childTnLst>
                                    <p:set>
                                      <p:cBhvr>
                                        <p:cTn id="174" dur="1" fill="hold">
                                          <p:stCondLst>
                                            <p:cond delay="0"/>
                                          </p:stCondLst>
                                        </p:cTn>
                                        <p:tgtEl>
                                          <p:spTgt spid="51"/>
                                        </p:tgtEl>
                                        <p:attrNameLst>
                                          <p:attrName>style.visibility</p:attrName>
                                        </p:attrNameLst>
                                      </p:cBhvr>
                                      <p:to>
                                        <p:strVal val="visible"/>
                                      </p:to>
                                    </p:set>
                                    <p:animEffect transition="in" filter="circle(in)">
                                      <p:cBhvr>
                                        <p:cTn id="175"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20" grpId="0"/>
      <p:bldP spid="21" grpId="0" animBg="1"/>
      <p:bldP spid="22" grpId="0"/>
      <p:bldP spid="23" grpId="0"/>
      <p:bldP spid="24" grpId="0" animBg="1"/>
      <p:bldP spid="25" grpId="0" animBg="1"/>
      <p:bldP spid="26" grpId="0" animBg="1"/>
      <p:bldP spid="27" grpId="0" animBg="1"/>
      <p:bldP spid="34" grpId="0"/>
      <p:bldP spid="35" grpId="0"/>
      <p:bldP spid="36" grpId="0"/>
      <p:bldP spid="38" grpId="0"/>
      <p:bldP spid="39" grpId="0" animBg="1"/>
      <p:bldP spid="40" grpId="0" animBg="1"/>
      <p:bldP spid="41" grpId="0" animBg="1"/>
      <p:bldP spid="42" grpId="0" animBg="1"/>
      <p:bldP spid="51"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7" name="TextBox 6">
            <a:extLst>
              <a:ext uri="{FF2B5EF4-FFF2-40B4-BE49-F238E27FC236}">
                <a16:creationId xmlns:a16="http://schemas.microsoft.com/office/drawing/2014/main" id="{45E5E7BD-DE1C-47CB-E0FD-169D5FF23C45}"/>
              </a:ext>
            </a:extLst>
          </p:cNvPr>
          <p:cNvSpPr txBox="1"/>
          <p:nvPr/>
        </p:nvSpPr>
        <p:spPr>
          <a:xfrm>
            <a:off x="155721" y="728003"/>
            <a:ext cx="11042162" cy="553998"/>
          </a:xfrm>
          <a:prstGeom prst="rect">
            <a:avLst/>
          </a:prstGeom>
          <a:noFill/>
        </p:spPr>
        <p:txBody>
          <a:bodyPr wrap="square">
            <a:spAutoFit/>
          </a:bodyPr>
          <a:lstStyle/>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Functional anatomy &amp; biomechanics of the knee joint</a:t>
            </a:r>
            <a:r>
              <a:rPr kumimoji="0" lang="ar-IQ" sz="3000" b="1" i="0" u="none"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rPr>
              <a:t> </a:t>
            </a:r>
          </a:p>
        </p:txBody>
      </p:sp>
      <p:sp>
        <p:nvSpPr>
          <p:cNvPr id="9" name="TextBox 8">
            <a:extLst>
              <a:ext uri="{FF2B5EF4-FFF2-40B4-BE49-F238E27FC236}">
                <a16:creationId xmlns:a16="http://schemas.microsoft.com/office/drawing/2014/main" id="{1BCA318A-CB90-3F76-04EB-A94C4D772800}"/>
              </a:ext>
            </a:extLst>
          </p:cNvPr>
          <p:cNvSpPr txBox="1"/>
          <p:nvPr/>
        </p:nvSpPr>
        <p:spPr>
          <a:xfrm>
            <a:off x="476152" y="1538238"/>
            <a:ext cx="5073748" cy="4801314"/>
          </a:xfrm>
          <a:prstGeom prst="rect">
            <a:avLst/>
          </a:prstGeom>
          <a:noFill/>
        </p:spPr>
        <p:txBody>
          <a:bodyPr wrap="square">
            <a:spAutoFit/>
          </a:bodyPr>
          <a:lstStyle/>
          <a:p>
            <a:pPr algn="just"/>
            <a:r>
              <a:rPr lang="en-US" sz="3200" b="0" i="0" dirty="0">
                <a:solidFill>
                  <a:srgbClr val="000000"/>
                </a:solidFill>
                <a:effectLst/>
                <a:latin typeface="Times New Roman" panose="02020603050405020304" pitchFamily="18" charset="0"/>
                <a:cs typeface="Times New Roman" panose="02020603050405020304" pitchFamily="18" charset="0"/>
              </a:rPr>
              <a:t>The knee is one of the largest and most complex joints in the body. It joins the thigh bone (femur) to the shin bone (tibia). The smaller bone that runs alongside the tibia (fibula) and the kneecap (patella) are the other bones that make the knee joint.</a:t>
            </a:r>
            <a:r>
              <a:rPr lang="en-US" sz="3200" dirty="0">
                <a:latin typeface="Times New Roman" panose="02020603050405020304" pitchFamily="18" charset="0"/>
                <a:cs typeface="Times New Roman" panose="02020603050405020304" pitchFamily="18" charset="0"/>
              </a:rPr>
              <a:t> </a:t>
            </a:r>
            <a:br>
              <a:rPr lang="en-US" dirty="0"/>
            </a:br>
            <a:endParaRPr lang="en-US" dirty="0"/>
          </a:p>
        </p:txBody>
      </p:sp>
      <p:pic>
        <p:nvPicPr>
          <p:cNvPr id="3" name="Picture 2">
            <a:extLst>
              <a:ext uri="{FF2B5EF4-FFF2-40B4-BE49-F238E27FC236}">
                <a16:creationId xmlns:a16="http://schemas.microsoft.com/office/drawing/2014/main" id="{20E2F8A6-517E-44F0-D7D4-F96AE60D8718}"/>
              </a:ext>
            </a:extLst>
          </p:cNvPr>
          <p:cNvPicPr>
            <a:picLocks noChangeAspect="1"/>
          </p:cNvPicPr>
          <p:nvPr/>
        </p:nvPicPr>
        <p:blipFill>
          <a:blip r:embed="rId2"/>
          <a:stretch>
            <a:fillRect/>
          </a:stretch>
        </p:blipFill>
        <p:spPr>
          <a:xfrm>
            <a:off x="6133460" y="1282001"/>
            <a:ext cx="4362164" cy="5303520"/>
          </a:xfrm>
          <a:prstGeom prst="rect">
            <a:avLst/>
          </a:prstGeom>
        </p:spPr>
      </p:pic>
      <p:cxnSp>
        <p:nvCxnSpPr>
          <p:cNvPr id="6" name="Straight Arrow Connector 5">
            <a:extLst>
              <a:ext uri="{FF2B5EF4-FFF2-40B4-BE49-F238E27FC236}">
                <a16:creationId xmlns:a16="http://schemas.microsoft.com/office/drawing/2014/main" id="{6D5463D9-B9B6-0315-A354-AA750ABA185C}"/>
              </a:ext>
            </a:extLst>
          </p:cNvPr>
          <p:cNvCxnSpPr/>
          <p:nvPr/>
        </p:nvCxnSpPr>
        <p:spPr>
          <a:xfrm>
            <a:off x="6539476" y="1841500"/>
            <a:ext cx="1270000" cy="635000"/>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F018AE0-91E3-F0D2-1270-9CAFEF7689C9}"/>
              </a:ext>
            </a:extLst>
          </p:cNvPr>
          <p:cNvCxnSpPr>
            <a:cxnSpLocks/>
          </p:cNvCxnSpPr>
          <p:nvPr/>
        </p:nvCxnSpPr>
        <p:spPr>
          <a:xfrm flipH="1">
            <a:off x="8201424" y="4721975"/>
            <a:ext cx="1086918" cy="961373"/>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B072CE9-66D5-AB94-1CA0-D8A5D8965294}"/>
              </a:ext>
            </a:extLst>
          </p:cNvPr>
          <p:cNvCxnSpPr>
            <a:cxnSpLocks/>
          </p:cNvCxnSpPr>
          <p:nvPr/>
        </p:nvCxnSpPr>
        <p:spPr>
          <a:xfrm>
            <a:off x="6397640" y="4431323"/>
            <a:ext cx="776836" cy="1144676"/>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D878D25-50FE-D77C-A0F7-DB277D5FFEBA}"/>
              </a:ext>
            </a:extLst>
          </p:cNvPr>
          <p:cNvCxnSpPr>
            <a:cxnSpLocks/>
          </p:cNvCxnSpPr>
          <p:nvPr/>
        </p:nvCxnSpPr>
        <p:spPr>
          <a:xfrm flipH="1">
            <a:off x="8248808" y="2043754"/>
            <a:ext cx="840835" cy="1478362"/>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E0285A8-004F-4CD4-10BC-6083B395B0D3}"/>
              </a:ext>
            </a:extLst>
          </p:cNvPr>
          <p:cNvCxnSpPr/>
          <p:nvPr/>
        </p:nvCxnSpPr>
        <p:spPr>
          <a:xfrm>
            <a:off x="9077327" y="2043754"/>
            <a:ext cx="1055077" cy="0"/>
          </a:xfrm>
          <a:prstGeom prst="line">
            <a:avLst/>
          </a:prstGeom>
          <a:ln w="63500" cmpd="dbl"/>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D6CB8AA-ACDF-C066-E5B7-93FA0B027B08}"/>
              </a:ext>
            </a:extLst>
          </p:cNvPr>
          <p:cNvCxnSpPr/>
          <p:nvPr/>
        </p:nvCxnSpPr>
        <p:spPr>
          <a:xfrm>
            <a:off x="9288342" y="4721975"/>
            <a:ext cx="1055077" cy="0"/>
          </a:xfrm>
          <a:prstGeom prst="line">
            <a:avLst/>
          </a:prstGeom>
          <a:ln w="63500" cmpd="dbl"/>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659F86C-83A7-AE64-2E73-D2F52604310F}"/>
              </a:ext>
            </a:extLst>
          </p:cNvPr>
          <p:cNvCxnSpPr/>
          <p:nvPr/>
        </p:nvCxnSpPr>
        <p:spPr>
          <a:xfrm>
            <a:off x="6397640" y="4431323"/>
            <a:ext cx="1055077" cy="0"/>
          </a:xfrm>
          <a:prstGeom prst="line">
            <a:avLst/>
          </a:prstGeom>
          <a:ln w="63500" cmpd="dbl"/>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4B36EB-92C8-7665-EB7E-7C73CE253350}"/>
              </a:ext>
            </a:extLst>
          </p:cNvPr>
          <p:cNvCxnSpPr/>
          <p:nvPr/>
        </p:nvCxnSpPr>
        <p:spPr>
          <a:xfrm>
            <a:off x="6539476" y="1841500"/>
            <a:ext cx="1055077" cy="0"/>
          </a:xfrm>
          <a:prstGeom prst="line">
            <a:avLst/>
          </a:prstGeom>
          <a:ln w="63500" cmpd="dbl"/>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A5DC5F3-A4D9-4BF7-71F4-627A8534BD6E}"/>
              </a:ext>
            </a:extLst>
          </p:cNvPr>
          <p:cNvSpPr txBox="1"/>
          <p:nvPr/>
        </p:nvSpPr>
        <p:spPr>
          <a:xfrm>
            <a:off x="9240367" y="1651333"/>
            <a:ext cx="1055077" cy="369332"/>
          </a:xfrm>
          <a:prstGeom prst="rect">
            <a:avLst/>
          </a:prstGeom>
          <a:noFill/>
        </p:spPr>
        <p:txBody>
          <a:bodyPr wrap="square" rtlCol="0">
            <a:spAutoFit/>
          </a:bodyPr>
          <a:lstStyle/>
          <a:p>
            <a:r>
              <a:rPr lang="en-US" dirty="0"/>
              <a:t>Patella</a:t>
            </a:r>
          </a:p>
        </p:txBody>
      </p:sp>
      <p:sp>
        <p:nvSpPr>
          <p:cNvPr id="44" name="TextBox 43">
            <a:extLst>
              <a:ext uri="{FF2B5EF4-FFF2-40B4-BE49-F238E27FC236}">
                <a16:creationId xmlns:a16="http://schemas.microsoft.com/office/drawing/2014/main" id="{577F0C4D-E0BE-0B7C-297E-F8F64D13167D}"/>
              </a:ext>
            </a:extLst>
          </p:cNvPr>
          <p:cNvSpPr txBox="1"/>
          <p:nvPr/>
        </p:nvSpPr>
        <p:spPr>
          <a:xfrm>
            <a:off x="6539475" y="1425563"/>
            <a:ext cx="1055077" cy="369332"/>
          </a:xfrm>
          <a:prstGeom prst="rect">
            <a:avLst/>
          </a:prstGeom>
          <a:noFill/>
        </p:spPr>
        <p:txBody>
          <a:bodyPr wrap="square" rtlCol="0">
            <a:spAutoFit/>
          </a:bodyPr>
          <a:lstStyle/>
          <a:p>
            <a:r>
              <a:rPr lang="en-US" dirty="0"/>
              <a:t>Femur</a:t>
            </a:r>
          </a:p>
        </p:txBody>
      </p:sp>
      <p:sp>
        <p:nvSpPr>
          <p:cNvPr id="45" name="TextBox 44">
            <a:extLst>
              <a:ext uri="{FF2B5EF4-FFF2-40B4-BE49-F238E27FC236}">
                <a16:creationId xmlns:a16="http://schemas.microsoft.com/office/drawing/2014/main" id="{8CF38483-607D-446A-49E8-8874F1106FE2}"/>
              </a:ext>
            </a:extLst>
          </p:cNvPr>
          <p:cNvSpPr txBox="1"/>
          <p:nvPr/>
        </p:nvSpPr>
        <p:spPr>
          <a:xfrm>
            <a:off x="6441022" y="4052119"/>
            <a:ext cx="1055077" cy="369332"/>
          </a:xfrm>
          <a:prstGeom prst="rect">
            <a:avLst/>
          </a:prstGeom>
          <a:noFill/>
        </p:spPr>
        <p:txBody>
          <a:bodyPr wrap="square" rtlCol="0">
            <a:spAutoFit/>
          </a:bodyPr>
          <a:lstStyle/>
          <a:p>
            <a:r>
              <a:rPr lang="en-US" dirty="0"/>
              <a:t>Fibula</a:t>
            </a:r>
          </a:p>
        </p:txBody>
      </p:sp>
      <p:sp>
        <p:nvSpPr>
          <p:cNvPr id="46" name="TextBox 45">
            <a:extLst>
              <a:ext uri="{FF2B5EF4-FFF2-40B4-BE49-F238E27FC236}">
                <a16:creationId xmlns:a16="http://schemas.microsoft.com/office/drawing/2014/main" id="{BC69C316-F4F4-7187-4513-45D19FB2992E}"/>
              </a:ext>
            </a:extLst>
          </p:cNvPr>
          <p:cNvSpPr txBox="1"/>
          <p:nvPr/>
        </p:nvSpPr>
        <p:spPr>
          <a:xfrm>
            <a:off x="9350282" y="4329553"/>
            <a:ext cx="1055077" cy="369332"/>
          </a:xfrm>
          <a:prstGeom prst="rect">
            <a:avLst/>
          </a:prstGeom>
          <a:noFill/>
        </p:spPr>
        <p:txBody>
          <a:bodyPr wrap="square" rtlCol="0">
            <a:spAutoFit/>
          </a:bodyPr>
          <a:lstStyle/>
          <a:p>
            <a:r>
              <a:rPr lang="en-US" dirty="0"/>
              <a:t>Tibia</a:t>
            </a:r>
          </a:p>
        </p:txBody>
      </p:sp>
      <mc:AlternateContent xmlns:mc="http://schemas.openxmlformats.org/markup-compatibility/2006" xmlns:p14="http://schemas.microsoft.com/office/powerpoint/2010/main">
        <mc:Choice Requires="p14">
          <p:contentPart p14:bwMode="auto" r:id="rId3">
            <p14:nvContentPartPr>
              <p14:cNvPr id="48" name="Ink 47">
                <a:extLst>
                  <a:ext uri="{FF2B5EF4-FFF2-40B4-BE49-F238E27FC236}">
                    <a16:creationId xmlns:a16="http://schemas.microsoft.com/office/drawing/2014/main" id="{F81D8801-F423-B5DE-53AF-8EBE3FDF011E}"/>
                  </a:ext>
                </a:extLst>
              </p14:cNvPr>
              <p14:cNvContentPartPr/>
              <p14:nvPr/>
            </p14:nvContentPartPr>
            <p14:xfrm>
              <a:off x="471960" y="1782240"/>
              <a:ext cx="4955400" cy="119160"/>
            </p14:xfrm>
          </p:contentPart>
        </mc:Choice>
        <mc:Fallback xmlns="">
          <p:pic>
            <p:nvPicPr>
              <p:cNvPr id="48" name="Ink 47">
                <a:extLst>
                  <a:ext uri="{FF2B5EF4-FFF2-40B4-BE49-F238E27FC236}">
                    <a16:creationId xmlns:a16="http://schemas.microsoft.com/office/drawing/2014/main" id="{F81D8801-F423-B5DE-53AF-8EBE3FDF011E}"/>
                  </a:ext>
                </a:extLst>
              </p:cNvPr>
              <p:cNvPicPr/>
              <p:nvPr/>
            </p:nvPicPr>
            <p:blipFill>
              <a:blip r:embed="rId4"/>
              <a:stretch>
                <a:fillRect/>
              </a:stretch>
            </p:blipFill>
            <p:spPr>
              <a:xfrm>
                <a:off x="381960" y="1602240"/>
                <a:ext cx="513504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9" name="Ink 48">
                <a:extLst>
                  <a:ext uri="{FF2B5EF4-FFF2-40B4-BE49-F238E27FC236}">
                    <a16:creationId xmlns:a16="http://schemas.microsoft.com/office/drawing/2014/main" id="{4A7E097E-F53B-7B78-130C-AC6C972AF235}"/>
                  </a:ext>
                </a:extLst>
              </p14:cNvPr>
              <p14:cNvContentPartPr/>
              <p14:nvPr/>
            </p14:nvContentPartPr>
            <p14:xfrm>
              <a:off x="483480" y="2232600"/>
              <a:ext cx="4972320" cy="127440"/>
            </p14:xfrm>
          </p:contentPart>
        </mc:Choice>
        <mc:Fallback xmlns="">
          <p:pic>
            <p:nvPicPr>
              <p:cNvPr id="49" name="Ink 48">
                <a:extLst>
                  <a:ext uri="{FF2B5EF4-FFF2-40B4-BE49-F238E27FC236}">
                    <a16:creationId xmlns:a16="http://schemas.microsoft.com/office/drawing/2014/main" id="{4A7E097E-F53B-7B78-130C-AC6C972AF235}"/>
                  </a:ext>
                </a:extLst>
              </p:cNvPr>
              <p:cNvPicPr/>
              <p:nvPr/>
            </p:nvPicPr>
            <p:blipFill>
              <a:blip r:embed="rId6"/>
              <a:stretch>
                <a:fillRect/>
              </a:stretch>
            </p:blipFill>
            <p:spPr>
              <a:xfrm>
                <a:off x="393840" y="2052600"/>
                <a:ext cx="5151960" cy="487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0" name="Ink 49">
                <a:extLst>
                  <a:ext uri="{FF2B5EF4-FFF2-40B4-BE49-F238E27FC236}">
                    <a16:creationId xmlns:a16="http://schemas.microsoft.com/office/drawing/2014/main" id="{0BECC479-651A-8175-CCEB-C935476D44E3}"/>
                  </a:ext>
                </a:extLst>
              </p14:cNvPr>
              <p14:cNvContentPartPr/>
              <p14:nvPr/>
            </p14:nvContentPartPr>
            <p14:xfrm>
              <a:off x="414360" y="2700960"/>
              <a:ext cx="1635480" cy="61560"/>
            </p14:xfrm>
          </p:contentPart>
        </mc:Choice>
        <mc:Fallback xmlns="">
          <p:pic>
            <p:nvPicPr>
              <p:cNvPr id="50" name="Ink 49">
                <a:extLst>
                  <a:ext uri="{FF2B5EF4-FFF2-40B4-BE49-F238E27FC236}">
                    <a16:creationId xmlns:a16="http://schemas.microsoft.com/office/drawing/2014/main" id="{0BECC479-651A-8175-CCEB-C935476D44E3}"/>
                  </a:ext>
                </a:extLst>
              </p:cNvPr>
              <p:cNvPicPr/>
              <p:nvPr/>
            </p:nvPicPr>
            <p:blipFill>
              <a:blip r:embed="rId8"/>
              <a:stretch>
                <a:fillRect/>
              </a:stretch>
            </p:blipFill>
            <p:spPr>
              <a:xfrm>
                <a:off x="324720" y="2521320"/>
                <a:ext cx="181512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 name="Ink 50">
                <a:extLst>
                  <a:ext uri="{FF2B5EF4-FFF2-40B4-BE49-F238E27FC236}">
                    <a16:creationId xmlns:a16="http://schemas.microsoft.com/office/drawing/2014/main" id="{0429BA60-3FC1-0F58-AB5B-73538342B70A}"/>
                  </a:ext>
                </a:extLst>
              </p14:cNvPr>
              <p14:cNvContentPartPr/>
              <p14:nvPr/>
            </p14:nvContentPartPr>
            <p14:xfrm>
              <a:off x="2847600" y="2801040"/>
              <a:ext cx="2552400" cy="123480"/>
            </p14:xfrm>
          </p:contentPart>
        </mc:Choice>
        <mc:Fallback xmlns="">
          <p:pic>
            <p:nvPicPr>
              <p:cNvPr id="51" name="Ink 50">
                <a:extLst>
                  <a:ext uri="{FF2B5EF4-FFF2-40B4-BE49-F238E27FC236}">
                    <a16:creationId xmlns:a16="http://schemas.microsoft.com/office/drawing/2014/main" id="{0429BA60-3FC1-0F58-AB5B-73538342B70A}"/>
                  </a:ext>
                </a:extLst>
              </p:cNvPr>
              <p:cNvPicPr/>
              <p:nvPr/>
            </p:nvPicPr>
            <p:blipFill>
              <a:blip r:embed="rId10"/>
              <a:stretch>
                <a:fillRect/>
              </a:stretch>
            </p:blipFill>
            <p:spPr>
              <a:xfrm>
                <a:off x="2757960" y="2621040"/>
                <a:ext cx="2732040" cy="483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8" name="Ink 67">
                <a:extLst>
                  <a:ext uri="{FF2B5EF4-FFF2-40B4-BE49-F238E27FC236}">
                    <a16:creationId xmlns:a16="http://schemas.microsoft.com/office/drawing/2014/main" id="{5E115C26-C1C1-BEFE-3125-D58F6E135113}"/>
                  </a:ext>
                </a:extLst>
              </p14:cNvPr>
              <p14:cNvContentPartPr/>
              <p14:nvPr/>
            </p14:nvContentPartPr>
            <p14:xfrm>
              <a:off x="1401840" y="3300000"/>
              <a:ext cx="1265400" cy="154800"/>
            </p14:xfrm>
          </p:contentPart>
        </mc:Choice>
        <mc:Fallback xmlns="">
          <p:pic>
            <p:nvPicPr>
              <p:cNvPr id="68" name="Ink 67">
                <a:extLst>
                  <a:ext uri="{FF2B5EF4-FFF2-40B4-BE49-F238E27FC236}">
                    <a16:creationId xmlns:a16="http://schemas.microsoft.com/office/drawing/2014/main" id="{5E115C26-C1C1-BEFE-3125-D58F6E135113}"/>
                  </a:ext>
                </a:extLst>
              </p:cNvPr>
              <p:cNvPicPr/>
              <p:nvPr/>
            </p:nvPicPr>
            <p:blipFill>
              <a:blip r:embed="rId12"/>
              <a:stretch>
                <a:fillRect/>
              </a:stretch>
            </p:blipFill>
            <p:spPr>
              <a:xfrm>
                <a:off x="1312200" y="3120360"/>
                <a:ext cx="1445040" cy="514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9" name="Ink 68">
                <a:extLst>
                  <a:ext uri="{FF2B5EF4-FFF2-40B4-BE49-F238E27FC236}">
                    <a16:creationId xmlns:a16="http://schemas.microsoft.com/office/drawing/2014/main" id="{B694E5DA-48A5-F4E1-C54A-FE0CFBDBC1FF}"/>
                  </a:ext>
                </a:extLst>
              </p14:cNvPr>
              <p14:cNvContentPartPr/>
              <p14:nvPr/>
            </p14:nvContentPartPr>
            <p14:xfrm>
              <a:off x="3250800" y="3249960"/>
              <a:ext cx="1443240" cy="90000"/>
            </p14:xfrm>
          </p:contentPart>
        </mc:Choice>
        <mc:Fallback xmlns="">
          <p:pic>
            <p:nvPicPr>
              <p:cNvPr id="69" name="Ink 68">
                <a:extLst>
                  <a:ext uri="{FF2B5EF4-FFF2-40B4-BE49-F238E27FC236}">
                    <a16:creationId xmlns:a16="http://schemas.microsoft.com/office/drawing/2014/main" id="{B694E5DA-48A5-F4E1-C54A-FE0CFBDBC1FF}"/>
                  </a:ext>
                </a:extLst>
              </p:cNvPr>
              <p:cNvPicPr/>
              <p:nvPr/>
            </p:nvPicPr>
            <p:blipFill>
              <a:blip r:embed="rId14"/>
              <a:stretch>
                <a:fillRect/>
              </a:stretch>
            </p:blipFill>
            <p:spPr>
              <a:xfrm>
                <a:off x="3160800" y="3069960"/>
                <a:ext cx="1622880" cy="449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0" name="Ink 69">
                <a:extLst>
                  <a:ext uri="{FF2B5EF4-FFF2-40B4-BE49-F238E27FC236}">
                    <a16:creationId xmlns:a16="http://schemas.microsoft.com/office/drawing/2014/main" id="{898F5F24-0EBF-9F85-3047-E61278BF65D5}"/>
                  </a:ext>
                </a:extLst>
              </p14:cNvPr>
              <p14:cNvContentPartPr/>
              <p14:nvPr/>
            </p14:nvContentPartPr>
            <p14:xfrm>
              <a:off x="558360" y="3809400"/>
              <a:ext cx="954720" cy="74520"/>
            </p14:xfrm>
          </p:contentPart>
        </mc:Choice>
        <mc:Fallback xmlns="">
          <p:pic>
            <p:nvPicPr>
              <p:cNvPr id="70" name="Ink 69">
                <a:extLst>
                  <a:ext uri="{FF2B5EF4-FFF2-40B4-BE49-F238E27FC236}">
                    <a16:creationId xmlns:a16="http://schemas.microsoft.com/office/drawing/2014/main" id="{898F5F24-0EBF-9F85-3047-E61278BF65D5}"/>
                  </a:ext>
                </a:extLst>
              </p:cNvPr>
              <p:cNvPicPr/>
              <p:nvPr/>
            </p:nvPicPr>
            <p:blipFill>
              <a:blip r:embed="rId16"/>
              <a:stretch>
                <a:fillRect/>
              </a:stretch>
            </p:blipFill>
            <p:spPr>
              <a:xfrm>
                <a:off x="468360" y="3629760"/>
                <a:ext cx="113436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1" name="Ink 70">
                <a:extLst>
                  <a:ext uri="{FF2B5EF4-FFF2-40B4-BE49-F238E27FC236}">
                    <a16:creationId xmlns:a16="http://schemas.microsoft.com/office/drawing/2014/main" id="{52B12706-AE52-9DE4-1463-D6BC69A8600C}"/>
                  </a:ext>
                </a:extLst>
              </p14:cNvPr>
              <p14:cNvContentPartPr/>
              <p14:nvPr/>
            </p14:nvContentPartPr>
            <p14:xfrm>
              <a:off x="1841040" y="3732720"/>
              <a:ext cx="1893600" cy="52560"/>
            </p14:xfrm>
          </p:contentPart>
        </mc:Choice>
        <mc:Fallback xmlns="">
          <p:pic>
            <p:nvPicPr>
              <p:cNvPr id="71" name="Ink 70">
                <a:extLst>
                  <a:ext uri="{FF2B5EF4-FFF2-40B4-BE49-F238E27FC236}">
                    <a16:creationId xmlns:a16="http://schemas.microsoft.com/office/drawing/2014/main" id="{52B12706-AE52-9DE4-1463-D6BC69A8600C}"/>
                  </a:ext>
                </a:extLst>
              </p:cNvPr>
              <p:cNvPicPr/>
              <p:nvPr/>
            </p:nvPicPr>
            <p:blipFill>
              <a:blip r:embed="rId18"/>
              <a:stretch>
                <a:fillRect/>
              </a:stretch>
            </p:blipFill>
            <p:spPr>
              <a:xfrm>
                <a:off x="1751040" y="3553080"/>
                <a:ext cx="207324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2" name="Ink 71">
                <a:extLst>
                  <a:ext uri="{FF2B5EF4-FFF2-40B4-BE49-F238E27FC236}">
                    <a16:creationId xmlns:a16="http://schemas.microsoft.com/office/drawing/2014/main" id="{F7E35D52-F22D-0E76-8AAE-0331E43448D0}"/>
                  </a:ext>
                </a:extLst>
              </p14:cNvPr>
              <p14:cNvContentPartPr/>
              <p14:nvPr/>
            </p14:nvContentPartPr>
            <p14:xfrm>
              <a:off x="532800" y="4711920"/>
              <a:ext cx="1216080" cy="153000"/>
            </p14:xfrm>
          </p:contentPart>
        </mc:Choice>
        <mc:Fallback xmlns="">
          <p:pic>
            <p:nvPicPr>
              <p:cNvPr id="72" name="Ink 71">
                <a:extLst>
                  <a:ext uri="{FF2B5EF4-FFF2-40B4-BE49-F238E27FC236}">
                    <a16:creationId xmlns:a16="http://schemas.microsoft.com/office/drawing/2014/main" id="{F7E35D52-F22D-0E76-8AAE-0331E43448D0}"/>
                  </a:ext>
                </a:extLst>
              </p:cNvPr>
              <p:cNvPicPr/>
              <p:nvPr/>
            </p:nvPicPr>
            <p:blipFill>
              <a:blip r:embed="rId20"/>
              <a:stretch>
                <a:fillRect/>
              </a:stretch>
            </p:blipFill>
            <p:spPr>
              <a:xfrm>
                <a:off x="443160" y="4531920"/>
                <a:ext cx="1395720" cy="512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3" name="Ink 72">
                <a:extLst>
                  <a:ext uri="{FF2B5EF4-FFF2-40B4-BE49-F238E27FC236}">
                    <a16:creationId xmlns:a16="http://schemas.microsoft.com/office/drawing/2014/main" id="{2045DA9F-4686-A55D-8C7C-9939D33FC9DE}"/>
                  </a:ext>
                </a:extLst>
              </p14:cNvPr>
              <p14:cNvContentPartPr/>
              <p14:nvPr/>
            </p14:nvContentPartPr>
            <p14:xfrm>
              <a:off x="3212640" y="4748280"/>
              <a:ext cx="2292120" cy="193320"/>
            </p14:xfrm>
          </p:contentPart>
        </mc:Choice>
        <mc:Fallback xmlns="">
          <p:pic>
            <p:nvPicPr>
              <p:cNvPr id="73" name="Ink 72">
                <a:extLst>
                  <a:ext uri="{FF2B5EF4-FFF2-40B4-BE49-F238E27FC236}">
                    <a16:creationId xmlns:a16="http://schemas.microsoft.com/office/drawing/2014/main" id="{2045DA9F-4686-A55D-8C7C-9939D33FC9DE}"/>
                  </a:ext>
                </a:extLst>
              </p:cNvPr>
              <p:cNvPicPr/>
              <p:nvPr/>
            </p:nvPicPr>
            <p:blipFill>
              <a:blip r:embed="rId22"/>
              <a:stretch>
                <a:fillRect/>
              </a:stretch>
            </p:blipFill>
            <p:spPr>
              <a:xfrm>
                <a:off x="3123000" y="4568280"/>
                <a:ext cx="247176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4" name="Ink 73">
                <a:extLst>
                  <a:ext uri="{FF2B5EF4-FFF2-40B4-BE49-F238E27FC236}">
                    <a16:creationId xmlns:a16="http://schemas.microsoft.com/office/drawing/2014/main" id="{BF9A4631-674E-8E5D-8049-CE956D2E55C2}"/>
                  </a:ext>
                </a:extLst>
              </p14:cNvPr>
              <p14:cNvContentPartPr/>
              <p14:nvPr/>
            </p14:nvContentPartPr>
            <p14:xfrm>
              <a:off x="469440" y="5215920"/>
              <a:ext cx="1419840" cy="219600"/>
            </p14:xfrm>
          </p:contentPart>
        </mc:Choice>
        <mc:Fallback xmlns="">
          <p:pic>
            <p:nvPicPr>
              <p:cNvPr id="74" name="Ink 73">
                <a:extLst>
                  <a:ext uri="{FF2B5EF4-FFF2-40B4-BE49-F238E27FC236}">
                    <a16:creationId xmlns:a16="http://schemas.microsoft.com/office/drawing/2014/main" id="{BF9A4631-674E-8E5D-8049-CE956D2E55C2}"/>
                  </a:ext>
                </a:extLst>
              </p:cNvPr>
              <p:cNvPicPr/>
              <p:nvPr/>
            </p:nvPicPr>
            <p:blipFill>
              <a:blip r:embed="rId24"/>
              <a:stretch>
                <a:fillRect/>
              </a:stretch>
            </p:blipFill>
            <p:spPr>
              <a:xfrm>
                <a:off x="379800" y="5036280"/>
                <a:ext cx="1599480" cy="579240"/>
              </a:xfrm>
              <a:prstGeom prst="rect">
                <a:avLst/>
              </a:prstGeom>
            </p:spPr>
          </p:pic>
        </mc:Fallback>
      </mc:AlternateContent>
      <p:pic>
        <p:nvPicPr>
          <p:cNvPr id="2" name="Picture 1">
            <a:extLst>
              <a:ext uri="{FF2B5EF4-FFF2-40B4-BE49-F238E27FC236}">
                <a16:creationId xmlns:a16="http://schemas.microsoft.com/office/drawing/2014/main" id="{C1CF6323-69C7-E50E-B338-A161BBB592DC}"/>
              </a:ext>
            </a:extLst>
          </p:cNvPr>
          <p:cNvPicPr>
            <a:picLocks noChangeAspect="1"/>
          </p:cNvPicPr>
          <p:nvPr/>
        </p:nvPicPr>
        <p:blipFill>
          <a:blip r:embed="rId25">
            <a:extLst>
              <a:ext uri="{BEBA8EAE-BF5A-486C-A8C5-ECC9F3942E4B}">
                <a14:imgProps xmlns:a14="http://schemas.microsoft.com/office/drawing/2010/main">
                  <a14:imgLayer r:embed="rId26">
                    <a14:imgEffect>
                      <a14:backgroundRemoval t="10000" b="90000" l="10000" r="90000"/>
                    </a14:imgEffect>
                  </a14:imgLayer>
                </a14:imgProps>
              </a:ext>
            </a:extLst>
          </a:blip>
          <a:stretch>
            <a:fillRect/>
          </a:stretch>
        </p:blipFill>
        <p:spPr>
          <a:xfrm>
            <a:off x="9903891" y="2433349"/>
            <a:ext cx="2337093" cy="2377440"/>
          </a:xfrm>
          <a:prstGeom prst="rect">
            <a:avLst/>
          </a:prstGeom>
        </p:spPr>
      </p:pic>
    </p:spTree>
    <p:extLst>
      <p:ext uri="{BB962C8B-B14F-4D97-AF65-F5344CB8AC3E}">
        <p14:creationId xmlns:p14="http://schemas.microsoft.com/office/powerpoint/2010/main" val="172863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par>
                                <p:cTn id="15" presetID="3" presetClass="entr" presetSubtype="1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inVertical)">
                                      <p:cBhvr>
                                        <p:cTn id="22" dur="500"/>
                                        <p:tgtEl>
                                          <p:spTgt spid="48"/>
                                        </p:tgtEl>
                                      </p:cBhvr>
                                    </p:animEffect>
                                  </p:childTnLst>
                                </p:cTn>
                              </p:par>
                              <p:par>
                                <p:cTn id="23" presetID="16" presetClass="entr" presetSubtype="21"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par>
                                <p:cTn id="26" presetID="16" presetClass="entr" presetSubtype="21" fill="hold"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barn(inVertical)">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barn(inVertical)">
                                      <p:cBhvr>
                                        <p:cTn id="33" dur="500"/>
                                        <p:tgtEl>
                                          <p:spTgt spid="51"/>
                                        </p:tgtEl>
                                      </p:cBhvr>
                                    </p:animEffect>
                                  </p:childTnLst>
                                </p:cTn>
                              </p:par>
                              <p:par>
                                <p:cTn id="34" presetID="16" presetClass="entr" presetSubtype="21" fill="hold"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barn(inVertical)">
                                      <p:cBhvr>
                                        <p:cTn id="36" dur="500"/>
                                        <p:tgtEl>
                                          <p:spTgt spid="68"/>
                                        </p:tgtEl>
                                      </p:cBhvr>
                                    </p:animEffect>
                                  </p:childTnLst>
                                </p:cTn>
                              </p:par>
                              <p:par>
                                <p:cTn id="37" presetID="16" presetClass="entr" presetSubtype="21"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barn(inVertical)">
                                      <p:cBhvr>
                                        <p:cTn id="39" dur="500"/>
                                        <p:tgtEl>
                                          <p:spTgt spid="69"/>
                                        </p:tgtEl>
                                      </p:cBhvr>
                                    </p:animEffect>
                                  </p:childTnLst>
                                </p:cTn>
                              </p:par>
                              <p:par>
                                <p:cTn id="40" presetID="16" presetClass="entr" presetSubtype="21" fill="hold"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barn(inVertical)">
                                      <p:cBhvr>
                                        <p:cTn id="42" dur="500"/>
                                        <p:tgtEl>
                                          <p:spTgt spid="70"/>
                                        </p:tgtEl>
                                      </p:cBhvr>
                                    </p:animEffect>
                                  </p:childTnLst>
                                </p:cTn>
                              </p:par>
                              <p:par>
                                <p:cTn id="43" presetID="16" presetClass="entr" presetSubtype="21"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arn(inVertical)">
                                      <p:cBhvr>
                                        <p:cTn id="45" dur="500"/>
                                        <p:tgtEl>
                                          <p:spTgt spid="42"/>
                                        </p:tgtEl>
                                      </p:cBhvr>
                                    </p:animEffect>
                                  </p:childTnLst>
                                </p:cTn>
                              </p:par>
                              <p:par>
                                <p:cTn id="46" presetID="16" presetClass="entr" presetSubtype="21"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barn(inVertical)">
                                      <p:cBhvr>
                                        <p:cTn id="51" dur="500"/>
                                        <p:tgtEl>
                                          <p:spTgt spid="44"/>
                                        </p:tgtEl>
                                      </p:cBhvr>
                                    </p:animEffect>
                                  </p:childTnLst>
                                </p:cTn>
                              </p:par>
                              <p:par>
                                <p:cTn id="52" presetID="16" presetClass="entr" presetSubtype="21"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arn(inVertical)">
                                      <p:cBhvr>
                                        <p:cTn id="54" dur="500"/>
                                        <p:tgtEl>
                                          <p:spTgt spid="8"/>
                                        </p:tgtEl>
                                      </p:cBhvr>
                                    </p:animEffect>
                                  </p:childTnLst>
                                </p:cTn>
                              </p:par>
                              <p:par>
                                <p:cTn id="55" presetID="16" presetClass="entr" presetSubtype="21"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arn(inVertical)">
                                      <p:cBhvr>
                                        <p:cTn id="57" dur="500"/>
                                        <p:tgtEl>
                                          <p:spTgt spid="39"/>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barn(inVertical)">
                                      <p:cBhvr>
                                        <p:cTn id="60" dur="500"/>
                                        <p:tgtEl>
                                          <p:spTgt spid="4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barn(inVertical)">
                                      <p:cBhvr>
                                        <p:cTn id="65" dur="500"/>
                                        <p:tgtEl>
                                          <p:spTgt spid="71"/>
                                        </p:tgtEl>
                                      </p:cBhvr>
                                    </p:animEffect>
                                  </p:childTnLst>
                                </p:cTn>
                              </p:par>
                              <p:par>
                                <p:cTn id="66" presetID="16" presetClass="entr" presetSubtype="21" fill="hold" nodeType="with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barn(inVertical)">
                                      <p:cBhvr>
                                        <p:cTn id="68" dur="500"/>
                                        <p:tgtEl>
                                          <p:spTgt spid="72"/>
                                        </p:tgtEl>
                                      </p:cBhvr>
                                    </p:animEffect>
                                  </p:childTnLst>
                                </p:cTn>
                              </p:par>
                              <p:par>
                                <p:cTn id="69" presetID="16" presetClass="entr" presetSubtype="21"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inVertical)">
                                      <p:cBhvr>
                                        <p:cTn id="71" dur="500"/>
                                        <p:tgtEl>
                                          <p:spTgt spid="41"/>
                                        </p:tgtEl>
                                      </p:cBhvr>
                                    </p:animEffect>
                                  </p:childTnLst>
                                </p:cTn>
                              </p:par>
                              <p:par>
                                <p:cTn id="72" presetID="16" presetClass="entr" presetSubtype="21"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barn(inVertical)">
                                      <p:cBhvr>
                                        <p:cTn id="74" dur="500"/>
                                        <p:tgtEl>
                                          <p:spTgt spid="13"/>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barn(inVertical)">
                                      <p:cBhvr>
                                        <p:cTn id="77" dur="500"/>
                                        <p:tgtEl>
                                          <p:spTgt spid="45"/>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barn(inVertical)">
                                      <p:cBhvr>
                                        <p:cTn id="82" dur="500"/>
                                        <p:tgtEl>
                                          <p:spTgt spid="73"/>
                                        </p:tgtEl>
                                      </p:cBhvr>
                                    </p:animEffect>
                                  </p:childTnLst>
                                </p:cTn>
                              </p:par>
                              <p:par>
                                <p:cTn id="83" presetID="16" presetClass="entr" presetSubtype="21"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barn(inVertical)">
                                      <p:cBhvr>
                                        <p:cTn id="85" dur="500"/>
                                        <p:tgtEl>
                                          <p:spTgt spid="74"/>
                                        </p:tgtEl>
                                      </p:cBhvr>
                                    </p:animEffect>
                                  </p:childTnLst>
                                </p:cTn>
                              </p:par>
                              <p:par>
                                <p:cTn id="86" presetID="16" presetClass="entr" presetSubtype="21" fill="hold"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barn(inVertical)">
                                      <p:cBhvr>
                                        <p:cTn id="88" dur="500"/>
                                        <p:tgtEl>
                                          <p:spTgt spid="17"/>
                                        </p:tgtEl>
                                      </p:cBhvr>
                                    </p:animEffect>
                                  </p:childTnLst>
                                </p:cTn>
                              </p:par>
                              <p:par>
                                <p:cTn id="89" presetID="16" presetClass="entr" presetSubtype="21" fill="hold"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barn(inVertical)">
                                      <p:cBhvr>
                                        <p:cTn id="91" dur="500"/>
                                        <p:tgtEl>
                                          <p:spTgt spid="37"/>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barn(inVertical)">
                                      <p:cBhvr>
                                        <p:cTn id="94" dur="500"/>
                                        <p:tgtEl>
                                          <p:spTgt spid="43"/>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nodeType="clickEffect">
                                  <p:stCondLst>
                                    <p:cond delay="0"/>
                                  </p:stCondLst>
                                  <p:childTnLst>
                                    <p:set>
                                      <p:cBhvr>
                                        <p:cTn id="98" dur="1" fill="hold">
                                          <p:stCondLst>
                                            <p:cond delay="0"/>
                                          </p:stCondLst>
                                        </p:cTn>
                                        <p:tgtEl>
                                          <p:spTgt spid="2"/>
                                        </p:tgtEl>
                                        <p:attrNameLst>
                                          <p:attrName>style.visibility</p:attrName>
                                        </p:attrNameLst>
                                      </p:cBhvr>
                                      <p:to>
                                        <p:strVal val="visible"/>
                                      </p:to>
                                    </p:set>
                                    <p:animEffect transition="in" filter="barn(inVertical)">
                                      <p:cBhvr>
                                        <p:cTn id="9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79B1B-0BDC-9312-B493-DB211DEF851F}"/>
              </a:ext>
            </a:extLst>
          </p:cNvPr>
          <p:cNvSpPr txBox="1"/>
          <p:nvPr/>
        </p:nvSpPr>
        <p:spPr>
          <a:xfrm>
            <a:off x="0" y="0"/>
            <a:ext cx="5168900" cy="584775"/>
          </a:xfrm>
          <a:prstGeom prst="rect">
            <a:avLst/>
          </a:prstGeom>
          <a:noFill/>
        </p:spPr>
        <p:txBody>
          <a:bodyPr wrap="square">
            <a:spAutoFit/>
          </a:bodyPr>
          <a:lstStyle/>
          <a:p>
            <a:r>
              <a:rPr kumimoji="0" lang="en-US" sz="3200" b="1" i="0" u="sng" strike="noStrike" kern="1200" cap="none" spc="0" normalizeH="0" baseline="0" noProof="0" dirty="0">
                <a:ln>
                  <a:noFill/>
                </a:ln>
                <a:solidFill>
                  <a:srgbClr val="7030A0"/>
                </a:solidFill>
                <a:effectLst/>
                <a:uLnTx/>
                <a:uFillTx/>
                <a:latin typeface="Century Gothic" panose="020B0502020202020204"/>
                <a:ea typeface="+mn-ea"/>
                <a:cs typeface="+mn-cs"/>
              </a:rPr>
              <a:t>Design of Knee Prosthesis</a:t>
            </a:r>
            <a:endParaRPr lang="en-US" sz="3200" b="1" u="sng" dirty="0">
              <a:solidFill>
                <a:srgbClr val="7030A0"/>
              </a:solidFill>
            </a:endParaRPr>
          </a:p>
        </p:txBody>
      </p:sp>
      <p:sp>
        <p:nvSpPr>
          <p:cNvPr id="7" name="TextBox 6">
            <a:extLst>
              <a:ext uri="{FF2B5EF4-FFF2-40B4-BE49-F238E27FC236}">
                <a16:creationId xmlns:a16="http://schemas.microsoft.com/office/drawing/2014/main" id="{45E5E7BD-DE1C-47CB-E0FD-169D5FF23C45}"/>
              </a:ext>
            </a:extLst>
          </p:cNvPr>
          <p:cNvSpPr txBox="1"/>
          <p:nvPr/>
        </p:nvSpPr>
        <p:spPr>
          <a:xfrm>
            <a:off x="155721" y="728003"/>
            <a:ext cx="11042162" cy="553998"/>
          </a:xfrm>
          <a:prstGeom prst="rect">
            <a:avLst/>
          </a:prstGeom>
          <a:noFill/>
        </p:spPr>
        <p:txBody>
          <a:bodyPr wrap="square">
            <a:spAutoFit/>
          </a:bodyPr>
          <a:lstStyle/>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3000" b="1" i="0" u="none" strike="noStrike" kern="1200" cap="none" spc="0" normalizeH="0" baseline="0" noProof="0" dirty="0">
                <a:ln>
                  <a:noFill/>
                </a:ln>
                <a:solidFill>
                  <a:prstClr val="black"/>
                </a:solidFill>
                <a:effectLst/>
                <a:uLnTx/>
                <a:uFillTx/>
                <a:latin typeface="Century Gothic" panose="020B0502020202020204"/>
                <a:ea typeface="+mn-ea"/>
                <a:cs typeface="+mn-cs"/>
              </a:rPr>
              <a:t>Functional anatomy &amp; biomechanics of the knee joint</a:t>
            </a:r>
            <a:r>
              <a:rPr kumimoji="0" lang="ar-IQ" sz="3000" b="1" i="0" u="none"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rPr>
              <a:t> </a:t>
            </a:r>
          </a:p>
        </p:txBody>
      </p:sp>
      <p:pic>
        <p:nvPicPr>
          <p:cNvPr id="1026" name="Picture 2" descr="What is the fluid in a swollen, injured joint? - Quora">
            <a:extLst>
              <a:ext uri="{FF2B5EF4-FFF2-40B4-BE49-F238E27FC236}">
                <a16:creationId xmlns:a16="http://schemas.microsoft.com/office/drawing/2014/main" id="{60F70620-21E1-0E4A-257C-DC7469D8E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4304" y="1612900"/>
            <a:ext cx="5187696" cy="4191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17D50B9-9045-9FB8-1157-9F48021C3D0F}"/>
              </a:ext>
            </a:extLst>
          </p:cNvPr>
          <p:cNvSpPr txBox="1"/>
          <p:nvPr/>
        </p:nvSpPr>
        <p:spPr>
          <a:xfrm>
            <a:off x="431800" y="1826736"/>
            <a:ext cx="6172200" cy="4031873"/>
          </a:xfrm>
          <a:prstGeom prst="rect">
            <a:avLst/>
          </a:prstGeom>
          <a:noFill/>
        </p:spPr>
        <p:txBody>
          <a:bodyPr wrap="square">
            <a:spAutoFit/>
          </a:bodyPr>
          <a:lstStyle/>
          <a:p>
            <a:pPr algn="justLow"/>
            <a:r>
              <a:rPr lang="en-US" sz="3200" i="0" dirty="0">
                <a:solidFill>
                  <a:srgbClr val="202124"/>
                </a:solidFill>
                <a:effectLst/>
                <a:latin typeface="Times New Roman" panose="02020603050405020304" pitchFamily="18" charset="0"/>
                <a:cs typeface="Times New Roman" panose="02020603050405020304" pitchFamily="18" charset="0"/>
              </a:rPr>
              <a:t>Synovial fluid or generally known as joint fluid has thick and sticky consistency, act as a lubricant in the knee joint to reduce frictions and as a shock absorber, which helps the movement of our body. Getting up, sitting, or standing could be done effortlessly.</a:t>
            </a:r>
            <a:endParaRPr 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56B6D9E2-C2A3-08CF-F0DC-33B883504FFF}"/>
                  </a:ext>
                </a:extLst>
              </p14:cNvPr>
              <p14:cNvContentPartPr/>
              <p14:nvPr/>
            </p14:nvContentPartPr>
            <p14:xfrm>
              <a:off x="584640" y="2002200"/>
              <a:ext cx="2455560" cy="332640"/>
            </p14:xfrm>
          </p:contentPart>
        </mc:Choice>
        <mc:Fallback xmlns="">
          <p:pic>
            <p:nvPicPr>
              <p:cNvPr id="6" name="Ink 5">
                <a:extLst>
                  <a:ext uri="{FF2B5EF4-FFF2-40B4-BE49-F238E27FC236}">
                    <a16:creationId xmlns:a16="http://schemas.microsoft.com/office/drawing/2014/main" id="{56B6D9E2-C2A3-08CF-F0DC-33B883504FFF}"/>
                  </a:ext>
                </a:extLst>
              </p:cNvPr>
              <p:cNvPicPr/>
              <p:nvPr/>
            </p:nvPicPr>
            <p:blipFill>
              <a:blip r:embed="rId4"/>
              <a:stretch>
                <a:fillRect/>
              </a:stretch>
            </p:blipFill>
            <p:spPr>
              <a:xfrm>
                <a:off x="530640" y="1894560"/>
                <a:ext cx="256320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DFC0D4F6-449C-B037-C447-59050DE6CB0F}"/>
                  </a:ext>
                </a:extLst>
              </p14:cNvPr>
              <p14:cNvContentPartPr/>
              <p14:nvPr/>
            </p14:nvContentPartPr>
            <p14:xfrm>
              <a:off x="9499320" y="3895080"/>
              <a:ext cx="658440" cy="383400"/>
            </p14:xfrm>
          </p:contentPart>
        </mc:Choice>
        <mc:Fallback xmlns="">
          <p:pic>
            <p:nvPicPr>
              <p:cNvPr id="8" name="Ink 7">
                <a:extLst>
                  <a:ext uri="{FF2B5EF4-FFF2-40B4-BE49-F238E27FC236}">
                    <a16:creationId xmlns:a16="http://schemas.microsoft.com/office/drawing/2014/main" id="{DFC0D4F6-449C-B037-C447-59050DE6CB0F}"/>
                  </a:ext>
                </a:extLst>
              </p:cNvPr>
              <p:cNvPicPr/>
              <p:nvPr/>
            </p:nvPicPr>
            <p:blipFill>
              <a:blip r:embed="rId6"/>
              <a:stretch>
                <a:fillRect/>
              </a:stretch>
            </p:blipFill>
            <p:spPr>
              <a:xfrm>
                <a:off x="9445320" y="3787440"/>
                <a:ext cx="766080" cy="599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2E34677C-39A4-2EBA-3F0E-7C44FD66D9AE}"/>
                  </a:ext>
                </a:extLst>
              </p14:cNvPr>
              <p14:cNvContentPartPr/>
              <p14:nvPr/>
            </p14:nvContentPartPr>
            <p14:xfrm>
              <a:off x="606600" y="2585040"/>
              <a:ext cx="2253960" cy="110520"/>
            </p14:xfrm>
          </p:contentPart>
        </mc:Choice>
        <mc:Fallback xmlns="">
          <p:pic>
            <p:nvPicPr>
              <p:cNvPr id="10" name="Ink 9">
                <a:extLst>
                  <a:ext uri="{FF2B5EF4-FFF2-40B4-BE49-F238E27FC236}">
                    <a16:creationId xmlns:a16="http://schemas.microsoft.com/office/drawing/2014/main" id="{2E34677C-39A4-2EBA-3F0E-7C44FD66D9AE}"/>
                  </a:ext>
                </a:extLst>
              </p:cNvPr>
              <p:cNvPicPr/>
              <p:nvPr/>
            </p:nvPicPr>
            <p:blipFill>
              <a:blip r:embed="rId8"/>
              <a:stretch>
                <a:fillRect/>
              </a:stretch>
            </p:blipFill>
            <p:spPr>
              <a:xfrm>
                <a:off x="552600" y="2477400"/>
                <a:ext cx="236160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C59CC989-6DAF-4726-EE67-8BF435CC042D}"/>
                  </a:ext>
                </a:extLst>
              </p14:cNvPr>
              <p14:cNvContentPartPr/>
              <p14:nvPr/>
            </p14:nvContentPartPr>
            <p14:xfrm>
              <a:off x="3990240" y="3096600"/>
              <a:ext cx="2470680" cy="97560"/>
            </p14:xfrm>
          </p:contentPart>
        </mc:Choice>
        <mc:Fallback xmlns="">
          <p:pic>
            <p:nvPicPr>
              <p:cNvPr id="16" name="Ink 15">
                <a:extLst>
                  <a:ext uri="{FF2B5EF4-FFF2-40B4-BE49-F238E27FC236}">
                    <a16:creationId xmlns:a16="http://schemas.microsoft.com/office/drawing/2014/main" id="{C59CC989-6DAF-4726-EE67-8BF435CC042D}"/>
                  </a:ext>
                </a:extLst>
              </p:cNvPr>
              <p:cNvPicPr/>
              <p:nvPr/>
            </p:nvPicPr>
            <p:blipFill>
              <a:blip r:embed="rId10"/>
              <a:stretch>
                <a:fillRect/>
              </a:stretch>
            </p:blipFill>
            <p:spPr>
              <a:xfrm>
                <a:off x="3936600" y="2988960"/>
                <a:ext cx="257832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F2A9CD95-FF9B-7156-C3FC-F2CA63503931}"/>
                  </a:ext>
                </a:extLst>
              </p14:cNvPr>
              <p14:cNvContentPartPr/>
              <p14:nvPr/>
            </p14:nvContentPartPr>
            <p14:xfrm>
              <a:off x="542880" y="3429600"/>
              <a:ext cx="4962240" cy="223920"/>
            </p14:xfrm>
          </p:contentPart>
        </mc:Choice>
        <mc:Fallback xmlns="">
          <p:pic>
            <p:nvPicPr>
              <p:cNvPr id="17" name="Ink 16">
                <a:extLst>
                  <a:ext uri="{FF2B5EF4-FFF2-40B4-BE49-F238E27FC236}">
                    <a16:creationId xmlns:a16="http://schemas.microsoft.com/office/drawing/2014/main" id="{F2A9CD95-FF9B-7156-C3FC-F2CA63503931}"/>
                  </a:ext>
                </a:extLst>
              </p:cNvPr>
              <p:cNvPicPr/>
              <p:nvPr/>
            </p:nvPicPr>
            <p:blipFill>
              <a:blip r:embed="rId12"/>
              <a:stretch>
                <a:fillRect/>
              </a:stretch>
            </p:blipFill>
            <p:spPr>
              <a:xfrm>
                <a:off x="489240" y="3321960"/>
                <a:ext cx="506988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A46F4429-A815-FB05-70BA-5E0D5A973B7D}"/>
                  </a:ext>
                </a:extLst>
              </p14:cNvPr>
              <p14:cNvContentPartPr/>
              <p14:nvPr/>
            </p14:nvContentPartPr>
            <p14:xfrm>
              <a:off x="724320" y="4002360"/>
              <a:ext cx="2764080" cy="194040"/>
            </p14:xfrm>
          </p:contentPart>
        </mc:Choice>
        <mc:Fallback xmlns="">
          <p:pic>
            <p:nvPicPr>
              <p:cNvPr id="19" name="Ink 18">
                <a:extLst>
                  <a:ext uri="{FF2B5EF4-FFF2-40B4-BE49-F238E27FC236}">
                    <a16:creationId xmlns:a16="http://schemas.microsoft.com/office/drawing/2014/main" id="{A46F4429-A815-FB05-70BA-5E0D5A973B7D}"/>
                  </a:ext>
                </a:extLst>
              </p:cNvPr>
              <p:cNvPicPr/>
              <p:nvPr/>
            </p:nvPicPr>
            <p:blipFill>
              <a:blip r:embed="rId14"/>
              <a:stretch>
                <a:fillRect/>
              </a:stretch>
            </p:blipFill>
            <p:spPr>
              <a:xfrm>
                <a:off x="670680" y="3894360"/>
                <a:ext cx="2871720" cy="409680"/>
              </a:xfrm>
              <a:prstGeom prst="rect">
                <a:avLst/>
              </a:prstGeom>
            </p:spPr>
          </p:pic>
        </mc:Fallback>
      </mc:AlternateContent>
      <p:pic>
        <p:nvPicPr>
          <p:cNvPr id="4" name="Graphic 3" descr="Line arrow: Counter-clockwise curve with solid fill">
            <a:extLst>
              <a:ext uri="{FF2B5EF4-FFF2-40B4-BE49-F238E27FC236}">
                <a16:creationId xmlns:a16="http://schemas.microsoft.com/office/drawing/2014/main" id="{E4C28DC7-3C73-9FC5-3951-ED24E964B57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6383481">
            <a:off x="4696332" y="5568457"/>
            <a:ext cx="1617576" cy="1617576"/>
          </a:xfrm>
          <a:prstGeom prst="rect">
            <a:avLst/>
          </a:prstGeom>
        </p:spPr>
      </p:pic>
      <p:sp>
        <p:nvSpPr>
          <p:cNvPr id="12" name="TextBox 11">
            <a:extLst>
              <a:ext uri="{FF2B5EF4-FFF2-40B4-BE49-F238E27FC236}">
                <a16:creationId xmlns:a16="http://schemas.microsoft.com/office/drawing/2014/main" id="{EB293CA8-D0E2-E6A8-9AF4-698D99AD1EF0}"/>
              </a:ext>
            </a:extLst>
          </p:cNvPr>
          <p:cNvSpPr txBox="1"/>
          <p:nvPr/>
        </p:nvSpPr>
        <p:spPr>
          <a:xfrm>
            <a:off x="6204474" y="6036713"/>
            <a:ext cx="5187696" cy="523220"/>
          </a:xfrm>
          <a:prstGeom prst="rect">
            <a:avLst/>
          </a:prstGeom>
          <a:noFill/>
        </p:spPr>
        <p:txBody>
          <a:bodyPr wrap="square" rtlCol="0">
            <a:spAutoFit/>
          </a:bodyPr>
          <a:lstStyle/>
          <a:p>
            <a:r>
              <a:rPr lang="en-US" sz="2800" b="1" dirty="0">
                <a:solidFill>
                  <a:srgbClr val="C00000"/>
                </a:solidFill>
              </a:rPr>
              <a:t>Variable Damping Actuator</a:t>
            </a:r>
          </a:p>
        </p:txBody>
      </p:sp>
      <p:pic>
        <p:nvPicPr>
          <p:cNvPr id="14" name="Graphic 13" descr="Checkmark with solid fill">
            <a:extLst>
              <a:ext uri="{FF2B5EF4-FFF2-40B4-BE49-F238E27FC236}">
                <a16:creationId xmlns:a16="http://schemas.microsoft.com/office/drawing/2014/main" id="{05CF1536-1932-3E75-B13E-24A94A2922B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197883" y="5803900"/>
            <a:ext cx="914400" cy="914400"/>
          </a:xfrm>
          <a:prstGeom prst="rect">
            <a:avLst/>
          </a:prstGeom>
        </p:spPr>
      </p:pic>
      <p:grpSp>
        <p:nvGrpSpPr>
          <p:cNvPr id="18" name="Group 17">
            <a:extLst>
              <a:ext uri="{FF2B5EF4-FFF2-40B4-BE49-F238E27FC236}">
                <a16:creationId xmlns:a16="http://schemas.microsoft.com/office/drawing/2014/main" id="{37DF15DF-5FCD-90EE-74A8-A95173B88BFB}"/>
              </a:ext>
            </a:extLst>
          </p:cNvPr>
          <p:cNvGrpSpPr/>
          <p:nvPr/>
        </p:nvGrpSpPr>
        <p:grpSpPr>
          <a:xfrm>
            <a:off x="54632" y="2168520"/>
            <a:ext cx="5303520" cy="4884403"/>
            <a:chOff x="54632" y="2168520"/>
            <a:chExt cx="5303520" cy="4884403"/>
          </a:xfrm>
        </p:grpSpPr>
        <p:pic>
          <p:nvPicPr>
            <p:cNvPr id="11" name="Graphic 10" descr="Magnifying glass with solid fill">
              <a:extLst>
                <a:ext uri="{FF2B5EF4-FFF2-40B4-BE49-F238E27FC236}">
                  <a16:creationId xmlns:a16="http://schemas.microsoft.com/office/drawing/2014/main" id="{AF267EA7-4F66-AC44-889D-94B81EDE1A5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4632" y="2168520"/>
              <a:ext cx="5303520" cy="4884403"/>
            </a:xfrm>
            <a:prstGeom prst="rect">
              <a:avLst/>
            </a:prstGeom>
          </p:spPr>
        </p:pic>
        <p:sp>
          <p:nvSpPr>
            <p:cNvPr id="15" name="Rectangle: Rounded Corners 14">
              <a:extLst>
                <a:ext uri="{FF2B5EF4-FFF2-40B4-BE49-F238E27FC236}">
                  <a16:creationId xmlns:a16="http://schemas.microsoft.com/office/drawing/2014/main" id="{1EE23A44-3458-AB5A-6AF4-8B96FC6F5ED5}"/>
                </a:ext>
              </a:extLst>
            </p:cNvPr>
            <p:cNvSpPr/>
            <p:nvPr/>
          </p:nvSpPr>
          <p:spPr>
            <a:xfrm rot="2518759">
              <a:off x="3365612" y="5639964"/>
              <a:ext cx="1561046" cy="615395"/>
            </a:xfrm>
            <a:prstGeom prst="roundRect">
              <a:avLst>
                <a:gd name="adj" fmla="val 50000"/>
              </a:avLst>
            </a:prstGeom>
            <a:solidFill>
              <a:schemeClr val="tx1">
                <a:lumMod val="6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300" b="1" dirty="0">
                  <a:ln w="0"/>
                  <a:solidFill>
                    <a:srgbClr val="002060"/>
                  </a:solidFill>
                  <a:effectLst>
                    <a:outerShdw blurRad="38100" dist="25400" dir="5400000" algn="ctr" rotWithShape="0">
                      <a:srgbClr val="6E747A">
                        <a:alpha val="43000"/>
                      </a:srgbClr>
                    </a:outerShdw>
                  </a:effectLst>
                </a:rPr>
                <a:t>Zoom</a:t>
              </a:r>
            </a:p>
          </p:txBody>
        </p:sp>
      </p:grpSp>
    </p:spTree>
    <p:extLst>
      <p:ext uri="{BB962C8B-B14F-4D97-AF65-F5344CB8AC3E}">
        <p14:creationId xmlns:p14="http://schemas.microsoft.com/office/powerpoint/2010/main" val="183094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par>
                                <p:cTn id="27" presetID="16" presetClass="entr" presetSubtype="21"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barn(inVertical)">
                                      <p:cBhvr>
                                        <p:cTn id="46" dur="500"/>
                                        <p:tgtEl>
                                          <p:spTgt spid="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10EE66-8707-456F-8F2E-091D581CB03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0BEB954-4024-4CCF-A9D6-4C00FDC028D9}">
  <ds:schemaRefs>
    <ds:schemaRef ds:uri="http://schemas.microsoft.com/sharepoint/v3/contenttype/forms"/>
  </ds:schemaRefs>
</ds:datastoreItem>
</file>

<file path=customXml/itemProps3.xml><?xml version="1.0" encoding="utf-8"?>
<ds:datastoreItem xmlns:ds="http://schemas.openxmlformats.org/officeDocument/2006/customXml" ds:itemID="{AB96CC85-5758-41C0-8EFD-737AFB691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7851</TotalTime>
  <Words>3721</Words>
  <Application>Microsoft Office PowerPoint</Application>
  <PresentationFormat>Widescreen</PresentationFormat>
  <Paragraphs>724</Paragraphs>
  <Slides>54</Slides>
  <Notes>1</Notes>
  <HiddenSlides>10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Cambria Math</vt:lpstr>
      <vt:lpstr>Century Gothic</vt:lpstr>
      <vt:lpstr>NimbusRomNo9L-Medi</vt:lpstr>
      <vt:lpstr>Times New Roman</vt:lpstr>
      <vt:lpstr>TimesNewRomanPSMT</vt:lpstr>
      <vt:lpstr>Wingdings</vt:lpstr>
      <vt:lpstr>Vapor Trail</vt:lpstr>
      <vt:lpstr>PowerPoint Presentation</vt:lpstr>
      <vt:lpstr>The Outlines of Dissertation</vt:lpstr>
      <vt:lpstr>Significance of Dissertation</vt:lpstr>
      <vt:lpstr>problem statement</vt:lpstr>
      <vt:lpstr>The Scientific Originality</vt:lpstr>
      <vt:lpstr>The PLAN OF the dissertation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ABDULAMEER</dc:creator>
  <cp:lastModifiedBy>FUJISTU</cp:lastModifiedBy>
  <cp:revision>246</cp:revision>
  <dcterms:created xsi:type="dcterms:W3CDTF">2022-12-04T14:15:21Z</dcterms:created>
  <dcterms:modified xsi:type="dcterms:W3CDTF">2023-05-22T14:49:28Z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