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0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1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9" r:id="rId2"/>
    <p:sldId id="355" r:id="rId3"/>
    <p:sldId id="312" r:id="rId4"/>
    <p:sldId id="313" r:id="rId5"/>
    <p:sldId id="314" r:id="rId6"/>
    <p:sldId id="315" r:id="rId7"/>
    <p:sldId id="357" r:id="rId8"/>
    <p:sldId id="361" r:id="rId9"/>
    <p:sldId id="362" r:id="rId10"/>
    <p:sldId id="371" r:id="rId11"/>
    <p:sldId id="316" r:id="rId12"/>
    <p:sldId id="283" r:id="rId13"/>
    <p:sldId id="360" r:id="rId14"/>
    <p:sldId id="320" r:id="rId15"/>
    <p:sldId id="366" r:id="rId16"/>
    <p:sldId id="363" r:id="rId17"/>
    <p:sldId id="364" r:id="rId18"/>
    <p:sldId id="358" r:id="rId19"/>
    <p:sldId id="365" r:id="rId20"/>
    <p:sldId id="368" r:id="rId21"/>
    <p:sldId id="369" r:id="rId22"/>
    <p:sldId id="370" r:id="rId23"/>
    <p:sldId id="35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C9BD"/>
    <a:srgbClr val="FEC630"/>
    <a:srgbClr val="F0EEF0"/>
    <a:srgbClr val="00A0A8"/>
    <a:srgbClr val="92D050"/>
    <a:srgbClr val="5D7373"/>
    <a:srgbClr val="FF5969"/>
    <a:srgbClr val="1C7CBB"/>
    <a:srgbClr val="956DE5"/>
    <a:srgbClr val="38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1" autoAdjust="0"/>
    <p:restoredTop sz="96374" autoAdjust="0"/>
  </p:normalViewPr>
  <p:slideViewPr>
    <p:cSldViewPr snapToGrid="0">
      <p:cViewPr varScale="1">
        <p:scale>
          <a:sx n="110" d="100"/>
          <a:sy n="110" d="100"/>
        </p:scale>
        <p:origin x="8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validation\VALIDATION%20FINAL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C:\Users\msi-pc\Desktop\Copy%20of%20result%203(AutoRecovered)2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C:\Users\msi-pc\Desktop\Copy%20of%20result%203(AutoRecovered)2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C:\Users\msi-pc\Desktop\Copy%20of%20result%203(AutoRecovered)2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file:///C:\Users\msi-pc\Desktop\Copy%20of%20result%203(AutoRecovered)2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C:\Users\msi-pc\Desktop\Copy%20of%20result%203(AutoRecovered)2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C:\Users\msi-pc\Desktop\Copy%20of%20result%203(AutoRecovered)2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file:///C:\Users\msi-pc\Desktop\Copy%20of%20result%203(AutoRecovered)2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file:///C:\Users\msi-pc\Desktop\Copy%20of%20result%203(AutoRecovered)2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file:///C:\Users\msi-pc\Desktop\Copy%20of%20result%203(AutoRecovered)2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file:///C:\Users\msi-pc\Desktop\Copy%20of%20result%203(AutoRecovered)2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oleObject" Target="file:///C:\Users\msi-pc\Desktop\Copy%20of%20result%203(AutoRecovered)2.xlsx" TargetMode="Externa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oleObject" Target="file:///C:\Users\msi-pc\Desktop\Copy%20of%20result%203(AutoRecovered)2.xlsx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oleObject" Target="file:///C:\Users\msi-pc\Desktop\Copy%20of%20result%203(AutoRecovered)2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2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3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D:\validation\VALIDATION%20FINAL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D:\validation\VALIDATION%20FINAL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Users\msi-pc\Desktop\Copy%20of%20result%203(AutoRecovered)2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C:\Users\msi-pc\Desktop\Copy%20of%20result%203(AutoRecovered)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q˝=275w/m²</a:t>
            </a:r>
          </a:p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Re=1125</a:t>
            </a:r>
          </a:p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10PPI</a:t>
            </a:r>
          </a:p>
        </c:rich>
      </c:tx>
      <c:layout>
        <c:manualLayout>
          <c:xMode val="edge"/>
          <c:yMode val="edge"/>
          <c:x val="0.72043646283246199"/>
          <c:y val="6.899182458651997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444225721784777"/>
          <c:y val="0.24955234985959043"/>
          <c:w val="0.78255774278215218"/>
          <c:h val="0.54487665620569048"/>
        </c:manualLayout>
      </c:layout>
      <c:scatterChart>
        <c:scatterStyle val="smoothMarker"/>
        <c:varyColors val="0"/>
        <c:ser>
          <c:idx val="0"/>
          <c:order val="0"/>
          <c:tx>
            <c:v>prakash H.Jadhav 2020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Sheet1!$C$50:$C$58</c:f>
              <c:numCache>
                <c:formatCode>General</c:formatCode>
                <c:ptCount val="9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</c:numCache>
            </c:numRef>
          </c:xVal>
          <c:yVal>
            <c:numRef>
              <c:f>Sheet1!$A$50:$A$58</c:f>
              <c:numCache>
                <c:formatCode>0.00E+00</c:formatCode>
                <c:ptCount val="9"/>
                <c:pt idx="0">
                  <c:v>325</c:v>
                </c:pt>
                <c:pt idx="1">
                  <c:v>321</c:v>
                </c:pt>
                <c:pt idx="2">
                  <c:v>320</c:v>
                </c:pt>
                <c:pt idx="3">
                  <c:v>320</c:v>
                </c:pt>
                <c:pt idx="4">
                  <c:v>321</c:v>
                </c:pt>
                <c:pt idx="5">
                  <c:v>322</c:v>
                </c:pt>
                <c:pt idx="6">
                  <c:v>325</c:v>
                </c:pt>
                <c:pt idx="7">
                  <c:v>327</c:v>
                </c:pt>
                <c:pt idx="8">
                  <c:v>331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D69-454B-A244-4C309CD43AAD}"/>
            </c:ext>
          </c:extLst>
        </c:ser>
        <c:ser>
          <c:idx val="1"/>
          <c:order val="1"/>
          <c:tx>
            <c:v>present work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Sheet1!$C$50:$C$58</c:f>
              <c:numCache>
                <c:formatCode>General</c:formatCode>
                <c:ptCount val="9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</c:numCache>
            </c:numRef>
          </c:xVal>
          <c:yVal>
            <c:numRef>
              <c:f>Sheet1!$B$50:$B$58</c:f>
              <c:numCache>
                <c:formatCode>0.00E+00</c:formatCode>
                <c:ptCount val="9"/>
                <c:pt idx="0">
                  <c:v>335</c:v>
                </c:pt>
                <c:pt idx="1">
                  <c:v>323.60000000000002</c:v>
                </c:pt>
                <c:pt idx="2">
                  <c:v>318.39999999999998</c:v>
                </c:pt>
                <c:pt idx="3">
                  <c:v>320.7</c:v>
                </c:pt>
                <c:pt idx="4">
                  <c:v>323</c:v>
                </c:pt>
                <c:pt idx="5">
                  <c:v>324.89999999999998</c:v>
                </c:pt>
                <c:pt idx="6">
                  <c:v>326.3</c:v>
                </c:pt>
                <c:pt idx="7">
                  <c:v>330.6</c:v>
                </c:pt>
                <c:pt idx="8">
                  <c:v>340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D69-454B-A244-4C309CD43A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4647008"/>
        <c:axId val="1754640480"/>
      </c:scatterChart>
      <c:valAx>
        <c:axId val="1754647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Z/L</a:t>
                </a:r>
              </a:p>
            </c:rich>
          </c:tx>
          <c:layout>
            <c:manualLayout>
              <c:xMode val="edge"/>
              <c:yMode val="edge"/>
              <c:x val="0.48563184546237242"/>
              <c:y val="0.878934653204234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4640480"/>
        <c:crosses val="autoZero"/>
        <c:crossBetween val="midCat"/>
      </c:valAx>
      <c:valAx>
        <c:axId val="1754640480"/>
        <c:scaling>
          <c:orientation val="minMax"/>
          <c:max val="380"/>
          <c:min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Twall (K)</a:t>
                </a:r>
              </a:p>
            </c:rich>
          </c:tx>
          <c:layout>
            <c:manualLayout>
              <c:xMode val="edge"/>
              <c:yMode val="edge"/>
              <c:x val="6.1610280074390531E-4"/>
              <c:y val="0.316765599963199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4647008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1.7391591003277701E-3"/>
          <c:w val="0.67052461815766995"/>
          <c:h val="0.193970632558490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362515851509036"/>
          <c:y val="0.24991454077388245"/>
          <c:w val="0.77928143529598048"/>
          <c:h val="0.62758654070127995"/>
        </c:manualLayout>
      </c:layout>
      <c:scatterChart>
        <c:scatterStyle val="smoothMarker"/>
        <c:varyColors val="0"/>
        <c:ser>
          <c:idx val="1"/>
          <c:order val="1"/>
          <c:tx>
            <c:v>Case E 10PPI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Sheet1!$AZ$96:$AZ$98</c:f>
              <c:numCache>
                <c:formatCode>General</c:formatCode>
                <c:ptCount val="3"/>
                <c:pt idx="0">
                  <c:v>117.822</c:v>
                </c:pt>
                <c:pt idx="1">
                  <c:v>160.858</c:v>
                </c:pt>
                <c:pt idx="2">
                  <c:v>187.59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A8B-48E7-936D-AED8B4C03F3B}"/>
            </c:ext>
          </c:extLst>
        </c:ser>
        <c:ser>
          <c:idx val="2"/>
          <c:order val="2"/>
          <c:tx>
            <c:v>Case E 20PPI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Sheet1!$BA$96:$BA$98</c:f>
              <c:numCache>
                <c:formatCode>General</c:formatCode>
                <c:ptCount val="3"/>
                <c:pt idx="0">
                  <c:v>126.026</c:v>
                </c:pt>
                <c:pt idx="1">
                  <c:v>168.001</c:v>
                </c:pt>
                <c:pt idx="2">
                  <c:v>194.08799999999999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A8B-48E7-936D-AED8B4C03F3B}"/>
            </c:ext>
          </c:extLst>
        </c:ser>
        <c:ser>
          <c:idx val="3"/>
          <c:order val="3"/>
          <c:tx>
            <c:v>Case E 30PPI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Sheet1!$BB$96:$BB$98</c:f>
              <c:numCache>
                <c:formatCode>General</c:formatCode>
                <c:ptCount val="3"/>
                <c:pt idx="0">
                  <c:v>130.489</c:v>
                </c:pt>
                <c:pt idx="1">
                  <c:v>171.8287</c:v>
                </c:pt>
                <c:pt idx="2">
                  <c:v>197.57429999999999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A8B-48E7-936D-AED8B4C03F3B}"/>
            </c:ext>
          </c:extLst>
        </c:ser>
        <c:ser>
          <c:idx val="4"/>
          <c:order val="4"/>
          <c:tx>
            <c:v>Case E 40PPI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Sheet1!$BC$96:$BC$98</c:f>
              <c:numCache>
                <c:formatCode>General</c:formatCode>
                <c:ptCount val="3"/>
                <c:pt idx="0">
                  <c:v>133.24199999999999</c:v>
                </c:pt>
                <c:pt idx="1">
                  <c:v>174.46</c:v>
                </c:pt>
                <c:pt idx="2">
                  <c:v>199.85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A8B-48E7-936D-AED8B4C03F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3192224"/>
        <c:axId val="893194944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 Clear pipe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Sheet1!$BE$26:$BE$28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3261.4369999999999</c:v>
                      </c:pt>
                      <c:pt idx="1">
                        <c:v>6522.875</c:v>
                      </c:pt>
                      <c:pt idx="2">
                        <c:v>9784.3130000000001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Sheet1!$AW$90:$AW$92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47.8</c:v>
                      </c:pt>
                      <c:pt idx="1">
                        <c:v>53.7761</c:v>
                      </c:pt>
                      <c:pt idx="2">
                        <c:v>67.7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4-7A8B-48E7-936D-AED8B4C03F3B}"/>
                  </c:ext>
                </c:extLst>
              </c15:ser>
            </c15:filteredScatterSeries>
          </c:ext>
        </c:extLst>
      </c:scatterChart>
      <c:valAx>
        <c:axId val="893192224"/>
        <c:scaling>
          <c:orientation val="minMax"/>
          <c:max val="10000"/>
          <c:min val="3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3194944"/>
        <c:crosses val="autoZero"/>
        <c:crossBetween val="midCat"/>
      </c:valAx>
      <c:valAx>
        <c:axId val="893194944"/>
        <c:scaling>
          <c:orientation val="minMax"/>
          <c:max val="220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 i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Nu</a:t>
                </a:r>
                <a:r>
                  <a:rPr lang="en-US" sz="1200" b="1" i="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sz="1200" b="1" i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3192224"/>
        <c:crosses val="autoZero"/>
        <c:crossBetween val="midCat"/>
        <c:majorUnit val="20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3.0957835428146864E-3"/>
          <c:y val="2.764038757649735E-3"/>
          <c:w val="0.99418816610283356"/>
          <c:h val="0.215168981481481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009719943941565"/>
          <c:y val="0.25782882138870489"/>
          <c:w val="0.79851631264384415"/>
          <c:h val="0.58893688722709769"/>
        </c:manualLayout>
      </c:layout>
      <c:scatterChart>
        <c:scatterStyle val="smoothMarker"/>
        <c:varyColors val="0"/>
        <c:ser>
          <c:idx val="1"/>
          <c:order val="1"/>
          <c:tx>
            <c:v>Case F 10PPI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Sheet1!$BE$96:$BE$98</c:f>
              <c:numCache>
                <c:formatCode>General</c:formatCode>
                <c:ptCount val="3"/>
                <c:pt idx="0">
                  <c:v>122.218</c:v>
                </c:pt>
                <c:pt idx="1">
                  <c:v>162.20099999999999</c:v>
                </c:pt>
                <c:pt idx="2">
                  <c:v>185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19B-44B6-A1BE-DF3CB35E7573}"/>
            </c:ext>
          </c:extLst>
        </c:ser>
        <c:ser>
          <c:idx val="2"/>
          <c:order val="2"/>
          <c:tx>
            <c:v>Case F 20PPI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Sheet1!$BF$96:$BF$98</c:f>
              <c:numCache>
                <c:formatCode>General</c:formatCode>
                <c:ptCount val="3"/>
                <c:pt idx="0">
                  <c:v>134.94890000000001</c:v>
                </c:pt>
                <c:pt idx="1">
                  <c:v>173.90299999999999</c:v>
                </c:pt>
                <c:pt idx="2">
                  <c:v>197.15170000000001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19B-44B6-A1BE-DF3CB35E7573}"/>
            </c:ext>
          </c:extLst>
        </c:ser>
        <c:ser>
          <c:idx val="3"/>
          <c:order val="3"/>
          <c:tx>
            <c:v>Case F 30PPI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Sheet1!$BG$96:$BG$98</c:f>
              <c:numCache>
                <c:formatCode>General</c:formatCode>
                <c:ptCount val="3"/>
                <c:pt idx="0">
                  <c:v>142.06030000000001</c:v>
                </c:pt>
                <c:pt idx="1">
                  <c:v>178.88849999999999</c:v>
                </c:pt>
                <c:pt idx="2">
                  <c:v>202.19239999999999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19B-44B6-A1BE-DF3CB35E7573}"/>
            </c:ext>
          </c:extLst>
        </c:ser>
        <c:ser>
          <c:idx val="4"/>
          <c:order val="4"/>
          <c:tx>
            <c:v>Case F 40PPI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Sheet1!$BH$96:$BH$98</c:f>
              <c:numCache>
                <c:formatCode>General</c:formatCode>
                <c:ptCount val="3"/>
                <c:pt idx="0">
                  <c:v>148.226</c:v>
                </c:pt>
                <c:pt idx="1">
                  <c:v>183.17</c:v>
                </c:pt>
                <c:pt idx="2">
                  <c:v>205.53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19B-44B6-A1BE-DF3CB35E75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3192224"/>
        <c:axId val="893194944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 Clear pipe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Sheet1!$BE$26:$BE$28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3261.4369999999999</c:v>
                      </c:pt>
                      <c:pt idx="1">
                        <c:v>6522.875</c:v>
                      </c:pt>
                      <c:pt idx="2">
                        <c:v>9784.3130000000001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Sheet1!$AW$90:$AW$92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47.8</c:v>
                      </c:pt>
                      <c:pt idx="1">
                        <c:v>53.7761</c:v>
                      </c:pt>
                      <c:pt idx="2">
                        <c:v>67.7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4-919B-44B6-A1BE-DF3CB35E7573}"/>
                  </c:ext>
                </c:extLst>
              </c15:ser>
            </c15:filteredScatterSeries>
          </c:ext>
        </c:extLst>
      </c:scatterChart>
      <c:valAx>
        <c:axId val="893192224"/>
        <c:scaling>
          <c:orientation val="minMax"/>
          <c:max val="10000"/>
          <c:min val="3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3194944"/>
        <c:crosses val="autoZero"/>
        <c:crossBetween val="midCat"/>
      </c:valAx>
      <c:valAx>
        <c:axId val="893194944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Nu</a:t>
                </a:r>
                <a:r>
                  <a:rPr lang="en-US" sz="12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sz="1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3192224"/>
        <c:crosses val="autoZero"/>
        <c:crossBetween val="midCat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"/>
          <c:y val="2.7638929726551014E-3"/>
          <c:w val="0.99418816610283356"/>
          <c:h val="0.215168981481481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037592932475157"/>
          <c:y val="0.3243476851851852"/>
          <c:w val="0.78075297403439736"/>
          <c:h val="0.49947935329347776"/>
        </c:manualLayout>
      </c:layout>
      <c:scatterChart>
        <c:scatterStyle val="smoothMarker"/>
        <c:varyColors val="0"/>
        <c:ser>
          <c:idx val="1"/>
          <c:order val="0"/>
          <c:tx>
            <c:v>Numerical Case A, 10PPI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Sheet1!$BI$90:$BI$92</c:f>
              <c:numCache>
                <c:formatCode>General</c:formatCode>
                <c:ptCount val="3"/>
                <c:pt idx="0">
                  <c:v>2.9079497907949792</c:v>
                </c:pt>
                <c:pt idx="1">
                  <c:v>2.8823213286199634</c:v>
                </c:pt>
                <c:pt idx="2">
                  <c:v>2.6440177252584931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19E-4659-A4C5-1540572BB9E5}"/>
            </c:ext>
          </c:extLst>
        </c:ser>
        <c:ser>
          <c:idx val="2"/>
          <c:order val="1"/>
          <c:tx>
            <c:v>Numerical Case A, 40PPI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Sheet1!$BQ$90:$BQ$91</c:f>
              <c:numCache>
                <c:formatCode>General</c:formatCode>
                <c:ptCount val="2"/>
                <c:pt idx="0">
                  <c:v>5.460251046025105</c:v>
                </c:pt>
                <c:pt idx="1">
                  <c:v>5.4485170921654786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19E-4659-A4C5-1540572BB9E5}"/>
            </c:ext>
          </c:extLst>
        </c:ser>
        <c:ser>
          <c:idx val="0"/>
          <c:order val="2"/>
          <c:tx>
            <c:v>Experimental Case A, 10PPI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Sheet1!$BY$26:$BY$28</c:f>
              <c:numCache>
                <c:formatCode>General</c:formatCode>
                <c:ptCount val="3"/>
                <c:pt idx="0">
                  <c:v>2.7923173983369365</c:v>
                </c:pt>
                <c:pt idx="1">
                  <c:v>2.5864698988259565</c:v>
                </c:pt>
                <c:pt idx="2">
                  <c:v>2.5173767497468624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19E-4659-A4C5-1540572BB9E5}"/>
            </c:ext>
          </c:extLst>
        </c:ser>
        <c:ser>
          <c:idx val="3"/>
          <c:order val="3"/>
          <c:tx>
            <c:v>Experimental Case A, 40PPI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Sheet1!$CD$26:$CD$28</c:f>
              <c:numCache>
                <c:formatCode>General</c:formatCode>
                <c:ptCount val="3"/>
                <c:pt idx="0">
                  <c:v>3.7341321578283773</c:v>
                </c:pt>
                <c:pt idx="1">
                  <c:v>3.4577197413933161</c:v>
                </c:pt>
                <c:pt idx="2">
                  <c:v>3.1632991704137137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19E-4659-A4C5-1540572BB9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3733712"/>
        <c:axId val="663738064"/>
      </c:scatterChart>
      <c:valAx>
        <c:axId val="663733712"/>
        <c:scaling>
          <c:orientation val="minMax"/>
          <c:max val="10000"/>
          <c:min val="3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3738064"/>
        <c:crosses val="autoZero"/>
        <c:crossBetween val="midCat"/>
      </c:valAx>
      <c:valAx>
        <c:axId val="663738064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 </a:t>
                </a:r>
                <a:r>
                  <a:rPr lang="en-US" sz="12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ratio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3733712"/>
        <c:crosses val="autoZero"/>
        <c:crossBetween val="midCat"/>
        <c:majorUnit val="1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"/>
          <c:y val="2.9768518518518474E-4"/>
          <c:w val="0.7605480555216293"/>
          <c:h val="0.276004629629629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683458228556863"/>
          <c:y val="0.27640314832743007"/>
          <c:w val="0.78429432107358021"/>
          <c:h val="0.54741129807571309"/>
        </c:manualLayout>
      </c:layout>
      <c:scatterChart>
        <c:scatterStyle val="smoothMarker"/>
        <c:varyColors val="0"/>
        <c:ser>
          <c:idx val="1"/>
          <c:order val="0"/>
          <c:tx>
            <c:v>Numerical Case B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Sheet1!$BJ$101:$BJ$103</c:f>
              <c:numCache>
                <c:formatCode>General</c:formatCode>
                <c:ptCount val="3"/>
                <c:pt idx="0">
                  <c:v>2.7000641141977022</c:v>
                </c:pt>
                <c:pt idx="1">
                  <c:v>3.6137286358780361</c:v>
                </c:pt>
                <c:pt idx="2">
                  <c:v>3.5259558410041612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4FB-4F83-B3A5-2F74FFDD50A4}"/>
            </c:ext>
          </c:extLst>
        </c:ser>
        <c:ser>
          <c:idx val="0"/>
          <c:order val="2"/>
          <c:tx>
            <c:v>Experimental Case B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Sheet1!$BI$31:$BI$33</c:f>
              <c:numCache>
                <c:formatCode>General</c:formatCode>
                <c:ptCount val="3"/>
                <c:pt idx="0">
                  <c:v>2.1609518668269549</c:v>
                </c:pt>
                <c:pt idx="1">
                  <c:v>2.5554655121513785</c:v>
                </c:pt>
                <c:pt idx="2">
                  <c:v>3.3609104222291575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4FB-4F83-B3A5-2F74FFDD50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3733712"/>
        <c:axId val="663738064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1"/>
                <c:tx>
                  <c:v>Numerical Case C, 40PPI</c:v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Sheet1!$BE$26:$BE$28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3261.4369999999999</c:v>
                      </c:pt>
                      <c:pt idx="1">
                        <c:v>6522.875</c:v>
                      </c:pt>
                      <c:pt idx="2">
                        <c:v>9784.3130000000001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Sheet1!$BL$90:$BL$92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3.99581589958159</c:v>
                      </c:pt>
                      <c:pt idx="1">
                        <c:v>3.7935067808933707</c:v>
                      </c:pt>
                      <c:pt idx="2">
                        <c:v>3.1610044313146233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2-A4FB-4F83-B3A5-2F74FFDD50A4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v>Experimental Case C, 40PPI</c:v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Sheet1!$BE$26:$BE$28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3261.4369999999999</c:v>
                      </c:pt>
                      <c:pt idx="1">
                        <c:v>6522.875</c:v>
                      </c:pt>
                      <c:pt idx="2">
                        <c:v>9784.3130000000001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Sheet1!$BK$31:$BK$33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3.8092927084315371</c:v>
                      </c:pt>
                      <c:pt idx="1">
                        <c:v>3.6950818360578657</c:v>
                      </c:pt>
                      <c:pt idx="2">
                        <c:v>3.7075568154713259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A4FB-4F83-B3A5-2F74FFDD50A4}"/>
                  </c:ext>
                </c:extLst>
              </c15:ser>
            </c15:filteredScatterSeries>
          </c:ext>
        </c:extLst>
      </c:scatterChart>
      <c:valAx>
        <c:axId val="663733712"/>
        <c:scaling>
          <c:orientation val="minMax"/>
          <c:max val="10000"/>
          <c:min val="3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3738064"/>
        <c:crosses val="autoZero"/>
        <c:crossBetween val="midCat"/>
      </c:valAx>
      <c:valAx>
        <c:axId val="663738064"/>
        <c:scaling>
          <c:orientation val="minMax"/>
          <c:max val="5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 </a:t>
                </a:r>
                <a:r>
                  <a:rPr lang="en-US" sz="12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ratio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3733712"/>
        <c:crosses val="autoZero"/>
        <c:crossBetween val="midCat"/>
        <c:majorUnit val="1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"/>
          <c:y val="2.9768518518518474E-4"/>
          <c:w val="0.70181213071972093"/>
          <c:h val="0.211317653214547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683458228556863"/>
          <c:y val="0.3243476851851852"/>
          <c:w val="0.78429432107358021"/>
          <c:h val="0.49947935329347776"/>
        </c:manualLayout>
      </c:layout>
      <c:scatterChart>
        <c:scatterStyle val="smoothMarker"/>
        <c:varyColors val="0"/>
        <c:ser>
          <c:idx val="2"/>
          <c:order val="1"/>
          <c:tx>
            <c:v>Numerical Case C, 40PPI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Sheet1!$BL$90:$BL$92</c:f>
              <c:numCache>
                <c:formatCode>General</c:formatCode>
                <c:ptCount val="3"/>
                <c:pt idx="0">
                  <c:v>3.99581589958159</c:v>
                </c:pt>
                <c:pt idx="1">
                  <c:v>3.7935067808933707</c:v>
                </c:pt>
                <c:pt idx="2">
                  <c:v>3.1610044313146233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F2F-40FF-A683-BD478732E72E}"/>
            </c:ext>
          </c:extLst>
        </c:ser>
        <c:ser>
          <c:idx val="3"/>
          <c:order val="3"/>
          <c:tx>
            <c:v>Experimental Case C, 40PPI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Sheet1!$BK$31:$BK$33</c:f>
              <c:numCache>
                <c:formatCode>General</c:formatCode>
                <c:ptCount val="3"/>
                <c:pt idx="0">
                  <c:v>3.8092927084315371</c:v>
                </c:pt>
                <c:pt idx="1">
                  <c:v>3.6950818360578657</c:v>
                </c:pt>
                <c:pt idx="2">
                  <c:v>3.7075568154713259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F2F-40FF-A683-BD478732E7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3733712"/>
        <c:axId val="663738064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0"/>
                <c:tx>
                  <c:v>Numerical Case B</c:v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Sheet1!$BE$26:$BE$28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3261.4369999999999</c:v>
                      </c:pt>
                      <c:pt idx="1">
                        <c:v>6522.875</c:v>
                      </c:pt>
                      <c:pt idx="2">
                        <c:v>9784.3130000000001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Sheet1!$BJ$101:$BJ$103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2.7000641141977022</c:v>
                      </c:pt>
                      <c:pt idx="1">
                        <c:v>3.6137286358780361</c:v>
                      </c:pt>
                      <c:pt idx="2">
                        <c:v>3.5259558410041612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2-9F2F-40FF-A683-BD478732E72E}"/>
                  </c:ext>
                </c:extLst>
              </c15:ser>
            </c15:filteredScatterSeries>
            <c15:filteredScatterSeries>
              <c15:ser>
                <c:idx val="0"/>
                <c:order val="2"/>
                <c:tx>
                  <c:v>Experimental Case B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Sheet1!$BE$26:$BE$28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3261.4369999999999</c:v>
                      </c:pt>
                      <c:pt idx="1">
                        <c:v>6522.875</c:v>
                      </c:pt>
                      <c:pt idx="2">
                        <c:v>9784.3130000000001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Sheet1!$BI$31:$BI$33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2.1609518668269549</c:v>
                      </c:pt>
                      <c:pt idx="1">
                        <c:v>2.5554655121513785</c:v>
                      </c:pt>
                      <c:pt idx="2">
                        <c:v>3.3609104222291575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9F2F-40FF-A683-BD478732E72E}"/>
                  </c:ext>
                </c:extLst>
              </c15:ser>
            </c15:filteredScatterSeries>
          </c:ext>
        </c:extLst>
      </c:scatterChart>
      <c:valAx>
        <c:axId val="663733712"/>
        <c:scaling>
          <c:orientation val="minMax"/>
          <c:max val="10000"/>
          <c:min val="3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3738064"/>
        <c:crosses val="autoZero"/>
        <c:crossBetween val="midCat"/>
      </c:valAx>
      <c:valAx>
        <c:axId val="663738064"/>
        <c:scaling>
          <c:orientation val="minMax"/>
          <c:max val="5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 </a:t>
                </a:r>
                <a:r>
                  <a:rPr lang="en-US" sz="12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ratio</a:t>
                </a:r>
              </a:p>
            </c:rich>
          </c:tx>
          <c:layout>
            <c:manualLayout>
              <c:xMode val="edge"/>
              <c:yMode val="edge"/>
              <c:x val="2.6312208501129045E-2"/>
              <c:y val="0.45776288501984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3733712"/>
        <c:crosses val="autoZero"/>
        <c:crossBetween val="midCat"/>
        <c:majorUnit val="1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"/>
          <c:y val="2.9768518518518474E-4"/>
          <c:w val="0.81201199532486101"/>
          <c:h val="0.217198276560622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055000048613608"/>
          <c:y val="0.27394381457906181"/>
          <c:w val="0.79806351159712374"/>
          <c:h val="0.53980187960375925"/>
        </c:manualLayout>
      </c:layout>
      <c:scatterChart>
        <c:scatterStyle val="smoothMarker"/>
        <c:varyColors val="0"/>
        <c:ser>
          <c:idx val="1"/>
          <c:order val="0"/>
          <c:tx>
            <c:v>Case D 10PPI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Sheet1!$BN$90:$BN$92</c:f>
              <c:numCache>
                <c:formatCode>General</c:formatCode>
                <c:ptCount val="3"/>
                <c:pt idx="0">
                  <c:v>3.9121338912133892</c:v>
                </c:pt>
                <c:pt idx="1">
                  <c:v>4.4257579110422665</c:v>
                </c:pt>
                <c:pt idx="2">
                  <c:v>3.9143279172821268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04C-4400-BF74-7A12A7009CA0}"/>
            </c:ext>
          </c:extLst>
        </c:ser>
        <c:ser>
          <c:idx val="2"/>
          <c:order val="1"/>
          <c:tx>
            <c:v>Case D 20PPI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Sheet1!$BO$90:$BO$92</c:f>
              <c:numCache>
                <c:formatCode>General</c:formatCode>
                <c:ptCount val="3"/>
                <c:pt idx="0">
                  <c:v>4.7035983263598329</c:v>
                </c:pt>
                <c:pt idx="1">
                  <c:v>5.0345041756468021</c:v>
                </c:pt>
                <c:pt idx="2">
                  <c:v>4.327016248153619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04C-4400-BF74-7A12A7009CA0}"/>
            </c:ext>
          </c:extLst>
        </c:ser>
        <c:ser>
          <c:idx val="0"/>
          <c:order val="2"/>
          <c:tx>
            <c:v>Case D 30PPI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Sheet1!$BP$90:$BP$92</c:f>
              <c:numCache>
                <c:formatCode>General</c:formatCode>
                <c:ptCount val="3"/>
                <c:pt idx="0">
                  <c:v>5.1866736401673643</c:v>
                </c:pt>
                <c:pt idx="1">
                  <c:v>5.3174923432528578</c:v>
                </c:pt>
                <c:pt idx="2">
                  <c:v>4.472714308350545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04C-4400-BF74-7A12A7009CA0}"/>
            </c:ext>
          </c:extLst>
        </c:ser>
        <c:ser>
          <c:idx val="3"/>
          <c:order val="3"/>
          <c:tx>
            <c:v>Case D 40PPI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Sheet1!$BQ$90:$BQ$92</c:f>
              <c:numCache>
                <c:formatCode>General</c:formatCode>
                <c:ptCount val="3"/>
                <c:pt idx="0">
                  <c:v>5.460251046025105</c:v>
                </c:pt>
                <c:pt idx="1">
                  <c:v>5.4485170921654786</c:v>
                </c:pt>
                <c:pt idx="2">
                  <c:v>4.5347119645494827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04C-4400-BF74-7A12A7009C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3733712"/>
        <c:axId val="663738064"/>
      </c:scatterChart>
      <c:valAx>
        <c:axId val="663733712"/>
        <c:scaling>
          <c:orientation val="minMax"/>
          <c:max val="10000"/>
          <c:min val="3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3738064"/>
        <c:crosses val="autoZero"/>
        <c:crossBetween val="midCat"/>
      </c:valAx>
      <c:valAx>
        <c:axId val="663738064"/>
        <c:scaling>
          <c:orientation val="minMax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 </a:t>
                </a:r>
                <a:r>
                  <a:rPr lang="en-US" sz="12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ratio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3733712"/>
        <c:crosses val="autoZero"/>
        <c:crossBetween val="midCat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"/>
          <c:y val="2.9768518518518474E-4"/>
          <c:w val="0.97960439407633992"/>
          <c:h val="0.189657407407407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466183678883499"/>
          <c:y val="0.2437023749047498"/>
          <c:w val="0.78395167529442478"/>
          <c:h val="0.5801244602489205"/>
        </c:manualLayout>
      </c:layout>
      <c:scatterChart>
        <c:scatterStyle val="smoothMarker"/>
        <c:varyColors val="0"/>
        <c:ser>
          <c:idx val="1"/>
          <c:order val="0"/>
          <c:tx>
            <c:v>Case E 10PPI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Sheet1!$BJ$96:$BJ$98</c:f>
              <c:numCache>
                <c:formatCode>General</c:formatCode>
                <c:ptCount val="3"/>
                <c:pt idx="0">
                  <c:v>2.4648953974895398</c:v>
                </c:pt>
                <c:pt idx="1">
                  <c:v>2.9912544792203231</c:v>
                </c:pt>
                <c:pt idx="2">
                  <c:v>2.7709010339734119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3A2-4F83-97B3-99FAFCB2A586}"/>
            </c:ext>
          </c:extLst>
        </c:ser>
        <c:ser>
          <c:idx val="2"/>
          <c:order val="1"/>
          <c:tx>
            <c:v>Case E 20PPI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Sheet1!$BK$96:$BK$98</c:f>
              <c:numCache>
                <c:formatCode>General</c:formatCode>
                <c:ptCount val="3"/>
                <c:pt idx="0">
                  <c:v>2.63652719665272</c:v>
                </c:pt>
                <c:pt idx="1">
                  <c:v>3.1240830034160156</c:v>
                </c:pt>
                <c:pt idx="2">
                  <c:v>2.8668833087149186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3A2-4F83-97B3-99FAFCB2A586}"/>
            </c:ext>
          </c:extLst>
        </c:ser>
        <c:ser>
          <c:idx val="0"/>
          <c:order val="2"/>
          <c:tx>
            <c:v>Case E 30PPI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Sheet1!$BL$96:$BL$98</c:f>
              <c:numCache>
                <c:formatCode>General</c:formatCode>
                <c:ptCount val="3"/>
                <c:pt idx="0">
                  <c:v>2.7298953974895399</c:v>
                </c:pt>
                <c:pt idx="1">
                  <c:v>3.1952614637357488</c:v>
                </c:pt>
                <c:pt idx="2">
                  <c:v>2.9183796159527322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3A2-4F83-97B3-99FAFCB2A586}"/>
            </c:ext>
          </c:extLst>
        </c:ser>
        <c:ser>
          <c:idx val="3"/>
          <c:order val="3"/>
          <c:tx>
            <c:v>Case E 40PPI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Sheet1!$BM$96:$BM$98</c:f>
              <c:numCache>
                <c:formatCode>General</c:formatCode>
                <c:ptCount val="3"/>
                <c:pt idx="0">
                  <c:v>2.7874895397489539</c:v>
                </c:pt>
                <c:pt idx="1">
                  <c:v>3.244192122522831</c:v>
                </c:pt>
                <c:pt idx="2">
                  <c:v>2.9519940915805019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3A2-4F83-97B3-99FAFCB2A5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3733712"/>
        <c:axId val="663738064"/>
      </c:scatterChart>
      <c:valAx>
        <c:axId val="663733712"/>
        <c:scaling>
          <c:orientation val="minMax"/>
          <c:max val="10000"/>
          <c:min val="3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3738064"/>
        <c:crosses val="autoZero"/>
        <c:crossBetween val="midCat"/>
      </c:valAx>
      <c:valAx>
        <c:axId val="663738064"/>
        <c:scaling>
          <c:orientation val="minMax"/>
          <c:min val="2.299999999999999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 </a:t>
                </a:r>
                <a:r>
                  <a:rPr lang="en-US" sz="12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ratio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3733712"/>
        <c:crosses val="autoZero"/>
        <c:crossBetween val="midCat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"/>
          <c:y val="2.9768518518518474E-4"/>
          <c:w val="0.97960439407633992"/>
          <c:h val="0.189657407407407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055000048613608"/>
          <c:y val="0.25378302006604014"/>
          <c:w val="0.79806351159712374"/>
          <c:h val="0.57004381508763013"/>
        </c:manualLayout>
      </c:layout>
      <c:scatterChart>
        <c:scatterStyle val="smoothMarker"/>
        <c:varyColors val="0"/>
        <c:ser>
          <c:idx val="1"/>
          <c:order val="0"/>
          <c:tx>
            <c:v>Case F 10PPI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Sheet1!$BO$96:$BO$98</c:f>
              <c:numCache>
                <c:formatCode>General</c:formatCode>
                <c:ptCount val="3"/>
                <c:pt idx="0">
                  <c:v>2.5568619246861926</c:v>
                </c:pt>
                <c:pt idx="1">
                  <c:v>3.016228398861204</c:v>
                </c:pt>
                <c:pt idx="2">
                  <c:v>2.7326440177252582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EA4-46B8-B211-28DC2CE0F915}"/>
            </c:ext>
          </c:extLst>
        </c:ser>
        <c:ser>
          <c:idx val="2"/>
          <c:order val="1"/>
          <c:tx>
            <c:v>Case F 20PPI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Sheet1!$BP$96:$BP$98</c:f>
              <c:numCache>
                <c:formatCode>General</c:formatCode>
                <c:ptCount val="3"/>
                <c:pt idx="0">
                  <c:v>2.8231987447698748</c:v>
                </c:pt>
                <c:pt idx="1">
                  <c:v>3.2338343613612737</c:v>
                </c:pt>
                <c:pt idx="2">
                  <c:v>2.9121373707533236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EA4-46B8-B211-28DC2CE0F915}"/>
            </c:ext>
          </c:extLst>
        </c:ser>
        <c:ser>
          <c:idx val="0"/>
          <c:order val="2"/>
          <c:tx>
            <c:v>Case F 30PPI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Sheet1!$BQ$96:$BQ$98</c:f>
              <c:numCache>
                <c:formatCode>General</c:formatCode>
                <c:ptCount val="3"/>
                <c:pt idx="0">
                  <c:v>2.9719728033472808</c:v>
                </c:pt>
                <c:pt idx="1">
                  <c:v>3.3265428322247241</c:v>
                </c:pt>
                <c:pt idx="2">
                  <c:v>2.9865937961595272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EA4-46B8-B211-28DC2CE0F915}"/>
            </c:ext>
          </c:extLst>
        </c:ser>
        <c:ser>
          <c:idx val="3"/>
          <c:order val="3"/>
          <c:tx>
            <c:v>Case F 40PPI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Sheet1!$BR$96:$BR$98</c:f>
              <c:numCache>
                <c:formatCode>General</c:formatCode>
                <c:ptCount val="3"/>
                <c:pt idx="0">
                  <c:v>3.1009623430962345</c:v>
                </c:pt>
                <c:pt idx="1">
                  <c:v>3.4061599855697975</c:v>
                </c:pt>
                <c:pt idx="2">
                  <c:v>3.03589364844904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EA4-46B8-B211-28DC2CE0F9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3733712"/>
        <c:axId val="663738064"/>
      </c:scatterChart>
      <c:valAx>
        <c:axId val="663733712"/>
        <c:scaling>
          <c:orientation val="minMax"/>
          <c:max val="10000"/>
          <c:min val="3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3738064"/>
        <c:crosses val="autoZero"/>
        <c:crossBetween val="midCat"/>
      </c:valAx>
      <c:valAx>
        <c:axId val="663738064"/>
        <c:scaling>
          <c:orientation val="minMax"/>
          <c:min val="2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 </a:t>
                </a:r>
                <a:r>
                  <a:rPr lang="en-US" sz="12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ratio</a:t>
                </a:r>
                <a:endParaRPr lang="en-US" sz="1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3733712"/>
        <c:crosses val="autoZero"/>
        <c:crossBetween val="midCat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"/>
          <c:y val="2.9768518518518474E-4"/>
          <c:w val="0.97960439407633992"/>
          <c:h val="0.189657407407407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q″=31830.98 W/m²</a:t>
            </a:r>
          </a:p>
        </c:rich>
      </c:tx>
      <c:layout>
        <c:manualLayout>
          <c:xMode val="edge"/>
          <c:yMode val="edge"/>
          <c:x val="0.48652612063958273"/>
          <c:y val="1.8234259259259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452916666666666"/>
          <c:y val="0.34412037037037035"/>
          <c:w val="0.7087416666666666"/>
          <c:h val="0.47970694444444439"/>
        </c:manualLayout>
      </c:layout>
      <c:scatterChart>
        <c:scatterStyle val="smoothMarker"/>
        <c:varyColors val="0"/>
        <c:ser>
          <c:idx val="0"/>
          <c:order val="0"/>
          <c:tx>
            <c:v>Case A, 10PPI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Sheet1!$BT$90:$BT$92</c:f>
              <c:numCache>
                <c:formatCode>General</c:formatCode>
                <c:ptCount val="3"/>
                <c:pt idx="0">
                  <c:v>637.26049999999998</c:v>
                </c:pt>
                <c:pt idx="1">
                  <c:v>2442.788</c:v>
                </c:pt>
                <c:pt idx="2">
                  <c:v>5396.4319999999998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1D0-40F9-A2F1-8A8DA03AB9C7}"/>
            </c:ext>
          </c:extLst>
        </c:ser>
        <c:ser>
          <c:idx val="3"/>
          <c:order val="1"/>
          <c:tx>
            <c:v>Case A, 40PPI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Sheet1!$BW$90:$BW$92</c:f>
              <c:numCache>
                <c:formatCode>General</c:formatCode>
                <c:ptCount val="3"/>
                <c:pt idx="0">
                  <c:v>2656.933</c:v>
                </c:pt>
                <c:pt idx="1">
                  <c:v>9877.4689999999991</c:v>
                </c:pt>
                <c:pt idx="2">
                  <c:v>21633.43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1D0-40F9-A2F1-8A8DA03AB9C7}"/>
            </c:ext>
          </c:extLst>
        </c:ser>
        <c:ser>
          <c:idx val="1"/>
          <c:order val="2"/>
          <c:tx>
            <c:v>Case B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Sheet1!$BT$100:$BT$102</c:f>
              <c:numCache>
                <c:formatCode>General</c:formatCode>
                <c:ptCount val="3"/>
                <c:pt idx="0">
                  <c:v>20.03</c:v>
                </c:pt>
                <c:pt idx="1">
                  <c:v>63.49</c:v>
                </c:pt>
                <c:pt idx="2">
                  <c:v>125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1D0-40F9-A2F1-8A8DA03AB9C7}"/>
            </c:ext>
          </c:extLst>
        </c:ser>
        <c:ser>
          <c:idx val="2"/>
          <c:order val="3"/>
          <c:tx>
            <c:v>Case C, 40PPI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Sheet1!$BV$100:$BV$102</c:f>
              <c:numCache>
                <c:formatCode>General</c:formatCode>
                <c:ptCount val="3"/>
                <c:pt idx="0">
                  <c:v>690</c:v>
                </c:pt>
                <c:pt idx="1">
                  <c:v>2770</c:v>
                </c:pt>
                <c:pt idx="2">
                  <c:v>6400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D1D0-40F9-A2F1-8A8DA03AB9C7}"/>
            </c:ext>
          </c:extLst>
        </c:ser>
        <c:ser>
          <c:idx val="4"/>
          <c:order val="4"/>
          <c:tx>
            <c:v>Clear pipe 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  <c:extLst xmlns:c15="http://schemas.microsoft.com/office/drawing/2012/chart"/>
            </c:numRef>
          </c:xVal>
          <c:yVal>
            <c:numRef>
              <c:f>Sheet1!$BS$90:$BS$92</c:f>
              <c:numCache>
                <c:formatCode>General</c:formatCode>
                <c:ptCount val="3"/>
                <c:pt idx="0">
                  <c:v>12</c:v>
                </c:pt>
                <c:pt idx="1">
                  <c:v>28.422000000000001</c:v>
                </c:pt>
                <c:pt idx="2">
                  <c:v>46.468800000000002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4-D1D0-40F9-A2F1-8A8DA03AB9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1271632"/>
        <c:axId val="981264560"/>
        <c:extLst/>
      </c:scatterChart>
      <c:valAx>
        <c:axId val="981271632"/>
        <c:scaling>
          <c:orientation val="minMax"/>
          <c:max val="10000"/>
          <c:min val="3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1264560"/>
        <c:crosses val="autoZero"/>
        <c:crossBetween val="midCat"/>
      </c:valAx>
      <c:valAx>
        <c:axId val="98126456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Pressure drop</a:t>
                </a:r>
                <a:r>
                  <a:rPr lang="en-US" sz="1200" b="1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(pa)</a:t>
                </a: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c:rich>
          </c:tx>
          <c:layout>
            <c:manualLayout>
              <c:xMode val="edge"/>
              <c:yMode val="edge"/>
              <c:x val="0"/>
              <c:y val="0.291203703703703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1271632"/>
        <c:crosses val="autoZero"/>
        <c:crossBetween val="midCat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"/>
          <c:y val="1.9215409527560776E-3"/>
          <c:w val="0.5160561305958411"/>
          <c:h val="0.283737917189111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q″=31830.98 W/m²</a:t>
            </a:r>
          </a:p>
        </c:rich>
      </c:tx>
      <c:layout>
        <c:manualLayout>
          <c:xMode val="edge"/>
          <c:yMode val="edge"/>
          <c:x val="0.48652612063958273"/>
          <c:y val="1.8234259259259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452916666666666"/>
          <c:y val="0.34412037037037035"/>
          <c:w val="0.7087416666666666"/>
          <c:h val="0.47970694444444439"/>
        </c:manualLayout>
      </c:layout>
      <c:scatterChart>
        <c:scatterStyle val="smoothMarker"/>
        <c:varyColors val="0"/>
        <c:ser>
          <c:idx val="0"/>
          <c:order val="0"/>
          <c:tx>
            <c:v>Case A, 10PPI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Sheet1!$BO$26:$BO$28</c:f>
              <c:numCache>
                <c:formatCode>General</c:formatCode>
                <c:ptCount val="3"/>
                <c:pt idx="0">
                  <c:v>500</c:v>
                </c:pt>
                <c:pt idx="1">
                  <c:v>1800</c:v>
                </c:pt>
                <c:pt idx="2">
                  <c:v>3500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85B-41B1-963A-9F0EC4F8DF25}"/>
            </c:ext>
          </c:extLst>
        </c:ser>
        <c:ser>
          <c:idx val="3"/>
          <c:order val="1"/>
          <c:tx>
            <c:v>Case A, 40PPI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Sheet1!$BP$26:$BP$28</c:f>
              <c:numCache>
                <c:formatCode>General</c:formatCode>
                <c:ptCount val="3"/>
                <c:pt idx="0">
                  <c:v>1800</c:v>
                </c:pt>
                <c:pt idx="1">
                  <c:v>6500</c:v>
                </c:pt>
                <c:pt idx="2">
                  <c:v>14000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85B-41B1-963A-9F0EC4F8DF25}"/>
            </c:ext>
          </c:extLst>
        </c:ser>
        <c:ser>
          <c:idx val="1"/>
          <c:order val="2"/>
          <c:tx>
            <c:v>Case B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Sheet1!$BR$26:$BR$28</c:f>
              <c:numCache>
                <c:formatCode>General</c:formatCode>
                <c:ptCount val="3"/>
                <c:pt idx="0">
                  <c:v>80</c:v>
                </c:pt>
                <c:pt idx="1">
                  <c:v>125</c:v>
                </c:pt>
                <c:pt idx="2">
                  <c:v>200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85B-41B1-963A-9F0EC4F8DF25}"/>
            </c:ext>
          </c:extLst>
        </c:ser>
        <c:ser>
          <c:idx val="2"/>
          <c:order val="3"/>
          <c:tx>
            <c:v>Case C, 40PPI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Sheet1!$BS$26:$BS$28</c:f>
              <c:numCache>
                <c:formatCode>General</c:formatCode>
                <c:ptCount val="3"/>
                <c:pt idx="0">
                  <c:v>1850</c:v>
                </c:pt>
                <c:pt idx="1">
                  <c:v>6600</c:v>
                </c:pt>
                <c:pt idx="2">
                  <c:v>15000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85B-41B1-963A-9F0EC4F8DF25}"/>
            </c:ext>
          </c:extLst>
        </c:ser>
        <c:ser>
          <c:idx val="4"/>
          <c:order val="4"/>
          <c:tx>
            <c:v>Clear pipe 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  <c:extLst xmlns:c15="http://schemas.microsoft.com/office/drawing/2012/chart"/>
            </c:numRef>
          </c:xVal>
          <c:yVal>
            <c:numRef>
              <c:f>Sheet1!$BS$90:$BS$92</c:f>
              <c:numCache>
                <c:formatCode>General</c:formatCode>
                <c:ptCount val="3"/>
                <c:pt idx="0">
                  <c:v>12</c:v>
                </c:pt>
                <c:pt idx="1">
                  <c:v>28.422000000000001</c:v>
                </c:pt>
                <c:pt idx="2">
                  <c:v>46.468800000000002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4-B85B-41B1-963A-9F0EC4F8DF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1271632"/>
        <c:axId val="981264560"/>
        <c:extLst/>
      </c:scatterChart>
      <c:valAx>
        <c:axId val="981271632"/>
        <c:scaling>
          <c:orientation val="minMax"/>
          <c:max val="10000"/>
          <c:min val="3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1264560"/>
        <c:crosses val="autoZero"/>
        <c:crossBetween val="midCat"/>
      </c:valAx>
      <c:valAx>
        <c:axId val="98126456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Pressure drop</a:t>
                </a:r>
                <a:r>
                  <a:rPr lang="en-US" sz="1200" b="1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(pa)</a:t>
                </a: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c:rich>
          </c:tx>
          <c:layout>
            <c:manualLayout>
              <c:xMode val="edge"/>
              <c:yMode val="edge"/>
              <c:x val="0"/>
              <c:y val="0.291203703703703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1271632"/>
        <c:crosses val="autoZero"/>
        <c:crossBetween val="midCat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"/>
          <c:y val="1.9215409527560776E-3"/>
          <c:w val="0.5160561305958411"/>
          <c:h val="0.29696813923843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q˝=275w/m²</a:t>
            </a:r>
          </a:p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Re=3500</a:t>
            </a:r>
          </a:p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10PPI</a:t>
            </a:r>
          </a:p>
        </c:rich>
      </c:tx>
      <c:layout>
        <c:manualLayout>
          <c:xMode val="edge"/>
          <c:yMode val="edge"/>
          <c:x val="0.70129574903387137"/>
          <c:y val="1.1438693806217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033316448083226"/>
          <c:y val="0.24613151907358943"/>
          <c:w val="0.77202191621932692"/>
          <c:h val="0.53589460035490444"/>
        </c:manualLayout>
      </c:layout>
      <c:scatterChart>
        <c:scatterStyle val="smoothMarker"/>
        <c:varyColors val="0"/>
        <c:ser>
          <c:idx val="0"/>
          <c:order val="0"/>
          <c:tx>
            <c:v>Prakash H.Jadhav 2020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'[VALIDATION FINAL.xlsx]Sheet1'!$C$66:$C$74</c:f>
              <c:numCache>
                <c:formatCode>General</c:formatCode>
                <c:ptCount val="9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</c:numCache>
            </c:numRef>
          </c:xVal>
          <c:yVal>
            <c:numRef>
              <c:f>'[VALIDATION FINAL.xlsx]Sheet1'!$A$66:$A$74</c:f>
              <c:numCache>
                <c:formatCode>General</c:formatCode>
                <c:ptCount val="9"/>
                <c:pt idx="0">
                  <c:v>314</c:v>
                </c:pt>
                <c:pt idx="1">
                  <c:v>312</c:v>
                </c:pt>
                <c:pt idx="2">
                  <c:v>310</c:v>
                </c:pt>
                <c:pt idx="3">
                  <c:v>309.8</c:v>
                </c:pt>
                <c:pt idx="4">
                  <c:v>310.5</c:v>
                </c:pt>
                <c:pt idx="5">
                  <c:v>311</c:v>
                </c:pt>
                <c:pt idx="6">
                  <c:v>312</c:v>
                </c:pt>
                <c:pt idx="7">
                  <c:v>316</c:v>
                </c:pt>
                <c:pt idx="8">
                  <c:v>319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0A2-4EBA-8C84-5D99239CFC8B}"/>
            </c:ext>
          </c:extLst>
        </c:ser>
        <c:ser>
          <c:idx val="1"/>
          <c:order val="1"/>
          <c:tx>
            <c:v>present work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'[VALIDATION FINAL.xlsx]Sheet1'!$C$66:$C$74</c:f>
              <c:numCache>
                <c:formatCode>General</c:formatCode>
                <c:ptCount val="9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</c:numCache>
            </c:numRef>
          </c:xVal>
          <c:yVal>
            <c:numRef>
              <c:f>'[VALIDATION FINAL.xlsx]Sheet1'!$B$66:$B$74</c:f>
              <c:numCache>
                <c:formatCode>0.00E+00</c:formatCode>
                <c:ptCount val="9"/>
                <c:pt idx="0">
                  <c:v>324</c:v>
                </c:pt>
                <c:pt idx="1">
                  <c:v>314.7</c:v>
                </c:pt>
                <c:pt idx="2">
                  <c:v>308.5</c:v>
                </c:pt>
                <c:pt idx="3">
                  <c:v>309.39999999999998</c:v>
                </c:pt>
                <c:pt idx="4">
                  <c:v>310.3</c:v>
                </c:pt>
                <c:pt idx="5">
                  <c:v>311.10000000000002</c:v>
                </c:pt>
                <c:pt idx="6">
                  <c:v>311.89999999999998</c:v>
                </c:pt>
                <c:pt idx="7">
                  <c:v>313.39999999999998</c:v>
                </c:pt>
                <c:pt idx="8">
                  <c:v>325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0A2-4EBA-8C84-5D99239CFC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6741632"/>
        <c:axId val="786754688"/>
      </c:scatterChart>
      <c:valAx>
        <c:axId val="7867416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754688"/>
        <c:crosses val="autoZero"/>
        <c:crossBetween val="midCat"/>
      </c:valAx>
      <c:valAx>
        <c:axId val="786754688"/>
        <c:scaling>
          <c:orientation val="minMax"/>
          <c:max val="380"/>
          <c:min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Twall (K) </a:t>
                </a:r>
              </a:p>
            </c:rich>
          </c:tx>
          <c:layout>
            <c:manualLayout>
              <c:xMode val="edge"/>
              <c:yMode val="edge"/>
              <c:x val="1.8185951352580131E-2"/>
              <c:y val="0.312398117410884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7416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9056267429100053E-3"/>
          <c:y val="2.0183520285902342E-4"/>
          <c:w val="0.64489999999999992"/>
          <c:h val="0.184884074351984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452916666666666"/>
          <c:y val="0.30296296296296299"/>
          <c:w val="0.7087416666666666"/>
          <c:h val="0.52086431904345276"/>
        </c:manualLayout>
      </c:layout>
      <c:scatterChart>
        <c:scatterStyle val="smoothMarker"/>
        <c:varyColors val="0"/>
        <c:ser>
          <c:idx val="1"/>
          <c:order val="0"/>
          <c:tx>
            <c:v>Case D 10PPI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Sheet1!$BY$90:$BY$92</c:f>
              <c:numCache>
                <c:formatCode>General</c:formatCode>
                <c:ptCount val="3"/>
                <c:pt idx="0">
                  <c:v>361.62200000000001</c:v>
                </c:pt>
                <c:pt idx="1">
                  <c:v>1361.97</c:v>
                </c:pt>
                <c:pt idx="2">
                  <c:v>2981.58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593-429E-89F5-B4B59278B43A}"/>
            </c:ext>
          </c:extLst>
        </c:ser>
        <c:ser>
          <c:idx val="2"/>
          <c:order val="1"/>
          <c:tx>
            <c:v>Case D 20PPI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Sheet1!$BZ$90:$BZ$92</c:f>
              <c:numCache>
                <c:formatCode>General</c:formatCode>
                <c:ptCount val="3"/>
                <c:pt idx="0">
                  <c:v>650</c:v>
                </c:pt>
                <c:pt idx="1">
                  <c:v>2440.6469999999999</c:v>
                </c:pt>
                <c:pt idx="2">
                  <c:v>5343.8370000000004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593-429E-89F5-B4B59278B43A}"/>
            </c:ext>
          </c:extLst>
        </c:ser>
        <c:ser>
          <c:idx val="0"/>
          <c:order val="2"/>
          <c:tx>
            <c:v>Case D 30PPI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Sheet1!$CA$90:$CA$92</c:f>
              <c:numCache>
                <c:formatCode>General</c:formatCode>
                <c:ptCount val="3"/>
                <c:pt idx="0">
                  <c:v>928.68200000000002</c:v>
                </c:pt>
                <c:pt idx="1">
                  <c:v>3442.5720000000001</c:v>
                </c:pt>
                <c:pt idx="2">
                  <c:v>7512.8509999999997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593-429E-89F5-B4B59278B43A}"/>
            </c:ext>
          </c:extLst>
        </c:ser>
        <c:ser>
          <c:idx val="3"/>
          <c:order val="3"/>
          <c:tx>
            <c:v>Case D 40PPI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Sheet1!$CB$90:$CB$92</c:f>
              <c:numCache>
                <c:formatCode>General</c:formatCode>
                <c:ptCount val="3"/>
                <c:pt idx="0">
                  <c:v>1200.25</c:v>
                </c:pt>
                <c:pt idx="1">
                  <c:v>4370.7141000000001</c:v>
                </c:pt>
                <c:pt idx="2">
                  <c:v>9523.5954000000002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593-429E-89F5-B4B59278B43A}"/>
            </c:ext>
          </c:extLst>
        </c:ser>
        <c:ser>
          <c:idx val="4"/>
          <c:order val="4"/>
          <c:tx>
            <c:v>Clear pipe 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Sheet1!$BS$90:$BS$92</c:f>
              <c:numCache>
                <c:formatCode>General</c:formatCode>
                <c:ptCount val="3"/>
                <c:pt idx="0">
                  <c:v>12</c:v>
                </c:pt>
                <c:pt idx="1">
                  <c:v>28.422000000000001</c:v>
                </c:pt>
                <c:pt idx="2">
                  <c:v>46.468800000000002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1593-429E-89F5-B4B59278B4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1271632"/>
        <c:axId val="981264560"/>
      </c:scatterChart>
      <c:valAx>
        <c:axId val="981271632"/>
        <c:scaling>
          <c:orientation val="minMax"/>
          <c:max val="10000"/>
          <c:min val="3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1264560"/>
        <c:crosses val="autoZero"/>
        <c:crossBetween val="midCat"/>
      </c:valAx>
      <c:valAx>
        <c:axId val="981264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Pressure drop</a:t>
                </a:r>
                <a:r>
                  <a:rPr lang="en-US" sz="1200" b="1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(Pa)</a:t>
                </a: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1271632"/>
        <c:crosses val="autoZero"/>
        <c:crossBetween val="midCat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"/>
          <c:y val="1.9215409527560776E-3"/>
          <c:w val="0.99185370000944661"/>
          <c:h val="0.278098611111111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452916666666666"/>
          <c:y val="0.30296296296296299"/>
          <c:w val="0.7087416666666666"/>
          <c:h val="0.52086431904345276"/>
        </c:manualLayout>
      </c:layout>
      <c:scatterChart>
        <c:scatterStyle val="smoothMarker"/>
        <c:varyColors val="0"/>
        <c:ser>
          <c:idx val="1"/>
          <c:order val="0"/>
          <c:tx>
            <c:v>Case E 10PPI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Sheet1!$BT$96:$BT$98</c:f>
              <c:numCache>
                <c:formatCode>General</c:formatCode>
                <c:ptCount val="3"/>
                <c:pt idx="0">
                  <c:v>255.3</c:v>
                </c:pt>
                <c:pt idx="1">
                  <c:v>847.14949999999999</c:v>
                </c:pt>
                <c:pt idx="2">
                  <c:v>1861.0540000000001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110-4E78-A1C8-BFC8006B5270}"/>
            </c:ext>
          </c:extLst>
        </c:ser>
        <c:ser>
          <c:idx val="2"/>
          <c:order val="1"/>
          <c:tx>
            <c:v>Case E 20PPI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Sheet1!$BU$96:$BU$98</c:f>
              <c:numCache>
                <c:formatCode>General</c:formatCode>
                <c:ptCount val="3"/>
                <c:pt idx="0">
                  <c:v>436.56259999999997</c:v>
                </c:pt>
                <c:pt idx="1">
                  <c:v>1651.97</c:v>
                </c:pt>
                <c:pt idx="2">
                  <c:v>3633.9319999999998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110-4E78-A1C8-BFC8006B5270}"/>
            </c:ext>
          </c:extLst>
        </c:ser>
        <c:ser>
          <c:idx val="0"/>
          <c:order val="2"/>
          <c:tx>
            <c:v>Case E 30PPI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Sheet1!$BV$96:$BV$98</c:f>
              <c:numCache>
                <c:formatCode>General</c:formatCode>
                <c:ptCount val="3"/>
                <c:pt idx="0">
                  <c:v>660.78599999999994</c:v>
                </c:pt>
                <c:pt idx="1">
                  <c:v>2477.4989999999998</c:v>
                </c:pt>
                <c:pt idx="2">
                  <c:v>5437.0919999999996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110-4E78-A1C8-BFC8006B5270}"/>
            </c:ext>
          </c:extLst>
        </c:ser>
        <c:ser>
          <c:idx val="3"/>
          <c:order val="3"/>
          <c:tx>
            <c:v>Case E 40PPI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Sheet1!$BW$96:$BW$98</c:f>
              <c:numCache>
                <c:formatCode>General</c:formatCode>
                <c:ptCount val="3"/>
                <c:pt idx="0">
                  <c:v>896.85</c:v>
                </c:pt>
                <c:pt idx="1">
                  <c:v>3326.2640000000001</c:v>
                </c:pt>
                <c:pt idx="2">
                  <c:v>7274.9998999999998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110-4E78-A1C8-BFC8006B5270}"/>
            </c:ext>
          </c:extLst>
        </c:ser>
        <c:ser>
          <c:idx val="4"/>
          <c:order val="4"/>
          <c:tx>
            <c:v>Clear pipe 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Sheet1!$BS$90:$BS$92</c:f>
              <c:numCache>
                <c:formatCode>General</c:formatCode>
                <c:ptCount val="3"/>
                <c:pt idx="0">
                  <c:v>12</c:v>
                </c:pt>
                <c:pt idx="1">
                  <c:v>28.422000000000001</c:v>
                </c:pt>
                <c:pt idx="2">
                  <c:v>46.468800000000002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B110-4E78-A1C8-BFC8006B52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1271632"/>
        <c:axId val="981264560"/>
      </c:scatterChart>
      <c:valAx>
        <c:axId val="981271632"/>
        <c:scaling>
          <c:orientation val="minMax"/>
          <c:max val="10000"/>
          <c:min val="3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1264560"/>
        <c:crosses val="autoZero"/>
        <c:crossBetween val="midCat"/>
      </c:valAx>
      <c:valAx>
        <c:axId val="981264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Pressure drop</a:t>
                </a:r>
                <a:r>
                  <a:rPr lang="en-US" sz="1200" b="1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(Pa)</a:t>
                </a: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1271632"/>
        <c:crosses val="autoZero"/>
        <c:crossBetween val="midCat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"/>
          <c:y val="1.9215409527560776E-3"/>
          <c:w val="0.98244414931549229"/>
          <c:h val="0.278098611111111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452916666666666"/>
          <c:y val="0.30296296296296299"/>
          <c:w val="0.7087416666666666"/>
          <c:h val="0.52086431904345276"/>
        </c:manualLayout>
      </c:layout>
      <c:scatterChart>
        <c:scatterStyle val="smoothMarker"/>
        <c:varyColors val="0"/>
        <c:ser>
          <c:idx val="1"/>
          <c:order val="0"/>
          <c:tx>
            <c:v>Case F 10PPI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Sheet1!$BY$96:$BY$98</c:f>
              <c:numCache>
                <c:formatCode>General</c:formatCode>
                <c:ptCount val="3"/>
                <c:pt idx="0">
                  <c:v>326.77850000000001</c:v>
                </c:pt>
                <c:pt idx="1">
                  <c:v>1245.72</c:v>
                </c:pt>
                <c:pt idx="2">
                  <c:v>2743.9760000000001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70F-406B-984A-915F5CB36FC7}"/>
            </c:ext>
          </c:extLst>
        </c:ser>
        <c:ser>
          <c:idx val="2"/>
          <c:order val="1"/>
          <c:tx>
            <c:v>Case F 20PPI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Sheet1!$BZ$96:$BZ$98</c:f>
              <c:numCache>
                <c:formatCode>General</c:formatCode>
                <c:ptCount val="3"/>
                <c:pt idx="0">
                  <c:v>646.66589999999997</c:v>
                </c:pt>
                <c:pt idx="1">
                  <c:v>2452.998</c:v>
                </c:pt>
                <c:pt idx="2">
                  <c:v>5403.393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70F-406B-984A-915F5CB36FC7}"/>
            </c:ext>
          </c:extLst>
        </c:ser>
        <c:ser>
          <c:idx val="0"/>
          <c:order val="2"/>
          <c:tx>
            <c:v>Case F 30PPI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Sheet1!$CA$96:$CA$98</c:f>
              <c:numCache>
                <c:formatCode>General</c:formatCode>
                <c:ptCount val="3"/>
                <c:pt idx="0">
                  <c:v>983.01800000000003</c:v>
                </c:pt>
                <c:pt idx="1">
                  <c:v>3691.3420000000001</c:v>
                </c:pt>
                <c:pt idx="2">
                  <c:v>8108.2290000000003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70F-406B-984A-915F5CB36FC7}"/>
            </c:ext>
          </c:extLst>
        </c:ser>
        <c:ser>
          <c:idx val="3"/>
          <c:order val="3"/>
          <c:tx>
            <c:v>Case F 40PPI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Sheet1!$CB$96:$CB$98</c:f>
              <c:numCache>
                <c:formatCode>General</c:formatCode>
                <c:ptCount val="3"/>
                <c:pt idx="0">
                  <c:v>1337.127</c:v>
                </c:pt>
                <c:pt idx="1">
                  <c:v>4964.51</c:v>
                </c:pt>
                <c:pt idx="2">
                  <c:v>10865.16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70F-406B-984A-915F5CB36FC7}"/>
            </c:ext>
          </c:extLst>
        </c:ser>
        <c:ser>
          <c:idx val="4"/>
          <c:order val="4"/>
          <c:tx>
            <c:v>Clear pipe 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Sheet1!$BS$90:$BS$92</c:f>
              <c:numCache>
                <c:formatCode>General</c:formatCode>
                <c:ptCount val="3"/>
                <c:pt idx="0">
                  <c:v>12</c:v>
                </c:pt>
                <c:pt idx="1">
                  <c:v>28.422000000000001</c:v>
                </c:pt>
                <c:pt idx="2">
                  <c:v>46.468800000000002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C70F-406B-984A-915F5CB36F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1271632"/>
        <c:axId val="981264560"/>
      </c:scatterChart>
      <c:valAx>
        <c:axId val="981271632"/>
        <c:scaling>
          <c:orientation val="minMax"/>
          <c:max val="10000"/>
          <c:min val="3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1264560"/>
        <c:crosses val="autoZero"/>
        <c:crossBetween val="midCat"/>
      </c:valAx>
      <c:valAx>
        <c:axId val="981264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Pressure drop</a:t>
                </a:r>
                <a:r>
                  <a:rPr lang="en-US" sz="1200" b="1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(Pa)</a:t>
                </a: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1271632"/>
        <c:crosses val="autoZero"/>
        <c:crossBetween val="midCat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"/>
          <c:y val="1.9215409527560776E-3"/>
          <c:w val="1"/>
          <c:h val="0.278098611111111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q˝=275 w/m</a:t>
            </a:r>
          </a:p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Re=1125</a:t>
            </a:r>
          </a:p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40PPI</a:t>
            </a:r>
          </a:p>
        </c:rich>
      </c:tx>
      <c:layout>
        <c:manualLayout>
          <c:xMode val="edge"/>
          <c:yMode val="edge"/>
          <c:x val="0.69638099515389462"/>
          <c:y val="1.82617326633929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351462161985961"/>
          <c:y val="0.2923376892985996"/>
          <c:w val="0.7683989018392019"/>
          <c:h val="0.50209159603092013"/>
        </c:manualLayout>
      </c:layout>
      <c:scatterChart>
        <c:scatterStyle val="smoothMarker"/>
        <c:varyColors val="0"/>
        <c:ser>
          <c:idx val="0"/>
          <c:order val="0"/>
          <c:tx>
            <c:v>Prakash H.Jadhav 2020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'[VALIDATION FINAL.xlsx]Sheet1'!$C$66:$C$74</c:f>
              <c:numCache>
                <c:formatCode>General</c:formatCode>
                <c:ptCount val="9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</c:numCache>
            </c:numRef>
          </c:xVal>
          <c:yVal>
            <c:numRef>
              <c:f>'[VALIDATION FINAL.xlsx]Sheet1'!$A$84:$A$92</c:f>
              <c:numCache>
                <c:formatCode>General</c:formatCode>
                <c:ptCount val="9"/>
                <c:pt idx="0">
                  <c:v>314</c:v>
                </c:pt>
                <c:pt idx="1">
                  <c:v>310</c:v>
                </c:pt>
                <c:pt idx="2">
                  <c:v>309</c:v>
                </c:pt>
                <c:pt idx="3">
                  <c:v>308</c:v>
                </c:pt>
                <c:pt idx="4">
                  <c:v>307.89999999999998</c:v>
                </c:pt>
                <c:pt idx="5">
                  <c:v>308</c:v>
                </c:pt>
                <c:pt idx="6">
                  <c:v>308.60000000000002</c:v>
                </c:pt>
                <c:pt idx="7">
                  <c:v>310.5</c:v>
                </c:pt>
                <c:pt idx="8">
                  <c:v>314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8E3-40F3-8236-F959ED924708}"/>
            </c:ext>
          </c:extLst>
        </c:ser>
        <c:ser>
          <c:idx val="1"/>
          <c:order val="1"/>
          <c:tx>
            <c:v>present work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'[VALIDATION FINAL.xlsx]Sheet1'!$C$66:$C$74</c:f>
              <c:numCache>
                <c:formatCode>General</c:formatCode>
                <c:ptCount val="9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</c:numCache>
            </c:numRef>
          </c:xVal>
          <c:yVal>
            <c:numRef>
              <c:f>'[VALIDATION FINAL.xlsx]Sheet1'!$B$84:$B$92</c:f>
              <c:numCache>
                <c:formatCode>0.00E+00</c:formatCode>
                <c:ptCount val="9"/>
                <c:pt idx="0">
                  <c:v>325</c:v>
                </c:pt>
                <c:pt idx="1">
                  <c:v>309.8</c:v>
                </c:pt>
                <c:pt idx="2">
                  <c:v>307.39999999999998</c:v>
                </c:pt>
                <c:pt idx="3">
                  <c:v>306.89999999999998</c:v>
                </c:pt>
                <c:pt idx="4">
                  <c:v>306.5</c:v>
                </c:pt>
                <c:pt idx="5">
                  <c:v>306.2</c:v>
                </c:pt>
                <c:pt idx="6">
                  <c:v>306</c:v>
                </c:pt>
                <c:pt idx="7">
                  <c:v>310.2</c:v>
                </c:pt>
                <c:pt idx="8">
                  <c:v>330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8E3-40F3-8236-F959ED924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6746528"/>
        <c:axId val="786734560"/>
      </c:scatterChart>
      <c:valAx>
        <c:axId val="7867465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Z/L</a:t>
                </a:r>
              </a:p>
            </c:rich>
          </c:tx>
          <c:layout>
            <c:manualLayout>
              <c:xMode val="edge"/>
              <c:yMode val="edge"/>
              <c:x val="0.48991180062888179"/>
              <c:y val="0.872827840547519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734560"/>
        <c:crosses val="autoZero"/>
        <c:crossBetween val="midCat"/>
      </c:valAx>
      <c:valAx>
        <c:axId val="786734560"/>
        <c:scaling>
          <c:orientation val="minMax"/>
          <c:max val="400"/>
          <c:min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Twall (K)</a:t>
                </a:r>
              </a:p>
            </c:rich>
          </c:tx>
          <c:layout>
            <c:manualLayout>
              <c:xMode val="edge"/>
              <c:yMode val="edge"/>
              <c:x val="0"/>
              <c:y val="0.317472373177127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7465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2.7259861516104253E-3"/>
          <c:w val="0.65019183006535941"/>
          <c:h val="0.20894114901417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q̋</a:t>
            </a:r>
            <a:r>
              <a:rPr lang="en-US" sz="12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= 275W/m</a:t>
            </a:r>
          </a:p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2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Re= 3500</a:t>
            </a:r>
          </a:p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2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40PPI</a:t>
            </a: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68736094280554094"/>
          <c:y val="5.8413988963080458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359075881598"/>
          <c:y val="0.25732033839176699"/>
          <c:w val="0.7787643218841791"/>
          <c:h val="0.53710906297795991"/>
        </c:manualLayout>
      </c:layout>
      <c:scatterChart>
        <c:scatterStyle val="smoothMarker"/>
        <c:varyColors val="0"/>
        <c:ser>
          <c:idx val="0"/>
          <c:order val="0"/>
          <c:tx>
            <c:v>Prakash H.Jadhav 2020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'[VALIDATION FINAL.xlsx]Sheet1'!$C$66:$C$74</c:f>
              <c:numCache>
                <c:formatCode>General</c:formatCode>
                <c:ptCount val="9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</c:numCache>
            </c:numRef>
          </c:xVal>
          <c:yVal>
            <c:numRef>
              <c:f>'[VALIDATION FINAL.xlsx]Sheet1'!$A$97:$A$105</c:f>
              <c:numCache>
                <c:formatCode>General</c:formatCode>
                <c:ptCount val="9"/>
                <c:pt idx="0">
                  <c:v>310</c:v>
                </c:pt>
                <c:pt idx="1">
                  <c:v>307</c:v>
                </c:pt>
                <c:pt idx="2">
                  <c:v>305.5</c:v>
                </c:pt>
                <c:pt idx="3">
                  <c:v>305</c:v>
                </c:pt>
                <c:pt idx="4">
                  <c:v>305.10000000000002</c:v>
                </c:pt>
                <c:pt idx="5">
                  <c:v>305.89999999999998</c:v>
                </c:pt>
                <c:pt idx="6">
                  <c:v>306.5</c:v>
                </c:pt>
                <c:pt idx="7">
                  <c:v>308</c:v>
                </c:pt>
                <c:pt idx="8">
                  <c:v>312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E99-4692-B4AD-EED07C171B90}"/>
            </c:ext>
          </c:extLst>
        </c:ser>
        <c:ser>
          <c:idx val="1"/>
          <c:order val="1"/>
          <c:tx>
            <c:v>present work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'[VALIDATION FINAL.xlsx]Sheet1'!$C$66:$C$74</c:f>
              <c:numCache>
                <c:formatCode>General</c:formatCode>
                <c:ptCount val="9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</c:numCache>
            </c:numRef>
          </c:xVal>
          <c:yVal>
            <c:numRef>
              <c:f>'[VALIDATION FINAL.xlsx]Sheet1'!$B$97:$B$105</c:f>
              <c:numCache>
                <c:formatCode>0.00E+00</c:formatCode>
                <c:ptCount val="9"/>
                <c:pt idx="0">
                  <c:v>320</c:v>
                </c:pt>
                <c:pt idx="1">
                  <c:v>308.39999999999998</c:v>
                </c:pt>
                <c:pt idx="2">
                  <c:v>305.5</c:v>
                </c:pt>
                <c:pt idx="3">
                  <c:v>305.89999999999998</c:v>
                </c:pt>
                <c:pt idx="4">
                  <c:v>306.2</c:v>
                </c:pt>
                <c:pt idx="5">
                  <c:v>306.2</c:v>
                </c:pt>
                <c:pt idx="6">
                  <c:v>306.10000000000002</c:v>
                </c:pt>
                <c:pt idx="7">
                  <c:v>307.39999999999998</c:v>
                </c:pt>
                <c:pt idx="8">
                  <c:v>321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E99-4692-B4AD-EED07C171B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6737824"/>
        <c:axId val="786745440"/>
      </c:scatterChart>
      <c:valAx>
        <c:axId val="786737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745440"/>
        <c:crosses val="autoZero"/>
        <c:crossBetween val="midCat"/>
      </c:valAx>
      <c:valAx>
        <c:axId val="786745440"/>
        <c:scaling>
          <c:orientation val="minMax"/>
          <c:max val="380"/>
          <c:min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Twall(K)</a:t>
                </a:r>
              </a:p>
            </c:rich>
          </c:tx>
          <c:layout>
            <c:manualLayout>
              <c:xMode val="edge"/>
              <c:yMode val="edge"/>
              <c:x val="4.7813300445877999E-3"/>
              <c:y val="0.336939011238451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7378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4.2958940202945109E-4"/>
          <c:y val="2.9278231053446423E-3"/>
          <c:w val="0.63886710114861467"/>
          <c:h val="0.199038781189745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q˝=275W/m²</a:t>
            </a:r>
          </a:p>
          <a:p>
            <a:pPr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en-US" sz="10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1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10PPI</a:t>
            </a:r>
          </a:p>
        </c:rich>
      </c:tx>
      <c:layout>
        <c:manualLayout>
          <c:xMode val="edge"/>
          <c:yMode val="edge"/>
          <c:x val="0.74479640522875812"/>
          <c:y val="8.21690214547357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161593089414013"/>
          <c:y val="0.28434647092889126"/>
          <c:w val="0.75073644082481383"/>
          <c:h val="0.52581393925411857"/>
        </c:manualLayout>
      </c:layout>
      <c:scatterChart>
        <c:scatterStyle val="smoothMarker"/>
        <c:varyColors val="0"/>
        <c:ser>
          <c:idx val="0"/>
          <c:order val="0"/>
          <c:tx>
            <c:v>prakash H.Jadhav 2021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Sheet1!$F$122:$F$127</c:f>
              <c:numCache>
                <c:formatCode>General</c:formatCode>
                <c:ptCount val="6"/>
                <c:pt idx="0">
                  <c:v>0.4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</c:numCache>
            </c:numRef>
          </c:xVal>
          <c:yVal>
            <c:numRef>
              <c:f>Sheet1!$E$122:$E$127</c:f>
              <c:numCache>
                <c:formatCode>General</c:formatCode>
                <c:ptCount val="6"/>
                <c:pt idx="0">
                  <c:v>311</c:v>
                </c:pt>
                <c:pt idx="1">
                  <c:v>309</c:v>
                </c:pt>
                <c:pt idx="2">
                  <c:v>307</c:v>
                </c:pt>
                <c:pt idx="3">
                  <c:v>306.5</c:v>
                </c:pt>
                <c:pt idx="4">
                  <c:v>305.8</c:v>
                </c:pt>
                <c:pt idx="5">
                  <c:v>305.3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EE2-4883-AD82-92ADC32FD793}"/>
            </c:ext>
          </c:extLst>
        </c:ser>
        <c:ser>
          <c:idx val="1"/>
          <c:order val="1"/>
          <c:tx>
            <c:v>present work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Sheet1!$F$122:$F$127</c:f>
              <c:numCache>
                <c:formatCode>General</c:formatCode>
                <c:ptCount val="6"/>
                <c:pt idx="0">
                  <c:v>0.4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</c:numCache>
            </c:numRef>
          </c:xVal>
          <c:yVal>
            <c:numRef>
              <c:f>Sheet1!$B$122:$B$127</c:f>
              <c:numCache>
                <c:formatCode>General</c:formatCode>
                <c:ptCount val="6"/>
                <c:pt idx="0">
                  <c:v>311.5</c:v>
                </c:pt>
                <c:pt idx="1">
                  <c:v>309.3</c:v>
                </c:pt>
                <c:pt idx="2">
                  <c:v>307.36</c:v>
                </c:pt>
                <c:pt idx="3">
                  <c:v>306.33</c:v>
                </c:pt>
                <c:pt idx="4">
                  <c:v>305.24</c:v>
                </c:pt>
                <c:pt idx="5">
                  <c:v>305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EE2-4883-AD82-92ADC32FD7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9667328"/>
        <c:axId val="419667720"/>
      </c:scatterChart>
      <c:valAx>
        <c:axId val="419667328"/>
        <c:scaling>
          <c:orientation val="minMax"/>
          <c:max val="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Velocity</a:t>
                </a:r>
                <a:r>
                  <a:rPr lang="en-US" sz="1200" b="1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fluid (m/s)</a:t>
                </a:r>
                <a:endParaRPr lang="en-US" sz="12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30301732026143785"/>
              <c:y val="0.905296964939822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667720"/>
        <c:crosses val="autoZero"/>
        <c:crossBetween val="midCat"/>
        <c:majorUnit val="0.5"/>
      </c:valAx>
      <c:valAx>
        <c:axId val="419667720"/>
        <c:scaling>
          <c:orientation val="minMax"/>
          <c:min val="3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Twall </a:t>
                </a:r>
                <a:r>
                  <a:rPr lang="en-US" sz="1200" b="1" baseline="-25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Average</a:t>
                </a:r>
                <a:r>
                  <a:rPr lang="en-US" sz="1200" b="1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(K)</a:t>
                </a:r>
                <a:endParaRPr lang="en-US" sz="12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3.0460875200968227E-2"/>
              <c:y val="0.240359040048223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667328"/>
        <c:crosses val="autoZero"/>
        <c:crossBetween val="midCat"/>
        <c:majorUnit val="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1.8353392639106927E-2"/>
          <c:w val="0.65982855802947338"/>
          <c:h val="0.199066137964811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q˝=275W/m²</a:t>
            </a:r>
          </a:p>
          <a:p>
            <a:pPr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en-US" sz="10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45PPI</a:t>
            </a:r>
          </a:p>
        </c:rich>
      </c:tx>
      <c:layout>
        <c:manualLayout>
          <c:xMode val="edge"/>
          <c:yMode val="edge"/>
          <c:x val="0.74479640522875812"/>
          <c:y val="8.21690214547357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525601790657473"/>
          <c:y val="0.29032595236189518"/>
          <c:w val="0.73709635381237915"/>
          <c:h val="0.50787549495510675"/>
        </c:manualLayout>
      </c:layout>
      <c:scatterChart>
        <c:scatterStyle val="smoothMarker"/>
        <c:varyColors val="0"/>
        <c:ser>
          <c:idx val="0"/>
          <c:order val="0"/>
          <c:tx>
            <c:v>prakash H.Jadhav 2021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Sheet1!$F$122:$F$127</c:f>
              <c:numCache>
                <c:formatCode>General</c:formatCode>
                <c:ptCount val="6"/>
                <c:pt idx="0">
                  <c:v>0.4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</c:numCache>
            </c:numRef>
          </c:xVal>
          <c:yVal>
            <c:numRef>
              <c:f>Sheet1!$M$122:$M$127</c:f>
              <c:numCache>
                <c:formatCode>General</c:formatCode>
                <c:ptCount val="6"/>
                <c:pt idx="0">
                  <c:v>307.5</c:v>
                </c:pt>
                <c:pt idx="1">
                  <c:v>306</c:v>
                </c:pt>
                <c:pt idx="2">
                  <c:v>304.5</c:v>
                </c:pt>
                <c:pt idx="3">
                  <c:v>304</c:v>
                </c:pt>
                <c:pt idx="4">
                  <c:v>303.60000000000002</c:v>
                </c:pt>
                <c:pt idx="5">
                  <c:v>303.5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0D7-41CA-B88C-46BA899598B3}"/>
            </c:ext>
          </c:extLst>
        </c:ser>
        <c:ser>
          <c:idx val="1"/>
          <c:order val="1"/>
          <c:tx>
            <c:v>present work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Sheet1!$F$122:$F$127</c:f>
              <c:numCache>
                <c:formatCode>General</c:formatCode>
                <c:ptCount val="6"/>
                <c:pt idx="0">
                  <c:v>0.4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</c:numCache>
            </c:numRef>
          </c:xVal>
          <c:yVal>
            <c:numRef>
              <c:f>Sheet1!$J$122:$J$127</c:f>
              <c:numCache>
                <c:formatCode>General</c:formatCode>
                <c:ptCount val="6"/>
                <c:pt idx="0">
                  <c:v>306.8</c:v>
                </c:pt>
                <c:pt idx="1">
                  <c:v>305.10000000000002</c:v>
                </c:pt>
                <c:pt idx="2">
                  <c:v>304.10000000000002</c:v>
                </c:pt>
                <c:pt idx="3">
                  <c:v>303.87</c:v>
                </c:pt>
                <c:pt idx="4">
                  <c:v>303.5</c:v>
                </c:pt>
                <c:pt idx="5">
                  <c:v>303.3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0D7-41CA-B88C-46BA899598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9669288"/>
        <c:axId val="419669680"/>
      </c:scatterChart>
      <c:valAx>
        <c:axId val="419669288"/>
        <c:scaling>
          <c:orientation val="minMax"/>
          <c:max val="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Velocity</a:t>
                </a:r>
                <a:r>
                  <a:rPr lang="en-US" sz="1200" b="1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fluid (m/s)</a:t>
                </a:r>
                <a:endParaRPr lang="en-US" sz="12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30301732026143785"/>
              <c:y val="0.905296964939822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669680"/>
        <c:crosses val="autoZero"/>
        <c:crossBetween val="midCat"/>
        <c:majorUnit val="0.5"/>
      </c:valAx>
      <c:valAx>
        <c:axId val="419669680"/>
        <c:scaling>
          <c:orientation val="minMax"/>
          <c:max val="312"/>
          <c:min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Twall</a:t>
                </a:r>
                <a:r>
                  <a:rPr lang="en-US" sz="1200" b="1" baseline="-25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Aveage</a:t>
                </a:r>
                <a:r>
                  <a:rPr lang="en-US" sz="1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(K)</a:t>
                </a:r>
                <a:r>
                  <a:rPr lang="en-US" sz="1200" b="1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3.500768065656186E-2"/>
              <c:y val="0.245215311004784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669288"/>
        <c:crosses val="autoZero"/>
        <c:crossBetween val="midCat"/>
        <c:majorUnit val="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0"/>
          <c:w val="0.66892153370576346"/>
          <c:h val="0.205046999208830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245058629761534"/>
          <c:y val="0.36884288317238795"/>
          <c:w val="0.8010352079501748"/>
          <c:h val="0.46459332248273438"/>
        </c:manualLayout>
      </c:layout>
      <c:scatterChart>
        <c:scatterStyle val="smoothMarker"/>
        <c:varyColors val="0"/>
        <c:ser>
          <c:idx val="0"/>
          <c:order val="0"/>
          <c:tx>
            <c:v> Clear pipe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Sheet1!$AW$90:$AW$92</c:f>
              <c:numCache>
                <c:formatCode>General</c:formatCode>
                <c:ptCount val="3"/>
                <c:pt idx="0">
                  <c:v>47.8</c:v>
                </c:pt>
                <c:pt idx="1">
                  <c:v>53.7761</c:v>
                </c:pt>
                <c:pt idx="2">
                  <c:v>67.7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46C-4D0D-A509-2F8BAC72A557}"/>
            </c:ext>
          </c:extLst>
        </c:ser>
        <c:ser>
          <c:idx val="1"/>
          <c:order val="1"/>
          <c:tx>
            <c:v>Numerical Case A, 10PPI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Sheet1!$AX$90:$AX$92</c:f>
              <c:numCache>
                <c:formatCode>General</c:formatCode>
                <c:ptCount val="3"/>
                <c:pt idx="0">
                  <c:v>139</c:v>
                </c:pt>
                <c:pt idx="1">
                  <c:v>155</c:v>
                </c:pt>
                <c:pt idx="2">
                  <c:v>179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46C-4D0D-A509-2F8BAC72A557}"/>
            </c:ext>
          </c:extLst>
        </c:ser>
        <c:ser>
          <c:idx val="2"/>
          <c:order val="2"/>
          <c:tx>
            <c:v>Numerical Case A, 40PPI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Sheet1!$BA$90:$BA$92</c:f>
              <c:numCache>
                <c:formatCode>General</c:formatCode>
                <c:ptCount val="3"/>
                <c:pt idx="0">
                  <c:v>191</c:v>
                </c:pt>
                <c:pt idx="1">
                  <c:v>204</c:v>
                </c:pt>
                <c:pt idx="2">
                  <c:v>214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46C-4D0D-A509-2F8BAC72A557}"/>
            </c:ext>
          </c:extLst>
        </c:ser>
        <c:ser>
          <c:idx val="3"/>
          <c:order val="3"/>
          <c:tx>
            <c:v>Experimental Case A, 10PPI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Sheet1!$BD$26:$BD$28</c:f>
              <c:numCache>
                <c:formatCode>General</c:formatCode>
                <c:ptCount val="3"/>
                <c:pt idx="0">
                  <c:v>137.93008713988959</c:v>
                </c:pt>
                <c:pt idx="1">
                  <c:v>147.59395258032217</c:v>
                </c:pt>
                <c:pt idx="2">
                  <c:v>172.92838439158274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D46C-4D0D-A509-2F8BAC72A557}"/>
            </c:ext>
          </c:extLst>
        </c:ser>
        <c:ser>
          <c:idx val="4"/>
          <c:order val="4"/>
          <c:tx>
            <c:v>Experimental Case A, 40PPI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Sheet1!$BG$26:$BG$28</c:f>
              <c:numCache>
                <c:formatCode>General</c:formatCode>
                <c:ptCount val="3"/>
                <c:pt idx="0">
                  <c:v>184.45223104933839</c:v>
                </c:pt>
                <c:pt idx="1">
                  <c:v>197.31083040204737</c:v>
                </c:pt>
                <c:pt idx="2">
                  <c:v>217.299303706481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D46C-4D0D-A509-2F8BAC72A5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3192224"/>
        <c:axId val="893194944"/>
      </c:scatterChart>
      <c:valAx>
        <c:axId val="893192224"/>
        <c:scaling>
          <c:orientation val="minMax"/>
          <c:max val="10000"/>
          <c:min val="3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3194944"/>
        <c:crosses val="autoZero"/>
        <c:crossBetween val="midCat"/>
      </c:valAx>
      <c:valAx>
        <c:axId val="893194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Nu</a:t>
                </a:r>
                <a:r>
                  <a:rPr lang="en-US" sz="12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sz="1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3192224"/>
        <c:crosses val="autoZero"/>
        <c:crossBetween val="midCat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"/>
          <c:y val="2.7638888888888891E-3"/>
          <c:w val="0.7184156032239768"/>
          <c:h val="0.332761574074074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886093559927822"/>
          <c:y val="0.36297031930807555"/>
          <c:w val="0.78927592157697901"/>
          <c:h val="0.47634670114992012"/>
        </c:manualLayout>
      </c:layout>
      <c:scatterChart>
        <c:scatterStyle val="smoothMarker"/>
        <c:varyColors val="0"/>
        <c:ser>
          <c:idx val="1"/>
          <c:order val="1"/>
          <c:tx>
            <c:v>Numerical Case B  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Sheet1!$AY$101:$AY$103</c:f>
              <c:numCache>
                <c:formatCode>General</c:formatCode>
                <c:ptCount val="3"/>
                <c:pt idx="0">
                  <c:v>129.06306465865015</c:v>
                </c:pt>
                <c:pt idx="1">
                  <c:v>194.33223249584086</c:v>
                </c:pt>
                <c:pt idx="2">
                  <c:v>238.70721043598172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9CB-4D23-BA28-F58FDC6EB180}"/>
            </c:ext>
          </c:extLst>
        </c:ser>
        <c:ser>
          <c:idx val="2"/>
          <c:order val="2"/>
          <c:tx>
            <c:v>Numerical Case C, 40PPI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Sheet1!$BA$101:$BA$103</c:f>
              <c:numCache>
                <c:formatCode>General</c:formatCode>
                <c:ptCount val="3"/>
                <c:pt idx="0">
                  <c:v>208.98914298838449</c:v>
                </c:pt>
                <c:pt idx="1">
                  <c:v>229.68799999999999</c:v>
                </c:pt>
                <c:pt idx="2">
                  <c:v>245.70500000000001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9CB-4D23-BA28-F58FDC6EB180}"/>
            </c:ext>
          </c:extLst>
        </c:ser>
        <c:ser>
          <c:idx val="3"/>
          <c:order val="3"/>
          <c:tx>
            <c:v>Experimental Case B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Sheet1!$BD$31:$BD$33</c:f>
              <c:numCache>
                <c:formatCode>General</c:formatCode>
                <c:ptCount val="3"/>
                <c:pt idx="0">
                  <c:v>106.7429796748999</c:v>
                </c:pt>
                <c:pt idx="1">
                  <c:v>145.82472264313759</c:v>
                </c:pt>
                <c:pt idx="2">
                  <c:v>230.8739879556619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9CB-4D23-BA28-F58FDC6EB180}"/>
            </c:ext>
          </c:extLst>
        </c:ser>
        <c:ser>
          <c:idx val="4"/>
          <c:order val="4"/>
          <c:tx>
            <c:v>Experimental Case C, 40PPI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Sheet1!$BG$31:$BG$33</c:f>
              <c:numCache>
                <c:formatCode>General</c:formatCode>
                <c:ptCount val="3"/>
                <c:pt idx="0">
                  <c:v>188.16488251952953</c:v>
                </c:pt>
                <c:pt idx="1">
                  <c:v>210.85562740903657</c:v>
                </c:pt>
                <c:pt idx="2">
                  <c:v>254.68647480117093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9CB-4D23-BA28-F58FDC6EB1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3192224"/>
        <c:axId val="893194944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 Clear pipe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Sheet1!$BE$26:$BE$28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3261.4369999999999</c:v>
                      </c:pt>
                      <c:pt idx="1">
                        <c:v>6522.875</c:v>
                      </c:pt>
                      <c:pt idx="2">
                        <c:v>9784.3130000000001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Sheet1!$AW$90:$AW$92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47.8</c:v>
                      </c:pt>
                      <c:pt idx="1">
                        <c:v>53.7761</c:v>
                      </c:pt>
                      <c:pt idx="2">
                        <c:v>67.7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4-79CB-4D23-BA28-F58FDC6EB180}"/>
                  </c:ext>
                </c:extLst>
              </c15:ser>
            </c15:filteredScatterSeries>
          </c:ext>
        </c:extLst>
      </c:scatterChart>
      <c:valAx>
        <c:axId val="893192224"/>
        <c:scaling>
          <c:orientation val="minMax"/>
          <c:max val="10000"/>
          <c:min val="3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3194944"/>
        <c:crosses val="autoZero"/>
        <c:crossBetween val="midCat"/>
      </c:valAx>
      <c:valAx>
        <c:axId val="893194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b="1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</a:t>
                </a:r>
                <a:r>
                  <a:rPr lang="en-US" sz="12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sz="1200" b="1" baseline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3192224"/>
        <c:crosses val="autoZero"/>
        <c:crossBetween val="midCat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"/>
          <c:y val="8.6445163187297853E-3"/>
          <c:w val="0.59370703753901999"/>
          <c:h val="0.33169926787904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715311759076505"/>
          <c:y val="0.26167373028765722"/>
          <c:w val="0.79146039449249472"/>
          <c:h val="0.61198546739390192"/>
        </c:manualLayout>
      </c:layout>
      <c:scatterChart>
        <c:scatterStyle val="smoothMarker"/>
        <c:varyColors val="0"/>
        <c:ser>
          <c:idx val="1"/>
          <c:order val="1"/>
          <c:tx>
            <c:v>Case D 10PPI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Sheet1!$BC$90:$BC$92</c:f>
              <c:numCache>
                <c:formatCode>General</c:formatCode>
                <c:ptCount val="3"/>
                <c:pt idx="0">
                  <c:v>187</c:v>
                </c:pt>
                <c:pt idx="1">
                  <c:v>238</c:v>
                </c:pt>
                <c:pt idx="2">
                  <c:v>265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C13-4A6F-995E-03166876B6CB}"/>
            </c:ext>
          </c:extLst>
        </c:ser>
        <c:ser>
          <c:idx val="2"/>
          <c:order val="2"/>
          <c:tx>
            <c:v>Case D 20PPI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Sheet1!$BD$90:$BD$92</c:f>
              <c:numCache>
                <c:formatCode>General</c:formatCode>
                <c:ptCount val="3"/>
                <c:pt idx="0">
                  <c:v>224.83199999999999</c:v>
                </c:pt>
                <c:pt idx="1">
                  <c:v>270.73599999999999</c:v>
                </c:pt>
                <c:pt idx="2">
                  <c:v>292.93900000000002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C13-4A6F-995E-03166876B6CB}"/>
            </c:ext>
          </c:extLst>
        </c:ser>
        <c:ser>
          <c:idx val="3"/>
          <c:order val="3"/>
          <c:tx>
            <c:v>Case D 30PPI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Sheet1!$BE$90:$BE$92</c:f>
              <c:numCache>
                <c:formatCode>General</c:formatCode>
                <c:ptCount val="3"/>
                <c:pt idx="0">
                  <c:v>247.923</c:v>
                </c:pt>
                <c:pt idx="1">
                  <c:v>285.95400000000001</c:v>
                </c:pt>
                <c:pt idx="2">
                  <c:v>302.80275867533192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C13-4A6F-995E-03166876B6CB}"/>
            </c:ext>
          </c:extLst>
        </c:ser>
        <c:ser>
          <c:idx val="4"/>
          <c:order val="4"/>
          <c:tx>
            <c:v>Case D 40PPI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Sheet1!$BE$26:$BE$28</c:f>
              <c:numCache>
                <c:formatCode>General</c:formatCode>
                <c:ptCount val="3"/>
                <c:pt idx="0">
                  <c:v>3261.4369999999999</c:v>
                </c:pt>
                <c:pt idx="1">
                  <c:v>6522.875</c:v>
                </c:pt>
                <c:pt idx="2">
                  <c:v>9784.3130000000001</c:v>
                </c:pt>
              </c:numCache>
            </c:numRef>
          </c:xVal>
          <c:yVal>
            <c:numRef>
              <c:f>Sheet1!$BF$90:$BF$92</c:f>
              <c:numCache>
                <c:formatCode>General</c:formatCode>
                <c:ptCount val="3"/>
                <c:pt idx="0">
                  <c:v>261</c:v>
                </c:pt>
                <c:pt idx="1">
                  <c:v>293</c:v>
                </c:pt>
                <c:pt idx="2">
                  <c:v>307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2C13-4A6F-995E-03166876B6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3192224"/>
        <c:axId val="893194944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 Clear pipe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Sheet1!$BE$26:$BE$28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3261.4369999999999</c:v>
                      </c:pt>
                      <c:pt idx="1">
                        <c:v>6522.875</c:v>
                      </c:pt>
                      <c:pt idx="2">
                        <c:v>9784.3130000000001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Sheet1!$AW$90:$AW$92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47.8</c:v>
                      </c:pt>
                      <c:pt idx="1">
                        <c:v>53.7761</c:v>
                      </c:pt>
                      <c:pt idx="2">
                        <c:v>67.7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4-2C13-4A6F-995E-03166876B6CB}"/>
                  </c:ext>
                </c:extLst>
              </c15:ser>
            </c15:filteredScatterSeries>
          </c:ext>
        </c:extLst>
      </c:scatterChart>
      <c:valAx>
        <c:axId val="893192224"/>
        <c:scaling>
          <c:orientation val="minMax"/>
          <c:max val="10000"/>
          <c:min val="3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3194944"/>
        <c:crosses val="autoZero"/>
        <c:crossBetween val="midCat"/>
      </c:valAx>
      <c:valAx>
        <c:axId val="893194944"/>
        <c:scaling>
          <c:orientation val="minMax"/>
          <c:min val="1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Nu</a:t>
                </a:r>
                <a:r>
                  <a:rPr lang="en-US" sz="12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sz="1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3192224"/>
        <c:crosses val="autoZero"/>
        <c:crossBetween val="midCat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"/>
          <c:y val="2.7638888888888891E-3"/>
          <c:w val="0.99418816610283356"/>
          <c:h val="0.215168981481481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BE270-6922-4361-850B-0C0AD540EB4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F3E45-EEEA-4488-ABE7-AF5FAD668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4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F3E45-EEEA-4488-ABE7-AF5FAD6685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58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E4C83-F26F-42F9-A66B-A4160F6B7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481B85-AC9B-4C43-BAFE-3D6016A60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F046E-23D6-46D2-8077-767DB1E75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06B6D-4892-423F-A968-827B7EC7F8E5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482E0-B748-4E22-89D7-C6E477CF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F8230-6D18-40F1-BA66-8F1C1F12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3A04-9760-4B63-BFE8-5873A5CE2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18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F2F2-9D42-45DA-84B5-4E4FB3904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AC52A-B39D-4090-BB1F-3F261EA30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4F431-C341-4BE1-A718-2223E4328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06B6D-4892-423F-A968-827B7EC7F8E5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B174E-6467-4199-80F0-A6638F5DD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9CFA3-4790-4F89-954A-C7CBE66B4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3A04-9760-4B63-BFE8-5873A5CE2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11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42BFD7-BE05-496F-AEA5-19F4B86343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0FD582-608E-4DC4-AE23-6497DA4FF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8B796-0F1B-40FB-8FAD-44BD192A7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06B6D-4892-423F-A968-827B7EC7F8E5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E27E2-AA66-49E2-A2E0-468BDA3C8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ADAEA-7B87-42E2-B84F-AF652A1B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3A04-9760-4B63-BFE8-5873A5CE2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20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7574B-37C6-406F-A421-8121ABFE9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5C821-128D-4866-9DCE-8E3102A8D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694F3-0E98-4EC3-A899-108EC5E97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06B6D-4892-423F-A968-827B7EC7F8E5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BE191-602F-4127-B73B-AFF9F8A2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7458B-906E-4C60-AF03-02340DBC7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3A04-9760-4B63-BFE8-5873A5CE2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4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8258E-68A5-4917-ACDB-64EF4F59D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8961B-7244-47B6-88B9-FA2DBB83C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58E4B-13D5-4D3B-9F39-654AE3CD2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06B6D-4892-423F-A968-827B7EC7F8E5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191EE-A643-4BD6-BAED-C7FF22972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EE89D-5F0F-4E64-9B25-6309BD5A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3A04-9760-4B63-BFE8-5873A5CE2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44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2C208-F8EF-48B2-BB31-3D73DB4C8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4E08F-B53F-4530-976D-B392D5C34E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8A831-08FF-4140-A8D1-E676D4379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FFD63-9488-4F1F-AEE9-1ECD9D7EA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06B6D-4892-423F-A968-827B7EC7F8E5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056AE0-345C-484C-9D52-398D8F73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33717-31C4-4D52-B8BF-96CECBF01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3A04-9760-4B63-BFE8-5873A5CE2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9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31104-18A7-4605-811B-97761FEA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03521-5BD8-4ED3-A847-D62900A7C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09A0D7-6E5E-4544-8C38-E104F5029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5DED6-7599-480D-8BA0-88B7DB024D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D98E89-ABF4-41CD-B962-DB2505DE28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B9EEB7-F92E-4E20-A180-075D089AD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06B6D-4892-423F-A968-827B7EC7F8E5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027841-17EA-4774-A44C-A5E709163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E38BCE-2A6F-41A2-974A-E91F91E0E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3A04-9760-4B63-BFE8-5873A5CE2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40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70E2F-98A6-497D-A501-59D0EBDB9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252996-6C26-4D39-8879-520BA9209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06B6D-4892-423F-A968-827B7EC7F8E5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069D84-E347-4373-9934-FECE5D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F06752-3792-4B3D-9324-DDF3CE2D8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3A04-9760-4B63-BFE8-5873A5CE2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07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125316-8CAA-4DEE-AFA7-8EAD1999B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06B6D-4892-423F-A968-827B7EC7F8E5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D118F2-E5FF-4AB7-B65A-F63DE0DFB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EDC1E-5C8B-4E7B-ACC2-204DF6485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3A04-9760-4B63-BFE8-5873A5CE2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5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3B474-94C2-4977-B075-617A83BDB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FC008-1949-45D7-9114-613F8E6D7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205CB3-6B16-4755-9468-27069EBE9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F66A4-88EC-47F9-9200-A18DF2FE6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06B6D-4892-423F-A968-827B7EC7F8E5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E4565-BAAE-47B3-A9EE-F126A8C8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27C08-AB93-4181-9A70-041442C63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3A04-9760-4B63-BFE8-5873A5CE2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32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F6C88-C667-4A42-9986-ED9601C88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C3D730-34E7-4810-8EEB-B59222C5C6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C6284-80FF-4498-B14F-D1769EEF2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9FEEE-BAB0-4BD6-99FC-06F08D744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06B6D-4892-423F-A968-827B7EC7F8E5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0F126-45BB-4FB0-9D75-4C3A1F516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958B0-C108-40D2-80B4-BD8331878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3A04-9760-4B63-BFE8-5873A5CE2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11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FED5CC-41D5-402D-B83C-C2BF446D3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1DE85-2423-43EB-B5D2-2745D782F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7DBDA-72EA-4B0B-A1FF-9E483BC86C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06B6D-4892-423F-A968-827B7EC7F8E5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11C80-1879-4163-9577-0CFDFC8C2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1FA26-F8DB-4838-B3A7-9CBBB5129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A04-9760-4B63-BFE8-5873A5CE2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9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Relationship Id="rId9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microsoft.com/office/2007/relationships/hdphoto" Target="../media/hdphoto2.wdp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7.jpeg"/><Relationship Id="rId5" Type="http://schemas.openxmlformats.org/officeDocument/2006/relationships/image" Target="../media/image33.jpeg"/><Relationship Id="rId10" Type="http://schemas.openxmlformats.org/officeDocument/2006/relationships/image" Target="../media/image36.jpeg"/><Relationship Id="rId4" Type="http://schemas.openxmlformats.org/officeDocument/2006/relationships/image" Target="../media/image32.jpe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7" Type="http://schemas.openxmlformats.org/officeDocument/2006/relationships/chart" Target="../charts/chart17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1A92C55-3A86-43CA-B1BB-FD8A845D6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465"/>
            <a:ext cx="12192000" cy="662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73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8345F4-FC66-4F53-881B-3C38E0244ADE}"/>
              </a:ext>
            </a:extLst>
          </p:cNvPr>
          <p:cNvGrpSpPr/>
          <p:nvPr/>
        </p:nvGrpSpPr>
        <p:grpSpPr>
          <a:xfrm>
            <a:off x="71978" y="481985"/>
            <a:ext cx="5579745" cy="6188781"/>
            <a:chOff x="0" y="0"/>
            <a:chExt cx="5580027" cy="5397867"/>
          </a:xfrm>
        </p:grpSpPr>
        <p:sp>
          <p:nvSpPr>
            <p:cNvPr id="9" name="Text Box 300">
              <a:extLst>
                <a:ext uri="{FF2B5EF4-FFF2-40B4-BE49-F238E27FC236}">
                  <a16:creationId xmlns:a16="http://schemas.microsoft.com/office/drawing/2014/main" id="{654BFD36-1D90-4D6F-968D-B857E16D270C}"/>
                </a:ext>
              </a:extLst>
            </p:cNvPr>
            <p:cNvSpPr txBox="1"/>
            <p:nvPr/>
          </p:nvSpPr>
          <p:spPr>
            <a:xfrm>
              <a:off x="16474" y="4802659"/>
              <a:ext cx="5563552" cy="595208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tabLst>
                  <a:tab pos="2971800" algn="ctr"/>
                  <a:tab pos="5943600" algn="r"/>
                </a:tabLst>
              </a:pPr>
              <a:r>
                <a:rPr lang="en-US" sz="1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Figure (1)</a:t>
              </a:r>
              <a:r>
                <a:rPr lang="en-US" sz="1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: Comparison of Numerical result of wall temperature between present study for the pipe filled with metal foam (10,40) PPI with prakash </a:t>
              </a:r>
              <a:r>
                <a:rPr lang="en-US" sz="1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H.Jadhav</a:t>
              </a:r>
              <a:r>
                <a:rPr lang="en-US" sz="1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et al. 2020.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2F9AAA1C-7FEE-4DAA-A144-C40A4FED043C}"/>
                </a:ext>
              </a:extLst>
            </p:cNvPr>
            <p:cNvGraphicFramePr/>
            <p:nvPr/>
          </p:nvGraphicFramePr>
          <p:xfrm>
            <a:off x="0" y="0"/>
            <a:ext cx="2729230" cy="20243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1" name="Text Box 304">
              <a:extLst>
                <a:ext uri="{FF2B5EF4-FFF2-40B4-BE49-F238E27FC236}">
                  <a16:creationId xmlns:a16="http://schemas.microsoft.com/office/drawing/2014/main" id="{13377CEB-C66D-416E-B215-400515F10502}"/>
                </a:ext>
              </a:extLst>
            </p:cNvPr>
            <p:cNvSpPr txBox="1"/>
            <p:nvPr/>
          </p:nvSpPr>
          <p:spPr>
            <a:xfrm>
              <a:off x="57664" y="2092411"/>
              <a:ext cx="2729736" cy="274307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tabLst>
                  <a:tab pos="2971800" algn="ctr"/>
                  <a:tab pos="5943600" algn="r"/>
                </a:tabLst>
              </a:pPr>
              <a:r>
                <a:rPr lang="en-US" sz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a)  10PPI, Re=1125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 Box 306">
              <a:extLst>
                <a:ext uri="{FF2B5EF4-FFF2-40B4-BE49-F238E27FC236}">
                  <a16:creationId xmlns:a16="http://schemas.microsoft.com/office/drawing/2014/main" id="{6B74F0C5-D876-4ED0-8EA9-BB05AB94130A}"/>
                </a:ext>
              </a:extLst>
            </p:cNvPr>
            <p:cNvSpPr txBox="1"/>
            <p:nvPr/>
          </p:nvSpPr>
          <p:spPr>
            <a:xfrm>
              <a:off x="2850292" y="2084173"/>
              <a:ext cx="2729735" cy="274307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tabLst>
                  <a:tab pos="2971800" algn="ctr"/>
                  <a:tab pos="5943600" algn="r"/>
                </a:tabLst>
              </a:pPr>
              <a:r>
                <a:rPr lang="en-US" sz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b) 10PPI, Re=3500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4AF80E5E-D5B4-41E9-8217-58EF8C3F1812}"/>
                </a:ext>
              </a:extLst>
            </p:cNvPr>
            <p:cNvGraphicFramePr/>
            <p:nvPr/>
          </p:nvGraphicFramePr>
          <p:xfrm>
            <a:off x="2825578" y="8238"/>
            <a:ext cx="2729230" cy="20256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Text Box 309">
              <a:extLst>
                <a:ext uri="{FF2B5EF4-FFF2-40B4-BE49-F238E27FC236}">
                  <a16:creationId xmlns:a16="http://schemas.microsoft.com/office/drawing/2014/main" id="{B8728E97-B53B-4E17-AC6B-DBD334AF8004}"/>
                </a:ext>
              </a:extLst>
            </p:cNvPr>
            <p:cNvSpPr txBox="1"/>
            <p:nvPr/>
          </p:nvSpPr>
          <p:spPr>
            <a:xfrm>
              <a:off x="49427" y="4497859"/>
              <a:ext cx="2729736" cy="274307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tabLst>
                  <a:tab pos="2971800" algn="ctr"/>
                  <a:tab pos="5943600" algn="r"/>
                </a:tabLst>
              </a:pPr>
              <a:r>
                <a:rPr lang="en-US" sz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c) 40PPI, Re=1125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15" name="Chart 14">
              <a:extLst>
                <a:ext uri="{FF2B5EF4-FFF2-40B4-BE49-F238E27FC236}">
                  <a16:creationId xmlns:a16="http://schemas.microsoft.com/office/drawing/2014/main" id="{B5410944-1D36-4165-8F04-127165FFF26E}"/>
                </a:ext>
              </a:extLst>
            </p:cNvPr>
            <p:cNvGraphicFramePr/>
            <p:nvPr/>
          </p:nvGraphicFramePr>
          <p:xfrm>
            <a:off x="0" y="2372497"/>
            <a:ext cx="2729230" cy="20256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6" name="Text Box 312">
              <a:extLst>
                <a:ext uri="{FF2B5EF4-FFF2-40B4-BE49-F238E27FC236}">
                  <a16:creationId xmlns:a16="http://schemas.microsoft.com/office/drawing/2014/main" id="{4A79A6D6-A3C9-4DE3-8EF3-7C71E8A5B265}"/>
                </a:ext>
              </a:extLst>
            </p:cNvPr>
            <p:cNvSpPr txBox="1"/>
            <p:nvPr/>
          </p:nvSpPr>
          <p:spPr>
            <a:xfrm>
              <a:off x="2800864" y="4539049"/>
              <a:ext cx="2729736" cy="274307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tabLst>
                  <a:tab pos="2971800" algn="ctr"/>
                  <a:tab pos="5943600" algn="r"/>
                </a:tabLst>
              </a:pPr>
              <a:r>
                <a:rPr lang="en-US" sz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d)  40PPI, Re=3500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17" name="Chart 16">
              <a:extLst>
                <a:ext uri="{FF2B5EF4-FFF2-40B4-BE49-F238E27FC236}">
                  <a16:creationId xmlns:a16="http://schemas.microsoft.com/office/drawing/2014/main" id="{B3A1E045-E5C5-42DF-B2C6-CB8A0BB7C4CE}"/>
                </a:ext>
              </a:extLst>
            </p:cNvPr>
            <p:cNvGraphicFramePr/>
            <p:nvPr/>
          </p:nvGraphicFramePr>
          <p:xfrm>
            <a:off x="2825578" y="2356022"/>
            <a:ext cx="2729230" cy="20256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E5C9050-8C99-4E29-A3A4-37109FB0109D}"/>
              </a:ext>
            </a:extLst>
          </p:cNvPr>
          <p:cNvSpPr txBox="1"/>
          <p:nvPr/>
        </p:nvSpPr>
        <p:spPr>
          <a:xfrm>
            <a:off x="213528" y="-38593"/>
            <a:ext cx="5563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8C65D-0613-43FF-8292-D241CB42DB4E}"/>
              </a:ext>
            </a:extLst>
          </p:cNvPr>
          <p:cNvGrpSpPr/>
          <p:nvPr/>
        </p:nvGrpSpPr>
        <p:grpSpPr>
          <a:xfrm>
            <a:off x="5866803" y="308067"/>
            <a:ext cx="6060123" cy="5056786"/>
            <a:chOff x="5918349" y="37728"/>
            <a:chExt cx="6060123" cy="50567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EABF0B0-9DEC-477B-A02F-E4EA894A69F1}"/>
                </a:ext>
              </a:extLst>
            </p:cNvPr>
            <p:cNvGrpSpPr/>
            <p:nvPr/>
          </p:nvGrpSpPr>
          <p:grpSpPr>
            <a:xfrm>
              <a:off x="5918349" y="37728"/>
              <a:ext cx="6060123" cy="3225982"/>
              <a:chOff x="0" y="0"/>
              <a:chExt cx="5658862" cy="2774439"/>
            </a:xfrm>
          </p:grpSpPr>
          <p:sp>
            <p:nvSpPr>
              <p:cNvPr id="4" name="Text Box 532">
                <a:extLst>
                  <a:ext uri="{FF2B5EF4-FFF2-40B4-BE49-F238E27FC236}">
                    <a16:creationId xmlns:a16="http://schemas.microsoft.com/office/drawing/2014/main" id="{66278721-8A7A-4A5D-8F97-099365BA52EB}"/>
                  </a:ext>
                </a:extLst>
              </p:cNvPr>
              <p:cNvSpPr txBox="1"/>
              <p:nvPr/>
            </p:nvSpPr>
            <p:spPr>
              <a:xfrm>
                <a:off x="16475" y="2207741"/>
                <a:ext cx="2608205" cy="265647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en-US" sz="1200" i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(a) 10PPI</a:t>
                </a:r>
                <a:endParaRPr lang="en-US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aphicFrame>
            <p:nvGraphicFramePr>
              <p:cNvPr id="5" name="Chart 4">
                <a:extLst>
                  <a:ext uri="{FF2B5EF4-FFF2-40B4-BE49-F238E27FC236}">
                    <a16:creationId xmlns:a16="http://schemas.microsoft.com/office/drawing/2014/main" id="{556A30D4-E39A-4B7C-858D-763BFE4EF1A2}"/>
                  </a:ext>
                </a:extLst>
              </p:cNvPr>
              <p:cNvGraphicFramePr/>
              <p:nvPr/>
            </p:nvGraphicFramePr>
            <p:xfrm>
              <a:off x="2866767" y="0"/>
              <a:ext cx="2792095" cy="212280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graphicFrame>
            <p:nvGraphicFramePr>
              <p:cNvPr id="6" name="Chart 5">
                <a:extLst>
                  <a:ext uri="{FF2B5EF4-FFF2-40B4-BE49-F238E27FC236}">
                    <a16:creationId xmlns:a16="http://schemas.microsoft.com/office/drawing/2014/main" id="{CD555C20-69EA-4FB8-A508-15CC8F62B9E2}"/>
                  </a:ext>
                </a:extLst>
              </p:cNvPr>
              <p:cNvGraphicFramePr/>
              <p:nvPr/>
            </p:nvGraphicFramePr>
            <p:xfrm>
              <a:off x="0" y="0"/>
              <a:ext cx="2792095" cy="212280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sp>
            <p:nvSpPr>
              <p:cNvPr id="7" name="Text Box 537">
                <a:extLst>
                  <a:ext uri="{FF2B5EF4-FFF2-40B4-BE49-F238E27FC236}">
                    <a16:creationId xmlns:a16="http://schemas.microsoft.com/office/drawing/2014/main" id="{43B4DF7B-EAD2-49BF-8BB1-693055F09920}"/>
                  </a:ext>
                </a:extLst>
              </p:cNvPr>
              <p:cNvSpPr txBox="1"/>
              <p:nvPr/>
            </p:nvSpPr>
            <p:spPr>
              <a:xfrm>
                <a:off x="2982097" y="2248930"/>
                <a:ext cx="2629390" cy="265645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en-US" sz="1200" i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(b)</a:t>
                </a:r>
                <a:r>
                  <a:rPr lang="en-US" sz="1200" i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i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45PPI</a:t>
                </a:r>
                <a:endParaRPr lang="en-US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1000"/>
                  </a:spcAft>
                </a:pPr>
                <a:r>
                  <a:rPr lang="en-US" sz="900" i="1">
                    <a:solidFill>
                      <a:srgbClr val="44546A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8" name="Text Box 538">
                <a:extLst>
                  <a:ext uri="{FF2B5EF4-FFF2-40B4-BE49-F238E27FC236}">
                    <a16:creationId xmlns:a16="http://schemas.microsoft.com/office/drawing/2014/main" id="{7ACD83B1-8B63-43B0-BDCF-12F4979F3741}"/>
                  </a:ext>
                </a:extLst>
              </p:cNvPr>
              <p:cNvSpPr txBox="1"/>
              <p:nvPr/>
            </p:nvSpPr>
            <p:spPr>
              <a:xfrm>
                <a:off x="65902" y="2421925"/>
                <a:ext cx="5547360" cy="352514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400" b="1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Figure (2)</a:t>
                </a:r>
                <a:r>
                  <a:rPr lang="en-US" sz="140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Comparison the results of a pipe partially filled with metal foam (10,45) PPI and the results of Prakash H. Jadhav in 2021.</a:t>
                </a:r>
                <a:endParaRPr lang="en-US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3C08764-E131-46D4-8DAA-9BBE8254D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-1214" r="40359" b="1"/>
            <a:stretch/>
          </p:blipFill>
          <p:spPr>
            <a:xfrm>
              <a:off x="5988924" y="3222503"/>
              <a:ext cx="5938814" cy="1872011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1967524-E520-4E67-8A94-6A6DC68885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2595" y="5438484"/>
            <a:ext cx="5913597" cy="141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63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EA36CD1-A232-45C6-81D0-FF676E79B61E}"/>
              </a:ext>
            </a:extLst>
          </p:cNvPr>
          <p:cNvGrpSpPr/>
          <p:nvPr/>
        </p:nvGrpSpPr>
        <p:grpSpPr>
          <a:xfrm>
            <a:off x="-1240666" y="13870"/>
            <a:ext cx="13073742" cy="6858000"/>
            <a:chOff x="-1030514" y="0"/>
            <a:chExt cx="13073742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11D4488-BEEE-4523-BF4A-73C4C95CCD2B}"/>
                </a:ext>
              </a:extLst>
            </p:cNvPr>
            <p:cNvSpPr/>
            <p:nvPr/>
          </p:nvSpPr>
          <p:spPr>
            <a:xfrm>
              <a:off x="-1030514" y="0"/>
              <a:ext cx="1219200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278C53F-B948-4E20-B061-EB63FF9E5B5F}"/>
                </a:ext>
              </a:extLst>
            </p:cNvPr>
            <p:cNvSpPr/>
            <p:nvPr/>
          </p:nvSpPr>
          <p:spPr>
            <a:xfrm>
              <a:off x="10609943" y="2732314"/>
              <a:ext cx="551543" cy="1393371"/>
            </a:xfrm>
            <a:prstGeom prst="rect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6F9AD1C9-B71A-4D8D-8F52-77292535D056}"/>
                </a:ext>
              </a:extLst>
            </p:cNvPr>
            <p:cNvSpPr/>
            <p:nvPr/>
          </p:nvSpPr>
          <p:spPr>
            <a:xfrm rot="5400000">
              <a:off x="10412186" y="2988127"/>
              <a:ext cx="2380342" cy="881743"/>
            </a:xfrm>
            <a:prstGeom prst="triangl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47FD0F2-D510-483A-8F91-AA7737C223BD}"/>
              </a:ext>
            </a:extLst>
          </p:cNvPr>
          <p:cNvGrpSpPr/>
          <p:nvPr/>
        </p:nvGrpSpPr>
        <p:grpSpPr>
          <a:xfrm>
            <a:off x="-1164283" y="-4"/>
            <a:ext cx="12192000" cy="6858000"/>
            <a:chOff x="-1030514" y="0"/>
            <a:chExt cx="12192000" cy="6858000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71883E71-270A-4B7A-A6F1-8D930DCFAE74}"/>
                </a:ext>
              </a:extLst>
            </p:cNvPr>
            <p:cNvSpPr/>
            <p:nvPr/>
          </p:nvSpPr>
          <p:spPr>
            <a:xfrm>
              <a:off x="-1030514" y="0"/>
              <a:ext cx="1219200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6CD52B85-063B-4CBC-8CDA-A7F94686F31D}"/>
                </a:ext>
              </a:extLst>
            </p:cNvPr>
            <p:cNvSpPr/>
            <p:nvPr/>
          </p:nvSpPr>
          <p:spPr>
            <a:xfrm>
              <a:off x="10609943" y="2732314"/>
              <a:ext cx="551543" cy="1393371"/>
            </a:xfrm>
            <a:prstGeom prst="rect">
              <a:avLst/>
            </a:prstGeom>
            <a:solidFill>
              <a:srgbClr val="52C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8BC03B54-306A-49D5-83B2-3AF41A37C718}"/>
              </a:ext>
            </a:extLst>
          </p:cNvPr>
          <p:cNvGrpSpPr/>
          <p:nvPr/>
        </p:nvGrpSpPr>
        <p:grpSpPr>
          <a:xfrm>
            <a:off x="-10022401" y="0"/>
            <a:ext cx="12192000" cy="6858000"/>
            <a:chOff x="-1030514" y="0"/>
            <a:chExt cx="12192000" cy="6858000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CEFA7B59-6C33-4D92-B710-A74B87EF968C}"/>
                </a:ext>
              </a:extLst>
            </p:cNvPr>
            <p:cNvSpPr/>
            <p:nvPr/>
          </p:nvSpPr>
          <p:spPr>
            <a:xfrm>
              <a:off x="-1030514" y="0"/>
              <a:ext cx="1219200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4124761-4256-49BB-BF1D-57354FAECE8E}"/>
                </a:ext>
              </a:extLst>
            </p:cNvPr>
            <p:cNvSpPr/>
            <p:nvPr/>
          </p:nvSpPr>
          <p:spPr>
            <a:xfrm>
              <a:off x="10609943" y="2732314"/>
              <a:ext cx="551543" cy="1393371"/>
            </a:xfrm>
            <a:prstGeom prst="rect">
              <a:avLst/>
            </a:prstGeom>
            <a:solidFill>
              <a:srgbClr val="FEC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itle 12">
            <a:extLst>
              <a:ext uri="{FF2B5EF4-FFF2-40B4-BE49-F238E27FC236}">
                <a16:creationId xmlns:a16="http://schemas.microsoft.com/office/drawing/2014/main" id="{F62AE002-D7A9-4144-A707-C01B93F46093}"/>
              </a:ext>
            </a:extLst>
          </p:cNvPr>
          <p:cNvSpPr txBox="1">
            <a:spLocks/>
          </p:cNvSpPr>
          <p:nvPr/>
        </p:nvSpPr>
        <p:spPr>
          <a:xfrm>
            <a:off x="1800682" y="199233"/>
            <a:ext cx="8964487" cy="3837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3599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063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596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Objectives &amp; Plan of The Work</a:t>
            </a:r>
            <a:endParaRPr kumimoji="0" lang="en-US" sz="2500" b="1" i="0" u="none" strike="noStrike" kern="1200" cap="none" spc="0" normalizeH="0" baseline="0" noProof="0" dirty="0">
              <a:ln w="22225">
                <a:solidFill>
                  <a:srgbClr val="8AB833"/>
                </a:solidFill>
                <a:prstDash val="solid"/>
              </a:ln>
              <a:solidFill>
                <a:srgbClr val="FF596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9" name="TextBox 86">
            <a:extLst>
              <a:ext uri="{FF2B5EF4-FFF2-40B4-BE49-F238E27FC236}">
                <a16:creationId xmlns:a16="http://schemas.microsoft.com/office/drawing/2014/main" id="{DF224F03-59FE-4BCB-9927-5012BDFEAE12}"/>
              </a:ext>
            </a:extLst>
          </p:cNvPr>
          <p:cNvSpPr txBox="1"/>
          <p:nvPr/>
        </p:nvSpPr>
        <p:spPr>
          <a:xfrm>
            <a:off x="3237184" y="3774629"/>
            <a:ext cx="6807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70485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force convection heat transfer in  a pipe with different cases was investigated</a:t>
            </a:r>
          </a:p>
          <a:p>
            <a:pPr algn="just">
              <a:buClr>
                <a:srgbClr val="FF5969"/>
              </a:buClr>
            </a:pPr>
            <a:r>
              <a:rPr lang="en-US" sz="2000" dirty="0">
                <a:latin typeface="Tw Cen MT" panose="020B0602020104020603" pitchFamily="34" charset="0"/>
              </a:rPr>
              <a:t> </a:t>
            </a:r>
          </a:p>
        </p:txBody>
      </p:sp>
      <p:sp>
        <p:nvSpPr>
          <p:cNvPr id="41" name="TextBox 86">
            <a:extLst>
              <a:ext uri="{FF2B5EF4-FFF2-40B4-BE49-F238E27FC236}">
                <a16:creationId xmlns:a16="http://schemas.microsoft.com/office/drawing/2014/main" id="{F4828B59-6C63-4062-8355-56BA7BD8FDB4}"/>
              </a:ext>
            </a:extLst>
          </p:cNvPr>
          <p:cNvSpPr txBox="1"/>
          <p:nvPr/>
        </p:nvSpPr>
        <p:spPr>
          <a:xfrm>
            <a:off x="3166780" y="1588821"/>
            <a:ext cx="694801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>
              <a:buClr>
                <a:srgbClr val="FF5969"/>
              </a:buClr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aim of this research is to study numerically and experimentally the heat transfer enhancement inside a pipe subjected to constant heat flux filled partially or completely with metal foam and compared the result between them </a:t>
            </a:r>
          </a:p>
          <a:p>
            <a:pPr algn="justLow">
              <a:buClr>
                <a:srgbClr val="FF5969"/>
              </a:buClr>
            </a:pPr>
            <a:endParaRPr lang="en-US" sz="2600" dirty="0">
              <a:latin typeface="+mj-lt"/>
            </a:endParaRPr>
          </a:p>
        </p:txBody>
      </p:sp>
      <p:sp>
        <p:nvSpPr>
          <p:cNvPr id="60" name="TextBox 29">
            <a:extLst>
              <a:ext uri="{FF2B5EF4-FFF2-40B4-BE49-F238E27FC236}">
                <a16:creationId xmlns:a16="http://schemas.microsoft.com/office/drawing/2014/main" id="{1AE5DA79-BB9A-432D-8DFC-A5515F3AED73}"/>
              </a:ext>
            </a:extLst>
          </p:cNvPr>
          <p:cNvSpPr txBox="1"/>
          <p:nvPr/>
        </p:nvSpPr>
        <p:spPr>
          <a:xfrm rot="16200000">
            <a:off x="10086998" y="3263994"/>
            <a:ext cx="20900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Introduction</a:t>
            </a:r>
            <a:endParaRPr lang="en-US" sz="1200" b="1" dirty="0">
              <a:solidFill>
                <a:srgbClr val="F0EEF0"/>
              </a:solidFill>
              <a:latin typeface="Montserrat" panose="02000505000000020004" pitchFamily="2" charset="0"/>
            </a:endParaRPr>
          </a:p>
        </p:txBody>
      </p:sp>
      <p:sp>
        <p:nvSpPr>
          <p:cNvPr id="89" name="TextBox 50">
            <a:extLst>
              <a:ext uri="{FF2B5EF4-FFF2-40B4-BE49-F238E27FC236}">
                <a16:creationId xmlns:a16="http://schemas.microsoft.com/office/drawing/2014/main" id="{DC12840D-2BDC-438E-8AB8-4A32DC6EE486}"/>
              </a:ext>
            </a:extLst>
          </p:cNvPr>
          <p:cNvSpPr txBox="1"/>
          <p:nvPr/>
        </p:nvSpPr>
        <p:spPr>
          <a:xfrm rot="16200000">
            <a:off x="1412719" y="3190470"/>
            <a:ext cx="20900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0EEF0"/>
                </a:solidFill>
                <a:latin typeface="Montserrat" panose="02000505000000020004" pitchFamily="2" charset="0"/>
              </a:rPr>
              <a:t>Literature</a:t>
            </a:r>
          </a:p>
        </p:txBody>
      </p:sp>
      <p:sp>
        <p:nvSpPr>
          <p:cNvPr id="33" name="TextBox 134">
            <a:extLst>
              <a:ext uri="{FF2B5EF4-FFF2-40B4-BE49-F238E27FC236}">
                <a16:creationId xmlns:a16="http://schemas.microsoft.com/office/drawing/2014/main" id="{AE738E43-27EB-46C3-9555-7F7CC290D2EF}"/>
              </a:ext>
            </a:extLst>
          </p:cNvPr>
          <p:cNvSpPr txBox="1"/>
          <p:nvPr/>
        </p:nvSpPr>
        <p:spPr>
          <a:xfrm rot="16200000">
            <a:off x="848798" y="3228943"/>
            <a:ext cx="209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Modeling</a:t>
            </a:r>
            <a:endParaRPr lang="en-US" sz="2000" b="1" dirty="0">
              <a:solidFill>
                <a:srgbClr val="F0EEF0"/>
              </a:solidFill>
              <a:latin typeface="Montserrat" panose="02000505000000020004" pitchFamily="2" charset="0"/>
            </a:endParaRPr>
          </a:p>
        </p:txBody>
      </p:sp>
      <p:sp>
        <p:nvSpPr>
          <p:cNvPr id="34" name="TextBox 75">
            <a:extLst>
              <a:ext uri="{FF2B5EF4-FFF2-40B4-BE49-F238E27FC236}">
                <a16:creationId xmlns:a16="http://schemas.microsoft.com/office/drawing/2014/main" id="{BFA0DE5F-47A7-4133-A739-EB380DC2624D}"/>
              </a:ext>
            </a:extLst>
          </p:cNvPr>
          <p:cNvSpPr txBox="1"/>
          <p:nvPr/>
        </p:nvSpPr>
        <p:spPr>
          <a:xfrm rot="16200000">
            <a:off x="-773832" y="3275109"/>
            <a:ext cx="209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0EEF0"/>
                </a:solidFill>
                <a:latin typeface="Montserrat" panose="02000505000000020004" pitchFamily="2" charset="0"/>
              </a:rPr>
              <a:t>Recommendations</a:t>
            </a:r>
          </a:p>
        </p:txBody>
      </p:sp>
      <p:sp>
        <p:nvSpPr>
          <p:cNvPr id="35" name="TextBox 88">
            <a:extLst>
              <a:ext uri="{FF2B5EF4-FFF2-40B4-BE49-F238E27FC236}">
                <a16:creationId xmlns:a16="http://schemas.microsoft.com/office/drawing/2014/main" id="{5167D5AE-C692-493D-8EDB-F80A3518A739}"/>
              </a:ext>
            </a:extLst>
          </p:cNvPr>
          <p:cNvSpPr txBox="1"/>
          <p:nvPr/>
        </p:nvSpPr>
        <p:spPr>
          <a:xfrm rot="16200000">
            <a:off x="-259203" y="3242815"/>
            <a:ext cx="209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0EEF0"/>
                </a:solidFill>
                <a:latin typeface="Montserrat" panose="02000505000000020004" pitchFamily="2" charset="0"/>
              </a:rPr>
              <a:t>Conclusions</a:t>
            </a:r>
          </a:p>
        </p:txBody>
      </p:sp>
      <p:sp>
        <p:nvSpPr>
          <p:cNvPr id="36" name="TextBox 63">
            <a:extLst>
              <a:ext uri="{FF2B5EF4-FFF2-40B4-BE49-F238E27FC236}">
                <a16:creationId xmlns:a16="http://schemas.microsoft.com/office/drawing/2014/main" id="{7D2F34D5-8861-4F82-9208-ACA38B276209}"/>
              </a:ext>
            </a:extLst>
          </p:cNvPr>
          <p:cNvSpPr txBox="1"/>
          <p:nvPr/>
        </p:nvSpPr>
        <p:spPr>
          <a:xfrm rot="16200000">
            <a:off x="313765" y="3167386"/>
            <a:ext cx="2090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Result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0EEF0"/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555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EA36CD1-A232-45C6-81D0-FF676E79B61E}"/>
              </a:ext>
            </a:extLst>
          </p:cNvPr>
          <p:cNvGrpSpPr/>
          <p:nvPr/>
        </p:nvGrpSpPr>
        <p:grpSpPr>
          <a:xfrm>
            <a:off x="-440871" y="-221280"/>
            <a:ext cx="13073742" cy="6858000"/>
            <a:chOff x="-1030514" y="0"/>
            <a:chExt cx="13073742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11D4488-BEEE-4523-BF4A-73C4C95CCD2B}"/>
                </a:ext>
              </a:extLst>
            </p:cNvPr>
            <p:cNvSpPr/>
            <p:nvPr/>
          </p:nvSpPr>
          <p:spPr>
            <a:xfrm>
              <a:off x="-1030514" y="0"/>
              <a:ext cx="1219200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278C53F-B948-4E20-B061-EB63FF9E5B5F}"/>
                </a:ext>
              </a:extLst>
            </p:cNvPr>
            <p:cNvSpPr/>
            <p:nvPr/>
          </p:nvSpPr>
          <p:spPr>
            <a:xfrm>
              <a:off x="10609943" y="2732314"/>
              <a:ext cx="551543" cy="1393371"/>
            </a:xfrm>
            <a:prstGeom prst="rect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6F9AD1C9-B71A-4D8D-8F52-77292535D056}"/>
                </a:ext>
              </a:extLst>
            </p:cNvPr>
            <p:cNvSpPr/>
            <p:nvPr/>
          </p:nvSpPr>
          <p:spPr>
            <a:xfrm rot="5400000">
              <a:off x="10412186" y="2988127"/>
              <a:ext cx="2380342" cy="881743"/>
            </a:xfrm>
            <a:prstGeom prst="triangl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47FD0F2-D510-483A-8F91-AA7737C223BD}"/>
              </a:ext>
            </a:extLst>
          </p:cNvPr>
          <p:cNvGrpSpPr/>
          <p:nvPr/>
        </p:nvGrpSpPr>
        <p:grpSpPr>
          <a:xfrm>
            <a:off x="-9779688" y="-230926"/>
            <a:ext cx="21385918" cy="6858000"/>
            <a:chOff x="-1030514" y="0"/>
            <a:chExt cx="12192000" cy="6858000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71883E71-270A-4B7A-A6F1-8D930DCFAE74}"/>
                </a:ext>
              </a:extLst>
            </p:cNvPr>
            <p:cNvSpPr/>
            <p:nvPr/>
          </p:nvSpPr>
          <p:spPr>
            <a:xfrm>
              <a:off x="-1030514" y="0"/>
              <a:ext cx="1219200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6CD52B85-063B-4CBC-8CDA-A7F94686F31D}"/>
                </a:ext>
              </a:extLst>
            </p:cNvPr>
            <p:cNvSpPr/>
            <p:nvPr/>
          </p:nvSpPr>
          <p:spPr>
            <a:xfrm>
              <a:off x="10609943" y="2732314"/>
              <a:ext cx="551543" cy="1393371"/>
            </a:xfrm>
            <a:prstGeom prst="rect">
              <a:avLst/>
            </a:prstGeom>
            <a:solidFill>
              <a:srgbClr val="52C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8BC03B54-306A-49D5-83B2-3AF41A37C718}"/>
              </a:ext>
            </a:extLst>
          </p:cNvPr>
          <p:cNvGrpSpPr/>
          <p:nvPr/>
        </p:nvGrpSpPr>
        <p:grpSpPr>
          <a:xfrm>
            <a:off x="-10644496" y="-180084"/>
            <a:ext cx="12212871" cy="6858000"/>
            <a:chOff x="-1030514" y="0"/>
            <a:chExt cx="12212871" cy="6858000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CEFA7B59-6C33-4D92-B710-A74B87EF968C}"/>
                </a:ext>
              </a:extLst>
            </p:cNvPr>
            <p:cNvSpPr/>
            <p:nvPr/>
          </p:nvSpPr>
          <p:spPr>
            <a:xfrm>
              <a:off x="-1030514" y="0"/>
              <a:ext cx="1219200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4124761-4256-49BB-BF1D-57354FAECE8E}"/>
                </a:ext>
              </a:extLst>
            </p:cNvPr>
            <p:cNvSpPr/>
            <p:nvPr/>
          </p:nvSpPr>
          <p:spPr>
            <a:xfrm rot="16200000">
              <a:off x="10253305" y="3003829"/>
              <a:ext cx="1368828" cy="489276"/>
            </a:xfrm>
            <a:prstGeom prst="rect">
              <a:avLst/>
            </a:prstGeom>
            <a:solidFill>
              <a:srgbClr val="FEC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M0deling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56B62F16-A36A-44C0-BA78-7A19E2AFAA7B}"/>
              </a:ext>
            </a:extLst>
          </p:cNvPr>
          <p:cNvSpPr txBox="1"/>
          <p:nvPr/>
        </p:nvSpPr>
        <p:spPr>
          <a:xfrm rot="16200000">
            <a:off x="8865536" y="3264582"/>
            <a:ext cx="209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0EEF0"/>
                </a:solidFill>
                <a:latin typeface="Montserrat" panose="02000505000000020004" pitchFamily="2" charset="0"/>
              </a:rPr>
              <a:t>Modeling</a:t>
            </a:r>
          </a:p>
        </p:txBody>
      </p:sp>
      <p:sp>
        <p:nvSpPr>
          <p:cNvPr id="97" name="TextBox 133">
            <a:extLst>
              <a:ext uri="{FF2B5EF4-FFF2-40B4-BE49-F238E27FC236}">
                <a16:creationId xmlns:a16="http://schemas.microsoft.com/office/drawing/2014/main" id="{5D280A3F-293B-4596-A025-E40F80F2718B}"/>
              </a:ext>
            </a:extLst>
          </p:cNvPr>
          <p:cNvSpPr txBox="1"/>
          <p:nvPr/>
        </p:nvSpPr>
        <p:spPr>
          <a:xfrm rot="16200000">
            <a:off x="9499166" y="3197482"/>
            <a:ext cx="20900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Literature</a:t>
            </a:r>
            <a:endParaRPr lang="en-US" dirty="0">
              <a:solidFill>
                <a:srgbClr val="F0EEF0"/>
              </a:solidFill>
              <a:latin typeface="Montserrat" panose="02000505000000020004" pitchFamily="2" charset="0"/>
            </a:endParaRPr>
          </a:p>
        </p:txBody>
      </p:sp>
      <p:sp>
        <p:nvSpPr>
          <p:cNvPr id="98" name="TextBox 29">
            <a:extLst>
              <a:ext uri="{FF2B5EF4-FFF2-40B4-BE49-F238E27FC236}">
                <a16:creationId xmlns:a16="http://schemas.microsoft.com/office/drawing/2014/main" id="{23B4EA3D-EFBD-4FE2-BA28-E710AEE8AF88}"/>
              </a:ext>
            </a:extLst>
          </p:cNvPr>
          <p:cNvSpPr txBox="1"/>
          <p:nvPr/>
        </p:nvSpPr>
        <p:spPr>
          <a:xfrm rot="16200000">
            <a:off x="10228448" y="2836311"/>
            <a:ext cx="1598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Literature Review</a:t>
            </a:r>
            <a:endParaRPr lang="en-US" sz="1200" b="1" dirty="0">
              <a:solidFill>
                <a:srgbClr val="F0EEF0"/>
              </a:solidFill>
              <a:latin typeface="Montserrat" panose="02000505000000020004" pitchFamily="2" charset="0"/>
            </a:endParaRPr>
          </a:p>
        </p:txBody>
      </p:sp>
      <p:sp>
        <p:nvSpPr>
          <p:cNvPr id="99" name="Title 12">
            <a:extLst>
              <a:ext uri="{FF2B5EF4-FFF2-40B4-BE49-F238E27FC236}">
                <a16:creationId xmlns:a16="http://schemas.microsoft.com/office/drawing/2014/main" id="{90E36ACC-58B9-4D5F-A614-999B1A5BDAF9}"/>
              </a:ext>
            </a:extLst>
          </p:cNvPr>
          <p:cNvSpPr txBox="1">
            <a:spLocks/>
          </p:cNvSpPr>
          <p:nvPr/>
        </p:nvSpPr>
        <p:spPr>
          <a:xfrm>
            <a:off x="3787029" y="519262"/>
            <a:ext cx="4200182" cy="3837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3599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063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EC6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Four parameter will be investigated</a:t>
            </a:r>
          </a:p>
        </p:txBody>
      </p:sp>
      <p:cxnSp>
        <p:nvCxnSpPr>
          <p:cNvPr id="212" name="Straight Connector 73">
            <a:extLst>
              <a:ext uri="{FF2B5EF4-FFF2-40B4-BE49-F238E27FC236}">
                <a16:creationId xmlns:a16="http://schemas.microsoft.com/office/drawing/2014/main" id="{1D7E0B87-9A86-4879-9788-0F96E639477B}"/>
              </a:ext>
            </a:extLst>
          </p:cNvPr>
          <p:cNvCxnSpPr>
            <a:cxnSpLocks/>
          </p:cNvCxnSpPr>
          <p:nvPr/>
        </p:nvCxnSpPr>
        <p:spPr>
          <a:xfrm flipV="1">
            <a:off x="4059419" y="2852797"/>
            <a:ext cx="0" cy="900000"/>
          </a:xfrm>
          <a:prstGeom prst="line">
            <a:avLst/>
          </a:prstGeom>
          <a:noFill/>
          <a:ln w="19050" cap="flat" cmpd="sng" algn="ctr">
            <a:solidFill>
              <a:srgbClr val="92D050"/>
            </a:solidFill>
            <a:prstDash val="solid"/>
            <a:miter lim="800000"/>
          </a:ln>
          <a:effectLst/>
        </p:spPr>
      </p:cxnSp>
      <p:sp>
        <p:nvSpPr>
          <p:cNvPr id="213" name="Oval 74">
            <a:extLst>
              <a:ext uri="{FF2B5EF4-FFF2-40B4-BE49-F238E27FC236}">
                <a16:creationId xmlns:a16="http://schemas.microsoft.com/office/drawing/2014/main" id="{01CF2BD6-390C-407D-9560-0C284795DBCE}"/>
              </a:ext>
            </a:extLst>
          </p:cNvPr>
          <p:cNvSpPr/>
          <p:nvPr/>
        </p:nvSpPr>
        <p:spPr>
          <a:xfrm>
            <a:off x="3286193" y="1334893"/>
            <a:ext cx="1524000" cy="152400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127000" sx="101000" sy="101000" algn="ctr" rotWithShape="0">
              <a:sysClr val="windowText" lastClr="000000">
                <a:lumMod val="65000"/>
                <a:lumOff val="35000"/>
                <a:alpha val="2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14" name="Oval 75">
            <a:extLst>
              <a:ext uri="{FF2B5EF4-FFF2-40B4-BE49-F238E27FC236}">
                <a16:creationId xmlns:a16="http://schemas.microsoft.com/office/drawing/2014/main" id="{E457FEC2-9260-42A6-AAC3-0B3E9F6076EA}"/>
              </a:ext>
            </a:extLst>
          </p:cNvPr>
          <p:cNvSpPr/>
          <p:nvPr/>
        </p:nvSpPr>
        <p:spPr>
          <a:xfrm>
            <a:off x="3374299" y="1422999"/>
            <a:ext cx="1347788" cy="1347788"/>
          </a:xfrm>
          <a:prstGeom prst="ellipse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15" name="Oval 76">
            <a:extLst>
              <a:ext uri="{FF2B5EF4-FFF2-40B4-BE49-F238E27FC236}">
                <a16:creationId xmlns:a16="http://schemas.microsoft.com/office/drawing/2014/main" id="{D7258A8E-192A-4883-9D36-237339E0E382}"/>
              </a:ext>
            </a:extLst>
          </p:cNvPr>
          <p:cNvSpPr/>
          <p:nvPr/>
        </p:nvSpPr>
        <p:spPr>
          <a:xfrm>
            <a:off x="3403109" y="1497095"/>
            <a:ext cx="1204912" cy="1204912"/>
          </a:xfrm>
          <a:prstGeom prst="ellipse">
            <a:avLst/>
          </a:prstGeom>
          <a:solidFill>
            <a:srgbClr val="F0EE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16" name="Arc 77">
            <a:extLst>
              <a:ext uri="{FF2B5EF4-FFF2-40B4-BE49-F238E27FC236}">
                <a16:creationId xmlns:a16="http://schemas.microsoft.com/office/drawing/2014/main" id="{982DD2A0-E032-4797-8845-C1774DE87F93}"/>
              </a:ext>
            </a:extLst>
          </p:cNvPr>
          <p:cNvSpPr/>
          <p:nvPr/>
        </p:nvSpPr>
        <p:spPr>
          <a:xfrm rot="8100000">
            <a:off x="3145677" y="1118177"/>
            <a:ext cx="1805032" cy="1805032"/>
          </a:xfrm>
          <a:prstGeom prst="arc">
            <a:avLst>
              <a:gd name="adj1" fmla="val 13451617"/>
              <a:gd name="adj2" fmla="val 2836592"/>
            </a:avLst>
          </a:prstGeom>
          <a:noFill/>
          <a:ln w="1905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7" name="Oval 78">
            <a:extLst>
              <a:ext uri="{FF2B5EF4-FFF2-40B4-BE49-F238E27FC236}">
                <a16:creationId xmlns:a16="http://schemas.microsoft.com/office/drawing/2014/main" id="{7F516EC3-7A58-4B34-BEAC-E0D3638D8E4D}"/>
              </a:ext>
            </a:extLst>
          </p:cNvPr>
          <p:cNvSpPr/>
          <p:nvPr/>
        </p:nvSpPr>
        <p:spPr>
          <a:xfrm>
            <a:off x="4012814" y="3745524"/>
            <a:ext cx="93210" cy="93210"/>
          </a:xfrm>
          <a:prstGeom prst="ellipse">
            <a:avLst/>
          </a:prstGeom>
          <a:noFill/>
          <a:ln w="1905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18" name="AutoShape 59">
            <a:extLst>
              <a:ext uri="{FF2B5EF4-FFF2-40B4-BE49-F238E27FC236}">
                <a16:creationId xmlns:a16="http://schemas.microsoft.com/office/drawing/2014/main" id="{F6A82679-7817-44AF-BC9F-0B65C61F6BEA}"/>
              </a:ext>
            </a:extLst>
          </p:cNvPr>
          <p:cNvSpPr>
            <a:spLocks/>
          </p:cNvSpPr>
          <p:nvPr/>
        </p:nvSpPr>
        <p:spPr bwMode="auto">
          <a:xfrm>
            <a:off x="3395788" y="1743329"/>
            <a:ext cx="1107736" cy="632946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rgbClr val="F0EEF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92D050"/>
                </a:solidFill>
                <a:latin typeface="Tw Cen MT" panose="020B0602020104020603" pitchFamily="34" charset="0"/>
                <a:sym typeface="Gill Sans" charset="0"/>
              </a:rPr>
              <a:t>Geometry</a:t>
            </a:r>
          </a:p>
        </p:txBody>
      </p:sp>
      <p:cxnSp>
        <p:nvCxnSpPr>
          <p:cNvPr id="222" name="Straight Connector 33">
            <a:extLst>
              <a:ext uri="{FF2B5EF4-FFF2-40B4-BE49-F238E27FC236}">
                <a16:creationId xmlns:a16="http://schemas.microsoft.com/office/drawing/2014/main" id="{DB38A67D-3EBA-43BF-8ED7-E5D6C7BBB8BF}"/>
              </a:ext>
            </a:extLst>
          </p:cNvPr>
          <p:cNvCxnSpPr>
            <a:cxnSpLocks/>
          </p:cNvCxnSpPr>
          <p:nvPr/>
        </p:nvCxnSpPr>
        <p:spPr>
          <a:xfrm flipV="1">
            <a:off x="5858465" y="3435479"/>
            <a:ext cx="0" cy="312963"/>
          </a:xfrm>
          <a:prstGeom prst="line">
            <a:avLst/>
          </a:prstGeom>
          <a:noFill/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223" name="Oval 34">
            <a:extLst>
              <a:ext uri="{FF2B5EF4-FFF2-40B4-BE49-F238E27FC236}">
                <a16:creationId xmlns:a16="http://schemas.microsoft.com/office/drawing/2014/main" id="{A70DBC82-5C92-4E8D-941F-B15B594F2209}"/>
              </a:ext>
            </a:extLst>
          </p:cNvPr>
          <p:cNvSpPr/>
          <p:nvPr/>
        </p:nvSpPr>
        <p:spPr>
          <a:xfrm>
            <a:off x="5085239" y="1911478"/>
            <a:ext cx="1524000" cy="152400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127000" sx="101000" sy="101000" algn="ctr" rotWithShape="0">
              <a:sysClr val="windowText" lastClr="000000">
                <a:lumMod val="65000"/>
                <a:lumOff val="35000"/>
                <a:alpha val="2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24" name="Oval 35">
            <a:extLst>
              <a:ext uri="{FF2B5EF4-FFF2-40B4-BE49-F238E27FC236}">
                <a16:creationId xmlns:a16="http://schemas.microsoft.com/office/drawing/2014/main" id="{1458D749-5F18-48FA-9804-3211AFD11AC9}"/>
              </a:ext>
            </a:extLst>
          </p:cNvPr>
          <p:cNvSpPr/>
          <p:nvPr/>
        </p:nvSpPr>
        <p:spPr>
          <a:xfrm>
            <a:off x="5173345" y="1999584"/>
            <a:ext cx="1347788" cy="1347788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25" name="Oval 36">
            <a:extLst>
              <a:ext uri="{FF2B5EF4-FFF2-40B4-BE49-F238E27FC236}">
                <a16:creationId xmlns:a16="http://schemas.microsoft.com/office/drawing/2014/main" id="{F3CBE505-F930-46FF-8C06-891D9FD5A724}"/>
              </a:ext>
            </a:extLst>
          </p:cNvPr>
          <p:cNvSpPr/>
          <p:nvPr/>
        </p:nvSpPr>
        <p:spPr>
          <a:xfrm>
            <a:off x="5244783" y="2071022"/>
            <a:ext cx="1204912" cy="1204912"/>
          </a:xfrm>
          <a:prstGeom prst="ellipse">
            <a:avLst/>
          </a:prstGeom>
          <a:solidFill>
            <a:srgbClr val="F0EE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26" name="Arc 38">
            <a:extLst>
              <a:ext uri="{FF2B5EF4-FFF2-40B4-BE49-F238E27FC236}">
                <a16:creationId xmlns:a16="http://schemas.microsoft.com/office/drawing/2014/main" id="{FF9D9374-1F5F-446A-B8AC-A5046FFFD3A5}"/>
              </a:ext>
            </a:extLst>
          </p:cNvPr>
          <p:cNvSpPr/>
          <p:nvPr/>
        </p:nvSpPr>
        <p:spPr>
          <a:xfrm rot="8100000">
            <a:off x="4944723" y="1770962"/>
            <a:ext cx="1805032" cy="1805032"/>
          </a:xfrm>
          <a:prstGeom prst="arc">
            <a:avLst>
              <a:gd name="adj1" fmla="val 13451617"/>
              <a:gd name="adj2" fmla="val 2836592"/>
            </a:avLst>
          </a:prstGeom>
          <a:noFill/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7" name="Oval 43">
            <a:extLst>
              <a:ext uri="{FF2B5EF4-FFF2-40B4-BE49-F238E27FC236}">
                <a16:creationId xmlns:a16="http://schemas.microsoft.com/office/drawing/2014/main" id="{9B388906-6803-4CA9-9F4C-0CECA5ED06ED}"/>
              </a:ext>
            </a:extLst>
          </p:cNvPr>
          <p:cNvSpPr/>
          <p:nvPr/>
        </p:nvSpPr>
        <p:spPr>
          <a:xfrm>
            <a:off x="5810286" y="3753522"/>
            <a:ext cx="93210" cy="93210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228" name="Group 86">
            <a:extLst>
              <a:ext uri="{FF2B5EF4-FFF2-40B4-BE49-F238E27FC236}">
                <a16:creationId xmlns:a16="http://schemas.microsoft.com/office/drawing/2014/main" id="{B54D033E-925D-486B-8F0C-1083C3C7FFA5}"/>
              </a:ext>
            </a:extLst>
          </p:cNvPr>
          <p:cNvGrpSpPr/>
          <p:nvPr/>
        </p:nvGrpSpPr>
        <p:grpSpPr>
          <a:xfrm>
            <a:off x="5280796" y="2390575"/>
            <a:ext cx="1132886" cy="641976"/>
            <a:chOff x="1640797" y="2113143"/>
            <a:chExt cx="782832" cy="407194"/>
          </a:xfrm>
          <a:solidFill>
            <a:srgbClr val="F0EEF0"/>
          </a:solidFill>
        </p:grpSpPr>
        <p:sp>
          <p:nvSpPr>
            <p:cNvPr id="229" name="AutoShape 147">
              <a:extLst>
                <a:ext uri="{FF2B5EF4-FFF2-40B4-BE49-F238E27FC236}">
                  <a16:creationId xmlns:a16="http://schemas.microsoft.com/office/drawing/2014/main" id="{1103C615-CA3B-484D-ACCC-33C36CDCC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0797" y="2113143"/>
              <a:ext cx="782832" cy="407194"/>
            </a:xfrm>
            <a:custGeom>
              <a:avLst/>
              <a:gdLst>
                <a:gd name="T0" fmla="+- 0 10800 597"/>
                <a:gd name="T1" fmla="*/ T0 w 20407"/>
                <a:gd name="T2" fmla="+- 0 11028 672"/>
                <a:gd name="T3" fmla="*/ 11028 h 20712"/>
                <a:gd name="T4" fmla="+- 0 10800 597"/>
                <a:gd name="T5" fmla="*/ T4 w 20407"/>
                <a:gd name="T6" fmla="+- 0 11028 672"/>
                <a:gd name="T7" fmla="*/ 11028 h 20712"/>
                <a:gd name="T8" fmla="+- 0 10800 597"/>
                <a:gd name="T9" fmla="*/ T8 w 20407"/>
                <a:gd name="T10" fmla="+- 0 11028 672"/>
                <a:gd name="T11" fmla="*/ 11028 h 20712"/>
                <a:gd name="T12" fmla="+- 0 10800 597"/>
                <a:gd name="T13" fmla="*/ T12 w 20407"/>
                <a:gd name="T14" fmla="+- 0 11028 672"/>
                <a:gd name="T15" fmla="*/ 11028 h 2071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407" h="20712">
                  <a:moveTo>
                    <a:pt x="17706" y="10922"/>
                  </a:moveTo>
                  <a:lnTo>
                    <a:pt x="10657" y="19017"/>
                  </a:lnTo>
                  <a:cubicBezTo>
                    <a:pt x="10407" y="19305"/>
                    <a:pt x="9998" y="19305"/>
                    <a:pt x="9748" y="19017"/>
                  </a:cubicBezTo>
                  <a:lnTo>
                    <a:pt x="2699" y="10922"/>
                  </a:lnTo>
                  <a:cubicBezTo>
                    <a:pt x="817" y="8762"/>
                    <a:pt x="817" y="5247"/>
                    <a:pt x="2699" y="3087"/>
                  </a:cubicBezTo>
                  <a:cubicBezTo>
                    <a:pt x="4512" y="1004"/>
                    <a:pt x="7429" y="931"/>
                    <a:pt x="9338" y="2923"/>
                  </a:cubicBezTo>
                  <a:lnTo>
                    <a:pt x="10202" y="3825"/>
                  </a:lnTo>
                  <a:lnTo>
                    <a:pt x="11067" y="2923"/>
                  </a:lnTo>
                  <a:cubicBezTo>
                    <a:pt x="12976" y="931"/>
                    <a:pt x="15893" y="1004"/>
                    <a:pt x="17706" y="3087"/>
                  </a:cubicBezTo>
                  <a:cubicBezTo>
                    <a:pt x="19588" y="5247"/>
                    <a:pt x="19588" y="8762"/>
                    <a:pt x="17706" y="10922"/>
                  </a:cubicBezTo>
                  <a:moveTo>
                    <a:pt x="18616" y="2043"/>
                  </a:moveTo>
                  <a:cubicBezTo>
                    <a:pt x="16301" y="-617"/>
                    <a:pt x="12601" y="-672"/>
                    <a:pt x="10202" y="1830"/>
                  </a:cubicBezTo>
                  <a:cubicBezTo>
                    <a:pt x="7805" y="-672"/>
                    <a:pt x="4104" y="-617"/>
                    <a:pt x="1789" y="2043"/>
                  </a:cubicBezTo>
                  <a:cubicBezTo>
                    <a:pt x="-597" y="4783"/>
                    <a:pt x="-597" y="9226"/>
                    <a:pt x="1789" y="11967"/>
                  </a:cubicBezTo>
                  <a:cubicBezTo>
                    <a:pt x="2470" y="12750"/>
                    <a:pt x="8838" y="20061"/>
                    <a:pt x="8838" y="20061"/>
                  </a:cubicBezTo>
                  <a:cubicBezTo>
                    <a:pt x="9592" y="20928"/>
                    <a:pt x="10812" y="20928"/>
                    <a:pt x="11567" y="20061"/>
                  </a:cubicBezTo>
                  <a:cubicBezTo>
                    <a:pt x="11567" y="20061"/>
                    <a:pt x="18539" y="12056"/>
                    <a:pt x="18616" y="11967"/>
                  </a:cubicBezTo>
                  <a:cubicBezTo>
                    <a:pt x="21003" y="9226"/>
                    <a:pt x="21003" y="4783"/>
                    <a:pt x="18616" y="204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Gill Sans" charset="0"/>
                </a:rPr>
                <a:t> Pore density</a:t>
              </a:r>
            </a:p>
          </p:txBody>
        </p:sp>
        <p:sp>
          <p:nvSpPr>
            <p:cNvPr id="230" name="AutoShape 148">
              <a:extLst>
                <a:ext uri="{FF2B5EF4-FFF2-40B4-BE49-F238E27FC236}">
                  <a16:creationId xmlns:a16="http://schemas.microsoft.com/office/drawing/2014/main" id="{097858FA-2547-4615-939C-EC42A0A60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3029" y="2222028"/>
              <a:ext cx="69056" cy="690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326" y="0"/>
                  </a:moveTo>
                  <a:cubicBezTo>
                    <a:pt x="19317" y="0"/>
                    <a:pt x="19317" y="4"/>
                    <a:pt x="19308" y="4"/>
                  </a:cubicBezTo>
                  <a:cubicBezTo>
                    <a:pt x="8643" y="13"/>
                    <a:pt x="0" y="8659"/>
                    <a:pt x="0" y="19326"/>
                  </a:cubicBezTo>
                  <a:cubicBezTo>
                    <a:pt x="0" y="20580"/>
                    <a:pt x="1019" y="21600"/>
                    <a:pt x="2273" y="21600"/>
                  </a:cubicBezTo>
                  <a:cubicBezTo>
                    <a:pt x="3528" y="21600"/>
                    <a:pt x="4547" y="20580"/>
                    <a:pt x="4547" y="19326"/>
                  </a:cubicBezTo>
                  <a:lnTo>
                    <a:pt x="4547" y="19321"/>
                  </a:lnTo>
                  <a:cubicBezTo>
                    <a:pt x="4547" y="11164"/>
                    <a:pt x="11164" y="4547"/>
                    <a:pt x="19321" y="4547"/>
                  </a:cubicBezTo>
                  <a:lnTo>
                    <a:pt x="19326" y="4547"/>
                  </a:lnTo>
                  <a:cubicBezTo>
                    <a:pt x="20580" y="4547"/>
                    <a:pt x="21599" y="3528"/>
                    <a:pt x="21599" y="2273"/>
                  </a:cubicBezTo>
                  <a:cubicBezTo>
                    <a:pt x="21599" y="1019"/>
                    <a:pt x="20580" y="0"/>
                    <a:pt x="1932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cxnSp>
        <p:nvCxnSpPr>
          <p:cNvPr id="231" name="Straight Connector 33">
            <a:extLst>
              <a:ext uri="{FF2B5EF4-FFF2-40B4-BE49-F238E27FC236}">
                <a16:creationId xmlns:a16="http://schemas.microsoft.com/office/drawing/2014/main" id="{79BA8A91-6BB4-45EB-A7E1-E3D2C9ADC7DC}"/>
              </a:ext>
            </a:extLst>
          </p:cNvPr>
          <p:cNvCxnSpPr>
            <a:cxnSpLocks/>
          </p:cNvCxnSpPr>
          <p:nvPr/>
        </p:nvCxnSpPr>
        <p:spPr>
          <a:xfrm flipV="1">
            <a:off x="7660799" y="2744916"/>
            <a:ext cx="0" cy="1008000"/>
          </a:xfrm>
          <a:prstGeom prst="line">
            <a:avLst/>
          </a:prstGeom>
          <a:noFill/>
          <a:ln w="19050" cap="flat" cmpd="sng" algn="ctr">
            <a:solidFill>
              <a:srgbClr val="3F7197"/>
            </a:solidFill>
            <a:prstDash val="solid"/>
            <a:miter lim="800000"/>
          </a:ln>
          <a:effectLst/>
        </p:spPr>
      </p:cxnSp>
      <p:sp>
        <p:nvSpPr>
          <p:cNvPr id="232" name="Oval 34">
            <a:extLst>
              <a:ext uri="{FF2B5EF4-FFF2-40B4-BE49-F238E27FC236}">
                <a16:creationId xmlns:a16="http://schemas.microsoft.com/office/drawing/2014/main" id="{57BBD07F-D2E0-4DD4-AA99-449D1FB0B5A6}"/>
              </a:ext>
            </a:extLst>
          </p:cNvPr>
          <p:cNvSpPr/>
          <p:nvPr/>
        </p:nvSpPr>
        <p:spPr>
          <a:xfrm>
            <a:off x="6887573" y="1220916"/>
            <a:ext cx="1524000" cy="152400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127000" sx="101000" sy="101000" algn="ctr" rotWithShape="0">
              <a:sysClr val="windowText" lastClr="000000">
                <a:lumMod val="65000"/>
                <a:lumOff val="35000"/>
                <a:alpha val="2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33" name="Oval 35">
            <a:extLst>
              <a:ext uri="{FF2B5EF4-FFF2-40B4-BE49-F238E27FC236}">
                <a16:creationId xmlns:a16="http://schemas.microsoft.com/office/drawing/2014/main" id="{764C4F77-27AE-41E2-B2A1-045C5CBE1446}"/>
              </a:ext>
            </a:extLst>
          </p:cNvPr>
          <p:cNvSpPr/>
          <p:nvPr/>
        </p:nvSpPr>
        <p:spPr>
          <a:xfrm>
            <a:off x="6975679" y="1309022"/>
            <a:ext cx="1347788" cy="1347788"/>
          </a:xfrm>
          <a:prstGeom prst="ellipse">
            <a:avLst/>
          </a:prstGeom>
          <a:solidFill>
            <a:srgbClr val="3F719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34" name="Oval 36">
            <a:extLst>
              <a:ext uri="{FF2B5EF4-FFF2-40B4-BE49-F238E27FC236}">
                <a16:creationId xmlns:a16="http://schemas.microsoft.com/office/drawing/2014/main" id="{D177363E-632A-4E8E-A439-A54299B98555}"/>
              </a:ext>
            </a:extLst>
          </p:cNvPr>
          <p:cNvSpPr/>
          <p:nvPr/>
        </p:nvSpPr>
        <p:spPr>
          <a:xfrm>
            <a:off x="7047117" y="1380460"/>
            <a:ext cx="1204912" cy="1204912"/>
          </a:xfrm>
          <a:prstGeom prst="ellipse">
            <a:avLst/>
          </a:prstGeom>
          <a:solidFill>
            <a:srgbClr val="F0EE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35" name="Arc 38">
            <a:extLst>
              <a:ext uri="{FF2B5EF4-FFF2-40B4-BE49-F238E27FC236}">
                <a16:creationId xmlns:a16="http://schemas.microsoft.com/office/drawing/2014/main" id="{496825E6-A5E4-42F6-A2A9-81DB5FAEDA1D}"/>
              </a:ext>
            </a:extLst>
          </p:cNvPr>
          <p:cNvSpPr/>
          <p:nvPr/>
        </p:nvSpPr>
        <p:spPr>
          <a:xfrm rot="8100000">
            <a:off x="6747057" y="1080400"/>
            <a:ext cx="1805032" cy="1805032"/>
          </a:xfrm>
          <a:prstGeom prst="arc">
            <a:avLst>
              <a:gd name="adj1" fmla="val 13451617"/>
              <a:gd name="adj2" fmla="val 2836592"/>
            </a:avLst>
          </a:prstGeom>
          <a:noFill/>
          <a:ln w="19050" cap="flat" cmpd="sng" algn="ctr">
            <a:solidFill>
              <a:srgbClr val="3F719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6" name="Oval 43">
            <a:extLst>
              <a:ext uri="{FF2B5EF4-FFF2-40B4-BE49-F238E27FC236}">
                <a16:creationId xmlns:a16="http://schemas.microsoft.com/office/drawing/2014/main" id="{B4CA6525-A72D-4E00-AAF8-731E6A7AF4C3}"/>
              </a:ext>
            </a:extLst>
          </p:cNvPr>
          <p:cNvSpPr/>
          <p:nvPr/>
        </p:nvSpPr>
        <p:spPr>
          <a:xfrm>
            <a:off x="7616575" y="3753205"/>
            <a:ext cx="93210" cy="93210"/>
          </a:xfrm>
          <a:prstGeom prst="ellipse">
            <a:avLst/>
          </a:prstGeom>
          <a:noFill/>
          <a:ln w="19050" cap="flat" cmpd="sng" algn="ctr">
            <a:solidFill>
              <a:srgbClr val="3F719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237" name="Group 86">
            <a:extLst>
              <a:ext uri="{FF2B5EF4-FFF2-40B4-BE49-F238E27FC236}">
                <a16:creationId xmlns:a16="http://schemas.microsoft.com/office/drawing/2014/main" id="{8B4DC0F6-15EB-4A08-B4A6-2413DEAAE2A5}"/>
              </a:ext>
            </a:extLst>
          </p:cNvPr>
          <p:cNvGrpSpPr/>
          <p:nvPr/>
        </p:nvGrpSpPr>
        <p:grpSpPr>
          <a:xfrm>
            <a:off x="7083130" y="1700013"/>
            <a:ext cx="1132886" cy="641976"/>
            <a:chOff x="1640797" y="2113143"/>
            <a:chExt cx="782832" cy="407194"/>
          </a:xfrm>
          <a:solidFill>
            <a:srgbClr val="F0EEF0"/>
          </a:solidFill>
        </p:grpSpPr>
        <p:sp>
          <p:nvSpPr>
            <p:cNvPr id="238" name="AutoShape 147">
              <a:extLst>
                <a:ext uri="{FF2B5EF4-FFF2-40B4-BE49-F238E27FC236}">
                  <a16:creationId xmlns:a16="http://schemas.microsoft.com/office/drawing/2014/main" id="{C5E47F97-C118-4D36-B769-C4A776FC1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0797" y="2113143"/>
              <a:ext cx="782832" cy="407194"/>
            </a:xfrm>
            <a:custGeom>
              <a:avLst/>
              <a:gdLst>
                <a:gd name="T0" fmla="+- 0 10800 597"/>
                <a:gd name="T1" fmla="*/ T0 w 20407"/>
                <a:gd name="T2" fmla="+- 0 11028 672"/>
                <a:gd name="T3" fmla="*/ 11028 h 20712"/>
                <a:gd name="T4" fmla="+- 0 10800 597"/>
                <a:gd name="T5" fmla="*/ T4 w 20407"/>
                <a:gd name="T6" fmla="+- 0 11028 672"/>
                <a:gd name="T7" fmla="*/ 11028 h 20712"/>
                <a:gd name="T8" fmla="+- 0 10800 597"/>
                <a:gd name="T9" fmla="*/ T8 w 20407"/>
                <a:gd name="T10" fmla="+- 0 11028 672"/>
                <a:gd name="T11" fmla="*/ 11028 h 20712"/>
                <a:gd name="T12" fmla="+- 0 10800 597"/>
                <a:gd name="T13" fmla="*/ T12 w 20407"/>
                <a:gd name="T14" fmla="+- 0 11028 672"/>
                <a:gd name="T15" fmla="*/ 11028 h 2071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407" h="20712">
                  <a:moveTo>
                    <a:pt x="17706" y="10922"/>
                  </a:moveTo>
                  <a:lnTo>
                    <a:pt x="10657" y="19017"/>
                  </a:lnTo>
                  <a:cubicBezTo>
                    <a:pt x="10407" y="19305"/>
                    <a:pt x="9998" y="19305"/>
                    <a:pt x="9748" y="19017"/>
                  </a:cubicBezTo>
                  <a:lnTo>
                    <a:pt x="2699" y="10922"/>
                  </a:lnTo>
                  <a:cubicBezTo>
                    <a:pt x="817" y="8762"/>
                    <a:pt x="817" y="5247"/>
                    <a:pt x="2699" y="3087"/>
                  </a:cubicBezTo>
                  <a:cubicBezTo>
                    <a:pt x="4512" y="1004"/>
                    <a:pt x="7429" y="931"/>
                    <a:pt x="9338" y="2923"/>
                  </a:cubicBezTo>
                  <a:lnTo>
                    <a:pt x="10202" y="3825"/>
                  </a:lnTo>
                  <a:lnTo>
                    <a:pt x="11067" y="2923"/>
                  </a:lnTo>
                  <a:cubicBezTo>
                    <a:pt x="12976" y="931"/>
                    <a:pt x="15893" y="1004"/>
                    <a:pt x="17706" y="3087"/>
                  </a:cubicBezTo>
                  <a:cubicBezTo>
                    <a:pt x="19588" y="5247"/>
                    <a:pt x="19588" y="8762"/>
                    <a:pt x="17706" y="10922"/>
                  </a:cubicBezTo>
                  <a:moveTo>
                    <a:pt x="18616" y="2043"/>
                  </a:moveTo>
                  <a:cubicBezTo>
                    <a:pt x="16301" y="-617"/>
                    <a:pt x="12601" y="-672"/>
                    <a:pt x="10202" y="1830"/>
                  </a:cubicBezTo>
                  <a:cubicBezTo>
                    <a:pt x="7805" y="-672"/>
                    <a:pt x="4104" y="-617"/>
                    <a:pt x="1789" y="2043"/>
                  </a:cubicBezTo>
                  <a:cubicBezTo>
                    <a:pt x="-597" y="4783"/>
                    <a:pt x="-597" y="9226"/>
                    <a:pt x="1789" y="11967"/>
                  </a:cubicBezTo>
                  <a:cubicBezTo>
                    <a:pt x="2470" y="12750"/>
                    <a:pt x="8838" y="20061"/>
                    <a:pt x="8838" y="20061"/>
                  </a:cubicBezTo>
                  <a:cubicBezTo>
                    <a:pt x="9592" y="20928"/>
                    <a:pt x="10812" y="20928"/>
                    <a:pt x="11567" y="20061"/>
                  </a:cubicBezTo>
                  <a:cubicBezTo>
                    <a:pt x="11567" y="20061"/>
                    <a:pt x="18539" y="12056"/>
                    <a:pt x="18616" y="11967"/>
                  </a:cubicBezTo>
                  <a:cubicBezTo>
                    <a:pt x="21003" y="9226"/>
                    <a:pt x="21003" y="4783"/>
                    <a:pt x="18616" y="204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3F719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Gill Sans" charset="0"/>
                </a:rPr>
                <a:t>Heat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3F719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Gill Sans" charset="0"/>
                </a:rPr>
                <a:t>Flux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3F719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Gill Sans" charset="0"/>
                </a:rPr>
                <a:t>(″q)</a:t>
              </a:r>
              <a:r>
                <a:rPr lang="en-US" sz="2000" b="1" dirty="0">
                  <a:solidFill>
                    <a:srgbClr val="3F7197"/>
                  </a:solidFill>
                  <a:latin typeface="Tw Cen MT" panose="020B0602020104020603" pitchFamily="34" charset="0"/>
                  <a:sym typeface="Gill Sans" charset="0"/>
                </a:rPr>
                <a:t> </a:t>
              </a:r>
            </a:p>
          </p:txBody>
        </p:sp>
        <p:sp>
          <p:nvSpPr>
            <p:cNvPr id="239" name="AutoShape 148">
              <a:extLst>
                <a:ext uri="{FF2B5EF4-FFF2-40B4-BE49-F238E27FC236}">
                  <a16:creationId xmlns:a16="http://schemas.microsoft.com/office/drawing/2014/main" id="{8B7D22B6-0FD1-463D-ABC9-C1ED875EF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3029" y="2222028"/>
              <a:ext cx="69056" cy="690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326" y="0"/>
                  </a:moveTo>
                  <a:cubicBezTo>
                    <a:pt x="19317" y="0"/>
                    <a:pt x="19317" y="4"/>
                    <a:pt x="19308" y="4"/>
                  </a:cubicBezTo>
                  <a:cubicBezTo>
                    <a:pt x="8643" y="13"/>
                    <a:pt x="0" y="8659"/>
                    <a:pt x="0" y="19326"/>
                  </a:cubicBezTo>
                  <a:cubicBezTo>
                    <a:pt x="0" y="20580"/>
                    <a:pt x="1019" y="21600"/>
                    <a:pt x="2273" y="21600"/>
                  </a:cubicBezTo>
                  <a:cubicBezTo>
                    <a:pt x="3528" y="21600"/>
                    <a:pt x="4547" y="20580"/>
                    <a:pt x="4547" y="19326"/>
                  </a:cubicBezTo>
                  <a:lnTo>
                    <a:pt x="4547" y="19321"/>
                  </a:lnTo>
                  <a:cubicBezTo>
                    <a:pt x="4547" y="11164"/>
                    <a:pt x="11164" y="4547"/>
                    <a:pt x="19321" y="4547"/>
                  </a:cubicBezTo>
                  <a:lnTo>
                    <a:pt x="19326" y="4547"/>
                  </a:lnTo>
                  <a:cubicBezTo>
                    <a:pt x="20580" y="4547"/>
                    <a:pt x="21599" y="3528"/>
                    <a:pt x="21599" y="2273"/>
                  </a:cubicBezTo>
                  <a:cubicBezTo>
                    <a:pt x="21599" y="1019"/>
                    <a:pt x="20580" y="0"/>
                    <a:pt x="1932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cxnSp>
        <p:nvCxnSpPr>
          <p:cNvPr id="240" name="Straight Connector 33">
            <a:extLst>
              <a:ext uri="{FF2B5EF4-FFF2-40B4-BE49-F238E27FC236}">
                <a16:creationId xmlns:a16="http://schemas.microsoft.com/office/drawing/2014/main" id="{971137B4-904C-43EA-AEF7-0383B210D815}"/>
              </a:ext>
            </a:extLst>
          </p:cNvPr>
          <p:cNvCxnSpPr>
            <a:cxnSpLocks/>
          </p:cNvCxnSpPr>
          <p:nvPr/>
        </p:nvCxnSpPr>
        <p:spPr>
          <a:xfrm flipV="1">
            <a:off x="9058536" y="1625047"/>
            <a:ext cx="0" cy="2124000"/>
          </a:xfrm>
          <a:prstGeom prst="line">
            <a:avLst/>
          </a:prstGeom>
          <a:noFill/>
          <a:ln w="19050" cap="flat" cmpd="sng" algn="ctr">
            <a:solidFill>
              <a:srgbClr val="C55A11"/>
            </a:solidFill>
            <a:prstDash val="solid"/>
            <a:miter lim="800000"/>
          </a:ln>
          <a:effectLst/>
        </p:spPr>
      </p:cxnSp>
      <p:sp>
        <p:nvSpPr>
          <p:cNvPr id="241" name="Oval 34">
            <a:extLst>
              <a:ext uri="{FF2B5EF4-FFF2-40B4-BE49-F238E27FC236}">
                <a16:creationId xmlns:a16="http://schemas.microsoft.com/office/drawing/2014/main" id="{A2C11A08-D691-4BC9-9DE0-C63A3E7F8254}"/>
              </a:ext>
            </a:extLst>
          </p:cNvPr>
          <p:cNvSpPr/>
          <p:nvPr/>
        </p:nvSpPr>
        <p:spPr>
          <a:xfrm>
            <a:off x="8285310" y="101047"/>
            <a:ext cx="1524000" cy="152400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127000" sx="101000" sy="101000" algn="ctr" rotWithShape="0">
              <a:sysClr val="windowText" lastClr="000000">
                <a:lumMod val="65000"/>
                <a:lumOff val="35000"/>
                <a:alpha val="2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2" name="Oval 35">
            <a:extLst>
              <a:ext uri="{FF2B5EF4-FFF2-40B4-BE49-F238E27FC236}">
                <a16:creationId xmlns:a16="http://schemas.microsoft.com/office/drawing/2014/main" id="{E44B2466-5D54-480F-B399-E1A3F096662B}"/>
              </a:ext>
            </a:extLst>
          </p:cNvPr>
          <p:cNvSpPr/>
          <p:nvPr/>
        </p:nvSpPr>
        <p:spPr>
          <a:xfrm>
            <a:off x="8373416" y="189153"/>
            <a:ext cx="1347788" cy="1347788"/>
          </a:xfrm>
          <a:prstGeom prst="ellipse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3" name="Oval 36">
            <a:extLst>
              <a:ext uri="{FF2B5EF4-FFF2-40B4-BE49-F238E27FC236}">
                <a16:creationId xmlns:a16="http://schemas.microsoft.com/office/drawing/2014/main" id="{B7607917-B96F-4EBA-81B7-3AF3885B210E}"/>
              </a:ext>
            </a:extLst>
          </p:cNvPr>
          <p:cNvSpPr/>
          <p:nvPr/>
        </p:nvSpPr>
        <p:spPr>
          <a:xfrm>
            <a:off x="8444854" y="260591"/>
            <a:ext cx="1204912" cy="1204912"/>
          </a:xfrm>
          <a:prstGeom prst="ellipse">
            <a:avLst/>
          </a:prstGeom>
          <a:solidFill>
            <a:srgbClr val="F0EE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4" name="Arc 38">
            <a:extLst>
              <a:ext uri="{FF2B5EF4-FFF2-40B4-BE49-F238E27FC236}">
                <a16:creationId xmlns:a16="http://schemas.microsoft.com/office/drawing/2014/main" id="{3BB13C48-ED7F-4F60-B7EA-2507323AFC37}"/>
              </a:ext>
            </a:extLst>
          </p:cNvPr>
          <p:cNvSpPr/>
          <p:nvPr/>
        </p:nvSpPr>
        <p:spPr>
          <a:xfrm rot="8100000">
            <a:off x="8144794" y="-39469"/>
            <a:ext cx="1805032" cy="1805032"/>
          </a:xfrm>
          <a:prstGeom prst="arc">
            <a:avLst>
              <a:gd name="adj1" fmla="val 13451617"/>
              <a:gd name="adj2" fmla="val 2836592"/>
            </a:avLst>
          </a:prstGeom>
          <a:noFill/>
          <a:ln w="19050" cap="flat" cmpd="sng" algn="ctr">
            <a:solidFill>
              <a:srgbClr val="C55A1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5" name="Oval 43">
            <a:extLst>
              <a:ext uri="{FF2B5EF4-FFF2-40B4-BE49-F238E27FC236}">
                <a16:creationId xmlns:a16="http://schemas.microsoft.com/office/drawing/2014/main" id="{C1649BD3-9889-4E38-A81C-17696BDAC5D4}"/>
              </a:ext>
            </a:extLst>
          </p:cNvPr>
          <p:cNvSpPr/>
          <p:nvPr/>
        </p:nvSpPr>
        <p:spPr>
          <a:xfrm>
            <a:off x="9014312" y="3755381"/>
            <a:ext cx="93210" cy="93210"/>
          </a:xfrm>
          <a:prstGeom prst="ellipse">
            <a:avLst/>
          </a:prstGeom>
          <a:noFill/>
          <a:ln w="19050" cap="flat" cmpd="sng" algn="ctr">
            <a:solidFill>
              <a:srgbClr val="C55A1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246" name="Group 86">
            <a:extLst>
              <a:ext uri="{FF2B5EF4-FFF2-40B4-BE49-F238E27FC236}">
                <a16:creationId xmlns:a16="http://schemas.microsoft.com/office/drawing/2014/main" id="{3FB19F09-C5C3-497C-B204-24A53C48924E}"/>
              </a:ext>
            </a:extLst>
          </p:cNvPr>
          <p:cNvGrpSpPr/>
          <p:nvPr/>
        </p:nvGrpSpPr>
        <p:grpSpPr>
          <a:xfrm>
            <a:off x="8492093" y="499730"/>
            <a:ext cx="1132886" cy="641976"/>
            <a:chOff x="1648554" y="2062138"/>
            <a:chExt cx="782832" cy="407194"/>
          </a:xfrm>
          <a:solidFill>
            <a:srgbClr val="F0EEF0"/>
          </a:solidFill>
        </p:grpSpPr>
        <p:sp>
          <p:nvSpPr>
            <p:cNvPr id="247" name="AutoShape 147">
              <a:extLst>
                <a:ext uri="{FF2B5EF4-FFF2-40B4-BE49-F238E27FC236}">
                  <a16:creationId xmlns:a16="http://schemas.microsoft.com/office/drawing/2014/main" id="{B73FC562-5D4B-4FBF-971B-5765B1FA8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554" y="2062138"/>
              <a:ext cx="782832" cy="407194"/>
            </a:xfrm>
            <a:custGeom>
              <a:avLst/>
              <a:gdLst>
                <a:gd name="T0" fmla="+- 0 10800 597"/>
                <a:gd name="T1" fmla="*/ T0 w 20407"/>
                <a:gd name="T2" fmla="+- 0 11028 672"/>
                <a:gd name="T3" fmla="*/ 11028 h 20712"/>
                <a:gd name="T4" fmla="+- 0 10800 597"/>
                <a:gd name="T5" fmla="*/ T4 w 20407"/>
                <a:gd name="T6" fmla="+- 0 11028 672"/>
                <a:gd name="T7" fmla="*/ 11028 h 20712"/>
                <a:gd name="T8" fmla="+- 0 10800 597"/>
                <a:gd name="T9" fmla="*/ T8 w 20407"/>
                <a:gd name="T10" fmla="+- 0 11028 672"/>
                <a:gd name="T11" fmla="*/ 11028 h 20712"/>
                <a:gd name="T12" fmla="+- 0 10800 597"/>
                <a:gd name="T13" fmla="*/ T12 w 20407"/>
                <a:gd name="T14" fmla="+- 0 11028 672"/>
                <a:gd name="T15" fmla="*/ 11028 h 2071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407" h="20712">
                  <a:moveTo>
                    <a:pt x="17706" y="10922"/>
                  </a:moveTo>
                  <a:lnTo>
                    <a:pt x="10657" y="19017"/>
                  </a:lnTo>
                  <a:cubicBezTo>
                    <a:pt x="10407" y="19305"/>
                    <a:pt x="9998" y="19305"/>
                    <a:pt x="9748" y="19017"/>
                  </a:cubicBezTo>
                  <a:lnTo>
                    <a:pt x="2699" y="10922"/>
                  </a:lnTo>
                  <a:cubicBezTo>
                    <a:pt x="817" y="8762"/>
                    <a:pt x="817" y="5247"/>
                    <a:pt x="2699" y="3087"/>
                  </a:cubicBezTo>
                  <a:cubicBezTo>
                    <a:pt x="4512" y="1004"/>
                    <a:pt x="7429" y="931"/>
                    <a:pt x="9338" y="2923"/>
                  </a:cubicBezTo>
                  <a:lnTo>
                    <a:pt x="10202" y="3825"/>
                  </a:lnTo>
                  <a:lnTo>
                    <a:pt x="11067" y="2923"/>
                  </a:lnTo>
                  <a:cubicBezTo>
                    <a:pt x="12976" y="931"/>
                    <a:pt x="15893" y="1004"/>
                    <a:pt x="17706" y="3087"/>
                  </a:cubicBezTo>
                  <a:cubicBezTo>
                    <a:pt x="19588" y="5247"/>
                    <a:pt x="19588" y="8762"/>
                    <a:pt x="17706" y="10922"/>
                  </a:cubicBezTo>
                  <a:moveTo>
                    <a:pt x="18616" y="2043"/>
                  </a:moveTo>
                  <a:cubicBezTo>
                    <a:pt x="16301" y="-617"/>
                    <a:pt x="12601" y="-672"/>
                    <a:pt x="10202" y="1830"/>
                  </a:cubicBezTo>
                  <a:cubicBezTo>
                    <a:pt x="7805" y="-672"/>
                    <a:pt x="4104" y="-617"/>
                    <a:pt x="1789" y="2043"/>
                  </a:cubicBezTo>
                  <a:cubicBezTo>
                    <a:pt x="-597" y="4783"/>
                    <a:pt x="-597" y="9226"/>
                    <a:pt x="1789" y="11967"/>
                  </a:cubicBezTo>
                  <a:cubicBezTo>
                    <a:pt x="2470" y="12750"/>
                    <a:pt x="8838" y="20061"/>
                    <a:pt x="8838" y="20061"/>
                  </a:cubicBezTo>
                  <a:cubicBezTo>
                    <a:pt x="9592" y="20928"/>
                    <a:pt x="10812" y="20928"/>
                    <a:pt x="11567" y="20061"/>
                  </a:cubicBezTo>
                  <a:cubicBezTo>
                    <a:pt x="11567" y="20061"/>
                    <a:pt x="18539" y="12056"/>
                    <a:pt x="18616" y="11967"/>
                  </a:cubicBezTo>
                  <a:cubicBezTo>
                    <a:pt x="21003" y="9226"/>
                    <a:pt x="21003" y="4783"/>
                    <a:pt x="18616" y="204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C55A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Gill Sans" charset="0"/>
                </a:rPr>
                <a:t>Thickness</a:t>
              </a:r>
            </a:p>
          </p:txBody>
        </p:sp>
        <p:sp>
          <p:nvSpPr>
            <p:cNvPr id="248" name="AutoShape 148">
              <a:extLst>
                <a:ext uri="{FF2B5EF4-FFF2-40B4-BE49-F238E27FC236}">
                  <a16:creationId xmlns:a16="http://schemas.microsoft.com/office/drawing/2014/main" id="{57FA321A-FD30-4401-8E01-5D27F0CE6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3029" y="2222028"/>
              <a:ext cx="69056" cy="690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326" y="0"/>
                  </a:moveTo>
                  <a:cubicBezTo>
                    <a:pt x="19317" y="0"/>
                    <a:pt x="19317" y="4"/>
                    <a:pt x="19308" y="4"/>
                  </a:cubicBezTo>
                  <a:cubicBezTo>
                    <a:pt x="8643" y="13"/>
                    <a:pt x="0" y="8659"/>
                    <a:pt x="0" y="19326"/>
                  </a:cubicBezTo>
                  <a:cubicBezTo>
                    <a:pt x="0" y="20580"/>
                    <a:pt x="1019" y="21600"/>
                    <a:pt x="2273" y="21600"/>
                  </a:cubicBezTo>
                  <a:cubicBezTo>
                    <a:pt x="3528" y="21600"/>
                    <a:pt x="4547" y="20580"/>
                    <a:pt x="4547" y="19326"/>
                  </a:cubicBezTo>
                  <a:lnTo>
                    <a:pt x="4547" y="19321"/>
                  </a:lnTo>
                  <a:cubicBezTo>
                    <a:pt x="4547" y="11164"/>
                    <a:pt x="11164" y="4547"/>
                    <a:pt x="19321" y="4547"/>
                  </a:cubicBezTo>
                  <a:lnTo>
                    <a:pt x="19326" y="4547"/>
                  </a:lnTo>
                  <a:cubicBezTo>
                    <a:pt x="20580" y="4547"/>
                    <a:pt x="21599" y="3528"/>
                    <a:pt x="21599" y="2273"/>
                  </a:cubicBezTo>
                  <a:cubicBezTo>
                    <a:pt x="21599" y="1019"/>
                    <a:pt x="20580" y="0"/>
                    <a:pt x="1932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cxnSp>
        <p:nvCxnSpPr>
          <p:cNvPr id="249" name="Straight Connector 33">
            <a:extLst>
              <a:ext uri="{FF2B5EF4-FFF2-40B4-BE49-F238E27FC236}">
                <a16:creationId xmlns:a16="http://schemas.microsoft.com/office/drawing/2014/main" id="{7BF2E1B3-C6F6-4ADA-A200-75D6034BE336}"/>
              </a:ext>
            </a:extLst>
          </p:cNvPr>
          <p:cNvCxnSpPr>
            <a:cxnSpLocks/>
            <a:endCxn id="245" idx="6"/>
          </p:cNvCxnSpPr>
          <p:nvPr/>
        </p:nvCxnSpPr>
        <p:spPr>
          <a:xfrm>
            <a:off x="3968114" y="3788171"/>
            <a:ext cx="5139408" cy="13815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50" name="Straight Connector 33">
            <a:extLst>
              <a:ext uri="{FF2B5EF4-FFF2-40B4-BE49-F238E27FC236}">
                <a16:creationId xmlns:a16="http://schemas.microsoft.com/office/drawing/2014/main" id="{23FF2AC5-1BB4-4DFA-884A-3187F5FB97DE}"/>
              </a:ext>
            </a:extLst>
          </p:cNvPr>
          <p:cNvCxnSpPr>
            <a:cxnSpLocks/>
            <a:stCxn id="265" idx="0"/>
            <a:endCxn id="251" idx="3"/>
          </p:cNvCxnSpPr>
          <p:nvPr/>
        </p:nvCxnSpPr>
        <p:spPr>
          <a:xfrm flipH="1" flipV="1">
            <a:off x="4105477" y="4751524"/>
            <a:ext cx="2063873" cy="582476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251" name="Oval 34">
            <a:extLst>
              <a:ext uri="{FF2B5EF4-FFF2-40B4-BE49-F238E27FC236}">
                <a16:creationId xmlns:a16="http://schemas.microsoft.com/office/drawing/2014/main" id="{99B50D24-EF8F-42C1-ABFF-A04B68EEBCE6}"/>
              </a:ext>
            </a:extLst>
          </p:cNvPr>
          <p:cNvSpPr/>
          <p:nvPr/>
        </p:nvSpPr>
        <p:spPr>
          <a:xfrm>
            <a:off x="1661570" y="3989524"/>
            <a:ext cx="2443907" cy="1524000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127000" sx="101000" sy="101000" algn="ctr" rotWithShape="0">
              <a:sysClr val="windowText" lastClr="000000">
                <a:lumMod val="65000"/>
                <a:lumOff val="35000"/>
                <a:alpha val="2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2" name="Oval 35">
            <a:extLst>
              <a:ext uri="{FF2B5EF4-FFF2-40B4-BE49-F238E27FC236}">
                <a16:creationId xmlns:a16="http://schemas.microsoft.com/office/drawing/2014/main" id="{CE0EE745-DF84-4348-8F42-19CDC3BD6433}"/>
              </a:ext>
            </a:extLst>
          </p:cNvPr>
          <p:cNvSpPr/>
          <p:nvPr/>
        </p:nvSpPr>
        <p:spPr>
          <a:xfrm>
            <a:off x="1806784" y="4071412"/>
            <a:ext cx="2161330" cy="1347788"/>
          </a:xfrm>
          <a:prstGeom prst="round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3" name="Oval 36">
            <a:extLst>
              <a:ext uri="{FF2B5EF4-FFF2-40B4-BE49-F238E27FC236}">
                <a16:creationId xmlns:a16="http://schemas.microsoft.com/office/drawing/2014/main" id="{38B430B2-A5A1-4ABA-A13E-E861153B280E}"/>
              </a:ext>
            </a:extLst>
          </p:cNvPr>
          <p:cNvSpPr/>
          <p:nvPr/>
        </p:nvSpPr>
        <p:spPr>
          <a:xfrm>
            <a:off x="1940792" y="4145001"/>
            <a:ext cx="1887262" cy="1204912"/>
          </a:xfrm>
          <a:prstGeom prst="roundRect">
            <a:avLst/>
          </a:prstGeom>
          <a:solidFill>
            <a:srgbClr val="F0EE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254" name="Group 86">
            <a:extLst>
              <a:ext uri="{FF2B5EF4-FFF2-40B4-BE49-F238E27FC236}">
                <a16:creationId xmlns:a16="http://schemas.microsoft.com/office/drawing/2014/main" id="{42E80A61-F5FE-4335-A49D-14BA977BFA61}"/>
              </a:ext>
            </a:extLst>
          </p:cNvPr>
          <p:cNvGrpSpPr/>
          <p:nvPr/>
        </p:nvGrpSpPr>
        <p:grpSpPr>
          <a:xfrm>
            <a:off x="1946127" y="4531513"/>
            <a:ext cx="1853076" cy="641976"/>
            <a:chOff x="1653284" y="2153034"/>
            <a:chExt cx="798502" cy="407194"/>
          </a:xfrm>
          <a:solidFill>
            <a:srgbClr val="F0EEF0"/>
          </a:solidFill>
        </p:grpSpPr>
        <p:sp>
          <p:nvSpPr>
            <p:cNvPr id="255" name="AutoShape 147">
              <a:extLst>
                <a:ext uri="{FF2B5EF4-FFF2-40B4-BE49-F238E27FC236}">
                  <a16:creationId xmlns:a16="http://schemas.microsoft.com/office/drawing/2014/main" id="{56219D78-9A5F-49EC-B494-E5A5D316D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8954" y="2153034"/>
              <a:ext cx="782832" cy="407194"/>
            </a:xfrm>
            <a:prstGeom prst="round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Gill Sans" charset="0"/>
                </a:rPr>
                <a:t>Numerical Simulation using Ansys Program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prstClr val="black"/>
                </a:solidFill>
                <a:latin typeface="Tw Cen MT" panose="020B0602020104020603" pitchFamily="34" charset="0"/>
                <a:sym typeface="Gill Sans" charset="0"/>
              </a:endParaRPr>
            </a:p>
          </p:txBody>
        </p:sp>
        <p:sp>
          <p:nvSpPr>
            <p:cNvPr id="256" name="AutoShape 148">
              <a:extLst>
                <a:ext uri="{FF2B5EF4-FFF2-40B4-BE49-F238E27FC236}">
                  <a16:creationId xmlns:a16="http://schemas.microsoft.com/office/drawing/2014/main" id="{CFE049EA-1750-47DF-9AEE-6F8B5D23F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3284" y="2276446"/>
              <a:ext cx="67383" cy="96354"/>
            </a:xfrm>
            <a:prstGeom prst="round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cxnSp>
        <p:nvCxnSpPr>
          <p:cNvPr id="257" name="Straight Connector 33">
            <a:extLst>
              <a:ext uri="{FF2B5EF4-FFF2-40B4-BE49-F238E27FC236}">
                <a16:creationId xmlns:a16="http://schemas.microsoft.com/office/drawing/2014/main" id="{E7720DC4-D866-4366-A0B8-DA436B84F3EC}"/>
              </a:ext>
            </a:extLst>
          </p:cNvPr>
          <p:cNvCxnSpPr>
            <a:cxnSpLocks/>
            <a:stCxn id="265" idx="0"/>
            <a:endCxn id="258" idx="1"/>
          </p:cNvCxnSpPr>
          <p:nvPr/>
        </p:nvCxnSpPr>
        <p:spPr>
          <a:xfrm flipV="1">
            <a:off x="6169350" y="4704490"/>
            <a:ext cx="1756390" cy="62951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258" name="Oval 34">
            <a:extLst>
              <a:ext uri="{FF2B5EF4-FFF2-40B4-BE49-F238E27FC236}">
                <a16:creationId xmlns:a16="http://schemas.microsoft.com/office/drawing/2014/main" id="{43E0B4AE-E671-4E55-B6A6-8817EFF9C96D}"/>
              </a:ext>
            </a:extLst>
          </p:cNvPr>
          <p:cNvSpPr/>
          <p:nvPr/>
        </p:nvSpPr>
        <p:spPr>
          <a:xfrm>
            <a:off x="7925740" y="3942490"/>
            <a:ext cx="1747523" cy="1524000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127000" sx="101000" sy="101000" algn="ctr" rotWithShape="0">
              <a:sysClr val="windowText" lastClr="000000">
                <a:lumMod val="65000"/>
                <a:lumOff val="35000"/>
                <a:alpha val="2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9" name="Oval 35">
            <a:extLst>
              <a:ext uri="{FF2B5EF4-FFF2-40B4-BE49-F238E27FC236}">
                <a16:creationId xmlns:a16="http://schemas.microsoft.com/office/drawing/2014/main" id="{74D9F5A8-A988-4FBE-964D-5EECFCD22AF2}"/>
              </a:ext>
            </a:extLst>
          </p:cNvPr>
          <p:cNvSpPr/>
          <p:nvPr/>
        </p:nvSpPr>
        <p:spPr>
          <a:xfrm>
            <a:off x="7985081" y="4020831"/>
            <a:ext cx="1618057" cy="1347788"/>
          </a:xfrm>
          <a:prstGeom prst="round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0" name="Oval 36">
            <a:extLst>
              <a:ext uri="{FF2B5EF4-FFF2-40B4-BE49-F238E27FC236}">
                <a16:creationId xmlns:a16="http://schemas.microsoft.com/office/drawing/2014/main" id="{560AE10A-F9B4-4DB2-A9B9-B60A35C46D47}"/>
              </a:ext>
            </a:extLst>
          </p:cNvPr>
          <p:cNvSpPr/>
          <p:nvPr/>
        </p:nvSpPr>
        <p:spPr>
          <a:xfrm>
            <a:off x="8074845" y="4082139"/>
            <a:ext cx="1446531" cy="1204912"/>
          </a:xfrm>
          <a:prstGeom prst="roundRect">
            <a:avLst/>
          </a:prstGeom>
          <a:solidFill>
            <a:srgbClr val="F0EE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1" name="Oval 43">
            <a:extLst>
              <a:ext uri="{FF2B5EF4-FFF2-40B4-BE49-F238E27FC236}">
                <a16:creationId xmlns:a16="http://schemas.microsoft.com/office/drawing/2014/main" id="{C1967190-B112-4A99-BCF4-D65B101AF380}"/>
              </a:ext>
            </a:extLst>
          </p:cNvPr>
          <p:cNvSpPr/>
          <p:nvPr/>
        </p:nvSpPr>
        <p:spPr>
          <a:xfrm>
            <a:off x="6122745" y="5274866"/>
            <a:ext cx="93210" cy="93210"/>
          </a:xfrm>
          <a:prstGeom prst="ellipse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262" name="Group 86">
            <a:extLst>
              <a:ext uri="{FF2B5EF4-FFF2-40B4-BE49-F238E27FC236}">
                <a16:creationId xmlns:a16="http://schemas.microsoft.com/office/drawing/2014/main" id="{DCC52E03-AD4C-484E-8ACB-1EB40C0B8D57}"/>
              </a:ext>
            </a:extLst>
          </p:cNvPr>
          <p:cNvGrpSpPr/>
          <p:nvPr/>
        </p:nvGrpSpPr>
        <p:grpSpPr>
          <a:xfrm>
            <a:off x="8061965" y="4237301"/>
            <a:ext cx="1396859" cy="843136"/>
            <a:chOff x="1685183" y="1982514"/>
            <a:chExt cx="801434" cy="534786"/>
          </a:xfrm>
          <a:solidFill>
            <a:srgbClr val="F0EEF0"/>
          </a:solidFill>
        </p:grpSpPr>
        <p:sp>
          <p:nvSpPr>
            <p:cNvPr id="263" name="AutoShape 147">
              <a:extLst>
                <a:ext uri="{FF2B5EF4-FFF2-40B4-BE49-F238E27FC236}">
                  <a16:creationId xmlns:a16="http://schemas.microsoft.com/office/drawing/2014/main" id="{D6D93832-9201-4D73-A7AB-A1E3794CD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1286" y="1982514"/>
              <a:ext cx="795331" cy="534786"/>
            </a:xfrm>
            <a:prstGeom prst="round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Gill Sans" charset="0"/>
                </a:rPr>
                <a:t>Experimental Work using different Test section</a:t>
              </a:r>
            </a:p>
          </p:txBody>
        </p:sp>
        <p:sp>
          <p:nvSpPr>
            <p:cNvPr id="264" name="AutoShape 148">
              <a:extLst>
                <a:ext uri="{FF2B5EF4-FFF2-40B4-BE49-F238E27FC236}">
                  <a16:creationId xmlns:a16="http://schemas.microsoft.com/office/drawing/2014/main" id="{1093A0B9-65DE-4A96-904F-DB7A00865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183" y="2251814"/>
              <a:ext cx="69056" cy="69057"/>
            </a:xfrm>
            <a:prstGeom prst="round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65" name="Oval 34">
            <a:extLst>
              <a:ext uri="{FF2B5EF4-FFF2-40B4-BE49-F238E27FC236}">
                <a16:creationId xmlns:a16="http://schemas.microsoft.com/office/drawing/2014/main" id="{3A75F0E5-B8A7-4D9D-900D-4BC571AFC7B8}"/>
              </a:ext>
            </a:extLst>
          </p:cNvPr>
          <p:cNvSpPr/>
          <p:nvPr/>
        </p:nvSpPr>
        <p:spPr>
          <a:xfrm>
            <a:off x="4261524" y="5334000"/>
            <a:ext cx="3815652" cy="1524000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127000" sx="101000" sy="101000" algn="ctr" rotWithShape="0">
              <a:sysClr val="windowText" lastClr="000000">
                <a:lumMod val="65000"/>
                <a:lumOff val="35000"/>
                <a:alpha val="2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6" name="Oval 35">
            <a:extLst>
              <a:ext uri="{FF2B5EF4-FFF2-40B4-BE49-F238E27FC236}">
                <a16:creationId xmlns:a16="http://schemas.microsoft.com/office/drawing/2014/main" id="{152DF900-A8A8-4BF0-8B39-B4448E36DC0E}"/>
              </a:ext>
            </a:extLst>
          </p:cNvPr>
          <p:cNvSpPr/>
          <p:nvPr/>
        </p:nvSpPr>
        <p:spPr>
          <a:xfrm>
            <a:off x="4482116" y="5377722"/>
            <a:ext cx="3374468" cy="1347788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7" name="Oval 36">
            <a:extLst>
              <a:ext uri="{FF2B5EF4-FFF2-40B4-BE49-F238E27FC236}">
                <a16:creationId xmlns:a16="http://schemas.microsoft.com/office/drawing/2014/main" id="{0C8966DC-9E64-4851-8117-FB7EA7D3A771}"/>
              </a:ext>
            </a:extLst>
          </p:cNvPr>
          <p:cNvSpPr/>
          <p:nvPr/>
        </p:nvSpPr>
        <p:spPr>
          <a:xfrm>
            <a:off x="4660976" y="5445095"/>
            <a:ext cx="3016748" cy="1204912"/>
          </a:xfrm>
          <a:prstGeom prst="roundRect">
            <a:avLst/>
          </a:prstGeom>
          <a:solidFill>
            <a:srgbClr val="F0EE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268" name="Group 86">
            <a:extLst>
              <a:ext uri="{FF2B5EF4-FFF2-40B4-BE49-F238E27FC236}">
                <a16:creationId xmlns:a16="http://schemas.microsoft.com/office/drawing/2014/main" id="{71D50842-64B6-4FA8-A989-42475FA0F011}"/>
              </a:ext>
            </a:extLst>
          </p:cNvPr>
          <p:cNvGrpSpPr/>
          <p:nvPr/>
        </p:nvGrpSpPr>
        <p:grpSpPr>
          <a:xfrm>
            <a:off x="4721248" y="5857339"/>
            <a:ext cx="2891403" cy="468452"/>
            <a:chOff x="1713029" y="2141206"/>
            <a:chExt cx="798008" cy="297131"/>
          </a:xfrm>
          <a:solidFill>
            <a:srgbClr val="F0EEF0"/>
          </a:solidFill>
        </p:grpSpPr>
        <p:sp>
          <p:nvSpPr>
            <p:cNvPr id="269" name="AutoShape 147">
              <a:extLst>
                <a:ext uri="{FF2B5EF4-FFF2-40B4-BE49-F238E27FC236}">
                  <a16:creationId xmlns:a16="http://schemas.microsoft.com/office/drawing/2014/main" id="{1E24E472-25DA-4CB0-BE08-E33DB842C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205" y="2141206"/>
              <a:ext cx="782832" cy="297131"/>
            </a:xfrm>
            <a:prstGeom prst="round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Gill Sans" charset="0"/>
                </a:rPr>
                <a:t>Compare the Experimental work with the Numerical simulation to verify the results</a:t>
              </a:r>
            </a:p>
          </p:txBody>
        </p:sp>
        <p:sp>
          <p:nvSpPr>
            <p:cNvPr id="270" name="AutoShape 148">
              <a:extLst>
                <a:ext uri="{FF2B5EF4-FFF2-40B4-BE49-F238E27FC236}">
                  <a16:creationId xmlns:a16="http://schemas.microsoft.com/office/drawing/2014/main" id="{F396AF23-6322-40BA-BA67-5F7B5C8B9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3029" y="2222028"/>
              <a:ext cx="69056" cy="69057"/>
            </a:xfrm>
            <a:prstGeom prst="round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71" name="Oval 43">
            <a:extLst>
              <a:ext uri="{FF2B5EF4-FFF2-40B4-BE49-F238E27FC236}">
                <a16:creationId xmlns:a16="http://schemas.microsoft.com/office/drawing/2014/main" id="{F8983C3A-E402-420F-A951-828FC4B49264}"/>
              </a:ext>
            </a:extLst>
          </p:cNvPr>
          <p:cNvSpPr/>
          <p:nvPr/>
        </p:nvSpPr>
        <p:spPr>
          <a:xfrm>
            <a:off x="6122745" y="5274866"/>
            <a:ext cx="93210" cy="93210"/>
          </a:xfrm>
          <a:prstGeom prst="ellipse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2" name="Title 12">
            <a:extLst>
              <a:ext uri="{FF2B5EF4-FFF2-40B4-BE49-F238E27FC236}">
                <a16:creationId xmlns:a16="http://schemas.microsoft.com/office/drawing/2014/main" id="{71D054D9-6F96-483F-9370-854A34B884D1}"/>
              </a:ext>
            </a:extLst>
          </p:cNvPr>
          <p:cNvSpPr txBox="1">
            <a:spLocks/>
          </p:cNvSpPr>
          <p:nvPr/>
        </p:nvSpPr>
        <p:spPr>
          <a:xfrm>
            <a:off x="3597542" y="226930"/>
            <a:ext cx="4671127" cy="3837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3599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063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EC6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Scope of Present Work:</a:t>
            </a:r>
            <a:b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EC6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EC63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0" name="TextBox 75">
            <a:extLst>
              <a:ext uri="{FF2B5EF4-FFF2-40B4-BE49-F238E27FC236}">
                <a16:creationId xmlns:a16="http://schemas.microsoft.com/office/drawing/2014/main" id="{B9463F10-9409-47D7-9EE2-83433A675C57}"/>
              </a:ext>
            </a:extLst>
          </p:cNvPr>
          <p:cNvSpPr txBox="1"/>
          <p:nvPr/>
        </p:nvSpPr>
        <p:spPr>
          <a:xfrm rot="16200000">
            <a:off x="-773832" y="3275109"/>
            <a:ext cx="209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0EEF0"/>
                </a:solidFill>
                <a:latin typeface="Montserrat" panose="02000505000000020004" pitchFamily="2" charset="0"/>
              </a:rPr>
              <a:t>Recommendations</a:t>
            </a:r>
          </a:p>
        </p:txBody>
      </p:sp>
      <p:sp>
        <p:nvSpPr>
          <p:cNvPr id="101" name="TextBox 88">
            <a:extLst>
              <a:ext uri="{FF2B5EF4-FFF2-40B4-BE49-F238E27FC236}">
                <a16:creationId xmlns:a16="http://schemas.microsoft.com/office/drawing/2014/main" id="{F60E4D03-6469-4D82-A2C5-23DE32CD161E}"/>
              </a:ext>
            </a:extLst>
          </p:cNvPr>
          <p:cNvSpPr txBox="1"/>
          <p:nvPr/>
        </p:nvSpPr>
        <p:spPr>
          <a:xfrm rot="16200000">
            <a:off x="-259203" y="3242815"/>
            <a:ext cx="209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0EEF0"/>
                </a:solidFill>
                <a:latin typeface="Montserrat" panose="02000505000000020004" pitchFamily="2" charset="0"/>
              </a:rPr>
              <a:t>Conclusions</a:t>
            </a:r>
          </a:p>
        </p:txBody>
      </p:sp>
      <p:sp>
        <p:nvSpPr>
          <p:cNvPr id="76" name="TextBox 29">
            <a:extLst>
              <a:ext uri="{FF2B5EF4-FFF2-40B4-BE49-F238E27FC236}">
                <a16:creationId xmlns:a16="http://schemas.microsoft.com/office/drawing/2014/main" id="{7230DEAC-1B66-4651-9B83-BF61AA8BDB3B}"/>
              </a:ext>
            </a:extLst>
          </p:cNvPr>
          <p:cNvSpPr txBox="1"/>
          <p:nvPr/>
        </p:nvSpPr>
        <p:spPr>
          <a:xfrm rot="16200000">
            <a:off x="11015724" y="3159258"/>
            <a:ext cx="1685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Introduction</a:t>
            </a:r>
            <a:endParaRPr lang="en-US" sz="1000" b="1" dirty="0">
              <a:solidFill>
                <a:srgbClr val="F0EEF0"/>
              </a:solidFill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54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2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750"/>
                            </p:stCondLst>
                            <p:childTnLst>
                              <p:par>
                                <p:cTn id="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2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25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75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25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8250"/>
                            </p:stCondLst>
                            <p:childTnLst>
                              <p:par>
                                <p:cTn id="1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25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8500"/>
                            </p:stCondLst>
                            <p:childTnLst>
                              <p:par>
                                <p:cTn id="1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5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9750"/>
                            </p:stCondLst>
                            <p:childTnLst>
                              <p:par>
                                <p:cTn id="1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7" dur="25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51" grpId="0" animBg="1"/>
      <p:bldP spid="252" grpId="0" animBg="1"/>
      <p:bldP spid="253" grpId="0" animBg="1"/>
      <p:bldP spid="258" grpId="0" animBg="1"/>
      <p:bldP spid="259" grpId="0" animBg="1"/>
      <p:bldP spid="260" grpId="0" animBg="1"/>
      <p:bldP spid="261" grpId="0" animBg="1"/>
      <p:bldP spid="265" grpId="0" animBg="1"/>
      <p:bldP spid="266" grpId="0" animBg="1"/>
      <p:bldP spid="267" grpId="0" animBg="1"/>
      <p:bldP spid="2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635AA3-C93F-401E-B26C-B118B1B3E98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72" y="241300"/>
            <a:ext cx="11299970" cy="6388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3523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EA36CD1-A232-45C6-81D0-FF676E79B61E}"/>
              </a:ext>
            </a:extLst>
          </p:cNvPr>
          <p:cNvGrpSpPr/>
          <p:nvPr/>
        </p:nvGrpSpPr>
        <p:grpSpPr>
          <a:xfrm>
            <a:off x="-881742" y="0"/>
            <a:ext cx="13073742" cy="6858000"/>
            <a:chOff x="-1030514" y="0"/>
            <a:chExt cx="13073742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11D4488-BEEE-4523-BF4A-73C4C95CCD2B}"/>
                </a:ext>
              </a:extLst>
            </p:cNvPr>
            <p:cNvSpPr/>
            <p:nvPr/>
          </p:nvSpPr>
          <p:spPr>
            <a:xfrm>
              <a:off x="-1030514" y="0"/>
              <a:ext cx="1219200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278C53F-B948-4E20-B061-EB63FF9E5B5F}"/>
                </a:ext>
              </a:extLst>
            </p:cNvPr>
            <p:cNvSpPr/>
            <p:nvPr/>
          </p:nvSpPr>
          <p:spPr>
            <a:xfrm>
              <a:off x="10609943" y="2732314"/>
              <a:ext cx="551543" cy="1393371"/>
            </a:xfrm>
            <a:prstGeom prst="rect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6F9AD1C9-B71A-4D8D-8F52-77292535D056}"/>
                </a:ext>
              </a:extLst>
            </p:cNvPr>
            <p:cNvSpPr/>
            <p:nvPr/>
          </p:nvSpPr>
          <p:spPr>
            <a:xfrm rot="5400000">
              <a:off x="10412186" y="2988127"/>
              <a:ext cx="2380342" cy="881743"/>
            </a:xfrm>
            <a:prstGeom prst="triangl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47FD0F2-D510-483A-8F91-AA7737C223BD}"/>
              </a:ext>
            </a:extLst>
          </p:cNvPr>
          <p:cNvGrpSpPr/>
          <p:nvPr/>
        </p:nvGrpSpPr>
        <p:grpSpPr>
          <a:xfrm>
            <a:off x="-1431378" y="0"/>
            <a:ext cx="12192000" cy="6858000"/>
            <a:chOff x="-1030514" y="0"/>
            <a:chExt cx="12192000" cy="6858000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71883E71-270A-4B7A-A6F1-8D930DCFAE74}"/>
                </a:ext>
              </a:extLst>
            </p:cNvPr>
            <p:cNvSpPr/>
            <p:nvPr/>
          </p:nvSpPr>
          <p:spPr>
            <a:xfrm>
              <a:off x="-1030514" y="0"/>
              <a:ext cx="1219200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6CD52B85-063B-4CBC-8CDA-A7F94686F31D}"/>
                </a:ext>
              </a:extLst>
            </p:cNvPr>
            <p:cNvSpPr/>
            <p:nvPr/>
          </p:nvSpPr>
          <p:spPr>
            <a:xfrm>
              <a:off x="10609943" y="2732314"/>
              <a:ext cx="551543" cy="1393371"/>
            </a:xfrm>
            <a:prstGeom prst="rect">
              <a:avLst/>
            </a:prstGeom>
            <a:solidFill>
              <a:srgbClr val="52C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8BC03B54-306A-49D5-83B2-3AF41A37C718}"/>
              </a:ext>
            </a:extLst>
          </p:cNvPr>
          <p:cNvGrpSpPr/>
          <p:nvPr/>
        </p:nvGrpSpPr>
        <p:grpSpPr>
          <a:xfrm>
            <a:off x="-1961123" y="0"/>
            <a:ext cx="12192000" cy="6858000"/>
            <a:chOff x="-1030514" y="0"/>
            <a:chExt cx="12192000" cy="6858000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CEFA7B59-6C33-4D92-B710-A74B87EF968C}"/>
                </a:ext>
              </a:extLst>
            </p:cNvPr>
            <p:cNvSpPr/>
            <p:nvPr/>
          </p:nvSpPr>
          <p:spPr>
            <a:xfrm>
              <a:off x="-1030514" y="0"/>
              <a:ext cx="1219200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4124761-4256-49BB-BF1D-57354FAECE8E}"/>
                </a:ext>
              </a:extLst>
            </p:cNvPr>
            <p:cNvSpPr/>
            <p:nvPr/>
          </p:nvSpPr>
          <p:spPr>
            <a:xfrm>
              <a:off x="10609943" y="2732314"/>
              <a:ext cx="551543" cy="1393371"/>
            </a:xfrm>
            <a:prstGeom prst="rect">
              <a:avLst/>
            </a:prstGeom>
            <a:solidFill>
              <a:srgbClr val="FEC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56B62F16-A36A-44C0-BA78-7A19E2AFAA7B}"/>
              </a:ext>
            </a:extLst>
          </p:cNvPr>
          <p:cNvSpPr txBox="1"/>
          <p:nvPr/>
        </p:nvSpPr>
        <p:spPr>
          <a:xfrm rot="16200000">
            <a:off x="8865536" y="3264582"/>
            <a:ext cx="209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0EEF0"/>
                </a:solidFill>
                <a:latin typeface="Montserrat" panose="02000505000000020004" pitchFamily="2" charset="0"/>
              </a:rPr>
              <a:t>Modeling</a:t>
            </a:r>
          </a:p>
        </p:txBody>
      </p:sp>
      <p:sp>
        <p:nvSpPr>
          <p:cNvPr id="97" name="TextBox 133">
            <a:extLst>
              <a:ext uri="{FF2B5EF4-FFF2-40B4-BE49-F238E27FC236}">
                <a16:creationId xmlns:a16="http://schemas.microsoft.com/office/drawing/2014/main" id="{5D280A3F-293B-4596-A025-E40F80F2718B}"/>
              </a:ext>
            </a:extLst>
          </p:cNvPr>
          <p:cNvSpPr txBox="1"/>
          <p:nvPr/>
        </p:nvSpPr>
        <p:spPr>
          <a:xfrm rot="16200000">
            <a:off x="9499166" y="3197482"/>
            <a:ext cx="20900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Literature</a:t>
            </a:r>
            <a:endParaRPr lang="en-US" dirty="0">
              <a:solidFill>
                <a:srgbClr val="F0EEF0"/>
              </a:solidFill>
              <a:latin typeface="Montserrat" panose="02000505000000020004" pitchFamily="2" charset="0"/>
            </a:endParaRPr>
          </a:p>
        </p:txBody>
      </p:sp>
      <p:sp>
        <p:nvSpPr>
          <p:cNvPr id="98" name="TextBox 29">
            <a:extLst>
              <a:ext uri="{FF2B5EF4-FFF2-40B4-BE49-F238E27FC236}">
                <a16:creationId xmlns:a16="http://schemas.microsoft.com/office/drawing/2014/main" id="{23B4EA3D-EFBD-4FE2-BA28-E710AEE8AF88}"/>
              </a:ext>
            </a:extLst>
          </p:cNvPr>
          <p:cNvSpPr txBox="1"/>
          <p:nvPr/>
        </p:nvSpPr>
        <p:spPr>
          <a:xfrm rot="16200000">
            <a:off x="9982689" y="3228263"/>
            <a:ext cx="20900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Introduction</a:t>
            </a:r>
            <a:endParaRPr lang="en-US" sz="1400" b="1" dirty="0">
              <a:solidFill>
                <a:srgbClr val="F0EEF0"/>
              </a:solidFill>
              <a:latin typeface="Montserrat" panose="02000505000000020004" pitchFamily="2" charset="0"/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201DE90E-9875-499A-896E-9B4C81ABA078}"/>
              </a:ext>
            </a:extLst>
          </p:cNvPr>
          <p:cNvSpPr/>
          <p:nvPr/>
        </p:nvSpPr>
        <p:spPr>
          <a:xfrm>
            <a:off x="-1" y="760576"/>
            <a:ext cx="8169780" cy="5597496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052143D-D6AC-4549-964C-5B14B426A02E}"/>
              </a:ext>
            </a:extLst>
          </p:cNvPr>
          <p:cNvSpPr/>
          <p:nvPr/>
        </p:nvSpPr>
        <p:spPr>
          <a:xfrm>
            <a:off x="136733" y="828942"/>
            <a:ext cx="7887768" cy="5466305"/>
          </a:xfrm>
          <a:prstGeom prst="rect">
            <a:avLst/>
          </a:prstGeom>
          <a:solidFill>
            <a:srgbClr val="FEC63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 dirty="0"/>
          </a:p>
        </p:txBody>
      </p:sp>
      <p:sp>
        <p:nvSpPr>
          <p:cNvPr id="99" name="Title 12">
            <a:extLst>
              <a:ext uri="{FF2B5EF4-FFF2-40B4-BE49-F238E27FC236}">
                <a16:creationId xmlns:a16="http://schemas.microsoft.com/office/drawing/2014/main" id="{90E36ACC-58B9-4D5F-A614-999B1A5BDAF9}"/>
              </a:ext>
            </a:extLst>
          </p:cNvPr>
          <p:cNvSpPr txBox="1">
            <a:spLocks/>
          </p:cNvSpPr>
          <p:nvPr/>
        </p:nvSpPr>
        <p:spPr>
          <a:xfrm>
            <a:off x="-509210" y="604917"/>
            <a:ext cx="8964487" cy="3837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3599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063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EC63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Scope of Present Work:</a:t>
            </a:r>
          </a:p>
          <a:p>
            <a:pPr lvl="0" algn="ctr">
              <a:defRPr/>
            </a:pPr>
            <a:r>
              <a:rPr lang="en-US" sz="2500" b="1" dirty="0">
                <a:solidFill>
                  <a:srgbClr val="FEC63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Experimental work </a:t>
            </a:r>
          </a:p>
          <a:p>
            <a:pPr marL="0" marR="0" lvl="0" indent="0" algn="ctr" defTabSz="457063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EC6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EC63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73C28C-4B75-4526-B53D-DB3B64FB72B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32" y="891767"/>
            <a:ext cx="7887769" cy="5466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04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327A043F-AF21-4F8A-A588-40FE3C92B275}"/>
              </a:ext>
            </a:extLst>
          </p:cNvPr>
          <p:cNvGrpSpPr/>
          <p:nvPr/>
        </p:nvGrpSpPr>
        <p:grpSpPr>
          <a:xfrm>
            <a:off x="7314816" y="1286554"/>
            <a:ext cx="4665345" cy="4433044"/>
            <a:chOff x="-31805" y="0"/>
            <a:chExt cx="4665400" cy="5197576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31B5F21-ABF8-416D-9BF9-BBC578CA5885}"/>
                </a:ext>
              </a:extLst>
            </p:cNvPr>
            <p:cNvGrpSpPr/>
            <p:nvPr/>
          </p:nvGrpSpPr>
          <p:grpSpPr>
            <a:xfrm>
              <a:off x="-31805" y="0"/>
              <a:ext cx="4665400" cy="4982946"/>
              <a:chOff x="-31805" y="0"/>
              <a:chExt cx="4665400" cy="4984417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3B7E7AC5-53B3-4662-A710-C516649C8680}"/>
                  </a:ext>
                </a:extLst>
              </p:cNvPr>
              <p:cNvGrpSpPr/>
              <p:nvPr/>
            </p:nvGrpSpPr>
            <p:grpSpPr>
              <a:xfrm>
                <a:off x="-31805" y="0"/>
                <a:ext cx="4665400" cy="2608883"/>
                <a:chOff x="-31808" y="0"/>
                <a:chExt cx="4665789" cy="2608883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675EAD9-26C1-429A-935A-B27AAAD587A9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4633981" cy="2379345"/>
                  <a:chOff x="0" y="0"/>
                  <a:chExt cx="4633780" cy="2379345"/>
                </a:xfrm>
              </p:grpSpPr>
              <p:pic>
                <p:nvPicPr>
                  <p:cNvPr id="60" name="Picture 59">
                    <a:extLst>
                      <a:ext uri="{FF2B5EF4-FFF2-40B4-BE49-F238E27FC236}">
                        <a16:creationId xmlns:a16="http://schemas.microsoft.com/office/drawing/2014/main" id="{11604640-8848-49D8-8DC3-D0BB820D1F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139315" cy="237934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1" name="Picture 60">
                    <a:extLst>
                      <a:ext uri="{FF2B5EF4-FFF2-40B4-BE49-F238E27FC236}">
                        <a16:creationId xmlns:a16="http://schemas.microsoft.com/office/drawing/2014/main" id="{C8204114-DA20-4CA7-9B3E-553FF1239D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16995" y="0"/>
                    <a:ext cx="2216785" cy="237934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59" name="Text Box 27">
                  <a:extLst>
                    <a:ext uri="{FF2B5EF4-FFF2-40B4-BE49-F238E27FC236}">
                      <a16:creationId xmlns:a16="http://schemas.microsoft.com/office/drawing/2014/main" id="{F265AB29-23DD-4A90-BA45-266EDEF30415}"/>
                    </a:ext>
                  </a:extLst>
                </p:cNvPr>
                <p:cNvSpPr txBox="1"/>
                <p:nvPr/>
              </p:nvSpPr>
              <p:spPr>
                <a:xfrm>
                  <a:off x="-31808" y="2353433"/>
                  <a:ext cx="4632960" cy="255450"/>
                </a:xfrm>
                <a:prstGeom prst="rect">
                  <a:avLst/>
                </a:prstGeom>
                <a:solidFill>
                  <a:prstClr val="white"/>
                </a:solidFill>
                <a:ln>
                  <a:noFill/>
                </a:ln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457200" indent="-228600" algn="ctr">
                    <a:spcAft>
                      <a:spcPts val="1000"/>
                    </a:spcAft>
                  </a:pPr>
                  <a:r>
                    <a:rPr lang="en-US" sz="1600" b="1" i="0" dirty="0">
                      <a:solidFill>
                        <a:srgbClr val="44546A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40PPI</a:t>
                  </a:r>
                  <a:endParaRPr lang="en-US" sz="1050" b="1" i="1" dirty="0">
                    <a:solidFill>
                      <a:srgbClr val="44546A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B644FA2-E8F7-495F-A2F1-8DD5E2A03310}"/>
                  </a:ext>
                </a:extLst>
              </p:cNvPr>
              <p:cNvGrpSpPr/>
              <p:nvPr/>
            </p:nvGrpSpPr>
            <p:grpSpPr>
              <a:xfrm>
                <a:off x="1281455" y="2610748"/>
                <a:ext cx="2192316" cy="2373669"/>
                <a:chOff x="17198" y="-100646"/>
                <a:chExt cx="2192316" cy="2373669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2A3BE876-168B-485B-84A8-4AE0B83D97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285" y="-100646"/>
                  <a:ext cx="2139229" cy="203380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7" name="Text Box 29">
                  <a:extLst>
                    <a:ext uri="{FF2B5EF4-FFF2-40B4-BE49-F238E27FC236}">
                      <a16:creationId xmlns:a16="http://schemas.microsoft.com/office/drawing/2014/main" id="{F79D43AD-A731-41B0-9CDE-431A38821CAF}"/>
                    </a:ext>
                  </a:extLst>
                </p:cNvPr>
                <p:cNvSpPr txBox="1"/>
                <p:nvPr/>
              </p:nvSpPr>
              <p:spPr>
                <a:xfrm>
                  <a:off x="17198" y="1976824"/>
                  <a:ext cx="2164715" cy="296199"/>
                </a:xfrm>
                <a:prstGeom prst="rect">
                  <a:avLst/>
                </a:prstGeom>
                <a:solidFill>
                  <a:prstClr val="white"/>
                </a:solidFill>
                <a:ln>
                  <a:noFill/>
                </a:ln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457200" indent="-228600" rtl="0">
                    <a:spcAft>
                      <a:spcPts val="1000"/>
                    </a:spcAft>
                  </a:pPr>
                  <a:r>
                    <a:rPr lang="en-US" sz="1600" b="1" i="0" dirty="0">
                      <a:solidFill>
                        <a:srgbClr val="44546A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10PPI</a:t>
                  </a:r>
                  <a:endParaRPr lang="en-US" sz="1100" b="1" i="1" dirty="0">
                    <a:solidFill>
                      <a:srgbClr val="44546A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spcAft>
                      <a:spcPts val="1000"/>
                    </a:spcAft>
                  </a:pPr>
                  <a:r>
                    <a:rPr lang="en-US" sz="1400" i="0" dirty="0">
                      <a:solidFill>
                        <a:srgbClr val="44546A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endParaRPr lang="en-US" sz="900" i="1" dirty="0">
                    <a:solidFill>
                      <a:srgbClr val="44546A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53" name="Text Box 65">
              <a:extLst>
                <a:ext uri="{FF2B5EF4-FFF2-40B4-BE49-F238E27FC236}">
                  <a16:creationId xmlns:a16="http://schemas.microsoft.com/office/drawing/2014/main" id="{88D8424A-ED5F-4E4C-B211-4B8876830EA0}"/>
                </a:ext>
              </a:extLst>
            </p:cNvPr>
            <p:cNvSpPr txBox="1"/>
            <p:nvPr/>
          </p:nvSpPr>
          <p:spPr>
            <a:xfrm>
              <a:off x="0" y="4982946"/>
              <a:ext cx="4633595" cy="21463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1400" b="1" i="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Figure 2</a:t>
              </a:r>
              <a:r>
                <a:rPr lang="en-US" sz="1400" i="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: Pore density of metal foam</a:t>
              </a:r>
              <a:endParaRPr lang="en-US" sz="9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10272CE-028F-4106-9991-F7F0DCCEBE83}"/>
              </a:ext>
            </a:extLst>
          </p:cNvPr>
          <p:cNvGrpSpPr/>
          <p:nvPr/>
        </p:nvGrpSpPr>
        <p:grpSpPr>
          <a:xfrm>
            <a:off x="737810" y="54962"/>
            <a:ext cx="5652257" cy="6699732"/>
            <a:chOff x="737810" y="54962"/>
            <a:chExt cx="5652257" cy="669973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0DBC42C-A942-4714-81B4-404381BD3501}"/>
                </a:ext>
              </a:extLst>
            </p:cNvPr>
            <p:cNvGrpSpPr/>
            <p:nvPr/>
          </p:nvGrpSpPr>
          <p:grpSpPr>
            <a:xfrm>
              <a:off x="737810" y="54962"/>
              <a:ext cx="5652257" cy="6699732"/>
              <a:chOff x="689313" y="737938"/>
              <a:chExt cx="5652257" cy="6699732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00104ECD-B333-43EC-98AC-786EC152D1CB}"/>
                  </a:ext>
                </a:extLst>
              </p:cNvPr>
              <p:cNvGrpSpPr/>
              <p:nvPr/>
            </p:nvGrpSpPr>
            <p:grpSpPr>
              <a:xfrm>
                <a:off x="689315" y="737938"/>
                <a:ext cx="5652255" cy="6699732"/>
                <a:chOff x="-199050" y="-139315"/>
                <a:chExt cx="5652255" cy="6699732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1254BB13-CCFB-48A1-BD73-0B7DED22B790}"/>
                    </a:ext>
                  </a:extLst>
                </p:cNvPr>
                <p:cNvGrpSpPr/>
                <p:nvPr/>
              </p:nvGrpSpPr>
              <p:grpSpPr>
                <a:xfrm>
                  <a:off x="-199050" y="-139315"/>
                  <a:ext cx="5652255" cy="6699732"/>
                  <a:chOff x="-199088" y="-139321"/>
                  <a:chExt cx="5653334" cy="6700011"/>
                </a:xfrm>
              </p:grpSpPr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4205E8E3-7952-4268-B90B-36238F6523B7}"/>
                      </a:ext>
                    </a:extLst>
                  </p:cNvPr>
                  <p:cNvGrpSpPr/>
                  <p:nvPr/>
                </p:nvGrpSpPr>
                <p:grpSpPr>
                  <a:xfrm>
                    <a:off x="-199088" y="-139321"/>
                    <a:ext cx="5653334" cy="6491995"/>
                    <a:chOff x="-199088" y="-139321"/>
                    <a:chExt cx="5653334" cy="6491995"/>
                  </a:xfrm>
                </p:grpSpPr>
                <p:grpSp>
                  <p:nvGrpSpPr>
                    <p:cNvPr id="43" name="Group 42">
                      <a:extLst>
                        <a:ext uri="{FF2B5EF4-FFF2-40B4-BE49-F238E27FC236}">
                          <a16:creationId xmlns:a16="http://schemas.microsoft.com/office/drawing/2014/main" id="{F83A8CD3-C895-4F4B-9F97-B11A291257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99088" y="3607837"/>
                      <a:ext cx="5653333" cy="2744837"/>
                      <a:chOff x="-250873" y="1739280"/>
                      <a:chExt cx="6142528" cy="2744837"/>
                    </a:xfrm>
                  </p:grpSpPr>
                  <p:grpSp>
                    <p:nvGrpSpPr>
                      <p:cNvPr id="47" name="Group 46">
                        <a:extLst>
                          <a:ext uri="{FF2B5EF4-FFF2-40B4-BE49-F238E27FC236}">
                            <a16:creationId xmlns:a16="http://schemas.microsoft.com/office/drawing/2014/main" id="{97B4FA0A-FCF1-4639-A69A-FAF080346C5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250873" y="1739280"/>
                        <a:ext cx="6142528" cy="2383021"/>
                        <a:chOff x="-250873" y="1739280"/>
                        <a:chExt cx="6142528" cy="2383021"/>
                      </a:xfrm>
                    </p:grpSpPr>
                    <p:pic>
                      <p:nvPicPr>
                        <p:cNvPr id="49" name="Picture 48">
                          <a:extLst>
                            <a:ext uri="{FF2B5EF4-FFF2-40B4-BE49-F238E27FC236}">
                              <a16:creationId xmlns:a16="http://schemas.microsoft.com/office/drawing/2014/main" id="{FE14D4A8-7D0D-4432-BBB7-67105CE86FB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6" cstate="print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7">
                                  <a14:imgEffect>
                                    <a14:brightnessContrast contrast="40000"/>
                                  </a14:imgEffect>
                                </a14:imgLayer>
                              </a14:imgProps>
                            </a:ex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7386" t="95" r="30558" b="-1"/>
                        <a:stretch/>
                      </p:blipFill>
                      <p:spPr bwMode="auto">
                        <a:xfrm rot="5400000">
                          <a:off x="2204758" y="-716351"/>
                          <a:ext cx="1231265" cy="61425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pic>
                      <p:nvPicPr>
                        <p:cNvPr id="50" name="Picture 49">
                          <a:extLst>
                            <a:ext uri="{FF2B5EF4-FFF2-40B4-BE49-F238E27FC236}">
                              <a16:creationId xmlns:a16="http://schemas.microsoft.com/office/drawing/2014/main" id="{1C7FB0A8-B9D4-4263-9EEC-035F021C4F7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8" cstate="print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9">
                                  <a14:imgEffect>
                                    <a14:brightnessContrast bright="20000" contrast="40000"/>
                                  </a14:imgEffect>
                                </a14:imgLayer>
                              </a14:imgProps>
                            </a:ex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3125" t="-213" r="14658" b="-151"/>
                        <a:stretch/>
                      </p:blipFill>
                      <p:spPr bwMode="auto">
                        <a:xfrm rot="16200000">
                          <a:off x="2297921" y="1312370"/>
                          <a:ext cx="1121410" cy="44984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</p:grpSp>
                  <p:sp>
                    <p:nvSpPr>
                      <p:cNvPr id="48" name="Text Box 39">
                        <a:extLst>
                          <a:ext uri="{FF2B5EF4-FFF2-40B4-BE49-F238E27FC236}">
                            <a16:creationId xmlns:a16="http://schemas.microsoft.com/office/drawing/2014/main" id="{6ECBF6E1-6D5C-4EBE-8BBD-6F2C00BF5BF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88194" y="4152647"/>
                        <a:ext cx="5624786" cy="331470"/>
                      </a:xfrm>
                      <a:prstGeom prst="rect">
                        <a:avLst/>
                      </a:prstGeom>
                      <a:solidFill>
                        <a:prstClr val="white"/>
                      </a:solidFill>
                      <a:ln>
                        <a:noFill/>
                      </a:ln>
                    </p:spPr>
                    <p:txBody>
                      <a:bodyPr rot="0" spcFirstLastPara="0" vert="horz" wrap="square" lIns="0" tIns="0" rIns="0" bIns="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>
                          <a:spcAft>
                            <a:spcPts val="1000"/>
                          </a:spcAft>
                        </a:pPr>
                        <a:r>
                          <a:rPr lang="en-US" sz="1600" b="1" i="0" dirty="0">
                            <a:solidFill>
                              <a:srgbClr val="44546A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lang="en-US" sz="1600" b="1" dirty="0">
                            <a:solidFill>
                              <a:srgbClr val="44546A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a:t>D</a:t>
                        </a:r>
                        <a:r>
                          <a:rPr lang="en-US" sz="1600" b="1" i="0" dirty="0">
                            <a:solidFill>
                              <a:srgbClr val="44546A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a:t>imple pipe</a:t>
                        </a:r>
                        <a:endParaRPr lang="en-US" sz="1000" b="1" i="1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4" name="Group 43">
                      <a:extLst>
                        <a:ext uri="{FF2B5EF4-FFF2-40B4-BE49-F238E27FC236}">
                          <a16:creationId xmlns:a16="http://schemas.microsoft.com/office/drawing/2014/main" id="{984AC296-EB39-4FB4-9A06-9DC8E08D12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99086" y="-139321"/>
                      <a:ext cx="5653332" cy="2948250"/>
                      <a:chOff x="-199086" y="-139321"/>
                      <a:chExt cx="5653332" cy="2948250"/>
                    </a:xfrm>
                  </p:grpSpPr>
                  <p:pic>
                    <p:nvPicPr>
                      <p:cNvPr id="45" name="Picture 44">
                        <a:extLst>
                          <a:ext uri="{FF2B5EF4-FFF2-40B4-BE49-F238E27FC236}">
                            <a16:creationId xmlns:a16="http://schemas.microsoft.com/office/drawing/2014/main" id="{E34DB386-C0E7-4AB1-93B2-20CDFA9B798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99086" y="-139321"/>
                        <a:ext cx="5653332" cy="1381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sp>
                    <p:nvSpPr>
                      <p:cNvPr id="46" name="Text Box 62">
                        <a:extLst>
                          <a:ext uri="{FF2B5EF4-FFF2-40B4-BE49-F238E27FC236}">
                            <a16:creationId xmlns:a16="http://schemas.microsoft.com/office/drawing/2014/main" id="{0E302B93-402B-4A4B-BC27-79AAD52B964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152297" y="2562698"/>
                        <a:ext cx="5606540" cy="246231"/>
                      </a:xfrm>
                      <a:prstGeom prst="rect">
                        <a:avLst/>
                      </a:prstGeom>
                      <a:solidFill>
                        <a:prstClr val="white"/>
                      </a:solidFill>
                      <a:ln>
                        <a:noFill/>
                      </a:ln>
                    </p:spPr>
                    <p:txBody>
                      <a:bodyPr rot="0" spcFirstLastPara="0" vert="horz" wrap="square" lIns="0" tIns="0" rIns="0" bIns="0" numCol="1" spcCol="0" rtlCol="0" fromWordArt="0" anchor="t" anchorCtr="0" forceAA="0" compatLnSpc="1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 marL="457200" indent="-228600" rtl="0">
                          <a:spcAft>
                            <a:spcPts val="1000"/>
                          </a:spcAft>
                        </a:pPr>
                        <a:r>
                          <a:rPr lang="en-US" sz="1600" b="1" i="0" dirty="0">
                            <a:solidFill>
                              <a:srgbClr val="44546A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a:t>Clear pipe </a:t>
                        </a:r>
                        <a:endParaRPr lang="en-US" sz="1000" b="1" i="1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sp>
                <p:nvSpPr>
                  <p:cNvPr id="42" name="Text Box 15">
                    <a:extLst>
                      <a:ext uri="{FF2B5EF4-FFF2-40B4-BE49-F238E27FC236}">
                        <a16:creationId xmlns:a16="http://schemas.microsoft.com/office/drawing/2014/main" id="{95A351A4-0C0E-4C99-AE33-21EB40AA7EEE}"/>
                      </a:ext>
                    </a:extLst>
                  </p:cNvPr>
                  <p:cNvSpPr txBox="1"/>
                  <p:nvPr/>
                </p:nvSpPr>
                <p:spPr>
                  <a:xfrm>
                    <a:off x="197060" y="6345237"/>
                    <a:ext cx="5184775" cy="215453"/>
                  </a:xfrm>
                  <a:prstGeom prst="rect">
                    <a:avLst/>
                  </a:prstGeom>
                  <a:solidFill>
                    <a:prstClr val="white"/>
                  </a:solidFill>
                  <a:ln>
                    <a:noFill/>
                  </a:ln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en-US" sz="1400" b="1" i="0" dirty="0">
                        <a:solidFill>
                          <a:srgbClr val="44546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Figure 1</a:t>
                    </a:r>
                    <a:r>
                      <a:rPr lang="en-US" sz="1400" i="0" dirty="0">
                        <a:solidFill>
                          <a:srgbClr val="44546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: Test section of clear and dimple pipe</a:t>
                    </a:r>
                    <a:endParaRPr lang="en-US" sz="900" i="1" dirty="0">
                      <a:solidFill>
                        <a:srgbClr val="44546A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40" name="Arrow: Curved Left 39">
                  <a:extLst>
                    <a:ext uri="{FF2B5EF4-FFF2-40B4-BE49-F238E27FC236}">
                      <a16:creationId xmlns:a16="http://schemas.microsoft.com/office/drawing/2014/main" id="{72539601-2ABF-435D-908A-F40C707F0582}"/>
                    </a:ext>
                  </a:extLst>
                </p:cNvPr>
                <p:cNvSpPr/>
                <p:nvPr/>
              </p:nvSpPr>
              <p:spPr>
                <a:xfrm>
                  <a:off x="2439625" y="4258458"/>
                  <a:ext cx="445273" cy="1160890"/>
                </a:xfrm>
                <a:prstGeom prst="curvedLeftArrow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3F0E259-7CDE-41F4-9F73-578C14993F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224" t="-305" r="39811"/>
              <a:stretch/>
            </p:blipFill>
            <p:spPr>
              <a:xfrm rot="5400000">
                <a:off x="3132263" y="1273459"/>
                <a:ext cx="766354" cy="5652254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0DE8DF2-A128-46E5-8DB7-4FCCFA9879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47"/>
            <a:stretch/>
          </p:blipFill>
          <p:spPr>
            <a:xfrm rot="5400000">
              <a:off x="2908642" y="-772011"/>
              <a:ext cx="1310592" cy="56522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4330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393942E4-21B6-440A-B099-44C1E819A6A9}"/>
              </a:ext>
            </a:extLst>
          </p:cNvPr>
          <p:cNvGrpSpPr/>
          <p:nvPr/>
        </p:nvGrpSpPr>
        <p:grpSpPr>
          <a:xfrm>
            <a:off x="10196" y="213927"/>
            <a:ext cx="5701911" cy="6644073"/>
            <a:chOff x="10196" y="213927"/>
            <a:chExt cx="5701911" cy="661422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1216190-5F88-409A-B4E7-C709B5FFD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48" y="213927"/>
              <a:ext cx="5641359" cy="252834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8325656-8158-4B8F-8DD2-D6DAF9AAF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11" y="2528348"/>
              <a:ext cx="5641359" cy="2224667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4F5CCDA-6AFA-47D5-BECC-B1DBE390D19A}"/>
                </a:ext>
              </a:extLst>
            </p:cNvPr>
            <p:cNvGrpSpPr/>
            <p:nvPr/>
          </p:nvGrpSpPr>
          <p:grpSpPr>
            <a:xfrm>
              <a:off x="10196" y="2333407"/>
              <a:ext cx="5663603" cy="4494743"/>
              <a:chOff x="419836" y="2021821"/>
              <a:chExt cx="5658065" cy="3886895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F9196941-1414-4810-898A-3A35A50D04BF}"/>
                  </a:ext>
                </a:extLst>
              </p:cNvPr>
              <p:cNvGrpSpPr/>
              <p:nvPr/>
            </p:nvGrpSpPr>
            <p:grpSpPr>
              <a:xfrm>
                <a:off x="419836" y="2021821"/>
                <a:ext cx="5658065" cy="3647914"/>
                <a:chOff x="419836" y="2021821"/>
                <a:chExt cx="5658065" cy="3647914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E786287D-B6D8-45FF-AE20-440FEA586B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836" y="4102769"/>
                  <a:ext cx="5658065" cy="156696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8" name="Text Box 52">
                  <a:extLst>
                    <a:ext uri="{FF2B5EF4-FFF2-40B4-BE49-F238E27FC236}">
                      <a16:creationId xmlns:a16="http://schemas.microsoft.com/office/drawing/2014/main" id="{EFB2EAE4-D59C-45C7-B715-3C794E4F32E7}"/>
                    </a:ext>
                  </a:extLst>
                </p:cNvPr>
                <p:cNvSpPr txBox="1"/>
                <p:nvPr/>
              </p:nvSpPr>
              <p:spPr>
                <a:xfrm>
                  <a:off x="1867907" y="2021821"/>
                  <a:ext cx="2556141" cy="266155"/>
                </a:xfrm>
                <a:prstGeom prst="rect">
                  <a:avLst/>
                </a:prstGeom>
                <a:solidFill>
                  <a:prstClr val="white"/>
                </a:solidFill>
                <a:ln>
                  <a:noFill/>
                </a:ln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457200" indent="-228600" algn="ctr">
                    <a:spcAft>
                      <a:spcPts val="1000"/>
                    </a:spcAft>
                  </a:pPr>
                  <a:r>
                    <a:rPr lang="en-US" sz="2000" b="1" i="0" dirty="0">
                      <a:solidFill>
                        <a:srgbClr val="44546A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1) Clear pipe</a:t>
                  </a:r>
                  <a:endParaRPr lang="en-US" sz="1200" b="1" i="1" dirty="0">
                    <a:solidFill>
                      <a:srgbClr val="44546A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" name="Text Box 56">
                <a:extLst>
                  <a:ext uri="{FF2B5EF4-FFF2-40B4-BE49-F238E27FC236}">
                    <a16:creationId xmlns:a16="http://schemas.microsoft.com/office/drawing/2014/main" id="{3E101D4A-C383-4E39-A87C-B1E7D69D1431}"/>
                  </a:ext>
                </a:extLst>
              </p:cNvPr>
              <p:cNvSpPr txBox="1"/>
              <p:nvPr/>
            </p:nvSpPr>
            <p:spPr>
              <a:xfrm>
                <a:off x="430947" y="5669177"/>
                <a:ext cx="5635843" cy="239539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457200" indent="-228600" algn="ctr" rtl="0">
                  <a:spcAft>
                    <a:spcPts val="1000"/>
                  </a:spcAft>
                </a:pPr>
                <a:r>
                  <a:rPr lang="en-US" b="1" i="0" dirty="0">
                    <a:solidFill>
                      <a:srgbClr val="44546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2) Case A</a:t>
                </a:r>
                <a:endParaRPr lang="en-US" sz="1100" b="1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ED02B3-C3A6-41F7-B9D8-449C94BBFC3A}"/>
              </a:ext>
            </a:extLst>
          </p:cNvPr>
          <p:cNvGrpSpPr/>
          <p:nvPr/>
        </p:nvGrpSpPr>
        <p:grpSpPr>
          <a:xfrm>
            <a:off x="6024114" y="8389"/>
            <a:ext cx="6125251" cy="6849611"/>
            <a:chOff x="6055108" y="0"/>
            <a:chExt cx="6125251" cy="687387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81FCF68-ECAB-45ED-A1A1-679EB23BB6FF}"/>
                </a:ext>
              </a:extLst>
            </p:cNvPr>
            <p:cNvGrpSpPr/>
            <p:nvPr/>
          </p:nvGrpSpPr>
          <p:grpSpPr>
            <a:xfrm>
              <a:off x="6055108" y="0"/>
              <a:ext cx="6115575" cy="4358815"/>
              <a:chOff x="-582005" y="2282931"/>
              <a:chExt cx="6116957" cy="374528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A85B274-3701-4E5B-A12A-BC821EFE93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17" t="5412" r="5102" b="8248"/>
              <a:stretch/>
            </p:blipFill>
            <p:spPr bwMode="auto">
              <a:xfrm>
                <a:off x="-582005" y="4161311"/>
                <a:ext cx="6116957" cy="186690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BD187E7-74C9-4068-AE09-5CA102DFB19C}"/>
                  </a:ext>
                </a:extLst>
              </p:cNvPr>
              <p:cNvGrpSpPr/>
              <p:nvPr/>
            </p:nvGrpSpPr>
            <p:grpSpPr>
              <a:xfrm>
                <a:off x="-571955" y="2282931"/>
                <a:ext cx="6106907" cy="3725142"/>
                <a:chOff x="-571955" y="2282955"/>
                <a:chExt cx="6106907" cy="372518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37C56AE4-9624-4085-A612-1262C07163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182" r="2" b="8074"/>
                <a:stretch/>
              </p:blipFill>
              <p:spPr bwMode="auto">
                <a:xfrm>
                  <a:off x="-571955" y="2282955"/>
                  <a:ext cx="6106907" cy="213721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0" name="Text Box 44">
                  <a:extLst>
                    <a:ext uri="{FF2B5EF4-FFF2-40B4-BE49-F238E27FC236}">
                      <a16:creationId xmlns:a16="http://schemas.microsoft.com/office/drawing/2014/main" id="{8A02DEBD-F2EF-4A66-8607-DC795653B24B}"/>
                    </a:ext>
                  </a:extLst>
                </p:cNvPr>
                <p:cNvSpPr txBox="1"/>
                <p:nvPr/>
              </p:nvSpPr>
              <p:spPr>
                <a:xfrm>
                  <a:off x="1534830" y="5743678"/>
                  <a:ext cx="1883285" cy="264458"/>
                </a:xfrm>
                <a:prstGeom prst="rect">
                  <a:avLst/>
                </a:prstGeom>
                <a:solidFill>
                  <a:prstClr val="white"/>
                </a:solidFill>
                <a:ln>
                  <a:noFill/>
                </a:ln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588645" indent="-228600" rtl="0">
                    <a:spcAft>
                      <a:spcPts val="1000"/>
                    </a:spcAft>
                  </a:pPr>
                  <a:r>
                    <a:rPr lang="en-US" sz="2000" b="1" i="0" dirty="0">
                      <a:solidFill>
                        <a:srgbClr val="44546A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3) Case B</a:t>
                  </a:r>
                  <a:endParaRPr lang="en-US" sz="1200" b="1" i="1" dirty="0">
                    <a:solidFill>
                      <a:srgbClr val="44546A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2" name="Text Box 42">
              <a:extLst>
                <a:ext uri="{FF2B5EF4-FFF2-40B4-BE49-F238E27FC236}">
                  <a16:creationId xmlns:a16="http://schemas.microsoft.com/office/drawing/2014/main" id="{2E6623FD-EF67-4428-A29B-99ED9BE5F5FE}"/>
                </a:ext>
              </a:extLst>
            </p:cNvPr>
            <p:cNvSpPr txBox="1"/>
            <p:nvPr/>
          </p:nvSpPr>
          <p:spPr>
            <a:xfrm>
              <a:off x="6599140" y="472334"/>
              <a:ext cx="2513755" cy="313086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 rtl="0">
                <a:spcAft>
                  <a:spcPts val="1000"/>
                </a:spcAft>
              </a:pPr>
              <a:r>
                <a:rPr lang="en-US" b="1" dirty="0">
                  <a:solidFill>
                    <a:srgbClr val="44546A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Axial-section </a:t>
              </a:r>
              <a:r>
                <a:rPr lang="en-US" b="1" i="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dimple pipe </a:t>
              </a:r>
              <a:endParaRPr lang="en-US" sz="1100" b="1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232EBB0-A9BB-476C-94C3-2695AAD64F34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3" t="3856" r="5210" b="8763"/>
            <a:stretch/>
          </p:blipFill>
          <p:spPr bwMode="auto">
            <a:xfrm>
              <a:off x="6064784" y="4371421"/>
              <a:ext cx="6115575" cy="22415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8" name="Text Box 46">
              <a:extLst>
                <a:ext uri="{FF2B5EF4-FFF2-40B4-BE49-F238E27FC236}">
                  <a16:creationId xmlns:a16="http://schemas.microsoft.com/office/drawing/2014/main" id="{6E2B6E71-C52F-4588-A42C-FE7A79BB7735}"/>
                </a:ext>
              </a:extLst>
            </p:cNvPr>
            <p:cNvSpPr txBox="1"/>
            <p:nvPr/>
          </p:nvSpPr>
          <p:spPr>
            <a:xfrm>
              <a:off x="6064784" y="6612255"/>
              <a:ext cx="6096615" cy="261619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588645" indent="-228600" algn="ctr" rtl="0">
                <a:spcAft>
                  <a:spcPts val="1000"/>
                </a:spcAft>
              </a:pPr>
              <a:r>
                <a:rPr lang="en-US" b="1" i="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4) Case C</a:t>
              </a:r>
              <a:endParaRPr lang="en-US" sz="1100" b="1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en-US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9655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FE6A7CE7-B8D5-4755-8325-C6EF92E68541}"/>
              </a:ext>
            </a:extLst>
          </p:cNvPr>
          <p:cNvGrpSpPr/>
          <p:nvPr/>
        </p:nvGrpSpPr>
        <p:grpSpPr>
          <a:xfrm>
            <a:off x="6096000" y="84651"/>
            <a:ext cx="5754854" cy="6030122"/>
            <a:chOff x="5385726" y="84651"/>
            <a:chExt cx="5754854" cy="544392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BDCC0C0-1FE8-4795-BD1C-BE52D79FDB52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1" t="7273" b="15455"/>
            <a:stretch/>
          </p:blipFill>
          <p:spPr bwMode="auto">
            <a:xfrm>
              <a:off x="5385732" y="84651"/>
              <a:ext cx="5754848" cy="2348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1" name="Text Box 36">
              <a:extLst>
                <a:ext uri="{FF2B5EF4-FFF2-40B4-BE49-F238E27FC236}">
                  <a16:creationId xmlns:a16="http://schemas.microsoft.com/office/drawing/2014/main" id="{A7CED17D-B0E2-4AD9-9068-786463669990}"/>
                </a:ext>
              </a:extLst>
            </p:cNvPr>
            <p:cNvSpPr txBox="1"/>
            <p:nvPr/>
          </p:nvSpPr>
          <p:spPr>
            <a:xfrm>
              <a:off x="5385730" y="2432807"/>
              <a:ext cx="5754847" cy="261619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588645" indent="-228600" rtl="0">
                <a:spcAft>
                  <a:spcPts val="1000"/>
                </a:spcAft>
              </a:pPr>
              <a:r>
                <a:rPr lang="en-US" b="1" i="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6) Case E</a:t>
              </a:r>
              <a:endParaRPr lang="en-US" sz="1100" b="1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 Box 38">
              <a:extLst>
                <a:ext uri="{FF2B5EF4-FFF2-40B4-BE49-F238E27FC236}">
                  <a16:creationId xmlns:a16="http://schemas.microsoft.com/office/drawing/2014/main" id="{8D8C7413-3F90-44BE-9AEA-0ABCBB09D709}"/>
                </a:ext>
              </a:extLst>
            </p:cNvPr>
            <p:cNvSpPr txBox="1"/>
            <p:nvPr/>
          </p:nvSpPr>
          <p:spPr>
            <a:xfrm>
              <a:off x="5385726" y="5251574"/>
              <a:ext cx="5754845" cy="276999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588645" indent="-228600" rtl="0">
                <a:spcAft>
                  <a:spcPts val="1000"/>
                </a:spcAft>
              </a:pPr>
              <a:r>
                <a:rPr lang="en-US" b="1" i="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7) Case F</a:t>
              </a:r>
              <a:endParaRPr lang="en-US" sz="1100" b="1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7E2DD65-205E-4AD5-AB77-041062E3DF7D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5727" y="2659247"/>
              <a:ext cx="5754846" cy="25923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E73431-D7C8-4C9E-A208-140DF601386A}"/>
              </a:ext>
            </a:extLst>
          </p:cNvPr>
          <p:cNvGrpSpPr/>
          <p:nvPr/>
        </p:nvGrpSpPr>
        <p:grpSpPr>
          <a:xfrm>
            <a:off x="0" y="444080"/>
            <a:ext cx="5528346" cy="5670693"/>
            <a:chOff x="-1" y="242745"/>
            <a:chExt cx="5159228" cy="567069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62A87B1-5CFE-44A6-A0DD-5A2254027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242745"/>
              <a:ext cx="5159227" cy="2984920"/>
            </a:xfrm>
            <a:prstGeom prst="rect">
              <a:avLst/>
            </a:prstGeom>
          </p:spPr>
        </p:pic>
        <p:sp>
          <p:nvSpPr>
            <p:cNvPr id="20" name="Text Box 23">
              <a:extLst>
                <a:ext uri="{FF2B5EF4-FFF2-40B4-BE49-F238E27FC236}">
                  <a16:creationId xmlns:a16="http://schemas.microsoft.com/office/drawing/2014/main" id="{E8C2FF33-A5F7-40A8-B3CF-4845CBE3CA0C}"/>
                </a:ext>
              </a:extLst>
            </p:cNvPr>
            <p:cNvSpPr txBox="1"/>
            <p:nvPr/>
          </p:nvSpPr>
          <p:spPr>
            <a:xfrm>
              <a:off x="0" y="5651819"/>
              <a:ext cx="5159227" cy="261619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588645" indent="-228600" rtl="0">
                <a:spcAft>
                  <a:spcPts val="1000"/>
                </a:spcAft>
              </a:pPr>
              <a:r>
                <a:rPr lang="en-US" b="1" i="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5) Case D</a:t>
              </a:r>
              <a:endParaRPr lang="en-US" sz="1100" b="1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24EC9D0-7C2D-4B17-9DB5-F890631E1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4381"/>
            <a:ext cx="5528345" cy="275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97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8DD713-547C-49BA-B711-E24AD0411130}"/>
              </a:ext>
            </a:extLst>
          </p:cNvPr>
          <p:cNvSpPr txBox="1"/>
          <p:nvPr/>
        </p:nvSpPr>
        <p:spPr>
          <a:xfrm>
            <a:off x="209847" y="0"/>
            <a:ext cx="972284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numerical part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it was used Ansys fluent  program 2021 in different cases, the assumption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dimension model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metal foam is isotropic, homogenous, uniform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  thermophysical properties of the solid and fluid phases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working fluid is a Newtonian and incompressible fluid and its flow is turbulent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Porosity 0.9 %, pore density (10,20,30, 40 PPI)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numerical results are compared with data obtained from experimental work.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E59418-9BF2-49FA-BA0B-1FECCA90A8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82" t="16425" b="8020"/>
          <a:stretch/>
        </p:blipFill>
        <p:spPr>
          <a:xfrm>
            <a:off x="0" y="4598503"/>
            <a:ext cx="6281530" cy="1895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4CC75E-19D4-4D84-8684-AEEF09E19FF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" b="19514"/>
          <a:stretch/>
        </p:blipFill>
        <p:spPr bwMode="auto">
          <a:xfrm>
            <a:off x="6281530" y="4598504"/>
            <a:ext cx="5910470" cy="20056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7452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30B8CA5-4DEF-4D79-8D61-35661175F197}"/>
              </a:ext>
            </a:extLst>
          </p:cNvPr>
          <p:cNvGrpSpPr/>
          <p:nvPr/>
        </p:nvGrpSpPr>
        <p:grpSpPr>
          <a:xfrm>
            <a:off x="329324" y="-80596"/>
            <a:ext cx="11777685" cy="3809476"/>
            <a:chOff x="-3337643" y="-492391"/>
            <a:chExt cx="10063994" cy="3647185"/>
          </a:xfrm>
        </p:grpSpPr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C0BA0AF9-456C-463D-A186-238D6CEFBDA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4829026"/>
                </p:ext>
              </p:extLst>
            </p:nvPr>
          </p:nvGraphicFramePr>
          <p:xfrm>
            <a:off x="-3032583" y="-415228"/>
            <a:ext cx="4318635" cy="33678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B43D1193-96D6-4210-99DF-3A177D26D75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78141141"/>
                </p:ext>
              </p:extLst>
            </p:nvPr>
          </p:nvGraphicFramePr>
          <p:xfrm>
            <a:off x="1724246" y="-492391"/>
            <a:ext cx="4318635" cy="35222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 Box 488">
              <a:extLst>
                <a:ext uri="{FF2B5EF4-FFF2-40B4-BE49-F238E27FC236}">
                  <a16:creationId xmlns:a16="http://schemas.microsoft.com/office/drawing/2014/main" id="{AE53999F-621C-432D-BC7C-FAEDD1AE56FC}"/>
                </a:ext>
              </a:extLst>
            </p:cNvPr>
            <p:cNvSpPr txBox="1"/>
            <p:nvPr/>
          </p:nvSpPr>
          <p:spPr>
            <a:xfrm>
              <a:off x="-3337643" y="2908674"/>
              <a:ext cx="4928754" cy="242284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lvl="0" algn="ctr">
                <a:spcAft>
                  <a:spcPts val="1000"/>
                </a:spcAft>
              </a:pPr>
              <a:r>
                <a:rPr lang="en-US" b="1" i="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Case A </a:t>
              </a:r>
              <a:endParaRPr lang="en-US" sz="1200" b="1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 Box 489">
              <a:extLst>
                <a:ext uri="{FF2B5EF4-FFF2-40B4-BE49-F238E27FC236}">
                  <a16:creationId xmlns:a16="http://schemas.microsoft.com/office/drawing/2014/main" id="{64296B1E-8CDA-4F79-9C6F-E258ED651686}"/>
                </a:ext>
              </a:extLst>
            </p:cNvPr>
            <p:cNvSpPr txBox="1"/>
            <p:nvPr/>
          </p:nvSpPr>
          <p:spPr>
            <a:xfrm>
              <a:off x="1667372" y="2912510"/>
              <a:ext cx="5058979" cy="242284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lvl="0" algn="ctr" rtl="0">
                <a:spcAft>
                  <a:spcPts val="1000"/>
                </a:spcAft>
              </a:pPr>
              <a:r>
                <a:rPr lang="en-US" b="1" i="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Case B, C</a:t>
              </a:r>
              <a:endParaRPr lang="en-US" sz="1200" b="1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AA3FAE5-DC73-43FA-A0F3-6DCB5AE71C6B}"/>
              </a:ext>
            </a:extLst>
          </p:cNvPr>
          <p:cNvGrpSpPr/>
          <p:nvPr/>
        </p:nvGrpSpPr>
        <p:grpSpPr>
          <a:xfrm>
            <a:off x="-84991" y="3724873"/>
            <a:ext cx="12192000" cy="3133127"/>
            <a:chOff x="-3293427" y="672665"/>
            <a:chExt cx="10698479" cy="2378585"/>
          </a:xfrm>
        </p:grpSpPr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13D4D57D-1285-48E9-95CD-286B5865914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45318094"/>
                </p:ext>
              </p:extLst>
            </p:nvPr>
          </p:nvGraphicFramePr>
          <p:xfrm>
            <a:off x="-3293427" y="685635"/>
            <a:ext cx="3599815" cy="21596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Text Box 189">
              <a:extLst>
                <a:ext uri="{FF2B5EF4-FFF2-40B4-BE49-F238E27FC236}">
                  <a16:creationId xmlns:a16="http://schemas.microsoft.com/office/drawing/2014/main" id="{9D54548E-A9FA-4AB6-91FC-896E903977C8}"/>
                </a:ext>
              </a:extLst>
            </p:cNvPr>
            <p:cNvSpPr txBox="1"/>
            <p:nvPr/>
          </p:nvSpPr>
          <p:spPr>
            <a:xfrm>
              <a:off x="-3293426" y="2855417"/>
              <a:ext cx="4054499" cy="180967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457200" indent="-228600" algn="ctr" rtl="0">
                <a:spcAft>
                  <a:spcPts val="1000"/>
                </a:spcAft>
              </a:pPr>
              <a:r>
                <a:rPr lang="en-US" b="1" i="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Case D</a:t>
              </a:r>
              <a:endParaRPr lang="en-US" sz="1200" b="1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805E740A-26BD-4D35-B504-A60BD6CD360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51592496"/>
                </p:ext>
              </p:extLst>
            </p:nvPr>
          </p:nvGraphicFramePr>
          <p:xfrm>
            <a:off x="310540" y="672665"/>
            <a:ext cx="3599815" cy="21596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7" name="Text Box 256">
              <a:extLst>
                <a:ext uri="{FF2B5EF4-FFF2-40B4-BE49-F238E27FC236}">
                  <a16:creationId xmlns:a16="http://schemas.microsoft.com/office/drawing/2014/main" id="{FF063C20-97B3-4F16-BF14-A97D6F2332CD}"/>
                </a:ext>
              </a:extLst>
            </p:cNvPr>
            <p:cNvSpPr txBox="1"/>
            <p:nvPr/>
          </p:nvSpPr>
          <p:spPr>
            <a:xfrm>
              <a:off x="761071" y="2862850"/>
              <a:ext cx="3149284" cy="180967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457200" indent="-228600" algn="ctr" rtl="0">
                <a:spcAft>
                  <a:spcPts val="1000"/>
                </a:spcAft>
              </a:pPr>
              <a:r>
                <a:rPr lang="en-US" b="1" i="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Case E</a:t>
              </a:r>
              <a:endParaRPr lang="en-US" sz="1200" b="1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18" name="Chart 17">
              <a:extLst>
                <a:ext uri="{FF2B5EF4-FFF2-40B4-BE49-F238E27FC236}">
                  <a16:creationId xmlns:a16="http://schemas.microsoft.com/office/drawing/2014/main" id="{EAF30160-FC6E-407A-AC1D-1BCF85B6233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19432247"/>
                </p:ext>
              </p:extLst>
            </p:nvPr>
          </p:nvGraphicFramePr>
          <p:xfrm>
            <a:off x="3805237" y="695782"/>
            <a:ext cx="3599815" cy="21596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9" name="Text Box 260">
              <a:extLst>
                <a:ext uri="{FF2B5EF4-FFF2-40B4-BE49-F238E27FC236}">
                  <a16:creationId xmlns:a16="http://schemas.microsoft.com/office/drawing/2014/main" id="{08A70B58-42FC-4C58-9B86-101C79D39973}"/>
                </a:ext>
              </a:extLst>
            </p:cNvPr>
            <p:cNvSpPr txBox="1"/>
            <p:nvPr/>
          </p:nvSpPr>
          <p:spPr>
            <a:xfrm>
              <a:off x="3910355" y="2870283"/>
              <a:ext cx="3345834" cy="180967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lvl="0" algn="ctr" rtl="0">
                <a:spcAft>
                  <a:spcPts val="1000"/>
                </a:spcAft>
              </a:pPr>
              <a:r>
                <a:rPr lang="en-US" b="1" i="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Case F </a:t>
              </a:r>
              <a:endParaRPr lang="en-US" sz="1200" b="1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84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6">
            <a:extLst>
              <a:ext uri="{FF2B5EF4-FFF2-40B4-BE49-F238E27FC236}">
                <a16:creationId xmlns:a16="http://schemas.microsoft.com/office/drawing/2014/main" id="{AF58C46A-8002-4439-AEDC-E6297F7DAE53}"/>
              </a:ext>
            </a:extLst>
          </p:cNvPr>
          <p:cNvSpPr txBox="1"/>
          <p:nvPr/>
        </p:nvSpPr>
        <p:spPr>
          <a:xfrm>
            <a:off x="719580" y="314155"/>
            <a:ext cx="11141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transfer enhancement in a pipe filled with metal foam</a:t>
            </a:r>
          </a:p>
        </p:txBody>
      </p:sp>
      <p:sp>
        <p:nvSpPr>
          <p:cNvPr id="6" name="TextBox 86">
            <a:extLst>
              <a:ext uri="{FF2B5EF4-FFF2-40B4-BE49-F238E27FC236}">
                <a16:creationId xmlns:a16="http://schemas.microsoft.com/office/drawing/2014/main" id="{53B89ADD-6B24-47FC-B109-973C1DCBC701}"/>
              </a:ext>
            </a:extLst>
          </p:cNvPr>
          <p:cNvSpPr txBox="1"/>
          <p:nvPr/>
        </p:nvSpPr>
        <p:spPr>
          <a:xfrm>
            <a:off x="719579" y="3213340"/>
            <a:ext cx="111414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5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Raad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Mohammed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Kathem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FF5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Supervised by :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Assist. Prof. Dr. Sajida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Lafta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92264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115BF7A-8D7F-485E-AB2D-1EC4BBA7544D}"/>
              </a:ext>
            </a:extLst>
          </p:cNvPr>
          <p:cNvGrpSpPr/>
          <p:nvPr/>
        </p:nvGrpSpPr>
        <p:grpSpPr>
          <a:xfrm>
            <a:off x="203295" y="485325"/>
            <a:ext cx="11328597" cy="2665343"/>
            <a:chOff x="-3184747" y="1499204"/>
            <a:chExt cx="11328597" cy="2665525"/>
          </a:xfrm>
        </p:grpSpPr>
        <p:sp>
          <p:nvSpPr>
            <p:cNvPr id="3" name="Text Box 279">
              <a:extLst>
                <a:ext uri="{FF2B5EF4-FFF2-40B4-BE49-F238E27FC236}">
                  <a16:creationId xmlns:a16="http://schemas.microsoft.com/office/drawing/2014/main" id="{E01AB3C3-1BC6-4690-B601-403902424A62}"/>
                </a:ext>
              </a:extLst>
            </p:cNvPr>
            <p:cNvSpPr txBox="1"/>
            <p:nvPr/>
          </p:nvSpPr>
          <p:spPr>
            <a:xfrm>
              <a:off x="4728277" y="3894920"/>
              <a:ext cx="3245299" cy="269809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indent="-228600" algn="ctr" rtl="0">
                <a:spcAft>
                  <a:spcPts val="1000"/>
                </a:spcAft>
              </a:pPr>
              <a:r>
                <a:rPr lang="en-US" b="1" i="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Case C </a:t>
              </a:r>
              <a:endParaRPr lang="en-US" sz="1200" b="1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000"/>
                </a:spcAft>
              </a:pPr>
              <a:r>
                <a:rPr lang="en-US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054DD7D-3814-44A3-AB18-E109EF3259A7}"/>
                </a:ext>
              </a:extLst>
            </p:cNvPr>
            <p:cNvGrpSpPr/>
            <p:nvPr/>
          </p:nvGrpSpPr>
          <p:grpSpPr>
            <a:xfrm>
              <a:off x="-3184747" y="1499204"/>
              <a:ext cx="11328597" cy="2665525"/>
              <a:chOff x="-3201223" y="1499204"/>
              <a:chExt cx="11328597" cy="2665525"/>
            </a:xfrm>
          </p:grpSpPr>
          <p:graphicFrame>
            <p:nvGraphicFramePr>
              <p:cNvPr id="5" name="Chart 4">
                <a:extLst>
                  <a:ext uri="{FF2B5EF4-FFF2-40B4-BE49-F238E27FC236}">
                    <a16:creationId xmlns:a16="http://schemas.microsoft.com/office/drawing/2014/main" id="{3F5060A0-B5CB-4CD8-A9D8-E179927B308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170047850"/>
                  </p:ext>
                </p:extLst>
              </p:nvPr>
            </p:nvGraphicFramePr>
            <p:xfrm>
              <a:off x="-3201223" y="1499204"/>
              <a:ext cx="3585845" cy="238506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6" name="Text Box 273">
                <a:extLst>
                  <a:ext uri="{FF2B5EF4-FFF2-40B4-BE49-F238E27FC236}">
                    <a16:creationId xmlns:a16="http://schemas.microsoft.com/office/drawing/2014/main" id="{403E312D-3092-499F-A0F5-BA52C07C2E75}"/>
                  </a:ext>
                </a:extLst>
              </p:cNvPr>
              <p:cNvSpPr txBox="1"/>
              <p:nvPr/>
            </p:nvSpPr>
            <p:spPr>
              <a:xfrm>
                <a:off x="-2977154" y="3884264"/>
                <a:ext cx="3520478" cy="269810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457200" indent="-228600" algn="ctr" rtl="0">
                  <a:spcAft>
                    <a:spcPts val="1000"/>
                  </a:spcAft>
                </a:pPr>
                <a:r>
                  <a:rPr lang="en-US" b="1" i="0" dirty="0">
                    <a:solidFill>
                      <a:srgbClr val="44546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Case A </a:t>
                </a:r>
                <a:endParaRPr lang="en-US" sz="1200" b="1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1000"/>
                  </a:spcAft>
                </a:pPr>
                <a:r>
                  <a:rPr lang="en-US" sz="900" i="1" dirty="0">
                    <a:solidFill>
                      <a:srgbClr val="44546A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graphicFrame>
            <p:nvGraphicFramePr>
              <p:cNvPr id="7" name="Chart 6">
                <a:extLst>
                  <a:ext uri="{FF2B5EF4-FFF2-40B4-BE49-F238E27FC236}">
                    <a16:creationId xmlns:a16="http://schemas.microsoft.com/office/drawing/2014/main" id="{C289B1FB-EB3E-464B-9C45-FE9F136AB21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362106349"/>
                  </p:ext>
                </p:extLst>
              </p:nvPr>
            </p:nvGraphicFramePr>
            <p:xfrm>
              <a:off x="767393" y="1500474"/>
              <a:ext cx="3585845" cy="238379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8" name="Text Box 276">
                <a:extLst>
                  <a:ext uri="{FF2B5EF4-FFF2-40B4-BE49-F238E27FC236}">
                    <a16:creationId xmlns:a16="http://schemas.microsoft.com/office/drawing/2014/main" id="{2479737D-ED3E-4289-A05E-AFB2A27078D5}"/>
                  </a:ext>
                </a:extLst>
              </p:cNvPr>
              <p:cNvSpPr txBox="1"/>
              <p:nvPr/>
            </p:nvSpPr>
            <p:spPr>
              <a:xfrm>
                <a:off x="1021491" y="3884264"/>
                <a:ext cx="3428756" cy="280465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457200" indent="-228600" algn="ctr" rtl="0">
                  <a:spcAft>
                    <a:spcPts val="1000"/>
                  </a:spcAft>
                </a:pPr>
                <a:r>
                  <a:rPr lang="en-US" b="1" i="0" dirty="0">
                    <a:solidFill>
                      <a:srgbClr val="44546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Case B </a:t>
                </a:r>
                <a:endParaRPr lang="en-US" sz="1200" b="1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1000"/>
                  </a:spcAft>
                </a:pPr>
                <a:r>
                  <a:rPr lang="en-US" sz="900" i="1" dirty="0">
                    <a:solidFill>
                      <a:srgbClr val="44546A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graphicFrame>
            <p:nvGraphicFramePr>
              <p:cNvPr id="9" name="Chart 8">
                <a:extLst>
                  <a:ext uri="{FF2B5EF4-FFF2-40B4-BE49-F238E27FC236}">
                    <a16:creationId xmlns:a16="http://schemas.microsoft.com/office/drawing/2014/main" id="{E40961BA-330A-4866-8112-7391BC4B72C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068463719"/>
                  </p:ext>
                </p:extLst>
              </p:nvPr>
            </p:nvGraphicFramePr>
            <p:xfrm>
              <a:off x="4541529" y="1499204"/>
              <a:ext cx="3585845" cy="238379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2D9F1D-BA5D-4E2E-B318-09100F2736AC}"/>
              </a:ext>
            </a:extLst>
          </p:cNvPr>
          <p:cNvGrpSpPr/>
          <p:nvPr/>
        </p:nvGrpSpPr>
        <p:grpSpPr>
          <a:xfrm>
            <a:off x="348027" y="3324758"/>
            <a:ext cx="11359032" cy="3046647"/>
            <a:chOff x="-2948575" y="4058310"/>
            <a:chExt cx="11359032" cy="3046761"/>
          </a:xfrm>
        </p:grpSpPr>
        <p:sp>
          <p:nvSpPr>
            <p:cNvPr id="12" name="Text Box 270">
              <a:extLst>
                <a:ext uri="{FF2B5EF4-FFF2-40B4-BE49-F238E27FC236}">
                  <a16:creationId xmlns:a16="http://schemas.microsoft.com/office/drawing/2014/main" id="{CF87AD77-8A64-4C1F-8BC0-695F8F862A81}"/>
                </a:ext>
              </a:extLst>
            </p:cNvPr>
            <p:cNvSpPr txBox="1"/>
            <p:nvPr/>
          </p:nvSpPr>
          <p:spPr>
            <a:xfrm>
              <a:off x="-2707175" y="6640575"/>
              <a:ext cx="3181611" cy="382978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indent="-228600" algn="ctr" rtl="0">
                <a:spcAft>
                  <a:spcPts val="1000"/>
                </a:spcAft>
              </a:pPr>
              <a:r>
                <a:rPr lang="en-US" sz="2000" b="1" i="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Case D</a:t>
              </a:r>
              <a:endParaRPr lang="en-US" sz="1200" b="1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000"/>
                </a:spcAft>
              </a:pPr>
              <a:r>
                <a:rPr lang="en-US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13" name="Text Box 272">
              <a:extLst>
                <a:ext uri="{FF2B5EF4-FFF2-40B4-BE49-F238E27FC236}">
                  <a16:creationId xmlns:a16="http://schemas.microsoft.com/office/drawing/2014/main" id="{E6014A1E-D9ED-4AE3-8BC4-CFC913F98275}"/>
                </a:ext>
              </a:extLst>
            </p:cNvPr>
            <p:cNvSpPr txBox="1"/>
            <p:nvPr/>
          </p:nvSpPr>
          <p:spPr>
            <a:xfrm>
              <a:off x="1160424" y="6801230"/>
              <a:ext cx="3300730" cy="303841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indent="-228600" algn="ctr" rtl="0">
                <a:spcAft>
                  <a:spcPts val="1000"/>
                </a:spcAft>
              </a:pPr>
              <a:r>
                <a:rPr lang="en-US" sz="2000" i="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Case E</a:t>
              </a:r>
              <a:endParaRPr lang="en-US" sz="12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000"/>
                </a:spcAft>
              </a:pPr>
              <a:r>
                <a:rPr lang="en-US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F6E4710E-35B4-4E7D-8E76-E3085B6EB2E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2946356"/>
                </p:ext>
              </p:extLst>
            </p:nvPr>
          </p:nvGraphicFramePr>
          <p:xfrm>
            <a:off x="-2948575" y="4058310"/>
            <a:ext cx="3599815" cy="25196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5" name="Chart 14">
              <a:extLst>
                <a:ext uri="{FF2B5EF4-FFF2-40B4-BE49-F238E27FC236}">
                  <a16:creationId xmlns:a16="http://schemas.microsoft.com/office/drawing/2014/main" id="{05D477C3-CE81-4283-BB67-4C69B1ED7DB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14126172"/>
                </p:ext>
              </p:extLst>
            </p:nvPr>
          </p:nvGraphicFramePr>
          <p:xfrm>
            <a:off x="999490" y="4307048"/>
            <a:ext cx="3599815" cy="25196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B33D3676-9DDD-4AC8-84A1-DC5E9458A10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50834722"/>
                </p:ext>
              </p:extLst>
            </p:nvPr>
          </p:nvGraphicFramePr>
          <p:xfrm>
            <a:off x="4810642" y="4307048"/>
            <a:ext cx="3599815" cy="25196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7" name="Text Box 280">
              <a:extLst>
                <a:ext uri="{FF2B5EF4-FFF2-40B4-BE49-F238E27FC236}">
                  <a16:creationId xmlns:a16="http://schemas.microsoft.com/office/drawing/2014/main" id="{0D067B36-4E78-4B0E-9C57-D1C5AAD0CF88}"/>
                </a:ext>
              </a:extLst>
            </p:cNvPr>
            <p:cNvSpPr txBox="1"/>
            <p:nvPr/>
          </p:nvSpPr>
          <p:spPr>
            <a:xfrm>
              <a:off x="4986207" y="6826728"/>
              <a:ext cx="3424250" cy="278343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indent="-228600" algn="ctr" rtl="0">
                <a:spcAft>
                  <a:spcPts val="1000"/>
                </a:spcAft>
              </a:pPr>
              <a:r>
                <a:rPr lang="en-US" b="1" i="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Case F</a:t>
              </a:r>
              <a:endParaRPr lang="en-US" sz="1100" b="1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2179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D3F291-C404-4A26-A194-02E8F67B23E2}"/>
              </a:ext>
            </a:extLst>
          </p:cNvPr>
          <p:cNvGrpSpPr/>
          <p:nvPr/>
        </p:nvGrpSpPr>
        <p:grpSpPr>
          <a:xfrm>
            <a:off x="1178480" y="194276"/>
            <a:ext cx="9289838" cy="3234724"/>
            <a:chOff x="-2851704" y="650244"/>
            <a:chExt cx="9289838" cy="3234914"/>
          </a:xfrm>
        </p:grpSpPr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23A06935-6B13-46E6-8531-DF63D34D565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84570657"/>
                </p:ext>
              </p:extLst>
            </p:nvPr>
          </p:nvGraphicFramePr>
          <p:xfrm>
            <a:off x="-2851704" y="650244"/>
            <a:ext cx="3960000" cy="28790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" name="Text Box 511">
              <a:extLst>
                <a:ext uri="{FF2B5EF4-FFF2-40B4-BE49-F238E27FC236}">
                  <a16:creationId xmlns:a16="http://schemas.microsoft.com/office/drawing/2014/main" id="{6F2294B9-39E9-4B8B-A25F-A817C7B1D142}"/>
                </a:ext>
              </a:extLst>
            </p:cNvPr>
            <p:cNvSpPr txBox="1"/>
            <p:nvPr/>
          </p:nvSpPr>
          <p:spPr>
            <a:xfrm>
              <a:off x="-2485943" y="3549359"/>
              <a:ext cx="3239149" cy="27701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457200" indent="-228600">
                <a:spcAft>
                  <a:spcPts val="1000"/>
                </a:spcAft>
              </a:pPr>
              <a:r>
                <a:rPr lang="en-US" b="1" i="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Numerical result, case A, B,C</a:t>
              </a:r>
              <a:endParaRPr lang="en-US" sz="1100" b="1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E94DCA09-754D-4B5B-9D79-C77BD566243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24240918"/>
                </p:ext>
              </p:extLst>
            </p:nvPr>
          </p:nvGraphicFramePr>
          <p:xfrm>
            <a:off x="2478134" y="650244"/>
            <a:ext cx="3960000" cy="28790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Text Box 708">
              <a:extLst>
                <a:ext uri="{FF2B5EF4-FFF2-40B4-BE49-F238E27FC236}">
                  <a16:creationId xmlns:a16="http://schemas.microsoft.com/office/drawing/2014/main" id="{18651323-AC3D-494A-B761-C244A9A460ED}"/>
                </a:ext>
              </a:extLst>
            </p:cNvPr>
            <p:cNvSpPr txBox="1"/>
            <p:nvPr/>
          </p:nvSpPr>
          <p:spPr>
            <a:xfrm>
              <a:off x="2603209" y="3608143"/>
              <a:ext cx="3709850" cy="27701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457200" indent="-228600" rtl="0">
                <a:spcAft>
                  <a:spcPts val="1000"/>
                </a:spcAft>
              </a:pPr>
              <a:r>
                <a:rPr lang="en-US" b="1" i="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Experimental  result,</a:t>
              </a:r>
              <a:r>
                <a:rPr lang="en-US" sz="1100" b="1" i="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b="1" i="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case A,B,C</a:t>
              </a:r>
              <a:endParaRPr lang="en-US" sz="1100" b="1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88164C-F711-4C63-BDD5-881621552DAB}"/>
              </a:ext>
            </a:extLst>
          </p:cNvPr>
          <p:cNvGrpSpPr/>
          <p:nvPr/>
        </p:nvGrpSpPr>
        <p:grpSpPr>
          <a:xfrm>
            <a:off x="646093" y="3601202"/>
            <a:ext cx="11169665" cy="2881921"/>
            <a:chOff x="-2579323" y="4249165"/>
            <a:chExt cx="11171390" cy="2882048"/>
          </a:xfrm>
        </p:grpSpPr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E45D6252-53C7-4006-99C7-55C4E1D4B40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38461537"/>
                </p:ext>
              </p:extLst>
            </p:nvPr>
          </p:nvGraphicFramePr>
          <p:xfrm>
            <a:off x="-2579323" y="4294332"/>
            <a:ext cx="3600556" cy="25201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5" name="Chart 14">
              <a:extLst>
                <a:ext uri="{FF2B5EF4-FFF2-40B4-BE49-F238E27FC236}">
                  <a16:creationId xmlns:a16="http://schemas.microsoft.com/office/drawing/2014/main" id="{79BF2841-F129-4440-BBF0-9D998423591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58304701"/>
                </p:ext>
              </p:extLst>
            </p:nvPr>
          </p:nvGraphicFramePr>
          <p:xfrm>
            <a:off x="1155994" y="4249165"/>
            <a:ext cx="3600556" cy="25201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CB750000-99DF-45BD-8F88-291A7BC00F9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46788142"/>
                </p:ext>
              </p:extLst>
            </p:nvPr>
          </p:nvGraphicFramePr>
          <p:xfrm>
            <a:off x="4991511" y="4309737"/>
            <a:ext cx="3600556" cy="25201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9" name="Text Box 141">
              <a:extLst>
                <a:ext uri="{FF2B5EF4-FFF2-40B4-BE49-F238E27FC236}">
                  <a16:creationId xmlns:a16="http://schemas.microsoft.com/office/drawing/2014/main" id="{87B8F2DE-2E99-459C-8528-AB26B8D9CD5A}"/>
                </a:ext>
              </a:extLst>
            </p:cNvPr>
            <p:cNvSpPr txBox="1"/>
            <p:nvPr/>
          </p:nvSpPr>
          <p:spPr>
            <a:xfrm>
              <a:off x="-2046854" y="6829850"/>
              <a:ext cx="2699525" cy="301363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indent="-228600" algn="ctr" rtl="0">
                <a:spcAft>
                  <a:spcPts val="1000"/>
                </a:spcAft>
              </a:pPr>
              <a:r>
                <a:rPr lang="en-US" sz="2000" b="1" i="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Case D</a:t>
              </a:r>
              <a:endParaRPr lang="en-US" sz="1200" b="1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000"/>
                </a:spcAft>
              </a:pPr>
              <a:r>
                <a:rPr lang="en-US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20" name="Text Box 142">
              <a:extLst>
                <a:ext uri="{FF2B5EF4-FFF2-40B4-BE49-F238E27FC236}">
                  <a16:creationId xmlns:a16="http://schemas.microsoft.com/office/drawing/2014/main" id="{470E9444-C8D6-4AE8-81FC-B6C0B7BA92B8}"/>
                </a:ext>
              </a:extLst>
            </p:cNvPr>
            <p:cNvSpPr txBox="1"/>
            <p:nvPr/>
          </p:nvSpPr>
          <p:spPr>
            <a:xfrm>
              <a:off x="1606826" y="6829850"/>
              <a:ext cx="2698890" cy="301363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indent="-228600" algn="ctr" rtl="0">
                <a:spcAft>
                  <a:spcPts val="1000"/>
                </a:spcAft>
              </a:pPr>
              <a:r>
                <a:rPr lang="en-US" sz="2000" b="1" i="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Case E</a:t>
              </a:r>
              <a:endParaRPr lang="en-US" sz="1200" b="1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000"/>
                </a:spcAft>
              </a:pPr>
              <a:r>
                <a:rPr lang="en-US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21" name="Text Box 143">
              <a:extLst>
                <a:ext uri="{FF2B5EF4-FFF2-40B4-BE49-F238E27FC236}">
                  <a16:creationId xmlns:a16="http://schemas.microsoft.com/office/drawing/2014/main" id="{6C2AE9A5-6402-44A1-A1B9-8389037B104F}"/>
                </a:ext>
              </a:extLst>
            </p:cNvPr>
            <p:cNvSpPr txBox="1"/>
            <p:nvPr/>
          </p:nvSpPr>
          <p:spPr>
            <a:xfrm>
              <a:off x="5442344" y="6835388"/>
              <a:ext cx="2698890" cy="29582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indent="-228600" algn="ctr" rtl="0">
                <a:spcAft>
                  <a:spcPts val="1000"/>
                </a:spcAft>
              </a:pPr>
              <a:r>
                <a:rPr lang="en-US" b="1" i="0" dirty="0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Case F	</a:t>
              </a:r>
              <a:endParaRPr lang="en-US" sz="1100" b="1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6868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39E4EC-76B3-4703-BCD2-816A491D9A1E}"/>
              </a:ext>
            </a:extLst>
          </p:cNvPr>
          <p:cNvGrpSpPr/>
          <p:nvPr/>
        </p:nvGrpSpPr>
        <p:grpSpPr>
          <a:xfrm>
            <a:off x="3195979" y="-9058"/>
            <a:ext cx="6480000" cy="6840000"/>
            <a:chOff x="0" y="0"/>
            <a:chExt cx="5619750" cy="765332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8DDE606-2284-42FF-8B52-268BD6FDB255}"/>
                </a:ext>
              </a:extLst>
            </p:cNvPr>
            <p:cNvGrpSpPr/>
            <p:nvPr/>
          </p:nvGrpSpPr>
          <p:grpSpPr>
            <a:xfrm>
              <a:off x="0" y="0"/>
              <a:ext cx="5611513" cy="1504741"/>
              <a:chOff x="0" y="0"/>
              <a:chExt cx="5612130" cy="150479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5ACB9B-B34F-412A-BCEC-4C829D6DC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612130" cy="118364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" name="Text Box 383">
                <a:extLst>
                  <a:ext uri="{FF2B5EF4-FFF2-40B4-BE49-F238E27FC236}">
                    <a16:creationId xmlns:a16="http://schemas.microsoft.com/office/drawing/2014/main" id="{34E74900-47E1-41E6-9683-A140C0FB358D}"/>
                  </a:ext>
                </a:extLst>
              </p:cNvPr>
              <p:cNvSpPr txBox="1"/>
              <p:nvPr/>
            </p:nvSpPr>
            <p:spPr>
              <a:xfrm>
                <a:off x="0" y="1202510"/>
                <a:ext cx="5610125" cy="302288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457200" indent="-228600" rtl="0">
                  <a:spcAft>
                    <a:spcPts val="1000"/>
                  </a:spcAft>
                </a:pPr>
                <a:r>
                  <a:rPr lang="en-US" sz="1200" i="0">
                    <a:solidFill>
                      <a:srgbClr val="44546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Clear pipe</a:t>
                </a:r>
                <a:endParaRPr lang="en-US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765EC5B-7D65-44AB-8C76-BBA29D446BAD}"/>
                </a:ext>
              </a:extLst>
            </p:cNvPr>
            <p:cNvGrpSpPr/>
            <p:nvPr/>
          </p:nvGrpSpPr>
          <p:grpSpPr>
            <a:xfrm>
              <a:off x="0" y="1529862"/>
              <a:ext cx="5619750" cy="1570112"/>
              <a:chOff x="0" y="0"/>
              <a:chExt cx="5620368" cy="157017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6EDF912-52EE-4435-9B43-352D3A481F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38" y="0"/>
                <a:ext cx="5612130" cy="125857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" name="Text Box 386">
                <a:extLst>
                  <a:ext uri="{FF2B5EF4-FFF2-40B4-BE49-F238E27FC236}">
                    <a16:creationId xmlns:a16="http://schemas.microsoft.com/office/drawing/2014/main" id="{8E84FF01-90CD-462F-AE1F-02AA40AEA97E}"/>
                  </a:ext>
                </a:extLst>
              </p:cNvPr>
              <p:cNvSpPr txBox="1"/>
              <p:nvPr/>
            </p:nvSpPr>
            <p:spPr>
              <a:xfrm>
                <a:off x="0" y="1267883"/>
                <a:ext cx="5609489" cy="302288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457200" indent="-228600">
                  <a:spcAft>
                    <a:spcPts val="1000"/>
                  </a:spcAft>
                </a:pPr>
                <a:r>
                  <a:rPr lang="en-US" sz="1200" i="0">
                    <a:solidFill>
                      <a:srgbClr val="44546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Case B</a:t>
                </a:r>
                <a:endParaRPr lang="en-US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37BB8E3-4881-40E2-B0F6-3D212E199336}"/>
                </a:ext>
              </a:extLst>
            </p:cNvPr>
            <p:cNvGrpSpPr/>
            <p:nvPr/>
          </p:nvGrpSpPr>
          <p:grpSpPr>
            <a:xfrm>
              <a:off x="0" y="3094893"/>
              <a:ext cx="5619750" cy="1611265"/>
              <a:chOff x="0" y="0"/>
              <a:chExt cx="5620368" cy="161132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45FB84D-D6DA-4F51-A7DA-FC34918F29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38" y="0"/>
                <a:ext cx="5612130" cy="1270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" name="Text Box 389">
                <a:extLst>
                  <a:ext uri="{FF2B5EF4-FFF2-40B4-BE49-F238E27FC236}">
                    <a16:creationId xmlns:a16="http://schemas.microsoft.com/office/drawing/2014/main" id="{0D6C437D-1D12-4C7E-9F12-FF59EE77C094}"/>
                  </a:ext>
                </a:extLst>
              </p:cNvPr>
              <p:cNvSpPr txBox="1"/>
              <p:nvPr/>
            </p:nvSpPr>
            <p:spPr>
              <a:xfrm>
                <a:off x="0" y="1309038"/>
                <a:ext cx="5609489" cy="302288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457200" indent="-228600" rtl="0">
                  <a:spcAft>
                    <a:spcPts val="1000"/>
                  </a:spcAft>
                </a:pPr>
                <a:r>
                  <a:rPr lang="en-US" sz="1200" i="0">
                    <a:solidFill>
                      <a:srgbClr val="44546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Case D</a:t>
                </a:r>
                <a:endParaRPr lang="en-US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3DBD167-2333-47D6-9C07-88A79810CAE4}"/>
                </a:ext>
              </a:extLst>
            </p:cNvPr>
            <p:cNvGrpSpPr/>
            <p:nvPr/>
          </p:nvGrpSpPr>
          <p:grpSpPr>
            <a:xfrm>
              <a:off x="0" y="6198577"/>
              <a:ext cx="5611513" cy="1454752"/>
              <a:chOff x="0" y="0"/>
              <a:chExt cx="5612130" cy="145480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FD516BC-DCB3-4D09-91B1-D07ABA7C3D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612130" cy="11531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Text Box 392">
                <a:extLst>
                  <a:ext uri="{FF2B5EF4-FFF2-40B4-BE49-F238E27FC236}">
                    <a16:creationId xmlns:a16="http://schemas.microsoft.com/office/drawing/2014/main" id="{311817A0-648B-4409-8F09-422FE7C099B5}"/>
                  </a:ext>
                </a:extLst>
              </p:cNvPr>
              <p:cNvSpPr txBox="1"/>
              <p:nvPr/>
            </p:nvSpPr>
            <p:spPr>
              <a:xfrm>
                <a:off x="0" y="1152520"/>
                <a:ext cx="5610125" cy="302288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342900" lvl="0" indent="-342900" rtl="0">
                  <a:spcAft>
                    <a:spcPts val="1000"/>
                  </a:spcAft>
                  <a:buFont typeface="+mj-lt"/>
                  <a:buAutoNum type="alphaLcParenR" startAt="5"/>
                </a:pPr>
                <a:r>
                  <a:rPr lang="en-US" sz="1200" i="0">
                    <a:solidFill>
                      <a:srgbClr val="44546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Case F</a:t>
                </a:r>
                <a:endParaRPr lang="en-US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10649D-E6B3-4F2B-AD6B-5F79F7E6A522}"/>
                </a:ext>
              </a:extLst>
            </p:cNvPr>
            <p:cNvGrpSpPr/>
            <p:nvPr/>
          </p:nvGrpSpPr>
          <p:grpSpPr>
            <a:xfrm>
              <a:off x="0" y="4615962"/>
              <a:ext cx="5612130" cy="1515614"/>
              <a:chOff x="0" y="0"/>
              <a:chExt cx="5612130" cy="1515614"/>
            </a:xfrm>
          </p:grpSpPr>
          <p:sp>
            <p:nvSpPr>
              <p:cNvPr id="9" name="Text Box 396">
                <a:extLst>
                  <a:ext uri="{FF2B5EF4-FFF2-40B4-BE49-F238E27FC236}">
                    <a16:creationId xmlns:a16="http://schemas.microsoft.com/office/drawing/2014/main" id="{4FE40A44-1590-4376-A495-A84EB859923C}"/>
                  </a:ext>
                </a:extLst>
              </p:cNvPr>
              <p:cNvSpPr txBox="1"/>
              <p:nvPr/>
            </p:nvSpPr>
            <p:spPr>
              <a:xfrm>
                <a:off x="0" y="1213338"/>
                <a:ext cx="5608873" cy="302276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457200" indent="-228600" rtl="0">
                  <a:spcAft>
                    <a:spcPts val="1000"/>
                  </a:spcAft>
                </a:pPr>
                <a:r>
                  <a:rPr lang="en-US" sz="1200" i="0">
                    <a:solidFill>
                      <a:srgbClr val="44546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Case E</a:t>
                </a:r>
                <a:endParaRPr lang="en-US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71E2298-6674-4669-8432-4E77F684E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5612130" cy="12242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79625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D549F0-0DE1-48DA-BE34-77878A2394E7}"/>
              </a:ext>
            </a:extLst>
          </p:cNvPr>
          <p:cNvSpPr txBox="1"/>
          <p:nvPr/>
        </p:nvSpPr>
        <p:spPr>
          <a:xfrm>
            <a:off x="1063344" y="1488261"/>
            <a:ext cx="9792357" cy="3571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n w="0"/>
                <a:solidFill>
                  <a:srgbClr val="52C9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THANK You for Attention</a:t>
            </a:r>
          </a:p>
        </p:txBody>
      </p:sp>
    </p:spTree>
    <p:extLst>
      <p:ext uri="{BB962C8B-B14F-4D97-AF65-F5344CB8AC3E}">
        <p14:creationId xmlns:p14="http://schemas.microsoft.com/office/powerpoint/2010/main" val="89484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EA36CD1-A232-45C6-81D0-FF676E79B61E}"/>
              </a:ext>
            </a:extLst>
          </p:cNvPr>
          <p:cNvGrpSpPr/>
          <p:nvPr/>
        </p:nvGrpSpPr>
        <p:grpSpPr>
          <a:xfrm>
            <a:off x="-881742" y="7012"/>
            <a:ext cx="13073742" cy="6858000"/>
            <a:chOff x="-1030514" y="0"/>
            <a:chExt cx="13073742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11D4488-BEEE-4523-BF4A-73C4C95CCD2B}"/>
                </a:ext>
              </a:extLst>
            </p:cNvPr>
            <p:cNvSpPr/>
            <p:nvPr/>
          </p:nvSpPr>
          <p:spPr>
            <a:xfrm>
              <a:off x="-1030514" y="0"/>
              <a:ext cx="1219200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278C53F-B948-4E20-B061-EB63FF9E5B5F}"/>
                </a:ext>
              </a:extLst>
            </p:cNvPr>
            <p:cNvSpPr/>
            <p:nvPr/>
          </p:nvSpPr>
          <p:spPr>
            <a:xfrm>
              <a:off x="10609943" y="2732314"/>
              <a:ext cx="551543" cy="1393371"/>
            </a:xfrm>
            <a:prstGeom prst="rect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6F9AD1C9-B71A-4D8D-8F52-77292535D056}"/>
                </a:ext>
              </a:extLst>
            </p:cNvPr>
            <p:cNvSpPr/>
            <p:nvPr/>
          </p:nvSpPr>
          <p:spPr>
            <a:xfrm rot="5400000">
              <a:off x="10412186" y="2988127"/>
              <a:ext cx="2380342" cy="881743"/>
            </a:xfrm>
            <a:prstGeom prst="triangl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8BC03B54-306A-49D5-83B2-3AF41A37C718}"/>
              </a:ext>
            </a:extLst>
          </p:cNvPr>
          <p:cNvGrpSpPr/>
          <p:nvPr/>
        </p:nvGrpSpPr>
        <p:grpSpPr>
          <a:xfrm>
            <a:off x="-10022401" y="0"/>
            <a:ext cx="12192000" cy="6858000"/>
            <a:chOff x="-1030514" y="0"/>
            <a:chExt cx="12192000" cy="6858000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CEFA7B59-6C33-4D92-B710-A74B87EF968C}"/>
                </a:ext>
              </a:extLst>
            </p:cNvPr>
            <p:cNvSpPr/>
            <p:nvPr/>
          </p:nvSpPr>
          <p:spPr>
            <a:xfrm>
              <a:off x="-1030514" y="0"/>
              <a:ext cx="1219200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4124761-4256-49BB-BF1D-57354FAECE8E}"/>
                </a:ext>
              </a:extLst>
            </p:cNvPr>
            <p:cNvSpPr/>
            <p:nvPr/>
          </p:nvSpPr>
          <p:spPr>
            <a:xfrm>
              <a:off x="10609943" y="2732314"/>
              <a:ext cx="551543" cy="1393371"/>
            </a:xfrm>
            <a:prstGeom prst="rect">
              <a:avLst/>
            </a:prstGeom>
            <a:solidFill>
              <a:srgbClr val="FEC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86">
            <a:extLst>
              <a:ext uri="{FF2B5EF4-FFF2-40B4-BE49-F238E27FC236}">
                <a16:creationId xmlns:a16="http://schemas.microsoft.com/office/drawing/2014/main" id="{B06B5483-C837-446D-B715-C56CCB743F27}"/>
              </a:ext>
            </a:extLst>
          </p:cNvPr>
          <p:cNvSpPr txBox="1"/>
          <p:nvPr/>
        </p:nvSpPr>
        <p:spPr>
          <a:xfrm>
            <a:off x="2871809" y="1057020"/>
            <a:ext cx="4565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FF5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Porous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5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denote a system include a rigid matrix with  connected void</a:t>
            </a:r>
          </a:p>
          <a:p>
            <a:pPr algn="just"/>
            <a:endParaRPr lang="en-US" sz="2000" dirty="0">
              <a:latin typeface="+mj-lt"/>
            </a:endParaRPr>
          </a:p>
        </p:txBody>
      </p:sp>
      <p:sp>
        <p:nvSpPr>
          <p:cNvPr id="33" name="TextBox 86">
            <a:extLst>
              <a:ext uri="{FF2B5EF4-FFF2-40B4-BE49-F238E27FC236}">
                <a16:creationId xmlns:a16="http://schemas.microsoft.com/office/drawing/2014/main" id="{27461F76-FB0D-42F4-BF1B-BF4132DBA86A}"/>
              </a:ext>
            </a:extLst>
          </p:cNvPr>
          <p:cNvSpPr txBox="1"/>
          <p:nvPr/>
        </p:nvSpPr>
        <p:spPr>
          <a:xfrm>
            <a:off x="2845824" y="2531852"/>
            <a:ext cx="4565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FF5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Fluid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through voids may be single-phase flow or two-phase flow</a:t>
            </a:r>
          </a:p>
          <a:p>
            <a:pPr algn="just"/>
            <a:endParaRPr lang="en-US" sz="2000" dirty="0">
              <a:latin typeface="+mj-lt"/>
            </a:endParaRPr>
          </a:p>
        </p:txBody>
      </p:sp>
      <p:sp>
        <p:nvSpPr>
          <p:cNvPr id="34" name="TextBox 86">
            <a:extLst>
              <a:ext uri="{FF2B5EF4-FFF2-40B4-BE49-F238E27FC236}">
                <a16:creationId xmlns:a16="http://schemas.microsoft.com/office/drawing/2014/main" id="{A9FC8253-4579-40E8-B3B6-2E555B53F345}"/>
              </a:ext>
            </a:extLst>
          </p:cNvPr>
          <p:cNvSpPr txBox="1"/>
          <p:nvPr/>
        </p:nvSpPr>
        <p:spPr>
          <a:xfrm>
            <a:off x="2844372" y="3654073"/>
            <a:ext cx="4565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FF5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sources Porous media can be:</a:t>
            </a:r>
          </a:p>
        </p:txBody>
      </p:sp>
      <p:sp>
        <p:nvSpPr>
          <p:cNvPr id="35" name="TextBox 86">
            <a:extLst>
              <a:ext uri="{FF2B5EF4-FFF2-40B4-BE49-F238E27FC236}">
                <a16:creationId xmlns:a16="http://schemas.microsoft.com/office/drawing/2014/main" id="{54127777-0CC6-4BED-A9D0-FE9C781F2065}"/>
              </a:ext>
            </a:extLst>
          </p:cNvPr>
          <p:cNvSpPr txBox="1"/>
          <p:nvPr/>
        </p:nvSpPr>
        <p:spPr>
          <a:xfrm>
            <a:off x="2871809" y="5295212"/>
            <a:ext cx="4565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FF5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Man-made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(macroscopic packed spheres or column ,stacks of fissures and wood).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Metal foam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9DAC10A-3AEC-4DE4-87A7-888EF930F6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0" t="8890" r="4647" b="4985"/>
          <a:stretch/>
        </p:blipFill>
        <p:spPr>
          <a:xfrm>
            <a:off x="7932589" y="818719"/>
            <a:ext cx="3105150" cy="1800039"/>
          </a:xfrm>
          <a:prstGeom prst="rect">
            <a:avLst/>
          </a:prstGeom>
        </p:spPr>
      </p:pic>
      <p:pic>
        <p:nvPicPr>
          <p:cNvPr id="36" name="Picture 7">
            <a:extLst>
              <a:ext uri="{FF2B5EF4-FFF2-40B4-BE49-F238E27FC236}">
                <a16:creationId xmlns:a16="http://schemas.microsoft.com/office/drawing/2014/main" id="{AACB0A5B-C08C-4FED-AE7B-CD820A5DB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2" t="5678" r="5134" b="13832"/>
          <a:stretch/>
        </p:blipFill>
        <p:spPr>
          <a:xfrm>
            <a:off x="7596300" y="4703507"/>
            <a:ext cx="3613005" cy="1904235"/>
          </a:xfrm>
          <a:prstGeom prst="rect">
            <a:avLst/>
          </a:prstGeom>
        </p:spPr>
      </p:pic>
      <p:pic>
        <p:nvPicPr>
          <p:cNvPr id="37" name="Picture 8">
            <a:extLst>
              <a:ext uri="{FF2B5EF4-FFF2-40B4-BE49-F238E27FC236}">
                <a16:creationId xmlns:a16="http://schemas.microsoft.com/office/drawing/2014/main" id="{4BCB2734-0021-4CBA-BEDE-199A1B4D7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25" b="95133" l="4673" r="98754">
                        <a14:foregroundMark x1="92523" y1="32301" x2="92523" y2="32301"/>
                        <a14:foregroundMark x1="80685" y1="95133" x2="80685" y2="95133"/>
                        <a14:foregroundMark x1="83801" y1="8850" x2="83801" y2="8850"/>
                        <a14:foregroundMark x1="90031" y1="11504" x2="86293" y2="8850"/>
                        <a14:foregroundMark x1="80685" y1="6195" x2="80685" y2="6195"/>
                        <a14:foregroundMark x1="79128" y1="7522" x2="79128" y2="7522"/>
                        <a14:foregroundMark x1="85981" y1="4867" x2="85981" y2="4867"/>
                        <a14:foregroundMark x1="97819" y1="26106" x2="97819" y2="26106"/>
                        <a14:foregroundMark x1="97819" y1="30973" x2="97819" y2="30973"/>
                        <a14:foregroundMark x1="36137" y1="17699" x2="36137" y2="17699"/>
                        <a14:foregroundMark x1="36449" y1="9292" x2="36449" y2="9292"/>
                        <a14:foregroundMark x1="38629" y1="9292" x2="38629" y2="9292"/>
                        <a14:foregroundMark x1="43925" y1="16372" x2="43925" y2="16372"/>
                        <a14:foregroundMark x1="38629" y1="16372" x2="38629" y2="16372"/>
                        <a14:foregroundMark x1="31464" y1="45133" x2="17134" y2="73451"/>
                        <a14:foregroundMark x1="17134" y1="73451" x2="17134" y2="73451"/>
                        <a14:foregroundMark x1="25857" y1="38053" x2="26168" y2="44248"/>
                        <a14:foregroundMark x1="19626" y1="32743" x2="19626" y2="32743"/>
                        <a14:foregroundMark x1="14019" y1="29646" x2="14019" y2="29646"/>
                        <a14:foregroundMark x1="16511" y1="30973" x2="16511" y2="30973"/>
                        <a14:foregroundMark x1="9346" y1="34071" x2="13396" y2="42920"/>
                        <a14:foregroundMark x1="18692" y1="40708" x2="19003" y2="44248"/>
                        <a14:foregroundMark x1="18692" y1="39823" x2="15576" y2="44248"/>
                        <a14:foregroundMark x1="14642" y1="39381" x2="14642" y2="39381"/>
                        <a14:foregroundMark x1="8723" y1="48230" x2="8723" y2="48230"/>
                        <a14:foregroundMark x1="7165" y1="38053" x2="7165" y2="38053"/>
                        <a14:foregroundMark x1="9346" y1="44248" x2="9346" y2="44248"/>
                        <a14:foregroundMark x1="13396" y1="66372" x2="13396" y2="66372"/>
                        <a14:foregroundMark x1="22118" y1="82301" x2="22118" y2="82301"/>
                        <a14:foregroundMark x1="28972" y1="62832" x2="26168" y2="70354"/>
                        <a14:foregroundMark x1="43614" y1="42478" x2="43614" y2="42478"/>
                        <a14:foregroundMark x1="48598" y1="30973" x2="48598" y2="30973"/>
                        <a14:foregroundMark x1="44548" y1="21681" x2="44548" y2="21681"/>
                        <a14:foregroundMark x1="42679" y1="10619" x2="42679" y2="10619"/>
                        <a14:foregroundMark x1="41363" y1="34513" x2="35202" y2="48230"/>
                        <a14:foregroundMark x1="46729" y1="22566" x2="41363" y2="34513"/>
                        <a14:foregroundMark x1="15888" y1="51770" x2="13396" y2="80531"/>
                        <a14:foregroundMark x1="8411" y1="45575" x2="10280" y2="77876"/>
                        <a14:foregroundMark x1="7165" y1="42478" x2="7165" y2="42478"/>
                        <a14:foregroundMark x1="4673" y1="61504" x2="4673" y2="61504"/>
                        <a14:foregroundMark x1="38629" y1="9292" x2="38629" y2="9292"/>
                        <a14:foregroundMark x1="28972" y1="11947" x2="39875" y2="11504"/>
                        <a14:foregroundMark x1="35514" y1="7522" x2="35514" y2="7522"/>
                        <a14:foregroundMark x1="28972" y1="7522" x2="28972" y2="7522"/>
                        <a14:foregroundMark x1="34268" y1="6195" x2="34268" y2="6195"/>
                        <a14:foregroundMark x1="41433" y1="5752" x2="41433" y2="5752"/>
                        <a14:foregroundMark x1="46106" y1="13717" x2="46106" y2="13717"/>
                        <a14:foregroundMark x1="45794" y1="22566" x2="40498" y2="8850"/>
                        <a14:foregroundMark x1="49221" y1="20796" x2="44860" y2="10177"/>
                        <a14:foregroundMark x1="31153" y1="41150" x2="31153" y2="41150"/>
                        <a14:foregroundMark x1="22741" y1="38496" x2="22741" y2="38496"/>
                        <a14:foregroundMark x1="83178" y1="21681" x2="80685" y2="8850"/>
                        <a14:foregroundMark x1="98754" y1="33628" x2="85358" y2="5310"/>
                        <a14:foregroundMark x1="85358" y1="5310" x2="80685" y2="4867"/>
                        <a14:foregroundMark x1="91589" y1="8850" x2="91589" y2="8850"/>
                        <a14:foregroundMark x1="48910" y1="36726" x2="48910" y2="36726"/>
                        <a14:foregroundMark x1="42368" y1="26106" x2="42368" y2="26106"/>
                        <a14:foregroundMark x1="44548" y1="22566" x2="29907" y2="12832"/>
                        <a14:foregroundMark x1="33333" y1="73894" x2="33333" y2="73894"/>
                        <a14:foregroundMark x1="33022" y1="73894" x2="33022" y2="73894"/>
                        <a14:foregroundMark x1="34268" y1="67699" x2="34268" y2="67699"/>
                        <a14:foregroundMark x1="26791" y1="29204" x2="26791" y2="29204"/>
                        <a14:foregroundMark x1="37072" y1="26549" x2="37072" y2="26549"/>
                        <a14:foregroundMark x1="39564" y1="18584" x2="32399" y2="18584"/>
                        <a14:foregroundMark x1="37072" y1="15044" x2="26791" y2="25221"/>
                        <a14:foregroundMark x1="28037" y1="16372" x2="25545" y2="24336"/>
                        <a14:foregroundMark x1="24922" y1="15487" x2="24922" y2="15487"/>
                        <a14:foregroundMark x1="33956" y1="22124" x2="33956" y2="22124"/>
                        <a14:foregroundMark x1="35514" y1="33628" x2="35514" y2="33628"/>
                        <a14:foregroundMark x1="28972" y1="33628" x2="28972" y2="33628"/>
                        <a14:foregroundMark x1="39252" y1="28761" x2="39252" y2="28761"/>
                        <a14:foregroundMark x1="44548" y1="28319" x2="21495" y2="35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6978" y="2618758"/>
            <a:ext cx="2961082" cy="2084749"/>
          </a:xfrm>
          <a:prstGeom prst="rect">
            <a:avLst/>
          </a:prstGeom>
        </p:spPr>
      </p:pic>
      <p:sp>
        <p:nvSpPr>
          <p:cNvPr id="38" name="Title 12">
            <a:extLst>
              <a:ext uri="{FF2B5EF4-FFF2-40B4-BE49-F238E27FC236}">
                <a16:creationId xmlns:a16="http://schemas.microsoft.com/office/drawing/2014/main" id="{F62AE002-D7A9-4144-A707-C01B93F46093}"/>
              </a:ext>
            </a:extLst>
          </p:cNvPr>
          <p:cNvSpPr txBox="1">
            <a:spLocks/>
          </p:cNvSpPr>
          <p:nvPr/>
        </p:nvSpPr>
        <p:spPr>
          <a:xfrm>
            <a:off x="1800682" y="199233"/>
            <a:ext cx="8964487" cy="3837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3599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5969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5969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What Is Porous Media?</a:t>
            </a:r>
            <a:b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5969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kumimoji="0" lang="en-US" sz="2500" b="1" i="0" u="none" strike="noStrike" kern="1200" cap="none" spc="0" normalizeH="0" baseline="0" noProof="0" dirty="0">
              <a:ln w="22225">
                <a:solidFill>
                  <a:srgbClr val="8AB833"/>
                </a:solidFill>
                <a:prstDash val="solid"/>
              </a:ln>
              <a:solidFill>
                <a:srgbClr val="FF5969"/>
              </a:solidFill>
              <a:effectLst/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Box 29">
            <a:extLst>
              <a:ext uri="{FF2B5EF4-FFF2-40B4-BE49-F238E27FC236}">
                <a16:creationId xmlns:a16="http://schemas.microsoft.com/office/drawing/2014/main" id="{99F327B5-ED9C-4C30-A390-25B90D0D7689}"/>
              </a:ext>
            </a:extLst>
          </p:cNvPr>
          <p:cNvSpPr txBox="1"/>
          <p:nvPr/>
        </p:nvSpPr>
        <p:spPr>
          <a:xfrm rot="16200000">
            <a:off x="9982689" y="3266735"/>
            <a:ext cx="2090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Introduction</a:t>
            </a:r>
            <a:endParaRPr lang="en-US" sz="1400" b="1" dirty="0">
              <a:solidFill>
                <a:srgbClr val="F0EEF0"/>
              </a:solidFill>
              <a:latin typeface="Montserrat" panose="02000505000000020004" pitchFamily="2" charset="0"/>
            </a:endParaRPr>
          </a:p>
        </p:txBody>
      </p:sp>
      <p:sp>
        <p:nvSpPr>
          <p:cNvPr id="40" name="TextBox 50">
            <a:extLst>
              <a:ext uri="{FF2B5EF4-FFF2-40B4-BE49-F238E27FC236}">
                <a16:creationId xmlns:a16="http://schemas.microsoft.com/office/drawing/2014/main" id="{B64A6A35-1F90-41F5-B559-933AD15DCA53}"/>
              </a:ext>
            </a:extLst>
          </p:cNvPr>
          <p:cNvSpPr txBox="1"/>
          <p:nvPr/>
        </p:nvSpPr>
        <p:spPr>
          <a:xfrm rot="16200000">
            <a:off x="1412719" y="3190470"/>
            <a:ext cx="20900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0EEF0"/>
                </a:solidFill>
                <a:latin typeface="Montserrat" panose="02000505000000020004" pitchFamily="2" charset="0"/>
              </a:rPr>
              <a:t>Literature</a:t>
            </a:r>
          </a:p>
        </p:txBody>
      </p:sp>
      <p:sp>
        <p:nvSpPr>
          <p:cNvPr id="41" name="TextBox 134">
            <a:extLst>
              <a:ext uri="{FF2B5EF4-FFF2-40B4-BE49-F238E27FC236}">
                <a16:creationId xmlns:a16="http://schemas.microsoft.com/office/drawing/2014/main" id="{0762ACC5-6F53-4A8F-99AC-80B8C5B12293}"/>
              </a:ext>
            </a:extLst>
          </p:cNvPr>
          <p:cNvSpPr txBox="1"/>
          <p:nvPr/>
        </p:nvSpPr>
        <p:spPr>
          <a:xfrm rot="16200000">
            <a:off x="848798" y="3228943"/>
            <a:ext cx="209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Modeling</a:t>
            </a:r>
            <a:endParaRPr lang="en-US" sz="2000" b="1" dirty="0">
              <a:solidFill>
                <a:srgbClr val="F0EEF0"/>
              </a:solidFill>
              <a:latin typeface="Montserrat" panose="02000505000000020004" pitchFamily="2" charset="0"/>
            </a:endParaRPr>
          </a:p>
        </p:txBody>
      </p:sp>
      <p:sp>
        <p:nvSpPr>
          <p:cNvPr id="42" name="TextBox 75">
            <a:extLst>
              <a:ext uri="{FF2B5EF4-FFF2-40B4-BE49-F238E27FC236}">
                <a16:creationId xmlns:a16="http://schemas.microsoft.com/office/drawing/2014/main" id="{D7A6AFA0-D00B-48BC-BF7B-EC9E00B45A5A}"/>
              </a:ext>
            </a:extLst>
          </p:cNvPr>
          <p:cNvSpPr txBox="1"/>
          <p:nvPr/>
        </p:nvSpPr>
        <p:spPr>
          <a:xfrm rot="16200000">
            <a:off x="-773832" y="3275109"/>
            <a:ext cx="209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0EEF0"/>
                </a:solidFill>
                <a:latin typeface="Montserrat" panose="02000505000000020004" pitchFamily="2" charset="0"/>
              </a:rPr>
              <a:t>Recommendations</a:t>
            </a:r>
          </a:p>
        </p:txBody>
      </p:sp>
      <p:sp>
        <p:nvSpPr>
          <p:cNvPr id="43" name="TextBox 88">
            <a:extLst>
              <a:ext uri="{FF2B5EF4-FFF2-40B4-BE49-F238E27FC236}">
                <a16:creationId xmlns:a16="http://schemas.microsoft.com/office/drawing/2014/main" id="{6D3819D9-2B46-4A2F-B41B-47910EAD0114}"/>
              </a:ext>
            </a:extLst>
          </p:cNvPr>
          <p:cNvSpPr txBox="1"/>
          <p:nvPr/>
        </p:nvSpPr>
        <p:spPr>
          <a:xfrm rot="16200000">
            <a:off x="-259203" y="3242815"/>
            <a:ext cx="209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0EEF0"/>
                </a:solidFill>
                <a:latin typeface="Montserrat" panose="02000505000000020004" pitchFamily="2" charset="0"/>
              </a:rPr>
              <a:t>Conclusions</a:t>
            </a:r>
          </a:p>
        </p:txBody>
      </p:sp>
      <p:sp>
        <p:nvSpPr>
          <p:cNvPr id="45" name="TextBox 86">
            <a:extLst>
              <a:ext uri="{FF2B5EF4-FFF2-40B4-BE49-F238E27FC236}">
                <a16:creationId xmlns:a16="http://schemas.microsoft.com/office/drawing/2014/main" id="{84C33D31-3B95-405F-9F62-01F1BC4F60B5}"/>
              </a:ext>
            </a:extLst>
          </p:cNvPr>
          <p:cNvSpPr txBox="1"/>
          <p:nvPr/>
        </p:nvSpPr>
        <p:spPr>
          <a:xfrm>
            <a:off x="2875230" y="4175281"/>
            <a:ext cx="4565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0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FF5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brick, limestone, rye bread, human lunged. </a:t>
            </a:r>
          </a:p>
          <a:p>
            <a:pPr algn="just"/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862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3" grpId="0"/>
      <p:bldP spid="35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EA36CD1-A232-45C6-81D0-FF676E79B61E}"/>
              </a:ext>
            </a:extLst>
          </p:cNvPr>
          <p:cNvGrpSpPr/>
          <p:nvPr/>
        </p:nvGrpSpPr>
        <p:grpSpPr>
          <a:xfrm>
            <a:off x="-881742" y="0"/>
            <a:ext cx="13073742" cy="6858000"/>
            <a:chOff x="-1030514" y="0"/>
            <a:chExt cx="13073742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11D4488-BEEE-4523-BF4A-73C4C95CCD2B}"/>
                </a:ext>
              </a:extLst>
            </p:cNvPr>
            <p:cNvSpPr/>
            <p:nvPr/>
          </p:nvSpPr>
          <p:spPr>
            <a:xfrm>
              <a:off x="-1030514" y="0"/>
              <a:ext cx="1219200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278C53F-B948-4E20-B061-EB63FF9E5B5F}"/>
                </a:ext>
              </a:extLst>
            </p:cNvPr>
            <p:cNvSpPr/>
            <p:nvPr/>
          </p:nvSpPr>
          <p:spPr>
            <a:xfrm>
              <a:off x="10609943" y="2732314"/>
              <a:ext cx="551543" cy="1393371"/>
            </a:xfrm>
            <a:prstGeom prst="rect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6F9AD1C9-B71A-4D8D-8F52-77292535D056}"/>
                </a:ext>
              </a:extLst>
            </p:cNvPr>
            <p:cNvSpPr/>
            <p:nvPr/>
          </p:nvSpPr>
          <p:spPr>
            <a:xfrm rot="5400000">
              <a:off x="10412186" y="2988127"/>
              <a:ext cx="2380342" cy="881743"/>
            </a:xfrm>
            <a:prstGeom prst="triangl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47FD0F2-D510-483A-8F91-AA7737C223BD}"/>
              </a:ext>
            </a:extLst>
          </p:cNvPr>
          <p:cNvGrpSpPr/>
          <p:nvPr/>
        </p:nvGrpSpPr>
        <p:grpSpPr>
          <a:xfrm>
            <a:off x="-12192000" y="-13870"/>
            <a:ext cx="12192000" cy="6858000"/>
            <a:chOff x="-1030514" y="0"/>
            <a:chExt cx="12192000" cy="6858000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71883E71-270A-4B7A-A6F1-8D930DCFAE74}"/>
                </a:ext>
              </a:extLst>
            </p:cNvPr>
            <p:cNvSpPr/>
            <p:nvPr/>
          </p:nvSpPr>
          <p:spPr>
            <a:xfrm>
              <a:off x="-1030514" y="0"/>
              <a:ext cx="1219200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6CD52B85-063B-4CBC-8CDA-A7F94686F31D}"/>
                </a:ext>
              </a:extLst>
            </p:cNvPr>
            <p:cNvSpPr/>
            <p:nvPr/>
          </p:nvSpPr>
          <p:spPr>
            <a:xfrm>
              <a:off x="10609943" y="2732314"/>
              <a:ext cx="551543" cy="1393371"/>
            </a:xfrm>
            <a:prstGeom prst="rect">
              <a:avLst/>
            </a:prstGeom>
            <a:solidFill>
              <a:srgbClr val="52C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8BC03B54-306A-49D5-83B2-3AF41A37C718}"/>
              </a:ext>
            </a:extLst>
          </p:cNvPr>
          <p:cNvGrpSpPr/>
          <p:nvPr/>
        </p:nvGrpSpPr>
        <p:grpSpPr>
          <a:xfrm>
            <a:off x="-12900999" y="13870"/>
            <a:ext cx="12204690" cy="6858000"/>
            <a:chOff x="-1030514" y="0"/>
            <a:chExt cx="12192000" cy="6858000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CEFA7B59-6C33-4D92-B710-A74B87EF968C}"/>
                </a:ext>
              </a:extLst>
            </p:cNvPr>
            <p:cNvSpPr/>
            <p:nvPr/>
          </p:nvSpPr>
          <p:spPr>
            <a:xfrm>
              <a:off x="-1030514" y="0"/>
              <a:ext cx="1219200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4124761-4256-49BB-BF1D-57354FAECE8E}"/>
                </a:ext>
              </a:extLst>
            </p:cNvPr>
            <p:cNvSpPr/>
            <p:nvPr/>
          </p:nvSpPr>
          <p:spPr>
            <a:xfrm>
              <a:off x="10609943" y="2732314"/>
              <a:ext cx="551543" cy="1393371"/>
            </a:xfrm>
            <a:prstGeom prst="rect">
              <a:avLst/>
            </a:prstGeom>
            <a:solidFill>
              <a:srgbClr val="FEC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86">
            <a:extLst>
              <a:ext uri="{FF2B5EF4-FFF2-40B4-BE49-F238E27FC236}">
                <a16:creationId xmlns:a16="http://schemas.microsoft.com/office/drawing/2014/main" id="{B06B5483-C837-446D-B715-C56CCB743F27}"/>
              </a:ext>
            </a:extLst>
          </p:cNvPr>
          <p:cNvSpPr txBox="1"/>
          <p:nvPr/>
        </p:nvSpPr>
        <p:spPr>
          <a:xfrm>
            <a:off x="648071" y="1197435"/>
            <a:ext cx="61530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metal foam has a high thermal conductivity, it raises the stationary thermal conductivity of the flow field.</a:t>
            </a:r>
          </a:p>
          <a:p>
            <a:pPr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 foam increases the area of heat transfer between solid and fluid phases significantly.</a:t>
            </a:r>
          </a:p>
          <a:p>
            <a:pPr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Fluid is mixed with an additional thermal conductive in the cell of metal foam. </a:t>
            </a:r>
          </a:p>
        </p:txBody>
      </p:sp>
      <p:sp>
        <p:nvSpPr>
          <p:cNvPr id="38" name="Title 12">
            <a:extLst>
              <a:ext uri="{FF2B5EF4-FFF2-40B4-BE49-F238E27FC236}">
                <a16:creationId xmlns:a16="http://schemas.microsoft.com/office/drawing/2014/main" id="{F62AE002-D7A9-4144-A707-C01B93F46093}"/>
              </a:ext>
            </a:extLst>
          </p:cNvPr>
          <p:cNvSpPr txBox="1">
            <a:spLocks/>
          </p:cNvSpPr>
          <p:nvPr/>
        </p:nvSpPr>
        <p:spPr>
          <a:xfrm>
            <a:off x="1800682" y="199233"/>
            <a:ext cx="8964487" cy="3837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3599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596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596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What Is Porous Media?</a:t>
            </a:r>
            <a:b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596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endParaRPr kumimoji="0" lang="en-US" sz="2500" b="1" i="0" u="none" strike="noStrike" kern="1200" cap="none" spc="0" normalizeH="0" baseline="0" noProof="0" dirty="0">
              <a:ln w="22225">
                <a:solidFill>
                  <a:srgbClr val="8AB833"/>
                </a:solidFill>
                <a:prstDash val="solid"/>
              </a:ln>
              <a:solidFill>
                <a:srgbClr val="FF596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9" name="TextBox 86">
            <a:extLst>
              <a:ext uri="{FF2B5EF4-FFF2-40B4-BE49-F238E27FC236}">
                <a16:creationId xmlns:a16="http://schemas.microsoft.com/office/drawing/2014/main" id="{DF224F03-59FE-4BCB-9927-5012BDFEAE12}"/>
              </a:ext>
            </a:extLst>
          </p:cNvPr>
          <p:cNvSpPr txBox="1"/>
          <p:nvPr/>
        </p:nvSpPr>
        <p:spPr>
          <a:xfrm>
            <a:off x="6805466" y="4770123"/>
            <a:ext cx="4565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Tw Cen MT" panose="020B0602020104020603" pitchFamily="34" charset="0"/>
              </a:rPr>
              <a:t> </a:t>
            </a:r>
          </a:p>
        </p:txBody>
      </p:sp>
      <p:grpSp>
        <p:nvGrpSpPr>
          <p:cNvPr id="43" name="Group 30">
            <a:extLst>
              <a:ext uri="{FF2B5EF4-FFF2-40B4-BE49-F238E27FC236}">
                <a16:creationId xmlns:a16="http://schemas.microsoft.com/office/drawing/2014/main" id="{8C329A03-7991-4013-AF6D-4F53BD5CFCAA}"/>
              </a:ext>
            </a:extLst>
          </p:cNvPr>
          <p:cNvGrpSpPr/>
          <p:nvPr/>
        </p:nvGrpSpPr>
        <p:grpSpPr>
          <a:xfrm>
            <a:off x="7353075" y="310255"/>
            <a:ext cx="3872884" cy="3517019"/>
            <a:chOff x="3788228" y="1190173"/>
            <a:chExt cx="4063689" cy="3744686"/>
          </a:xfrm>
        </p:grpSpPr>
        <p:sp>
          <p:nvSpPr>
            <p:cNvPr id="44" name="Oval 31">
              <a:extLst>
                <a:ext uri="{FF2B5EF4-FFF2-40B4-BE49-F238E27FC236}">
                  <a16:creationId xmlns:a16="http://schemas.microsoft.com/office/drawing/2014/main" id="{7B38796C-A94D-4EE0-BDE8-2354670544DE}"/>
                </a:ext>
              </a:extLst>
            </p:cNvPr>
            <p:cNvSpPr/>
            <p:nvPr/>
          </p:nvSpPr>
          <p:spPr>
            <a:xfrm rot="18900000">
              <a:off x="3788228" y="1190173"/>
              <a:ext cx="3744686" cy="3744686"/>
            </a:xfrm>
            <a:prstGeom prst="ellipse">
              <a:avLst/>
            </a:prstGeom>
            <a:solidFill>
              <a:srgbClr val="FF596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IN" kern="0" dirty="0">
                <a:solidFill>
                  <a:prstClr val="white"/>
                </a:solidFill>
              </a:endParaRPr>
            </a:p>
          </p:txBody>
        </p:sp>
        <p:sp>
          <p:nvSpPr>
            <p:cNvPr id="45" name="Freeform: Shape 21">
              <a:extLst>
                <a:ext uri="{FF2B5EF4-FFF2-40B4-BE49-F238E27FC236}">
                  <a16:creationId xmlns:a16="http://schemas.microsoft.com/office/drawing/2014/main" id="{B6DA373E-C295-4E4A-B765-82080AAE6922}"/>
                </a:ext>
              </a:extLst>
            </p:cNvPr>
            <p:cNvSpPr/>
            <p:nvPr/>
          </p:nvSpPr>
          <p:spPr>
            <a:xfrm rot="18900000">
              <a:off x="4464751" y="2391876"/>
              <a:ext cx="3387166" cy="2336802"/>
            </a:xfrm>
            <a:custGeom>
              <a:avLst/>
              <a:gdLst>
                <a:gd name="connsiteX0" fmla="*/ 314725 w 3387166"/>
                <a:gd name="connsiteY0" fmla="*/ 0 h 2336802"/>
                <a:gd name="connsiteX1" fmla="*/ 3072440 w 3387166"/>
                <a:gd name="connsiteY1" fmla="*/ 0 h 2336802"/>
                <a:gd name="connsiteX2" fmla="*/ 3387166 w 3387166"/>
                <a:gd name="connsiteY2" fmla="*/ 1258903 h 2336802"/>
                <a:gd name="connsiteX3" fmla="*/ 3339944 w 3387166"/>
                <a:gd name="connsiteY3" fmla="*/ 1356929 h 2336802"/>
                <a:gd name="connsiteX4" fmla="*/ 1693583 w 3387166"/>
                <a:gd name="connsiteY4" fmla="*/ 2336802 h 2336802"/>
                <a:gd name="connsiteX5" fmla="*/ 47222 w 3387166"/>
                <a:gd name="connsiteY5" fmla="*/ 1356929 h 2336802"/>
                <a:gd name="connsiteX6" fmla="*/ 0 w 3387166"/>
                <a:gd name="connsiteY6" fmla="*/ 1258902 h 2336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7166" h="2336802">
                  <a:moveTo>
                    <a:pt x="314725" y="0"/>
                  </a:moveTo>
                  <a:lnTo>
                    <a:pt x="3072440" y="0"/>
                  </a:lnTo>
                  <a:lnTo>
                    <a:pt x="3387166" y="1258903"/>
                  </a:lnTo>
                  <a:lnTo>
                    <a:pt x="3339944" y="1356929"/>
                  </a:lnTo>
                  <a:cubicBezTo>
                    <a:pt x="3022883" y="1940585"/>
                    <a:pt x="2404504" y="2336802"/>
                    <a:pt x="1693583" y="2336802"/>
                  </a:cubicBezTo>
                  <a:cubicBezTo>
                    <a:pt x="982663" y="2336802"/>
                    <a:pt x="364283" y="1940585"/>
                    <a:pt x="47222" y="1356929"/>
                  </a:cubicBezTo>
                  <a:lnTo>
                    <a:pt x="0" y="1258902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IN" kern="0" dirty="0">
                <a:solidFill>
                  <a:prstClr val="white"/>
                </a:solidFill>
              </a:endParaRPr>
            </a:p>
          </p:txBody>
        </p:sp>
        <p:sp>
          <p:nvSpPr>
            <p:cNvPr id="47" name="Oval 33">
              <a:extLst>
                <a:ext uri="{FF2B5EF4-FFF2-40B4-BE49-F238E27FC236}">
                  <a16:creationId xmlns:a16="http://schemas.microsoft.com/office/drawing/2014/main" id="{2EC37249-9C83-4615-B165-55C762AA645A}"/>
                </a:ext>
              </a:extLst>
            </p:cNvPr>
            <p:cNvSpPr/>
            <p:nvPr/>
          </p:nvSpPr>
          <p:spPr>
            <a:xfrm>
              <a:off x="3893402" y="1288889"/>
              <a:ext cx="3541621" cy="3563071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IN" kern="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Group 30">
            <a:extLst>
              <a:ext uri="{FF2B5EF4-FFF2-40B4-BE49-F238E27FC236}">
                <a16:creationId xmlns:a16="http://schemas.microsoft.com/office/drawing/2014/main" id="{7F0A7CC1-2760-4FA8-BE9F-14A441E1F82F}"/>
              </a:ext>
            </a:extLst>
          </p:cNvPr>
          <p:cNvGrpSpPr/>
          <p:nvPr/>
        </p:nvGrpSpPr>
        <p:grpSpPr>
          <a:xfrm>
            <a:off x="7290229" y="3785472"/>
            <a:ext cx="3872884" cy="3517019"/>
            <a:chOff x="3788228" y="1190173"/>
            <a:chExt cx="4063689" cy="3744686"/>
          </a:xfrm>
        </p:grpSpPr>
        <p:sp>
          <p:nvSpPr>
            <p:cNvPr id="49" name="Oval 31">
              <a:extLst>
                <a:ext uri="{FF2B5EF4-FFF2-40B4-BE49-F238E27FC236}">
                  <a16:creationId xmlns:a16="http://schemas.microsoft.com/office/drawing/2014/main" id="{749FDDF0-1EE9-4BDE-BB73-66F48B885351}"/>
                </a:ext>
              </a:extLst>
            </p:cNvPr>
            <p:cNvSpPr/>
            <p:nvPr/>
          </p:nvSpPr>
          <p:spPr>
            <a:xfrm rot="18900000">
              <a:off x="3788228" y="1190173"/>
              <a:ext cx="3744686" cy="3744686"/>
            </a:xfrm>
            <a:prstGeom prst="ellipse">
              <a:avLst/>
            </a:prstGeom>
            <a:solidFill>
              <a:srgbClr val="FF596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IN" kern="0" dirty="0">
                <a:solidFill>
                  <a:prstClr val="white"/>
                </a:solidFill>
              </a:endParaRPr>
            </a:p>
          </p:txBody>
        </p:sp>
        <p:sp>
          <p:nvSpPr>
            <p:cNvPr id="50" name="Freeform: Shape 21">
              <a:extLst>
                <a:ext uri="{FF2B5EF4-FFF2-40B4-BE49-F238E27FC236}">
                  <a16:creationId xmlns:a16="http://schemas.microsoft.com/office/drawing/2014/main" id="{8BECC8FF-CF1E-4C97-8F3E-9AE76031278A}"/>
                </a:ext>
              </a:extLst>
            </p:cNvPr>
            <p:cNvSpPr/>
            <p:nvPr/>
          </p:nvSpPr>
          <p:spPr>
            <a:xfrm rot="18900000">
              <a:off x="4464751" y="2391876"/>
              <a:ext cx="3387166" cy="2336802"/>
            </a:xfrm>
            <a:custGeom>
              <a:avLst/>
              <a:gdLst>
                <a:gd name="connsiteX0" fmla="*/ 314725 w 3387166"/>
                <a:gd name="connsiteY0" fmla="*/ 0 h 2336802"/>
                <a:gd name="connsiteX1" fmla="*/ 3072440 w 3387166"/>
                <a:gd name="connsiteY1" fmla="*/ 0 h 2336802"/>
                <a:gd name="connsiteX2" fmla="*/ 3387166 w 3387166"/>
                <a:gd name="connsiteY2" fmla="*/ 1258903 h 2336802"/>
                <a:gd name="connsiteX3" fmla="*/ 3339944 w 3387166"/>
                <a:gd name="connsiteY3" fmla="*/ 1356929 h 2336802"/>
                <a:gd name="connsiteX4" fmla="*/ 1693583 w 3387166"/>
                <a:gd name="connsiteY4" fmla="*/ 2336802 h 2336802"/>
                <a:gd name="connsiteX5" fmla="*/ 47222 w 3387166"/>
                <a:gd name="connsiteY5" fmla="*/ 1356929 h 2336802"/>
                <a:gd name="connsiteX6" fmla="*/ 0 w 3387166"/>
                <a:gd name="connsiteY6" fmla="*/ 1258902 h 2336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7166" h="2336802">
                  <a:moveTo>
                    <a:pt x="314725" y="0"/>
                  </a:moveTo>
                  <a:lnTo>
                    <a:pt x="3072440" y="0"/>
                  </a:lnTo>
                  <a:lnTo>
                    <a:pt x="3387166" y="1258903"/>
                  </a:lnTo>
                  <a:lnTo>
                    <a:pt x="3339944" y="1356929"/>
                  </a:lnTo>
                  <a:cubicBezTo>
                    <a:pt x="3022883" y="1940585"/>
                    <a:pt x="2404504" y="2336802"/>
                    <a:pt x="1693583" y="2336802"/>
                  </a:cubicBezTo>
                  <a:cubicBezTo>
                    <a:pt x="982663" y="2336802"/>
                    <a:pt x="364283" y="1940585"/>
                    <a:pt x="47222" y="1356929"/>
                  </a:cubicBezTo>
                  <a:lnTo>
                    <a:pt x="0" y="1258902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IN" kern="0" dirty="0">
                <a:solidFill>
                  <a:prstClr val="white"/>
                </a:solidFill>
              </a:endParaRPr>
            </a:p>
          </p:txBody>
        </p:sp>
        <p:sp>
          <p:nvSpPr>
            <p:cNvPr id="51" name="Oval 33">
              <a:extLst>
                <a:ext uri="{FF2B5EF4-FFF2-40B4-BE49-F238E27FC236}">
                  <a16:creationId xmlns:a16="http://schemas.microsoft.com/office/drawing/2014/main" id="{F7394B89-C388-4992-88D6-479C2ECA9C8B}"/>
                </a:ext>
              </a:extLst>
            </p:cNvPr>
            <p:cNvSpPr/>
            <p:nvPr/>
          </p:nvSpPr>
          <p:spPr>
            <a:xfrm>
              <a:off x="3893402" y="1288889"/>
              <a:ext cx="3541621" cy="3563071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IN" kern="0" dirty="0">
                <a:solidFill>
                  <a:prstClr val="white"/>
                </a:solidFill>
              </a:endParaRPr>
            </a:p>
          </p:txBody>
        </p:sp>
      </p:grpSp>
      <p:sp>
        <p:nvSpPr>
          <p:cNvPr id="52" name="TextBox 29">
            <a:extLst>
              <a:ext uri="{FF2B5EF4-FFF2-40B4-BE49-F238E27FC236}">
                <a16:creationId xmlns:a16="http://schemas.microsoft.com/office/drawing/2014/main" id="{9847E2DE-A5F5-4F56-ABDC-F066FEEFC8FD}"/>
              </a:ext>
            </a:extLst>
          </p:cNvPr>
          <p:cNvSpPr txBox="1"/>
          <p:nvPr/>
        </p:nvSpPr>
        <p:spPr>
          <a:xfrm rot="16200000">
            <a:off x="9982689" y="3266735"/>
            <a:ext cx="2090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Introduction</a:t>
            </a:r>
            <a:endParaRPr lang="en-US" sz="1400" b="1" dirty="0">
              <a:solidFill>
                <a:srgbClr val="F0EEF0"/>
              </a:solidFill>
              <a:latin typeface="Montserrat" panose="02000505000000020004" pitchFamily="2" charset="0"/>
            </a:endParaRPr>
          </a:p>
        </p:txBody>
      </p:sp>
      <p:sp>
        <p:nvSpPr>
          <p:cNvPr id="42" name="TextBox 75">
            <a:extLst>
              <a:ext uri="{FF2B5EF4-FFF2-40B4-BE49-F238E27FC236}">
                <a16:creationId xmlns:a16="http://schemas.microsoft.com/office/drawing/2014/main" id="{2094DB65-6934-4D69-8C20-68E617DEE5F9}"/>
              </a:ext>
            </a:extLst>
          </p:cNvPr>
          <p:cNvSpPr txBox="1"/>
          <p:nvPr/>
        </p:nvSpPr>
        <p:spPr>
          <a:xfrm rot="16200000">
            <a:off x="-773832" y="3275109"/>
            <a:ext cx="209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0EEF0"/>
                </a:solidFill>
                <a:latin typeface="Montserrat" panose="02000505000000020004" pitchFamily="2" charset="0"/>
              </a:rPr>
              <a:t>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2575279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9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EA36CD1-A232-45C6-81D0-FF676E79B61E}"/>
              </a:ext>
            </a:extLst>
          </p:cNvPr>
          <p:cNvGrpSpPr/>
          <p:nvPr/>
        </p:nvGrpSpPr>
        <p:grpSpPr>
          <a:xfrm>
            <a:off x="-844555" y="0"/>
            <a:ext cx="13073742" cy="6858000"/>
            <a:chOff x="-1030514" y="0"/>
            <a:chExt cx="13073742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11D4488-BEEE-4523-BF4A-73C4C95CCD2B}"/>
                </a:ext>
              </a:extLst>
            </p:cNvPr>
            <p:cNvSpPr/>
            <p:nvPr/>
          </p:nvSpPr>
          <p:spPr>
            <a:xfrm>
              <a:off x="-1030514" y="0"/>
              <a:ext cx="1219200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278C53F-B948-4E20-B061-EB63FF9E5B5F}"/>
                </a:ext>
              </a:extLst>
            </p:cNvPr>
            <p:cNvSpPr/>
            <p:nvPr/>
          </p:nvSpPr>
          <p:spPr>
            <a:xfrm>
              <a:off x="10609943" y="2732314"/>
              <a:ext cx="551543" cy="1393371"/>
            </a:xfrm>
            <a:prstGeom prst="rect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6F9AD1C9-B71A-4D8D-8F52-77292535D056}"/>
                </a:ext>
              </a:extLst>
            </p:cNvPr>
            <p:cNvSpPr/>
            <p:nvPr/>
          </p:nvSpPr>
          <p:spPr>
            <a:xfrm rot="5400000">
              <a:off x="10412186" y="2988127"/>
              <a:ext cx="2380342" cy="881743"/>
            </a:xfrm>
            <a:prstGeom prst="triangl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47FD0F2-D510-483A-8F91-AA7737C223BD}"/>
              </a:ext>
            </a:extLst>
          </p:cNvPr>
          <p:cNvGrpSpPr/>
          <p:nvPr/>
        </p:nvGrpSpPr>
        <p:grpSpPr>
          <a:xfrm>
            <a:off x="-9470858" y="0"/>
            <a:ext cx="12192000" cy="6858000"/>
            <a:chOff x="-1030514" y="0"/>
            <a:chExt cx="12192000" cy="6858000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71883E71-270A-4B7A-A6F1-8D930DCFAE74}"/>
                </a:ext>
              </a:extLst>
            </p:cNvPr>
            <p:cNvSpPr/>
            <p:nvPr/>
          </p:nvSpPr>
          <p:spPr>
            <a:xfrm>
              <a:off x="-1030514" y="0"/>
              <a:ext cx="1219200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6CD52B85-063B-4CBC-8CDA-A7F94686F31D}"/>
                </a:ext>
              </a:extLst>
            </p:cNvPr>
            <p:cNvSpPr/>
            <p:nvPr/>
          </p:nvSpPr>
          <p:spPr>
            <a:xfrm>
              <a:off x="10609943" y="2732314"/>
              <a:ext cx="551543" cy="1393371"/>
            </a:xfrm>
            <a:prstGeom prst="rect">
              <a:avLst/>
            </a:prstGeom>
            <a:solidFill>
              <a:srgbClr val="52C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8BC03B54-306A-49D5-83B2-3AF41A37C718}"/>
              </a:ext>
            </a:extLst>
          </p:cNvPr>
          <p:cNvGrpSpPr/>
          <p:nvPr/>
        </p:nvGrpSpPr>
        <p:grpSpPr>
          <a:xfrm>
            <a:off x="-10024997" y="0"/>
            <a:ext cx="12192000" cy="6858000"/>
            <a:chOff x="-1030514" y="0"/>
            <a:chExt cx="12192000" cy="6858000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CEFA7B59-6C33-4D92-B710-A74B87EF968C}"/>
                </a:ext>
              </a:extLst>
            </p:cNvPr>
            <p:cNvSpPr/>
            <p:nvPr/>
          </p:nvSpPr>
          <p:spPr>
            <a:xfrm>
              <a:off x="-1030514" y="0"/>
              <a:ext cx="1219200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4124761-4256-49BB-BF1D-57354FAECE8E}"/>
                </a:ext>
              </a:extLst>
            </p:cNvPr>
            <p:cNvSpPr/>
            <p:nvPr/>
          </p:nvSpPr>
          <p:spPr>
            <a:xfrm>
              <a:off x="10609943" y="2732314"/>
              <a:ext cx="551543" cy="1393371"/>
            </a:xfrm>
            <a:prstGeom prst="rect">
              <a:avLst/>
            </a:prstGeom>
            <a:solidFill>
              <a:srgbClr val="FEC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86">
            <a:extLst>
              <a:ext uri="{FF2B5EF4-FFF2-40B4-BE49-F238E27FC236}">
                <a16:creationId xmlns:a16="http://schemas.microsoft.com/office/drawing/2014/main" id="{B06B5483-C837-446D-B715-C56CCB743F27}"/>
              </a:ext>
            </a:extLst>
          </p:cNvPr>
          <p:cNvSpPr txBox="1"/>
          <p:nvPr/>
        </p:nvSpPr>
        <p:spPr>
          <a:xfrm>
            <a:off x="2849133" y="709645"/>
            <a:ext cx="46112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FF5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porous media enhances the heat transfer in different energy type like renewable power (geothermal, Wind and solar) and increase efficiency of heat exchanger with other applications.</a:t>
            </a:r>
          </a:p>
          <a:p>
            <a:pPr algn="just"/>
            <a:endParaRPr lang="en-US" sz="2000" dirty="0">
              <a:latin typeface="+mj-lt"/>
            </a:endParaRPr>
          </a:p>
        </p:txBody>
      </p:sp>
      <p:sp>
        <p:nvSpPr>
          <p:cNvPr id="38" name="Title 12">
            <a:extLst>
              <a:ext uri="{FF2B5EF4-FFF2-40B4-BE49-F238E27FC236}">
                <a16:creationId xmlns:a16="http://schemas.microsoft.com/office/drawing/2014/main" id="{F62AE002-D7A9-4144-A707-C01B93F46093}"/>
              </a:ext>
            </a:extLst>
          </p:cNvPr>
          <p:cNvSpPr txBox="1">
            <a:spLocks/>
          </p:cNvSpPr>
          <p:nvPr/>
        </p:nvSpPr>
        <p:spPr>
          <a:xfrm>
            <a:off x="1800682" y="199233"/>
            <a:ext cx="8964487" cy="3837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3599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596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Applications</a:t>
            </a:r>
            <a:endParaRPr kumimoji="0" lang="en-US" sz="2500" b="1" i="0" u="none" strike="noStrike" kern="1200" cap="none" spc="0" normalizeH="0" baseline="0" noProof="0" dirty="0">
              <a:ln w="22225">
                <a:solidFill>
                  <a:srgbClr val="8AB833"/>
                </a:solidFill>
                <a:prstDash val="solid"/>
              </a:ln>
              <a:solidFill>
                <a:srgbClr val="FF596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9" name="TextBox 86">
            <a:extLst>
              <a:ext uri="{FF2B5EF4-FFF2-40B4-BE49-F238E27FC236}">
                <a16:creationId xmlns:a16="http://schemas.microsoft.com/office/drawing/2014/main" id="{DF224F03-59FE-4BCB-9927-5012BDFEAE12}"/>
              </a:ext>
            </a:extLst>
          </p:cNvPr>
          <p:cNvSpPr txBox="1"/>
          <p:nvPr/>
        </p:nvSpPr>
        <p:spPr>
          <a:xfrm>
            <a:off x="6603172" y="3938905"/>
            <a:ext cx="41246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F5969"/>
              </a:buClr>
              <a:buFontTx/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Chemical engineering: storage and drying of fruit and grain, underground radioactive waste, etc.</a:t>
            </a:r>
          </a:p>
          <a:p>
            <a:pPr algn="just">
              <a:buClr>
                <a:srgbClr val="FF5969"/>
              </a:buClr>
            </a:pPr>
            <a:endParaRPr lang="en-US" sz="1600" dirty="0">
              <a:latin typeface="+mj-lt"/>
            </a:endParaRPr>
          </a:p>
        </p:txBody>
      </p:sp>
      <p:sp>
        <p:nvSpPr>
          <p:cNvPr id="35" name="TextBox 86">
            <a:extLst>
              <a:ext uri="{FF2B5EF4-FFF2-40B4-BE49-F238E27FC236}">
                <a16:creationId xmlns:a16="http://schemas.microsoft.com/office/drawing/2014/main" id="{8200BCF9-F2A8-4AEE-82F2-A66B76F1B2E5}"/>
              </a:ext>
            </a:extLst>
          </p:cNvPr>
          <p:cNvSpPr txBox="1"/>
          <p:nvPr/>
        </p:nvSpPr>
        <p:spPr>
          <a:xfrm>
            <a:off x="6540704" y="5164912"/>
            <a:ext cx="41246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000" dirty="0">
              <a:latin typeface="+mj-lt"/>
            </a:endParaRPr>
          </a:p>
          <a:p>
            <a:pPr marL="342900" indent="-342900" algn="just">
              <a:buClr>
                <a:srgbClr val="FF5969"/>
              </a:buClr>
              <a:buFont typeface="+mj-lt"/>
              <a:buAutoNum type="arabicPeriod" startAt="2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Mechanical engineering : Fibrous and granular thermal insulation for pipeline and equipment’s, cooling of nuclear fuel debris , Lubrication of synovial joints in human body such hip and knee and gas bearing.</a:t>
            </a:r>
          </a:p>
          <a:p>
            <a:pPr algn="just"/>
            <a:endParaRPr lang="en-US" sz="2000" dirty="0">
              <a:latin typeface="Tw Cen MT" panose="020B0602020104020603" pitchFamily="34" charset="0"/>
            </a:endParaRPr>
          </a:p>
        </p:txBody>
      </p:sp>
      <p:grpSp>
        <p:nvGrpSpPr>
          <p:cNvPr id="44" name="Group 30">
            <a:extLst>
              <a:ext uri="{FF2B5EF4-FFF2-40B4-BE49-F238E27FC236}">
                <a16:creationId xmlns:a16="http://schemas.microsoft.com/office/drawing/2014/main" id="{259BE206-CC7F-4A2F-A2FA-8AC3E68F494B}"/>
              </a:ext>
            </a:extLst>
          </p:cNvPr>
          <p:cNvGrpSpPr/>
          <p:nvPr/>
        </p:nvGrpSpPr>
        <p:grpSpPr>
          <a:xfrm>
            <a:off x="7473710" y="14070"/>
            <a:ext cx="3872884" cy="3517019"/>
            <a:chOff x="3788228" y="1190173"/>
            <a:chExt cx="4063689" cy="3744686"/>
          </a:xfrm>
        </p:grpSpPr>
        <p:sp>
          <p:nvSpPr>
            <p:cNvPr id="45" name="Oval 31">
              <a:extLst>
                <a:ext uri="{FF2B5EF4-FFF2-40B4-BE49-F238E27FC236}">
                  <a16:creationId xmlns:a16="http://schemas.microsoft.com/office/drawing/2014/main" id="{26CAC2FA-7B2C-4921-AB1D-BBCAFB1C19B5}"/>
                </a:ext>
              </a:extLst>
            </p:cNvPr>
            <p:cNvSpPr/>
            <p:nvPr/>
          </p:nvSpPr>
          <p:spPr>
            <a:xfrm rot="18900000">
              <a:off x="3788228" y="1190173"/>
              <a:ext cx="3744686" cy="3744686"/>
            </a:xfrm>
            <a:prstGeom prst="ellipse">
              <a:avLst/>
            </a:prstGeom>
            <a:solidFill>
              <a:srgbClr val="FF596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IN" kern="0" dirty="0">
                <a:solidFill>
                  <a:prstClr val="white"/>
                </a:solidFill>
              </a:endParaRPr>
            </a:p>
          </p:txBody>
        </p:sp>
        <p:sp>
          <p:nvSpPr>
            <p:cNvPr id="47" name="Freeform: Shape 21">
              <a:extLst>
                <a:ext uri="{FF2B5EF4-FFF2-40B4-BE49-F238E27FC236}">
                  <a16:creationId xmlns:a16="http://schemas.microsoft.com/office/drawing/2014/main" id="{20F6487F-EDE6-4A9E-9E95-A576869327D1}"/>
                </a:ext>
              </a:extLst>
            </p:cNvPr>
            <p:cNvSpPr/>
            <p:nvPr/>
          </p:nvSpPr>
          <p:spPr>
            <a:xfrm rot="18900000">
              <a:off x="4464751" y="2391876"/>
              <a:ext cx="3387166" cy="2336802"/>
            </a:xfrm>
            <a:custGeom>
              <a:avLst/>
              <a:gdLst>
                <a:gd name="connsiteX0" fmla="*/ 314725 w 3387166"/>
                <a:gd name="connsiteY0" fmla="*/ 0 h 2336802"/>
                <a:gd name="connsiteX1" fmla="*/ 3072440 w 3387166"/>
                <a:gd name="connsiteY1" fmla="*/ 0 h 2336802"/>
                <a:gd name="connsiteX2" fmla="*/ 3387166 w 3387166"/>
                <a:gd name="connsiteY2" fmla="*/ 1258903 h 2336802"/>
                <a:gd name="connsiteX3" fmla="*/ 3339944 w 3387166"/>
                <a:gd name="connsiteY3" fmla="*/ 1356929 h 2336802"/>
                <a:gd name="connsiteX4" fmla="*/ 1693583 w 3387166"/>
                <a:gd name="connsiteY4" fmla="*/ 2336802 h 2336802"/>
                <a:gd name="connsiteX5" fmla="*/ 47222 w 3387166"/>
                <a:gd name="connsiteY5" fmla="*/ 1356929 h 2336802"/>
                <a:gd name="connsiteX6" fmla="*/ 0 w 3387166"/>
                <a:gd name="connsiteY6" fmla="*/ 1258902 h 2336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7166" h="2336802">
                  <a:moveTo>
                    <a:pt x="314725" y="0"/>
                  </a:moveTo>
                  <a:lnTo>
                    <a:pt x="3072440" y="0"/>
                  </a:lnTo>
                  <a:lnTo>
                    <a:pt x="3387166" y="1258903"/>
                  </a:lnTo>
                  <a:lnTo>
                    <a:pt x="3339944" y="1356929"/>
                  </a:lnTo>
                  <a:cubicBezTo>
                    <a:pt x="3022883" y="1940585"/>
                    <a:pt x="2404504" y="2336802"/>
                    <a:pt x="1693583" y="2336802"/>
                  </a:cubicBezTo>
                  <a:cubicBezTo>
                    <a:pt x="982663" y="2336802"/>
                    <a:pt x="364283" y="1940585"/>
                    <a:pt x="47222" y="1356929"/>
                  </a:cubicBezTo>
                  <a:lnTo>
                    <a:pt x="0" y="1258902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IN" kern="0" dirty="0">
                <a:solidFill>
                  <a:prstClr val="white"/>
                </a:solidFill>
              </a:endParaRPr>
            </a:p>
          </p:txBody>
        </p:sp>
        <p:sp>
          <p:nvSpPr>
            <p:cNvPr id="48" name="Oval 33">
              <a:extLst>
                <a:ext uri="{FF2B5EF4-FFF2-40B4-BE49-F238E27FC236}">
                  <a16:creationId xmlns:a16="http://schemas.microsoft.com/office/drawing/2014/main" id="{CF176A0B-275E-4344-BE96-DF99D55AAFDC}"/>
                </a:ext>
              </a:extLst>
            </p:cNvPr>
            <p:cNvSpPr/>
            <p:nvPr/>
          </p:nvSpPr>
          <p:spPr>
            <a:xfrm>
              <a:off x="3893402" y="1288889"/>
              <a:ext cx="3541621" cy="3563071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IN" kern="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9" name="Group 30">
            <a:extLst>
              <a:ext uri="{FF2B5EF4-FFF2-40B4-BE49-F238E27FC236}">
                <a16:creationId xmlns:a16="http://schemas.microsoft.com/office/drawing/2014/main" id="{6B30FE14-159E-4FB5-8960-EB8B58FB055F}"/>
              </a:ext>
            </a:extLst>
          </p:cNvPr>
          <p:cNvGrpSpPr/>
          <p:nvPr/>
        </p:nvGrpSpPr>
        <p:grpSpPr>
          <a:xfrm>
            <a:off x="2987804" y="3016373"/>
            <a:ext cx="3872884" cy="3517019"/>
            <a:chOff x="3788228" y="1190173"/>
            <a:chExt cx="4063689" cy="3744686"/>
          </a:xfrm>
        </p:grpSpPr>
        <p:sp>
          <p:nvSpPr>
            <p:cNvPr id="50" name="Oval 31">
              <a:extLst>
                <a:ext uri="{FF2B5EF4-FFF2-40B4-BE49-F238E27FC236}">
                  <a16:creationId xmlns:a16="http://schemas.microsoft.com/office/drawing/2014/main" id="{26208E05-E098-40AB-97DF-A055ADD90412}"/>
                </a:ext>
              </a:extLst>
            </p:cNvPr>
            <p:cNvSpPr/>
            <p:nvPr/>
          </p:nvSpPr>
          <p:spPr>
            <a:xfrm rot="18900000">
              <a:off x="3788228" y="1190173"/>
              <a:ext cx="3744686" cy="3744686"/>
            </a:xfrm>
            <a:prstGeom prst="ellipse">
              <a:avLst/>
            </a:prstGeom>
            <a:solidFill>
              <a:srgbClr val="FF596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IN" kern="0" dirty="0">
                <a:solidFill>
                  <a:prstClr val="white"/>
                </a:solidFill>
              </a:endParaRPr>
            </a:p>
          </p:txBody>
        </p:sp>
        <p:sp>
          <p:nvSpPr>
            <p:cNvPr id="51" name="Freeform: Shape 21">
              <a:extLst>
                <a:ext uri="{FF2B5EF4-FFF2-40B4-BE49-F238E27FC236}">
                  <a16:creationId xmlns:a16="http://schemas.microsoft.com/office/drawing/2014/main" id="{E5C14D61-C379-4D17-AB6E-5A4A9B6632BD}"/>
                </a:ext>
              </a:extLst>
            </p:cNvPr>
            <p:cNvSpPr/>
            <p:nvPr/>
          </p:nvSpPr>
          <p:spPr>
            <a:xfrm rot="18900000">
              <a:off x="4464751" y="2391876"/>
              <a:ext cx="3387166" cy="2336802"/>
            </a:xfrm>
            <a:custGeom>
              <a:avLst/>
              <a:gdLst>
                <a:gd name="connsiteX0" fmla="*/ 314725 w 3387166"/>
                <a:gd name="connsiteY0" fmla="*/ 0 h 2336802"/>
                <a:gd name="connsiteX1" fmla="*/ 3072440 w 3387166"/>
                <a:gd name="connsiteY1" fmla="*/ 0 h 2336802"/>
                <a:gd name="connsiteX2" fmla="*/ 3387166 w 3387166"/>
                <a:gd name="connsiteY2" fmla="*/ 1258903 h 2336802"/>
                <a:gd name="connsiteX3" fmla="*/ 3339944 w 3387166"/>
                <a:gd name="connsiteY3" fmla="*/ 1356929 h 2336802"/>
                <a:gd name="connsiteX4" fmla="*/ 1693583 w 3387166"/>
                <a:gd name="connsiteY4" fmla="*/ 2336802 h 2336802"/>
                <a:gd name="connsiteX5" fmla="*/ 47222 w 3387166"/>
                <a:gd name="connsiteY5" fmla="*/ 1356929 h 2336802"/>
                <a:gd name="connsiteX6" fmla="*/ 0 w 3387166"/>
                <a:gd name="connsiteY6" fmla="*/ 1258902 h 2336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7166" h="2336802">
                  <a:moveTo>
                    <a:pt x="314725" y="0"/>
                  </a:moveTo>
                  <a:lnTo>
                    <a:pt x="3072440" y="0"/>
                  </a:lnTo>
                  <a:lnTo>
                    <a:pt x="3387166" y="1258903"/>
                  </a:lnTo>
                  <a:lnTo>
                    <a:pt x="3339944" y="1356929"/>
                  </a:lnTo>
                  <a:cubicBezTo>
                    <a:pt x="3022883" y="1940585"/>
                    <a:pt x="2404504" y="2336802"/>
                    <a:pt x="1693583" y="2336802"/>
                  </a:cubicBezTo>
                  <a:cubicBezTo>
                    <a:pt x="982663" y="2336802"/>
                    <a:pt x="364283" y="1940585"/>
                    <a:pt x="47222" y="1356929"/>
                  </a:cubicBezTo>
                  <a:lnTo>
                    <a:pt x="0" y="1258902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IN" kern="0" dirty="0">
                <a:solidFill>
                  <a:prstClr val="white"/>
                </a:solidFill>
              </a:endParaRPr>
            </a:p>
          </p:txBody>
        </p:sp>
        <p:sp>
          <p:nvSpPr>
            <p:cNvPr id="52" name="Oval 33">
              <a:extLst>
                <a:ext uri="{FF2B5EF4-FFF2-40B4-BE49-F238E27FC236}">
                  <a16:creationId xmlns:a16="http://schemas.microsoft.com/office/drawing/2014/main" id="{36D50E5D-9816-4CEE-B34E-DB01980811DD}"/>
                </a:ext>
              </a:extLst>
            </p:cNvPr>
            <p:cNvSpPr/>
            <p:nvPr/>
          </p:nvSpPr>
          <p:spPr>
            <a:xfrm>
              <a:off x="3893402" y="1288889"/>
              <a:ext cx="3541621" cy="3563071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IN" kern="0" dirty="0">
                <a:solidFill>
                  <a:prstClr val="white"/>
                </a:solidFill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C81811FC-A244-4246-8090-9695E5D78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841" y="3783818"/>
            <a:ext cx="657626" cy="79783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DB94756-27FD-4408-92E6-454C390E2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210" y="5187886"/>
            <a:ext cx="668257" cy="810728"/>
          </a:xfrm>
          <a:prstGeom prst="rect">
            <a:avLst/>
          </a:prstGeom>
        </p:spPr>
      </p:pic>
      <p:sp>
        <p:nvSpPr>
          <p:cNvPr id="53" name="TextBox 29">
            <a:extLst>
              <a:ext uri="{FF2B5EF4-FFF2-40B4-BE49-F238E27FC236}">
                <a16:creationId xmlns:a16="http://schemas.microsoft.com/office/drawing/2014/main" id="{43C9B63F-5C93-4CB2-9EC7-E57C1CEC3EAC}"/>
              </a:ext>
            </a:extLst>
          </p:cNvPr>
          <p:cNvSpPr txBox="1"/>
          <p:nvPr/>
        </p:nvSpPr>
        <p:spPr>
          <a:xfrm rot="16200000">
            <a:off x="9982689" y="3228263"/>
            <a:ext cx="20900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Introduction</a:t>
            </a:r>
            <a:endParaRPr lang="en-US" sz="1400" b="1" dirty="0">
              <a:solidFill>
                <a:srgbClr val="F0EEF0"/>
              </a:solidFill>
              <a:latin typeface="Montserrat" panose="02000505000000020004" pitchFamily="2" charset="0"/>
            </a:endParaRPr>
          </a:p>
        </p:txBody>
      </p:sp>
      <p:sp>
        <p:nvSpPr>
          <p:cNvPr id="41" name="TextBox 50">
            <a:extLst>
              <a:ext uri="{FF2B5EF4-FFF2-40B4-BE49-F238E27FC236}">
                <a16:creationId xmlns:a16="http://schemas.microsoft.com/office/drawing/2014/main" id="{D11151AF-E475-49E6-A01E-E3F2DA61049F}"/>
              </a:ext>
            </a:extLst>
          </p:cNvPr>
          <p:cNvSpPr txBox="1"/>
          <p:nvPr/>
        </p:nvSpPr>
        <p:spPr>
          <a:xfrm rot="16200000">
            <a:off x="1412719" y="3190470"/>
            <a:ext cx="20900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0EEF0"/>
                </a:solidFill>
                <a:latin typeface="Montserrat" panose="02000505000000020004" pitchFamily="2" charset="0"/>
              </a:rPr>
              <a:t>Literature</a:t>
            </a:r>
          </a:p>
        </p:txBody>
      </p:sp>
      <p:sp>
        <p:nvSpPr>
          <p:cNvPr id="42" name="TextBox 134">
            <a:extLst>
              <a:ext uri="{FF2B5EF4-FFF2-40B4-BE49-F238E27FC236}">
                <a16:creationId xmlns:a16="http://schemas.microsoft.com/office/drawing/2014/main" id="{E36406BB-BE84-4210-853B-73E54FC8D7F8}"/>
              </a:ext>
            </a:extLst>
          </p:cNvPr>
          <p:cNvSpPr txBox="1"/>
          <p:nvPr/>
        </p:nvSpPr>
        <p:spPr>
          <a:xfrm rot="16200000">
            <a:off x="848798" y="3228943"/>
            <a:ext cx="209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Modeling</a:t>
            </a:r>
            <a:endParaRPr lang="en-US" sz="2000" b="1" dirty="0">
              <a:solidFill>
                <a:srgbClr val="F0EEF0"/>
              </a:solidFill>
              <a:latin typeface="Montserrat" panose="02000505000000020004" pitchFamily="2" charset="0"/>
            </a:endParaRPr>
          </a:p>
        </p:txBody>
      </p:sp>
      <p:sp>
        <p:nvSpPr>
          <p:cNvPr id="43" name="TextBox 75">
            <a:extLst>
              <a:ext uri="{FF2B5EF4-FFF2-40B4-BE49-F238E27FC236}">
                <a16:creationId xmlns:a16="http://schemas.microsoft.com/office/drawing/2014/main" id="{88969CD4-1993-48B0-A775-AAE6BDE155E4}"/>
              </a:ext>
            </a:extLst>
          </p:cNvPr>
          <p:cNvSpPr txBox="1"/>
          <p:nvPr/>
        </p:nvSpPr>
        <p:spPr>
          <a:xfrm rot="16200000">
            <a:off x="-773832" y="3275109"/>
            <a:ext cx="209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0EEF0"/>
                </a:solidFill>
                <a:latin typeface="Montserrat" panose="02000505000000020004" pitchFamily="2" charset="0"/>
              </a:rPr>
              <a:t>Recommendations</a:t>
            </a:r>
          </a:p>
        </p:txBody>
      </p:sp>
      <p:sp>
        <p:nvSpPr>
          <p:cNvPr id="54" name="TextBox 88">
            <a:extLst>
              <a:ext uri="{FF2B5EF4-FFF2-40B4-BE49-F238E27FC236}">
                <a16:creationId xmlns:a16="http://schemas.microsoft.com/office/drawing/2014/main" id="{CAB694AE-D98D-4233-B098-399F6ADE1B59}"/>
              </a:ext>
            </a:extLst>
          </p:cNvPr>
          <p:cNvSpPr txBox="1"/>
          <p:nvPr/>
        </p:nvSpPr>
        <p:spPr>
          <a:xfrm rot="16200000">
            <a:off x="-259203" y="3242815"/>
            <a:ext cx="209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0EEF0"/>
                </a:solidFill>
                <a:latin typeface="Montserrat" panose="02000505000000020004" pitchFamily="2" charset="0"/>
              </a:rPr>
              <a:t>Conclusions</a:t>
            </a:r>
          </a:p>
        </p:txBody>
      </p:sp>
      <p:sp>
        <p:nvSpPr>
          <p:cNvPr id="55" name="TextBox 63">
            <a:extLst>
              <a:ext uri="{FF2B5EF4-FFF2-40B4-BE49-F238E27FC236}">
                <a16:creationId xmlns:a16="http://schemas.microsoft.com/office/drawing/2014/main" id="{7B682DBD-711E-433D-8546-D04EB7D88812}"/>
              </a:ext>
            </a:extLst>
          </p:cNvPr>
          <p:cNvSpPr txBox="1"/>
          <p:nvPr/>
        </p:nvSpPr>
        <p:spPr>
          <a:xfrm rot="16200000">
            <a:off x="313765" y="3167386"/>
            <a:ext cx="2090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Result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0EEF0"/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306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9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EA36CD1-A232-45C6-81D0-FF676E79B61E}"/>
              </a:ext>
            </a:extLst>
          </p:cNvPr>
          <p:cNvGrpSpPr/>
          <p:nvPr/>
        </p:nvGrpSpPr>
        <p:grpSpPr>
          <a:xfrm>
            <a:off x="1290415" y="119641"/>
            <a:ext cx="10673852" cy="6858000"/>
            <a:chOff x="-1079717" y="76912"/>
            <a:chExt cx="13122945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11D4488-BEEE-4523-BF4A-73C4C95CCD2B}"/>
                </a:ext>
              </a:extLst>
            </p:cNvPr>
            <p:cNvSpPr/>
            <p:nvPr/>
          </p:nvSpPr>
          <p:spPr>
            <a:xfrm>
              <a:off x="-1079717" y="76912"/>
              <a:ext cx="1219200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278C53F-B948-4E20-B061-EB63FF9E5B5F}"/>
                </a:ext>
              </a:extLst>
            </p:cNvPr>
            <p:cNvSpPr/>
            <p:nvPr/>
          </p:nvSpPr>
          <p:spPr>
            <a:xfrm>
              <a:off x="10609943" y="2732314"/>
              <a:ext cx="551543" cy="1393371"/>
            </a:xfrm>
            <a:prstGeom prst="rect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6F9AD1C9-B71A-4D8D-8F52-77292535D056}"/>
                </a:ext>
              </a:extLst>
            </p:cNvPr>
            <p:cNvSpPr/>
            <p:nvPr/>
          </p:nvSpPr>
          <p:spPr>
            <a:xfrm rot="5400000">
              <a:off x="10412186" y="2988127"/>
              <a:ext cx="2380342" cy="881743"/>
            </a:xfrm>
            <a:prstGeom prst="triangl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47FD0F2-D510-483A-8F91-AA7737C223BD}"/>
              </a:ext>
            </a:extLst>
          </p:cNvPr>
          <p:cNvGrpSpPr/>
          <p:nvPr/>
        </p:nvGrpSpPr>
        <p:grpSpPr>
          <a:xfrm>
            <a:off x="-9470858" y="0"/>
            <a:ext cx="12192000" cy="6858000"/>
            <a:chOff x="-1030514" y="0"/>
            <a:chExt cx="12192000" cy="6858000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71883E71-270A-4B7A-A6F1-8D930DCFAE74}"/>
                </a:ext>
              </a:extLst>
            </p:cNvPr>
            <p:cNvSpPr/>
            <p:nvPr/>
          </p:nvSpPr>
          <p:spPr>
            <a:xfrm>
              <a:off x="-1030514" y="0"/>
              <a:ext cx="1219200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6CD52B85-063B-4CBC-8CDA-A7F94686F31D}"/>
                </a:ext>
              </a:extLst>
            </p:cNvPr>
            <p:cNvSpPr/>
            <p:nvPr/>
          </p:nvSpPr>
          <p:spPr>
            <a:xfrm>
              <a:off x="10609943" y="2732314"/>
              <a:ext cx="551543" cy="1393371"/>
            </a:xfrm>
            <a:prstGeom prst="rect">
              <a:avLst/>
            </a:prstGeom>
            <a:solidFill>
              <a:srgbClr val="52C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8BC03B54-306A-49D5-83B2-3AF41A37C718}"/>
              </a:ext>
            </a:extLst>
          </p:cNvPr>
          <p:cNvGrpSpPr/>
          <p:nvPr/>
        </p:nvGrpSpPr>
        <p:grpSpPr>
          <a:xfrm>
            <a:off x="-10022401" y="0"/>
            <a:ext cx="12192000" cy="6858000"/>
            <a:chOff x="-1030514" y="0"/>
            <a:chExt cx="12192000" cy="6858000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CEFA7B59-6C33-4D92-B710-A74B87EF968C}"/>
                </a:ext>
              </a:extLst>
            </p:cNvPr>
            <p:cNvSpPr/>
            <p:nvPr/>
          </p:nvSpPr>
          <p:spPr>
            <a:xfrm>
              <a:off x="-1030514" y="0"/>
              <a:ext cx="1219200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4124761-4256-49BB-BF1D-57354FAECE8E}"/>
                </a:ext>
              </a:extLst>
            </p:cNvPr>
            <p:cNvSpPr/>
            <p:nvPr/>
          </p:nvSpPr>
          <p:spPr>
            <a:xfrm>
              <a:off x="10609943" y="2732314"/>
              <a:ext cx="551543" cy="1393371"/>
            </a:xfrm>
            <a:prstGeom prst="rect">
              <a:avLst/>
            </a:prstGeom>
            <a:solidFill>
              <a:srgbClr val="FEC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itle 12">
            <a:extLst>
              <a:ext uri="{FF2B5EF4-FFF2-40B4-BE49-F238E27FC236}">
                <a16:creationId xmlns:a16="http://schemas.microsoft.com/office/drawing/2014/main" id="{F62AE002-D7A9-4144-A707-C01B93F46093}"/>
              </a:ext>
            </a:extLst>
          </p:cNvPr>
          <p:cNvSpPr txBox="1">
            <a:spLocks/>
          </p:cNvSpPr>
          <p:nvPr/>
        </p:nvSpPr>
        <p:spPr>
          <a:xfrm>
            <a:off x="1800682" y="199233"/>
            <a:ext cx="8964487" cy="3837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3599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596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Applications</a:t>
            </a:r>
            <a:endParaRPr kumimoji="0" lang="en-US" sz="2500" b="1" i="0" u="none" strike="noStrike" kern="1200" cap="none" spc="0" normalizeH="0" baseline="0" noProof="0" dirty="0">
              <a:ln w="22225">
                <a:solidFill>
                  <a:srgbClr val="8AB833"/>
                </a:solidFill>
                <a:prstDash val="solid"/>
              </a:ln>
              <a:solidFill>
                <a:srgbClr val="FF596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44" name="Group 30">
            <a:extLst>
              <a:ext uri="{FF2B5EF4-FFF2-40B4-BE49-F238E27FC236}">
                <a16:creationId xmlns:a16="http://schemas.microsoft.com/office/drawing/2014/main" id="{259BE206-CC7F-4A2F-A2FA-8AC3E68F494B}"/>
              </a:ext>
            </a:extLst>
          </p:cNvPr>
          <p:cNvGrpSpPr/>
          <p:nvPr/>
        </p:nvGrpSpPr>
        <p:grpSpPr>
          <a:xfrm>
            <a:off x="7221933" y="1891163"/>
            <a:ext cx="3872884" cy="3517019"/>
            <a:chOff x="3788228" y="1190173"/>
            <a:chExt cx="4063689" cy="3744686"/>
          </a:xfrm>
        </p:grpSpPr>
        <p:sp>
          <p:nvSpPr>
            <p:cNvPr id="45" name="Oval 31">
              <a:extLst>
                <a:ext uri="{FF2B5EF4-FFF2-40B4-BE49-F238E27FC236}">
                  <a16:creationId xmlns:a16="http://schemas.microsoft.com/office/drawing/2014/main" id="{26CAC2FA-7B2C-4921-AB1D-BBCAFB1C19B5}"/>
                </a:ext>
              </a:extLst>
            </p:cNvPr>
            <p:cNvSpPr/>
            <p:nvPr/>
          </p:nvSpPr>
          <p:spPr>
            <a:xfrm rot="18900000">
              <a:off x="3788228" y="1190173"/>
              <a:ext cx="3744686" cy="3744686"/>
            </a:xfrm>
            <a:prstGeom prst="ellipse">
              <a:avLst/>
            </a:prstGeom>
            <a:solidFill>
              <a:srgbClr val="FF596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IN" kern="0" dirty="0">
                <a:solidFill>
                  <a:prstClr val="white"/>
                </a:solidFill>
              </a:endParaRPr>
            </a:p>
          </p:txBody>
        </p:sp>
        <p:sp>
          <p:nvSpPr>
            <p:cNvPr id="47" name="Freeform: Shape 21">
              <a:extLst>
                <a:ext uri="{FF2B5EF4-FFF2-40B4-BE49-F238E27FC236}">
                  <a16:creationId xmlns:a16="http://schemas.microsoft.com/office/drawing/2014/main" id="{20F6487F-EDE6-4A9E-9E95-A576869327D1}"/>
                </a:ext>
              </a:extLst>
            </p:cNvPr>
            <p:cNvSpPr/>
            <p:nvPr/>
          </p:nvSpPr>
          <p:spPr>
            <a:xfrm rot="18900000">
              <a:off x="4464751" y="2391876"/>
              <a:ext cx="3387166" cy="2336802"/>
            </a:xfrm>
            <a:custGeom>
              <a:avLst/>
              <a:gdLst>
                <a:gd name="connsiteX0" fmla="*/ 314725 w 3387166"/>
                <a:gd name="connsiteY0" fmla="*/ 0 h 2336802"/>
                <a:gd name="connsiteX1" fmla="*/ 3072440 w 3387166"/>
                <a:gd name="connsiteY1" fmla="*/ 0 h 2336802"/>
                <a:gd name="connsiteX2" fmla="*/ 3387166 w 3387166"/>
                <a:gd name="connsiteY2" fmla="*/ 1258903 h 2336802"/>
                <a:gd name="connsiteX3" fmla="*/ 3339944 w 3387166"/>
                <a:gd name="connsiteY3" fmla="*/ 1356929 h 2336802"/>
                <a:gd name="connsiteX4" fmla="*/ 1693583 w 3387166"/>
                <a:gd name="connsiteY4" fmla="*/ 2336802 h 2336802"/>
                <a:gd name="connsiteX5" fmla="*/ 47222 w 3387166"/>
                <a:gd name="connsiteY5" fmla="*/ 1356929 h 2336802"/>
                <a:gd name="connsiteX6" fmla="*/ 0 w 3387166"/>
                <a:gd name="connsiteY6" fmla="*/ 1258902 h 2336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7166" h="2336802">
                  <a:moveTo>
                    <a:pt x="314725" y="0"/>
                  </a:moveTo>
                  <a:lnTo>
                    <a:pt x="3072440" y="0"/>
                  </a:lnTo>
                  <a:lnTo>
                    <a:pt x="3387166" y="1258903"/>
                  </a:lnTo>
                  <a:lnTo>
                    <a:pt x="3339944" y="1356929"/>
                  </a:lnTo>
                  <a:cubicBezTo>
                    <a:pt x="3022883" y="1940585"/>
                    <a:pt x="2404504" y="2336802"/>
                    <a:pt x="1693583" y="2336802"/>
                  </a:cubicBezTo>
                  <a:cubicBezTo>
                    <a:pt x="982663" y="2336802"/>
                    <a:pt x="364283" y="1940585"/>
                    <a:pt x="47222" y="1356929"/>
                  </a:cubicBezTo>
                  <a:lnTo>
                    <a:pt x="0" y="1258902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IN" kern="0" dirty="0">
                <a:solidFill>
                  <a:prstClr val="white"/>
                </a:solidFill>
              </a:endParaRPr>
            </a:p>
          </p:txBody>
        </p:sp>
        <p:sp>
          <p:nvSpPr>
            <p:cNvPr id="48" name="Oval 33">
              <a:extLst>
                <a:ext uri="{FF2B5EF4-FFF2-40B4-BE49-F238E27FC236}">
                  <a16:creationId xmlns:a16="http://schemas.microsoft.com/office/drawing/2014/main" id="{CF176A0B-275E-4344-BE96-DF99D55AAFDC}"/>
                </a:ext>
              </a:extLst>
            </p:cNvPr>
            <p:cNvSpPr/>
            <p:nvPr/>
          </p:nvSpPr>
          <p:spPr>
            <a:xfrm>
              <a:off x="3893402" y="1288889"/>
              <a:ext cx="3541621" cy="3563071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IN" kern="0" dirty="0">
                <a:solidFill>
                  <a:prstClr val="white"/>
                </a:solidFill>
              </a:endParaRPr>
            </a:p>
          </p:txBody>
        </p:sp>
      </p:grpSp>
      <p:sp>
        <p:nvSpPr>
          <p:cNvPr id="41" name="TextBox 86">
            <a:extLst>
              <a:ext uri="{FF2B5EF4-FFF2-40B4-BE49-F238E27FC236}">
                <a16:creationId xmlns:a16="http://schemas.microsoft.com/office/drawing/2014/main" id="{F4828B59-6C63-4062-8355-56BA7BD8FDB4}"/>
              </a:ext>
            </a:extLst>
          </p:cNvPr>
          <p:cNvSpPr txBox="1"/>
          <p:nvPr/>
        </p:nvSpPr>
        <p:spPr>
          <a:xfrm>
            <a:off x="3625933" y="1027420"/>
            <a:ext cx="5313983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Automotive industrial machines like as the door sill was filled with metal foam to increase the stiffness and reinforce, electric car segment, train support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" name="صورة 56">
            <a:extLst>
              <a:ext uri="{FF2B5EF4-FFF2-40B4-BE49-F238E27FC236}">
                <a16:creationId xmlns:a16="http://schemas.microsoft.com/office/drawing/2014/main" id="{CC3EF33A-88A9-4B0C-8CE4-685132952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235" y="746983"/>
            <a:ext cx="872117" cy="1058050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00202AC1-6022-4891-A3EE-E9353A1A9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123" y="2824975"/>
            <a:ext cx="879084" cy="1066503"/>
          </a:xfrm>
          <a:prstGeom prst="rect">
            <a:avLst/>
          </a:prstGeom>
        </p:spPr>
      </p:pic>
      <p:sp>
        <p:nvSpPr>
          <p:cNvPr id="60" name="TextBox 29">
            <a:extLst>
              <a:ext uri="{FF2B5EF4-FFF2-40B4-BE49-F238E27FC236}">
                <a16:creationId xmlns:a16="http://schemas.microsoft.com/office/drawing/2014/main" id="{1AE5DA79-BB9A-432D-8DFC-A5515F3AED73}"/>
              </a:ext>
            </a:extLst>
          </p:cNvPr>
          <p:cNvSpPr txBox="1"/>
          <p:nvPr/>
        </p:nvSpPr>
        <p:spPr>
          <a:xfrm rot="16200000">
            <a:off x="9982689" y="3266735"/>
            <a:ext cx="2090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Introduction</a:t>
            </a:r>
            <a:endParaRPr lang="en-US" sz="1050" b="1" dirty="0">
              <a:solidFill>
                <a:srgbClr val="F0EEF0"/>
              </a:solidFill>
              <a:latin typeface="Montserrat" panose="02000505000000020004" pitchFamily="2" charset="0"/>
            </a:endParaRPr>
          </a:p>
        </p:txBody>
      </p:sp>
      <p:sp>
        <p:nvSpPr>
          <p:cNvPr id="40" name="TextBox 50">
            <a:extLst>
              <a:ext uri="{FF2B5EF4-FFF2-40B4-BE49-F238E27FC236}">
                <a16:creationId xmlns:a16="http://schemas.microsoft.com/office/drawing/2014/main" id="{B128262A-37A1-4F63-A7C3-78DB45121398}"/>
              </a:ext>
            </a:extLst>
          </p:cNvPr>
          <p:cNvSpPr txBox="1"/>
          <p:nvPr/>
        </p:nvSpPr>
        <p:spPr>
          <a:xfrm rot="16200000">
            <a:off x="1412719" y="3190470"/>
            <a:ext cx="20900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0EEF0"/>
                </a:solidFill>
                <a:latin typeface="Montserrat" panose="02000505000000020004" pitchFamily="2" charset="0"/>
              </a:rPr>
              <a:t>Literature</a:t>
            </a:r>
          </a:p>
        </p:txBody>
      </p:sp>
      <p:sp>
        <p:nvSpPr>
          <p:cNvPr id="42" name="TextBox 134">
            <a:extLst>
              <a:ext uri="{FF2B5EF4-FFF2-40B4-BE49-F238E27FC236}">
                <a16:creationId xmlns:a16="http://schemas.microsoft.com/office/drawing/2014/main" id="{5EAEAD03-AF81-459F-974C-DE6ACC93C3BA}"/>
              </a:ext>
            </a:extLst>
          </p:cNvPr>
          <p:cNvSpPr txBox="1"/>
          <p:nvPr/>
        </p:nvSpPr>
        <p:spPr>
          <a:xfrm rot="16200000">
            <a:off x="848798" y="3228943"/>
            <a:ext cx="209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Modeling</a:t>
            </a:r>
            <a:endParaRPr lang="en-US" sz="2000" b="1" dirty="0">
              <a:solidFill>
                <a:srgbClr val="F0EEF0"/>
              </a:solidFill>
              <a:latin typeface="Montserrat" panose="02000505000000020004" pitchFamily="2" charset="0"/>
            </a:endParaRPr>
          </a:p>
        </p:txBody>
      </p:sp>
      <p:sp>
        <p:nvSpPr>
          <p:cNvPr id="43" name="TextBox 75">
            <a:extLst>
              <a:ext uri="{FF2B5EF4-FFF2-40B4-BE49-F238E27FC236}">
                <a16:creationId xmlns:a16="http://schemas.microsoft.com/office/drawing/2014/main" id="{3D96A18A-B02A-4E1F-8C92-BA753F46F253}"/>
              </a:ext>
            </a:extLst>
          </p:cNvPr>
          <p:cNvSpPr txBox="1"/>
          <p:nvPr/>
        </p:nvSpPr>
        <p:spPr>
          <a:xfrm rot="16200000">
            <a:off x="-773832" y="3275109"/>
            <a:ext cx="209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0EEF0"/>
                </a:solidFill>
                <a:latin typeface="Montserrat" panose="02000505000000020004" pitchFamily="2" charset="0"/>
              </a:rPr>
              <a:t>Recommendations</a:t>
            </a:r>
          </a:p>
        </p:txBody>
      </p:sp>
      <p:sp>
        <p:nvSpPr>
          <p:cNvPr id="46" name="TextBox 88">
            <a:extLst>
              <a:ext uri="{FF2B5EF4-FFF2-40B4-BE49-F238E27FC236}">
                <a16:creationId xmlns:a16="http://schemas.microsoft.com/office/drawing/2014/main" id="{1A537E2B-0954-4E55-A453-D0501373F799}"/>
              </a:ext>
            </a:extLst>
          </p:cNvPr>
          <p:cNvSpPr txBox="1"/>
          <p:nvPr/>
        </p:nvSpPr>
        <p:spPr>
          <a:xfrm rot="16200000">
            <a:off x="-259203" y="3242815"/>
            <a:ext cx="209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0EEF0"/>
                </a:solidFill>
                <a:latin typeface="Montserrat" panose="02000505000000020004" pitchFamily="2" charset="0"/>
              </a:rPr>
              <a:t>Conclusions</a:t>
            </a:r>
          </a:p>
        </p:txBody>
      </p:sp>
      <p:sp>
        <p:nvSpPr>
          <p:cNvPr id="49" name="TextBox 63">
            <a:extLst>
              <a:ext uri="{FF2B5EF4-FFF2-40B4-BE49-F238E27FC236}">
                <a16:creationId xmlns:a16="http://schemas.microsoft.com/office/drawing/2014/main" id="{1C648965-E463-4A80-A231-15D3112B8335}"/>
              </a:ext>
            </a:extLst>
          </p:cNvPr>
          <p:cNvSpPr txBox="1"/>
          <p:nvPr/>
        </p:nvSpPr>
        <p:spPr>
          <a:xfrm rot="16200000">
            <a:off x="313765" y="3167386"/>
            <a:ext cx="2090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Result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0EEF0"/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A57EE9-6E2E-4C0F-BDFE-BA9A4C0B8084}"/>
              </a:ext>
            </a:extLst>
          </p:cNvPr>
          <p:cNvSpPr txBox="1"/>
          <p:nvPr/>
        </p:nvSpPr>
        <p:spPr>
          <a:xfrm>
            <a:off x="3788998" y="3075225"/>
            <a:ext cx="3184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exchanger, Bio-medical applications </a:t>
            </a:r>
          </a:p>
        </p:txBody>
      </p:sp>
    </p:spTree>
    <p:extLst>
      <p:ext uri="{BB962C8B-B14F-4D97-AF65-F5344CB8AC3E}">
        <p14:creationId xmlns:p14="http://schemas.microsoft.com/office/powerpoint/2010/main" val="78530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>
            <a:extLst>
              <a:ext uri="{FF2B5EF4-FFF2-40B4-BE49-F238E27FC236}">
                <a16:creationId xmlns:a16="http://schemas.microsoft.com/office/drawing/2014/main" id="{0331F2E1-02CD-4B28-ABE2-EEEC0F666CC4}"/>
              </a:ext>
            </a:extLst>
          </p:cNvPr>
          <p:cNvGrpSpPr/>
          <p:nvPr/>
        </p:nvGrpSpPr>
        <p:grpSpPr>
          <a:xfrm>
            <a:off x="-881742" y="0"/>
            <a:ext cx="13073742" cy="6858000"/>
            <a:chOff x="-1030514" y="0"/>
            <a:chExt cx="13073742" cy="6858000"/>
          </a:xfrm>
        </p:grpSpPr>
        <p:sp>
          <p:nvSpPr>
            <p:cNvPr id="3" name="Rectangle 27">
              <a:extLst>
                <a:ext uri="{FF2B5EF4-FFF2-40B4-BE49-F238E27FC236}">
                  <a16:creationId xmlns:a16="http://schemas.microsoft.com/office/drawing/2014/main" id="{74A1F22B-6945-4487-9846-53BF80028328}"/>
                </a:ext>
              </a:extLst>
            </p:cNvPr>
            <p:cNvSpPr/>
            <p:nvPr/>
          </p:nvSpPr>
          <p:spPr>
            <a:xfrm>
              <a:off x="-1030514" y="0"/>
              <a:ext cx="1219200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28">
              <a:extLst>
                <a:ext uri="{FF2B5EF4-FFF2-40B4-BE49-F238E27FC236}">
                  <a16:creationId xmlns:a16="http://schemas.microsoft.com/office/drawing/2014/main" id="{8F4AD189-BF04-45FF-9024-0DF619DD40E2}"/>
                </a:ext>
              </a:extLst>
            </p:cNvPr>
            <p:cNvSpPr/>
            <p:nvPr/>
          </p:nvSpPr>
          <p:spPr>
            <a:xfrm>
              <a:off x="10609943" y="2732314"/>
              <a:ext cx="551543" cy="1393371"/>
            </a:xfrm>
            <a:prstGeom prst="rect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30">
              <a:extLst>
                <a:ext uri="{FF2B5EF4-FFF2-40B4-BE49-F238E27FC236}">
                  <a16:creationId xmlns:a16="http://schemas.microsoft.com/office/drawing/2014/main" id="{A1839D43-2C2B-49FF-9873-D0E96B3F11DA}"/>
                </a:ext>
              </a:extLst>
            </p:cNvPr>
            <p:cNvSpPr/>
            <p:nvPr/>
          </p:nvSpPr>
          <p:spPr>
            <a:xfrm rot="5400000">
              <a:off x="10412186" y="2988127"/>
              <a:ext cx="2380342" cy="881743"/>
            </a:xfrm>
            <a:prstGeom prst="triangl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30">
            <a:extLst>
              <a:ext uri="{FF2B5EF4-FFF2-40B4-BE49-F238E27FC236}">
                <a16:creationId xmlns:a16="http://schemas.microsoft.com/office/drawing/2014/main" id="{1353CC75-83FD-4688-8AD4-FBA47B65B920}"/>
              </a:ext>
            </a:extLst>
          </p:cNvPr>
          <p:cNvGrpSpPr/>
          <p:nvPr/>
        </p:nvGrpSpPr>
        <p:grpSpPr>
          <a:xfrm>
            <a:off x="-1506464" y="7012"/>
            <a:ext cx="12192000" cy="6858000"/>
            <a:chOff x="-1030513" y="87134"/>
            <a:chExt cx="12192000" cy="6858000"/>
          </a:xfrm>
        </p:grpSpPr>
        <p:sp>
          <p:nvSpPr>
            <p:cNvPr id="8" name="Rectangle 131">
              <a:extLst>
                <a:ext uri="{FF2B5EF4-FFF2-40B4-BE49-F238E27FC236}">
                  <a16:creationId xmlns:a16="http://schemas.microsoft.com/office/drawing/2014/main" id="{556474A7-FAA9-434D-A152-BD88FF8857EC}"/>
                </a:ext>
              </a:extLst>
            </p:cNvPr>
            <p:cNvSpPr/>
            <p:nvPr/>
          </p:nvSpPr>
          <p:spPr>
            <a:xfrm>
              <a:off x="-1030513" y="87134"/>
              <a:ext cx="1219200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132">
              <a:extLst>
                <a:ext uri="{FF2B5EF4-FFF2-40B4-BE49-F238E27FC236}">
                  <a16:creationId xmlns:a16="http://schemas.microsoft.com/office/drawing/2014/main" id="{6D72B736-5DA2-49E7-8BF0-1C1923C106DB}"/>
                </a:ext>
              </a:extLst>
            </p:cNvPr>
            <p:cNvSpPr/>
            <p:nvPr/>
          </p:nvSpPr>
          <p:spPr>
            <a:xfrm>
              <a:off x="10609943" y="2732314"/>
              <a:ext cx="551543" cy="1393371"/>
            </a:xfrm>
            <a:prstGeom prst="rect">
              <a:avLst/>
            </a:prstGeom>
            <a:solidFill>
              <a:srgbClr val="52C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133">
              <a:extLst>
                <a:ext uri="{FF2B5EF4-FFF2-40B4-BE49-F238E27FC236}">
                  <a16:creationId xmlns:a16="http://schemas.microsoft.com/office/drawing/2014/main" id="{AA0F8E10-400B-4490-A3C5-28765160B9B9}"/>
                </a:ext>
              </a:extLst>
            </p:cNvPr>
            <p:cNvSpPr txBox="1"/>
            <p:nvPr/>
          </p:nvSpPr>
          <p:spPr>
            <a:xfrm rot="16200000">
              <a:off x="9840685" y="3167387"/>
              <a:ext cx="20900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0EEF0"/>
                  </a:solidFill>
                  <a:effectLst/>
                  <a:uLnTx/>
                  <a:uFillTx/>
                  <a:latin typeface="Montserrat" panose="02000505000000020004" pitchFamily="2" charset="0"/>
                  <a:ea typeface="+mn-ea"/>
                  <a:cs typeface="+mn-cs"/>
                </a:rPr>
                <a:t>Literature</a:t>
              </a:r>
            </a:p>
            <a:p>
              <a:pPr algn="ctr"/>
              <a:r>
                <a:rPr lang="en-US" sz="1400" b="1" dirty="0">
                  <a:solidFill>
                    <a:srgbClr val="F0EEF0"/>
                  </a:solidFill>
                  <a:latin typeface="Montserrat" panose="02000505000000020004" pitchFamily="2" charset="0"/>
                </a:rPr>
                <a:t>Review</a:t>
              </a:r>
              <a:endParaRPr lang="en-US" sz="1200" dirty="0">
                <a:solidFill>
                  <a:srgbClr val="F0EEF0"/>
                </a:solidFill>
                <a:latin typeface="Montserrat" panose="02000505000000020004" pitchFamily="2" charset="0"/>
              </a:endParaRPr>
            </a:p>
          </p:txBody>
        </p:sp>
      </p:grpSp>
      <p:grpSp>
        <p:nvGrpSpPr>
          <p:cNvPr id="35" name="Group 135">
            <a:extLst>
              <a:ext uri="{FF2B5EF4-FFF2-40B4-BE49-F238E27FC236}">
                <a16:creationId xmlns:a16="http://schemas.microsoft.com/office/drawing/2014/main" id="{64CACAA0-EBD8-4FDE-AED9-F3DC4952490A}"/>
              </a:ext>
            </a:extLst>
          </p:cNvPr>
          <p:cNvGrpSpPr/>
          <p:nvPr/>
        </p:nvGrpSpPr>
        <p:grpSpPr>
          <a:xfrm>
            <a:off x="-10022401" y="0"/>
            <a:ext cx="12192000" cy="6858000"/>
            <a:chOff x="-1030514" y="0"/>
            <a:chExt cx="12192000" cy="6858000"/>
          </a:xfrm>
        </p:grpSpPr>
        <p:sp>
          <p:nvSpPr>
            <p:cNvPr id="36" name="Rectangle 136">
              <a:extLst>
                <a:ext uri="{FF2B5EF4-FFF2-40B4-BE49-F238E27FC236}">
                  <a16:creationId xmlns:a16="http://schemas.microsoft.com/office/drawing/2014/main" id="{4071C0DD-C78B-47F1-AE5F-703126D3163B}"/>
                </a:ext>
              </a:extLst>
            </p:cNvPr>
            <p:cNvSpPr/>
            <p:nvPr/>
          </p:nvSpPr>
          <p:spPr>
            <a:xfrm>
              <a:off x="-1030514" y="0"/>
              <a:ext cx="1219200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137">
              <a:extLst>
                <a:ext uri="{FF2B5EF4-FFF2-40B4-BE49-F238E27FC236}">
                  <a16:creationId xmlns:a16="http://schemas.microsoft.com/office/drawing/2014/main" id="{90F28B61-82D4-45E2-A9AF-6C3C6164F6FD}"/>
                </a:ext>
              </a:extLst>
            </p:cNvPr>
            <p:cNvSpPr/>
            <p:nvPr/>
          </p:nvSpPr>
          <p:spPr>
            <a:xfrm>
              <a:off x="10609943" y="2732314"/>
              <a:ext cx="551543" cy="1393371"/>
            </a:xfrm>
            <a:prstGeom prst="rect">
              <a:avLst/>
            </a:prstGeom>
            <a:solidFill>
              <a:srgbClr val="FEC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134">
            <a:extLst>
              <a:ext uri="{FF2B5EF4-FFF2-40B4-BE49-F238E27FC236}">
                <a16:creationId xmlns:a16="http://schemas.microsoft.com/office/drawing/2014/main" id="{64FAA07F-DB33-4F4F-9956-1A1FBF3113D4}"/>
              </a:ext>
            </a:extLst>
          </p:cNvPr>
          <p:cNvSpPr txBox="1"/>
          <p:nvPr/>
        </p:nvSpPr>
        <p:spPr>
          <a:xfrm rot="16200000">
            <a:off x="848798" y="3228943"/>
            <a:ext cx="209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Modeling</a:t>
            </a:r>
            <a:endParaRPr lang="en-US" sz="2000" b="1" dirty="0">
              <a:solidFill>
                <a:srgbClr val="F0EEF0"/>
              </a:solidFill>
              <a:latin typeface="Montserrat" panose="02000505000000020004" pitchFamily="2" charset="0"/>
            </a:endParaRPr>
          </a:p>
        </p:txBody>
      </p:sp>
      <p:sp>
        <p:nvSpPr>
          <p:cNvPr id="62" name="TextBox 29">
            <a:extLst>
              <a:ext uri="{FF2B5EF4-FFF2-40B4-BE49-F238E27FC236}">
                <a16:creationId xmlns:a16="http://schemas.microsoft.com/office/drawing/2014/main" id="{69C32CB6-5CAD-43E1-98ED-821917DC6AE7}"/>
              </a:ext>
            </a:extLst>
          </p:cNvPr>
          <p:cNvSpPr txBox="1"/>
          <p:nvPr/>
        </p:nvSpPr>
        <p:spPr>
          <a:xfrm rot="16200000">
            <a:off x="9982689" y="3282123"/>
            <a:ext cx="209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Introduction</a:t>
            </a:r>
            <a:endParaRPr lang="en-US" sz="1000" b="1" dirty="0">
              <a:solidFill>
                <a:srgbClr val="F0EEF0"/>
              </a:solidFill>
              <a:latin typeface="Montserrat" panose="02000505000000020004" pitchFamily="2" charset="0"/>
            </a:endParaRPr>
          </a:p>
        </p:txBody>
      </p:sp>
      <p:sp>
        <p:nvSpPr>
          <p:cNvPr id="88" name="Title 12">
            <a:extLst>
              <a:ext uri="{FF2B5EF4-FFF2-40B4-BE49-F238E27FC236}">
                <a16:creationId xmlns:a16="http://schemas.microsoft.com/office/drawing/2014/main" id="{06B19B9F-DDC4-4B59-9061-0266C1FBAB95}"/>
              </a:ext>
            </a:extLst>
          </p:cNvPr>
          <p:cNvSpPr txBox="1">
            <a:spLocks/>
          </p:cNvSpPr>
          <p:nvPr/>
        </p:nvSpPr>
        <p:spPr>
          <a:xfrm>
            <a:off x="1800682" y="207779"/>
            <a:ext cx="8964487" cy="3837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3599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063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52C9B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Literature Review  </a:t>
            </a:r>
          </a:p>
        </p:txBody>
      </p:sp>
      <p:sp>
        <p:nvSpPr>
          <p:cNvPr id="89" name="Title 12">
            <a:extLst>
              <a:ext uri="{FF2B5EF4-FFF2-40B4-BE49-F238E27FC236}">
                <a16:creationId xmlns:a16="http://schemas.microsoft.com/office/drawing/2014/main" id="{AAC046CB-A59E-48FA-9BFA-C75B3DE42131}"/>
              </a:ext>
            </a:extLst>
          </p:cNvPr>
          <p:cNvSpPr txBox="1">
            <a:spLocks/>
          </p:cNvSpPr>
          <p:nvPr/>
        </p:nvSpPr>
        <p:spPr>
          <a:xfrm>
            <a:off x="2197166" y="931282"/>
            <a:ext cx="8308628" cy="49262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3599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justLow" defTabSz="457063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The review of previous studies on convection heat transfer from 2000 to 2021.</a:t>
            </a:r>
          </a:p>
          <a:p>
            <a:pPr marL="0" marR="0" lvl="0" indent="0" algn="justLow" defTabSz="457063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The number of surveyed is about (45) which display in three sections:</a:t>
            </a:r>
          </a:p>
        </p:txBody>
      </p:sp>
      <p:sp>
        <p:nvSpPr>
          <p:cNvPr id="90" name="TextBox 39">
            <a:extLst>
              <a:ext uri="{FF2B5EF4-FFF2-40B4-BE49-F238E27FC236}">
                <a16:creationId xmlns:a16="http://schemas.microsoft.com/office/drawing/2014/main" id="{6E8352F6-54A2-4DEA-8B64-AFD0C498F0D4}"/>
              </a:ext>
            </a:extLst>
          </p:cNvPr>
          <p:cNvSpPr txBox="1"/>
          <p:nvPr/>
        </p:nvSpPr>
        <p:spPr>
          <a:xfrm>
            <a:off x="4050031" y="1564410"/>
            <a:ext cx="3720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>
              <a:solidFill>
                <a:srgbClr val="52C9BD"/>
              </a:solidFill>
              <a:latin typeface="Tw Cen MT" panose="020B0602020104020603" pitchFamily="34" charset="0"/>
            </a:endParaRPr>
          </a:p>
        </p:txBody>
      </p:sp>
      <p:cxnSp>
        <p:nvCxnSpPr>
          <p:cNvPr id="91" name="Straight Connector 57">
            <a:extLst>
              <a:ext uri="{FF2B5EF4-FFF2-40B4-BE49-F238E27FC236}">
                <a16:creationId xmlns:a16="http://schemas.microsoft.com/office/drawing/2014/main" id="{B7E301D7-E813-46A9-8488-E72105385549}"/>
              </a:ext>
            </a:extLst>
          </p:cNvPr>
          <p:cNvCxnSpPr>
            <a:cxnSpLocks/>
          </p:cNvCxnSpPr>
          <p:nvPr/>
        </p:nvCxnSpPr>
        <p:spPr>
          <a:xfrm>
            <a:off x="4167612" y="2518517"/>
            <a:ext cx="2048865" cy="0"/>
          </a:xfrm>
          <a:prstGeom prst="line">
            <a:avLst/>
          </a:prstGeom>
          <a:ln w="19050">
            <a:solidFill>
              <a:srgbClr val="52C9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Arc 33">
            <a:extLst>
              <a:ext uri="{FF2B5EF4-FFF2-40B4-BE49-F238E27FC236}">
                <a16:creationId xmlns:a16="http://schemas.microsoft.com/office/drawing/2014/main" id="{252E117A-18FD-4FCE-AAE2-B78179276830}"/>
              </a:ext>
            </a:extLst>
          </p:cNvPr>
          <p:cNvSpPr/>
          <p:nvPr/>
        </p:nvSpPr>
        <p:spPr>
          <a:xfrm rot="15867888">
            <a:off x="2168023" y="1619621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>
              <a:latin typeface="Tw Cen MT" panose="020B0602020104020603" pitchFamily="34" charset="0"/>
            </a:endParaRPr>
          </a:p>
        </p:txBody>
      </p:sp>
      <p:sp>
        <p:nvSpPr>
          <p:cNvPr id="93" name="Oval 34">
            <a:extLst>
              <a:ext uri="{FF2B5EF4-FFF2-40B4-BE49-F238E27FC236}">
                <a16:creationId xmlns:a16="http://schemas.microsoft.com/office/drawing/2014/main" id="{7695DE6F-2CFC-4840-BAFE-9214BC4B6B27}"/>
              </a:ext>
            </a:extLst>
          </p:cNvPr>
          <p:cNvSpPr/>
          <p:nvPr/>
        </p:nvSpPr>
        <p:spPr>
          <a:xfrm rot="15867888">
            <a:off x="2532354" y="1983952"/>
            <a:ext cx="190500" cy="190500"/>
          </a:xfrm>
          <a:prstGeom prst="ellipse">
            <a:avLst/>
          </a:prstGeom>
          <a:solidFill>
            <a:srgbClr val="52C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w Cen MT" panose="020B0602020104020603" pitchFamily="34" charset="0"/>
            </a:endParaRPr>
          </a:p>
        </p:txBody>
      </p:sp>
      <p:sp>
        <p:nvSpPr>
          <p:cNvPr id="94" name="Circle: Hollow 35">
            <a:extLst>
              <a:ext uri="{FF2B5EF4-FFF2-40B4-BE49-F238E27FC236}">
                <a16:creationId xmlns:a16="http://schemas.microsoft.com/office/drawing/2014/main" id="{DAEC3CB5-AA9E-431B-B821-5CF1B5C3341B}"/>
              </a:ext>
            </a:extLst>
          </p:cNvPr>
          <p:cNvSpPr/>
          <p:nvPr/>
        </p:nvSpPr>
        <p:spPr>
          <a:xfrm rot="15867888">
            <a:off x="2413291" y="1864889"/>
            <a:ext cx="428626" cy="428626"/>
          </a:xfrm>
          <a:prstGeom prst="donut">
            <a:avLst>
              <a:gd name="adj" fmla="val 5281"/>
            </a:avLst>
          </a:prstGeom>
          <a:solidFill>
            <a:srgbClr val="52C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95" name="Circle: Hollow 36">
            <a:extLst>
              <a:ext uri="{FF2B5EF4-FFF2-40B4-BE49-F238E27FC236}">
                <a16:creationId xmlns:a16="http://schemas.microsoft.com/office/drawing/2014/main" id="{C2C3091D-EA55-45D0-AD99-2CE48E6AE05A}"/>
              </a:ext>
            </a:extLst>
          </p:cNvPr>
          <p:cNvSpPr/>
          <p:nvPr/>
        </p:nvSpPr>
        <p:spPr>
          <a:xfrm rot="15867888">
            <a:off x="2280419" y="1732017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cxnSp>
        <p:nvCxnSpPr>
          <p:cNvPr id="96" name="Straight Connector 37">
            <a:extLst>
              <a:ext uri="{FF2B5EF4-FFF2-40B4-BE49-F238E27FC236}">
                <a16:creationId xmlns:a16="http://schemas.microsoft.com/office/drawing/2014/main" id="{0A901ADF-94F1-476B-AEEF-7FBB5E806B2A}"/>
              </a:ext>
            </a:extLst>
          </p:cNvPr>
          <p:cNvCxnSpPr>
            <a:cxnSpLocks/>
          </p:cNvCxnSpPr>
          <p:nvPr/>
        </p:nvCxnSpPr>
        <p:spPr>
          <a:xfrm flipH="1">
            <a:off x="2972482" y="2029672"/>
            <a:ext cx="933103" cy="0"/>
          </a:xfrm>
          <a:prstGeom prst="line">
            <a:avLst/>
          </a:prstGeom>
          <a:ln w="19050">
            <a:solidFill>
              <a:srgbClr val="52C9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38">
            <a:extLst>
              <a:ext uri="{FF2B5EF4-FFF2-40B4-BE49-F238E27FC236}">
                <a16:creationId xmlns:a16="http://schemas.microsoft.com/office/drawing/2014/main" id="{57A75D50-8B00-471A-A0D4-E04F143F3849}"/>
              </a:ext>
            </a:extLst>
          </p:cNvPr>
          <p:cNvSpPr/>
          <p:nvPr/>
        </p:nvSpPr>
        <p:spPr>
          <a:xfrm>
            <a:off x="3907178" y="1967552"/>
            <a:ext cx="124240" cy="124240"/>
          </a:xfrm>
          <a:prstGeom prst="ellipse">
            <a:avLst/>
          </a:prstGeom>
          <a:solidFill>
            <a:srgbClr val="52C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w Cen MT" panose="020B0602020104020603" pitchFamily="34" charset="0"/>
            </a:endParaRPr>
          </a:p>
        </p:txBody>
      </p:sp>
      <p:cxnSp>
        <p:nvCxnSpPr>
          <p:cNvPr id="98" name="Straight Connector 32">
            <a:extLst>
              <a:ext uri="{FF2B5EF4-FFF2-40B4-BE49-F238E27FC236}">
                <a16:creationId xmlns:a16="http://schemas.microsoft.com/office/drawing/2014/main" id="{5345F01C-0351-4081-A608-15A1FC2248BC}"/>
              </a:ext>
            </a:extLst>
          </p:cNvPr>
          <p:cNvCxnSpPr>
            <a:cxnSpLocks/>
          </p:cNvCxnSpPr>
          <p:nvPr/>
        </p:nvCxnSpPr>
        <p:spPr>
          <a:xfrm>
            <a:off x="2657428" y="2527125"/>
            <a:ext cx="0" cy="72000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Arc 33">
            <a:extLst>
              <a:ext uri="{FF2B5EF4-FFF2-40B4-BE49-F238E27FC236}">
                <a16:creationId xmlns:a16="http://schemas.microsoft.com/office/drawing/2014/main" id="{73CAD7DF-AD6D-47B8-8117-FB8556911072}"/>
              </a:ext>
            </a:extLst>
          </p:cNvPr>
          <p:cNvSpPr/>
          <p:nvPr/>
        </p:nvSpPr>
        <p:spPr>
          <a:xfrm rot="15867888">
            <a:off x="2195859" y="2818980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dirty="0">
              <a:latin typeface="Tw Cen MT" panose="020B0602020104020603" pitchFamily="34" charset="0"/>
            </a:endParaRPr>
          </a:p>
        </p:txBody>
      </p:sp>
      <p:sp>
        <p:nvSpPr>
          <p:cNvPr id="100" name="Oval 34">
            <a:extLst>
              <a:ext uri="{FF2B5EF4-FFF2-40B4-BE49-F238E27FC236}">
                <a16:creationId xmlns:a16="http://schemas.microsoft.com/office/drawing/2014/main" id="{600FFC4E-FFF6-48C4-81D9-60DD8310C6DD}"/>
              </a:ext>
            </a:extLst>
          </p:cNvPr>
          <p:cNvSpPr/>
          <p:nvPr/>
        </p:nvSpPr>
        <p:spPr>
          <a:xfrm rot="15867888">
            <a:off x="2560190" y="3183311"/>
            <a:ext cx="190500" cy="190500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w Cen MT" panose="020B0602020104020603" pitchFamily="34" charset="0"/>
            </a:endParaRPr>
          </a:p>
        </p:txBody>
      </p:sp>
      <p:sp>
        <p:nvSpPr>
          <p:cNvPr id="101" name="Circle: Hollow 35">
            <a:extLst>
              <a:ext uri="{FF2B5EF4-FFF2-40B4-BE49-F238E27FC236}">
                <a16:creationId xmlns:a16="http://schemas.microsoft.com/office/drawing/2014/main" id="{38F9FC0E-5E53-473A-8021-75CB8CFDF092}"/>
              </a:ext>
            </a:extLst>
          </p:cNvPr>
          <p:cNvSpPr/>
          <p:nvPr/>
        </p:nvSpPr>
        <p:spPr>
          <a:xfrm rot="15867888">
            <a:off x="2441127" y="3064248"/>
            <a:ext cx="428626" cy="428626"/>
          </a:xfrm>
          <a:prstGeom prst="donut">
            <a:avLst>
              <a:gd name="adj" fmla="val 5281"/>
            </a:avLst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102" name="Circle: Hollow 36">
            <a:extLst>
              <a:ext uri="{FF2B5EF4-FFF2-40B4-BE49-F238E27FC236}">
                <a16:creationId xmlns:a16="http://schemas.microsoft.com/office/drawing/2014/main" id="{969B56C0-0AB8-4D93-882B-52BB253C7105}"/>
              </a:ext>
            </a:extLst>
          </p:cNvPr>
          <p:cNvSpPr/>
          <p:nvPr/>
        </p:nvSpPr>
        <p:spPr>
          <a:xfrm rot="15867888">
            <a:off x="2308255" y="2931376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cxnSp>
        <p:nvCxnSpPr>
          <p:cNvPr id="103" name="Straight Connector 37">
            <a:extLst>
              <a:ext uri="{FF2B5EF4-FFF2-40B4-BE49-F238E27FC236}">
                <a16:creationId xmlns:a16="http://schemas.microsoft.com/office/drawing/2014/main" id="{A19A6FEB-D128-4DB2-846C-77D541499868}"/>
              </a:ext>
            </a:extLst>
          </p:cNvPr>
          <p:cNvCxnSpPr>
            <a:cxnSpLocks/>
          </p:cNvCxnSpPr>
          <p:nvPr/>
        </p:nvCxnSpPr>
        <p:spPr>
          <a:xfrm flipH="1">
            <a:off x="3000318" y="3229031"/>
            <a:ext cx="933103" cy="0"/>
          </a:xfrm>
          <a:prstGeom prst="line">
            <a:avLst/>
          </a:prstGeom>
          <a:ln w="19050">
            <a:solidFill>
              <a:srgbClr val="FF5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val 38">
            <a:extLst>
              <a:ext uri="{FF2B5EF4-FFF2-40B4-BE49-F238E27FC236}">
                <a16:creationId xmlns:a16="http://schemas.microsoft.com/office/drawing/2014/main" id="{68FF4512-F3C4-4B9A-B522-A51F3F50DDED}"/>
              </a:ext>
            </a:extLst>
          </p:cNvPr>
          <p:cNvSpPr/>
          <p:nvPr/>
        </p:nvSpPr>
        <p:spPr>
          <a:xfrm>
            <a:off x="3935014" y="3166911"/>
            <a:ext cx="124240" cy="124240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w Cen MT" panose="020B0602020104020603" pitchFamily="34" charset="0"/>
            </a:endParaRPr>
          </a:p>
        </p:txBody>
      </p:sp>
      <p:cxnSp>
        <p:nvCxnSpPr>
          <p:cNvPr id="105" name="Straight Connector 32">
            <a:extLst>
              <a:ext uri="{FF2B5EF4-FFF2-40B4-BE49-F238E27FC236}">
                <a16:creationId xmlns:a16="http://schemas.microsoft.com/office/drawing/2014/main" id="{3FE6FE3E-9978-47D2-BC83-65DB413EA2BD}"/>
              </a:ext>
            </a:extLst>
          </p:cNvPr>
          <p:cNvCxnSpPr>
            <a:cxnSpLocks/>
          </p:cNvCxnSpPr>
          <p:nvPr/>
        </p:nvCxnSpPr>
        <p:spPr>
          <a:xfrm>
            <a:off x="2685264" y="3726484"/>
            <a:ext cx="0" cy="72000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Oval 34">
            <a:extLst>
              <a:ext uri="{FF2B5EF4-FFF2-40B4-BE49-F238E27FC236}">
                <a16:creationId xmlns:a16="http://schemas.microsoft.com/office/drawing/2014/main" id="{CB7A57A6-4D57-480A-8790-DEF52277E3FD}"/>
              </a:ext>
            </a:extLst>
          </p:cNvPr>
          <p:cNvSpPr/>
          <p:nvPr/>
        </p:nvSpPr>
        <p:spPr>
          <a:xfrm rot="15867888">
            <a:off x="2579868" y="4410765"/>
            <a:ext cx="190500" cy="190500"/>
          </a:xfrm>
          <a:prstGeom prst="ellipse">
            <a:avLst/>
          </a:prstGeom>
          <a:solidFill>
            <a:srgbClr val="EB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w Cen MT" panose="020B0602020104020603" pitchFamily="34" charset="0"/>
            </a:endParaRPr>
          </a:p>
        </p:txBody>
      </p:sp>
      <p:sp>
        <p:nvSpPr>
          <p:cNvPr id="107" name="Circle: Hollow 35">
            <a:extLst>
              <a:ext uri="{FF2B5EF4-FFF2-40B4-BE49-F238E27FC236}">
                <a16:creationId xmlns:a16="http://schemas.microsoft.com/office/drawing/2014/main" id="{DD46DBAF-B308-4FA8-8099-5980FBC97617}"/>
              </a:ext>
            </a:extLst>
          </p:cNvPr>
          <p:cNvSpPr/>
          <p:nvPr/>
        </p:nvSpPr>
        <p:spPr>
          <a:xfrm rot="15867888">
            <a:off x="2457826" y="4299939"/>
            <a:ext cx="428626" cy="428626"/>
          </a:xfrm>
          <a:prstGeom prst="donut">
            <a:avLst>
              <a:gd name="adj" fmla="val 5281"/>
            </a:avLst>
          </a:prstGeom>
          <a:solidFill>
            <a:srgbClr val="EB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108" name="Circle: Hollow 36">
            <a:extLst>
              <a:ext uri="{FF2B5EF4-FFF2-40B4-BE49-F238E27FC236}">
                <a16:creationId xmlns:a16="http://schemas.microsoft.com/office/drawing/2014/main" id="{325345D1-1FC1-4E11-8210-80A0BDFFEC2A}"/>
              </a:ext>
            </a:extLst>
          </p:cNvPr>
          <p:cNvSpPr/>
          <p:nvPr/>
        </p:nvSpPr>
        <p:spPr>
          <a:xfrm rot="15867888">
            <a:off x="2327933" y="4158831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cxnSp>
        <p:nvCxnSpPr>
          <p:cNvPr id="109" name="Straight Connector 37">
            <a:extLst>
              <a:ext uri="{FF2B5EF4-FFF2-40B4-BE49-F238E27FC236}">
                <a16:creationId xmlns:a16="http://schemas.microsoft.com/office/drawing/2014/main" id="{FDC131B3-4B90-4CE3-B3B6-CFDBC3BF6BCB}"/>
              </a:ext>
            </a:extLst>
          </p:cNvPr>
          <p:cNvCxnSpPr>
            <a:cxnSpLocks/>
          </p:cNvCxnSpPr>
          <p:nvPr/>
        </p:nvCxnSpPr>
        <p:spPr>
          <a:xfrm flipH="1">
            <a:off x="3019996" y="4456486"/>
            <a:ext cx="933103" cy="0"/>
          </a:xfrm>
          <a:prstGeom prst="line">
            <a:avLst/>
          </a:prstGeom>
          <a:ln w="19050">
            <a:solidFill>
              <a:srgbClr val="EB7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39">
            <a:extLst>
              <a:ext uri="{FF2B5EF4-FFF2-40B4-BE49-F238E27FC236}">
                <a16:creationId xmlns:a16="http://schemas.microsoft.com/office/drawing/2014/main" id="{8447645B-8AD9-4E1C-8699-B00B3B212FEB}"/>
              </a:ext>
            </a:extLst>
          </p:cNvPr>
          <p:cNvSpPr txBox="1"/>
          <p:nvPr/>
        </p:nvSpPr>
        <p:spPr>
          <a:xfrm>
            <a:off x="4127319" y="2762524"/>
            <a:ext cx="4587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5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Also, some of them used a heat exchanger, pipe , duct or two plates, and they were partially or completely filled with metal foam.</a:t>
            </a:r>
          </a:p>
        </p:txBody>
      </p:sp>
      <p:cxnSp>
        <p:nvCxnSpPr>
          <p:cNvPr id="111" name="Straight Connector 57">
            <a:extLst>
              <a:ext uri="{FF2B5EF4-FFF2-40B4-BE49-F238E27FC236}">
                <a16:creationId xmlns:a16="http://schemas.microsoft.com/office/drawing/2014/main" id="{A23455AE-4D1A-4380-BDE0-7DB49EC44C08}"/>
              </a:ext>
            </a:extLst>
          </p:cNvPr>
          <p:cNvCxnSpPr>
            <a:cxnSpLocks/>
          </p:cNvCxnSpPr>
          <p:nvPr/>
        </p:nvCxnSpPr>
        <p:spPr>
          <a:xfrm>
            <a:off x="4167611" y="3628006"/>
            <a:ext cx="2048865" cy="0"/>
          </a:xfrm>
          <a:prstGeom prst="line">
            <a:avLst/>
          </a:prstGeom>
          <a:ln w="19050">
            <a:solidFill>
              <a:srgbClr val="FF5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39">
            <a:extLst>
              <a:ext uri="{FF2B5EF4-FFF2-40B4-BE49-F238E27FC236}">
                <a16:creationId xmlns:a16="http://schemas.microsoft.com/office/drawing/2014/main" id="{B7D0CA7B-220A-4E40-AE28-7F49E140036F}"/>
              </a:ext>
            </a:extLst>
          </p:cNvPr>
          <p:cNvSpPr txBox="1"/>
          <p:nvPr/>
        </p:nvSpPr>
        <p:spPr>
          <a:xfrm>
            <a:off x="4059254" y="3954409"/>
            <a:ext cx="51127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B7D35"/>
                </a:solidFill>
                <a:latin typeface="Tw Cen MT" panose="020B0602020104020603" pitchFamily="34" charset="0"/>
                <a:cs typeface="+mj-cs"/>
              </a:rPr>
              <a:t> They are Notes the effect of different parameters such as porosity, pore density, the thickness of metal foam, GMF GPM , constant heat flux, constant wall temperature, and change in the geometry of the pipe.</a:t>
            </a:r>
          </a:p>
          <a:p>
            <a:r>
              <a:rPr lang="en-US" sz="1600" b="1" dirty="0">
                <a:solidFill>
                  <a:srgbClr val="EB7D35"/>
                </a:solidFill>
                <a:latin typeface="Tw Cen MT" panose="020B0602020104020603" pitchFamily="34" charset="0"/>
                <a:cs typeface="+mj-cs"/>
              </a:rPr>
              <a:t> Part of the research also be local thermal equilibrium and local thermal nonequilibrium</a:t>
            </a:r>
          </a:p>
          <a:p>
            <a:endParaRPr lang="en-US" sz="1600" b="1" dirty="0">
              <a:solidFill>
                <a:srgbClr val="EB7D35"/>
              </a:solidFill>
              <a:latin typeface="Tw Cen MT" panose="020B0602020104020603" pitchFamily="34" charset="0"/>
            </a:endParaRPr>
          </a:p>
        </p:txBody>
      </p:sp>
      <p:sp>
        <p:nvSpPr>
          <p:cNvPr id="114" name="Oval 38">
            <a:extLst>
              <a:ext uri="{FF2B5EF4-FFF2-40B4-BE49-F238E27FC236}">
                <a16:creationId xmlns:a16="http://schemas.microsoft.com/office/drawing/2014/main" id="{F752A822-3644-4ACD-B458-9D8846C14282}"/>
              </a:ext>
            </a:extLst>
          </p:cNvPr>
          <p:cNvSpPr/>
          <p:nvPr/>
        </p:nvSpPr>
        <p:spPr>
          <a:xfrm>
            <a:off x="3935014" y="4394366"/>
            <a:ext cx="124240" cy="124240"/>
          </a:xfrm>
          <a:prstGeom prst="ellipse">
            <a:avLst/>
          </a:prstGeom>
          <a:solidFill>
            <a:srgbClr val="EB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w Cen MT" panose="020B0602020104020603" pitchFamily="34" charset="0"/>
            </a:endParaRPr>
          </a:p>
        </p:txBody>
      </p:sp>
      <p:sp>
        <p:nvSpPr>
          <p:cNvPr id="63" name="TextBox 75">
            <a:extLst>
              <a:ext uri="{FF2B5EF4-FFF2-40B4-BE49-F238E27FC236}">
                <a16:creationId xmlns:a16="http://schemas.microsoft.com/office/drawing/2014/main" id="{77003E86-C0AC-41A7-AAB5-726348493626}"/>
              </a:ext>
            </a:extLst>
          </p:cNvPr>
          <p:cNvSpPr txBox="1"/>
          <p:nvPr/>
        </p:nvSpPr>
        <p:spPr>
          <a:xfrm rot="16200000">
            <a:off x="-773832" y="3275109"/>
            <a:ext cx="209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0EEF0"/>
                </a:solidFill>
                <a:latin typeface="Montserrat" panose="02000505000000020004" pitchFamily="2" charset="0"/>
              </a:rPr>
              <a:t>Recommendations</a:t>
            </a:r>
          </a:p>
        </p:txBody>
      </p:sp>
      <p:sp>
        <p:nvSpPr>
          <p:cNvPr id="64" name="TextBox 88">
            <a:extLst>
              <a:ext uri="{FF2B5EF4-FFF2-40B4-BE49-F238E27FC236}">
                <a16:creationId xmlns:a16="http://schemas.microsoft.com/office/drawing/2014/main" id="{F43408BD-251D-4FCA-9EE2-1A134110933F}"/>
              </a:ext>
            </a:extLst>
          </p:cNvPr>
          <p:cNvSpPr txBox="1"/>
          <p:nvPr/>
        </p:nvSpPr>
        <p:spPr>
          <a:xfrm rot="16200000">
            <a:off x="-259203" y="3242815"/>
            <a:ext cx="209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0EEF0"/>
                </a:solidFill>
                <a:latin typeface="Montserrat" panose="02000505000000020004" pitchFamily="2" charset="0"/>
              </a:rPr>
              <a:t>Conclusions</a:t>
            </a:r>
          </a:p>
        </p:txBody>
      </p:sp>
      <p:sp>
        <p:nvSpPr>
          <p:cNvPr id="65" name="TextBox 63">
            <a:extLst>
              <a:ext uri="{FF2B5EF4-FFF2-40B4-BE49-F238E27FC236}">
                <a16:creationId xmlns:a16="http://schemas.microsoft.com/office/drawing/2014/main" id="{2D01F0FF-D45B-4489-A386-56119C536697}"/>
              </a:ext>
            </a:extLst>
          </p:cNvPr>
          <p:cNvSpPr txBox="1"/>
          <p:nvPr/>
        </p:nvSpPr>
        <p:spPr>
          <a:xfrm rot="16200000">
            <a:off x="313765" y="3167386"/>
            <a:ext cx="2090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Result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0EEF0"/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71CC5245-C570-473F-BC5E-8C682D86D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1418" y="1823535"/>
            <a:ext cx="53975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52C9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section of the research dealt with the theoretical side and the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52C9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other section dealt with the practical side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52C9B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551A577-CEA4-44CD-8AEF-0D30A2361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0137B-6B47-4476-B71C-5DED9989F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783" y="5655712"/>
            <a:ext cx="195089" cy="1950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4C8CB4-2130-4CB4-A8B4-97E9B178D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385" y="4469789"/>
            <a:ext cx="469433" cy="5182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7A7A70-EF02-4BC3-9866-73AF46824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922" y="4950324"/>
            <a:ext cx="18290" cy="7376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4B7CDD-05F6-4DA6-B2E6-0103592B1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2834" y="5396698"/>
            <a:ext cx="701101" cy="7011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A91A10-7693-493E-BE6B-A592699962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2314" y="5539776"/>
            <a:ext cx="432854" cy="4328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9CDB59-A428-4B75-838D-1CDA05DF72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9198" y="5744111"/>
            <a:ext cx="944962" cy="182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C22AB3-C6C9-472D-BE51-F152C14844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0562" y="5683941"/>
            <a:ext cx="121931" cy="12193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6467A4-DBBB-4CDB-AF09-F618EBC0DFF9}"/>
              </a:ext>
            </a:extLst>
          </p:cNvPr>
          <p:cNvSpPr txBox="1"/>
          <p:nvPr/>
        </p:nvSpPr>
        <p:spPr>
          <a:xfrm>
            <a:off x="4167611" y="5531081"/>
            <a:ext cx="3986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of the research investigated the pipe with metal foam numerically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0E2270C-324A-4570-8795-7194A457F8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6202" y="6257059"/>
            <a:ext cx="2066723" cy="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4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 animBg="1"/>
      <p:bldP spid="93" grpId="0" animBg="1"/>
      <p:bldP spid="94" grpId="0" animBg="1"/>
      <p:bldP spid="95" grpId="0" animBg="1"/>
      <p:bldP spid="97" grpId="0" animBg="1"/>
      <p:bldP spid="99" grpId="0" animBg="1"/>
      <p:bldP spid="100" grpId="0" animBg="1"/>
      <p:bldP spid="101" grpId="0" animBg="1"/>
      <p:bldP spid="102" grpId="0" animBg="1"/>
      <p:bldP spid="104" grpId="0" animBg="1"/>
      <p:bldP spid="106" grpId="0" animBg="1"/>
      <p:bldP spid="107" grpId="0" animBg="1"/>
      <p:bldP spid="108" grpId="0" animBg="1"/>
      <p:bldP spid="110" grpId="0"/>
      <p:bldP spid="112" grpId="0"/>
      <p:bldP spid="1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026C3A-AFEC-41DE-8462-07AD128C7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0480"/>
            <a:ext cx="4502331" cy="3017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BB5F6C-C763-446B-8CC2-C513215ADC6E}"/>
              </a:ext>
            </a:extLst>
          </p:cNvPr>
          <p:cNvSpPr txBox="1"/>
          <p:nvPr/>
        </p:nvSpPr>
        <p:spPr>
          <a:xfrm>
            <a:off x="1375794" y="604170"/>
            <a:ext cx="9529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Mancin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2011,2012) studies the effect of the thickness of metal foam on heat transfer enhancement.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409CF-1C3F-429C-BC47-D6DEA701F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914" y="3840481"/>
            <a:ext cx="3717678" cy="3017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20A5B9-081F-41CF-BCC9-39D245C1C5BE}"/>
              </a:ext>
            </a:extLst>
          </p:cNvPr>
          <p:cNvSpPr txBox="1"/>
          <p:nvPr/>
        </p:nvSpPr>
        <p:spPr>
          <a:xfrm>
            <a:off x="1381387" y="1341535"/>
            <a:ext cx="94292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(Z.G. Xu et al. 2018) uses Gradient metal foams (GMFs) with different value of pore density (PPI)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study </a:t>
            </a:r>
            <a:r>
              <a:rPr lang="en-US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fully developed forced convective heat transfer in tubes filled partially with metal foam.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(Hamdi E. Ahmed et al. 2019) uses helical grooves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499A85-62C8-4B5D-8988-FD7983D65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970" y="3840480"/>
            <a:ext cx="406503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71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9CAAA0-4D6A-405D-B12D-4475B4B2C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93" y="2459791"/>
            <a:ext cx="11056690" cy="24795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0ED711-1774-438E-BC11-3294572CF625}"/>
              </a:ext>
            </a:extLst>
          </p:cNvPr>
          <p:cNvSpPr txBox="1"/>
          <p:nvPr/>
        </p:nvSpPr>
        <p:spPr>
          <a:xfrm>
            <a:off x="944052" y="0"/>
            <a:ext cx="103038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Charis SI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(Prakash H. Jadhav et al. 2021, 2020) studied the influence thickness of metal from the center of the pipe to the wall with different values of (PPI)(10-45) and porosity (0.9-0.95).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0" i="0" u="none" strike="noStrike" baseline="0" dirty="0">
                <a:solidFill>
                  <a:srgbClr val="1314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Liang Zhang et al. 2019) studied the influence of dimples on the surface of the pipe.</a:t>
            </a:r>
            <a:endParaRPr lang="en-US" sz="2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A575B-6C67-4F23-A8C8-7480CA09E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92" y="5147917"/>
            <a:ext cx="5827552" cy="1347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109120-0DC1-4D95-BB6E-7BFE37788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5019199"/>
            <a:ext cx="5359384" cy="160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49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46127</TotalTime>
  <Words>1212</Words>
  <Application>Microsoft Office PowerPoint</Application>
  <PresentationFormat>Widescreen</PresentationFormat>
  <Paragraphs>229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Algerian</vt:lpstr>
      <vt:lpstr>Arial</vt:lpstr>
      <vt:lpstr>Calibri</vt:lpstr>
      <vt:lpstr>Calibri Light</vt:lpstr>
      <vt:lpstr>Charis SIL</vt:lpstr>
      <vt:lpstr>Gill Sans</vt:lpstr>
      <vt:lpstr>Montserrat</vt:lpstr>
      <vt:lpstr>Times New Roman</vt:lpstr>
      <vt:lpstr>Tw Cen MT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Nahid Ahmed</dc:creator>
  <cp:lastModifiedBy>msi-pc</cp:lastModifiedBy>
  <cp:revision>225</cp:revision>
  <dcterms:created xsi:type="dcterms:W3CDTF">2020-06-09T16:56:45Z</dcterms:created>
  <dcterms:modified xsi:type="dcterms:W3CDTF">2023-01-16T19:00:39Z</dcterms:modified>
</cp:coreProperties>
</file>