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4" r:id="rId6"/>
    <p:sldId id="260" r:id="rId7"/>
    <p:sldId id="267" r:id="rId8"/>
    <p:sldId id="276" r:id="rId9"/>
    <p:sldId id="268" r:id="rId10"/>
    <p:sldId id="269" r:id="rId11"/>
    <p:sldId id="270" r:id="rId12"/>
    <p:sldId id="271" r:id="rId13"/>
    <p:sldId id="263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2" r:id="rId23"/>
    <p:sldId id="262" r:id="rId24"/>
    <p:sldId id="283" r:id="rId25"/>
    <p:sldId id="265" r:id="rId26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B6ABD-1843-4A46-8C84-835DC4D2806A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CD95-31B6-4F92-8D44-2E95C1C0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9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CCD95-31B6-4F92-8D44-2E95C1C049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9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CCD95-31B6-4F92-8D44-2E95C1C049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6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BD6-2720-4F00-B9A7-92A5D188EB02}" type="datetimeFigureOut">
              <a:rPr lang="ar-IQ" smtClean="0"/>
              <a:t>24/06/1444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61C-99E8-40E4-A37A-D10CE1B614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322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BD6-2720-4F00-B9A7-92A5D188EB02}" type="datetimeFigureOut">
              <a:rPr lang="ar-IQ" smtClean="0"/>
              <a:t>24/06/1444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61C-99E8-40E4-A37A-D10CE1B614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198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BD6-2720-4F00-B9A7-92A5D188EB02}" type="datetimeFigureOut">
              <a:rPr lang="ar-IQ" smtClean="0"/>
              <a:t>24/06/1444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61C-99E8-40E4-A37A-D10CE1B614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092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BD6-2720-4F00-B9A7-92A5D188EB02}" type="datetimeFigureOut">
              <a:rPr lang="ar-IQ" smtClean="0"/>
              <a:t>24/06/1444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61C-99E8-40E4-A37A-D10CE1B614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03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BD6-2720-4F00-B9A7-92A5D188EB02}" type="datetimeFigureOut">
              <a:rPr lang="ar-IQ" smtClean="0"/>
              <a:t>24/06/1444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61C-99E8-40E4-A37A-D10CE1B614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5830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BD6-2720-4F00-B9A7-92A5D188EB02}" type="datetimeFigureOut">
              <a:rPr lang="ar-IQ" smtClean="0"/>
              <a:t>24/06/1444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61C-99E8-40E4-A37A-D10CE1B614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3830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BD6-2720-4F00-B9A7-92A5D188EB02}" type="datetimeFigureOut">
              <a:rPr lang="ar-IQ" smtClean="0"/>
              <a:t>24/06/1444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61C-99E8-40E4-A37A-D10CE1B614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876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BD6-2720-4F00-B9A7-92A5D188EB02}" type="datetimeFigureOut">
              <a:rPr lang="ar-IQ" smtClean="0"/>
              <a:t>24/06/1444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61C-99E8-40E4-A37A-D10CE1B614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781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BD6-2720-4F00-B9A7-92A5D188EB02}" type="datetimeFigureOut">
              <a:rPr lang="ar-IQ" smtClean="0"/>
              <a:t>24/06/1444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61C-99E8-40E4-A37A-D10CE1B614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309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BD6-2720-4F00-B9A7-92A5D188EB02}" type="datetimeFigureOut">
              <a:rPr lang="ar-IQ" smtClean="0"/>
              <a:t>24/06/1444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61C-99E8-40E4-A37A-D10CE1B614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045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EBD6-2720-4F00-B9A7-92A5D188EB02}" type="datetimeFigureOut">
              <a:rPr lang="ar-IQ" smtClean="0"/>
              <a:t>24/06/1444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61C-99E8-40E4-A37A-D10CE1B614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146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3EBD6-2720-4F00-B9A7-92A5D188EB02}" type="datetimeFigureOut">
              <a:rPr lang="ar-IQ" smtClean="0"/>
              <a:t>24/06/1444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461C-99E8-40E4-A37A-D10CE1B6144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87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onallcylinders.com/wp-content/uploads/2012/10/Pressure-Plate.jpg" TargetMode="External"/><Relationship Id="rId5" Type="http://schemas.openxmlformats.org/officeDocument/2006/relationships/image" Target="../media/image3.jpeg"/><Relationship Id="rId4" Type="http://schemas.openxmlformats.org/officeDocument/2006/relationships/image" Target="http://image.hotrod.com/f/10272355%2Bw660%2Bh495%2Bcr1/0809clt_11_z%252Bhow_to_diagnose_your_own_clutch_system_problems%252Bclutch_disc_overheated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9932"/>
            <a:ext cx="10515600" cy="28112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XBd BT" pitchFamily="18" charset="0"/>
              </a:rPr>
              <a:t>An Investigation of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XBd BT" pitchFamily="18" charset="0"/>
              </a:rPr>
              <a:t>Thermal-Structural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XBd BT" pitchFamily="18" charset="0"/>
              </a:rPr>
              <a:t>Coupling Problem of Dry Friction Clutches and Environmental Impact</a:t>
            </a:r>
            <a:b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tch801 XBd BT" pitchFamily="18" charset="0"/>
              </a:rPr>
            </a:br>
            <a:endParaRPr lang="ar-IQ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tch801 XBd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86293"/>
            <a:ext cx="10515600" cy="2832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</a:t>
            </a:r>
          </a:p>
          <a:p>
            <a:pPr marL="0" indent="0" algn="ctr">
              <a:buNone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Nasr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Abulameer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Jabbar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Supervised By</a:t>
            </a:r>
          </a:p>
          <a:p>
            <a:pPr marL="0" indent="0" algn="ctr">
              <a:buNone/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Ihsan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Y. Hussain</a:t>
            </a:r>
          </a:p>
          <a:p>
            <a:pPr marL="0" indent="0" algn="ctr">
              <a:buNone/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Oday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I. Abdullah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382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376451"/>
              </p:ext>
            </p:extLst>
          </p:nvPr>
        </p:nvGraphicFramePr>
        <p:xfrm>
          <a:off x="954054" y="1401120"/>
          <a:ext cx="4364355" cy="2048510"/>
        </p:xfrm>
        <a:graphic>
          <a:graphicData uri="http://schemas.openxmlformats.org/drawingml/2006/table">
            <a:tbl>
              <a:tblPr firstRow="1" firstCol="1" bandRow="1"/>
              <a:tblGrid>
                <a:gridCol w="2180590">
                  <a:extLst>
                    <a:ext uri="{9D8B030D-6E8A-4147-A177-3AD203B41FA5}">
                      <a16:colId xmlns:a16="http://schemas.microsoft.com/office/drawing/2014/main" val="1357194515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808263918"/>
                    </a:ext>
                  </a:extLst>
                </a:gridCol>
                <a:gridCol w="1162685">
                  <a:extLst>
                    <a:ext uri="{9D8B030D-6E8A-4147-A177-3AD203B41FA5}">
                      <a16:colId xmlns:a16="http://schemas.microsoft.com/office/drawing/2014/main" val="2977421634"/>
                    </a:ext>
                  </a:extLst>
                </a:gridCol>
              </a:tblGrid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623060" algn="l"/>
                        </a:tabLst>
                      </a:pPr>
                      <a:r>
                        <a:rPr lang="en-US" sz="1400" b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Material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632507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Friction Coefficient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0.47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47061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Modulus of Elasticity Pa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4 e+11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6.96 e+10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037207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Specific Heat J/kg.K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750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923.5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6750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Thermal Conductivity    W/m.K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98868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Density kg/m</a:t>
                      </a:r>
                      <a:r>
                        <a:rPr lang="en-US" sz="1400" baseline="30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3100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2770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86356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543912"/>
              </p:ext>
            </p:extLst>
          </p:nvPr>
        </p:nvGraphicFramePr>
        <p:xfrm>
          <a:off x="6506863" y="1516004"/>
          <a:ext cx="4477065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895197">
                  <a:extLst>
                    <a:ext uri="{9D8B030D-6E8A-4147-A177-3AD203B41FA5}">
                      <a16:colId xmlns:a16="http://schemas.microsoft.com/office/drawing/2014/main" val="4061537783"/>
                    </a:ext>
                  </a:extLst>
                </a:gridCol>
                <a:gridCol w="895197">
                  <a:extLst>
                    <a:ext uri="{9D8B030D-6E8A-4147-A177-3AD203B41FA5}">
                      <a16:colId xmlns:a16="http://schemas.microsoft.com/office/drawing/2014/main" val="2786222274"/>
                    </a:ext>
                  </a:extLst>
                </a:gridCol>
                <a:gridCol w="895197">
                  <a:extLst>
                    <a:ext uri="{9D8B030D-6E8A-4147-A177-3AD203B41FA5}">
                      <a16:colId xmlns:a16="http://schemas.microsoft.com/office/drawing/2014/main" val="3206288469"/>
                    </a:ext>
                  </a:extLst>
                </a:gridCol>
                <a:gridCol w="895737">
                  <a:extLst>
                    <a:ext uri="{9D8B030D-6E8A-4147-A177-3AD203B41FA5}">
                      <a16:colId xmlns:a16="http://schemas.microsoft.com/office/drawing/2014/main" val="3156981886"/>
                    </a:ext>
                  </a:extLst>
                </a:gridCol>
                <a:gridCol w="895737">
                  <a:extLst>
                    <a:ext uri="{9D8B030D-6E8A-4147-A177-3AD203B41FA5}">
                      <a16:colId xmlns:a16="http://schemas.microsoft.com/office/drawing/2014/main" val="3868727280"/>
                    </a:ext>
                  </a:extLst>
                </a:gridCol>
              </a:tblGrid>
              <a:tr h="27195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 of layer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of layer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Volume proportion of 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125765"/>
                  </a:ext>
                </a:extLst>
              </a:tr>
              <a:tr h="271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K=0.5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K=1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K=5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37006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Layer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57.73%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81.65%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33.333%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66.67%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0.4115%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13.1687%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826314"/>
                  </a:ext>
                </a:extLst>
              </a:tr>
              <a:tr h="1087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Layer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86.6%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0.0977%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3.125%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23.73%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432242"/>
                  </a:ext>
                </a:extLst>
              </a:tr>
              <a:tr h="16317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Layer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 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44.72%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63.245%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77.46%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89.44%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0.032%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1.024%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7.776%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32.766%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277" marR="58277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92456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346184" y="943046"/>
            <a:ext cx="46377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ctr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(2):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control factors of FGM material.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319" y="924816"/>
            <a:ext cx="5759911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(1):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 properties of Sic, and Al materials.</a:t>
            </a:r>
          </a:p>
        </p:txBody>
      </p:sp>
    </p:spTree>
    <p:extLst>
      <p:ext uri="{BB962C8B-B14F-4D97-AF65-F5344CB8AC3E}">
        <p14:creationId xmlns:p14="http://schemas.microsoft.com/office/powerpoint/2010/main" val="16572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3181"/>
            <a:ext cx="6143625" cy="327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1434" y="44102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(2):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temperature distribution at mean radius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between all layers' group of friction lining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axial cushion.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322" b="1955"/>
          <a:stretch/>
        </p:blipFill>
        <p:spPr>
          <a:xfrm>
            <a:off x="6257925" y="818147"/>
            <a:ext cx="5934075" cy="34368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48676" y="444106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(3):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temperature distribution with number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of layers at different values of power- law variation (K)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and inner radius, mean radius, and outer radius. </a:t>
            </a:r>
          </a:p>
          <a:p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4301" y="-120316"/>
            <a:ext cx="5796000" cy="6318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64265" y="6088558"/>
            <a:ext cx="877027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(4):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comparison between a. pure Sic, b. pure Al, and c. best result at (3 Layers, k=0.5). </a:t>
            </a:r>
          </a:p>
          <a:p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2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04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Numerical Solution: Second model </a:t>
            </a:r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2-D model)</a:t>
            </a:r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ar-IQ" sz="3200" b="1" dirty="0">
              <a:ln w="63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48" y="1235224"/>
            <a:ext cx="10515600" cy="5153544"/>
          </a:xfrm>
        </p:spPr>
        <p:txBody>
          <a:bodyPr/>
          <a:lstStyle/>
          <a:p>
            <a:pPr marL="0" indent="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90000"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Numerical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simulation of dry friction clutch thermal behavior with different friction materials, 8</a:t>
            </a:r>
            <a:r>
              <a:rPr lang="en-US" sz="2000" b="1" baseline="30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Engineering and 2nd International Conference for College of Engineering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ar-IQ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90000"/>
              <a:buFont typeface="+mj-lt"/>
              <a:buAutoNum type="arabicPeriod"/>
              <a:defRPr/>
            </a:pPr>
            <a:endParaRPr lang="en-US" sz="900" dirty="0" smtClean="0">
              <a:solidFill>
                <a:prstClr val="black">
                  <a:tint val="75000"/>
                </a:prstClr>
              </a:solidFill>
              <a:latin typeface="Times New Roman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90000"/>
              <a:buFont typeface="+mj-lt"/>
              <a:buAutoNum type="arabicPeriod"/>
              <a:defRPr/>
            </a:pPr>
            <a:endParaRPr lang="en-US" sz="900" dirty="0">
              <a:solidFill>
                <a:prstClr val="black">
                  <a:tint val="75000"/>
                </a:prstClr>
              </a:solidFill>
              <a:latin typeface="Times New Roman"/>
            </a:endParaRP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4084" t="4790" r="7244" b="17740"/>
          <a:stretch/>
        </p:blipFill>
        <p:spPr>
          <a:xfrm>
            <a:off x="7328606" y="2201784"/>
            <a:ext cx="3826042" cy="4102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07" y="2117566"/>
            <a:ext cx="3792648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95" y="4493566"/>
            <a:ext cx="3283560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76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737912"/>
              </p:ext>
            </p:extLst>
          </p:nvPr>
        </p:nvGraphicFramePr>
        <p:xfrm>
          <a:off x="485609" y="2117558"/>
          <a:ext cx="5602369" cy="3621504"/>
        </p:xfrm>
        <a:graphic>
          <a:graphicData uri="http://schemas.openxmlformats.org/drawingml/2006/table">
            <a:tbl>
              <a:tblPr firstRow="1" firstCol="1" bandRow="1"/>
              <a:tblGrid>
                <a:gridCol w="2389982">
                  <a:extLst>
                    <a:ext uri="{9D8B030D-6E8A-4147-A177-3AD203B41FA5}">
                      <a16:colId xmlns:a16="http://schemas.microsoft.com/office/drawing/2014/main" val="2364571233"/>
                    </a:ext>
                  </a:extLst>
                </a:gridCol>
                <a:gridCol w="905897">
                  <a:extLst>
                    <a:ext uri="{9D8B030D-6E8A-4147-A177-3AD203B41FA5}">
                      <a16:colId xmlns:a16="http://schemas.microsoft.com/office/drawing/2014/main" val="1836331402"/>
                    </a:ext>
                  </a:extLst>
                </a:gridCol>
                <a:gridCol w="768830">
                  <a:extLst>
                    <a:ext uri="{9D8B030D-6E8A-4147-A177-3AD203B41FA5}">
                      <a16:colId xmlns:a16="http://schemas.microsoft.com/office/drawing/2014/main" val="2325294693"/>
                    </a:ext>
                  </a:extLst>
                </a:gridCol>
                <a:gridCol w="768830">
                  <a:extLst>
                    <a:ext uri="{9D8B030D-6E8A-4147-A177-3AD203B41FA5}">
                      <a16:colId xmlns:a16="http://schemas.microsoft.com/office/drawing/2014/main" val="3621948100"/>
                    </a:ext>
                  </a:extLst>
                </a:gridCol>
                <a:gridCol w="768830">
                  <a:extLst>
                    <a:ext uri="{9D8B030D-6E8A-4147-A177-3AD203B41FA5}">
                      <a16:colId xmlns:a16="http://schemas.microsoft.com/office/drawing/2014/main" val="563729694"/>
                    </a:ext>
                  </a:extLst>
                </a:gridCol>
              </a:tblGrid>
              <a:tr h="537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623060" algn="l"/>
                        </a:tabLs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Material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HCC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G95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Tiger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65395"/>
                  </a:ext>
                </a:extLst>
              </a:tr>
              <a:tr h="559125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Friction Coefficient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345091"/>
                  </a:ext>
                </a:extLst>
              </a:tr>
              <a:tr h="717044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Modulus of Elasticity GPa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271227"/>
                  </a:ext>
                </a:extLst>
              </a:tr>
              <a:tr h="552723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Specific Heat J/kg.K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8149"/>
                  </a:ext>
                </a:extLst>
              </a:tr>
              <a:tr h="717044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Thermal Conductivity    W/m.K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0.4378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0.726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176207"/>
                  </a:ext>
                </a:extLst>
              </a:tr>
              <a:tr h="537784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Density kg/m</a:t>
                      </a:r>
                      <a:r>
                        <a:rPr lang="en-US" sz="14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1048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5609" y="1268285"/>
            <a:ext cx="372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(3)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Friction Material Properties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65846" y="586047"/>
            <a:ext cx="6096000" cy="1001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ctr"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28600" indent="-228600" algn="ctr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Table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(4):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Studied Parameters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905843"/>
              </p:ext>
            </p:extLst>
          </p:nvPr>
        </p:nvGraphicFramePr>
        <p:xfrm>
          <a:off x="6581274" y="2117562"/>
          <a:ext cx="4752473" cy="3621500"/>
        </p:xfrm>
        <a:graphic>
          <a:graphicData uri="http://schemas.openxmlformats.org/drawingml/2006/table">
            <a:tbl>
              <a:tblPr firstRow="1" firstCol="1" bandRow="1"/>
              <a:tblGrid>
                <a:gridCol w="4752473">
                  <a:extLst>
                    <a:ext uri="{9D8B030D-6E8A-4147-A177-3AD203B41FA5}">
                      <a16:colId xmlns:a16="http://schemas.microsoft.com/office/drawing/2014/main" val="3970219972"/>
                    </a:ext>
                  </a:extLst>
                </a:gridCol>
              </a:tblGrid>
              <a:tr h="36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Inner disc radius,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i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0.0632 m.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12776"/>
                  </a:ext>
                </a:extLst>
              </a:tr>
              <a:tr h="36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Outer disc radius,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i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0.0885m.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012594"/>
                  </a:ext>
                </a:extLst>
              </a:tr>
              <a:tr h="36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Friction material thickness, </a:t>
                      </a: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i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0.0032 m.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545743"/>
                  </a:ext>
                </a:extLst>
              </a:tr>
              <a:tr h="36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thickness of the axial cushion, t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 0.0016 m.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797745"/>
                  </a:ext>
                </a:extLst>
              </a:tr>
              <a:tr h="36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number of engagements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=1.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004931"/>
                  </a:ext>
                </a:extLst>
              </a:tr>
              <a:tr h="36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Torque Capacity = 111 N.m.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449898"/>
                  </a:ext>
                </a:extLst>
              </a:tr>
              <a:tr h="36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Friction surfaces number,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n-US" sz="1400" i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839787"/>
                  </a:ext>
                </a:extLst>
              </a:tr>
              <a:tr h="36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Maximum angular slipping speed, 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293 rad/s.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71102"/>
                  </a:ext>
                </a:extLst>
              </a:tr>
              <a:tr h="36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Initial temperature,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i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=300 K.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135754"/>
                  </a:ext>
                </a:extLst>
              </a:tr>
              <a:tr h="362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slip time </a:t>
                      </a:r>
                      <a:r>
                        <a:rPr lang="en-US" sz="1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i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0.4 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629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4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853" y="285675"/>
            <a:ext cx="7028938" cy="55342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90210" y="5857360"/>
            <a:ext cx="609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21545" y="2905577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45922" y="2915736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98367" y="585736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45921" y="6226692"/>
            <a:ext cx="7956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Figure 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5):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Friction clutch element temperature distribution at 0.2 s with (a)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lining, (b) Tiger lining, (c) G95 lining, and (d) HCC lining.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7680"/>
          </a:xfrm>
        </p:spPr>
        <p:txBody>
          <a:bodyPr/>
          <a:lstStyle/>
          <a:p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</a:rPr>
              <a:t>                            (a)                                                                                                  (b)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</a:rPr>
              <a:t>   </a:t>
            </a:r>
            <a:r>
              <a:rPr lang="en-US" sz="2000" dirty="0" smtClean="0"/>
              <a:t>                                                                                       (c)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5" name="Picture 4" descr="C:\Users\x67\Desktop\Graph2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3" t="3415" r="9068" b="7798"/>
          <a:stretch/>
        </p:blipFill>
        <p:spPr bwMode="auto">
          <a:xfrm>
            <a:off x="1022981" y="234604"/>
            <a:ext cx="3600000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x67\Desktop\2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7" r="7843" b="8756"/>
          <a:stretch/>
        </p:blipFill>
        <p:spPr bwMode="auto">
          <a:xfrm>
            <a:off x="7608973" y="234604"/>
            <a:ext cx="3600000" cy="28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x67\Desktop\3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57" y="2544314"/>
            <a:ext cx="360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704474" y="5716922"/>
            <a:ext cx="878305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 radii of friction clutch elements and their corresponding temperature distribution in the cross section are labeled (a)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(b)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and (c) r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Numerical Solution: </a:t>
            </a:r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3-D model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881" y="1597025"/>
            <a:ext cx="5058995" cy="43513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4881" y="6077635"/>
            <a:ext cx="597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Schematic Diagram of the Stages of Thermo-Elastic Formation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876" y="1965325"/>
            <a:ext cx="4610100" cy="19145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70557" y="41544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(8):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3D FE model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of clutch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system.</a:t>
            </a:r>
          </a:p>
        </p:txBody>
      </p:sp>
    </p:spTree>
    <p:extLst>
      <p:ext uri="{BB962C8B-B14F-4D97-AF65-F5344CB8AC3E}">
        <p14:creationId xmlns:p14="http://schemas.microsoft.com/office/powerpoint/2010/main" val="27944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Analytical solution</a:t>
            </a:r>
          </a:p>
        </p:txBody>
      </p:sp>
      <p:pic>
        <p:nvPicPr>
          <p:cNvPr id="4" name="Content Placeholder 3" descr="C:\Users\x67\Desktop\[[[[[[[[[[[[[[[[[[[[[[[[[[[[[[[[[[[[[[[[[[[[[[[[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04" y="1305532"/>
            <a:ext cx="5004000" cy="38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939716" y="5024943"/>
            <a:ext cx="6096000" cy="8788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Figure(9):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Diagrammatic sketch demonstrating the heat created at a single-plate friction clutch rubbing surfaces and its flow.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6168" y="312820"/>
                <a:ext cx="10515600" cy="6068679"/>
              </a:xfrm>
            </p:spPr>
            <p:txBody>
              <a:bodyPr>
                <a:normAutofit/>
              </a:bodyPr>
              <a:lstStyle/>
              <a:p>
                <a:endPara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FF5050"/>
                  </a:buClr>
                  <a:buFont typeface="Wingdings" panose="05000000000000000000" pitchFamily="2" charset="2"/>
                  <a:buChar char="Ø"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governing equation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𝑞𝐶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000" dirty="0"/>
                  <a:t> ……………..</a:t>
                </a:r>
                <a:r>
                  <a:rPr lang="en-US" sz="2000" dirty="0" smtClean="0"/>
                  <a:t>1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buClr>
                    <a:srgbClr val="FF6699"/>
                  </a:buClr>
                  <a:buFont typeface="Wingdings" panose="05000000000000000000" pitchFamily="2" charset="2"/>
                  <a:buChar char="Ø"/>
                </a:pPr>
                <a:r>
                  <a:rPr lang="en-US" sz="20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Equivalent principle of FGM properties</a:t>
                </a: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……………………………..</a:t>
                </a: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+∙∙∙∙)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2400" dirty="0"/>
                  <a:t>………………3</a:t>
                </a: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+⋯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…………………………..………..4</a:t>
                </a:r>
              </a:p>
              <a:p>
                <a:pPr marL="0" indent="0" algn="ctr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6168" y="312820"/>
                <a:ext cx="10515600" cy="6068679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7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Objectives of The Research</a:t>
            </a:r>
            <a:br>
              <a:rPr lang="en-GB" sz="3200" b="1" dirty="0">
                <a:ln w="63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137"/>
            <a:ext cx="10515600" cy="4600826"/>
          </a:xfrm>
        </p:spPr>
        <p:txBody>
          <a:bodyPr/>
          <a:lstStyle/>
          <a:p>
            <a:pPr marL="457200" lvl="0" indent="-4572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90000"/>
              <a:buFont typeface="+mj-lt"/>
              <a:buAutoNum type="arabicPeriod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Develop a new numerical solution of the thermal-structural coupling problem of friction clutch systems using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FEM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for different configurations.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90000"/>
              <a:buNone/>
              <a:defRPr/>
            </a:pPr>
            <a:r>
              <a:rPr lang="en-US" sz="2000" b="1" dirty="0">
                <a:solidFill>
                  <a:prstClr val="black">
                    <a:tint val="75000"/>
                  </a:prstClr>
                </a:solidFill>
                <a:latin typeface="Times New Roman"/>
              </a:rPr>
              <a:t> </a:t>
            </a:r>
          </a:p>
          <a:p>
            <a:pPr marL="512064" lvl="0" indent="-4572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+mj-lt"/>
              <a:buAutoNum type="arabicPeriod" startAt="2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Study experimentally the negative effect of emissions of friction clutches during its work on the surrounding environment.</a:t>
            </a:r>
          </a:p>
          <a:p>
            <a:pPr marL="54864" lv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0000"/>
              <a:buNone/>
              <a:defRPr/>
            </a:pPr>
            <a:endParaRPr lang="en-US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512064" lvl="0" indent="-4572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+mj-lt"/>
              <a:buAutoNum type="arabicPeriod" startAt="3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Develop the existing test rig of dry friction clutches to study experimentally the thermal performance under different working conditions.</a:t>
            </a:r>
          </a:p>
          <a:p>
            <a:pPr marL="397764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" pitchFamily="2" charset="2"/>
              <a:buChar char="Ø"/>
              <a:defRPr/>
            </a:pPr>
            <a:endParaRPr lang="en-US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512064" lvl="0" indent="-4572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+mj-lt"/>
              <a:buAutoNum type="arabicPeriod" startAt="4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Enhance the analytical solution to calculate </a:t>
            </a:r>
            <a:r>
              <a:rPr lang="en-US" sz="2000" b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 </a:t>
            </a:r>
            <a:r>
              <a:rPr lang="en-US" sz="2000" b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temperature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during the sliding period.</a:t>
            </a:r>
          </a:p>
          <a:p>
            <a:pPr marL="397764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0000"/>
              <a:buFont typeface="Wingdings" pitchFamily="2" charset="2"/>
              <a:buChar char="Ø"/>
              <a:defRPr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542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52" y="528701"/>
            <a:ext cx="5267401" cy="22679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99873" y="2789862"/>
            <a:ext cx="6793832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a. FGM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_equivalent properties              b. FGM_3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Layers</a:t>
            </a:r>
            <a:endParaRPr 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(10): The numerical examination of equivalent properties approach.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32220" y="4748259"/>
                <a:ext cx="6096000" cy="16601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220" y="4748259"/>
                <a:ext cx="6096000" cy="16601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820778" y="4043391"/>
            <a:ext cx="7142747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FF6699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Dimensionless forms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52" y="564859"/>
            <a:ext cx="4892040" cy="2987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397021" y="3542453"/>
            <a:ext cx="6096000" cy="1186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681095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(12):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Temperature distribution at the dry clutch's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68109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component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interface for various speeds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68109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torque of 126 N.m., and slip time of 0.4 sec.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3" y="645571"/>
            <a:ext cx="4907280" cy="2849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17852" y="3551899"/>
            <a:ext cx="6096000" cy="9668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681095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(11):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Temperature distribution at the dry clutch's component interface for various loads at 5300 rpm and 0.4 sec of slip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1" y="473309"/>
            <a:ext cx="5608955" cy="34569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9178" y="4189573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681095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(13):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temperature distribution at the dry clutch's component interface for various slip periods, with a velocity of 5300 rpm and a constant torque of 126 Nm.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78" y="368159"/>
            <a:ext cx="5436000" cy="31048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096000" y="4189573"/>
            <a:ext cx="6096000" cy="1186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681095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(14): Temperature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distribution at the dry clutch's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68109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component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interfaces for various materials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3681095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torque is 126 Nm and the speed is 5300 rpm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58" y="293915"/>
            <a:ext cx="10515600" cy="5741534"/>
          </a:xfrm>
        </p:spPr>
        <p:txBody>
          <a:bodyPr/>
          <a:lstStyle/>
          <a:p>
            <a:pPr marL="0" lvl="0" indent="0" algn="ctr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90000"/>
              <a:buNone/>
              <a:defRPr/>
            </a:pPr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Experimental work: Part 1</a:t>
            </a:r>
            <a:endParaRPr lang="en-US" sz="3200" b="1" dirty="0">
              <a:ln w="63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 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experimental </a:t>
            </a:r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part 1 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will study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 effect of these kinds of friction materials on the behavior of the sliding </a:t>
            </a:r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system</a:t>
            </a:r>
            <a:endParaRPr lang="en-US" sz="19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52" y="1861291"/>
            <a:ext cx="7163953" cy="417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40290" y="603544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(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15): clutch test rig.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Experimental work: Part </a:t>
            </a:r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4716"/>
            <a:ext cx="10515600" cy="5142247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16): The test rig of </a:t>
            </a:r>
            <a:r>
              <a:rPr lang="en-GB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environmental impact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7" y="1034716"/>
            <a:ext cx="6982531" cy="3888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578688" y="998716"/>
            <a:ext cx="4212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05" y="1560930"/>
            <a:ext cx="10515600" cy="4351338"/>
          </a:xfrm>
        </p:spPr>
        <p:txBody>
          <a:bodyPr/>
          <a:lstStyle/>
          <a:p>
            <a:pPr marL="65087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0000"/>
              <a:buNone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Thank you</a:t>
            </a:r>
          </a:p>
          <a:p>
            <a:pPr marL="65087" lvl="0" indent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0000"/>
              <a:buNone/>
              <a:defRPr/>
            </a:pPr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for your listening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80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1" fontAlgn="base">
              <a:lnSpc>
                <a:spcPct val="100000"/>
              </a:lnSpc>
              <a:spcAft>
                <a:spcPct val="0"/>
              </a:spcAft>
            </a:pPr>
            <a:r>
              <a:rPr lang="en-GB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The Scientific Originality</a:t>
            </a:r>
            <a:br>
              <a:rPr lang="en-GB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351338"/>
          </a:xfrm>
        </p:spPr>
        <p:txBody>
          <a:bodyPr/>
          <a:lstStyle/>
          <a:p>
            <a:pPr marL="54864" lvl="0" indent="0" algn="just" eaLnBrk="0" fontAlgn="base" hangingPunct="0">
              <a:lnSpc>
                <a:spcPct val="25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7000"/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 Numerical model and numerical simulation of the coupling problem.</a:t>
            </a:r>
          </a:p>
          <a:p>
            <a:pPr marL="54864" lvl="0" indent="0" algn="just" eaLnBrk="0" fontAlgn="base" hangingPunct="0">
              <a:lnSpc>
                <a:spcPct val="25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7000"/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The verified experimental work for different configurations of clutches.</a:t>
            </a:r>
          </a:p>
          <a:p>
            <a:pPr marL="54864" lvl="0" indent="0" algn="just" eaLnBrk="0" fontAlgn="base" hangingPunct="0">
              <a:lnSpc>
                <a:spcPct val="25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7000"/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Find the magnitude of emissions of friction clutches on the environment.</a:t>
            </a:r>
          </a:p>
          <a:p>
            <a:pPr marL="54864" lvl="0" indent="0" algn="just" eaLnBrk="0" fontAlgn="base" hangingPunct="0">
              <a:lnSpc>
                <a:spcPct val="25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87000"/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The proposed analytical solution.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024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254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work principle of dry friction clutch :</a:t>
            </a:r>
            <a: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ar-IQ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0968"/>
            <a:ext cx="10515600" cy="5045995"/>
          </a:xfrm>
        </p:spPr>
        <p:txBody>
          <a:bodyPr/>
          <a:lstStyle/>
          <a:p>
            <a:pPr marL="0" indent="0">
              <a:buNone/>
            </a:pPr>
            <a:endParaRPr lang="ar-IQ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852CF-01DC-42E8-AAA6-85D94050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62" y="1172121"/>
            <a:ext cx="6120000" cy="454764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97744" y="1452024"/>
            <a:ext cx="3168650" cy="4724939"/>
            <a:chOff x="7797744" y="1452024"/>
            <a:chExt cx="3168650" cy="4724939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E8666566-6A04-410B-B5A8-A256624F4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306" y="1452024"/>
              <a:ext cx="2803525" cy="211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C6351B17-B2D3-467D-967D-3EDEC20089F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744" y="3846513"/>
              <a:ext cx="3168650" cy="233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1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rtl="1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The  </a:t>
            </a:r>
            <a:r>
              <a:rPr lang="en-US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Thermal Effect During the Working Stages of the Clutch</a:t>
            </a:r>
            <a:r>
              <a:rPr lang="en-US" altLang="en-US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altLang="en-US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64" y="1825625"/>
            <a:ext cx="70848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7204"/>
          </a:xfrm>
        </p:spPr>
        <p:txBody>
          <a:bodyPr>
            <a:normAutofit/>
          </a:bodyPr>
          <a:lstStyle/>
          <a:p>
            <a:pPr lvl="0" algn="ctr"/>
            <a:r>
              <a:rPr lang="en-US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Literature Review</a:t>
            </a:r>
            <a:br>
              <a:rPr lang="en-US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ar-IQ" sz="3200" b="1" dirty="0">
              <a:ln w="63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43" y="1094874"/>
            <a:ext cx="11290204" cy="5588955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00000"/>
              </a:lnSpc>
              <a:buClr>
                <a:srgbClr val="FF3399"/>
              </a:buClr>
              <a:buFont typeface="+mj-lt"/>
              <a:buAutoNum type="arabicPeriod"/>
            </a:pPr>
            <a:endParaRPr lang="en-US" sz="20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FF3399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Thermal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and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thermoelastic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problems in dry friction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clutch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endParaRPr lang="en-US" sz="20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buClr>
                <a:srgbClr val="FF3399"/>
              </a:buClr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comprehensive review,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Heat Transfer, Wiley Periodicals LLC.</a:t>
            </a:r>
          </a:p>
          <a:p>
            <a:pPr marL="514350" lvl="0" indent="-514350">
              <a:lnSpc>
                <a:spcPct val="200000"/>
              </a:lnSpc>
              <a:buClr>
                <a:srgbClr val="FF3399"/>
              </a:buClr>
              <a:buFont typeface="+mj-lt"/>
              <a:buAutoNum type="arabicPeriod" startAt="2"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Writing the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CH.2 in 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 different 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style. </a:t>
            </a:r>
            <a:endParaRPr lang="en-US" sz="1000" dirty="0" smtClean="0">
              <a:solidFill>
                <a:prstClr val="black">
                  <a:tint val="75000"/>
                </a:prstClr>
              </a:solidFill>
              <a:latin typeface="Times New Roman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90000"/>
              <a:buFont typeface="+mj-lt"/>
              <a:buAutoNum type="arabicPeriod" startAt="2"/>
              <a:defRPr/>
            </a:pPr>
            <a:endParaRPr lang="en-US" sz="1000" dirty="0">
              <a:solidFill>
                <a:prstClr val="black">
                  <a:tint val="75000"/>
                </a:prstClr>
              </a:solidFill>
              <a:latin typeface="Times New Roman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90000"/>
              <a:buFont typeface="+mj-lt"/>
              <a:buAutoNum type="arabicPeriod" startAt="2"/>
              <a:defRPr/>
            </a:pPr>
            <a:endParaRPr lang="en-US" sz="1000" dirty="0" smtClean="0">
              <a:solidFill>
                <a:prstClr val="black">
                  <a:tint val="75000"/>
                </a:prstClr>
              </a:solidFill>
              <a:latin typeface="Times New Roman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90000"/>
              <a:buFont typeface="+mj-lt"/>
              <a:buAutoNum type="arabicPeriod" startAt="2"/>
              <a:defRPr/>
            </a:pPr>
            <a:endParaRPr lang="en-US" sz="1000" dirty="0">
              <a:solidFill>
                <a:prstClr val="black">
                  <a:tint val="75000"/>
                </a:prstClr>
              </a:solidFill>
              <a:latin typeface="Times New Roman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388C"/>
              </a:buClr>
              <a:buSzPct val="90000"/>
              <a:buFont typeface="+mj-lt"/>
              <a:buAutoNum type="arabicPeriod" startAt="2"/>
              <a:defRPr/>
            </a:pPr>
            <a:endParaRPr lang="en-US" sz="1000" dirty="0" smtClean="0">
              <a:solidFill>
                <a:prstClr val="black">
                  <a:tint val="75000"/>
                </a:prstClr>
              </a:solidFill>
              <a:latin typeface="Times New Roman"/>
            </a:endParaRP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7839" y="1311408"/>
            <a:ext cx="3609975" cy="539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9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4853"/>
            <a:ext cx="10515600" cy="5852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 of research</a:t>
            </a:r>
          </a:p>
          <a:p>
            <a:pPr marL="0" indent="0" algn="ctr">
              <a:buNone/>
            </a:pPr>
            <a:endParaRPr lang="en-US" sz="3200" b="1" dirty="0">
              <a:ln w="635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03758" y="745958"/>
            <a:ext cx="0" cy="8662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14600" y="1624255"/>
            <a:ext cx="6942221" cy="120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456821" y="1636286"/>
            <a:ext cx="0" cy="1167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3926" y="5185633"/>
            <a:ext cx="176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Two-dimension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12229" y="4026949"/>
            <a:ext cx="0" cy="117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4599" y="1624255"/>
            <a:ext cx="0" cy="1167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93657" y="2735071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solutions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8555" y="3100132"/>
            <a:ext cx="16044" cy="9184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12230" y="4030580"/>
            <a:ext cx="1708484" cy="120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320714" y="4042611"/>
            <a:ext cx="0" cy="117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38399" y="5233736"/>
            <a:ext cx="186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Three-dimension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4767" y="2743182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solution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19835" y="2791318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solutions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2348" y="5220516"/>
            <a:ext cx="1764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tests by  clutch rig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630651" y="4073864"/>
            <a:ext cx="0" cy="117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516977" y="3135015"/>
            <a:ext cx="16044" cy="9184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339136" y="4077494"/>
            <a:ext cx="0" cy="117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56821" y="5268619"/>
            <a:ext cx="186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Impact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8626643" y="4075636"/>
            <a:ext cx="1708484" cy="120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003758" y="1636286"/>
            <a:ext cx="0" cy="117909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Functionally graded material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79" y="2001525"/>
            <a:ext cx="4393220" cy="156355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51" y="1451811"/>
            <a:ext cx="3620001" cy="266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151" y="4346658"/>
            <a:ext cx="7701753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029"/>
            <a:ext cx="10515600" cy="1325563"/>
          </a:xfrm>
        </p:spPr>
        <p:txBody>
          <a:bodyPr/>
          <a:lstStyle/>
          <a:p>
            <a:pPr algn="ctr"/>
            <a:r>
              <a:rPr lang="en-US" sz="3200" b="1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Numerical Solution: </a:t>
            </a:r>
            <a:r>
              <a:rPr lang="en-US" sz="3200" b="1" dirty="0" smtClean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Frist model (2-D model)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04" y="1057205"/>
            <a:ext cx="7898412" cy="4695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0941" y="5591907"/>
            <a:ext cx="91199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(1):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model with FGM layers and boundary conditions for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clutch system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(a). the model. (b) the variation of layers in friction lining. (c) the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dimensions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of layers.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9924</TotalTime>
  <Words>1057</Words>
  <Application>Microsoft Office PowerPoint</Application>
  <PresentationFormat>Widescreen</PresentationFormat>
  <Paragraphs>239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Dutch801 XBd BT</vt:lpstr>
      <vt:lpstr>Lucida Calligraphy</vt:lpstr>
      <vt:lpstr>Times New Roman</vt:lpstr>
      <vt:lpstr>Wingdings</vt:lpstr>
      <vt:lpstr>Office Theme</vt:lpstr>
      <vt:lpstr>An Investigation of Thermal-Structural Coupling Problem of Dry Friction Clutches and Environmental Impact </vt:lpstr>
      <vt:lpstr>Objectives of The Research </vt:lpstr>
      <vt:lpstr>The Scientific Originality </vt:lpstr>
      <vt:lpstr> The work principle of dry friction clutch : </vt:lpstr>
      <vt:lpstr>The  Thermal Effect During the Working Stages of the Clutch </vt:lpstr>
      <vt:lpstr>Literature Review </vt:lpstr>
      <vt:lpstr>PowerPoint Presentation</vt:lpstr>
      <vt:lpstr>Functionally graded material</vt:lpstr>
      <vt:lpstr>Numerical Solution: Frist model (2-D model)</vt:lpstr>
      <vt:lpstr>PowerPoint Presentation</vt:lpstr>
      <vt:lpstr>PowerPoint Presentation</vt:lpstr>
      <vt:lpstr>PowerPoint Presentation</vt:lpstr>
      <vt:lpstr>Numerical Solution: Second model (2-D model) </vt:lpstr>
      <vt:lpstr>PowerPoint Presentation</vt:lpstr>
      <vt:lpstr>PowerPoint Presentation</vt:lpstr>
      <vt:lpstr>PowerPoint Presentation</vt:lpstr>
      <vt:lpstr>Numerical Solution: 3-D model</vt:lpstr>
      <vt:lpstr>Analytical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work: Part 2 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Investigation of Thermal-Structural Coupling Problem of Dry Friction Clutches and Environmental Impact</dc:title>
  <dc:creator>Maher</dc:creator>
  <cp:lastModifiedBy>Maher</cp:lastModifiedBy>
  <cp:revision>82</cp:revision>
  <dcterms:created xsi:type="dcterms:W3CDTF">2021-12-14T15:25:47Z</dcterms:created>
  <dcterms:modified xsi:type="dcterms:W3CDTF">2023-01-16T21:20:11Z</dcterms:modified>
</cp:coreProperties>
</file>