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7" r:id="rId2"/>
    <p:sldId id="258" r:id="rId3"/>
    <p:sldId id="259" r:id="rId4"/>
    <p:sldId id="260" r:id="rId5"/>
    <p:sldId id="262" r:id="rId6"/>
    <p:sldId id="267" r:id="rId7"/>
    <p:sldId id="261" r:id="rId8"/>
    <p:sldId id="271" r:id="rId9"/>
    <p:sldId id="275" r:id="rId10"/>
    <p:sldId id="263" r:id="rId11"/>
    <p:sldId id="266" r:id="rId12"/>
    <p:sldId id="268" r:id="rId13"/>
    <p:sldId id="269" r:id="rId14"/>
    <p:sldId id="270" r:id="rId15"/>
    <p:sldId id="272"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969" autoAdjust="0"/>
  </p:normalViewPr>
  <p:slideViewPr>
    <p:cSldViewPr snapToGrid="0">
      <p:cViewPr varScale="1">
        <p:scale>
          <a:sx n="64" d="100"/>
          <a:sy n="64" d="100"/>
        </p:scale>
        <p:origin x="978"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4998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0414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03831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6315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2322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6916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05915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7787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554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5528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581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5620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2869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0334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8732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3993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1/16/2023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921195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B9B37C-E291-8F11-13C1-6C8E73A49E69}"/>
              </a:ext>
            </a:extLst>
          </p:cNvPr>
          <p:cNvSpPr txBox="1"/>
          <p:nvPr/>
        </p:nvSpPr>
        <p:spPr>
          <a:xfrm>
            <a:off x="1149927" y="581891"/>
            <a:ext cx="9850582" cy="5509200"/>
          </a:xfrm>
          <a:prstGeom prst="rect">
            <a:avLst/>
          </a:prstGeom>
          <a:noFill/>
        </p:spPr>
        <p:txBody>
          <a:bodyPr wrap="square" rtlCol="0">
            <a:spAutoFit/>
          </a:bodyPr>
          <a:lstStyle/>
          <a:p>
            <a:pPr algn="ctr"/>
            <a:r>
              <a:rPr lang="en-US" sz="4000" dirty="0"/>
              <a:t>Analytical Modeling and Experimental Verification for Transient Thermal Stratification in Solar Water tank with and without withdrawal loads </a:t>
            </a:r>
          </a:p>
          <a:p>
            <a:endParaRPr lang="en-US" sz="4000" dirty="0"/>
          </a:p>
          <a:p>
            <a:endParaRPr lang="en-US" sz="4000" dirty="0">
              <a:solidFill>
                <a:srgbClr val="002060"/>
              </a:solidFill>
            </a:endParaRPr>
          </a:p>
          <a:p>
            <a:pPr algn="ctr"/>
            <a:r>
              <a:rPr lang="en-US" sz="2800" dirty="0">
                <a:solidFill>
                  <a:srgbClr val="002060"/>
                </a:solidFill>
              </a:rPr>
              <a:t>Student</a:t>
            </a:r>
            <a:r>
              <a:rPr lang="ar-IQ" sz="2800" dirty="0">
                <a:solidFill>
                  <a:srgbClr val="002060"/>
                </a:solidFill>
              </a:rPr>
              <a:t>’</a:t>
            </a:r>
            <a:r>
              <a:rPr lang="en-US" sz="2800" dirty="0">
                <a:solidFill>
                  <a:srgbClr val="002060"/>
                </a:solidFill>
              </a:rPr>
              <a:t>s name: Sarah O. Adnan </a:t>
            </a:r>
          </a:p>
          <a:p>
            <a:pPr algn="ctr"/>
            <a:endParaRPr lang="en-US" sz="2800" dirty="0">
              <a:solidFill>
                <a:srgbClr val="002060"/>
              </a:solidFill>
            </a:endParaRPr>
          </a:p>
          <a:p>
            <a:pPr algn="ctr"/>
            <a:r>
              <a:rPr lang="en-US" sz="2800" dirty="0">
                <a:solidFill>
                  <a:srgbClr val="002060"/>
                </a:solidFill>
              </a:rPr>
              <a:t>Supervised by: Prof. Dr. Karima E. Amori</a:t>
            </a:r>
          </a:p>
          <a:p>
            <a:endParaRPr lang="en-US" sz="2800" dirty="0">
              <a:solidFill>
                <a:srgbClr val="FFFF00"/>
              </a:solidFill>
            </a:endParaRPr>
          </a:p>
        </p:txBody>
      </p:sp>
    </p:spTree>
    <p:extLst>
      <p:ext uri="{BB962C8B-B14F-4D97-AF65-F5344CB8AC3E}">
        <p14:creationId xmlns:p14="http://schemas.microsoft.com/office/powerpoint/2010/main" val="1874772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5E6067-3658-D1DF-7723-033DBF4012B5}"/>
              </a:ext>
            </a:extLst>
          </p:cNvPr>
          <p:cNvSpPr txBox="1"/>
          <p:nvPr/>
        </p:nvSpPr>
        <p:spPr>
          <a:xfrm>
            <a:off x="236306" y="576775"/>
            <a:ext cx="10838094" cy="6740307"/>
          </a:xfrm>
          <a:prstGeom prst="rect">
            <a:avLst/>
          </a:prstGeom>
          <a:noFill/>
        </p:spPr>
        <p:txBody>
          <a:bodyPr wrap="square" rtlCol="0">
            <a:spAutoFit/>
          </a:bodyPr>
          <a:lstStyle/>
          <a:p>
            <a:pPr algn="ctr"/>
            <a:r>
              <a:rPr lang="en-US" sz="4000" b="1" dirty="0">
                <a:solidFill>
                  <a:srgbClr val="002060"/>
                </a:solidFill>
              </a:rPr>
              <a:t>Implemented experiments </a:t>
            </a:r>
          </a:p>
          <a:p>
            <a:pPr marL="571500" indent="-571500">
              <a:buClr>
                <a:srgbClr val="FFFF00"/>
              </a:buClr>
              <a:buFont typeface="Wingdings" panose="05000000000000000000" pitchFamily="2" charset="2"/>
              <a:buChar char="Ø"/>
            </a:pPr>
            <a:r>
              <a:rPr lang="en-US" sz="2800" dirty="0"/>
              <a:t>The test was carried out during sunny conditions and partly cloudy conditions. </a:t>
            </a:r>
          </a:p>
          <a:p>
            <a:r>
              <a:rPr lang="en-US" sz="2800" dirty="0"/>
              <a:t>.</a:t>
            </a:r>
          </a:p>
          <a:p>
            <a:pPr marL="571500" indent="-571500">
              <a:buFont typeface="Arial" panose="020B0604020202020204" pitchFamily="34" charset="0"/>
              <a:buChar char="•"/>
            </a:pPr>
            <a:r>
              <a:rPr lang="en-US" sz="2800" dirty="0"/>
              <a:t>The experimental plane extended to cover the followings</a:t>
            </a:r>
            <a:r>
              <a:rPr lang="ar-IQ" sz="2800" dirty="0"/>
              <a:t>:</a:t>
            </a:r>
          </a:p>
          <a:p>
            <a:pPr marL="571500" indent="-571500">
              <a:buFont typeface="Arial" panose="020B0604020202020204" pitchFamily="34" charset="0"/>
              <a:buChar char="•"/>
            </a:pPr>
            <a:r>
              <a:rPr lang="en-US" sz="2800" dirty="0">
                <a:solidFill>
                  <a:srgbClr val="002060"/>
                </a:solidFill>
              </a:rPr>
              <a:t>First</a:t>
            </a:r>
            <a:r>
              <a:rPr lang="en-US" sz="2800" dirty="0"/>
              <a:t>, the experiments are carried out, with presence of natural circulation from collector without withdrawal loads.</a:t>
            </a:r>
          </a:p>
          <a:p>
            <a:pPr marL="571500" indent="-571500">
              <a:buFont typeface="Arial" panose="020B0604020202020204" pitchFamily="34" charset="0"/>
              <a:buChar char="•"/>
            </a:pPr>
            <a:r>
              <a:rPr lang="en-US" sz="2800" dirty="0">
                <a:solidFill>
                  <a:srgbClr val="002060"/>
                </a:solidFill>
              </a:rPr>
              <a:t>Second</a:t>
            </a:r>
            <a:r>
              <a:rPr lang="en-US" sz="2800" dirty="0"/>
              <a:t>, flow rate of natural circulation was measured experimentally.</a:t>
            </a:r>
          </a:p>
          <a:p>
            <a:pPr marL="571500" indent="-571500">
              <a:buFont typeface="Arial" panose="020B0604020202020204" pitchFamily="34" charset="0"/>
              <a:buChar char="•"/>
            </a:pPr>
            <a:r>
              <a:rPr lang="en-US" sz="2800" dirty="0">
                <a:solidFill>
                  <a:srgbClr val="002060"/>
                </a:solidFill>
              </a:rPr>
              <a:t>Third</a:t>
            </a:r>
            <a:r>
              <a:rPr lang="en-US" sz="2800" dirty="0"/>
              <a:t>, Thermal stratification inside the tank was measured without natural circulation and with no withdrawal loads. </a:t>
            </a:r>
          </a:p>
          <a:p>
            <a:pPr marL="571500" indent="-571500">
              <a:buFont typeface="Arial" panose="020B0604020202020204" pitchFamily="34" charset="0"/>
              <a:buChar char="•"/>
            </a:pPr>
            <a:r>
              <a:rPr lang="en-US" sz="2800" dirty="0">
                <a:solidFill>
                  <a:srgbClr val="002060"/>
                </a:solidFill>
              </a:rPr>
              <a:t>Fourth</a:t>
            </a:r>
            <a:r>
              <a:rPr lang="en-US" sz="2800" dirty="0"/>
              <a:t>, Tank thermal stratification is measured as well as collectors inlet and exit temperatures when the withdrawal load  is activated.</a:t>
            </a:r>
          </a:p>
          <a:p>
            <a:pPr marL="571500" indent="-571500">
              <a:buFont typeface="Arial" panose="020B0604020202020204" pitchFamily="34" charset="0"/>
              <a:buChar char="•"/>
            </a:pPr>
            <a:endParaRPr lang="en-US" sz="2800" dirty="0"/>
          </a:p>
        </p:txBody>
      </p:sp>
    </p:spTree>
    <p:extLst>
      <p:ext uri="{BB962C8B-B14F-4D97-AF65-F5344CB8AC3E}">
        <p14:creationId xmlns:p14="http://schemas.microsoft.com/office/powerpoint/2010/main" val="1638506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8A5A11-4C78-23C2-3E51-7E9B35D6EE36}"/>
              </a:ext>
            </a:extLst>
          </p:cNvPr>
          <p:cNvSpPr txBox="1"/>
          <p:nvPr/>
        </p:nvSpPr>
        <p:spPr>
          <a:xfrm>
            <a:off x="660400" y="1041400"/>
            <a:ext cx="10312400" cy="6370975"/>
          </a:xfrm>
          <a:prstGeom prst="rect">
            <a:avLst/>
          </a:prstGeom>
          <a:noFill/>
        </p:spPr>
        <p:txBody>
          <a:bodyPr wrap="square" rtlCol="0">
            <a:spAutoFit/>
          </a:bodyPr>
          <a:lstStyle/>
          <a:p>
            <a:r>
              <a:rPr lang="en-US" sz="4000" dirty="0">
                <a:solidFill>
                  <a:srgbClr val="002060"/>
                </a:solidFill>
              </a:rPr>
              <a:t>Governing equations</a:t>
            </a:r>
          </a:p>
          <a:p>
            <a:endParaRPr lang="en-US" sz="3600" dirty="0">
              <a:solidFill>
                <a:srgbClr val="FFC000"/>
              </a:solidFill>
            </a:endParaRPr>
          </a:p>
          <a:p>
            <a:r>
              <a:rPr lang="en-US" sz="2400" dirty="0"/>
              <a:t>Evaluating tank temperature in solar hot water heater. </a:t>
            </a:r>
          </a:p>
          <a:p>
            <a:r>
              <a:rPr lang="en-US" sz="2400" dirty="0"/>
              <a:t>Applying the instantaneous heat balance principle on the absorber yields:</a:t>
            </a:r>
          </a:p>
          <a:p>
            <a:r>
              <a:rPr lang="en-US" sz="2400" dirty="0"/>
              <a:t>           Q</a:t>
            </a:r>
            <a:r>
              <a:rPr lang="en-US" sz="2400" baseline="-25000" dirty="0"/>
              <a:t>a =</a:t>
            </a:r>
            <a:r>
              <a:rPr lang="en-US" sz="2400" dirty="0"/>
              <a:t>Q</a:t>
            </a:r>
            <a:r>
              <a:rPr lang="en-US" sz="2400" baseline="-25000" dirty="0"/>
              <a:t>LA</a:t>
            </a:r>
            <a:r>
              <a:rPr lang="en-US" sz="2400" dirty="0"/>
              <a:t>+wcp(T2-T1)                  ………………… (1)</a:t>
            </a:r>
          </a:p>
          <a:p>
            <a:r>
              <a:rPr lang="en-US" sz="2400" dirty="0"/>
              <a:t>where</a:t>
            </a:r>
          </a:p>
          <a:p>
            <a:r>
              <a:rPr lang="en-US" sz="2400" dirty="0"/>
              <a:t>Q</a:t>
            </a:r>
            <a:r>
              <a:rPr lang="en-US" sz="2400" baseline="-25000" dirty="0"/>
              <a:t>a</a:t>
            </a:r>
            <a:r>
              <a:rPr lang="en-US" sz="2400" dirty="0"/>
              <a:t>=absorbed energy by absorber (W/m</a:t>
            </a:r>
            <a:r>
              <a:rPr lang="en-US" sz="2400" baseline="30000" dirty="0"/>
              <a:t>2</a:t>
            </a:r>
            <a:r>
              <a:rPr lang="en-US" sz="2400" dirty="0"/>
              <a:t>)</a:t>
            </a:r>
          </a:p>
          <a:p>
            <a:r>
              <a:rPr lang="en-US" sz="2400" dirty="0"/>
              <a:t>Q</a:t>
            </a:r>
            <a:r>
              <a:rPr lang="en-US" sz="2400" baseline="-25000" dirty="0"/>
              <a:t>LA</a:t>
            </a:r>
            <a:r>
              <a:rPr lang="en-US" sz="2400" dirty="0"/>
              <a:t>=heat loss from absorber         (W/m</a:t>
            </a:r>
            <a:r>
              <a:rPr lang="en-US" sz="2400" baseline="30000" dirty="0"/>
              <a:t>2</a:t>
            </a:r>
            <a:r>
              <a:rPr lang="en-US" sz="2400" dirty="0"/>
              <a:t>)</a:t>
            </a:r>
          </a:p>
          <a:p>
            <a:r>
              <a:rPr lang="en-US" sz="2400" dirty="0"/>
              <a:t>W=water mass flow rate in the absorber(kg/s)</a:t>
            </a:r>
          </a:p>
          <a:p>
            <a:r>
              <a:rPr lang="en-US" sz="2400" dirty="0"/>
              <a:t>Cp=water specific heat (J/kg.K)</a:t>
            </a:r>
          </a:p>
          <a:p>
            <a:r>
              <a:rPr lang="en-US" sz="2400" dirty="0"/>
              <a:t>T2=outlet temp. from the absorber (</a:t>
            </a:r>
            <a:r>
              <a:rPr lang="en-US" sz="2400" baseline="30000" dirty="0"/>
              <a:t>o</a:t>
            </a:r>
            <a:r>
              <a:rPr lang="en-US" sz="2400" dirty="0"/>
              <a:t>C or K)</a:t>
            </a:r>
          </a:p>
          <a:p>
            <a:r>
              <a:rPr lang="en-US" sz="2400" dirty="0"/>
              <a:t>T1=inlet temp. to the absorber (</a:t>
            </a:r>
            <a:r>
              <a:rPr lang="en-US" sz="2400" baseline="30000" dirty="0"/>
              <a:t>o</a:t>
            </a:r>
            <a:r>
              <a:rPr lang="en-US" sz="2400" dirty="0"/>
              <a:t>C or K)</a:t>
            </a:r>
          </a:p>
          <a:p>
            <a:endParaRPr lang="en-US" sz="2400" dirty="0">
              <a:solidFill>
                <a:srgbClr val="FFC000"/>
              </a:solidFill>
            </a:endParaRPr>
          </a:p>
          <a:p>
            <a:endParaRPr lang="en-US" sz="2400" dirty="0">
              <a:solidFill>
                <a:srgbClr val="FFC000"/>
              </a:solidFill>
            </a:endParaRPr>
          </a:p>
          <a:p>
            <a:pPr marL="742950" indent="-742950">
              <a:buFont typeface="+mj-lt"/>
              <a:buAutoNum type="arabicParenR"/>
            </a:pPr>
            <a:endParaRPr lang="en-US" sz="2400" baseline="-25000" dirty="0">
              <a:solidFill>
                <a:srgbClr val="FFC000"/>
              </a:solidFill>
            </a:endParaRPr>
          </a:p>
          <a:p>
            <a:endParaRPr lang="en-US" sz="2400" baseline="-25000" dirty="0">
              <a:solidFill>
                <a:srgbClr val="FFC000"/>
              </a:solidFill>
            </a:endParaRPr>
          </a:p>
          <a:p>
            <a:endParaRPr lang="en-US" sz="2400" baseline="-25000" dirty="0"/>
          </a:p>
        </p:txBody>
      </p:sp>
    </p:spTree>
    <p:extLst>
      <p:ext uri="{BB962C8B-B14F-4D97-AF65-F5344CB8AC3E}">
        <p14:creationId xmlns:p14="http://schemas.microsoft.com/office/powerpoint/2010/main" val="2168355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0C5530-A79E-D23A-BD52-03D6ECD3CB7C}"/>
              </a:ext>
            </a:extLst>
          </p:cNvPr>
          <p:cNvSpPr txBox="1"/>
          <p:nvPr/>
        </p:nvSpPr>
        <p:spPr>
          <a:xfrm>
            <a:off x="698500" y="1028700"/>
            <a:ext cx="10299700" cy="6555641"/>
          </a:xfrm>
          <a:prstGeom prst="rect">
            <a:avLst/>
          </a:prstGeom>
          <a:noFill/>
        </p:spPr>
        <p:txBody>
          <a:bodyPr wrap="square" rtlCol="0">
            <a:spAutoFit/>
          </a:bodyPr>
          <a:lstStyle/>
          <a:p>
            <a:r>
              <a:rPr lang="en-US" sz="2800" dirty="0"/>
              <a:t>Assume there is no heat loss in the connecting pipes, so the instantaneous heat balance in the tank yields:</a:t>
            </a:r>
          </a:p>
          <a:p>
            <a:r>
              <a:rPr lang="en-US" sz="2800" dirty="0"/>
              <a:t>Wcp(T2-T1)=q</a:t>
            </a:r>
            <a:r>
              <a:rPr lang="en-US" sz="2800" baseline="-25000" dirty="0"/>
              <a:t>LT</a:t>
            </a:r>
            <a:r>
              <a:rPr lang="en-US" sz="2800" dirty="0"/>
              <a:t>+w</a:t>
            </a:r>
            <a:r>
              <a:rPr lang="en-US" sz="2800" baseline="-25000" dirty="0"/>
              <a:t>T</a:t>
            </a:r>
            <a:r>
              <a:rPr lang="en-US" sz="2800" dirty="0"/>
              <a:t>(dTm/dt)               ……..(2)</a:t>
            </a:r>
          </a:p>
          <a:p>
            <a:r>
              <a:rPr lang="en-US" sz="2800" dirty="0"/>
              <a:t>where</a:t>
            </a:r>
          </a:p>
          <a:p>
            <a:r>
              <a:rPr lang="en-US" sz="2800" dirty="0"/>
              <a:t>w</a:t>
            </a:r>
            <a:r>
              <a:rPr lang="en-US" sz="2800" baseline="-25000" dirty="0"/>
              <a:t>T</a:t>
            </a:r>
            <a:r>
              <a:rPr lang="en-US" sz="2800" dirty="0"/>
              <a:t>=equivalent water in the tank</a:t>
            </a:r>
          </a:p>
          <a:p>
            <a:r>
              <a:rPr lang="en-US" sz="2800" dirty="0"/>
              <a:t>q</a:t>
            </a:r>
            <a:r>
              <a:rPr lang="en-US" sz="2800" baseline="-25000" dirty="0"/>
              <a:t>LT</a:t>
            </a:r>
            <a:r>
              <a:rPr lang="en-US" sz="2800" dirty="0"/>
              <a:t>=heat loss from tank</a:t>
            </a:r>
          </a:p>
          <a:p>
            <a:r>
              <a:rPr lang="en-US" sz="2800" dirty="0"/>
              <a:t>T</a:t>
            </a:r>
            <a:r>
              <a:rPr lang="en-US" sz="2800" baseline="-25000" dirty="0"/>
              <a:t>m</a:t>
            </a:r>
            <a:r>
              <a:rPr lang="en-US" sz="2800" dirty="0"/>
              <a:t>=tank mean temp.</a:t>
            </a:r>
          </a:p>
          <a:p>
            <a:r>
              <a:rPr lang="en-US" sz="2800" dirty="0"/>
              <a:t>t=time</a:t>
            </a:r>
          </a:p>
          <a:p>
            <a:r>
              <a:rPr lang="en-US" sz="2800" dirty="0"/>
              <a:t>For the thermosyphon flow   h</a:t>
            </a:r>
            <a:r>
              <a:rPr lang="en-US" sz="2800" baseline="-25000" dirty="0"/>
              <a:t>T</a:t>
            </a:r>
            <a:r>
              <a:rPr lang="en-US" sz="2800" dirty="0"/>
              <a:t>=h</a:t>
            </a:r>
            <a:r>
              <a:rPr lang="en-US" sz="2800" baseline="-25000" dirty="0"/>
              <a:t>f</a:t>
            </a:r>
          </a:p>
          <a:p>
            <a:r>
              <a:rPr lang="en-US" sz="2800" dirty="0"/>
              <a:t>h</a:t>
            </a:r>
            <a:r>
              <a:rPr lang="en-US" sz="2800" baseline="-25000" dirty="0"/>
              <a:t>T</a:t>
            </a:r>
            <a:r>
              <a:rPr lang="en-US" sz="2800" dirty="0"/>
              <a:t>= thermosyphon head</a:t>
            </a:r>
          </a:p>
          <a:p>
            <a:r>
              <a:rPr lang="en-US" sz="2800" dirty="0"/>
              <a:t>h</a:t>
            </a:r>
            <a:r>
              <a:rPr lang="en-US" sz="2800" baseline="-25000" dirty="0"/>
              <a:t>f</a:t>
            </a:r>
            <a:r>
              <a:rPr lang="en-US" sz="2800" dirty="0"/>
              <a:t>=friction load</a:t>
            </a:r>
          </a:p>
          <a:p>
            <a:endParaRPr lang="en-US" sz="2800" dirty="0"/>
          </a:p>
          <a:p>
            <a:endParaRPr lang="en-US" sz="2800" dirty="0">
              <a:solidFill>
                <a:srgbClr val="FFC000"/>
              </a:solidFill>
            </a:endParaRPr>
          </a:p>
          <a:p>
            <a:endParaRPr lang="en-US" sz="2800" dirty="0">
              <a:solidFill>
                <a:srgbClr val="FFC000"/>
              </a:solidFill>
            </a:endParaRPr>
          </a:p>
          <a:p>
            <a:endParaRPr lang="en-US" sz="2800" dirty="0"/>
          </a:p>
        </p:txBody>
      </p:sp>
    </p:spTree>
    <p:extLst>
      <p:ext uri="{BB962C8B-B14F-4D97-AF65-F5344CB8AC3E}">
        <p14:creationId xmlns:p14="http://schemas.microsoft.com/office/powerpoint/2010/main" val="1600967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492B06-8C16-E054-D303-6162B318A659}"/>
              </a:ext>
            </a:extLst>
          </p:cNvPr>
          <p:cNvSpPr txBox="1"/>
          <p:nvPr/>
        </p:nvSpPr>
        <p:spPr>
          <a:xfrm>
            <a:off x="508000" y="381000"/>
            <a:ext cx="10160000" cy="6001643"/>
          </a:xfrm>
          <a:prstGeom prst="rect">
            <a:avLst/>
          </a:prstGeom>
          <a:noFill/>
        </p:spPr>
        <p:txBody>
          <a:bodyPr wrap="square" rtlCol="0">
            <a:spAutoFit/>
          </a:bodyPr>
          <a:lstStyle/>
          <a:p>
            <a:r>
              <a:rPr lang="en-US" sz="2400" dirty="0"/>
              <a:t>Sub. Eq (2) in eq (1) to obtain </a:t>
            </a:r>
          </a:p>
          <a:p>
            <a:r>
              <a:rPr lang="en-US" sz="2400" dirty="0"/>
              <a:t>q</a:t>
            </a:r>
            <a:r>
              <a:rPr lang="en-US" sz="2400" baseline="-25000" dirty="0"/>
              <a:t>A</a:t>
            </a:r>
            <a:r>
              <a:rPr lang="en-US" sz="2400" dirty="0"/>
              <a:t>=q</a:t>
            </a:r>
            <a:r>
              <a:rPr lang="en-US" sz="2400" baseline="-25000" dirty="0"/>
              <a:t>LA</a:t>
            </a:r>
            <a:r>
              <a:rPr lang="en-US" sz="2400" dirty="0"/>
              <a:t>+q</a:t>
            </a:r>
            <a:r>
              <a:rPr lang="en-US" sz="2400" baseline="-25000" dirty="0"/>
              <a:t>LT</a:t>
            </a:r>
            <a:r>
              <a:rPr lang="en-US" sz="2400" dirty="0"/>
              <a:t>+w</a:t>
            </a:r>
            <a:r>
              <a:rPr lang="en-US" sz="2400" baseline="-25000" dirty="0"/>
              <a:t>T</a:t>
            </a:r>
            <a:r>
              <a:rPr lang="en-US" sz="2400" dirty="0"/>
              <a:t>(dT</a:t>
            </a:r>
            <a:r>
              <a:rPr lang="en-US" sz="2400" baseline="-25000" dirty="0"/>
              <a:t>m</a:t>
            </a:r>
            <a:r>
              <a:rPr lang="en-US" sz="2400" dirty="0"/>
              <a:t>/dt)               ……………(3)</a:t>
            </a:r>
          </a:p>
          <a:p>
            <a:r>
              <a:rPr lang="en-US" sz="2400" dirty="0"/>
              <a:t>An approximation to the solar irradiation of the absorber cover can be made using a sine function,</a:t>
            </a:r>
          </a:p>
          <a:p>
            <a:r>
              <a:rPr lang="en-US" sz="2400" dirty="0"/>
              <a:t>G=G</a:t>
            </a:r>
            <a:r>
              <a:rPr lang="en-US" sz="2400" baseline="-25000" dirty="0"/>
              <a:t>m</a:t>
            </a:r>
            <a:r>
              <a:rPr lang="en-US" sz="2400" dirty="0"/>
              <a:t> sin (w1 t)                                   ……………(4)</a:t>
            </a:r>
          </a:p>
          <a:p>
            <a:r>
              <a:rPr lang="en-US" sz="2400" dirty="0"/>
              <a:t>where</a:t>
            </a:r>
          </a:p>
          <a:p>
            <a:r>
              <a:rPr lang="en-US" sz="2400" dirty="0"/>
              <a:t>G=solar radiation incident on the absorber cover     (W/m</a:t>
            </a:r>
            <a:r>
              <a:rPr lang="en-US" sz="2400" baseline="30000" dirty="0"/>
              <a:t>2</a:t>
            </a:r>
            <a:r>
              <a:rPr lang="en-US" sz="2400" dirty="0"/>
              <a:t>)</a:t>
            </a:r>
          </a:p>
          <a:p>
            <a:r>
              <a:rPr lang="en-US" sz="2400" dirty="0"/>
              <a:t>G</a:t>
            </a:r>
            <a:r>
              <a:rPr lang="en-US" sz="2400" baseline="-25000" dirty="0"/>
              <a:t>m</a:t>
            </a:r>
            <a:r>
              <a:rPr lang="en-US" sz="2400" dirty="0"/>
              <a:t>=maximum solar radiation W/m</a:t>
            </a:r>
            <a:r>
              <a:rPr lang="en-US" sz="2400" baseline="30000" dirty="0"/>
              <a:t>2</a:t>
            </a:r>
            <a:endParaRPr lang="en-US" sz="2400" dirty="0"/>
          </a:p>
          <a:p>
            <a:r>
              <a:rPr lang="en-US" sz="2400" dirty="0"/>
              <a:t>w1 is considered such that G=Gm at solar noon</a:t>
            </a:r>
          </a:p>
          <a:p>
            <a:r>
              <a:rPr lang="en-US" sz="2400" dirty="0"/>
              <a:t>t is time in (hour)</a:t>
            </a:r>
          </a:p>
          <a:p>
            <a:r>
              <a:rPr lang="en-US" sz="2400" dirty="0"/>
              <a:t>The heat loss from the absorber is </a:t>
            </a:r>
          </a:p>
          <a:p>
            <a:r>
              <a:rPr lang="en-US" sz="2400" dirty="0"/>
              <a:t>q</a:t>
            </a:r>
            <a:r>
              <a:rPr lang="en-US" sz="2400" baseline="-25000" dirty="0"/>
              <a:t>LA</a:t>
            </a:r>
            <a:r>
              <a:rPr lang="en-US" sz="2400" dirty="0"/>
              <a:t>=U</a:t>
            </a:r>
            <a:r>
              <a:rPr lang="en-US" sz="2400" baseline="-25000" dirty="0"/>
              <a:t>A</a:t>
            </a:r>
            <a:r>
              <a:rPr lang="en-US" sz="2400" dirty="0"/>
              <a:t>A</a:t>
            </a:r>
            <a:r>
              <a:rPr lang="en-US" sz="2400" baseline="-25000" dirty="0"/>
              <a:t>A</a:t>
            </a:r>
            <a:r>
              <a:rPr lang="en-US" sz="2400" dirty="0"/>
              <a:t>(T</a:t>
            </a:r>
            <a:r>
              <a:rPr lang="en-US" sz="2400" baseline="-25000" dirty="0"/>
              <a:t>ab</a:t>
            </a:r>
            <a:r>
              <a:rPr lang="en-US" sz="2400" dirty="0"/>
              <a:t>-T</a:t>
            </a:r>
            <a:r>
              <a:rPr lang="en-US" sz="2400" baseline="-25000" dirty="0"/>
              <a:t>∞</a:t>
            </a:r>
            <a:r>
              <a:rPr lang="en-US" sz="2400" dirty="0"/>
              <a:t>)                    ………………(5)</a:t>
            </a:r>
          </a:p>
          <a:p>
            <a:r>
              <a:rPr lang="en-US" sz="2400" dirty="0"/>
              <a:t>And heat loss from the tank is expressed as :</a:t>
            </a:r>
          </a:p>
          <a:p>
            <a:r>
              <a:rPr lang="en-US" sz="2400" dirty="0"/>
              <a:t>q</a:t>
            </a:r>
            <a:r>
              <a:rPr lang="en-US" sz="2400" baseline="-25000" dirty="0"/>
              <a:t>LA</a:t>
            </a:r>
            <a:r>
              <a:rPr lang="en-US" sz="2400" dirty="0"/>
              <a:t>=U</a:t>
            </a:r>
            <a:r>
              <a:rPr lang="en-US" sz="2400" baseline="-25000" dirty="0"/>
              <a:t>T</a:t>
            </a:r>
            <a:r>
              <a:rPr lang="en-US" sz="2400" dirty="0"/>
              <a:t>A</a:t>
            </a:r>
            <a:r>
              <a:rPr lang="en-US" sz="2400" baseline="-25000" dirty="0"/>
              <a:t>T</a:t>
            </a:r>
            <a:r>
              <a:rPr lang="en-US" sz="2400" dirty="0"/>
              <a:t>(T</a:t>
            </a:r>
            <a:r>
              <a:rPr lang="en-US" sz="2400" baseline="-25000" dirty="0"/>
              <a:t>m</a:t>
            </a:r>
            <a:r>
              <a:rPr lang="en-US" sz="2400" dirty="0"/>
              <a:t>-T</a:t>
            </a:r>
            <a:r>
              <a:rPr lang="en-US" sz="2400" baseline="-25000" dirty="0"/>
              <a:t>∞</a:t>
            </a:r>
            <a:r>
              <a:rPr lang="en-US" sz="2400" dirty="0"/>
              <a:t>)                           …………..(6)</a:t>
            </a:r>
          </a:p>
          <a:p>
            <a:endParaRPr lang="en-US" sz="2400" dirty="0"/>
          </a:p>
          <a:p>
            <a:endParaRPr lang="en-US" sz="2400" dirty="0"/>
          </a:p>
        </p:txBody>
      </p:sp>
    </p:spTree>
    <p:extLst>
      <p:ext uri="{BB962C8B-B14F-4D97-AF65-F5344CB8AC3E}">
        <p14:creationId xmlns:p14="http://schemas.microsoft.com/office/powerpoint/2010/main" val="1395185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AEDFCE-97AD-E9A4-A8B5-36C8A31D86CE}"/>
              </a:ext>
            </a:extLst>
          </p:cNvPr>
          <p:cNvSpPr txBox="1"/>
          <p:nvPr/>
        </p:nvSpPr>
        <p:spPr>
          <a:xfrm>
            <a:off x="774700" y="1358900"/>
            <a:ext cx="10845800" cy="4832092"/>
          </a:xfrm>
          <a:prstGeom prst="rect">
            <a:avLst/>
          </a:prstGeom>
          <a:noFill/>
        </p:spPr>
        <p:txBody>
          <a:bodyPr wrap="square" rtlCol="0">
            <a:spAutoFit/>
          </a:bodyPr>
          <a:lstStyle/>
          <a:p>
            <a:r>
              <a:rPr lang="en-US" sz="2800" dirty="0"/>
              <a:t>where </a:t>
            </a:r>
          </a:p>
          <a:p>
            <a:r>
              <a:rPr lang="en-US" sz="2800" dirty="0"/>
              <a:t>U</a:t>
            </a:r>
            <a:r>
              <a:rPr lang="en-US" sz="2800" baseline="-25000" dirty="0"/>
              <a:t>A </a:t>
            </a:r>
            <a:r>
              <a:rPr lang="en-US" sz="2800" dirty="0"/>
              <a:t> overall heat loss coefficient from absorber (W/m</a:t>
            </a:r>
            <a:r>
              <a:rPr lang="en-US" sz="2800" baseline="30000" dirty="0"/>
              <a:t>2</a:t>
            </a:r>
            <a:r>
              <a:rPr lang="en-US" sz="2800" dirty="0"/>
              <a:t>)</a:t>
            </a:r>
          </a:p>
          <a:p>
            <a:r>
              <a:rPr lang="en-US" sz="2800" dirty="0"/>
              <a:t>U</a:t>
            </a:r>
            <a:r>
              <a:rPr lang="en-US" sz="2800" baseline="-25000" dirty="0"/>
              <a:t>T</a:t>
            </a:r>
            <a:r>
              <a:rPr lang="en-US" sz="2800" dirty="0"/>
              <a:t>  overall heat loss coefficient from tank (W/m</a:t>
            </a:r>
            <a:r>
              <a:rPr lang="en-US" sz="2800" baseline="30000" dirty="0"/>
              <a:t>2</a:t>
            </a:r>
            <a:r>
              <a:rPr lang="en-US" sz="2800" dirty="0"/>
              <a:t>.K)</a:t>
            </a:r>
          </a:p>
          <a:p>
            <a:r>
              <a:rPr lang="en-US" sz="2800" dirty="0"/>
              <a:t>A</a:t>
            </a:r>
            <a:r>
              <a:rPr lang="en-US" sz="2800" baseline="-25000" dirty="0"/>
              <a:t>a</a:t>
            </a:r>
            <a:r>
              <a:rPr lang="en-US" sz="2800" dirty="0"/>
              <a:t>  absorber overall area m</a:t>
            </a:r>
            <a:r>
              <a:rPr lang="en-US" sz="2800" baseline="30000" dirty="0"/>
              <a:t>2</a:t>
            </a:r>
          </a:p>
          <a:p>
            <a:r>
              <a:rPr lang="en-US" sz="2800" dirty="0"/>
              <a:t>A</a:t>
            </a:r>
            <a:r>
              <a:rPr lang="en-US" sz="2800" baseline="-25000" dirty="0"/>
              <a:t>T</a:t>
            </a:r>
            <a:r>
              <a:rPr lang="en-US" sz="2800" dirty="0"/>
              <a:t>  tank surface area based on the mean of internal and external radius (m</a:t>
            </a:r>
            <a:r>
              <a:rPr lang="en-US" sz="2800" baseline="30000" dirty="0"/>
              <a:t>2</a:t>
            </a:r>
            <a:r>
              <a:rPr lang="en-US" sz="2800" dirty="0"/>
              <a:t>)</a:t>
            </a:r>
          </a:p>
          <a:p>
            <a:r>
              <a:rPr lang="en-US" sz="2800" dirty="0"/>
              <a:t>T</a:t>
            </a:r>
            <a:r>
              <a:rPr lang="en-US" sz="2800" baseline="-25000" dirty="0"/>
              <a:t>ab </a:t>
            </a:r>
            <a:r>
              <a:rPr lang="en-US" sz="2800" dirty="0"/>
              <a:t> mean absorber temp. (</a:t>
            </a:r>
            <a:r>
              <a:rPr lang="en-US" sz="2800" baseline="30000" dirty="0"/>
              <a:t>o</a:t>
            </a:r>
            <a:r>
              <a:rPr lang="en-US" sz="2800" dirty="0"/>
              <a:t>C)</a:t>
            </a:r>
          </a:p>
          <a:p>
            <a:r>
              <a:rPr lang="en-US" sz="2800" dirty="0"/>
              <a:t>T</a:t>
            </a:r>
            <a:r>
              <a:rPr lang="en-US" sz="2800" baseline="-25000" dirty="0"/>
              <a:t>∞</a:t>
            </a:r>
            <a:r>
              <a:rPr lang="en-US" sz="2800" dirty="0"/>
              <a:t>  ambient temp. (</a:t>
            </a:r>
            <a:r>
              <a:rPr lang="en-US" sz="2800" baseline="30000" dirty="0"/>
              <a:t>o</a:t>
            </a:r>
            <a:r>
              <a:rPr lang="en-US" sz="2800" dirty="0"/>
              <a:t>C)</a:t>
            </a:r>
            <a:endParaRPr lang="ar-IQ" sz="2800" dirty="0"/>
          </a:p>
          <a:p>
            <a:r>
              <a:rPr lang="en-US" sz="2800" dirty="0"/>
              <a:t>The absorbed energy by the absorber is evaluated as </a:t>
            </a:r>
          </a:p>
          <a:p>
            <a:r>
              <a:rPr lang="en-US" sz="2800" dirty="0"/>
              <a:t>Qa=  </a:t>
            </a:r>
            <a:r>
              <a:rPr lang="el-GR" sz="2800" dirty="0"/>
              <a:t>α</a:t>
            </a:r>
            <a:r>
              <a:rPr lang="en-US" sz="2800" dirty="0"/>
              <a:t> </a:t>
            </a:r>
            <a:r>
              <a:rPr lang="el-GR" sz="2800" dirty="0"/>
              <a:t>τ</a:t>
            </a:r>
            <a:r>
              <a:rPr lang="en-US" sz="2800" dirty="0"/>
              <a:t> </a:t>
            </a:r>
            <a:r>
              <a:rPr lang="el-GR" sz="2800" dirty="0"/>
              <a:t>β</a:t>
            </a:r>
            <a:r>
              <a:rPr lang="en-US" sz="2800" dirty="0"/>
              <a:t> A</a:t>
            </a:r>
            <a:r>
              <a:rPr lang="en-US" sz="2800" baseline="-25000" dirty="0"/>
              <a:t>A</a:t>
            </a:r>
            <a:r>
              <a:rPr lang="en-US" sz="2800" dirty="0"/>
              <a:t> G</a:t>
            </a:r>
            <a:r>
              <a:rPr lang="en-US" sz="2800" baseline="-25000" dirty="0"/>
              <a:t>m</a:t>
            </a:r>
            <a:r>
              <a:rPr lang="en-US" sz="2800" dirty="0"/>
              <a:t> sinw</a:t>
            </a:r>
            <a:r>
              <a:rPr lang="en-US" sz="2800" baseline="-25000" dirty="0"/>
              <a:t>1</a:t>
            </a:r>
            <a:r>
              <a:rPr lang="en-US" sz="2800" dirty="0"/>
              <a:t>t              …………….(7)</a:t>
            </a:r>
          </a:p>
          <a:p>
            <a:endParaRPr lang="en-US" sz="2800" dirty="0"/>
          </a:p>
        </p:txBody>
      </p:sp>
    </p:spTree>
    <p:extLst>
      <p:ext uri="{BB962C8B-B14F-4D97-AF65-F5344CB8AC3E}">
        <p14:creationId xmlns:p14="http://schemas.microsoft.com/office/powerpoint/2010/main" val="3063354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5F9CD1-F2C2-5C33-0B1F-63D4FB76D7CB}"/>
              </a:ext>
            </a:extLst>
          </p:cNvPr>
          <p:cNvSpPr txBox="1"/>
          <p:nvPr/>
        </p:nvSpPr>
        <p:spPr>
          <a:xfrm>
            <a:off x="449705" y="479685"/>
            <a:ext cx="11047751" cy="6494085"/>
          </a:xfrm>
          <a:prstGeom prst="rect">
            <a:avLst/>
          </a:prstGeom>
          <a:noFill/>
        </p:spPr>
        <p:txBody>
          <a:bodyPr wrap="square" rtlCol="0">
            <a:spAutoFit/>
          </a:bodyPr>
          <a:lstStyle/>
          <a:p>
            <a:r>
              <a:rPr lang="en-US" sz="3200" dirty="0"/>
              <a:t>Where</a:t>
            </a:r>
          </a:p>
          <a:p>
            <a:r>
              <a:rPr lang="el-GR" sz="3200" dirty="0"/>
              <a:t>α</a:t>
            </a:r>
            <a:r>
              <a:rPr lang="en-US" sz="3200" dirty="0"/>
              <a:t> absorbtsnce of the absorber</a:t>
            </a:r>
          </a:p>
          <a:p>
            <a:r>
              <a:rPr lang="el-GR" sz="3200" dirty="0"/>
              <a:t>τ</a:t>
            </a:r>
            <a:r>
              <a:rPr lang="en-US" sz="3200" dirty="0"/>
              <a:t>  transmissivity of the glass cover</a:t>
            </a:r>
          </a:p>
          <a:p>
            <a:r>
              <a:rPr lang="en-US" sz="3200" dirty="0"/>
              <a:t> </a:t>
            </a:r>
            <a:r>
              <a:rPr lang="el-GR" sz="3200" dirty="0"/>
              <a:t>β</a:t>
            </a:r>
            <a:r>
              <a:rPr lang="en-US" sz="3200" dirty="0"/>
              <a:t> ratio of aperture area to collector area </a:t>
            </a:r>
          </a:p>
          <a:p>
            <a:r>
              <a:rPr lang="en-US" sz="3200" b="1" dirty="0"/>
              <a:t>The total heat loss from the system is q</a:t>
            </a:r>
            <a:r>
              <a:rPr lang="en-US" sz="3200" b="1" baseline="-25000" dirty="0"/>
              <a:t>l</a:t>
            </a:r>
            <a:r>
              <a:rPr lang="en-US" sz="3200" b="1" dirty="0"/>
              <a:t>=q</a:t>
            </a:r>
            <a:r>
              <a:rPr lang="en-US" sz="3200" b="1" baseline="-25000" dirty="0"/>
              <a:t>LA</a:t>
            </a:r>
            <a:r>
              <a:rPr lang="en-US" sz="3200" b="1" dirty="0"/>
              <a:t>+q</a:t>
            </a:r>
            <a:r>
              <a:rPr lang="en-US" sz="3200" b="1" baseline="-25000" dirty="0"/>
              <a:t>LT</a:t>
            </a:r>
            <a:r>
              <a:rPr lang="en-US" sz="3200" b="1" dirty="0"/>
              <a:t>    ………….(8)</a:t>
            </a:r>
          </a:p>
          <a:p>
            <a:r>
              <a:rPr lang="en-US" sz="3200" b="1" dirty="0"/>
              <a:t>Sub. Eq. (7) and eq (8) in eq (3) yields </a:t>
            </a:r>
          </a:p>
          <a:p>
            <a:r>
              <a:rPr lang="el-GR" sz="3200" dirty="0"/>
              <a:t>α</a:t>
            </a:r>
            <a:r>
              <a:rPr lang="en-US" sz="3200" dirty="0"/>
              <a:t> </a:t>
            </a:r>
            <a:r>
              <a:rPr lang="el-GR" sz="3200" dirty="0"/>
              <a:t>τ</a:t>
            </a:r>
            <a:r>
              <a:rPr lang="en-US" sz="3200" dirty="0"/>
              <a:t> </a:t>
            </a:r>
            <a:r>
              <a:rPr lang="el-GR" sz="3200" dirty="0"/>
              <a:t>β</a:t>
            </a:r>
            <a:r>
              <a:rPr lang="en-US" sz="3200" dirty="0"/>
              <a:t> A</a:t>
            </a:r>
            <a:r>
              <a:rPr lang="en-US" sz="3200" baseline="-25000" dirty="0"/>
              <a:t>A</a:t>
            </a:r>
            <a:r>
              <a:rPr lang="en-US" sz="3200" dirty="0"/>
              <a:t> G</a:t>
            </a:r>
            <a:r>
              <a:rPr lang="en-US" sz="3200" baseline="-25000" dirty="0"/>
              <a:t>m</a:t>
            </a:r>
            <a:r>
              <a:rPr lang="en-US" sz="3200" dirty="0"/>
              <a:t> sinw</a:t>
            </a:r>
            <a:r>
              <a:rPr lang="en-US" sz="3200" baseline="-25000" dirty="0"/>
              <a:t>1</a:t>
            </a:r>
            <a:r>
              <a:rPr lang="en-US" sz="3200" dirty="0"/>
              <a:t>t</a:t>
            </a:r>
            <a:r>
              <a:rPr lang="en-US" sz="3200" b="1" dirty="0"/>
              <a:t>=</a:t>
            </a:r>
            <a:r>
              <a:rPr lang="en-US" sz="3200" dirty="0"/>
              <a:t> (U</a:t>
            </a:r>
            <a:r>
              <a:rPr lang="en-US" sz="3200" baseline="-25000" dirty="0"/>
              <a:t>A</a:t>
            </a:r>
            <a:r>
              <a:rPr lang="en-US" sz="3200" dirty="0"/>
              <a:t>A</a:t>
            </a:r>
            <a:r>
              <a:rPr lang="en-US" sz="3200" baseline="-25000" dirty="0"/>
              <a:t>A+</a:t>
            </a:r>
            <a:r>
              <a:rPr lang="en-US" sz="3200" dirty="0"/>
              <a:t> U</a:t>
            </a:r>
            <a:r>
              <a:rPr lang="en-US" sz="3200" baseline="-25000" dirty="0"/>
              <a:t>T</a:t>
            </a:r>
            <a:r>
              <a:rPr lang="en-US" sz="3200" dirty="0"/>
              <a:t>A</a:t>
            </a:r>
            <a:r>
              <a:rPr lang="en-US" sz="3200" baseline="-25000" dirty="0"/>
              <a:t>T</a:t>
            </a:r>
            <a:r>
              <a:rPr lang="en-US" sz="3200" dirty="0"/>
              <a:t>)(T</a:t>
            </a:r>
            <a:r>
              <a:rPr lang="en-US" sz="3200" baseline="-25000" dirty="0"/>
              <a:t>m</a:t>
            </a:r>
            <a:r>
              <a:rPr lang="en-US" sz="3200" dirty="0"/>
              <a:t>-T</a:t>
            </a:r>
            <a:r>
              <a:rPr lang="en-US" sz="3200" baseline="-25000" dirty="0"/>
              <a:t> ∞</a:t>
            </a:r>
            <a:r>
              <a:rPr lang="en-US" sz="3200" dirty="0"/>
              <a:t>)+ w</a:t>
            </a:r>
            <a:r>
              <a:rPr lang="en-US" sz="3200" baseline="-25000" dirty="0"/>
              <a:t>T</a:t>
            </a:r>
            <a:r>
              <a:rPr lang="en-US" sz="3200" dirty="0"/>
              <a:t>(dT</a:t>
            </a:r>
            <a:r>
              <a:rPr lang="en-US" sz="3200" baseline="-25000" dirty="0"/>
              <a:t>m</a:t>
            </a:r>
            <a:r>
              <a:rPr lang="en-US" sz="3200" dirty="0"/>
              <a:t>/dt)   …………(9)</a:t>
            </a:r>
          </a:p>
          <a:p>
            <a:r>
              <a:rPr lang="en-US" sz="3200" b="1" dirty="0"/>
              <a:t>Assuming that T</a:t>
            </a:r>
            <a:r>
              <a:rPr lang="en-US" sz="3200" b="1" baseline="-25000" dirty="0"/>
              <a:t>ab</a:t>
            </a:r>
            <a:r>
              <a:rPr lang="en-US" sz="3200" b="1" dirty="0"/>
              <a:t>=T</a:t>
            </a:r>
            <a:r>
              <a:rPr lang="en-US" sz="3200" b="1" baseline="-25000" dirty="0"/>
              <a:t>m</a:t>
            </a:r>
            <a:r>
              <a:rPr lang="en-US" sz="3200" b="1" dirty="0"/>
              <a:t>                                                     ……………(10)</a:t>
            </a:r>
          </a:p>
          <a:p>
            <a:r>
              <a:rPr lang="en-US" sz="3200" dirty="0"/>
              <a:t>Also the ambient temperature can be approximated by a sine function of the form :</a:t>
            </a:r>
          </a:p>
          <a:p>
            <a:r>
              <a:rPr lang="en-US" sz="3200" b="1" dirty="0"/>
              <a:t>T</a:t>
            </a:r>
            <a:r>
              <a:rPr lang="en-US" sz="3200" baseline="-25000" dirty="0"/>
              <a:t> ∞</a:t>
            </a:r>
            <a:r>
              <a:rPr lang="en-US" sz="3200" dirty="0"/>
              <a:t>=T</a:t>
            </a:r>
            <a:r>
              <a:rPr lang="en-US" sz="3200" baseline="-25000" dirty="0"/>
              <a:t>0</a:t>
            </a:r>
            <a:r>
              <a:rPr lang="en-US" sz="3200" dirty="0"/>
              <a:t>+T</a:t>
            </a:r>
            <a:r>
              <a:rPr lang="en-US" sz="3200" baseline="-25000" dirty="0"/>
              <a:t>L </a:t>
            </a:r>
            <a:r>
              <a:rPr lang="en-US" sz="3200" dirty="0"/>
              <a:t>sinw</a:t>
            </a:r>
            <a:r>
              <a:rPr lang="en-US" sz="3200" baseline="-25000" dirty="0"/>
              <a:t>2</a:t>
            </a:r>
            <a:r>
              <a:rPr lang="en-US" sz="3200" dirty="0"/>
              <a:t>t</a:t>
            </a:r>
            <a:r>
              <a:rPr lang="en-US" sz="3200" baseline="-25000" dirty="0"/>
              <a:t>2                      </a:t>
            </a:r>
            <a:r>
              <a:rPr lang="en-US" sz="3200" dirty="0"/>
              <a:t>         ………………….(11)</a:t>
            </a:r>
            <a:endParaRPr lang="en-US" sz="3200" b="1" dirty="0"/>
          </a:p>
          <a:p>
            <a:endParaRPr lang="en-US" sz="3200" b="1" dirty="0"/>
          </a:p>
          <a:p>
            <a:endParaRPr lang="en-US" sz="3200" dirty="0"/>
          </a:p>
        </p:txBody>
      </p:sp>
    </p:spTree>
    <p:extLst>
      <p:ext uri="{BB962C8B-B14F-4D97-AF65-F5344CB8AC3E}">
        <p14:creationId xmlns:p14="http://schemas.microsoft.com/office/powerpoint/2010/main" val="1567889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3190D4-0B83-FD4C-5D31-E180514104EB}"/>
              </a:ext>
            </a:extLst>
          </p:cNvPr>
          <p:cNvSpPr txBox="1"/>
          <p:nvPr/>
        </p:nvSpPr>
        <p:spPr>
          <a:xfrm>
            <a:off x="779489" y="449705"/>
            <a:ext cx="10957809" cy="6001643"/>
          </a:xfrm>
          <a:prstGeom prst="rect">
            <a:avLst/>
          </a:prstGeom>
          <a:noFill/>
        </p:spPr>
        <p:txBody>
          <a:bodyPr wrap="square" rtlCol="0">
            <a:spAutoFit/>
          </a:bodyPr>
          <a:lstStyle/>
          <a:p>
            <a:r>
              <a:rPr lang="en-US" sz="3200" dirty="0"/>
              <a:t>Where</a:t>
            </a:r>
          </a:p>
          <a:p>
            <a:r>
              <a:rPr lang="en-US" sz="3200" dirty="0"/>
              <a:t>t</a:t>
            </a:r>
            <a:r>
              <a:rPr lang="en-US" sz="3200" baseline="-25000" dirty="0"/>
              <a:t>2  </a:t>
            </a:r>
            <a:r>
              <a:rPr lang="en-US" sz="3200" dirty="0"/>
              <a:t>time from midnight    (hr)</a:t>
            </a:r>
          </a:p>
          <a:p>
            <a:r>
              <a:rPr lang="en-US" sz="3200" dirty="0"/>
              <a:t>W</a:t>
            </a:r>
            <a:r>
              <a:rPr lang="en-US" sz="3200" baseline="-25000" dirty="0"/>
              <a:t>2  </a:t>
            </a:r>
            <a:r>
              <a:rPr lang="en-US" sz="3200" dirty="0"/>
              <a:t>factor considered to transform time to rad</a:t>
            </a:r>
            <a:r>
              <a:rPr lang="en-US" sz="3200" baseline="-25000" dirty="0"/>
              <a:t>.</a:t>
            </a:r>
          </a:p>
          <a:p>
            <a:r>
              <a:rPr lang="en-US" sz="3200" dirty="0"/>
              <a:t>T</a:t>
            </a:r>
            <a:r>
              <a:rPr lang="en-US" sz="3200" baseline="-25000" dirty="0"/>
              <a:t>0   </a:t>
            </a:r>
            <a:r>
              <a:rPr lang="en-US" sz="3200" dirty="0"/>
              <a:t>average day temperature (</a:t>
            </a:r>
            <a:r>
              <a:rPr lang="en-US" sz="3200" baseline="30000" dirty="0"/>
              <a:t>0</a:t>
            </a:r>
            <a:r>
              <a:rPr lang="en-US" sz="3200" dirty="0"/>
              <a:t>C)</a:t>
            </a:r>
          </a:p>
          <a:p>
            <a:r>
              <a:rPr lang="en-US" sz="3200" dirty="0"/>
              <a:t>T</a:t>
            </a:r>
            <a:r>
              <a:rPr lang="en-US" sz="3200" baseline="-25000" dirty="0"/>
              <a:t>L    </a:t>
            </a:r>
            <a:r>
              <a:rPr lang="en-US" sz="3200" dirty="0"/>
              <a:t>amplitude of temperature for the considered day </a:t>
            </a:r>
          </a:p>
          <a:p>
            <a:r>
              <a:rPr lang="en-US" sz="3200" dirty="0"/>
              <a:t>Substituting equation (11) in equation (9) for T</a:t>
            </a:r>
            <a:r>
              <a:rPr lang="en-US" sz="3200" baseline="-25000" dirty="0"/>
              <a:t>∞ </a:t>
            </a:r>
            <a:r>
              <a:rPr lang="en-US" sz="3200" dirty="0"/>
              <a:t>and re arranging to get :</a:t>
            </a:r>
          </a:p>
          <a:p>
            <a:r>
              <a:rPr lang="en-US" sz="3200" dirty="0"/>
              <a:t>w</a:t>
            </a:r>
            <a:r>
              <a:rPr lang="en-US" sz="3200" baseline="-25000" dirty="0"/>
              <a:t>T</a:t>
            </a:r>
            <a:r>
              <a:rPr lang="en-US" sz="3200" dirty="0"/>
              <a:t>(dT</a:t>
            </a:r>
            <a:r>
              <a:rPr lang="en-US" sz="3200" baseline="-25000" dirty="0"/>
              <a:t>m</a:t>
            </a:r>
            <a:r>
              <a:rPr lang="en-US" sz="3200" dirty="0"/>
              <a:t>/dt)+ (U</a:t>
            </a:r>
            <a:r>
              <a:rPr lang="en-US" sz="3200" baseline="-25000" dirty="0"/>
              <a:t>A</a:t>
            </a:r>
            <a:r>
              <a:rPr lang="en-US" sz="3200" dirty="0"/>
              <a:t>A</a:t>
            </a:r>
            <a:r>
              <a:rPr lang="en-US" sz="3200" baseline="-25000" dirty="0"/>
              <a:t>A+</a:t>
            </a:r>
            <a:r>
              <a:rPr lang="en-US" sz="3200" dirty="0"/>
              <a:t> U</a:t>
            </a:r>
            <a:r>
              <a:rPr lang="en-US" sz="3200" baseline="-25000" dirty="0"/>
              <a:t>T</a:t>
            </a:r>
            <a:r>
              <a:rPr lang="en-US" sz="3200" dirty="0"/>
              <a:t>A</a:t>
            </a:r>
            <a:r>
              <a:rPr lang="en-US" sz="3200" baseline="-25000" dirty="0"/>
              <a:t>T</a:t>
            </a:r>
            <a:r>
              <a:rPr lang="en-US" sz="3200" dirty="0"/>
              <a:t>)(Tm)=</a:t>
            </a:r>
            <a:r>
              <a:rPr lang="el-GR" sz="3200" dirty="0"/>
              <a:t> α</a:t>
            </a:r>
            <a:r>
              <a:rPr lang="en-US" sz="3200" dirty="0"/>
              <a:t> </a:t>
            </a:r>
            <a:r>
              <a:rPr lang="el-GR" sz="3200" dirty="0"/>
              <a:t>τ</a:t>
            </a:r>
            <a:r>
              <a:rPr lang="en-US" sz="3200" dirty="0"/>
              <a:t> </a:t>
            </a:r>
            <a:r>
              <a:rPr lang="el-GR" sz="3200" dirty="0"/>
              <a:t>β</a:t>
            </a:r>
            <a:r>
              <a:rPr lang="en-US" sz="3200" dirty="0"/>
              <a:t> A</a:t>
            </a:r>
            <a:r>
              <a:rPr lang="en-US" sz="3200" baseline="-25000" dirty="0"/>
              <a:t>A</a:t>
            </a:r>
            <a:r>
              <a:rPr lang="en-US" sz="3200" dirty="0"/>
              <a:t> G</a:t>
            </a:r>
            <a:r>
              <a:rPr lang="en-US" sz="3200" baseline="-25000" dirty="0"/>
              <a:t>m</a:t>
            </a:r>
            <a:r>
              <a:rPr lang="en-US" sz="3200" dirty="0"/>
              <a:t> sinw</a:t>
            </a:r>
            <a:r>
              <a:rPr lang="en-US" sz="3200" baseline="-25000" dirty="0"/>
              <a:t>1</a:t>
            </a:r>
            <a:r>
              <a:rPr lang="en-US" sz="3200" dirty="0"/>
              <a:t>t+ (U</a:t>
            </a:r>
            <a:r>
              <a:rPr lang="en-US" sz="3200" baseline="-25000" dirty="0"/>
              <a:t>A</a:t>
            </a:r>
            <a:r>
              <a:rPr lang="en-US" sz="3200" dirty="0"/>
              <a:t>A</a:t>
            </a:r>
            <a:r>
              <a:rPr lang="en-US" sz="3200" baseline="-25000" dirty="0"/>
              <a:t>A+</a:t>
            </a:r>
            <a:r>
              <a:rPr lang="en-US" sz="3200" dirty="0"/>
              <a:t> U</a:t>
            </a:r>
            <a:r>
              <a:rPr lang="en-US" sz="3200" baseline="-25000" dirty="0"/>
              <a:t>T</a:t>
            </a:r>
            <a:r>
              <a:rPr lang="en-US" sz="3200" dirty="0"/>
              <a:t>A</a:t>
            </a:r>
            <a:r>
              <a:rPr lang="en-US" sz="3200" baseline="-25000" dirty="0"/>
              <a:t>T</a:t>
            </a:r>
            <a:r>
              <a:rPr lang="en-US" sz="3200" dirty="0"/>
              <a:t>)(T</a:t>
            </a:r>
            <a:r>
              <a:rPr lang="en-US" sz="3200" baseline="-25000" dirty="0"/>
              <a:t>0</a:t>
            </a:r>
            <a:r>
              <a:rPr lang="en-US" sz="3200" dirty="0"/>
              <a:t>+T</a:t>
            </a:r>
            <a:r>
              <a:rPr lang="en-US" sz="3200" baseline="-25000" dirty="0"/>
              <a:t>L </a:t>
            </a:r>
            <a:r>
              <a:rPr lang="en-US" sz="3200" dirty="0"/>
              <a:t>sinw</a:t>
            </a:r>
            <a:r>
              <a:rPr lang="en-US" sz="3200" baseline="-25000" dirty="0"/>
              <a:t>2</a:t>
            </a:r>
            <a:r>
              <a:rPr lang="en-US" sz="3200" dirty="0"/>
              <a:t>t</a:t>
            </a:r>
            <a:r>
              <a:rPr lang="en-US" sz="3200" baseline="-25000" dirty="0"/>
              <a:t>2</a:t>
            </a:r>
            <a:r>
              <a:rPr lang="en-US" sz="3200" dirty="0"/>
              <a:t>)            …………(12)</a:t>
            </a:r>
          </a:p>
          <a:p>
            <a:r>
              <a:rPr lang="en-US" sz="3200" dirty="0"/>
              <a:t>The differential equation (12) can be solved to evaluate tank temperature T</a:t>
            </a:r>
            <a:r>
              <a:rPr lang="en-US" sz="3200" baseline="-25000" dirty="0"/>
              <a:t>m</a:t>
            </a:r>
            <a:r>
              <a:rPr lang="en-US" sz="3200" dirty="0"/>
              <a:t> .</a:t>
            </a:r>
            <a:endParaRPr lang="en-US" sz="3200" b="1" dirty="0"/>
          </a:p>
          <a:p>
            <a:endParaRPr lang="en-US" sz="3200" dirty="0"/>
          </a:p>
        </p:txBody>
      </p:sp>
    </p:spTree>
    <p:extLst>
      <p:ext uri="{BB962C8B-B14F-4D97-AF65-F5344CB8AC3E}">
        <p14:creationId xmlns:p14="http://schemas.microsoft.com/office/powerpoint/2010/main" val="696161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31F9A7A-2099-EFB9-0E96-876A849AB880}"/>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795016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C01382-B5CA-D35E-ABE3-B19EEEBDE45A}"/>
              </a:ext>
            </a:extLst>
          </p:cNvPr>
          <p:cNvSpPr txBox="1"/>
          <p:nvPr/>
        </p:nvSpPr>
        <p:spPr>
          <a:xfrm>
            <a:off x="390419" y="429491"/>
            <a:ext cx="10734782" cy="6247864"/>
          </a:xfrm>
          <a:prstGeom prst="rect">
            <a:avLst/>
          </a:prstGeom>
          <a:noFill/>
        </p:spPr>
        <p:txBody>
          <a:bodyPr wrap="square" rtlCol="0">
            <a:spAutoFit/>
          </a:bodyPr>
          <a:lstStyle/>
          <a:p>
            <a:pPr algn="ctr"/>
            <a:r>
              <a:rPr lang="en-US" sz="4000" b="1" u="sng" dirty="0">
                <a:solidFill>
                  <a:srgbClr val="002060"/>
                </a:solidFill>
              </a:rPr>
              <a:t>OBJECTIVES</a:t>
            </a:r>
          </a:p>
          <a:p>
            <a:pPr marL="742950" indent="-742950" algn="just">
              <a:buFont typeface="+mj-lt"/>
              <a:buAutoNum type="arabicPeriod"/>
            </a:pPr>
            <a:r>
              <a:rPr lang="en-US" sz="3600" dirty="0"/>
              <a:t>Develop an analytical model to predict the change in thermal storage status.</a:t>
            </a:r>
          </a:p>
          <a:p>
            <a:pPr marL="742950" indent="-742950" algn="just">
              <a:buFont typeface="+mj-lt"/>
              <a:buAutoNum type="arabicPeriod"/>
            </a:pPr>
            <a:r>
              <a:rPr lang="en-US" sz="3600" dirty="0"/>
              <a:t>Examine the significant physical parameters of the tank and its inlet configurations and profile.</a:t>
            </a:r>
          </a:p>
          <a:p>
            <a:pPr marL="742950" indent="-742950" algn="just">
              <a:buFont typeface="+mj-lt"/>
              <a:buAutoNum type="arabicPeriod"/>
            </a:pPr>
            <a:r>
              <a:rPr lang="en-US" sz="3600" dirty="0"/>
              <a:t>Carry out field tests on the thermal stratification in cylindrical tank.</a:t>
            </a:r>
          </a:p>
          <a:p>
            <a:pPr marL="742950" indent="-742950" algn="just">
              <a:buFont typeface="+mj-lt"/>
              <a:buAutoNum type="arabicPeriod"/>
            </a:pPr>
            <a:r>
              <a:rPr lang="en-US" sz="3600" dirty="0"/>
              <a:t>Employ the analytical solution on the hexahedral tank under different operating conditions.</a:t>
            </a:r>
          </a:p>
        </p:txBody>
      </p:sp>
    </p:spTree>
    <p:extLst>
      <p:ext uri="{BB962C8B-B14F-4D97-AF65-F5344CB8AC3E}">
        <p14:creationId xmlns:p14="http://schemas.microsoft.com/office/powerpoint/2010/main" val="4029241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DAFAA7-740A-1A42-DD6E-A69FF95B7DF1}"/>
              </a:ext>
            </a:extLst>
          </p:cNvPr>
          <p:cNvSpPr txBox="1"/>
          <p:nvPr/>
        </p:nvSpPr>
        <p:spPr>
          <a:xfrm>
            <a:off x="831273" y="540328"/>
            <a:ext cx="10844912" cy="8094524"/>
          </a:xfrm>
          <a:prstGeom prst="rect">
            <a:avLst/>
          </a:prstGeom>
          <a:noFill/>
        </p:spPr>
        <p:txBody>
          <a:bodyPr wrap="square" rtlCol="0">
            <a:spAutoFit/>
          </a:bodyPr>
          <a:lstStyle/>
          <a:p>
            <a:pPr algn="ctr"/>
            <a:r>
              <a:rPr lang="en-US" sz="4000" b="1" dirty="0">
                <a:solidFill>
                  <a:srgbClr val="002060"/>
                </a:solidFill>
              </a:rPr>
              <a:t>Problem Statement</a:t>
            </a:r>
          </a:p>
          <a:p>
            <a:pPr marL="457200" indent="-457200" algn="just">
              <a:buClr>
                <a:srgbClr val="FFFF00"/>
              </a:buClr>
              <a:buFont typeface="Wingdings" panose="05000000000000000000" pitchFamily="2" charset="2"/>
              <a:buChar char="Ø"/>
            </a:pPr>
            <a:r>
              <a:rPr lang="en-US" sz="3200" b="1" dirty="0"/>
              <a:t>Global energy transformation from conventional energy resources and renewable energy resources are take place worldwide. Solar energy is a promising source of renewable energies. The </a:t>
            </a:r>
            <a:r>
              <a:rPr lang="en-US" sz="3200" b="1" dirty="0">
                <a:solidFill>
                  <a:srgbClr val="FFFF00"/>
                </a:solidFill>
              </a:rPr>
              <a:t>enrolling of </a:t>
            </a:r>
            <a:r>
              <a:rPr lang="en-US" sz="3200" b="1" dirty="0"/>
              <a:t>renewable technologies results no or much less gases emissions than conventional fuels therefore (TES) and its applications play important rule in meeting clean energy demand, achieving goals in terms of energy saving and reduce co</a:t>
            </a:r>
            <a:r>
              <a:rPr lang="en-US" sz="2400" b="1" dirty="0"/>
              <a:t>2</a:t>
            </a:r>
            <a:r>
              <a:rPr lang="en-US" sz="3200" b="1" dirty="0"/>
              <a:t> emissions (Boulaktout et al., 2021).</a:t>
            </a:r>
          </a:p>
          <a:p>
            <a:pPr marL="457200" indent="-457200">
              <a:buFont typeface="Arial" panose="020B0604020202020204" pitchFamily="34" charset="0"/>
              <a:buChar char="•"/>
            </a:pPr>
            <a:endParaRPr lang="en-US" sz="3200" b="1" dirty="0"/>
          </a:p>
          <a:p>
            <a:pPr marL="457200" indent="-457200">
              <a:buFont typeface="Arial" panose="020B0604020202020204" pitchFamily="34" charset="0"/>
              <a:buChar char="•"/>
            </a:pPr>
            <a:endParaRPr lang="en-US" sz="3200" b="1" dirty="0"/>
          </a:p>
          <a:p>
            <a:endParaRPr lang="en-US" sz="3200" b="1" dirty="0"/>
          </a:p>
          <a:p>
            <a:endParaRPr lang="en-US" sz="3200" b="1" dirty="0"/>
          </a:p>
          <a:p>
            <a:endParaRPr lang="en-US" sz="3200" b="1" dirty="0"/>
          </a:p>
        </p:txBody>
      </p:sp>
    </p:spTree>
    <p:extLst>
      <p:ext uri="{BB962C8B-B14F-4D97-AF65-F5344CB8AC3E}">
        <p14:creationId xmlns:p14="http://schemas.microsoft.com/office/powerpoint/2010/main" val="3869702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483013-43CA-D6D9-F4D4-43A3ED3FD1A3}"/>
              </a:ext>
            </a:extLst>
          </p:cNvPr>
          <p:cNvSpPr txBox="1"/>
          <p:nvPr/>
        </p:nvSpPr>
        <p:spPr>
          <a:xfrm>
            <a:off x="604911" y="450166"/>
            <a:ext cx="11099409" cy="5632311"/>
          </a:xfrm>
          <a:prstGeom prst="rect">
            <a:avLst/>
          </a:prstGeom>
          <a:noFill/>
        </p:spPr>
        <p:txBody>
          <a:bodyPr wrap="square" rtlCol="0">
            <a:spAutoFit/>
          </a:bodyPr>
          <a:lstStyle/>
          <a:p>
            <a:pPr marL="571500" indent="-571500" algn="just">
              <a:buClr>
                <a:srgbClr val="FFFF00"/>
              </a:buClr>
              <a:buFont typeface="Wingdings" panose="05000000000000000000" pitchFamily="2" charset="2"/>
              <a:buChar char="Ø"/>
            </a:pPr>
            <a:r>
              <a:rPr lang="en-US" sz="3600" dirty="0"/>
              <a:t>In solar systems, specifically in the storage tank, thermal stratification takes place naturally; the cold water remains at the bottom of the tank separated from the hot water, which flows to the top. </a:t>
            </a:r>
          </a:p>
          <a:p>
            <a:pPr marL="571500" indent="-571500" algn="just">
              <a:buClr>
                <a:srgbClr val="FFFF00"/>
              </a:buClr>
              <a:buFont typeface="Wingdings" panose="05000000000000000000" pitchFamily="2" charset="2"/>
              <a:buChar char="Ø"/>
            </a:pPr>
            <a:r>
              <a:rPr lang="en-US" sz="3600" dirty="0"/>
              <a:t>Thermal stratification phenomenon occurs due to density difference between fluid layers i.e. fluid with less density flows upward while fluid of higher density remain at the tank bottom.</a:t>
            </a:r>
          </a:p>
          <a:p>
            <a:pPr marL="571500" indent="-571500" algn="just">
              <a:buClr>
                <a:srgbClr val="FFFF00"/>
              </a:buClr>
              <a:buFont typeface="Wingdings" panose="05000000000000000000" pitchFamily="2" charset="2"/>
              <a:buChar char="Ø"/>
            </a:pPr>
            <a:r>
              <a:rPr lang="en-US" sz="3600" dirty="0"/>
              <a:t>Thermal stratification phenomenon occurs in nature like lakes what is known as Thermocline.</a:t>
            </a:r>
          </a:p>
        </p:txBody>
      </p:sp>
    </p:spTree>
    <p:extLst>
      <p:ext uri="{BB962C8B-B14F-4D97-AF65-F5344CB8AC3E}">
        <p14:creationId xmlns:p14="http://schemas.microsoft.com/office/powerpoint/2010/main" val="1431546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8224E-D278-ADEC-F243-F161F33B4B8B}"/>
              </a:ext>
            </a:extLst>
          </p:cNvPr>
          <p:cNvSpPr txBox="1"/>
          <p:nvPr/>
        </p:nvSpPr>
        <p:spPr>
          <a:xfrm>
            <a:off x="478302" y="393895"/>
            <a:ext cx="11310424" cy="4801314"/>
          </a:xfrm>
          <a:prstGeom prst="rect">
            <a:avLst/>
          </a:prstGeom>
          <a:noFill/>
        </p:spPr>
        <p:txBody>
          <a:bodyPr wrap="square" rtlCol="0">
            <a:spAutoFit/>
          </a:bodyPr>
          <a:lstStyle/>
          <a:p>
            <a:endParaRPr lang="en-US" dirty="0"/>
          </a:p>
          <a:p>
            <a:pPr marL="571500" indent="-571500" algn="just">
              <a:buClr>
                <a:srgbClr val="FFFF00"/>
              </a:buClr>
              <a:buFont typeface="Wingdings" panose="05000000000000000000" pitchFamily="2" charset="2"/>
              <a:buChar char="Ø"/>
            </a:pPr>
            <a:r>
              <a:rPr lang="en-US" sz="3600" dirty="0"/>
              <a:t>Thermal stratification in heat storage tank can be characterized by different parameters as thermocline thickness, Richardson number, charging and discharging efficiency, Peclet number, Reynolds number etc.</a:t>
            </a:r>
          </a:p>
          <a:p>
            <a:pPr marL="571500" indent="-571500" algn="just">
              <a:buClr>
                <a:srgbClr val="FFFF00"/>
              </a:buClr>
              <a:buFont typeface="Wingdings" panose="05000000000000000000" pitchFamily="2" charset="2"/>
              <a:buChar char="Ø"/>
            </a:pPr>
            <a:endParaRPr lang="ar-IQ" sz="3600" dirty="0"/>
          </a:p>
          <a:p>
            <a:pPr marL="571500" indent="-571500" algn="just">
              <a:buClr>
                <a:srgbClr val="FFFF00"/>
              </a:buClr>
              <a:buFont typeface="Wingdings" panose="05000000000000000000" pitchFamily="2" charset="2"/>
              <a:buChar char="Ø"/>
            </a:pPr>
            <a:r>
              <a:rPr lang="en-US" sz="3600" dirty="0"/>
              <a:t>Thermal stratification is affected by aspect ratio of the tank, tank interior design, tank material, porous media etc.</a:t>
            </a:r>
          </a:p>
        </p:txBody>
      </p:sp>
    </p:spTree>
    <p:extLst>
      <p:ext uri="{BB962C8B-B14F-4D97-AF65-F5344CB8AC3E}">
        <p14:creationId xmlns:p14="http://schemas.microsoft.com/office/powerpoint/2010/main" val="3745825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2A94BC-95AC-BC57-EB3A-591FCF6ED067}"/>
              </a:ext>
            </a:extLst>
          </p:cNvPr>
          <p:cNvSpPr txBox="1"/>
          <p:nvPr/>
        </p:nvSpPr>
        <p:spPr>
          <a:xfrm>
            <a:off x="698500" y="901700"/>
            <a:ext cx="9944100" cy="6140142"/>
          </a:xfrm>
          <a:prstGeom prst="rect">
            <a:avLst/>
          </a:prstGeom>
          <a:noFill/>
        </p:spPr>
        <p:txBody>
          <a:bodyPr wrap="square" rtlCol="0">
            <a:spAutoFit/>
          </a:bodyPr>
          <a:lstStyle/>
          <a:p>
            <a:pPr algn="ctr"/>
            <a:r>
              <a:rPr lang="en-US" sz="4000" dirty="0">
                <a:solidFill>
                  <a:srgbClr val="002060"/>
                </a:solidFill>
              </a:rPr>
              <a:t>Previous studies </a:t>
            </a:r>
          </a:p>
          <a:p>
            <a:pPr marL="571500" indent="-571500">
              <a:buClr>
                <a:srgbClr val="FFFF00"/>
              </a:buClr>
              <a:buFont typeface="Wingdings" panose="05000000000000000000" pitchFamily="2" charset="2"/>
              <a:buChar char="Ø"/>
            </a:pPr>
            <a:r>
              <a:rPr lang="en-US" sz="2500" dirty="0" err="1"/>
              <a:t>Bolonina</a:t>
            </a:r>
            <a:r>
              <a:rPr lang="en-US" sz="2500" dirty="0"/>
              <a:t> etal. (2009),carried experimental tests on storage system provided with pipe stratifier. The stratifier is selected to be with low thermal conductivity to prevent longitudinal heat transfer. It is equipped with non-return valve to prevent reversed flow from the tank to the valve. The valve opens only when water temp. inside and outside the pipe are also similar, so the right water level is </a:t>
            </a:r>
            <a:r>
              <a:rPr lang="en-US" sz="2800" dirty="0"/>
              <a:t>achieved.</a:t>
            </a:r>
          </a:p>
          <a:p>
            <a:pPr marL="571500" indent="-571500">
              <a:buClr>
                <a:srgbClr val="FFFF00"/>
              </a:buClr>
              <a:buFont typeface="Wingdings" panose="05000000000000000000" pitchFamily="2" charset="2"/>
              <a:buChar char="Ø"/>
            </a:pPr>
            <a:endParaRPr lang="en-US" sz="2500" dirty="0"/>
          </a:p>
          <a:p>
            <a:pPr marL="571500" indent="-571500">
              <a:buClr>
                <a:srgbClr val="FFFF00"/>
              </a:buClr>
              <a:buFont typeface="Wingdings" panose="05000000000000000000" pitchFamily="2" charset="2"/>
              <a:buChar char="Ø"/>
            </a:pPr>
            <a:r>
              <a:rPr lang="en-US" sz="2500" dirty="0"/>
              <a:t>Bouhal etal. (2017), carried out CFD simulation on the thermal stratification inside storage adiabatic vertical tank by using adiabatic flat plate to eliminate the effect of eddy currents. The study proven that the flat plates at middle-top and three plates are optimal. Group of indicators were studied such as temperatures, Richardson number and stratification number.</a:t>
            </a:r>
          </a:p>
        </p:txBody>
      </p:sp>
    </p:spTree>
    <p:extLst>
      <p:ext uri="{BB962C8B-B14F-4D97-AF65-F5344CB8AC3E}">
        <p14:creationId xmlns:p14="http://schemas.microsoft.com/office/powerpoint/2010/main" val="1600234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3059C1-C197-4F50-9AE8-CEF9EFD6E08F}"/>
              </a:ext>
            </a:extLst>
          </p:cNvPr>
          <p:cNvSpPr txBox="1"/>
          <p:nvPr/>
        </p:nvSpPr>
        <p:spPr>
          <a:xfrm>
            <a:off x="492369" y="393895"/>
            <a:ext cx="11394831" cy="8402300"/>
          </a:xfrm>
          <a:prstGeom prst="rect">
            <a:avLst/>
          </a:prstGeom>
          <a:noFill/>
        </p:spPr>
        <p:txBody>
          <a:bodyPr wrap="square" rtlCol="0">
            <a:spAutoFit/>
          </a:bodyPr>
          <a:lstStyle/>
          <a:p>
            <a:pPr algn="ctr"/>
            <a:r>
              <a:rPr lang="en-US" sz="4000" b="1" dirty="0">
                <a:solidFill>
                  <a:srgbClr val="002060"/>
                </a:solidFill>
              </a:rPr>
              <a:t>Experimental setup </a:t>
            </a:r>
          </a:p>
          <a:p>
            <a:r>
              <a:rPr lang="en-US" sz="3600" dirty="0"/>
              <a:t>The system includes the following main equipment</a:t>
            </a:r>
            <a:r>
              <a:rPr lang="en-US" sz="3200" dirty="0"/>
              <a:t>:</a:t>
            </a:r>
          </a:p>
          <a:p>
            <a:pPr marL="457200" indent="-457200">
              <a:lnSpc>
                <a:spcPct val="150000"/>
              </a:lnSpc>
              <a:buClr>
                <a:srgbClr val="FFFF00"/>
              </a:buClr>
              <a:buFont typeface="Wingdings" panose="05000000000000000000" pitchFamily="2" charset="2"/>
              <a:buChar char="Ø"/>
            </a:pPr>
            <a:r>
              <a:rPr lang="en-US" sz="3200" dirty="0"/>
              <a:t>Thermal energy storage tank with baffles inside the tank to enhance thermal stratification and restrict mixing, (D=41.5cm and L=100cm), the tank capacity equal to 130 litre.</a:t>
            </a:r>
          </a:p>
          <a:p>
            <a:pPr marL="457200" indent="-457200">
              <a:lnSpc>
                <a:spcPct val="150000"/>
              </a:lnSpc>
              <a:buClr>
                <a:srgbClr val="FFFF00"/>
              </a:buClr>
              <a:buFont typeface="Wingdings" panose="05000000000000000000" pitchFamily="2" charset="2"/>
              <a:buChar char="Ø"/>
            </a:pPr>
            <a:r>
              <a:rPr lang="en-US" sz="3200" dirty="0"/>
              <a:t>Two Flat Plate Solar Collectors  FPSC.</a:t>
            </a:r>
          </a:p>
          <a:p>
            <a:pPr marL="457200" indent="-457200">
              <a:lnSpc>
                <a:spcPct val="150000"/>
              </a:lnSpc>
              <a:buClr>
                <a:srgbClr val="FFFF00"/>
              </a:buClr>
              <a:buSzPct val="102000"/>
              <a:buFont typeface="Wingdings" panose="05000000000000000000" pitchFamily="2" charset="2"/>
              <a:buChar char="Ø"/>
            </a:pPr>
            <a:r>
              <a:rPr lang="en-US" sz="3200" dirty="0"/>
              <a:t>Connecting tubes. </a:t>
            </a:r>
          </a:p>
          <a:p>
            <a:pPr marL="457200" indent="-457200">
              <a:lnSpc>
                <a:spcPct val="150000"/>
              </a:lnSpc>
              <a:buClr>
                <a:srgbClr val="FFFF00"/>
              </a:buClr>
              <a:buFont typeface="Wingdings" panose="05000000000000000000" pitchFamily="2" charset="2"/>
              <a:buChar char="Ø"/>
            </a:pPr>
            <a:r>
              <a:rPr lang="en-US" sz="3200" dirty="0"/>
              <a:t>Valves to control withdrawal loads.</a:t>
            </a:r>
          </a:p>
          <a:p>
            <a:pPr marL="457200" indent="-457200">
              <a:lnSpc>
                <a:spcPct val="150000"/>
              </a:lnSpc>
              <a:buClr>
                <a:srgbClr val="FFFF00"/>
              </a:buClr>
              <a:buFont typeface="Wingdings" panose="05000000000000000000" pitchFamily="2" charset="2"/>
              <a:buChar char="Ø"/>
            </a:pPr>
            <a:r>
              <a:rPr lang="en-US" sz="3200" dirty="0"/>
              <a:t>The tank was completely insulated with the connecting tubes.</a:t>
            </a:r>
          </a:p>
          <a:p>
            <a:endParaRPr lang="en-US" sz="3200" dirty="0"/>
          </a:p>
        </p:txBody>
      </p:sp>
    </p:spTree>
    <p:extLst>
      <p:ext uri="{BB962C8B-B14F-4D97-AF65-F5344CB8AC3E}">
        <p14:creationId xmlns:p14="http://schemas.microsoft.com/office/powerpoint/2010/main" val="246482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A4186D8-79D8-D0FA-412E-3BFD49F17975}"/>
              </a:ext>
            </a:extLst>
          </p:cNvPr>
          <p:cNvSpPr txBox="1"/>
          <p:nvPr/>
        </p:nvSpPr>
        <p:spPr>
          <a:xfrm>
            <a:off x="7585023" y="944380"/>
            <a:ext cx="3642610" cy="4832092"/>
          </a:xfrm>
          <a:prstGeom prst="rect">
            <a:avLst/>
          </a:prstGeom>
          <a:noFill/>
        </p:spPr>
        <p:txBody>
          <a:bodyPr wrap="square" rtlCol="0">
            <a:spAutoFit/>
          </a:bodyPr>
          <a:lstStyle/>
          <a:p>
            <a:r>
              <a:rPr lang="en-US" sz="2800" dirty="0"/>
              <a:t>-Thermosiphon flow takes place during the operation.</a:t>
            </a:r>
          </a:p>
          <a:p>
            <a:r>
              <a:rPr lang="en-US" sz="2800" dirty="0"/>
              <a:t>-cold water leave storage tank then enters the solar collector.</a:t>
            </a:r>
          </a:p>
          <a:p>
            <a:r>
              <a:rPr lang="en-US" sz="2800" dirty="0"/>
              <a:t> -hot water leaves solar collector then enters at the top section of the tank </a:t>
            </a:r>
          </a:p>
        </p:txBody>
      </p:sp>
      <p:sp>
        <p:nvSpPr>
          <p:cNvPr id="2" name="Rectangle 1"/>
          <p:cNvSpPr/>
          <p:nvPr/>
        </p:nvSpPr>
        <p:spPr>
          <a:xfrm>
            <a:off x="1187307" y="6322539"/>
            <a:ext cx="4908693" cy="369332"/>
          </a:xfrm>
          <a:prstGeom prst="rect">
            <a:avLst/>
          </a:prstGeom>
        </p:spPr>
        <p:txBody>
          <a:bodyPr wrap="square">
            <a:spAutoFit/>
          </a:bodyPr>
          <a:lstStyle/>
          <a:p>
            <a:r>
              <a:rPr lang="en-US" dirty="0"/>
              <a:t>FIG.1 schematic diagram of experimental setup.</a:t>
            </a:r>
          </a:p>
        </p:txBody>
      </p:sp>
      <p:pic>
        <p:nvPicPr>
          <p:cNvPr id="5" name="Picture 4">
            <a:extLst>
              <a:ext uri="{FF2B5EF4-FFF2-40B4-BE49-F238E27FC236}">
                <a16:creationId xmlns:a16="http://schemas.microsoft.com/office/drawing/2014/main" id="{B2F5040F-1C7E-F0D0-5CDE-7D41A0EEB571}"/>
              </a:ext>
            </a:extLst>
          </p:cNvPr>
          <p:cNvPicPr>
            <a:picLocks noChangeAspect="1"/>
          </p:cNvPicPr>
          <p:nvPr/>
        </p:nvPicPr>
        <p:blipFill>
          <a:blip r:embed="rId2"/>
          <a:stretch>
            <a:fillRect/>
          </a:stretch>
        </p:blipFill>
        <p:spPr>
          <a:xfrm>
            <a:off x="8229" y="0"/>
            <a:ext cx="7175577" cy="6322539"/>
          </a:xfrm>
          <a:prstGeom prst="rect">
            <a:avLst/>
          </a:prstGeom>
        </p:spPr>
      </p:pic>
    </p:spTree>
    <p:extLst>
      <p:ext uri="{BB962C8B-B14F-4D97-AF65-F5344CB8AC3E}">
        <p14:creationId xmlns:p14="http://schemas.microsoft.com/office/powerpoint/2010/main" val="9626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5F9921-6D88-CA09-358A-E0CB301F999E}"/>
              </a:ext>
            </a:extLst>
          </p:cNvPr>
          <p:cNvSpPr txBox="1"/>
          <p:nvPr/>
        </p:nvSpPr>
        <p:spPr>
          <a:xfrm>
            <a:off x="944380" y="344774"/>
            <a:ext cx="10568066" cy="5386090"/>
          </a:xfrm>
          <a:prstGeom prst="rect">
            <a:avLst/>
          </a:prstGeom>
          <a:noFill/>
        </p:spPr>
        <p:txBody>
          <a:bodyPr wrap="square" rtlCol="0">
            <a:spAutoFit/>
          </a:bodyPr>
          <a:lstStyle/>
          <a:p>
            <a:endParaRPr lang="en-US" sz="3200" b="1" dirty="0">
              <a:solidFill>
                <a:srgbClr val="FFC000"/>
              </a:solidFill>
              <a:latin typeface="Times New Roman" panose="02020603050405020304" pitchFamily="18" charset="0"/>
              <a:cs typeface="Times New Roman" panose="02020603050405020304" pitchFamily="18" charset="0"/>
            </a:endParaRPr>
          </a:p>
          <a:p>
            <a:r>
              <a:rPr lang="en-US" sz="3200" b="1" dirty="0">
                <a:solidFill>
                  <a:srgbClr val="002060"/>
                </a:solidFill>
                <a:latin typeface="Times New Roman" panose="02020603050405020304" pitchFamily="18" charset="0"/>
                <a:cs typeface="Times New Roman" panose="02020603050405020304" pitchFamily="18" charset="0"/>
              </a:rPr>
              <a:t>Factors affecting the solar system</a:t>
            </a:r>
          </a:p>
          <a:p>
            <a:endParaRPr lang="en-US" sz="3200" b="1" dirty="0">
              <a:latin typeface="Times New Roman" panose="02020603050405020304" pitchFamily="18" charset="0"/>
              <a:cs typeface="Times New Roman" panose="02020603050405020304" pitchFamily="18" charset="0"/>
            </a:endParaRPr>
          </a:p>
          <a:p>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The performance of renewable energy system depends on several factors as  energy that is extracted from solar radiation, ambient temperature and wind velocity affects the performance of the solar unit, higher wind velocity increases thermal losses  and also the design of the systems affects the water heaters performance. </a:t>
            </a:r>
          </a:p>
          <a:p>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8452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4117</TotalTime>
  <Words>1326</Words>
  <Application>Microsoft Office PowerPoint</Application>
  <PresentationFormat>Widescreen</PresentationFormat>
  <Paragraphs>117</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Warkaa</dc:creator>
  <cp:lastModifiedBy>Warkaa</cp:lastModifiedBy>
  <cp:revision>54</cp:revision>
  <dcterms:created xsi:type="dcterms:W3CDTF">2022-05-20T09:31:37Z</dcterms:created>
  <dcterms:modified xsi:type="dcterms:W3CDTF">2023-01-16T18:23:17Z</dcterms:modified>
</cp:coreProperties>
</file>