
<file path=[Content_Types].xml><?xml version="1.0" encoding="utf-8"?>
<Types xmlns="http://schemas.openxmlformats.org/package/2006/content-types">
  <Default Extension="emf" ContentType="image/x-emf"/>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1" r:id="rId3"/>
    <p:sldId id="267" r:id="rId4"/>
    <p:sldId id="264" r:id="rId5"/>
    <p:sldId id="275" r:id="rId6"/>
    <p:sldId id="277" r:id="rId7"/>
    <p:sldId id="291" r:id="rId8"/>
    <p:sldId id="298" r:id="rId9"/>
    <p:sldId id="299" r:id="rId10"/>
    <p:sldId id="292" r:id="rId11"/>
    <p:sldId id="293" r:id="rId12"/>
    <p:sldId id="296" r:id="rId13"/>
    <p:sldId id="294" r:id="rId14"/>
    <p:sldId id="295" r:id="rId15"/>
    <p:sldId id="297" r:id="rId16"/>
    <p:sldId id="300" r:id="rId17"/>
    <p:sldId id="301" r:id="rId18"/>
    <p:sldId id="278" r:id="rId19"/>
    <p:sldId id="282" r:id="rId20"/>
    <p:sldId id="284" r:id="rId21"/>
    <p:sldId id="283" r:id="rId22"/>
    <p:sldId id="285" r:id="rId23"/>
    <p:sldId id="302" r:id="rId24"/>
    <p:sldId id="303" r:id="rId25"/>
    <p:sldId id="287"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2490" autoAdjust="0"/>
  </p:normalViewPr>
  <p:slideViewPr>
    <p:cSldViewPr snapToGrid="0">
      <p:cViewPr varScale="1">
        <p:scale>
          <a:sx n="59" d="100"/>
          <a:sy n="59" d="100"/>
        </p:scale>
        <p:origin x="11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345A6-03A6-4B38-9513-A0D3C36736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C7D93E5-55BC-430D-B416-3044A3441B65}">
      <dgm:prSet phldrT="[Text]"/>
      <dgm:spPr>
        <a:solidFill>
          <a:schemeClr val="bg2"/>
        </a:solidFill>
      </dgm:spPr>
      <dgm:t>
        <a:bodyPr/>
        <a:lstStyle/>
        <a:p>
          <a:r>
            <a:rPr lang="en-US" dirty="0">
              <a:latin typeface="Times New Roman" panose="02020603050405020304" pitchFamily="18" charset="0"/>
              <a:cs typeface="Times New Roman" panose="02020603050405020304" pitchFamily="18" charset="0"/>
            </a:rPr>
            <a:t>Heat Exchanger Types</a:t>
          </a:r>
        </a:p>
      </dgm:t>
    </dgm:pt>
    <dgm:pt modelId="{8F34C4F3-C231-4136-8AA4-605045C744D3}" type="parTrans" cxnId="{4C8F097D-3319-4E1B-B2B4-F8D887E17A81}">
      <dgm:prSet/>
      <dgm:spPr/>
      <dgm:t>
        <a:bodyPr/>
        <a:lstStyle/>
        <a:p>
          <a:endParaRPr lang="en-US"/>
        </a:p>
      </dgm:t>
    </dgm:pt>
    <dgm:pt modelId="{24AC5A2C-8A4D-47A2-8872-F4D491114BE4}" type="sibTrans" cxnId="{4C8F097D-3319-4E1B-B2B4-F8D887E17A81}">
      <dgm:prSet/>
      <dgm:spPr/>
      <dgm:t>
        <a:bodyPr/>
        <a:lstStyle/>
        <a:p>
          <a:endParaRPr lang="en-US"/>
        </a:p>
      </dgm:t>
    </dgm:pt>
    <dgm:pt modelId="{323F8312-B58A-4EAA-A7E7-FD05BEE9DB40}">
      <dgm:prSet phldrT="[Text]"/>
      <dgm:spPr>
        <a:solidFill>
          <a:schemeClr val="bg2"/>
        </a:solidFill>
      </dgm:spPr>
      <dgm:t>
        <a:bodyPr/>
        <a:lstStyle/>
        <a:p>
          <a:r>
            <a:rPr lang="en-US" dirty="0">
              <a:latin typeface="Times New Roman" panose="02020603050405020304" pitchFamily="18" charset="0"/>
              <a:cs typeface="Times New Roman" panose="02020603050405020304" pitchFamily="18" charset="0"/>
            </a:rPr>
            <a:t>Double Tube Heat Exchanger</a:t>
          </a:r>
        </a:p>
      </dgm:t>
    </dgm:pt>
    <dgm:pt modelId="{86D7619C-044D-4E10-840C-95ABE6D261A0}" type="parTrans" cxnId="{77D869C3-81BB-4A2E-B7CB-D278F2192C6D}">
      <dgm:prSet/>
      <dgm:spPr/>
      <dgm:t>
        <a:bodyPr/>
        <a:lstStyle/>
        <a:p>
          <a:endParaRPr lang="en-US"/>
        </a:p>
      </dgm:t>
    </dgm:pt>
    <dgm:pt modelId="{D098F402-5A59-4743-B37B-71541C864C16}" type="sibTrans" cxnId="{77D869C3-81BB-4A2E-B7CB-D278F2192C6D}">
      <dgm:prSet/>
      <dgm:spPr/>
      <dgm:t>
        <a:bodyPr/>
        <a:lstStyle/>
        <a:p>
          <a:endParaRPr lang="en-US"/>
        </a:p>
      </dgm:t>
    </dgm:pt>
    <dgm:pt modelId="{728E6693-982F-44F8-9D47-017917BF8B7A}">
      <dgm:prSet phldrT="[Text]"/>
      <dgm:spPr>
        <a:solidFill>
          <a:schemeClr val="bg2"/>
        </a:solidFill>
      </dgm:spPr>
      <dgm:t>
        <a:bodyPr/>
        <a:lstStyle/>
        <a:p>
          <a:r>
            <a:rPr lang="en-US" dirty="0">
              <a:latin typeface="Times New Roman" panose="02020603050405020304" pitchFamily="18" charset="0"/>
              <a:cs typeface="Times New Roman" panose="02020603050405020304" pitchFamily="18" charset="0"/>
            </a:rPr>
            <a:t>Helical Tubes</a:t>
          </a:r>
        </a:p>
      </dgm:t>
    </dgm:pt>
    <dgm:pt modelId="{2CAE7E81-A72F-4BD9-B038-DB233EF13631}" type="parTrans" cxnId="{3CEC2779-EAE8-46C0-AF12-99B779319EF7}">
      <dgm:prSet/>
      <dgm:spPr/>
      <dgm:t>
        <a:bodyPr/>
        <a:lstStyle/>
        <a:p>
          <a:endParaRPr lang="en-US"/>
        </a:p>
      </dgm:t>
    </dgm:pt>
    <dgm:pt modelId="{18982B27-23A4-4C58-9797-439D608BC42A}" type="sibTrans" cxnId="{3CEC2779-EAE8-46C0-AF12-99B779319EF7}">
      <dgm:prSet/>
      <dgm:spPr/>
      <dgm:t>
        <a:bodyPr/>
        <a:lstStyle/>
        <a:p>
          <a:endParaRPr lang="en-US"/>
        </a:p>
      </dgm:t>
    </dgm:pt>
    <dgm:pt modelId="{3FE535F3-C69F-49DE-895E-F0AC9175AFFA}">
      <dgm:prSet phldrT="[Text]"/>
      <dgm:spPr>
        <a:solidFill>
          <a:schemeClr val="bg2"/>
        </a:solidFill>
      </dgm:spPr>
      <dgm:t>
        <a:bodyPr/>
        <a:lstStyle/>
        <a:p>
          <a:r>
            <a:rPr lang="en-US" dirty="0">
              <a:latin typeface="Times New Roman" panose="02020603050405020304" pitchFamily="18" charset="0"/>
              <a:cs typeface="Times New Roman" panose="02020603050405020304" pitchFamily="18" charset="0"/>
            </a:rPr>
            <a:t>Shell and Tubes Heat Exchanger</a:t>
          </a:r>
        </a:p>
      </dgm:t>
    </dgm:pt>
    <dgm:pt modelId="{BA138613-D8B5-4C44-9FD8-FDB1D1935595}" type="parTrans" cxnId="{EE1AF9F9-5C22-40D0-BA6E-ACDC2DF9E06F}">
      <dgm:prSet/>
      <dgm:spPr/>
      <dgm:t>
        <a:bodyPr/>
        <a:lstStyle/>
        <a:p>
          <a:endParaRPr lang="en-US"/>
        </a:p>
      </dgm:t>
    </dgm:pt>
    <dgm:pt modelId="{87527C21-17C1-445D-99F9-491EEE3C1597}" type="sibTrans" cxnId="{EE1AF9F9-5C22-40D0-BA6E-ACDC2DF9E06F}">
      <dgm:prSet/>
      <dgm:spPr/>
      <dgm:t>
        <a:bodyPr/>
        <a:lstStyle/>
        <a:p>
          <a:endParaRPr lang="en-US"/>
        </a:p>
      </dgm:t>
    </dgm:pt>
    <dgm:pt modelId="{859327CC-5F47-4073-80C5-64B7C246EE5A}" type="pres">
      <dgm:prSet presAssocID="{53E345A6-03A6-4B38-9513-A0D3C3673635}" presName="diagram" presStyleCnt="0">
        <dgm:presLayoutVars>
          <dgm:dir/>
          <dgm:resizeHandles val="exact"/>
        </dgm:presLayoutVars>
      </dgm:prSet>
      <dgm:spPr/>
    </dgm:pt>
    <dgm:pt modelId="{5D0CBFCA-88B4-482B-88D0-1732D019A00D}" type="pres">
      <dgm:prSet presAssocID="{DC7D93E5-55BC-430D-B416-3044A3441B65}" presName="node" presStyleLbl="node1" presStyleIdx="0" presStyleCnt="4" custScaleX="67447" custScaleY="16752" custLinFactNeighborX="-15142" custLinFactNeighborY="21128">
        <dgm:presLayoutVars>
          <dgm:bulletEnabled val="1"/>
        </dgm:presLayoutVars>
      </dgm:prSet>
      <dgm:spPr/>
    </dgm:pt>
    <dgm:pt modelId="{6AA926B5-8494-42C5-ADBD-A827E2DA8AD1}" type="pres">
      <dgm:prSet presAssocID="{24AC5A2C-8A4D-47A2-8872-F4D491114BE4}" presName="sibTrans" presStyleCnt="0"/>
      <dgm:spPr/>
    </dgm:pt>
    <dgm:pt modelId="{970970FF-577A-4AEE-A9CA-0E7AE2ADA3AB}" type="pres">
      <dgm:prSet presAssocID="{323F8312-B58A-4EAA-A7E7-FD05BEE9DB40}" presName="node" presStyleLbl="node1" presStyleIdx="1" presStyleCnt="4" custScaleY="15456" custLinFactNeighborX="474" custLinFactNeighborY="-6753">
        <dgm:presLayoutVars>
          <dgm:bulletEnabled val="1"/>
        </dgm:presLayoutVars>
      </dgm:prSet>
      <dgm:spPr/>
    </dgm:pt>
    <dgm:pt modelId="{72516F60-1585-4EE8-B8D4-D050D969266F}" type="pres">
      <dgm:prSet presAssocID="{D098F402-5A59-4743-B37B-71541C864C16}" presName="sibTrans" presStyleCnt="0"/>
      <dgm:spPr/>
    </dgm:pt>
    <dgm:pt modelId="{07E9A47E-A5F8-4697-807F-2DB38C66759C}" type="pres">
      <dgm:prSet presAssocID="{728E6693-982F-44F8-9D47-017917BF8B7A}" presName="node" presStyleLbl="node1" presStyleIdx="2" presStyleCnt="4" custScaleY="17197" custLinFactNeighborX="93645" custLinFactNeighborY="-13376">
        <dgm:presLayoutVars>
          <dgm:bulletEnabled val="1"/>
        </dgm:presLayoutVars>
      </dgm:prSet>
      <dgm:spPr/>
    </dgm:pt>
    <dgm:pt modelId="{4D7A1C5B-5716-4840-9AB0-9F90CEE1C341}" type="pres">
      <dgm:prSet presAssocID="{18982B27-23A4-4C58-9797-439D608BC42A}" presName="sibTrans" presStyleCnt="0"/>
      <dgm:spPr/>
    </dgm:pt>
    <dgm:pt modelId="{59C4FB67-0814-4D55-8E74-CD39D722EB2C}" type="pres">
      <dgm:prSet presAssocID="{3FE535F3-C69F-49DE-895E-F0AC9175AFFA}" presName="node" presStyleLbl="node1" presStyleIdx="3" presStyleCnt="4" custScaleY="15674" custLinFactNeighborX="-16315" custLinFactNeighborY="12430">
        <dgm:presLayoutVars>
          <dgm:bulletEnabled val="1"/>
        </dgm:presLayoutVars>
      </dgm:prSet>
      <dgm:spPr/>
    </dgm:pt>
  </dgm:ptLst>
  <dgm:cxnLst>
    <dgm:cxn modelId="{FD354610-2543-4E34-AF8B-5D63A9508511}" type="presOf" srcId="{728E6693-982F-44F8-9D47-017917BF8B7A}" destId="{07E9A47E-A5F8-4697-807F-2DB38C66759C}" srcOrd="0" destOrd="0" presId="urn:microsoft.com/office/officeart/2005/8/layout/default"/>
    <dgm:cxn modelId="{29EA3D1A-8260-49C0-9361-773361D6E1E5}" type="presOf" srcId="{53E345A6-03A6-4B38-9513-A0D3C3673635}" destId="{859327CC-5F47-4073-80C5-64B7C246EE5A}" srcOrd="0" destOrd="0" presId="urn:microsoft.com/office/officeart/2005/8/layout/default"/>
    <dgm:cxn modelId="{AD0A0825-4DCB-44E0-A547-59CF3FC61C33}" type="presOf" srcId="{DC7D93E5-55BC-430D-B416-3044A3441B65}" destId="{5D0CBFCA-88B4-482B-88D0-1732D019A00D}" srcOrd="0" destOrd="0" presId="urn:microsoft.com/office/officeart/2005/8/layout/default"/>
    <dgm:cxn modelId="{3CEC2779-EAE8-46C0-AF12-99B779319EF7}" srcId="{53E345A6-03A6-4B38-9513-A0D3C3673635}" destId="{728E6693-982F-44F8-9D47-017917BF8B7A}" srcOrd="2" destOrd="0" parTransId="{2CAE7E81-A72F-4BD9-B038-DB233EF13631}" sibTransId="{18982B27-23A4-4C58-9797-439D608BC42A}"/>
    <dgm:cxn modelId="{4C8F097D-3319-4E1B-B2B4-F8D887E17A81}" srcId="{53E345A6-03A6-4B38-9513-A0D3C3673635}" destId="{DC7D93E5-55BC-430D-B416-3044A3441B65}" srcOrd="0" destOrd="0" parTransId="{8F34C4F3-C231-4136-8AA4-605045C744D3}" sibTransId="{24AC5A2C-8A4D-47A2-8872-F4D491114BE4}"/>
    <dgm:cxn modelId="{CE0DF9B8-8F30-48EC-9AF3-4158B8B58DA2}" type="presOf" srcId="{3FE535F3-C69F-49DE-895E-F0AC9175AFFA}" destId="{59C4FB67-0814-4D55-8E74-CD39D722EB2C}" srcOrd="0" destOrd="0" presId="urn:microsoft.com/office/officeart/2005/8/layout/default"/>
    <dgm:cxn modelId="{77D869C3-81BB-4A2E-B7CB-D278F2192C6D}" srcId="{53E345A6-03A6-4B38-9513-A0D3C3673635}" destId="{323F8312-B58A-4EAA-A7E7-FD05BEE9DB40}" srcOrd="1" destOrd="0" parTransId="{86D7619C-044D-4E10-840C-95ABE6D261A0}" sibTransId="{D098F402-5A59-4743-B37B-71541C864C16}"/>
    <dgm:cxn modelId="{037924F6-587E-484C-8179-1CC5A45552CF}" type="presOf" srcId="{323F8312-B58A-4EAA-A7E7-FD05BEE9DB40}" destId="{970970FF-577A-4AEE-A9CA-0E7AE2ADA3AB}" srcOrd="0" destOrd="0" presId="urn:microsoft.com/office/officeart/2005/8/layout/default"/>
    <dgm:cxn modelId="{EE1AF9F9-5C22-40D0-BA6E-ACDC2DF9E06F}" srcId="{53E345A6-03A6-4B38-9513-A0D3C3673635}" destId="{3FE535F3-C69F-49DE-895E-F0AC9175AFFA}" srcOrd="3" destOrd="0" parTransId="{BA138613-D8B5-4C44-9FD8-FDB1D1935595}" sibTransId="{87527C21-17C1-445D-99F9-491EEE3C1597}"/>
    <dgm:cxn modelId="{CD35FB06-38CD-4D03-9CA8-8BE691FFB6C7}" type="presParOf" srcId="{859327CC-5F47-4073-80C5-64B7C246EE5A}" destId="{5D0CBFCA-88B4-482B-88D0-1732D019A00D}" srcOrd="0" destOrd="0" presId="urn:microsoft.com/office/officeart/2005/8/layout/default"/>
    <dgm:cxn modelId="{99293F74-6EB3-4518-A034-5EA054806400}" type="presParOf" srcId="{859327CC-5F47-4073-80C5-64B7C246EE5A}" destId="{6AA926B5-8494-42C5-ADBD-A827E2DA8AD1}" srcOrd="1" destOrd="0" presId="urn:microsoft.com/office/officeart/2005/8/layout/default"/>
    <dgm:cxn modelId="{BF5D418F-DACC-4032-AF2A-31D19E1E446A}" type="presParOf" srcId="{859327CC-5F47-4073-80C5-64B7C246EE5A}" destId="{970970FF-577A-4AEE-A9CA-0E7AE2ADA3AB}" srcOrd="2" destOrd="0" presId="urn:microsoft.com/office/officeart/2005/8/layout/default"/>
    <dgm:cxn modelId="{7F33065B-8CEB-402C-95B3-5CEE1787E514}" type="presParOf" srcId="{859327CC-5F47-4073-80C5-64B7C246EE5A}" destId="{72516F60-1585-4EE8-B8D4-D050D969266F}" srcOrd="3" destOrd="0" presId="urn:microsoft.com/office/officeart/2005/8/layout/default"/>
    <dgm:cxn modelId="{98EB188D-FAA7-45A1-AB8B-74721C7414F6}" type="presParOf" srcId="{859327CC-5F47-4073-80C5-64B7C246EE5A}" destId="{07E9A47E-A5F8-4697-807F-2DB38C66759C}" srcOrd="4" destOrd="0" presId="urn:microsoft.com/office/officeart/2005/8/layout/default"/>
    <dgm:cxn modelId="{11442C65-B5E6-4744-90FB-61C2F53EA316}" type="presParOf" srcId="{859327CC-5F47-4073-80C5-64B7C246EE5A}" destId="{4D7A1C5B-5716-4840-9AB0-9F90CEE1C341}" srcOrd="5" destOrd="0" presId="urn:microsoft.com/office/officeart/2005/8/layout/default"/>
    <dgm:cxn modelId="{B0B47A6D-18A0-4D09-9EFA-AAD210749959}" type="presParOf" srcId="{859327CC-5F47-4073-80C5-64B7C246EE5A}" destId="{59C4FB67-0814-4D55-8E74-CD39D722EB2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CA857-08CA-4F91-8B55-802F39437C89}" type="doc">
      <dgm:prSet loTypeId="urn:microsoft.com/office/officeart/2005/8/layout/equation2" loCatId="process" qsTypeId="urn:microsoft.com/office/officeart/2005/8/quickstyle/3d1" qsCatId="3D" csTypeId="urn:microsoft.com/office/officeart/2005/8/colors/accent2_4" csCatId="accent2" phldr="1"/>
      <dgm:spPr/>
    </dgm:pt>
    <dgm:pt modelId="{AFD20711-2C36-441F-9C9A-33EE366422A1}">
      <dgm:prSet phldrT="[Text]" custT="1"/>
      <dgm:spPr/>
      <dgm:t>
        <a:bodyPr/>
        <a:lstStyle/>
        <a:p>
          <a:r>
            <a:rPr lang="en-US" sz="1600" dirty="0"/>
            <a:t>Experimental</a:t>
          </a:r>
        </a:p>
      </dgm:t>
    </dgm:pt>
    <dgm:pt modelId="{C1EBFEDD-7F15-4566-84D8-849359990025}" type="parTrans" cxnId="{BC3F5A77-8195-49F4-A983-25274D014566}">
      <dgm:prSet/>
      <dgm:spPr/>
      <dgm:t>
        <a:bodyPr/>
        <a:lstStyle/>
        <a:p>
          <a:endParaRPr lang="en-US"/>
        </a:p>
      </dgm:t>
    </dgm:pt>
    <dgm:pt modelId="{5A1F7BEF-E6F0-4BF8-B40A-3647A8BCE27E}" type="sibTrans" cxnId="{BC3F5A77-8195-49F4-A983-25274D014566}">
      <dgm:prSet/>
      <dgm:spPr/>
      <dgm:t>
        <a:bodyPr/>
        <a:lstStyle/>
        <a:p>
          <a:endParaRPr lang="en-US"/>
        </a:p>
      </dgm:t>
    </dgm:pt>
    <dgm:pt modelId="{113AAAE4-B0FC-425B-B4D0-B08F56B3452E}">
      <dgm:prSet phldrT="[Text]" custT="1"/>
      <dgm:spPr/>
      <dgm:t>
        <a:bodyPr/>
        <a:lstStyle/>
        <a:p>
          <a:r>
            <a:rPr lang="en-US" sz="1600" dirty="0">
              <a:latin typeface="Times New Roman" panose="02020603050405020304" pitchFamily="18" charset="0"/>
              <a:cs typeface="Times New Roman" panose="02020603050405020304" pitchFamily="18" charset="0"/>
            </a:rPr>
            <a:t>Numerical</a:t>
          </a:r>
        </a:p>
      </dgm:t>
    </dgm:pt>
    <dgm:pt modelId="{79F44346-D036-43B4-AFD6-9C954B0C5A0A}" type="parTrans" cxnId="{F81977FB-3300-424F-96A3-344E5C8F71FB}">
      <dgm:prSet/>
      <dgm:spPr/>
      <dgm:t>
        <a:bodyPr/>
        <a:lstStyle/>
        <a:p>
          <a:endParaRPr lang="en-US"/>
        </a:p>
      </dgm:t>
    </dgm:pt>
    <dgm:pt modelId="{32930711-3637-4235-A584-C802B169FF37}" type="sibTrans" cxnId="{F81977FB-3300-424F-96A3-344E5C8F71FB}">
      <dgm:prSet/>
      <dgm:spPr/>
      <dgm:t>
        <a:bodyPr/>
        <a:lstStyle/>
        <a:p>
          <a:endParaRPr lang="en-US"/>
        </a:p>
      </dgm:t>
    </dgm:pt>
    <dgm:pt modelId="{9F0652F0-4CF6-46A4-9765-EFE52604C8BC}">
      <dgm:prSet phldrT="[Text]" custT="1"/>
      <dgm:spPr/>
      <dgm:t>
        <a:bodyPr/>
        <a:lstStyle/>
        <a:p>
          <a:r>
            <a:rPr lang="en-US" sz="1600" dirty="0">
              <a:latin typeface="Times New Roman" panose="02020603050405020304" pitchFamily="18" charset="0"/>
              <a:cs typeface="Times New Roman" panose="02020603050405020304" pitchFamily="18" charset="0"/>
            </a:rPr>
            <a:t>Compare experimental work with numerical simulation to verify the results</a:t>
          </a:r>
        </a:p>
      </dgm:t>
    </dgm:pt>
    <dgm:pt modelId="{31DD7CB1-E14A-4DE2-81BF-E9FD1C48D785}" type="parTrans" cxnId="{A7286BC8-2083-4C37-AF51-2461D0204188}">
      <dgm:prSet/>
      <dgm:spPr/>
      <dgm:t>
        <a:bodyPr/>
        <a:lstStyle/>
        <a:p>
          <a:endParaRPr lang="en-US"/>
        </a:p>
      </dgm:t>
    </dgm:pt>
    <dgm:pt modelId="{0D7BBB5C-E852-46E3-99C5-C32515AA0DA4}" type="sibTrans" cxnId="{A7286BC8-2083-4C37-AF51-2461D0204188}">
      <dgm:prSet/>
      <dgm:spPr/>
      <dgm:t>
        <a:bodyPr/>
        <a:lstStyle/>
        <a:p>
          <a:endParaRPr lang="en-US"/>
        </a:p>
      </dgm:t>
    </dgm:pt>
    <dgm:pt modelId="{83A96A1B-0ACF-48D5-B4C9-3F486CCBC984}" type="pres">
      <dgm:prSet presAssocID="{678CA857-08CA-4F91-8B55-802F39437C89}" presName="Name0" presStyleCnt="0">
        <dgm:presLayoutVars>
          <dgm:dir/>
          <dgm:resizeHandles val="exact"/>
        </dgm:presLayoutVars>
      </dgm:prSet>
      <dgm:spPr/>
    </dgm:pt>
    <dgm:pt modelId="{947DDFAF-CD68-4FED-9744-CD7FCECE2DDE}" type="pres">
      <dgm:prSet presAssocID="{678CA857-08CA-4F91-8B55-802F39437C89}" presName="vNodes" presStyleCnt="0"/>
      <dgm:spPr/>
    </dgm:pt>
    <dgm:pt modelId="{4810F0EF-CF2C-4165-B8A5-E38549E26A9E}" type="pres">
      <dgm:prSet presAssocID="{AFD20711-2C36-441F-9C9A-33EE366422A1}" presName="node" presStyleLbl="node1" presStyleIdx="0" presStyleCnt="3" custScaleX="217456">
        <dgm:presLayoutVars>
          <dgm:bulletEnabled val="1"/>
        </dgm:presLayoutVars>
      </dgm:prSet>
      <dgm:spPr/>
    </dgm:pt>
    <dgm:pt modelId="{A4913EE4-5E3D-4451-A741-5FD5BE1205FC}" type="pres">
      <dgm:prSet presAssocID="{5A1F7BEF-E6F0-4BF8-B40A-3647A8BCE27E}" presName="spacerT" presStyleCnt="0"/>
      <dgm:spPr/>
    </dgm:pt>
    <dgm:pt modelId="{3C9997CD-9956-4B57-B083-E67E0AC2E491}" type="pres">
      <dgm:prSet presAssocID="{5A1F7BEF-E6F0-4BF8-B40A-3647A8BCE27E}" presName="sibTrans" presStyleLbl="sibTrans2D1" presStyleIdx="0" presStyleCnt="2"/>
      <dgm:spPr/>
    </dgm:pt>
    <dgm:pt modelId="{4F53622B-1F99-4779-80C0-60C4759BA433}" type="pres">
      <dgm:prSet presAssocID="{5A1F7BEF-E6F0-4BF8-B40A-3647A8BCE27E}" presName="spacerB" presStyleCnt="0"/>
      <dgm:spPr/>
    </dgm:pt>
    <dgm:pt modelId="{75FEB823-2D93-42EC-880D-7308CAE1782B}" type="pres">
      <dgm:prSet presAssocID="{113AAAE4-B0FC-425B-B4D0-B08F56B3452E}" presName="node" presStyleLbl="node1" presStyleIdx="1" presStyleCnt="3" custScaleX="224370">
        <dgm:presLayoutVars>
          <dgm:bulletEnabled val="1"/>
        </dgm:presLayoutVars>
      </dgm:prSet>
      <dgm:spPr/>
    </dgm:pt>
    <dgm:pt modelId="{65D1CA71-F940-472A-8F86-52A2B52B0700}" type="pres">
      <dgm:prSet presAssocID="{678CA857-08CA-4F91-8B55-802F39437C89}" presName="sibTransLast" presStyleLbl="sibTrans2D1" presStyleIdx="1" presStyleCnt="2"/>
      <dgm:spPr/>
    </dgm:pt>
    <dgm:pt modelId="{8E886529-94AA-496B-899E-B4923C434728}" type="pres">
      <dgm:prSet presAssocID="{678CA857-08CA-4F91-8B55-802F39437C89}" presName="connectorText" presStyleLbl="sibTrans2D1" presStyleIdx="1" presStyleCnt="2"/>
      <dgm:spPr/>
    </dgm:pt>
    <dgm:pt modelId="{1373ECD8-20C7-47BC-BD47-BD0E2DD56F2D}" type="pres">
      <dgm:prSet presAssocID="{678CA857-08CA-4F91-8B55-802F39437C89}" presName="lastNode" presStyleLbl="node1" presStyleIdx="2" presStyleCnt="3" custScaleX="171368" custLinFactNeighborY="-2521">
        <dgm:presLayoutVars>
          <dgm:bulletEnabled val="1"/>
        </dgm:presLayoutVars>
      </dgm:prSet>
      <dgm:spPr/>
    </dgm:pt>
  </dgm:ptLst>
  <dgm:cxnLst>
    <dgm:cxn modelId="{3E886844-95FA-48D8-A337-6CE80CFB918B}" type="presOf" srcId="{678CA857-08CA-4F91-8B55-802F39437C89}" destId="{83A96A1B-0ACF-48D5-B4C9-3F486CCBC984}" srcOrd="0" destOrd="0" presId="urn:microsoft.com/office/officeart/2005/8/layout/equation2"/>
    <dgm:cxn modelId="{70E67472-86B1-44DD-9A38-C41C9BC59832}" type="presOf" srcId="{AFD20711-2C36-441F-9C9A-33EE366422A1}" destId="{4810F0EF-CF2C-4165-B8A5-E38549E26A9E}" srcOrd="0" destOrd="0" presId="urn:microsoft.com/office/officeart/2005/8/layout/equation2"/>
    <dgm:cxn modelId="{BC3F5A77-8195-49F4-A983-25274D014566}" srcId="{678CA857-08CA-4F91-8B55-802F39437C89}" destId="{AFD20711-2C36-441F-9C9A-33EE366422A1}" srcOrd="0" destOrd="0" parTransId="{C1EBFEDD-7F15-4566-84D8-849359990025}" sibTransId="{5A1F7BEF-E6F0-4BF8-B40A-3647A8BCE27E}"/>
    <dgm:cxn modelId="{3A51B09B-78B7-409F-9894-19B44E29E372}" type="presOf" srcId="{5A1F7BEF-E6F0-4BF8-B40A-3647A8BCE27E}" destId="{3C9997CD-9956-4B57-B083-E67E0AC2E491}" srcOrd="0" destOrd="0" presId="urn:microsoft.com/office/officeart/2005/8/layout/equation2"/>
    <dgm:cxn modelId="{1D5018A3-42F4-457F-A476-95969D074738}" type="presOf" srcId="{32930711-3637-4235-A584-C802B169FF37}" destId="{8E886529-94AA-496B-899E-B4923C434728}" srcOrd="1" destOrd="0" presId="urn:microsoft.com/office/officeart/2005/8/layout/equation2"/>
    <dgm:cxn modelId="{F8D20FC6-16A4-4EA8-BAC3-04A49A36F638}" type="presOf" srcId="{32930711-3637-4235-A584-C802B169FF37}" destId="{65D1CA71-F940-472A-8F86-52A2B52B0700}" srcOrd="0" destOrd="0" presId="urn:microsoft.com/office/officeart/2005/8/layout/equation2"/>
    <dgm:cxn modelId="{A7286BC8-2083-4C37-AF51-2461D0204188}" srcId="{678CA857-08CA-4F91-8B55-802F39437C89}" destId="{9F0652F0-4CF6-46A4-9765-EFE52604C8BC}" srcOrd="2" destOrd="0" parTransId="{31DD7CB1-E14A-4DE2-81BF-E9FD1C48D785}" sibTransId="{0D7BBB5C-E852-46E3-99C5-C32515AA0DA4}"/>
    <dgm:cxn modelId="{0350F3F3-64A1-4E50-94F7-B16A78EA52A9}" type="presOf" srcId="{113AAAE4-B0FC-425B-B4D0-B08F56B3452E}" destId="{75FEB823-2D93-42EC-880D-7308CAE1782B}" srcOrd="0" destOrd="0" presId="urn:microsoft.com/office/officeart/2005/8/layout/equation2"/>
    <dgm:cxn modelId="{F81977FB-3300-424F-96A3-344E5C8F71FB}" srcId="{678CA857-08CA-4F91-8B55-802F39437C89}" destId="{113AAAE4-B0FC-425B-B4D0-B08F56B3452E}" srcOrd="1" destOrd="0" parTransId="{79F44346-D036-43B4-AFD6-9C954B0C5A0A}" sibTransId="{32930711-3637-4235-A584-C802B169FF37}"/>
    <dgm:cxn modelId="{8637F0FD-4B10-4D0F-BBEF-F693A45D0ED7}" type="presOf" srcId="{9F0652F0-4CF6-46A4-9765-EFE52604C8BC}" destId="{1373ECD8-20C7-47BC-BD47-BD0E2DD56F2D}" srcOrd="0" destOrd="0" presId="urn:microsoft.com/office/officeart/2005/8/layout/equation2"/>
    <dgm:cxn modelId="{DE210199-F37A-4191-BD8F-4FE7C50D761F}" type="presParOf" srcId="{83A96A1B-0ACF-48D5-B4C9-3F486CCBC984}" destId="{947DDFAF-CD68-4FED-9744-CD7FCECE2DDE}" srcOrd="0" destOrd="0" presId="urn:microsoft.com/office/officeart/2005/8/layout/equation2"/>
    <dgm:cxn modelId="{4BFCA5B2-156E-4F41-BE46-48E84B4672B4}" type="presParOf" srcId="{947DDFAF-CD68-4FED-9744-CD7FCECE2DDE}" destId="{4810F0EF-CF2C-4165-B8A5-E38549E26A9E}" srcOrd="0" destOrd="0" presId="urn:microsoft.com/office/officeart/2005/8/layout/equation2"/>
    <dgm:cxn modelId="{0428FAB4-40E5-4FA6-A1CB-DCE13242009D}" type="presParOf" srcId="{947DDFAF-CD68-4FED-9744-CD7FCECE2DDE}" destId="{A4913EE4-5E3D-4451-A741-5FD5BE1205FC}" srcOrd="1" destOrd="0" presId="urn:microsoft.com/office/officeart/2005/8/layout/equation2"/>
    <dgm:cxn modelId="{42D7EB37-E464-4E6F-BA2A-437E98DD0772}" type="presParOf" srcId="{947DDFAF-CD68-4FED-9744-CD7FCECE2DDE}" destId="{3C9997CD-9956-4B57-B083-E67E0AC2E491}" srcOrd="2" destOrd="0" presId="urn:microsoft.com/office/officeart/2005/8/layout/equation2"/>
    <dgm:cxn modelId="{23362502-3050-470D-A8BB-A898AE2FC080}" type="presParOf" srcId="{947DDFAF-CD68-4FED-9744-CD7FCECE2DDE}" destId="{4F53622B-1F99-4779-80C0-60C4759BA433}" srcOrd="3" destOrd="0" presId="urn:microsoft.com/office/officeart/2005/8/layout/equation2"/>
    <dgm:cxn modelId="{4D7DA18A-E0FB-4237-800C-BF9195260607}" type="presParOf" srcId="{947DDFAF-CD68-4FED-9744-CD7FCECE2DDE}" destId="{75FEB823-2D93-42EC-880D-7308CAE1782B}" srcOrd="4" destOrd="0" presId="urn:microsoft.com/office/officeart/2005/8/layout/equation2"/>
    <dgm:cxn modelId="{95AC9452-0065-470C-81F1-2507758EE529}" type="presParOf" srcId="{83A96A1B-0ACF-48D5-B4C9-3F486CCBC984}" destId="{65D1CA71-F940-472A-8F86-52A2B52B0700}" srcOrd="1" destOrd="0" presId="urn:microsoft.com/office/officeart/2005/8/layout/equation2"/>
    <dgm:cxn modelId="{A285345A-A4A8-4839-A695-C2B08F24C105}" type="presParOf" srcId="{65D1CA71-F940-472A-8F86-52A2B52B0700}" destId="{8E886529-94AA-496B-899E-B4923C434728}" srcOrd="0" destOrd="0" presId="urn:microsoft.com/office/officeart/2005/8/layout/equation2"/>
    <dgm:cxn modelId="{CCC764FD-4C34-4F65-B44C-1605C096D0CE}" type="presParOf" srcId="{83A96A1B-0ACF-48D5-B4C9-3F486CCBC984}" destId="{1373ECD8-20C7-47BC-BD47-BD0E2DD56F2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45715-FCA6-434E-8E25-1972D8454EED}"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en-US"/>
        </a:p>
      </dgm:t>
    </dgm:pt>
    <dgm:pt modelId="{B0E1D99C-B636-4665-80C9-8696976821E6}">
      <dgm:prSet phldrT="[Text]" custT="1"/>
      <dgm:spPr/>
      <dgm:t>
        <a:bodyPr/>
        <a:lstStyle/>
        <a:p>
          <a:r>
            <a:rPr lang="en-US" sz="1600" dirty="0">
              <a:latin typeface="Times New Roman" panose="02020603050405020304" pitchFamily="18" charset="0"/>
              <a:cs typeface="Times New Roman" panose="02020603050405020304" pitchFamily="18" charset="0"/>
            </a:rPr>
            <a:t>calculate</a:t>
          </a:r>
        </a:p>
      </dgm:t>
    </dgm:pt>
    <dgm:pt modelId="{C6E3C2DE-D222-43ED-882B-B2BEAE45B1C4}" type="parTrans" cxnId="{68C33DA7-D1D6-4705-9AD7-C66858C22DDC}">
      <dgm:prSet/>
      <dgm:spPr/>
      <dgm:t>
        <a:bodyPr/>
        <a:lstStyle/>
        <a:p>
          <a:endParaRPr lang="en-US"/>
        </a:p>
      </dgm:t>
    </dgm:pt>
    <dgm:pt modelId="{C4780EA0-F186-4064-878F-477C81EEC5D2}" type="sibTrans" cxnId="{68C33DA7-D1D6-4705-9AD7-C66858C22DDC}">
      <dgm:prSet/>
      <dgm:spPr/>
      <dgm:t>
        <a:bodyPr/>
        <a:lstStyle/>
        <a:p>
          <a:endParaRPr lang="en-US"/>
        </a:p>
      </dgm:t>
    </dgm:pt>
    <dgm:pt modelId="{FD430146-BC5D-4BF6-AC09-0A968E17280A}">
      <dgm:prSet phldrT="[Text]" custT="1"/>
      <dgm:spPr/>
      <dgm:t>
        <a:bodyPr/>
        <a:lstStyle/>
        <a:p>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overall heat transfer</a:t>
          </a:r>
        </a:p>
      </dgm:t>
    </dgm:pt>
    <dgm:pt modelId="{8C4E491F-317B-4271-87DF-3982995293E3}" type="parTrans" cxnId="{E4550253-F637-4FDE-8BDD-FB701426D254}">
      <dgm:prSet/>
      <dgm:spPr/>
      <dgm:t>
        <a:bodyPr/>
        <a:lstStyle/>
        <a:p>
          <a:endParaRPr lang="en-US"/>
        </a:p>
      </dgm:t>
    </dgm:pt>
    <dgm:pt modelId="{D92BD7D6-9FCD-4A49-8AAC-ABC5639F7DC2}" type="sibTrans" cxnId="{E4550253-F637-4FDE-8BDD-FB701426D254}">
      <dgm:prSet/>
      <dgm:spPr/>
      <dgm:t>
        <a:bodyPr/>
        <a:lstStyle/>
        <a:p>
          <a:endParaRPr lang="en-US"/>
        </a:p>
      </dgm:t>
    </dgm:pt>
    <dgm:pt modelId="{9DB9EED5-EAA9-4593-8AD6-523DEEE6C03C}">
      <dgm:prSet phldrT="[Text]" custT="1"/>
      <dgm:spPr/>
      <dgm:t>
        <a:bodyPr/>
        <a:lstStyle/>
        <a:p>
          <a:r>
            <a:rPr lang="en-US" sz="1600" dirty="0">
              <a:latin typeface="Times New Roman" panose="02020603050405020304" pitchFamily="18" charset="0"/>
              <a:cs typeface="Times New Roman" panose="02020603050405020304" pitchFamily="18" charset="0"/>
            </a:rPr>
            <a:t>Pressure drop </a:t>
          </a:r>
          <a:r>
            <a:rPr lang="el-GR" sz="1600" dirty="0">
              <a:latin typeface="Times New Roman" panose="02020603050405020304" pitchFamily="18" charset="0"/>
              <a:cs typeface="Times New Roman" panose="02020603050405020304" pitchFamily="18" charset="0"/>
            </a:rPr>
            <a:t>Δ</a:t>
          </a:r>
          <a:r>
            <a:rPr lang="en-US" sz="1600" dirty="0">
              <a:latin typeface="Times New Roman" panose="02020603050405020304" pitchFamily="18" charset="0"/>
              <a:cs typeface="Times New Roman" panose="02020603050405020304" pitchFamily="18" charset="0"/>
            </a:rPr>
            <a:t>P</a:t>
          </a:r>
        </a:p>
      </dgm:t>
    </dgm:pt>
    <dgm:pt modelId="{63CACB48-5116-4E4C-B74B-B6E2C61F4343}" type="parTrans" cxnId="{45D40ADE-3CD5-48BF-A834-BE7C26B25F3B}">
      <dgm:prSet/>
      <dgm:spPr/>
      <dgm:t>
        <a:bodyPr/>
        <a:lstStyle/>
        <a:p>
          <a:endParaRPr lang="en-US"/>
        </a:p>
      </dgm:t>
    </dgm:pt>
    <dgm:pt modelId="{E7BB8EE1-3245-4BA5-8871-CD8A03E6AFDA}" type="sibTrans" cxnId="{45D40ADE-3CD5-48BF-A834-BE7C26B25F3B}">
      <dgm:prSet/>
      <dgm:spPr/>
      <dgm:t>
        <a:bodyPr/>
        <a:lstStyle/>
        <a:p>
          <a:endParaRPr lang="en-US"/>
        </a:p>
      </dgm:t>
    </dgm:pt>
    <dgm:pt modelId="{EDCEDBBE-A8CC-44A0-94AB-D05F747E2802}">
      <dgm:prSet phldrT="[Text]" custT="1"/>
      <dgm:spPr/>
      <dgm:t>
        <a:bodyPr/>
        <a:lstStyle/>
        <a:p>
          <a:r>
            <a:rPr lang="en-US" sz="1600" dirty="0">
              <a:latin typeface="Times New Roman" panose="02020603050405020304" pitchFamily="18" charset="0"/>
              <a:cs typeface="Times New Roman" panose="02020603050405020304" pitchFamily="18" charset="0"/>
            </a:rPr>
            <a:t>Effectiveness</a:t>
          </a:r>
        </a:p>
      </dgm:t>
    </dgm:pt>
    <dgm:pt modelId="{98185FFB-E023-47AD-B9FD-44D4ECB82E59}" type="parTrans" cxnId="{1E611A02-0A13-463B-A74F-3EC37DB986D2}">
      <dgm:prSet/>
      <dgm:spPr/>
      <dgm:t>
        <a:bodyPr/>
        <a:lstStyle/>
        <a:p>
          <a:endParaRPr lang="en-US"/>
        </a:p>
      </dgm:t>
    </dgm:pt>
    <dgm:pt modelId="{4DA6A290-C6EC-477D-A7B3-BADD19B5B08C}" type="sibTrans" cxnId="{1E611A02-0A13-463B-A74F-3EC37DB986D2}">
      <dgm:prSet/>
      <dgm:spPr/>
      <dgm:t>
        <a:bodyPr/>
        <a:lstStyle/>
        <a:p>
          <a:endParaRPr lang="en-US"/>
        </a:p>
      </dgm:t>
    </dgm:pt>
    <dgm:pt modelId="{37CA8FDC-DDCF-4258-9AAA-D02595F03DA0}">
      <dgm:prSet phldrT="[Text]"/>
      <dgm:spPr/>
      <dgm:t>
        <a:bodyPr/>
        <a:lstStyle/>
        <a:p>
          <a:br>
            <a:rPr lang="en-US" sz="6200" dirty="0"/>
          </a:br>
          <a:r>
            <a:rPr lang="en-US" dirty="0"/>
            <a:t>Number of heat transfer Units</a:t>
          </a:r>
          <a:endParaRPr lang="en-US" sz="6200" dirty="0">
            <a:solidFill>
              <a:schemeClr val="lt1"/>
            </a:solidFill>
          </a:endParaRPr>
        </a:p>
      </dgm:t>
    </dgm:pt>
    <dgm:pt modelId="{1836B59B-1851-4B0A-9794-A880ECD1DBE4}" type="parTrans" cxnId="{8B67573C-A57F-47C5-A9F6-00961A6D209C}">
      <dgm:prSet/>
      <dgm:spPr/>
      <dgm:t>
        <a:bodyPr/>
        <a:lstStyle/>
        <a:p>
          <a:endParaRPr lang="en-US"/>
        </a:p>
      </dgm:t>
    </dgm:pt>
    <dgm:pt modelId="{37F67AA7-CAB8-4C54-A0AA-4FE52EB4862F}" type="sibTrans" cxnId="{8B67573C-A57F-47C5-A9F6-00961A6D209C}">
      <dgm:prSet/>
      <dgm:spPr/>
      <dgm:t>
        <a:bodyPr/>
        <a:lstStyle/>
        <a:p>
          <a:endParaRPr lang="en-US"/>
        </a:p>
      </dgm:t>
    </dgm:pt>
    <dgm:pt modelId="{005E0382-ECCE-4FD5-B2C5-AE9C7AB0A59A}" type="pres">
      <dgm:prSet presAssocID="{B2345715-FCA6-434E-8E25-1972D8454EED}" presName="cycle" presStyleCnt="0">
        <dgm:presLayoutVars>
          <dgm:chMax val="1"/>
          <dgm:dir/>
          <dgm:animLvl val="ctr"/>
          <dgm:resizeHandles val="exact"/>
        </dgm:presLayoutVars>
      </dgm:prSet>
      <dgm:spPr/>
    </dgm:pt>
    <dgm:pt modelId="{E37A58C2-FA3F-484F-A8FE-330738D55E2B}" type="pres">
      <dgm:prSet presAssocID="{B0E1D99C-B636-4665-80C9-8696976821E6}" presName="centerShape" presStyleLbl="node0" presStyleIdx="0" presStyleCnt="1" custLinFactNeighborX="-33605" custLinFactNeighborY="-109"/>
      <dgm:spPr/>
    </dgm:pt>
    <dgm:pt modelId="{C5117397-AC8F-4C81-A537-AB1F0F5FFA26}" type="pres">
      <dgm:prSet presAssocID="{8C4E491F-317B-4271-87DF-3982995293E3}" presName="Name9" presStyleLbl="parChTrans1D2" presStyleIdx="0" presStyleCnt="4"/>
      <dgm:spPr/>
    </dgm:pt>
    <dgm:pt modelId="{3086258F-9C8A-4A4C-95DD-36BE0544987C}" type="pres">
      <dgm:prSet presAssocID="{8C4E491F-317B-4271-87DF-3982995293E3}" presName="connTx" presStyleLbl="parChTrans1D2" presStyleIdx="0" presStyleCnt="4"/>
      <dgm:spPr/>
    </dgm:pt>
    <dgm:pt modelId="{BDB91F7D-4A54-4CA7-B3BC-76EF218212B7}" type="pres">
      <dgm:prSet presAssocID="{FD430146-BC5D-4BF6-AC09-0A968E17280A}" presName="node" presStyleLbl="node1" presStyleIdx="0" presStyleCnt="4" custScaleX="220801" custScaleY="58163" custRadScaleRad="144719" custRadScaleInc="99130">
        <dgm:presLayoutVars>
          <dgm:bulletEnabled val="1"/>
        </dgm:presLayoutVars>
      </dgm:prSet>
      <dgm:spPr/>
    </dgm:pt>
    <dgm:pt modelId="{3CFC7EA7-49ED-43F8-B173-4BF623EAD475}" type="pres">
      <dgm:prSet presAssocID="{63CACB48-5116-4E4C-B74B-B6E2C61F4343}" presName="Name9" presStyleLbl="parChTrans1D2" presStyleIdx="1" presStyleCnt="4"/>
      <dgm:spPr/>
    </dgm:pt>
    <dgm:pt modelId="{E607A102-8998-4CF5-9D81-FE22CAF192CF}" type="pres">
      <dgm:prSet presAssocID="{63CACB48-5116-4E4C-B74B-B6E2C61F4343}" presName="connTx" presStyleLbl="parChTrans1D2" presStyleIdx="1" presStyleCnt="4"/>
      <dgm:spPr/>
    </dgm:pt>
    <dgm:pt modelId="{18A9566B-FA32-4103-93B6-7468192B05C6}" type="pres">
      <dgm:prSet presAssocID="{9DB9EED5-EAA9-4593-8AD6-523DEEE6C03C}" presName="node" presStyleLbl="node1" presStyleIdx="1" presStyleCnt="4" custScaleX="272887" custScaleY="53971" custRadScaleRad="197699" custRadScaleInc="-18345">
        <dgm:presLayoutVars>
          <dgm:bulletEnabled val="1"/>
        </dgm:presLayoutVars>
      </dgm:prSet>
      <dgm:spPr/>
    </dgm:pt>
    <dgm:pt modelId="{8C577AA3-D5DD-47D6-AD92-B71EBF007FDF}" type="pres">
      <dgm:prSet presAssocID="{98185FFB-E023-47AD-B9FD-44D4ECB82E59}" presName="Name9" presStyleLbl="parChTrans1D2" presStyleIdx="2" presStyleCnt="4"/>
      <dgm:spPr/>
    </dgm:pt>
    <dgm:pt modelId="{EBC8BEAE-01AA-4083-9FB0-D7D46DFF6903}" type="pres">
      <dgm:prSet presAssocID="{98185FFB-E023-47AD-B9FD-44D4ECB82E59}" presName="connTx" presStyleLbl="parChTrans1D2" presStyleIdx="2" presStyleCnt="4"/>
      <dgm:spPr/>
    </dgm:pt>
    <dgm:pt modelId="{F501573D-FF7E-4415-A606-D498978AD227}" type="pres">
      <dgm:prSet presAssocID="{EDCEDBBE-A8CC-44A0-94AB-D05F747E2802}" presName="node" presStyleLbl="node1" presStyleIdx="2" presStyleCnt="4" custScaleX="276354" custScaleY="51963" custRadScaleRad="219501" custRadScaleInc="-156942">
        <dgm:presLayoutVars>
          <dgm:bulletEnabled val="1"/>
        </dgm:presLayoutVars>
      </dgm:prSet>
      <dgm:spPr/>
    </dgm:pt>
    <dgm:pt modelId="{A5D9710C-9EDA-43BE-A086-33D7C3FCCBC3}" type="pres">
      <dgm:prSet presAssocID="{1836B59B-1851-4B0A-9794-A880ECD1DBE4}" presName="Name9" presStyleLbl="parChTrans1D2" presStyleIdx="3" presStyleCnt="4"/>
      <dgm:spPr/>
    </dgm:pt>
    <dgm:pt modelId="{2D857806-E51D-4131-B232-2CF46BBE397E}" type="pres">
      <dgm:prSet presAssocID="{1836B59B-1851-4B0A-9794-A880ECD1DBE4}" presName="connTx" presStyleLbl="parChTrans1D2" presStyleIdx="3" presStyleCnt="4"/>
      <dgm:spPr/>
    </dgm:pt>
    <dgm:pt modelId="{D54D7FA4-0B02-40DA-9AF4-21FDD487C0D2}" type="pres">
      <dgm:prSet presAssocID="{37CA8FDC-DDCF-4258-9AAA-D02595F03DA0}" presName="node" presStyleLbl="node1" presStyleIdx="3" presStyleCnt="4" custScaleX="200413" custScaleY="61314" custRadScaleRad="106906" custRadScaleInc="-181189">
        <dgm:presLayoutVars>
          <dgm:bulletEnabled val="1"/>
        </dgm:presLayoutVars>
      </dgm:prSet>
      <dgm:spPr/>
    </dgm:pt>
  </dgm:ptLst>
  <dgm:cxnLst>
    <dgm:cxn modelId="{1E611A02-0A13-463B-A74F-3EC37DB986D2}" srcId="{B0E1D99C-B636-4665-80C9-8696976821E6}" destId="{EDCEDBBE-A8CC-44A0-94AB-D05F747E2802}" srcOrd="2" destOrd="0" parTransId="{98185FFB-E023-47AD-B9FD-44D4ECB82E59}" sibTransId="{4DA6A290-C6EC-477D-A7B3-BADD19B5B08C}"/>
    <dgm:cxn modelId="{ABCFA504-7E6B-4E08-8EAC-42561EB4EBDF}" type="presOf" srcId="{63CACB48-5116-4E4C-B74B-B6E2C61F4343}" destId="{3CFC7EA7-49ED-43F8-B173-4BF623EAD475}" srcOrd="0" destOrd="0" presId="urn:microsoft.com/office/officeart/2005/8/layout/radial1"/>
    <dgm:cxn modelId="{46C21E1D-C559-4310-9A18-8F72F3BADB21}" type="presOf" srcId="{1836B59B-1851-4B0A-9794-A880ECD1DBE4}" destId="{A5D9710C-9EDA-43BE-A086-33D7C3FCCBC3}" srcOrd="0" destOrd="0" presId="urn:microsoft.com/office/officeart/2005/8/layout/radial1"/>
    <dgm:cxn modelId="{E4907520-3515-4648-B64A-560CE3FE63FD}" type="presOf" srcId="{1836B59B-1851-4B0A-9794-A880ECD1DBE4}" destId="{2D857806-E51D-4131-B232-2CF46BBE397E}" srcOrd="1" destOrd="0" presId="urn:microsoft.com/office/officeart/2005/8/layout/radial1"/>
    <dgm:cxn modelId="{430AC02D-9CD8-4B20-9A7E-456D1F811488}" type="presOf" srcId="{98185FFB-E023-47AD-B9FD-44D4ECB82E59}" destId="{EBC8BEAE-01AA-4083-9FB0-D7D46DFF6903}" srcOrd="1" destOrd="0" presId="urn:microsoft.com/office/officeart/2005/8/layout/radial1"/>
    <dgm:cxn modelId="{51458534-BDAC-4E98-815F-EF08551D752D}" type="presOf" srcId="{8C4E491F-317B-4271-87DF-3982995293E3}" destId="{3086258F-9C8A-4A4C-95DD-36BE0544987C}" srcOrd="1" destOrd="0" presId="urn:microsoft.com/office/officeart/2005/8/layout/radial1"/>
    <dgm:cxn modelId="{8B67573C-A57F-47C5-A9F6-00961A6D209C}" srcId="{B0E1D99C-B636-4665-80C9-8696976821E6}" destId="{37CA8FDC-DDCF-4258-9AAA-D02595F03DA0}" srcOrd="3" destOrd="0" parTransId="{1836B59B-1851-4B0A-9794-A880ECD1DBE4}" sibTransId="{37F67AA7-CAB8-4C54-A0AA-4FE52EB4862F}"/>
    <dgm:cxn modelId="{1782953E-4748-4B6C-8741-D8D6AA25479A}" type="presOf" srcId="{B2345715-FCA6-434E-8E25-1972D8454EED}" destId="{005E0382-ECCE-4FD5-B2C5-AE9C7AB0A59A}" srcOrd="0" destOrd="0" presId="urn:microsoft.com/office/officeart/2005/8/layout/radial1"/>
    <dgm:cxn modelId="{73793F6D-E95C-4446-A760-1C6779F6845B}" type="presOf" srcId="{9DB9EED5-EAA9-4593-8AD6-523DEEE6C03C}" destId="{18A9566B-FA32-4103-93B6-7468192B05C6}" srcOrd="0" destOrd="0" presId="urn:microsoft.com/office/officeart/2005/8/layout/radial1"/>
    <dgm:cxn modelId="{E4550253-F637-4FDE-8BDD-FB701426D254}" srcId="{B0E1D99C-B636-4665-80C9-8696976821E6}" destId="{FD430146-BC5D-4BF6-AC09-0A968E17280A}" srcOrd="0" destOrd="0" parTransId="{8C4E491F-317B-4271-87DF-3982995293E3}" sibTransId="{D92BD7D6-9FCD-4A49-8AAC-ABC5639F7DC2}"/>
    <dgm:cxn modelId="{4962609E-77A2-446A-A58E-475FBF3EC6FF}" type="presOf" srcId="{B0E1D99C-B636-4665-80C9-8696976821E6}" destId="{E37A58C2-FA3F-484F-A8FE-330738D55E2B}" srcOrd="0" destOrd="0" presId="urn:microsoft.com/office/officeart/2005/8/layout/radial1"/>
    <dgm:cxn modelId="{68C33DA7-D1D6-4705-9AD7-C66858C22DDC}" srcId="{B2345715-FCA6-434E-8E25-1972D8454EED}" destId="{B0E1D99C-B636-4665-80C9-8696976821E6}" srcOrd="0" destOrd="0" parTransId="{C6E3C2DE-D222-43ED-882B-B2BEAE45B1C4}" sibTransId="{C4780EA0-F186-4064-878F-477C81EEC5D2}"/>
    <dgm:cxn modelId="{9C357DAD-84C8-4D31-8596-884DB913072A}" type="presOf" srcId="{98185FFB-E023-47AD-B9FD-44D4ECB82E59}" destId="{8C577AA3-D5DD-47D6-AD92-B71EBF007FDF}" srcOrd="0" destOrd="0" presId="urn:microsoft.com/office/officeart/2005/8/layout/radial1"/>
    <dgm:cxn modelId="{9E1A87C2-7358-49F9-92D3-122E0072FDEE}" type="presOf" srcId="{8C4E491F-317B-4271-87DF-3982995293E3}" destId="{C5117397-AC8F-4C81-A537-AB1F0F5FFA26}" srcOrd="0" destOrd="0" presId="urn:microsoft.com/office/officeart/2005/8/layout/radial1"/>
    <dgm:cxn modelId="{154530D6-84EE-4E48-83DF-5075DD70664D}" type="presOf" srcId="{37CA8FDC-DDCF-4258-9AAA-D02595F03DA0}" destId="{D54D7FA4-0B02-40DA-9AF4-21FDD487C0D2}" srcOrd="0" destOrd="0" presId="urn:microsoft.com/office/officeart/2005/8/layout/radial1"/>
    <dgm:cxn modelId="{45D40ADE-3CD5-48BF-A834-BE7C26B25F3B}" srcId="{B0E1D99C-B636-4665-80C9-8696976821E6}" destId="{9DB9EED5-EAA9-4593-8AD6-523DEEE6C03C}" srcOrd="1" destOrd="0" parTransId="{63CACB48-5116-4E4C-B74B-B6E2C61F4343}" sibTransId="{E7BB8EE1-3245-4BA5-8871-CD8A03E6AFDA}"/>
    <dgm:cxn modelId="{F5B9B2E5-5904-42E1-AA97-2E6B9B163C3C}" type="presOf" srcId="{FD430146-BC5D-4BF6-AC09-0A968E17280A}" destId="{BDB91F7D-4A54-4CA7-B3BC-76EF218212B7}" srcOrd="0" destOrd="0" presId="urn:microsoft.com/office/officeart/2005/8/layout/radial1"/>
    <dgm:cxn modelId="{25E62FEA-66FA-4D31-BC9E-B22C38A7EB13}" type="presOf" srcId="{EDCEDBBE-A8CC-44A0-94AB-D05F747E2802}" destId="{F501573D-FF7E-4415-A606-D498978AD227}" srcOrd="0" destOrd="0" presId="urn:microsoft.com/office/officeart/2005/8/layout/radial1"/>
    <dgm:cxn modelId="{F0CD55EA-2DA5-42FE-9A50-BAE14C7E305A}" type="presOf" srcId="{63CACB48-5116-4E4C-B74B-B6E2C61F4343}" destId="{E607A102-8998-4CF5-9D81-FE22CAF192CF}" srcOrd="1" destOrd="0" presId="urn:microsoft.com/office/officeart/2005/8/layout/radial1"/>
    <dgm:cxn modelId="{70C14D64-2A43-4C93-85BA-270A92F0CFE8}" type="presParOf" srcId="{005E0382-ECCE-4FD5-B2C5-AE9C7AB0A59A}" destId="{E37A58C2-FA3F-484F-A8FE-330738D55E2B}" srcOrd="0" destOrd="0" presId="urn:microsoft.com/office/officeart/2005/8/layout/radial1"/>
    <dgm:cxn modelId="{B551F91A-7109-46D3-941F-D2B542411281}" type="presParOf" srcId="{005E0382-ECCE-4FD5-B2C5-AE9C7AB0A59A}" destId="{C5117397-AC8F-4C81-A537-AB1F0F5FFA26}" srcOrd="1" destOrd="0" presId="urn:microsoft.com/office/officeart/2005/8/layout/radial1"/>
    <dgm:cxn modelId="{F0465586-14AB-4D69-BECA-56CE6B691EAD}" type="presParOf" srcId="{C5117397-AC8F-4C81-A537-AB1F0F5FFA26}" destId="{3086258F-9C8A-4A4C-95DD-36BE0544987C}" srcOrd="0" destOrd="0" presId="urn:microsoft.com/office/officeart/2005/8/layout/radial1"/>
    <dgm:cxn modelId="{4D503B3E-C057-49A7-8365-C3C569006A46}" type="presParOf" srcId="{005E0382-ECCE-4FD5-B2C5-AE9C7AB0A59A}" destId="{BDB91F7D-4A54-4CA7-B3BC-76EF218212B7}" srcOrd="2" destOrd="0" presId="urn:microsoft.com/office/officeart/2005/8/layout/radial1"/>
    <dgm:cxn modelId="{714447FF-94E8-43BA-A0BF-3B7D86A5939E}" type="presParOf" srcId="{005E0382-ECCE-4FD5-B2C5-AE9C7AB0A59A}" destId="{3CFC7EA7-49ED-43F8-B173-4BF623EAD475}" srcOrd="3" destOrd="0" presId="urn:microsoft.com/office/officeart/2005/8/layout/radial1"/>
    <dgm:cxn modelId="{09B70D5E-260A-4F6B-9435-909AC2477690}" type="presParOf" srcId="{3CFC7EA7-49ED-43F8-B173-4BF623EAD475}" destId="{E607A102-8998-4CF5-9D81-FE22CAF192CF}" srcOrd="0" destOrd="0" presId="urn:microsoft.com/office/officeart/2005/8/layout/radial1"/>
    <dgm:cxn modelId="{D30FE3BB-CEF7-47A7-9DE6-0DA2C1DC962A}" type="presParOf" srcId="{005E0382-ECCE-4FD5-B2C5-AE9C7AB0A59A}" destId="{18A9566B-FA32-4103-93B6-7468192B05C6}" srcOrd="4" destOrd="0" presId="urn:microsoft.com/office/officeart/2005/8/layout/radial1"/>
    <dgm:cxn modelId="{E80F0E69-5C6C-4199-BCEE-B28864F48D13}" type="presParOf" srcId="{005E0382-ECCE-4FD5-B2C5-AE9C7AB0A59A}" destId="{8C577AA3-D5DD-47D6-AD92-B71EBF007FDF}" srcOrd="5" destOrd="0" presId="urn:microsoft.com/office/officeart/2005/8/layout/radial1"/>
    <dgm:cxn modelId="{32D60357-12ED-413D-B54C-AB0DFFEEE927}" type="presParOf" srcId="{8C577AA3-D5DD-47D6-AD92-B71EBF007FDF}" destId="{EBC8BEAE-01AA-4083-9FB0-D7D46DFF6903}" srcOrd="0" destOrd="0" presId="urn:microsoft.com/office/officeart/2005/8/layout/radial1"/>
    <dgm:cxn modelId="{1AAFAA99-D587-4CA0-943D-E03389EB538F}" type="presParOf" srcId="{005E0382-ECCE-4FD5-B2C5-AE9C7AB0A59A}" destId="{F501573D-FF7E-4415-A606-D498978AD227}" srcOrd="6" destOrd="0" presId="urn:microsoft.com/office/officeart/2005/8/layout/radial1"/>
    <dgm:cxn modelId="{8589F751-F03C-4C36-9EA0-8734EA5935C6}" type="presParOf" srcId="{005E0382-ECCE-4FD5-B2C5-AE9C7AB0A59A}" destId="{A5D9710C-9EDA-43BE-A086-33D7C3FCCBC3}" srcOrd="7" destOrd="0" presId="urn:microsoft.com/office/officeart/2005/8/layout/radial1"/>
    <dgm:cxn modelId="{4F54C4F8-DB8A-48BC-A293-51372D5E1E3F}" type="presParOf" srcId="{A5D9710C-9EDA-43BE-A086-33D7C3FCCBC3}" destId="{2D857806-E51D-4131-B232-2CF46BBE397E}" srcOrd="0" destOrd="0" presId="urn:microsoft.com/office/officeart/2005/8/layout/radial1"/>
    <dgm:cxn modelId="{FCC5AD3C-9349-4C9B-9F93-CE1E794C7105}" type="presParOf" srcId="{005E0382-ECCE-4FD5-B2C5-AE9C7AB0A59A}" destId="{D54D7FA4-0B02-40DA-9AF4-21FDD487C0D2}"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957373-26BB-4EEA-A53C-8AAC87E3705B}"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46AD8A81-BA74-48D5-AECC-2D6BD5122DD9}">
      <dgm:prSet phldrT="[Text]" custT="1"/>
      <dgm:spPr/>
      <dgm:t>
        <a:bodyPr/>
        <a:lstStyle/>
        <a:p>
          <a:r>
            <a:rPr lang="en-US" sz="3200" dirty="0">
              <a:latin typeface="Times New Roman" panose="02020603050405020304" pitchFamily="18" charset="0"/>
              <a:cs typeface="Times New Roman" panose="02020603050405020304" pitchFamily="18" charset="0"/>
            </a:rPr>
            <a:t>Heating Units</a:t>
          </a:r>
        </a:p>
      </dgm:t>
    </dgm:pt>
    <dgm:pt modelId="{A1361D8C-FFD3-41AF-941A-D14B09CD68D4}" type="parTrans" cxnId="{E9AE4807-0E52-4D16-B33B-BCDF799F02CE}">
      <dgm:prSet/>
      <dgm:spPr/>
      <dgm:t>
        <a:bodyPr/>
        <a:lstStyle/>
        <a:p>
          <a:endParaRPr lang="en-US"/>
        </a:p>
      </dgm:t>
    </dgm:pt>
    <dgm:pt modelId="{5F09C2B9-77DD-4A78-AE34-DB480A2D8132}" type="sibTrans" cxnId="{E9AE4807-0E52-4D16-B33B-BCDF799F02CE}">
      <dgm:prSet/>
      <dgm:spPr/>
      <dgm:t>
        <a:bodyPr/>
        <a:lstStyle/>
        <a:p>
          <a:endParaRPr lang="en-US"/>
        </a:p>
      </dgm:t>
    </dgm:pt>
    <dgm:pt modelId="{DBBA83E2-1C92-4B5F-9173-E3077849D879}">
      <dgm:prSet phldrT="[Text]" custT="1"/>
      <dgm:spPr/>
      <dgm:t>
        <a:bodyPr/>
        <a:lstStyle/>
        <a:p>
          <a:r>
            <a:rPr lang="en-US" sz="1600" dirty="0">
              <a:latin typeface="Times New Roman" panose="02020603050405020304" pitchFamily="18" charset="0"/>
              <a:cs typeface="Times New Roman" panose="02020603050405020304" pitchFamily="18" charset="0"/>
            </a:rPr>
            <a:t>Hot water tank</a:t>
          </a:r>
        </a:p>
      </dgm:t>
    </dgm:pt>
    <dgm:pt modelId="{D5AD69AE-7AFB-451C-8CA5-72B0C1572EB3}" type="parTrans" cxnId="{27CB17A7-5D1D-4BA0-A184-987E5FBCCB5D}">
      <dgm:prSet/>
      <dgm:spPr/>
      <dgm:t>
        <a:bodyPr/>
        <a:lstStyle/>
        <a:p>
          <a:endParaRPr lang="en-US"/>
        </a:p>
      </dgm:t>
    </dgm:pt>
    <dgm:pt modelId="{13DADA96-4C41-4950-A9C0-4BB4A9E65B4B}" type="sibTrans" cxnId="{27CB17A7-5D1D-4BA0-A184-987E5FBCCB5D}">
      <dgm:prSet/>
      <dgm:spPr/>
      <dgm:t>
        <a:bodyPr/>
        <a:lstStyle/>
        <a:p>
          <a:endParaRPr lang="en-US"/>
        </a:p>
      </dgm:t>
    </dgm:pt>
    <dgm:pt modelId="{EB7B5B56-8E11-44B2-BE64-95CAD64BDE0A}">
      <dgm:prSet phldrT="[Text]" custT="1"/>
      <dgm:spPr/>
      <dgm:t>
        <a:bodyPr/>
        <a:lstStyle/>
        <a:p>
          <a:r>
            <a:rPr lang="en-US" sz="1600" dirty="0">
              <a:latin typeface="Times New Roman" panose="02020603050405020304" pitchFamily="18" charset="0"/>
              <a:cs typeface="Times New Roman" panose="02020603050405020304" pitchFamily="18" charset="0"/>
            </a:rPr>
            <a:t>Variac</a:t>
          </a:r>
        </a:p>
      </dgm:t>
    </dgm:pt>
    <dgm:pt modelId="{98696501-67FE-42D0-B781-23D440D67650}" type="parTrans" cxnId="{28A5F32D-EE04-4370-AB69-B4D1725D89AC}">
      <dgm:prSet/>
      <dgm:spPr/>
      <dgm:t>
        <a:bodyPr/>
        <a:lstStyle/>
        <a:p>
          <a:endParaRPr lang="en-US"/>
        </a:p>
      </dgm:t>
    </dgm:pt>
    <dgm:pt modelId="{20E3173E-264F-4F6F-85E4-805C2CD748CA}" type="sibTrans" cxnId="{28A5F32D-EE04-4370-AB69-B4D1725D89AC}">
      <dgm:prSet/>
      <dgm:spPr/>
      <dgm:t>
        <a:bodyPr/>
        <a:lstStyle/>
        <a:p>
          <a:endParaRPr lang="en-US"/>
        </a:p>
      </dgm:t>
    </dgm:pt>
    <dgm:pt modelId="{2CD05221-000B-430D-84DA-1E88E8EB651C}">
      <dgm:prSet phldrT="[Text]" custT="1"/>
      <dgm:spPr/>
      <dgm:t>
        <a:bodyPr/>
        <a:lstStyle/>
        <a:p>
          <a:r>
            <a:rPr lang="en-US" sz="3200" dirty="0"/>
            <a:t>Cooling Units</a:t>
          </a:r>
        </a:p>
      </dgm:t>
    </dgm:pt>
    <dgm:pt modelId="{C3852418-8FAE-41A7-A7AB-C9DA72347080}" type="parTrans" cxnId="{C2026A6A-7DD5-4797-BC99-6D92E9FB78DB}">
      <dgm:prSet/>
      <dgm:spPr/>
      <dgm:t>
        <a:bodyPr/>
        <a:lstStyle/>
        <a:p>
          <a:endParaRPr lang="en-US"/>
        </a:p>
      </dgm:t>
    </dgm:pt>
    <dgm:pt modelId="{3C18EF04-BB65-4E21-8EDB-11904930AC16}" type="sibTrans" cxnId="{C2026A6A-7DD5-4797-BC99-6D92E9FB78DB}">
      <dgm:prSet/>
      <dgm:spPr/>
      <dgm:t>
        <a:bodyPr/>
        <a:lstStyle/>
        <a:p>
          <a:endParaRPr lang="en-US"/>
        </a:p>
      </dgm:t>
    </dgm:pt>
    <dgm:pt modelId="{EB99422E-7290-4D85-912F-A9C81AFBD7A3}">
      <dgm:prSet phldrT="[Text]" custT="1"/>
      <dgm:spPr/>
      <dgm:t>
        <a:bodyPr/>
        <a:lstStyle/>
        <a:p>
          <a:r>
            <a:rPr lang="en-US" sz="1600" dirty="0">
              <a:latin typeface="Times New Roman" panose="02020603050405020304" pitchFamily="18" charset="0"/>
              <a:cs typeface="Times New Roman" panose="02020603050405020304" pitchFamily="18" charset="0"/>
            </a:rPr>
            <a:t>Cold water tank</a:t>
          </a:r>
        </a:p>
      </dgm:t>
    </dgm:pt>
    <dgm:pt modelId="{E52E6A83-4BA4-434F-B497-1AE09939ED8B}" type="parTrans" cxnId="{EFA24895-A8F5-4214-97EB-2683E34105BD}">
      <dgm:prSet/>
      <dgm:spPr/>
      <dgm:t>
        <a:bodyPr/>
        <a:lstStyle/>
        <a:p>
          <a:endParaRPr lang="en-US"/>
        </a:p>
      </dgm:t>
    </dgm:pt>
    <dgm:pt modelId="{7A8DE82B-AC3F-4BFA-9E6F-7C68F288570D}" type="sibTrans" cxnId="{EFA24895-A8F5-4214-97EB-2683E34105BD}">
      <dgm:prSet/>
      <dgm:spPr/>
      <dgm:t>
        <a:bodyPr/>
        <a:lstStyle/>
        <a:p>
          <a:endParaRPr lang="en-US"/>
        </a:p>
      </dgm:t>
    </dgm:pt>
    <dgm:pt modelId="{66A254C8-3D42-49AF-BAB3-3C1F97DBF469}">
      <dgm:prSet phldrT="[Text]" custT="1"/>
      <dgm:spPr/>
      <dgm:t>
        <a:bodyPr/>
        <a:lstStyle/>
        <a:p>
          <a:r>
            <a:rPr lang="en-US" sz="2400" dirty="0">
              <a:latin typeface="Times New Roman" panose="02020603050405020304" pitchFamily="18" charset="0"/>
              <a:cs typeface="Times New Roman" panose="02020603050405020304" pitchFamily="18" charset="0"/>
            </a:rPr>
            <a:t>Heat exchange unit</a:t>
          </a:r>
        </a:p>
      </dgm:t>
    </dgm:pt>
    <dgm:pt modelId="{BF2DE410-5238-4495-940D-BA1054E7F945}" type="parTrans" cxnId="{4D92C72F-F8E8-412F-BE39-942F5791FBA6}">
      <dgm:prSet/>
      <dgm:spPr/>
      <dgm:t>
        <a:bodyPr/>
        <a:lstStyle/>
        <a:p>
          <a:endParaRPr lang="en-US"/>
        </a:p>
      </dgm:t>
    </dgm:pt>
    <dgm:pt modelId="{DCA68DCC-E318-490B-A120-832CD6D8FA08}" type="sibTrans" cxnId="{4D92C72F-F8E8-412F-BE39-942F5791FBA6}">
      <dgm:prSet/>
      <dgm:spPr/>
      <dgm:t>
        <a:bodyPr/>
        <a:lstStyle/>
        <a:p>
          <a:endParaRPr lang="en-US"/>
        </a:p>
      </dgm:t>
    </dgm:pt>
    <dgm:pt modelId="{19FC9E41-9B6B-4E52-A6CE-DAED7F95DD60}">
      <dgm:prSet phldrT="[Text]" custT="1"/>
      <dgm:spPr/>
      <dgm:t>
        <a:bodyPr/>
        <a:lstStyle/>
        <a:p>
          <a:r>
            <a:rPr lang="en-US" sz="1600" dirty="0">
              <a:latin typeface="Times New Roman" panose="02020603050405020304" pitchFamily="18" charset="0"/>
              <a:cs typeface="Times New Roman" panose="02020603050405020304" pitchFamily="18" charset="0"/>
            </a:rPr>
            <a:t>PVC shell</a:t>
          </a:r>
        </a:p>
      </dgm:t>
    </dgm:pt>
    <dgm:pt modelId="{8A079FFF-3B75-4779-A69A-CD830FE5E9BD}" type="parTrans" cxnId="{2F246275-FE39-43B1-BE57-FC904C3F4978}">
      <dgm:prSet/>
      <dgm:spPr/>
      <dgm:t>
        <a:bodyPr/>
        <a:lstStyle/>
        <a:p>
          <a:endParaRPr lang="en-US"/>
        </a:p>
      </dgm:t>
    </dgm:pt>
    <dgm:pt modelId="{02441284-A7A6-4CCD-B809-C6BEAAC091A9}" type="sibTrans" cxnId="{2F246275-FE39-43B1-BE57-FC904C3F4978}">
      <dgm:prSet/>
      <dgm:spPr/>
      <dgm:t>
        <a:bodyPr/>
        <a:lstStyle/>
        <a:p>
          <a:endParaRPr lang="en-US"/>
        </a:p>
      </dgm:t>
    </dgm:pt>
    <dgm:pt modelId="{468BA56E-1294-4E13-BD87-AA701E62BDC5}">
      <dgm:prSet phldrT="[Text]" custT="1"/>
      <dgm:spPr/>
      <dgm:t>
        <a:bodyPr/>
        <a:lstStyle/>
        <a:p>
          <a:endParaRPr lang="en-US" sz="1600" dirty="0">
            <a:latin typeface="Times New Roman" panose="02020603050405020304" pitchFamily="18" charset="0"/>
            <a:cs typeface="Times New Roman" panose="02020603050405020304" pitchFamily="18" charset="0"/>
          </a:endParaRPr>
        </a:p>
      </dgm:t>
    </dgm:pt>
    <dgm:pt modelId="{DA0D0541-371A-4F91-9EEB-D851B38A582F}" type="parTrans" cxnId="{88B9E734-1D5C-425B-951A-21E1CE8D94D2}">
      <dgm:prSet/>
      <dgm:spPr/>
      <dgm:t>
        <a:bodyPr/>
        <a:lstStyle/>
        <a:p>
          <a:endParaRPr lang="en-US"/>
        </a:p>
      </dgm:t>
    </dgm:pt>
    <dgm:pt modelId="{6E51F60B-3AEA-48B2-A4D3-D1D9300CA42A}" type="sibTrans" cxnId="{88B9E734-1D5C-425B-951A-21E1CE8D94D2}">
      <dgm:prSet/>
      <dgm:spPr/>
      <dgm:t>
        <a:bodyPr/>
        <a:lstStyle/>
        <a:p>
          <a:endParaRPr lang="en-US"/>
        </a:p>
      </dgm:t>
    </dgm:pt>
    <dgm:pt modelId="{614524B1-3658-405C-AB1D-44D740A78F84}">
      <dgm:prSet phldrT="[Text]" custT="1"/>
      <dgm:spPr/>
      <dgm:t>
        <a:bodyPr/>
        <a:lstStyle/>
        <a:p>
          <a:r>
            <a:rPr lang="en-US" sz="1600" dirty="0">
              <a:latin typeface="Times New Roman" panose="02020603050405020304" pitchFamily="18" charset="0"/>
              <a:cs typeface="Times New Roman" panose="02020603050405020304" pitchFamily="18" charset="0"/>
            </a:rPr>
            <a:t>Rotary compressor</a:t>
          </a:r>
        </a:p>
      </dgm:t>
    </dgm:pt>
    <dgm:pt modelId="{7A5D4F47-3F8A-4EDC-AF0A-3E12DEC51EDE}" type="parTrans" cxnId="{C37E768F-7590-4F94-A4A8-8F18C80B8CA7}">
      <dgm:prSet/>
      <dgm:spPr/>
      <dgm:t>
        <a:bodyPr/>
        <a:lstStyle/>
        <a:p>
          <a:endParaRPr lang="en-US"/>
        </a:p>
      </dgm:t>
    </dgm:pt>
    <dgm:pt modelId="{E3C9B913-580A-425E-B7FE-66C94F8BA431}" type="sibTrans" cxnId="{C37E768F-7590-4F94-A4A8-8F18C80B8CA7}">
      <dgm:prSet/>
      <dgm:spPr/>
      <dgm:t>
        <a:bodyPr/>
        <a:lstStyle/>
        <a:p>
          <a:endParaRPr lang="en-US"/>
        </a:p>
      </dgm:t>
    </dgm:pt>
    <dgm:pt modelId="{847C942B-D9CD-4FA3-8844-46E8EC0A0DEA}">
      <dgm:prSet phldrT="[Text]" custT="1"/>
      <dgm:spPr/>
      <dgm:t>
        <a:bodyPr/>
        <a:lstStyle/>
        <a:p>
          <a:r>
            <a:rPr lang="en-US" sz="1600" dirty="0">
              <a:latin typeface="Times New Roman" panose="02020603050405020304" pitchFamily="18" charset="0"/>
              <a:cs typeface="Times New Roman" panose="02020603050405020304" pitchFamily="18" charset="0"/>
            </a:rPr>
            <a:t>Evaporator</a:t>
          </a:r>
        </a:p>
      </dgm:t>
    </dgm:pt>
    <dgm:pt modelId="{BB7AD6CA-97FB-47A5-B6E5-7FDB77D089AC}" type="parTrans" cxnId="{7F7F9474-FB98-4C9C-85F2-19D689278FD4}">
      <dgm:prSet/>
      <dgm:spPr/>
      <dgm:t>
        <a:bodyPr/>
        <a:lstStyle/>
        <a:p>
          <a:endParaRPr lang="en-US"/>
        </a:p>
      </dgm:t>
    </dgm:pt>
    <dgm:pt modelId="{653EC97A-DF7D-4DDA-818E-1EEC1B5F4F74}" type="sibTrans" cxnId="{7F7F9474-FB98-4C9C-85F2-19D689278FD4}">
      <dgm:prSet/>
      <dgm:spPr/>
      <dgm:t>
        <a:bodyPr/>
        <a:lstStyle/>
        <a:p>
          <a:endParaRPr lang="en-US"/>
        </a:p>
      </dgm:t>
    </dgm:pt>
    <dgm:pt modelId="{FC4762B1-6656-4A0B-B303-45D8D8C34CBE}">
      <dgm:prSet phldrT="[Text]" custT="1"/>
      <dgm:spPr/>
      <dgm:t>
        <a:bodyPr/>
        <a:lstStyle/>
        <a:p>
          <a:endParaRPr lang="en-US" sz="1600" dirty="0">
            <a:latin typeface="Times New Roman" panose="02020603050405020304" pitchFamily="18" charset="0"/>
            <a:cs typeface="Times New Roman" panose="02020603050405020304" pitchFamily="18" charset="0"/>
          </a:endParaRPr>
        </a:p>
      </dgm:t>
    </dgm:pt>
    <dgm:pt modelId="{CEACEF58-F86B-4307-BF62-18733DCECF93}" type="parTrans" cxnId="{87E81436-6E9F-4BEB-88FD-FABBA24DFA30}">
      <dgm:prSet/>
      <dgm:spPr/>
      <dgm:t>
        <a:bodyPr/>
        <a:lstStyle/>
        <a:p>
          <a:endParaRPr lang="en-US"/>
        </a:p>
      </dgm:t>
    </dgm:pt>
    <dgm:pt modelId="{029E95C4-4B56-41A3-90D6-FACAC5606F35}" type="sibTrans" cxnId="{87E81436-6E9F-4BEB-88FD-FABBA24DFA30}">
      <dgm:prSet/>
      <dgm:spPr/>
      <dgm:t>
        <a:bodyPr/>
        <a:lstStyle/>
        <a:p>
          <a:endParaRPr lang="en-US"/>
        </a:p>
      </dgm:t>
    </dgm:pt>
    <dgm:pt modelId="{92F606C8-ADDE-421C-A8D4-1AD18C198EA9}">
      <dgm:prSet phldrT="[Text]" custT="1"/>
      <dgm:spPr/>
      <dgm:t>
        <a:bodyPr/>
        <a:lstStyle/>
        <a:p>
          <a:r>
            <a:rPr lang="en-US" sz="1600" dirty="0">
              <a:latin typeface="Times New Roman" panose="02020603050405020304" pitchFamily="18" charset="0"/>
              <a:cs typeface="Times New Roman" panose="02020603050405020304" pitchFamily="18" charset="0"/>
            </a:rPr>
            <a:t>Condenser</a:t>
          </a:r>
        </a:p>
      </dgm:t>
    </dgm:pt>
    <dgm:pt modelId="{3B949EA0-B83F-4A16-963F-C01313FBF193}" type="parTrans" cxnId="{B49EAEBC-6522-4B06-9008-009CF0C20886}">
      <dgm:prSet/>
      <dgm:spPr/>
      <dgm:t>
        <a:bodyPr/>
        <a:lstStyle/>
        <a:p>
          <a:endParaRPr lang="en-US"/>
        </a:p>
      </dgm:t>
    </dgm:pt>
    <dgm:pt modelId="{BD37BFD9-C9FF-4E98-B977-7CF0ECDD943A}" type="sibTrans" cxnId="{B49EAEBC-6522-4B06-9008-009CF0C20886}">
      <dgm:prSet/>
      <dgm:spPr/>
      <dgm:t>
        <a:bodyPr/>
        <a:lstStyle/>
        <a:p>
          <a:endParaRPr lang="en-US"/>
        </a:p>
      </dgm:t>
    </dgm:pt>
    <dgm:pt modelId="{BE53A357-3959-4E7B-A2B3-70B2B5DC246E}">
      <dgm:prSet phldrT="[Text]" custT="1"/>
      <dgm:spPr/>
      <dgm:t>
        <a:bodyPr/>
        <a:lstStyle/>
        <a:p>
          <a:r>
            <a:rPr lang="en-US" sz="1600" dirty="0">
              <a:latin typeface="Times New Roman" panose="02020603050405020304" pitchFamily="18" charset="0"/>
              <a:cs typeface="Times New Roman" panose="02020603050405020304" pitchFamily="18" charset="0"/>
            </a:rPr>
            <a:t>Expansion valve</a:t>
          </a:r>
        </a:p>
      </dgm:t>
    </dgm:pt>
    <dgm:pt modelId="{F6D68BAB-5455-49CF-958C-7ECDCCF5772B}" type="parTrans" cxnId="{77D96BDF-ACE1-44A2-8FD1-D5D94161A3E1}">
      <dgm:prSet/>
      <dgm:spPr/>
      <dgm:t>
        <a:bodyPr/>
        <a:lstStyle/>
        <a:p>
          <a:endParaRPr lang="en-US"/>
        </a:p>
      </dgm:t>
    </dgm:pt>
    <dgm:pt modelId="{D722663A-D9EB-4233-8812-62BD5BEBA365}" type="sibTrans" cxnId="{77D96BDF-ACE1-44A2-8FD1-D5D94161A3E1}">
      <dgm:prSet/>
      <dgm:spPr/>
      <dgm:t>
        <a:bodyPr/>
        <a:lstStyle/>
        <a:p>
          <a:endParaRPr lang="en-US"/>
        </a:p>
      </dgm:t>
    </dgm:pt>
    <dgm:pt modelId="{4FF13B3A-DE27-4064-86E4-B4BD73F02FD1}">
      <dgm:prSet phldrT="[Text]" custT="1"/>
      <dgm:spPr/>
      <dgm:t>
        <a:bodyPr/>
        <a:lstStyle/>
        <a:p>
          <a:r>
            <a:rPr lang="en-US" sz="1600" dirty="0">
              <a:latin typeface="Times New Roman" panose="02020603050405020304" pitchFamily="18" charset="0"/>
              <a:cs typeface="Times New Roman" panose="02020603050405020304" pitchFamily="18" charset="0"/>
            </a:rPr>
            <a:t>Copper tube</a:t>
          </a:r>
        </a:p>
      </dgm:t>
    </dgm:pt>
    <dgm:pt modelId="{4EEEBBA3-FF65-45DC-94CB-4731CEC403DF}" type="parTrans" cxnId="{F5DB3920-B35E-43FB-8C2E-4BD3D3DE5593}">
      <dgm:prSet/>
      <dgm:spPr/>
    </dgm:pt>
    <dgm:pt modelId="{F8B35921-9243-44BB-B8CA-980EAA1365AD}" type="sibTrans" cxnId="{F5DB3920-B35E-43FB-8C2E-4BD3D3DE5593}">
      <dgm:prSet/>
      <dgm:spPr/>
    </dgm:pt>
    <dgm:pt modelId="{261DEF82-8841-48DF-AAB5-22E0F1906850}">
      <dgm:prSet phldrT="[Text]" custT="1"/>
      <dgm:spPr/>
      <dgm:t>
        <a:bodyPr/>
        <a:lstStyle/>
        <a:p>
          <a:r>
            <a:rPr lang="en-US" sz="1600" dirty="0">
              <a:latin typeface="Times New Roman" panose="02020603050405020304" pitchFamily="18" charset="0"/>
              <a:cs typeface="Times New Roman" panose="02020603050405020304" pitchFamily="18" charset="0"/>
            </a:rPr>
            <a:t>Plastic tube with different number of holes installed in the bottom of shell side </a:t>
          </a:r>
        </a:p>
      </dgm:t>
    </dgm:pt>
    <dgm:pt modelId="{7DCC2857-479A-4E29-BF49-775790A466AD}" type="parTrans" cxnId="{D485414D-4CBC-4FA3-8B81-1D56B3584FA4}">
      <dgm:prSet/>
      <dgm:spPr/>
    </dgm:pt>
    <dgm:pt modelId="{628926DA-6405-49ED-9D03-7CB8243B931F}" type="sibTrans" cxnId="{D485414D-4CBC-4FA3-8B81-1D56B3584FA4}">
      <dgm:prSet/>
      <dgm:spPr/>
    </dgm:pt>
    <dgm:pt modelId="{7E9D388C-BF9D-4583-B58A-FD9F7FB9E3F8}">
      <dgm:prSet phldrT="[Text]" custT="1"/>
      <dgm:spPr/>
      <dgm:t>
        <a:bodyPr/>
        <a:lstStyle/>
        <a:p>
          <a:r>
            <a:rPr lang="en-US" sz="1600" dirty="0">
              <a:latin typeface="Times New Roman" panose="02020603050405020304" pitchFamily="18" charset="0"/>
              <a:cs typeface="Times New Roman" panose="02020603050405020304" pitchFamily="18" charset="0"/>
            </a:rPr>
            <a:t>Electrical heater</a:t>
          </a:r>
        </a:p>
      </dgm:t>
    </dgm:pt>
    <dgm:pt modelId="{553CF46A-5B38-4260-99A9-FE1CF09D4811}" type="sibTrans" cxnId="{BBC84736-8FE7-4665-839B-EB2313DD491E}">
      <dgm:prSet/>
      <dgm:spPr/>
      <dgm:t>
        <a:bodyPr/>
        <a:lstStyle/>
        <a:p>
          <a:endParaRPr lang="en-US"/>
        </a:p>
      </dgm:t>
    </dgm:pt>
    <dgm:pt modelId="{BC5F76AC-4B60-4490-A49E-767D25DA86BA}" type="parTrans" cxnId="{BBC84736-8FE7-4665-839B-EB2313DD491E}">
      <dgm:prSet/>
      <dgm:spPr/>
      <dgm:t>
        <a:bodyPr/>
        <a:lstStyle/>
        <a:p>
          <a:endParaRPr lang="en-US"/>
        </a:p>
      </dgm:t>
    </dgm:pt>
    <dgm:pt modelId="{C9AF7BA2-4924-418C-8F6B-4FA4CDBA2DC8}" type="pres">
      <dgm:prSet presAssocID="{AC957373-26BB-4EEA-A53C-8AAC87E3705B}" presName="Name0" presStyleCnt="0">
        <dgm:presLayoutVars>
          <dgm:dir/>
          <dgm:animLvl val="lvl"/>
          <dgm:resizeHandles val="exact"/>
        </dgm:presLayoutVars>
      </dgm:prSet>
      <dgm:spPr/>
    </dgm:pt>
    <dgm:pt modelId="{A69BD08D-9D1B-4315-B1A8-935DB88D2D24}" type="pres">
      <dgm:prSet presAssocID="{46AD8A81-BA74-48D5-AECC-2D6BD5122DD9}" presName="composite" presStyleCnt="0"/>
      <dgm:spPr/>
    </dgm:pt>
    <dgm:pt modelId="{C3EE34C5-8D76-411D-AFE7-74A0FC595F27}" type="pres">
      <dgm:prSet presAssocID="{46AD8A81-BA74-48D5-AECC-2D6BD5122DD9}" presName="parTx" presStyleLbl="alignNode1" presStyleIdx="0" presStyleCnt="3">
        <dgm:presLayoutVars>
          <dgm:chMax val="0"/>
          <dgm:chPref val="0"/>
          <dgm:bulletEnabled val="1"/>
        </dgm:presLayoutVars>
      </dgm:prSet>
      <dgm:spPr/>
    </dgm:pt>
    <dgm:pt modelId="{CC165110-01CB-4A19-9DD0-53145EC6188D}" type="pres">
      <dgm:prSet presAssocID="{46AD8A81-BA74-48D5-AECC-2D6BD5122DD9}" presName="desTx" presStyleLbl="alignAccFollowNode1" presStyleIdx="0" presStyleCnt="3">
        <dgm:presLayoutVars>
          <dgm:bulletEnabled val="1"/>
        </dgm:presLayoutVars>
      </dgm:prSet>
      <dgm:spPr/>
    </dgm:pt>
    <dgm:pt modelId="{2808328B-BD0F-4CF9-B533-A661B49225FB}" type="pres">
      <dgm:prSet presAssocID="{5F09C2B9-77DD-4A78-AE34-DB480A2D8132}" presName="space" presStyleCnt="0"/>
      <dgm:spPr/>
    </dgm:pt>
    <dgm:pt modelId="{C6D8F850-93D7-4DA9-815B-EBC4339256D7}" type="pres">
      <dgm:prSet presAssocID="{2CD05221-000B-430D-84DA-1E88E8EB651C}" presName="composite" presStyleCnt="0"/>
      <dgm:spPr/>
    </dgm:pt>
    <dgm:pt modelId="{04966101-858C-4ABD-92A6-A07DCB6EF96B}" type="pres">
      <dgm:prSet presAssocID="{2CD05221-000B-430D-84DA-1E88E8EB651C}" presName="parTx" presStyleLbl="alignNode1" presStyleIdx="1" presStyleCnt="3">
        <dgm:presLayoutVars>
          <dgm:chMax val="0"/>
          <dgm:chPref val="0"/>
          <dgm:bulletEnabled val="1"/>
        </dgm:presLayoutVars>
      </dgm:prSet>
      <dgm:spPr/>
    </dgm:pt>
    <dgm:pt modelId="{B5DB3788-2C4D-45FF-A12D-57E2CFCEC329}" type="pres">
      <dgm:prSet presAssocID="{2CD05221-000B-430D-84DA-1E88E8EB651C}" presName="desTx" presStyleLbl="alignAccFollowNode1" presStyleIdx="1" presStyleCnt="3">
        <dgm:presLayoutVars>
          <dgm:bulletEnabled val="1"/>
        </dgm:presLayoutVars>
      </dgm:prSet>
      <dgm:spPr/>
    </dgm:pt>
    <dgm:pt modelId="{F35AC447-8047-43CE-AA00-DE4A9E531160}" type="pres">
      <dgm:prSet presAssocID="{3C18EF04-BB65-4E21-8EDB-11904930AC16}" presName="space" presStyleCnt="0"/>
      <dgm:spPr/>
    </dgm:pt>
    <dgm:pt modelId="{9BE278CF-FCE0-4E86-8AA6-67752543A8E0}" type="pres">
      <dgm:prSet presAssocID="{66A254C8-3D42-49AF-BAB3-3C1F97DBF469}" presName="composite" presStyleCnt="0"/>
      <dgm:spPr/>
    </dgm:pt>
    <dgm:pt modelId="{4A87C589-B58B-48CF-B067-1A291C91858E}" type="pres">
      <dgm:prSet presAssocID="{66A254C8-3D42-49AF-BAB3-3C1F97DBF469}" presName="parTx" presStyleLbl="alignNode1" presStyleIdx="2" presStyleCnt="3">
        <dgm:presLayoutVars>
          <dgm:chMax val="0"/>
          <dgm:chPref val="0"/>
          <dgm:bulletEnabled val="1"/>
        </dgm:presLayoutVars>
      </dgm:prSet>
      <dgm:spPr/>
    </dgm:pt>
    <dgm:pt modelId="{C3F26733-B85E-4349-B174-198394C1E6BB}" type="pres">
      <dgm:prSet presAssocID="{66A254C8-3D42-49AF-BAB3-3C1F97DBF469}" presName="desTx" presStyleLbl="alignAccFollowNode1" presStyleIdx="2" presStyleCnt="3">
        <dgm:presLayoutVars>
          <dgm:bulletEnabled val="1"/>
        </dgm:presLayoutVars>
      </dgm:prSet>
      <dgm:spPr/>
    </dgm:pt>
  </dgm:ptLst>
  <dgm:cxnLst>
    <dgm:cxn modelId="{23C5CE04-E350-43FC-A339-CF2E6DED37A7}" type="presOf" srcId="{DBBA83E2-1C92-4B5F-9173-E3077849D879}" destId="{CC165110-01CB-4A19-9DD0-53145EC6188D}" srcOrd="0" destOrd="0" presId="urn:microsoft.com/office/officeart/2005/8/layout/hList1"/>
    <dgm:cxn modelId="{E9AE4807-0E52-4D16-B33B-BCDF799F02CE}" srcId="{AC957373-26BB-4EEA-A53C-8AAC87E3705B}" destId="{46AD8A81-BA74-48D5-AECC-2D6BD5122DD9}" srcOrd="0" destOrd="0" parTransId="{A1361D8C-FFD3-41AF-941A-D14B09CD68D4}" sibTransId="{5F09C2B9-77DD-4A78-AE34-DB480A2D8132}"/>
    <dgm:cxn modelId="{89436418-7468-428A-84AD-843EFAC312A1}" type="presOf" srcId="{7E9D388C-BF9D-4583-B58A-FD9F7FB9E3F8}" destId="{CC165110-01CB-4A19-9DD0-53145EC6188D}" srcOrd="0" destOrd="2" presId="urn:microsoft.com/office/officeart/2005/8/layout/hList1"/>
    <dgm:cxn modelId="{A8D9A61E-2E91-4EF0-A052-1263985D68E5}" type="presOf" srcId="{AC957373-26BB-4EEA-A53C-8AAC87E3705B}" destId="{C9AF7BA2-4924-418C-8F6B-4FA4CDBA2DC8}" srcOrd="0" destOrd="0" presId="urn:microsoft.com/office/officeart/2005/8/layout/hList1"/>
    <dgm:cxn modelId="{F5DB3920-B35E-43FB-8C2E-4BD3D3DE5593}" srcId="{66A254C8-3D42-49AF-BAB3-3C1F97DBF469}" destId="{4FF13B3A-DE27-4064-86E4-B4BD73F02FD1}" srcOrd="1" destOrd="0" parTransId="{4EEEBBA3-FF65-45DC-94CB-4731CEC403DF}" sibTransId="{F8B35921-9243-44BB-B8CA-980EAA1365AD}"/>
    <dgm:cxn modelId="{28A5F32D-EE04-4370-AB69-B4D1725D89AC}" srcId="{46AD8A81-BA74-48D5-AECC-2D6BD5122DD9}" destId="{EB7B5B56-8E11-44B2-BE64-95CAD64BDE0A}" srcOrd="1" destOrd="0" parTransId="{98696501-67FE-42D0-B781-23D440D67650}" sibTransId="{20E3173E-264F-4F6F-85E4-805C2CD748CA}"/>
    <dgm:cxn modelId="{4D92C72F-F8E8-412F-BE39-942F5791FBA6}" srcId="{AC957373-26BB-4EEA-A53C-8AAC87E3705B}" destId="{66A254C8-3D42-49AF-BAB3-3C1F97DBF469}" srcOrd="2" destOrd="0" parTransId="{BF2DE410-5238-4495-940D-BA1054E7F945}" sibTransId="{DCA68DCC-E318-490B-A120-832CD6D8FA08}"/>
    <dgm:cxn modelId="{88B9E734-1D5C-425B-951A-21E1CE8D94D2}" srcId="{46AD8A81-BA74-48D5-AECC-2D6BD5122DD9}" destId="{468BA56E-1294-4E13-BD87-AA701E62BDC5}" srcOrd="3" destOrd="0" parTransId="{DA0D0541-371A-4F91-9EEB-D851B38A582F}" sibTransId="{6E51F60B-3AEA-48B2-A4D3-D1D9300CA42A}"/>
    <dgm:cxn modelId="{87E81436-6E9F-4BEB-88FD-FABBA24DFA30}" srcId="{2CD05221-000B-430D-84DA-1E88E8EB651C}" destId="{FC4762B1-6656-4A0B-B303-45D8D8C34CBE}" srcOrd="5" destOrd="0" parTransId="{CEACEF58-F86B-4307-BF62-18733DCECF93}" sibTransId="{029E95C4-4B56-41A3-90D6-FACAC5606F35}"/>
    <dgm:cxn modelId="{BBC84736-8FE7-4665-839B-EB2313DD491E}" srcId="{46AD8A81-BA74-48D5-AECC-2D6BD5122DD9}" destId="{7E9D388C-BF9D-4583-B58A-FD9F7FB9E3F8}" srcOrd="2" destOrd="0" parTransId="{BC5F76AC-4B60-4490-A49E-767D25DA86BA}" sibTransId="{553CF46A-5B38-4260-99A9-FE1CF09D4811}"/>
    <dgm:cxn modelId="{496A9637-0A9D-4FA4-B461-80E706B9C2BE}" type="presOf" srcId="{92F606C8-ADDE-421C-A8D4-1AD18C198EA9}" destId="{B5DB3788-2C4D-45FF-A12D-57E2CFCEC329}" srcOrd="0" destOrd="3" presId="urn:microsoft.com/office/officeart/2005/8/layout/hList1"/>
    <dgm:cxn modelId="{C2026A6A-7DD5-4797-BC99-6D92E9FB78DB}" srcId="{AC957373-26BB-4EEA-A53C-8AAC87E3705B}" destId="{2CD05221-000B-430D-84DA-1E88E8EB651C}" srcOrd="1" destOrd="0" parTransId="{C3852418-8FAE-41A7-A7AB-C9DA72347080}" sibTransId="{3C18EF04-BB65-4E21-8EDB-11904930AC16}"/>
    <dgm:cxn modelId="{BAE1BC4A-449B-4430-B81E-9EF8B07E038C}" type="presOf" srcId="{4FF13B3A-DE27-4064-86E4-B4BD73F02FD1}" destId="{C3F26733-B85E-4349-B174-198394C1E6BB}" srcOrd="0" destOrd="1" presId="urn:microsoft.com/office/officeart/2005/8/layout/hList1"/>
    <dgm:cxn modelId="{D485414D-4CBC-4FA3-8B81-1D56B3584FA4}" srcId="{66A254C8-3D42-49AF-BAB3-3C1F97DBF469}" destId="{261DEF82-8841-48DF-AAB5-22E0F1906850}" srcOrd="2" destOrd="0" parTransId="{7DCC2857-479A-4E29-BF49-775790A466AD}" sibTransId="{628926DA-6405-49ED-9D03-7CB8243B931F}"/>
    <dgm:cxn modelId="{7F7F9474-FB98-4C9C-85F2-19D689278FD4}" srcId="{2CD05221-000B-430D-84DA-1E88E8EB651C}" destId="{847C942B-D9CD-4FA3-8844-46E8EC0A0DEA}" srcOrd="2" destOrd="0" parTransId="{BB7AD6CA-97FB-47A5-B6E5-7FDB77D089AC}" sibTransId="{653EC97A-DF7D-4DDA-818E-1EEC1B5F4F74}"/>
    <dgm:cxn modelId="{2F246275-FE39-43B1-BE57-FC904C3F4978}" srcId="{66A254C8-3D42-49AF-BAB3-3C1F97DBF469}" destId="{19FC9E41-9B6B-4E52-A6CE-DAED7F95DD60}" srcOrd="0" destOrd="0" parTransId="{8A079FFF-3B75-4779-A69A-CD830FE5E9BD}" sibTransId="{02441284-A7A6-4CCD-B809-C6BEAAC091A9}"/>
    <dgm:cxn modelId="{88EBDA89-9953-4C56-83E4-A5846DA58D54}" type="presOf" srcId="{2CD05221-000B-430D-84DA-1E88E8EB651C}" destId="{04966101-858C-4ABD-92A6-A07DCB6EF96B}" srcOrd="0" destOrd="0" presId="urn:microsoft.com/office/officeart/2005/8/layout/hList1"/>
    <dgm:cxn modelId="{C37E768F-7590-4F94-A4A8-8F18C80B8CA7}" srcId="{2CD05221-000B-430D-84DA-1E88E8EB651C}" destId="{614524B1-3658-405C-AB1D-44D740A78F84}" srcOrd="1" destOrd="0" parTransId="{7A5D4F47-3F8A-4EDC-AF0A-3E12DEC51EDE}" sibTransId="{E3C9B913-580A-425E-B7FE-66C94F8BA431}"/>
    <dgm:cxn modelId="{EFA24895-A8F5-4214-97EB-2683E34105BD}" srcId="{2CD05221-000B-430D-84DA-1E88E8EB651C}" destId="{EB99422E-7290-4D85-912F-A9C81AFBD7A3}" srcOrd="0" destOrd="0" parTransId="{E52E6A83-4BA4-434F-B497-1AE09939ED8B}" sibTransId="{7A8DE82B-AC3F-4BFA-9E6F-7C68F288570D}"/>
    <dgm:cxn modelId="{C8476996-2325-4E8F-8C2B-41211390D105}" type="presOf" srcId="{468BA56E-1294-4E13-BD87-AA701E62BDC5}" destId="{CC165110-01CB-4A19-9DD0-53145EC6188D}" srcOrd="0" destOrd="3" presId="urn:microsoft.com/office/officeart/2005/8/layout/hList1"/>
    <dgm:cxn modelId="{27CB17A7-5D1D-4BA0-A184-987E5FBCCB5D}" srcId="{46AD8A81-BA74-48D5-AECC-2D6BD5122DD9}" destId="{DBBA83E2-1C92-4B5F-9173-E3077849D879}" srcOrd="0" destOrd="0" parTransId="{D5AD69AE-7AFB-451C-8CA5-72B0C1572EB3}" sibTransId="{13DADA96-4C41-4950-A9C0-4BB4A9E65B4B}"/>
    <dgm:cxn modelId="{EA6BC4AE-014A-4169-8694-7C8A237ABA0E}" type="presOf" srcId="{FC4762B1-6656-4A0B-B303-45D8D8C34CBE}" destId="{B5DB3788-2C4D-45FF-A12D-57E2CFCEC329}" srcOrd="0" destOrd="5" presId="urn:microsoft.com/office/officeart/2005/8/layout/hList1"/>
    <dgm:cxn modelId="{C80F09B8-C2FC-49E0-A4FC-C9293BF96370}" type="presOf" srcId="{19FC9E41-9B6B-4E52-A6CE-DAED7F95DD60}" destId="{C3F26733-B85E-4349-B174-198394C1E6BB}" srcOrd="0" destOrd="0" presId="urn:microsoft.com/office/officeart/2005/8/layout/hList1"/>
    <dgm:cxn modelId="{EFE107BB-CBC5-4E51-A113-0A37694B38A8}" type="presOf" srcId="{261DEF82-8841-48DF-AAB5-22E0F1906850}" destId="{C3F26733-B85E-4349-B174-198394C1E6BB}" srcOrd="0" destOrd="2" presId="urn:microsoft.com/office/officeart/2005/8/layout/hList1"/>
    <dgm:cxn modelId="{B49EAEBC-6522-4B06-9008-009CF0C20886}" srcId="{2CD05221-000B-430D-84DA-1E88E8EB651C}" destId="{92F606C8-ADDE-421C-A8D4-1AD18C198EA9}" srcOrd="3" destOrd="0" parTransId="{3B949EA0-B83F-4A16-963F-C01313FBF193}" sibTransId="{BD37BFD9-C9FF-4E98-B977-7CF0ECDD943A}"/>
    <dgm:cxn modelId="{5C954DD6-3422-4469-A267-F69F0E69EB1B}" type="presOf" srcId="{614524B1-3658-405C-AB1D-44D740A78F84}" destId="{B5DB3788-2C4D-45FF-A12D-57E2CFCEC329}" srcOrd="0" destOrd="1" presId="urn:microsoft.com/office/officeart/2005/8/layout/hList1"/>
    <dgm:cxn modelId="{77D96BDF-ACE1-44A2-8FD1-D5D94161A3E1}" srcId="{2CD05221-000B-430D-84DA-1E88E8EB651C}" destId="{BE53A357-3959-4E7B-A2B3-70B2B5DC246E}" srcOrd="4" destOrd="0" parTransId="{F6D68BAB-5455-49CF-958C-7ECDCCF5772B}" sibTransId="{D722663A-D9EB-4233-8812-62BD5BEBA365}"/>
    <dgm:cxn modelId="{A90F3FE8-C111-4D24-A316-32131A799294}" type="presOf" srcId="{BE53A357-3959-4E7B-A2B3-70B2B5DC246E}" destId="{B5DB3788-2C4D-45FF-A12D-57E2CFCEC329}" srcOrd="0" destOrd="4" presId="urn:microsoft.com/office/officeart/2005/8/layout/hList1"/>
    <dgm:cxn modelId="{AB5FC1EA-1CFD-479D-BE92-807B565EF56D}" type="presOf" srcId="{EB99422E-7290-4D85-912F-A9C81AFBD7A3}" destId="{B5DB3788-2C4D-45FF-A12D-57E2CFCEC329}" srcOrd="0" destOrd="0" presId="urn:microsoft.com/office/officeart/2005/8/layout/hList1"/>
    <dgm:cxn modelId="{9B66E9EA-BD4F-46E7-A2A2-C41AC79BF9F3}" type="presOf" srcId="{847C942B-D9CD-4FA3-8844-46E8EC0A0DEA}" destId="{B5DB3788-2C4D-45FF-A12D-57E2CFCEC329}" srcOrd="0" destOrd="2" presId="urn:microsoft.com/office/officeart/2005/8/layout/hList1"/>
    <dgm:cxn modelId="{3353E8EE-C67C-4DDB-AAD3-9A9F5A4BADDA}" type="presOf" srcId="{66A254C8-3D42-49AF-BAB3-3C1F97DBF469}" destId="{4A87C589-B58B-48CF-B067-1A291C91858E}" srcOrd="0" destOrd="0" presId="urn:microsoft.com/office/officeart/2005/8/layout/hList1"/>
    <dgm:cxn modelId="{3F55ACF4-E87A-4553-B7C1-88392930E2DE}" type="presOf" srcId="{46AD8A81-BA74-48D5-AECC-2D6BD5122DD9}" destId="{C3EE34C5-8D76-411D-AFE7-74A0FC595F27}" srcOrd="0" destOrd="0" presId="urn:microsoft.com/office/officeart/2005/8/layout/hList1"/>
    <dgm:cxn modelId="{57D7D1F9-855F-4589-9BE9-578C8CE6220B}" type="presOf" srcId="{EB7B5B56-8E11-44B2-BE64-95CAD64BDE0A}" destId="{CC165110-01CB-4A19-9DD0-53145EC6188D}" srcOrd="0" destOrd="1" presId="urn:microsoft.com/office/officeart/2005/8/layout/hList1"/>
    <dgm:cxn modelId="{60004716-B972-45F1-B5B3-688330F272C8}" type="presParOf" srcId="{C9AF7BA2-4924-418C-8F6B-4FA4CDBA2DC8}" destId="{A69BD08D-9D1B-4315-B1A8-935DB88D2D24}" srcOrd="0" destOrd="0" presId="urn:microsoft.com/office/officeart/2005/8/layout/hList1"/>
    <dgm:cxn modelId="{AE6FD1A6-C4D2-4C47-8F62-F61EE2707808}" type="presParOf" srcId="{A69BD08D-9D1B-4315-B1A8-935DB88D2D24}" destId="{C3EE34C5-8D76-411D-AFE7-74A0FC595F27}" srcOrd="0" destOrd="0" presId="urn:microsoft.com/office/officeart/2005/8/layout/hList1"/>
    <dgm:cxn modelId="{609DF730-726F-4F0B-A31C-7A529C89FB3F}" type="presParOf" srcId="{A69BD08D-9D1B-4315-B1A8-935DB88D2D24}" destId="{CC165110-01CB-4A19-9DD0-53145EC6188D}" srcOrd="1" destOrd="0" presId="urn:microsoft.com/office/officeart/2005/8/layout/hList1"/>
    <dgm:cxn modelId="{95724C0D-92C2-4B50-90B0-9ECF72407DC9}" type="presParOf" srcId="{C9AF7BA2-4924-418C-8F6B-4FA4CDBA2DC8}" destId="{2808328B-BD0F-4CF9-B533-A661B49225FB}" srcOrd="1" destOrd="0" presId="urn:microsoft.com/office/officeart/2005/8/layout/hList1"/>
    <dgm:cxn modelId="{F74FB175-4F8A-47D9-91C2-03FC389BEA6F}" type="presParOf" srcId="{C9AF7BA2-4924-418C-8F6B-4FA4CDBA2DC8}" destId="{C6D8F850-93D7-4DA9-815B-EBC4339256D7}" srcOrd="2" destOrd="0" presId="urn:microsoft.com/office/officeart/2005/8/layout/hList1"/>
    <dgm:cxn modelId="{714A25B7-61FB-418C-9D27-01FA87025935}" type="presParOf" srcId="{C6D8F850-93D7-4DA9-815B-EBC4339256D7}" destId="{04966101-858C-4ABD-92A6-A07DCB6EF96B}" srcOrd="0" destOrd="0" presId="urn:microsoft.com/office/officeart/2005/8/layout/hList1"/>
    <dgm:cxn modelId="{DABF765F-4425-461D-9C31-4D55113A1D30}" type="presParOf" srcId="{C6D8F850-93D7-4DA9-815B-EBC4339256D7}" destId="{B5DB3788-2C4D-45FF-A12D-57E2CFCEC329}" srcOrd="1" destOrd="0" presId="urn:microsoft.com/office/officeart/2005/8/layout/hList1"/>
    <dgm:cxn modelId="{6087E4B9-61F5-46B2-88CB-0D9821074E1D}" type="presParOf" srcId="{C9AF7BA2-4924-418C-8F6B-4FA4CDBA2DC8}" destId="{F35AC447-8047-43CE-AA00-DE4A9E531160}" srcOrd="3" destOrd="0" presId="urn:microsoft.com/office/officeart/2005/8/layout/hList1"/>
    <dgm:cxn modelId="{8DFBA590-5439-4204-8715-DA2D712A2C47}" type="presParOf" srcId="{C9AF7BA2-4924-418C-8F6B-4FA4CDBA2DC8}" destId="{9BE278CF-FCE0-4E86-8AA6-67752543A8E0}" srcOrd="4" destOrd="0" presId="urn:microsoft.com/office/officeart/2005/8/layout/hList1"/>
    <dgm:cxn modelId="{E7E7B696-0077-4E65-989D-F028297AD06B}" type="presParOf" srcId="{9BE278CF-FCE0-4E86-8AA6-67752543A8E0}" destId="{4A87C589-B58B-48CF-B067-1A291C91858E}" srcOrd="0" destOrd="0" presId="urn:microsoft.com/office/officeart/2005/8/layout/hList1"/>
    <dgm:cxn modelId="{FC4D001A-DCEE-4B5F-A497-628983F4CA1D}" type="presParOf" srcId="{9BE278CF-FCE0-4E86-8AA6-67752543A8E0}" destId="{C3F26733-B85E-4349-B174-198394C1E6B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CBFCA-88B4-482B-88D0-1732D019A00D}">
      <dsp:nvSpPr>
        <dsp:cNvPr id="0" name=""/>
        <dsp:cNvSpPr/>
      </dsp:nvSpPr>
      <dsp:spPr>
        <a:xfrm>
          <a:off x="55400" y="1030165"/>
          <a:ext cx="3220832" cy="479980"/>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Heat Exchanger Types</a:t>
          </a:r>
        </a:p>
      </dsp:txBody>
      <dsp:txXfrm>
        <a:off x="55400" y="1030165"/>
        <a:ext cx="3220832" cy="479980"/>
      </dsp:txXfrm>
    </dsp:sp>
    <dsp:sp modelId="{970970FF-577A-4AEE-A9CA-0E7AE2ADA3AB}">
      <dsp:nvSpPr>
        <dsp:cNvPr id="0" name=""/>
        <dsp:cNvSpPr/>
      </dsp:nvSpPr>
      <dsp:spPr>
        <a:xfrm>
          <a:off x="4499487" y="249882"/>
          <a:ext cx="4775352" cy="442847"/>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Double Tube Heat Exchanger</a:t>
          </a:r>
        </a:p>
      </dsp:txBody>
      <dsp:txXfrm>
        <a:off x="4499487" y="249882"/>
        <a:ext cx="4775352" cy="442847"/>
      </dsp:txXfrm>
    </dsp:sp>
    <dsp:sp modelId="{07E9A47E-A5F8-4697-807F-2DB38C66759C}">
      <dsp:nvSpPr>
        <dsp:cNvPr id="0" name=""/>
        <dsp:cNvSpPr/>
      </dsp:nvSpPr>
      <dsp:spPr>
        <a:xfrm>
          <a:off x="4473103" y="999068"/>
          <a:ext cx="4775352" cy="492730"/>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Helical Tubes</a:t>
          </a:r>
        </a:p>
      </dsp:txBody>
      <dsp:txXfrm>
        <a:off x="4473103" y="999068"/>
        <a:ext cx="4775352" cy="492730"/>
      </dsp:txXfrm>
    </dsp:sp>
    <dsp:sp modelId="{59C4FB67-0814-4D55-8E74-CD39D722EB2C}">
      <dsp:nvSpPr>
        <dsp:cNvPr id="0" name=""/>
        <dsp:cNvSpPr/>
      </dsp:nvSpPr>
      <dsp:spPr>
        <a:xfrm>
          <a:off x="4475013" y="1760283"/>
          <a:ext cx="4775352" cy="449093"/>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Shell and Tubes Heat Exchanger</a:t>
          </a:r>
        </a:p>
      </dsp:txBody>
      <dsp:txXfrm>
        <a:off x="4475013" y="1760283"/>
        <a:ext cx="4775352" cy="449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0F0EF-CF2C-4165-B8A5-E38549E26A9E}">
      <dsp:nvSpPr>
        <dsp:cNvPr id="0" name=""/>
        <dsp:cNvSpPr/>
      </dsp:nvSpPr>
      <dsp:spPr>
        <a:xfrm>
          <a:off x="1266750" y="410"/>
          <a:ext cx="1691165" cy="777704"/>
        </a:xfrm>
        <a:prstGeom prst="ellipse">
          <a:avLst/>
        </a:prstGeom>
        <a:gradFill rotWithShape="0">
          <a:gsLst>
            <a:gs pos="0">
              <a:schemeClr val="accent2">
                <a:shade val="50000"/>
                <a:hueOff val="0"/>
                <a:satOff val="0"/>
                <a:lumOff val="0"/>
                <a:alphaOff val="0"/>
                <a:tint val="94000"/>
                <a:satMod val="105000"/>
                <a:lumMod val="102000"/>
              </a:schemeClr>
            </a:gs>
            <a:gs pos="100000">
              <a:schemeClr val="accent2">
                <a:shade val="50000"/>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Experimental</a:t>
          </a:r>
        </a:p>
      </dsp:txBody>
      <dsp:txXfrm>
        <a:off x="1514415" y="114302"/>
        <a:ext cx="1195835" cy="549920"/>
      </dsp:txXfrm>
    </dsp:sp>
    <dsp:sp modelId="{3C9997CD-9956-4B57-B083-E67E0AC2E491}">
      <dsp:nvSpPr>
        <dsp:cNvPr id="0" name=""/>
        <dsp:cNvSpPr/>
      </dsp:nvSpPr>
      <dsp:spPr>
        <a:xfrm>
          <a:off x="1886798" y="841265"/>
          <a:ext cx="451068" cy="451068"/>
        </a:xfrm>
        <a:prstGeom prst="mathPlus">
          <a:avLst/>
        </a:prstGeom>
        <a:gradFill rotWithShape="0">
          <a:gsLst>
            <a:gs pos="0">
              <a:schemeClr val="accent2">
                <a:shade val="90000"/>
                <a:hueOff val="0"/>
                <a:satOff val="0"/>
                <a:lumOff val="0"/>
                <a:alphaOff val="0"/>
                <a:tint val="94000"/>
                <a:satMod val="105000"/>
                <a:lumMod val="102000"/>
              </a:schemeClr>
            </a:gs>
            <a:gs pos="100000">
              <a:schemeClr val="accent2">
                <a:shade val="90000"/>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46587" y="1013753"/>
        <a:ext cx="331490" cy="106092"/>
      </dsp:txXfrm>
    </dsp:sp>
    <dsp:sp modelId="{75FEB823-2D93-42EC-880D-7308CAE1782B}">
      <dsp:nvSpPr>
        <dsp:cNvPr id="0" name=""/>
        <dsp:cNvSpPr/>
      </dsp:nvSpPr>
      <dsp:spPr>
        <a:xfrm>
          <a:off x="1239865" y="1355483"/>
          <a:ext cx="1744935" cy="777704"/>
        </a:xfrm>
        <a:prstGeom prst="ellipse">
          <a:avLst/>
        </a:prstGeom>
        <a:gradFill rotWithShape="0">
          <a:gsLst>
            <a:gs pos="0">
              <a:schemeClr val="accent2">
                <a:shade val="50000"/>
                <a:hueOff val="-364149"/>
                <a:satOff val="18712"/>
                <a:lumOff val="29771"/>
                <a:alphaOff val="0"/>
                <a:tint val="94000"/>
                <a:satMod val="105000"/>
                <a:lumMod val="102000"/>
              </a:schemeClr>
            </a:gs>
            <a:gs pos="100000">
              <a:schemeClr val="accent2">
                <a:shade val="50000"/>
                <a:hueOff val="-364149"/>
                <a:satOff val="18712"/>
                <a:lumOff val="29771"/>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Numerical</a:t>
          </a:r>
        </a:p>
      </dsp:txBody>
      <dsp:txXfrm>
        <a:off x="1495405" y="1469375"/>
        <a:ext cx="1233855" cy="549920"/>
      </dsp:txXfrm>
    </dsp:sp>
    <dsp:sp modelId="{65D1CA71-F940-472A-8F86-52A2B52B0700}">
      <dsp:nvSpPr>
        <dsp:cNvPr id="0" name=""/>
        <dsp:cNvSpPr/>
      </dsp:nvSpPr>
      <dsp:spPr>
        <a:xfrm rot="21549551">
          <a:off x="3101548" y="905812"/>
          <a:ext cx="247560" cy="289306"/>
        </a:xfrm>
        <a:prstGeom prst="rightArrow">
          <a:avLst>
            <a:gd name="adj1" fmla="val 60000"/>
            <a:gd name="adj2" fmla="val 50000"/>
          </a:avLst>
        </a:prstGeom>
        <a:gradFill rotWithShape="0">
          <a:gsLst>
            <a:gs pos="0">
              <a:schemeClr val="accent2">
                <a:shade val="90000"/>
                <a:hueOff val="-524036"/>
                <a:satOff val="7627"/>
                <a:lumOff val="29407"/>
                <a:alphaOff val="0"/>
                <a:tint val="94000"/>
                <a:satMod val="105000"/>
                <a:lumMod val="102000"/>
              </a:schemeClr>
            </a:gs>
            <a:gs pos="100000">
              <a:schemeClr val="accent2">
                <a:shade val="90000"/>
                <a:hueOff val="-524036"/>
                <a:satOff val="7627"/>
                <a:lumOff val="29407"/>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01552" y="964218"/>
        <a:ext cx="173292" cy="173584"/>
      </dsp:txXfrm>
    </dsp:sp>
    <dsp:sp modelId="{1373ECD8-20C7-47BC-BD47-BD0E2DD56F2D}">
      <dsp:nvSpPr>
        <dsp:cNvPr id="0" name=""/>
        <dsp:cNvSpPr/>
      </dsp:nvSpPr>
      <dsp:spPr>
        <a:xfrm>
          <a:off x="3451423" y="249882"/>
          <a:ext cx="2665473" cy="1555409"/>
        </a:xfrm>
        <a:prstGeom prst="ellipse">
          <a:avLst/>
        </a:prstGeom>
        <a:gradFill rotWithShape="0">
          <a:gsLst>
            <a:gs pos="0">
              <a:schemeClr val="accent2">
                <a:shade val="50000"/>
                <a:hueOff val="-364149"/>
                <a:satOff val="18712"/>
                <a:lumOff val="29771"/>
                <a:alphaOff val="0"/>
                <a:tint val="94000"/>
                <a:satMod val="105000"/>
                <a:lumMod val="102000"/>
              </a:schemeClr>
            </a:gs>
            <a:gs pos="100000">
              <a:schemeClr val="accent2">
                <a:shade val="50000"/>
                <a:hueOff val="-364149"/>
                <a:satOff val="18712"/>
                <a:lumOff val="29771"/>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Compare experimental work with numerical simulation to verify the results</a:t>
          </a:r>
        </a:p>
      </dsp:txBody>
      <dsp:txXfrm>
        <a:off x="3841772" y="477666"/>
        <a:ext cx="1884775" cy="1099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A58C2-FA3F-484F-A8FE-330738D55E2B}">
      <dsp:nvSpPr>
        <dsp:cNvPr id="0" name=""/>
        <dsp:cNvSpPr/>
      </dsp:nvSpPr>
      <dsp:spPr>
        <a:xfrm>
          <a:off x="1262161" y="1605217"/>
          <a:ext cx="1209311" cy="1209311"/>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calculate</a:t>
          </a:r>
        </a:p>
      </dsp:txBody>
      <dsp:txXfrm>
        <a:off x="1439260" y="1782316"/>
        <a:ext cx="855113" cy="855113"/>
      </dsp:txXfrm>
    </dsp:sp>
    <dsp:sp modelId="{C5117397-AC8F-4C81-A537-AB1F0F5FFA26}">
      <dsp:nvSpPr>
        <dsp:cNvPr id="0" name=""/>
        <dsp:cNvSpPr/>
      </dsp:nvSpPr>
      <dsp:spPr>
        <a:xfrm rot="19719709">
          <a:off x="2245679" y="1387609"/>
          <a:ext cx="1886136" cy="34619"/>
        </a:xfrm>
        <a:custGeom>
          <a:avLst/>
          <a:gdLst/>
          <a:ahLst/>
          <a:cxnLst/>
          <a:rect l="0" t="0" r="0" b="0"/>
          <a:pathLst>
            <a:path>
              <a:moveTo>
                <a:pt x="0" y="17309"/>
              </a:moveTo>
              <a:lnTo>
                <a:pt x="1886136" y="17309"/>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141594" y="1357766"/>
        <a:ext cx="94306" cy="94306"/>
      </dsp:txXfrm>
    </dsp:sp>
    <dsp:sp modelId="{BDB91F7D-4A54-4CA7-B3BC-76EF218212B7}">
      <dsp:nvSpPr>
        <dsp:cNvPr id="0" name=""/>
        <dsp:cNvSpPr/>
      </dsp:nvSpPr>
      <dsp:spPr>
        <a:xfrm>
          <a:off x="3189228" y="239976"/>
          <a:ext cx="2670172" cy="703372"/>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br>
            <a:rPr lang="en-US" sz="1600" kern="1200" dirty="0">
              <a:latin typeface="Times New Roman" panose="02020603050405020304" pitchFamily="18" charset="0"/>
              <a:cs typeface="Times New Roman" panose="02020603050405020304" pitchFamily="18" charset="0"/>
            </a:rPr>
          </a:br>
          <a:r>
            <a:rPr lang="en-US" sz="1600" kern="1200" dirty="0">
              <a:latin typeface="Times New Roman" panose="02020603050405020304" pitchFamily="18" charset="0"/>
              <a:cs typeface="Times New Roman" panose="02020603050405020304" pitchFamily="18" charset="0"/>
            </a:rPr>
            <a:t>overall heat transfer</a:t>
          </a:r>
        </a:p>
      </dsp:txBody>
      <dsp:txXfrm>
        <a:off x="3580266" y="342982"/>
        <a:ext cx="1888096" cy="497360"/>
      </dsp:txXfrm>
    </dsp:sp>
    <dsp:sp modelId="{3CFC7EA7-49ED-43F8-B173-4BF623EAD475}">
      <dsp:nvSpPr>
        <dsp:cNvPr id="0" name=""/>
        <dsp:cNvSpPr/>
      </dsp:nvSpPr>
      <dsp:spPr>
        <a:xfrm rot="21054532">
          <a:off x="2458211" y="2025744"/>
          <a:ext cx="902252" cy="34619"/>
        </a:xfrm>
        <a:custGeom>
          <a:avLst/>
          <a:gdLst/>
          <a:ahLst/>
          <a:cxnLst/>
          <a:rect l="0" t="0" r="0" b="0"/>
          <a:pathLst>
            <a:path>
              <a:moveTo>
                <a:pt x="0" y="17309"/>
              </a:moveTo>
              <a:lnTo>
                <a:pt x="902252" y="17309"/>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6781" y="2020497"/>
        <a:ext cx="45112" cy="45112"/>
      </dsp:txXfrm>
    </dsp:sp>
    <dsp:sp modelId="{18A9566B-FA32-4103-93B6-7468192B05C6}">
      <dsp:nvSpPr>
        <dsp:cNvPr id="0" name=""/>
        <dsp:cNvSpPr/>
      </dsp:nvSpPr>
      <dsp:spPr>
        <a:xfrm>
          <a:off x="2987532" y="1440173"/>
          <a:ext cx="3300054" cy="652677"/>
        </a:xfrm>
        <a:prstGeom prst="ellipse">
          <a:avLst/>
        </a:prstGeom>
        <a:gradFill rotWithShape="0">
          <a:gsLst>
            <a:gs pos="0">
              <a:schemeClr val="accent3">
                <a:hueOff val="5473956"/>
                <a:satOff val="-1420"/>
                <a:lumOff val="1569"/>
                <a:alphaOff val="0"/>
                <a:tint val="94000"/>
                <a:satMod val="105000"/>
                <a:lumMod val="102000"/>
              </a:schemeClr>
            </a:gs>
            <a:gs pos="100000">
              <a:schemeClr val="accent3">
                <a:hueOff val="5473956"/>
                <a:satOff val="-1420"/>
                <a:lumOff val="1569"/>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Pressure drop </a:t>
          </a:r>
          <a:r>
            <a:rPr lang="el-GR" sz="1600" kern="1200" dirty="0">
              <a:latin typeface="Times New Roman" panose="02020603050405020304" pitchFamily="18" charset="0"/>
              <a:cs typeface="Times New Roman" panose="02020603050405020304" pitchFamily="18" charset="0"/>
            </a:rPr>
            <a:t>Δ</a:t>
          </a:r>
          <a:r>
            <a:rPr lang="en-US" sz="1600" kern="1200" dirty="0">
              <a:latin typeface="Times New Roman" panose="02020603050405020304" pitchFamily="18" charset="0"/>
              <a:cs typeface="Times New Roman" panose="02020603050405020304" pitchFamily="18" charset="0"/>
            </a:rPr>
            <a:t>P</a:t>
          </a:r>
        </a:p>
      </dsp:txBody>
      <dsp:txXfrm>
        <a:off x="3470814" y="1535755"/>
        <a:ext cx="2333490" cy="461513"/>
      </dsp:txXfrm>
    </dsp:sp>
    <dsp:sp modelId="{8C577AA3-D5DD-47D6-AD92-B71EBF007FDF}">
      <dsp:nvSpPr>
        <dsp:cNvPr id="0" name=""/>
        <dsp:cNvSpPr/>
      </dsp:nvSpPr>
      <dsp:spPr>
        <a:xfrm rot="1361354">
          <a:off x="2361495" y="2740730"/>
          <a:ext cx="1632900" cy="34619"/>
        </a:xfrm>
        <a:custGeom>
          <a:avLst/>
          <a:gdLst/>
          <a:ahLst/>
          <a:cxnLst/>
          <a:rect l="0" t="0" r="0" b="0"/>
          <a:pathLst>
            <a:path>
              <a:moveTo>
                <a:pt x="0" y="17309"/>
              </a:moveTo>
              <a:lnTo>
                <a:pt x="1632900" y="17309"/>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37123" y="2717217"/>
        <a:ext cx="81645" cy="81645"/>
      </dsp:txXfrm>
    </dsp:sp>
    <dsp:sp modelId="{F501573D-FF7E-4415-A606-D498978AD227}">
      <dsp:nvSpPr>
        <dsp:cNvPr id="0" name=""/>
        <dsp:cNvSpPr/>
      </dsp:nvSpPr>
      <dsp:spPr>
        <a:xfrm>
          <a:off x="2945605" y="3045325"/>
          <a:ext cx="3341981" cy="628394"/>
        </a:xfrm>
        <a:prstGeom prst="ellipse">
          <a:avLst/>
        </a:prstGeom>
        <a:gradFill rotWithShape="0">
          <a:gsLst>
            <a:gs pos="0">
              <a:schemeClr val="accent3">
                <a:hueOff val="10947913"/>
                <a:satOff val="-2840"/>
                <a:lumOff val="3137"/>
                <a:alphaOff val="0"/>
                <a:tint val="94000"/>
                <a:satMod val="105000"/>
                <a:lumMod val="102000"/>
              </a:schemeClr>
            </a:gs>
            <a:gs pos="100000">
              <a:schemeClr val="accent3">
                <a:hueOff val="10947913"/>
                <a:satOff val="-2840"/>
                <a:lumOff val="3137"/>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Effectiveness</a:t>
          </a:r>
        </a:p>
      </dsp:txBody>
      <dsp:txXfrm>
        <a:off x="3435027" y="3137351"/>
        <a:ext cx="2363137" cy="444342"/>
      </dsp:txXfrm>
    </dsp:sp>
    <dsp:sp modelId="{A5D9710C-9EDA-43BE-A086-33D7C3FCCBC3}">
      <dsp:nvSpPr>
        <dsp:cNvPr id="0" name=""/>
        <dsp:cNvSpPr/>
      </dsp:nvSpPr>
      <dsp:spPr>
        <a:xfrm rot="3845426">
          <a:off x="1894038" y="3115032"/>
          <a:ext cx="841794" cy="34619"/>
        </a:xfrm>
        <a:custGeom>
          <a:avLst/>
          <a:gdLst/>
          <a:ahLst/>
          <a:cxnLst/>
          <a:rect l="0" t="0" r="0" b="0"/>
          <a:pathLst>
            <a:path>
              <a:moveTo>
                <a:pt x="0" y="17309"/>
              </a:moveTo>
              <a:lnTo>
                <a:pt x="841794" y="17309"/>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3890" y="3111297"/>
        <a:ext cx="42089" cy="42089"/>
      </dsp:txXfrm>
    </dsp:sp>
    <dsp:sp modelId="{D54D7FA4-0B02-40DA-9AF4-21FDD487C0D2}">
      <dsp:nvSpPr>
        <dsp:cNvPr id="0" name=""/>
        <dsp:cNvSpPr/>
      </dsp:nvSpPr>
      <dsp:spPr>
        <a:xfrm>
          <a:off x="1465178" y="3506905"/>
          <a:ext cx="2423618" cy="741477"/>
        </a:xfrm>
        <a:prstGeom prst="ellipse">
          <a:avLst/>
        </a:prstGeom>
        <a:gradFill rotWithShape="0">
          <a:gsLst>
            <a:gs pos="0">
              <a:schemeClr val="accent3">
                <a:hueOff val="16421869"/>
                <a:satOff val="-4260"/>
                <a:lumOff val="4706"/>
                <a:alphaOff val="0"/>
                <a:tint val="94000"/>
                <a:satMod val="105000"/>
                <a:lumMod val="102000"/>
              </a:schemeClr>
            </a:gs>
            <a:gs pos="100000">
              <a:schemeClr val="accent3">
                <a:hueOff val="16421869"/>
                <a:satOff val="-4260"/>
                <a:lumOff val="470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br>
            <a:rPr lang="en-US" sz="1300" kern="1200" dirty="0"/>
          </a:br>
          <a:r>
            <a:rPr lang="en-US" sz="1300" kern="1200" dirty="0"/>
            <a:t>Number of heat transfer Units</a:t>
          </a:r>
          <a:endParaRPr lang="en-US" sz="1300" kern="1200" dirty="0">
            <a:solidFill>
              <a:schemeClr val="lt1"/>
            </a:solidFill>
          </a:endParaRPr>
        </a:p>
      </dsp:txBody>
      <dsp:txXfrm>
        <a:off x="1820109" y="3615492"/>
        <a:ext cx="1713756" cy="5243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E34C5-8D76-411D-AFE7-74A0FC595F27}">
      <dsp:nvSpPr>
        <dsp:cNvPr id="0" name=""/>
        <dsp:cNvSpPr/>
      </dsp:nvSpPr>
      <dsp:spPr>
        <a:xfrm>
          <a:off x="2540" y="808593"/>
          <a:ext cx="2476500" cy="990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Heating Units</a:t>
          </a:r>
        </a:p>
      </dsp:txBody>
      <dsp:txXfrm>
        <a:off x="2540" y="808593"/>
        <a:ext cx="2476500" cy="990600"/>
      </dsp:txXfrm>
    </dsp:sp>
    <dsp:sp modelId="{CC165110-01CB-4A19-9DD0-53145EC6188D}">
      <dsp:nvSpPr>
        <dsp:cNvPr id="0" name=""/>
        <dsp:cNvSpPr/>
      </dsp:nvSpPr>
      <dsp:spPr>
        <a:xfrm>
          <a:off x="2540" y="1799193"/>
          <a:ext cx="2476500" cy="281088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Hot water tank</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Variac</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Electrical heater</a:t>
          </a:r>
        </a:p>
        <a:p>
          <a:pPr marL="171450" lvl="1" indent="-171450" algn="l" defTabSz="711200">
            <a:lnSpc>
              <a:spcPct val="90000"/>
            </a:lnSpc>
            <a:spcBef>
              <a:spcPct val="0"/>
            </a:spcBef>
            <a:spcAft>
              <a:spcPct val="15000"/>
            </a:spcAft>
            <a:buChar char="•"/>
          </a:pPr>
          <a:endParaRPr lang="en-US" sz="1600" kern="1200" dirty="0">
            <a:latin typeface="Times New Roman" panose="02020603050405020304" pitchFamily="18" charset="0"/>
            <a:cs typeface="Times New Roman" panose="02020603050405020304" pitchFamily="18" charset="0"/>
          </a:endParaRPr>
        </a:p>
      </dsp:txBody>
      <dsp:txXfrm>
        <a:off x="2540" y="1799193"/>
        <a:ext cx="2476500" cy="2810880"/>
      </dsp:txXfrm>
    </dsp:sp>
    <dsp:sp modelId="{04966101-858C-4ABD-92A6-A07DCB6EF96B}">
      <dsp:nvSpPr>
        <dsp:cNvPr id="0" name=""/>
        <dsp:cNvSpPr/>
      </dsp:nvSpPr>
      <dsp:spPr>
        <a:xfrm>
          <a:off x="2825750" y="808593"/>
          <a:ext cx="2476500" cy="990600"/>
        </a:xfrm>
        <a:prstGeom prst="rect">
          <a:avLst/>
        </a:prstGeom>
        <a:solidFill>
          <a:schemeClr val="accent3">
            <a:hueOff val="8210934"/>
            <a:satOff val="-2130"/>
            <a:lumOff val="2353"/>
            <a:alphaOff val="0"/>
          </a:schemeClr>
        </a:solidFill>
        <a:ln w="15875" cap="flat" cmpd="sng" algn="ctr">
          <a:solidFill>
            <a:schemeClr val="accent3">
              <a:hueOff val="8210934"/>
              <a:satOff val="-2130"/>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Cooling Units</a:t>
          </a:r>
        </a:p>
      </dsp:txBody>
      <dsp:txXfrm>
        <a:off x="2825750" y="808593"/>
        <a:ext cx="2476500" cy="990600"/>
      </dsp:txXfrm>
    </dsp:sp>
    <dsp:sp modelId="{B5DB3788-2C4D-45FF-A12D-57E2CFCEC329}">
      <dsp:nvSpPr>
        <dsp:cNvPr id="0" name=""/>
        <dsp:cNvSpPr/>
      </dsp:nvSpPr>
      <dsp:spPr>
        <a:xfrm>
          <a:off x="2825750" y="1799193"/>
          <a:ext cx="2476500" cy="2810880"/>
        </a:xfrm>
        <a:prstGeom prst="rect">
          <a:avLst/>
        </a:prstGeom>
        <a:solidFill>
          <a:schemeClr val="accent3">
            <a:tint val="40000"/>
            <a:alpha val="90000"/>
            <a:hueOff val="8205898"/>
            <a:satOff val="-1102"/>
            <a:lumOff val="267"/>
            <a:alphaOff val="0"/>
          </a:schemeClr>
        </a:solidFill>
        <a:ln w="15875" cap="flat" cmpd="sng" algn="ctr">
          <a:solidFill>
            <a:schemeClr val="accent3">
              <a:tint val="40000"/>
              <a:alpha val="90000"/>
              <a:hueOff val="8205898"/>
              <a:satOff val="-1102"/>
              <a:lumOff val="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Cold water tank</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Rotary compressor</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Evaporator</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Condenser</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Expansion valve</a:t>
          </a:r>
        </a:p>
        <a:p>
          <a:pPr marL="171450" lvl="1" indent="-171450" algn="l" defTabSz="711200">
            <a:lnSpc>
              <a:spcPct val="90000"/>
            </a:lnSpc>
            <a:spcBef>
              <a:spcPct val="0"/>
            </a:spcBef>
            <a:spcAft>
              <a:spcPct val="15000"/>
            </a:spcAft>
            <a:buChar char="•"/>
          </a:pPr>
          <a:endParaRPr lang="en-US" sz="1600" kern="1200" dirty="0">
            <a:latin typeface="Times New Roman" panose="02020603050405020304" pitchFamily="18" charset="0"/>
            <a:cs typeface="Times New Roman" panose="02020603050405020304" pitchFamily="18" charset="0"/>
          </a:endParaRPr>
        </a:p>
      </dsp:txBody>
      <dsp:txXfrm>
        <a:off x="2825750" y="1799193"/>
        <a:ext cx="2476500" cy="2810880"/>
      </dsp:txXfrm>
    </dsp:sp>
    <dsp:sp modelId="{4A87C589-B58B-48CF-B067-1A291C91858E}">
      <dsp:nvSpPr>
        <dsp:cNvPr id="0" name=""/>
        <dsp:cNvSpPr/>
      </dsp:nvSpPr>
      <dsp:spPr>
        <a:xfrm>
          <a:off x="5648960" y="808593"/>
          <a:ext cx="2476500" cy="990600"/>
        </a:xfrm>
        <a:prstGeom prst="rect">
          <a:avLst/>
        </a:prstGeom>
        <a:solidFill>
          <a:schemeClr val="accent3">
            <a:hueOff val="16421869"/>
            <a:satOff val="-4260"/>
            <a:lumOff val="4706"/>
            <a:alphaOff val="0"/>
          </a:schemeClr>
        </a:solidFill>
        <a:ln w="15875" cap="flat" cmpd="sng" algn="ctr">
          <a:solidFill>
            <a:schemeClr val="accent3">
              <a:hueOff val="16421869"/>
              <a:satOff val="-4260"/>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Heat exchange unit</a:t>
          </a:r>
        </a:p>
      </dsp:txBody>
      <dsp:txXfrm>
        <a:off x="5648960" y="808593"/>
        <a:ext cx="2476500" cy="990600"/>
      </dsp:txXfrm>
    </dsp:sp>
    <dsp:sp modelId="{C3F26733-B85E-4349-B174-198394C1E6BB}">
      <dsp:nvSpPr>
        <dsp:cNvPr id="0" name=""/>
        <dsp:cNvSpPr/>
      </dsp:nvSpPr>
      <dsp:spPr>
        <a:xfrm>
          <a:off x="5648960" y="1799193"/>
          <a:ext cx="2476500" cy="2810880"/>
        </a:xfrm>
        <a:prstGeom prst="rect">
          <a:avLst/>
        </a:prstGeom>
        <a:solidFill>
          <a:schemeClr val="accent3">
            <a:tint val="40000"/>
            <a:alpha val="90000"/>
            <a:hueOff val="16411796"/>
            <a:satOff val="-2205"/>
            <a:lumOff val="533"/>
            <a:alphaOff val="0"/>
          </a:schemeClr>
        </a:solidFill>
        <a:ln w="15875" cap="flat" cmpd="sng" algn="ctr">
          <a:solidFill>
            <a:schemeClr val="accent3">
              <a:tint val="40000"/>
              <a:alpha val="90000"/>
              <a:hueOff val="16411796"/>
              <a:satOff val="-2205"/>
              <a:lumOff val="5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PVC shell</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Copper tube</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Plastic tube with different number of holes installed in the bottom of shell side </a:t>
          </a:r>
        </a:p>
      </dsp:txBody>
      <dsp:txXfrm>
        <a:off x="5648960" y="1799193"/>
        <a:ext cx="2476500"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AE832-9685-4D3D-95AB-9127FC8409E7}"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57BA8-31A7-492F-A6A4-D88A19E4CC93}" type="slidenum">
              <a:rPr lang="en-US" smtClean="0"/>
              <a:t>‹#›</a:t>
            </a:fld>
            <a:endParaRPr lang="en-US"/>
          </a:p>
        </p:txBody>
      </p:sp>
    </p:spTree>
    <p:extLst>
      <p:ext uri="{BB962C8B-B14F-4D97-AF65-F5344CB8AC3E}">
        <p14:creationId xmlns:p14="http://schemas.microsoft.com/office/powerpoint/2010/main" val="406017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7BA8-31A7-492F-A6A4-D88A19E4CC93}" type="slidenum">
              <a:rPr lang="en-US" smtClean="0"/>
              <a:t>5</a:t>
            </a:fld>
            <a:endParaRPr lang="en-US"/>
          </a:p>
        </p:txBody>
      </p:sp>
    </p:spTree>
    <p:extLst>
      <p:ext uri="{BB962C8B-B14F-4D97-AF65-F5344CB8AC3E}">
        <p14:creationId xmlns:p14="http://schemas.microsoft.com/office/powerpoint/2010/main" val="81923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A57BA8-31A7-492F-A6A4-D88A19E4CC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05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0267-AAC1-128A-6064-B9AF32076970}"/>
              </a:ext>
            </a:extLst>
          </p:cNvPr>
          <p:cNvSpPr>
            <a:spLocks noGrp="1"/>
          </p:cNvSpPr>
          <p:nvPr>
            <p:ph type="ctrTitle"/>
          </p:nvPr>
        </p:nvSpPr>
        <p:spPr>
          <a:xfrm>
            <a:off x="1832880" y="1407885"/>
            <a:ext cx="8791575" cy="1985963"/>
          </a:xfrm>
        </p:spPr>
        <p:txBody>
          <a:bodyPr>
            <a:normAutofit/>
          </a:bodyPr>
          <a:lstStyle/>
          <a:p>
            <a:pPr algn="ctr"/>
            <a:r>
              <a:rPr lang="en-US" sz="2800" dirty="0">
                <a:latin typeface="Times New Roman" panose="02020603050405020304" pitchFamily="18" charset="0"/>
                <a:cs typeface="Times New Roman" panose="02020603050405020304" pitchFamily="18" charset="0"/>
              </a:rPr>
              <a:t>Effect of Air bubble injection on the performance of a vertical and horizontal double tube </a:t>
            </a:r>
            <a:r>
              <a:rPr lang="en-US" sz="3200" dirty="0">
                <a:latin typeface="Times New Roman" panose="02020603050405020304" pitchFamily="18" charset="0"/>
                <a:cs typeface="Times New Roman" panose="02020603050405020304" pitchFamily="18" charset="0"/>
              </a:rPr>
              <a:t>heat</a:t>
            </a:r>
            <a:r>
              <a:rPr lang="en-US" sz="2800" dirty="0">
                <a:latin typeface="Times New Roman" panose="02020603050405020304" pitchFamily="18" charset="0"/>
                <a:cs typeface="Times New Roman" panose="02020603050405020304" pitchFamily="18" charset="0"/>
              </a:rPr>
              <a:t> exchanger</a:t>
            </a:r>
            <a:br>
              <a:rPr lang="en-US" sz="2800" dirty="0"/>
            </a:br>
            <a:endParaRPr lang="en-US" sz="2800" dirty="0"/>
          </a:p>
        </p:txBody>
      </p:sp>
      <p:sp>
        <p:nvSpPr>
          <p:cNvPr id="3" name="Subtitle 2">
            <a:extLst>
              <a:ext uri="{FF2B5EF4-FFF2-40B4-BE49-F238E27FC236}">
                <a16:creationId xmlns:a16="http://schemas.microsoft.com/office/drawing/2014/main" id="{FD449830-78D1-E234-6AFD-64B7167670A0}"/>
              </a:ext>
            </a:extLst>
          </p:cNvPr>
          <p:cNvSpPr>
            <a:spLocks noGrp="1"/>
          </p:cNvSpPr>
          <p:nvPr>
            <p:ph type="subTitle" idx="1"/>
          </p:nvPr>
        </p:nvSpPr>
        <p:spPr>
          <a:xfrm>
            <a:off x="1789339" y="4647066"/>
            <a:ext cx="8791575" cy="1260248"/>
          </a:xfrm>
        </p:spPr>
        <p:txBody>
          <a:bodyPr>
            <a:normAutofit/>
          </a:bodyPr>
          <a:lstStyle/>
          <a:p>
            <a:r>
              <a:rPr lang="en-US" sz="2400" dirty="0">
                <a:latin typeface="Times New Roman" panose="02020603050405020304" pitchFamily="18" charset="0"/>
                <a:cs typeface="Times New Roman" panose="02020603050405020304" pitchFamily="18" charset="0"/>
              </a:rPr>
              <a:t>Preparation by:  </a:t>
            </a:r>
            <a:r>
              <a:rPr lang="en-US" sz="2400" dirty="0" err="1">
                <a:latin typeface="Times New Roman" panose="02020603050405020304" pitchFamily="18" charset="0"/>
                <a:cs typeface="Times New Roman" panose="02020603050405020304" pitchFamily="18" charset="0"/>
              </a:rPr>
              <a:t>Roasi</a:t>
            </a:r>
            <a:r>
              <a:rPr lang="en-US" sz="2400" dirty="0">
                <a:latin typeface="Times New Roman" panose="02020603050405020304" pitchFamily="18" charset="0"/>
                <a:cs typeface="Times New Roman" panose="02020603050405020304" pitchFamily="18" charset="0"/>
              </a:rPr>
              <a:t> Abd El Raheem</a:t>
            </a:r>
          </a:p>
          <a:p>
            <a:r>
              <a:rPr lang="en-US" sz="2400" dirty="0">
                <a:latin typeface="Times New Roman" panose="02020603050405020304" pitchFamily="18" charset="0"/>
                <a:cs typeface="Times New Roman" panose="02020603050405020304" pitchFamily="18" charset="0"/>
              </a:rPr>
              <a:t>Supervisor : Assist. Prof. Dr. </a:t>
            </a:r>
            <a:r>
              <a:rPr lang="en-US" sz="2400" dirty="0" err="1">
                <a:latin typeface="Times New Roman" panose="02020603050405020304" pitchFamily="18" charset="0"/>
                <a:cs typeface="Times New Roman" panose="02020603050405020304" pitchFamily="18" charset="0"/>
              </a:rPr>
              <a:t>Ayser</a:t>
            </a:r>
            <a:r>
              <a:rPr lang="en-US" sz="2400" dirty="0">
                <a:latin typeface="Times New Roman" panose="02020603050405020304" pitchFamily="18" charset="0"/>
                <a:cs typeface="Times New Roman" panose="02020603050405020304" pitchFamily="18" charset="0"/>
              </a:rPr>
              <a:t> Muneer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81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A26E-DAA7-0766-EE91-59F0D17B87EA}"/>
              </a:ext>
            </a:extLst>
          </p:cNvPr>
          <p:cNvSpPr>
            <a:spLocks noGrp="1"/>
          </p:cNvSpPr>
          <p:nvPr>
            <p:ph type="title"/>
          </p:nvPr>
        </p:nvSpPr>
        <p:spPr>
          <a:xfrm>
            <a:off x="1141413" y="618519"/>
            <a:ext cx="9905998" cy="1478570"/>
          </a:xfrm>
        </p:spPr>
        <p:txBody>
          <a:bodyPr/>
          <a:lstStyle/>
          <a:p>
            <a:r>
              <a:rPr lang="en-US" dirty="0">
                <a:latin typeface="Times New Roman" panose="02020603050405020304" pitchFamily="18" charset="0"/>
                <a:cs typeface="Times New Roman" panose="02020603050405020304" pitchFamily="18" charset="0"/>
              </a:rPr>
              <a:t>NUMERICAL RESULTS</a:t>
            </a:r>
          </a:p>
        </p:txBody>
      </p:sp>
      <p:sp>
        <p:nvSpPr>
          <p:cNvPr id="3" name="Content Placeholder 2">
            <a:extLst>
              <a:ext uri="{FF2B5EF4-FFF2-40B4-BE49-F238E27FC236}">
                <a16:creationId xmlns:a16="http://schemas.microsoft.com/office/drawing/2014/main" id="{EC5B439F-F8BF-5E1F-8E28-C9CA7EC7C067}"/>
              </a:ext>
            </a:extLst>
          </p:cNvPr>
          <p:cNvSpPr>
            <a:spLocks noGrp="1"/>
          </p:cNvSpPr>
          <p:nvPr>
            <p:ph idx="1"/>
          </p:nvPr>
        </p:nvSpPr>
        <p:spPr>
          <a:xfrm>
            <a:off x="342900" y="1534886"/>
            <a:ext cx="10704511" cy="4704595"/>
          </a:xfrm>
        </p:spPr>
        <p:txBody>
          <a:bodyPr>
            <a:normAutofit/>
          </a:bodyPr>
          <a:lstStyle/>
          <a:p>
            <a:r>
              <a:rPr lang="en-US" sz="3200" dirty="0">
                <a:latin typeface="Times New Roman" panose="02020603050405020304" pitchFamily="18" charset="0"/>
                <a:cs typeface="Times New Roman" panose="02020603050405020304" pitchFamily="18" charset="0"/>
              </a:rPr>
              <a:t>Static temperature contour</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070BD8-ADA3-AC1B-E559-D88BC0367972}"/>
              </a:ext>
            </a:extLst>
          </p:cNvPr>
          <p:cNvPicPr>
            <a:picLocks noChangeAspect="1"/>
          </p:cNvPicPr>
          <p:nvPr/>
        </p:nvPicPr>
        <p:blipFill>
          <a:blip r:embed="rId2"/>
          <a:stretch>
            <a:fillRect/>
          </a:stretch>
        </p:blipFill>
        <p:spPr>
          <a:xfrm>
            <a:off x="0" y="2097089"/>
            <a:ext cx="8335538" cy="4760911"/>
          </a:xfrm>
          <a:prstGeom prst="rect">
            <a:avLst/>
          </a:prstGeom>
        </p:spPr>
      </p:pic>
    </p:spTree>
    <p:extLst>
      <p:ext uri="{BB962C8B-B14F-4D97-AF65-F5344CB8AC3E}">
        <p14:creationId xmlns:p14="http://schemas.microsoft.com/office/powerpoint/2010/main" val="396081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B888-EE37-B7C1-3431-13964DA61CD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Velocity magnitude contour</a:t>
            </a:r>
          </a:p>
        </p:txBody>
      </p:sp>
      <p:pic>
        <p:nvPicPr>
          <p:cNvPr id="5" name="Content Placeholder 4">
            <a:extLst>
              <a:ext uri="{FF2B5EF4-FFF2-40B4-BE49-F238E27FC236}">
                <a16:creationId xmlns:a16="http://schemas.microsoft.com/office/drawing/2014/main" id="{8F97F050-A5C9-A3CF-320F-F9D212E9B432}"/>
              </a:ext>
            </a:extLst>
          </p:cNvPr>
          <p:cNvPicPr>
            <a:picLocks noGrp="1" noChangeAspect="1"/>
          </p:cNvPicPr>
          <p:nvPr>
            <p:ph idx="1"/>
          </p:nvPr>
        </p:nvPicPr>
        <p:blipFill>
          <a:blip r:embed="rId2"/>
          <a:stretch>
            <a:fillRect/>
          </a:stretch>
        </p:blipFill>
        <p:spPr>
          <a:xfrm>
            <a:off x="0" y="1709484"/>
            <a:ext cx="8639401" cy="5148516"/>
          </a:xfrm>
        </p:spPr>
      </p:pic>
    </p:spTree>
    <p:extLst>
      <p:ext uri="{BB962C8B-B14F-4D97-AF65-F5344CB8AC3E}">
        <p14:creationId xmlns:p14="http://schemas.microsoft.com/office/powerpoint/2010/main" val="418812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2CBB-5FE2-7F4D-4186-2205531E2A0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F01F05-DD8B-02CE-5753-7625635BA493}"/>
              </a:ext>
            </a:extLst>
          </p:cNvPr>
          <p:cNvPicPr>
            <a:picLocks noGrp="1" noChangeAspect="1"/>
          </p:cNvPicPr>
          <p:nvPr>
            <p:ph idx="1"/>
          </p:nvPr>
        </p:nvPicPr>
        <p:blipFill>
          <a:blip r:embed="rId2"/>
          <a:stretch>
            <a:fillRect/>
          </a:stretch>
        </p:blipFill>
        <p:spPr>
          <a:xfrm>
            <a:off x="653142" y="0"/>
            <a:ext cx="10662557" cy="6857999"/>
          </a:xfrm>
        </p:spPr>
      </p:pic>
    </p:spTree>
    <p:extLst>
      <p:ext uri="{BB962C8B-B14F-4D97-AF65-F5344CB8AC3E}">
        <p14:creationId xmlns:p14="http://schemas.microsoft.com/office/powerpoint/2010/main" val="268522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EEF2-C37E-5123-13B2-AC4E0EF968C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Pressure contours</a:t>
            </a:r>
          </a:p>
        </p:txBody>
      </p:sp>
      <p:pic>
        <p:nvPicPr>
          <p:cNvPr id="5" name="Content Placeholder 4">
            <a:extLst>
              <a:ext uri="{FF2B5EF4-FFF2-40B4-BE49-F238E27FC236}">
                <a16:creationId xmlns:a16="http://schemas.microsoft.com/office/drawing/2014/main" id="{74B5E63F-656A-75EF-C671-3377C6596D25}"/>
              </a:ext>
            </a:extLst>
          </p:cNvPr>
          <p:cNvPicPr>
            <a:picLocks noGrp="1" noChangeAspect="1"/>
          </p:cNvPicPr>
          <p:nvPr>
            <p:ph idx="1"/>
          </p:nvPr>
        </p:nvPicPr>
        <p:blipFill>
          <a:blip r:embed="rId2"/>
          <a:stretch>
            <a:fillRect/>
          </a:stretch>
        </p:blipFill>
        <p:spPr>
          <a:xfrm>
            <a:off x="0" y="1714500"/>
            <a:ext cx="6096000" cy="5143499"/>
          </a:xfrm>
        </p:spPr>
      </p:pic>
      <p:pic>
        <p:nvPicPr>
          <p:cNvPr id="7" name="Picture 6">
            <a:extLst>
              <a:ext uri="{FF2B5EF4-FFF2-40B4-BE49-F238E27FC236}">
                <a16:creationId xmlns:a16="http://schemas.microsoft.com/office/drawing/2014/main" id="{43EB8BC7-C924-A3EC-6479-D8F8B78AF142}"/>
              </a:ext>
            </a:extLst>
          </p:cNvPr>
          <p:cNvPicPr>
            <a:picLocks noChangeAspect="1"/>
          </p:cNvPicPr>
          <p:nvPr/>
        </p:nvPicPr>
        <p:blipFill>
          <a:blip r:embed="rId3"/>
          <a:stretch>
            <a:fillRect/>
          </a:stretch>
        </p:blipFill>
        <p:spPr>
          <a:xfrm>
            <a:off x="6283388" y="1721619"/>
            <a:ext cx="5905436" cy="5210902"/>
          </a:xfrm>
          <a:prstGeom prst="rect">
            <a:avLst/>
          </a:prstGeom>
        </p:spPr>
      </p:pic>
    </p:spTree>
    <p:extLst>
      <p:ext uri="{BB962C8B-B14F-4D97-AF65-F5344CB8AC3E}">
        <p14:creationId xmlns:p14="http://schemas.microsoft.com/office/powerpoint/2010/main" val="386798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E5A0-1512-F92E-58B1-497B0381F8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A0D6F6-02B3-769C-28F8-293551F4FB1C}"/>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87353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2518-870B-6719-1526-A5F334DBDAAA}"/>
              </a:ext>
            </a:extLst>
          </p:cNvPr>
          <p:cNvSpPr>
            <a:spLocks noGrp="1"/>
          </p:cNvSpPr>
          <p:nvPr>
            <p:ph type="title"/>
          </p:nvPr>
        </p:nvSpPr>
        <p:spPr/>
        <p:txBody>
          <a:bodyPr/>
          <a:lstStyle/>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OVERALL HEAT TRANSFER Coefficient</a:t>
            </a:r>
          </a:p>
        </p:txBody>
      </p:sp>
      <p:pic>
        <p:nvPicPr>
          <p:cNvPr id="9" name="Content Placeholder 8">
            <a:extLst>
              <a:ext uri="{FF2B5EF4-FFF2-40B4-BE49-F238E27FC236}">
                <a16:creationId xmlns:a16="http://schemas.microsoft.com/office/drawing/2014/main" id="{22EE5580-7428-A7AE-2184-44431A2067BE}"/>
              </a:ext>
            </a:extLst>
          </p:cNvPr>
          <p:cNvPicPr>
            <a:picLocks noGrp="1" noChangeAspect="1"/>
          </p:cNvPicPr>
          <p:nvPr>
            <p:ph idx="1"/>
          </p:nvPr>
        </p:nvPicPr>
        <p:blipFill>
          <a:blip r:embed="rId2"/>
          <a:stretch>
            <a:fillRect/>
          </a:stretch>
        </p:blipFill>
        <p:spPr>
          <a:xfrm>
            <a:off x="840922" y="2097088"/>
            <a:ext cx="10510155" cy="4760912"/>
          </a:xfrm>
        </p:spPr>
      </p:pic>
    </p:spTree>
    <p:extLst>
      <p:ext uri="{BB962C8B-B14F-4D97-AF65-F5344CB8AC3E}">
        <p14:creationId xmlns:p14="http://schemas.microsoft.com/office/powerpoint/2010/main" val="233531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1D9F-0D26-5A0A-8E24-2D7EF5E4DE50}"/>
              </a:ext>
            </a:extLst>
          </p:cNvPr>
          <p:cNvSpPr>
            <a:spLocks noGrp="1"/>
          </p:cNvSpPr>
          <p:nvPr>
            <p:ph type="title"/>
          </p:nvPr>
        </p:nvSpPr>
        <p:spPr/>
        <p:txBody>
          <a:bodyPr/>
          <a:lstStyle/>
          <a:p>
            <a:pPr marL="571500" indent="-5715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Effectiveness ,ɛ</a:t>
            </a:r>
          </a:p>
        </p:txBody>
      </p:sp>
      <p:pic>
        <p:nvPicPr>
          <p:cNvPr id="5" name="Content Placeholder 4">
            <a:extLst>
              <a:ext uri="{FF2B5EF4-FFF2-40B4-BE49-F238E27FC236}">
                <a16:creationId xmlns:a16="http://schemas.microsoft.com/office/drawing/2014/main" id="{63477121-AE11-F684-788C-DA137A1510D7}"/>
              </a:ext>
            </a:extLst>
          </p:cNvPr>
          <p:cNvPicPr>
            <a:picLocks noGrp="1" noChangeAspect="1"/>
          </p:cNvPicPr>
          <p:nvPr>
            <p:ph idx="1"/>
          </p:nvPr>
        </p:nvPicPr>
        <p:blipFill>
          <a:blip r:embed="rId2"/>
          <a:stretch>
            <a:fillRect/>
          </a:stretch>
        </p:blipFill>
        <p:spPr>
          <a:xfrm>
            <a:off x="1141412" y="1982788"/>
            <a:ext cx="10547123" cy="4760912"/>
          </a:xfrm>
        </p:spPr>
      </p:pic>
    </p:spTree>
    <p:extLst>
      <p:ext uri="{BB962C8B-B14F-4D97-AF65-F5344CB8AC3E}">
        <p14:creationId xmlns:p14="http://schemas.microsoft.com/office/powerpoint/2010/main" val="79247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99DD-A9D4-7D32-67DD-910807159CC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NUMBER OF HEAT TRANSFER UNIT,NTU</a:t>
            </a:r>
          </a:p>
        </p:txBody>
      </p:sp>
      <p:pic>
        <p:nvPicPr>
          <p:cNvPr id="5" name="Content Placeholder 4">
            <a:extLst>
              <a:ext uri="{FF2B5EF4-FFF2-40B4-BE49-F238E27FC236}">
                <a16:creationId xmlns:a16="http://schemas.microsoft.com/office/drawing/2014/main" id="{45802221-57CF-91DF-8BE0-756A5E983A4A}"/>
              </a:ext>
            </a:extLst>
          </p:cNvPr>
          <p:cNvPicPr>
            <a:picLocks noGrp="1" noChangeAspect="1"/>
          </p:cNvPicPr>
          <p:nvPr>
            <p:ph idx="1"/>
          </p:nvPr>
        </p:nvPicPr>
        <p:blipFill>
          <a:blip r:embed="rId2"/>
          <a:stretch>
            <a:fillRect/>
          </a:stretch>
        </p:blipFill>
        <p:spPr>
          <a:xfrm>
            <a:off x="896484" y="2302329"/>
            <a:ext cx="9905998" cy="4555671"/>
          </a:xfrm>
        </p:spPr>
      </p:pic>
    </p:spTree>
    <p:extLst>
      <p:ext uri="{BB962C8B-B14F-4D97-AF65-F5344CB8AC3E}">
        <p14:creationId xmlns:p14="http://schemas.microsoft.com/office/powerpoint/2010/main" val="3565969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827656-34A6-1546-652B-8815498A0A34}"/>
                  </a:ext>
                </a:extLst>
              </p:cNvPr>
              <p:cNvSpPr txBox="1"/>
              <p:nvPr/>
            </p:nvSpPr>
            <p:spPr>
              <a:xfrm>
                <a:off x="0" y="620486"/>
                <a:ext cx="12192000" cy="7725192"/>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EXPERIMENTAL WORK</a:t>
                </a:r>
              </a:p>
              <a:p>
                <a:r>
                  <a:rPr lang="en-US" sz="2800" dirty="0">
                    <a:latin typeface="Times New Roman" panose="02020603050405020304" pitchFamily="18" charset="0"/>
                    <a:cs typeface="Times New Roman" panose="02020603050405020304" pitchFamily="18" charset="0"/>
                  </a:rPr>
                  <a:t>The main parts of experimental rig, generally can be divided into three main units, which briefly described as follows: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Aquarium air compressor with(1.5bar)pressure used  to supply fresh air into the plastic tubes .The flow configuration of the system was counter flow. Polyolefin foam insulation sheet with very low thermal conductivity (0.002</a:t>
                </a:r>
                <a14:m>
                  <m:oMath xmlns:m="http://schemas.openxmlformats.org/officeDocument/2006/math">
                    <m:f>
                      <m:fPr>
                        <m:type m:val="lin"/>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𝑤</m:t>
                        </m:r>
                      </m:num>
                      <m:den>
                        <m:r>
                          <a:rPr lang="en-US" sz="2800" b="0" i="1" smtClean="0">
                            <a:latin typeface="Cambria Math" panose="02040503050406030204" pitchFamily="18" charset="0"/>
                            <a:cs typeface="Times New Roman" panose="02020603050405020304" pitchFamily="18" charset="0"/>
                          </a:rPr>
                          <m:t>𝑚</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𝑘</m:t>
                        </m:r>
                      </m:den>
                    </m:f>
                  </m:oMath>
                </a14:m>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D9827656-34A6-1546-652B-8815498A0A34}"/>
                  </a:ext>
                </a:extLst>
              </p:cNvPr>
              <p:cNvSpPr txBox="1">
                <a:spLocks noRot="1" noChangeAspect="1" noMove="1" noResize="1" noEditPoints="1" noAdjustHandles="1" noChangeArrowheads="1" noChangeShapeType="1" noTextEdit="1"/>
              </p:cNvSpPr>
              <p:nvPr/>
            </p:nvSpPr>
            <p:spPr>
              <a:xfrm>
                <a:off x="0" y="620486"/>
                <a:ext cx="12192000" cy="7725192"/>
              </a:xfrm>
              <a:prstGeom prst="rect">
                <a:avLst/>
              </a:prstGeom>
              <a:blipFill>
                <a:blip r:embed="rId2"/>
                <a:stretch>
                  <a:fillRect l="-2000" t="-1579"/>
                </a:stretch>
              </a:blipFill>
            </p:spPr>
            <p:txBody>
              <a:bodyPr/>
              <a:lstStyle/>
              <a:p>
                <a:r>
                  <a:rPr lang="en-US">
                    <a:noFill/>
                  </a:rPr>
                  <a:t> </a:t>
                </a:r>
              </a:p>
            </p:txBody>
          </p:sp>
        </mc:Fallback>
      </mc:AlternateContent>
    </p:spTree>
    <p:extLst>
      <p:ext uri="{BB962C8B-B14F-4D97-AF65-F5344CB8AC3E}">
        <p14:creationId xmlns:p14="http://schemas.microsoft.com/office/powerpoint/2010/main" val="229297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5C2826-17A5-9A7A-A7FF-64BA7A016A58}"/>
              </a:ext>
            </a:extLst>
          </p:cNvPr>
          <p:cNvGraphicFramePr/>
          <p:nvPr>
            <p:extLst>
              <p:ext uri="{D42A27DB-BD31-4B8C-83A1-F6EECF244321}">
                <p14:modId xmlns:p14="http://schemas.microsoft.com/office/powerpoint/2010/main" val="124176700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26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9F4EF3-0638-4928-FD98-263809CF28DC}"/>
              </a:ext>
            </a:extLst>
          </p:cNvPr>
          <p:cNvSpPr txBox="1"/>
          <p:nvPr/>
        </p:nvSpPr>
        <p:spPr>
          <a:xfrm>
            <a:off x="609600" y="415636"/>
            <a:ext cx="10931236"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5">
                    <a:lumMod val="75000"/>
                  </a:schemeClr>
                </a:solidFill>
                <a:latin typeface="Times New Roman" panose="02020603050405020304" pitchFamily="18" charset="0"/>
                <a:cs typeface="Times New Roman" panose="02020603050405020304" pitchFamily="18" charset="0"/>
              </a:rPr>
              <a:t>BACKGROUND</a:t>
            </a:r>
          </a:p>
          <a:p>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Heat exchanger is  a system used to transfer heat between two or more fluids. Heat exchanger used in cooling and heating process. There are common types of heat exchanger such as:</a:t>
            </a:r>
          </a:p>
          <a:p>
            <a:endParaRPr lang="en-US" sz="28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CBAF00AD-3BC7-848E-370D-33FE5FEC0281}"/>
              </a:ext>
            </a:extLst>
          </p:cNvPr>
          <p:cNvGraphicFramePr/>
          <p:nvPr>
            <p:extLst>
              <p:ext uri="{D42A27DB-BD31-4B8C-83A1-F6EECF244321}">
                <p14:modId xmlns:p14="http://schemas.microsoft.com/office/powerpoint/2010/main" val="1540415562"/>
              </p:ext>
            </p:extLst>
          </p:nvPr>
        </p:nvGraphicFramePr>
        <p:xfrm>
          <a:off x="755073" y="3366655"/>
          <a:ext cx="10030690" cy="2299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or: Elbow 5">
            <a:extLst>
              <a:ext uri="{FF2B5EF4-FFF2-40B4-BE49-F238E27FC236}">
                <a16:creationId xmlns:a16="http://schemas.microsoft.com/office/drawing/2014/main" id="{0143ADE4-57F9-92E8-7DDB-7DEFE4CCD57A}"/>
              </a:ext>
            </a:extLst>
          </p:cNvPr>
          <p:cNvCxnSpPr/>
          <p:nvPr/>
        </p:nvCxnSpPr>
        <p:spPr>
          <a:xfrm>
            <a:off x="4054103" y="4621480"/>
            <a:ext cx="1191491" cy="7758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58A21506-A5D1-BCCD-3349-16B3B56E305F}"/>
              </a:ext>
            </a:extLst>
          </p:cNvPr>
          <p:cNvCxnSpPr/>
          <p:nvPr/>
        </p:nvCxnSpPr>
        <p:spPr>
          <a:xfrm rot="5400000">
            <a:off x="4635992" y="3845627"/>
            <a:ext cx="789709" cy="762000"/>
          </a:xfrm>
          <a:prstGeom prst="bentConnector3">
            <a:avLst>
              <a:gd name="adj1" fmla="val 4386"/>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26717E-05DA-E383-6A1C-B3A5485F775A}"/>
              </a:ext>
            </a:extLst>
          </p:cNvPr>
          <p:cNvCxnSpPr/>
          <p:nvPr/>
        </p:nvCxnSpPr>
        <p:spPr>
          <a:xfrm>
            <a:off x="4459182" y="4621481"/>
            <a:ext cx="7620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78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A37A373-C19F-0C2A-5629-E2AE10D27C96}"/>
              </a:ext>
            </a:extLst>
          </p:cNvPr>
          <p:cNvGraphicFramePr>
            <a:graphicFrameLocks noGrp="1"/>
          </p:cNvGraphicFramePr>
          <p:nvPr/>
        </p:nvGraphicFramePr>
        <p:xfrm>
          <a:off x="2394309" y="357356"/>
          <a:ext cx="8128000" cy="3485328"/>
        </p:xfrm>
        <a:graphic>
          <a:graphicData uri="http://schemas.openxmlformats.org/drawingml/2006/table">
            <a:tbl>
              <a:tblPr firstRow="1" firstCol="1" bandRow="1">
                <a:tableStyleId>{21E4AEA4-8DFA-4A89-87EB-49C32662AFE0}</a:tableStyleId>
              </a:tblPr>
              <a:tblGrid>
                <a:gridCol w="1867140">
                  <a:extLst>
                    <a:ext uri="{9D8B030D-6E8A-4147-A177-3AD203B41FA5}">
                      <a16:colId xmlns:a16="http://schemas.microsoft.com/office/drawing/2014/main" val="3754822727"/>
                    </a:ext>
                  </a:extLst>
                </a:gridCol>
                <a:gridCol w="1673524">
                  <a:extLst>
                    <a:ext uri="{9D8B030D-6E8A-4147-A177-3AD203B41FA5}">
                      <a16:colId xmlns:a16="http://schemas.microsoft.com/office/drawing/2014/main" val="388269319"/>
                    </a:ext>
                  </a:extLst>
                </a:gridCol>
                <a:gridCol w="1604513">
                  <a:extLst>
                    <a:ext uri="{9D8B030D-6E8A-4147-A177-3AD203B41FA5}">
                      <a16:colId xmlns:a16="http://schemas.microsoft.com/office/drawing/2014/main" val="994970681"/>
                    </a:ext>
                  </a:extLst>
                </a:gridCol>
                <a:gridCol w="1690778">
                  <a:extLst>
                    <a:ext uri="{9D8B030D-6E8A-4147-A177-3AD203B41FA5}">
                      <a16:colId xmlns:a16="http://schemas.microsoft.com/office/drawing/2014/main" val="2818123875"/>
                    </a:ext>
                  </a:extLst>
                </a:gridCol>
                <a:gridCol w="1292045">
                  <a:extLst>
                    <a:ext uri="{9D8B030D-6E8A-4147-A177-3AD203B41FA5}">
                      <a16:colId xmlns:a16="http://schemas.microsoft.com/office/drawing/2014/main" val="129246270"/>
                    </a:ext>
                  </a:extLst>
                </a:gridCol>
              </a:tblGrid>
              <a:tr h="1056864">
                <a:tc>
                  <a:txBody>
                    <a:bodyPr/>
                    <a:lstStyle/>
                    <a:p>
                      <a:r>
                        <a:rPr lang="en-US" sz="2800" dirty="0">
                          <a:latin typeface="Times New Roman" panose="02020603050405020304" pitchFamily="18" charset="0"/>
                          <a:cs typeface="Times New Roman" panose="02020603050405020304" pitchFamily="18" charset="0"/>
                        </a:rPr>
                        <a:t>Tube</a:t>
                      </a:r>
                    </a:p>
                  </a:txBody>
                  <a:tcPr/>
                </a:tc>
                <a:tc>
                  <a:txBody>
                    <a:bodyPr/>
                    <a:lstStyle/>
                    <a:p>
                      <a:r>
                        <a:rPr lang="en-US" sz="2800" dirty="0">
                          <a:latin typeface="Times New Roman" panose="02020603050405020304" pitchFamily="18" charset="0"/>
                          <a:cs typeface="Times New Roman" panose="02020603050405020304" pitchFamily="18" charset="0"/>
                        </a:rPr>
                        <a:t>Outer diameter (mm)</a:t>
                      </a:r>
                    </a:p>
                  </a:txBody>
                  <a:tcPr/>
                </a:tc>
                <a:tc>
                  <a:txBody>
                    <a:bodyPr/>
                    <a:lstStyle/>
                    <a:p>
                      <a:r>
                        <a:rPr lang="en-US" sz="2800" dirty="0">
                          <a:latin typeface="Times New Roman" panose="02020603050405020304" pitchFamily="18" charset="0"/>
                          <a:cs typeface="Times New Roman" panose="02020603050405020304" pitchFamily="18" charset="0"/>
                        </a:rPr>
                        <a:t>Inner diameter</a:t>
                      </a:r>
                    </a:p>
                    <a:p>
                      <a:r>
                        <a:rPr lang="en-US" sz="2800" dirty="0">
                          <a:latin typeface="Times New Roman" panose="02020603050405020304" pitchFamily="18" charset="0"/>
                          <a:cs typeface="Times New Roman" panose="02020603050405020304" pitchFamily="18" charset="0"/>
                        </a:rPr>
                        <a:t>(mm)</a:t>
                      </a:r>
                    </a:p>
                  </a:txBody>
                  <a:tcPr/>
                </a:tc>
                <a:tc>
                  <a:txBody>
                    <a:bodyPr/>
                    <a:lstStyle/>
                    <a:p>
                      <a:r>
                        <a:rPr lang="en-US" sz="2800" dirty="0">
                          <a:latin typeface="Times New Roman" panose="02020603050405020304" pitchFamily="18" charset="0"/>
                          <a:cs typeface="Times New Roman" panose="02020603050405020304" pitchFamily="18" charset="0"/>
                        </a:rPr>
                        <a:t>Material</a:t>
                      </a:r>
                    </a:p>
                  </a:txBody>
                  <a:tcPr/>
                </a:tc>
                <a:tc>
                  <a:txBody>
                    <a:bodyPr/>
                    <a:lstStyle/>
                    <a:p>
                      <a:r>
                        <a:rPr lang="en-US" sz="2800" dirty="0">
                          <a:latin typeface="Times New Roman" panose="02020603050405020304" pitchFamily="18" charset="0"/>
                          <a:cs typeface="Times New Roman" panose="02020603050405020304" pitchFamily="18" charset="0"/>
                        </a:rPr>
                        <a:t>Length</a:t>
                      </a:r>
                    </a:p>
                    <a:p>
                      <a:r>
                        <a:rPr lang="en-US" sz="2800" dirty="0">
                          <a:latin typeface="Times New Roman" panose="02020603050405020304" pitchFamily="18" charset="0"/>
                          <a:cs typeface="Times New Roman" panose="02020603050405020304" pitchFamily="18" charset="0"/>
                        </a:rPr>
                        <a:t>(mm)</a:t>
                      </a:r>
                    </a:p>
                  </a:txBody>
                  <a:tcPr/>
                </a:tc>
                <a:extLst>
                  <a:ext uri="{0D108BD9-81ED-4DB2-BD59-A6C34878D82A}">
                    <a16:rowId xmlns:a16="http://schemas.microsoft.com/office/drawing/2014/main" val="3108369639"/>
                  </a:ext>
                </a:extLst>
              </a:tr>
              <a:tr h="1056864">
                <a:tc>
                  <a:txBody>
                    <a:bodyPr/>
                    <a:lstStyle/>
                    <a:p>
                      <a:r>
                        <a:rPr lang="en-US" sz="2800" dirty="0">
                          <a:latin typeface="Times New Roman" panose="02020603050405020304" pitchFamily="18" charset="0"/>
                          <a:cs typeface="Times New Roman" panose="02020603050405020304" pitchFamily="18" charset="0"/>
                        </a:rPr>
                        <a:t>Cold water tube</a:t>
                      </a:r>
                    </a:p>
                  </a:txBody>
                  <a:tcPr/>
                </a:tc>
                <a:tc>
                  <a:txBody>
                    <a:bodyPr/>
                    <a:lstStyle/>
                    <a:p>
                      <a:r>
                        <a:rPr lang="en-US" sz="2800" dirty="0">
                          <a:latin typeface="Times New Roman" panose="02020603050405020304" pitchFamily="18" charset="0"/>
                          <a:cs typeface="Times New Roman" panose="02020603050405020304" pitchFamily="18" charset="0"/>
                        </a:rPr>
                        <a:t>68</a:t>
                      </a:r>
                    </a:p>
                  </a:txBody>
                  <a:tcPr/>
                </a:tc>
                <a:tc>
                  <a:txBody>
                    <a:bodyPr/>
                    <a:lstStyle/>
                    <a:p>
                      <a:r>
                        <a:rPr lang="en-US" sz="2800" dirty="0">
                          <a:latin typeface="Times New Roman" panose="02020603050405020304" pitchFamily="18" charset="0"/>
                          <a:cs typeface="Times New Roman" panose="02020603050405020304" pitchFamily="18" charset="0"/>
                        </a:rPr>
                        <a:t>66</a:t>
                      </a:r>
                    </a:p>
                  </a:txBody>
                  <a:tcPr/>
                </a:tc>
                <a:tc>
                  <a:txBody>
                    <a:bodyPr/>
                    <a:lstStyle/>
                    <a:p>
                      <a:r>
                        <a:rPr lang="en-US" sz="2800" dirty="0">
                          <a:latin typeface="Times New Roman" panose="02020603050405020304" pitchFamily="18" charset="0"/>
                          <a:cs typeface="Times New Roman" panose="02020603050405020304" pitchFamily="18" charset="0"/>
                        </a:rPr>
                        <a:t>Perspex</a:t>
                      </a:r>
                    </a:p>
                    <a:p>
                      <a:r>
                        <a:rPr lang="en-US" sz="2800" dirty="0">
                          <a:latin typeface="Times New Roman" panose="02020603050405020304" pitchFamily="18" charset="0"/>
                          <a:cs typeface="Times New Roman" panose="02020603050405020304" pitchFamily="18" charset="0"/>
                        </a:rPr>
                        <a:t>PVC</a:t>
                      </a:r>
                    </a:p>
                  </a:txBody>
                  <a:tcPr/>
                </a:tc>
                <a:tc>
                  <a:txBody>
                    <a:bodyPr/>
                    <a:lstStyle/>
                    <a:p>
                      <a:r>
                        <a:rPr lang="en-US" sz="2800" dirty="0">
                          <a:latin typeface="Times New Roman" panose="02020603050405020304" pitchFamily="18" charset="0"/>
                          <a:cs typeface="Times New Roman" panose="02020603050405020304" pitchFamily="18" charset="0"/>
                        </a:rPr>
                        <a:t>500</a:t>
                      </a:r>
                    </a:p>
                  </a:txBody>
                  <a:tcPr/>
                </a:tc>
                <a:extLst>
                  <a:ext uri="{0D108BD9-81ED-4DB2-BD59-A6C34878D82A}">
                    <a16:rowId xmlns:a16="http://schemas.microsoft.com/office/drawing/2014/main" val="442892147"/>
                  </a:ext>
                </a:extLst>
              </a:tr>
              <a:tr h="1056864">
                <a:tc>
                  <a:txBody>
                    <a:bodyPr/>
                    <a:lstStyle/>
                    <a:p>
                      <a:r>
                        <a:rPr lang="en-US" sz="2800" dirty="0">
                          <a:latin typeface="Times New Roman" panose="02020603050405020304" pitchFamily="18" charset="0"/>
                          <a:cs typeface="Times New Roman" panose="02020603050405020304" pitchFamily="18" charset="0"/>
                        </a:rPr>
                        <a:t>Hot water tube</a:t>
                      </a:r>
                    </a:p>
                  </a:txBody>
                  <a:tcPr/>
                </a:tc>
                <a:tc>
                  <a:txBody>
                    <a:bodyPr/>
                    <a:lstStyle/>
                    <a:p>
                      <a:r>
                        <a:rPr lang="en-US" sz="2800" dirty="0">
                          <a:latin typeface="Times New Roman" panose="02020603050405020304" pitchFamily="18" charset="0"/>
                          <a:cs typeface="Times New Roman" panose="02020603050405020304" pitchFamily="18" charset="0"/>
                        </a:rPr>
                        <a:t>29</a:t>
                      </a:r>
                    </a:p>
                  </a:txBody>
                  <a:tcPr/>
                </a:tc>
                <a:tc>
                  <a:txBody>
                    <a:bodyPr/>
                    <a:lstStyle/>
                    <a:p>
                      <a:r>
                        <a:rPr lang="en-US" sz="2800" dirty="0">
                          <a:latin typeface="Times New Roman" panose="02020603050405020304" pitchFamily="18" charset="0"/>
                          <a:cs typeface="Times New Roman" panose="02020603050405020304" pitchFamily="18" charset="0"/>
                        </a:rPr>
                        <a:t>28</a:t>
                      </a:r>
                    </a:p>
                  </a:txBody>
                  <a:tcPr/>
                </a:tc>
                <a:tc>
                  <a:txBody>
                    <a:bodyPr/>
                    <a:lstStyle/>
                    <a:p>
                      <a:r>
                        <a:rPr lang="en-US" sz="2800" dirty="0">
                          <a:latin typeface="Times New Roman" panose="02020603050405020304" pitchFamily="18" charset="0"/>
                          <a:cs typeface="Times New Roman" panose="02020603050405020304" pitchFamily="18" charset="0"/>
                        </a:rPr>
                        <a:t>Copper</a:t>
                      </a:r>
                    </a:p>
                    <a:p>
                      <a:r>
                        <a:rPr lang="en-US" sz="2800" dirty="0">
                          <a:latin typeface="Times New Roman" panose="02020603050405020304" pitchFamily="18" charset="0"/>
                          <a:cs typeface="Times New Roman" panose="02020603050405020304" pitchFamily="18" charset="0"/>
                        </a:rPr>
                        <a:t>alloy</a:t>
                      </a:r>
                    </a:p>
                  </a:txBody>
                  <a:tcPr/>
                </a:tc>
                <a:tc>
                  <a:txBody>
                    <a:bodyPr/>
                    <a:lstStyle/>
                    <a:p>
                      <a:r>
                        <a:rPr lang="en-US" sz="2800" dirty="0">
                          <a:latin typeface="Times New Roman" panose="02020603050405020304" pitchFamily="18" charset="0"/>
                          <a:cs typeface="Times New Roman" panose="02020603050405020304" pitchFamily="18" charset="0"/>
                        </a:rPr>
                        <a:t>525</a:t>
                      </a:r>
                    </a:p>
                  </a:txBody>
                  <a:tcPr/>
                </a:tc>
                <a:extLst>
                  <a:ext uri="{0D108BD9-81ED-4DB2-BD59-A6C34878D82A}">
                    <a16:rowId xmlns:a16="http://schemas.microsoft.com/office/drawing/2014/main" val="3911012865"/>
                  </a:ext>
                </a:extLst>
              </a:tr>
            </a:tbl>
          </a:graphicData>
        </a:graphic>
      </p:graphicFrame>
    </p:spTree>
    <p:extLst>
      <p:ext uri="{BB962C8B-B14F-4D97-AF65-F5344CB8AC3E}">
        <p14:creationId xmlns:p14="http://schemas.microsoft.com/office/powerpoint/2010/main" val="367776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AC50B-E245-675E-CDAC-1A781C9EB679}"/>
              </a:ext>
            </a:extLst>
          </p:cNvPr>
          <p:cNvSpPr txBox="1"/>
          <p:nvPr/>
        </p:nvSpPr>
        <p:spPr>
          <a:xfrm>
            <a:off x="569343" y="499421"/>
            <a:ext cx="11800936" cy="4216539"/>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Air injection Technique </a:t>
            </a:r>
          </a:p>
          <a:p>
            <a:r>
              <a:rPr lang="en-US" sz="3200" dirty="0">
                <a:latin typeface="Times New Roman" panose="02020603050405020304" pitchFamily="18" charset="0"/>
                <a:cs typeface="Times New Roman" panose="02020603050405020304" pitchFamily="18" charset="0"/>
              </a:rPr>
              <a:t>In this research we use three plastic pipe with different number of holes and distance from the copper pipe </a:t>
            </a:r>
          </a:p>
          <a:p>
            <a:r>
              <a:rPr lang="en-US" sz="3200" dirty="0">
                <a:latin typeface="Times New Roman" panose="02020603050405020304" pitchFamily="18" charset="0"/>
                <a:cs typeface="Times New Roman" panose="02020603050405020304" pitchFamily="18" charset="0"/>
              </a:rPr>
              <a:t>One with 36 holes ,second with 24 holes and finally one with 12 holes</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FE29B12-A22F-7C53-04C5-6914A5807BDA}"/>
              </a:ext>
            </a:extLst>
          </p:cNvPr>
          <p:cNvPicPr>
            <a:picLocks noChangeAspect="1"/>
          </p:cNvPicPr>
          <p:nvPr/>
        </p:nvPicPr>
        <p:blipFill>
          <a:blip r:embed="rId2"/>
          <a:stretch>
            <a:fillRect/>
          </a:stretch>
        </p:blipFill>
        <p:spPr>
          <a:xfrm>
            <a:off x="1306542" y="3429000"/>
            <a:ext cx="8267700" cy="2374900"/>
          </a:xfrm>
          <a:prstGeom prst="rect">
            <a:avLst/>
          </a:prstGeom>
        </p:spPr>
      </p:pic>
    </p:spTree>
    <p:extLst>
      <p:ext uri="{BB962C8B-B14F-4D97-AF65-F5344CB8AC3E}">
        <p14:creationId xmlns:p14="http://schemas.microsoft.com/office/powerpoint/2010/main" val="43882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389F6-894E-677A-DE32-E7B71C579456}"/>
              </a:ext>
            </a:extLst>
          </p:cNvPr>
          <p:cNvPicPr>
            <a:picLocks noChangeAspect="1"/>
          </p:cNvPicPr>
          <p:nvPr/>
        </p:nvPicPr>
        <p:blipFill>
          <a:blip r:embed="rId2"/>
          <a:stretch>
            <a:fillRect/>
          </a:stretch>
        </p:blipFill>
        <p:spPr>
          <a:xfrm rot="5400000">
            <a:off x="3769742" y="-1285335"/>
            <a:ext cx="4485739" cy="9057738"/>
          </a:xfrm>
          <a:prstGeom prst="rect">
            <a:avLst/>
          </a:prstGeom>
        </p:spPr>
      </p:pic>
    </p:spTree>
    <p:extLst>
      <p:ext uri="{BB962C8B-B14F-4D97-AF65-F5344CB8AC3E}">
        <p14:creationId xmlns:p14="http://schemas.microsoft.com/office/powerpoint/2010/main" val="32852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18A91E-1AEA-97BF-2468-204F66023E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876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377">
            <a:hlinkClick r:id="" action="ppaction://media"/>
            <a:extLst>
              <a:ext uri="{FF2B5EF4-FFF2-40B4-BE49-F238E27FC236}">
                <a16:creationId xmlns:a16="http://schemas.microsoft.com/office/drawing/2014/main" id="{7D4AA61A-B406-45D6-CFAB-C7C958941C5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39142" y="0"/>
            <a:ext cx="6662057" cy="6477000"/>
          </a:xfrm>
          <a:prstGeom prst="rect">
            <a:avLst/>
          </a:prstGeom>
        </p:spPr>
      </p:pic>
    </p:spTree>
    <p:extLst>
      <p:ext uri="{BB962C8B-B14F-4D97-AF65-F5344CB8AC3E}">
        <p14:creationId xmlns:p14="http://schemas.microsoft.com/office/powerpoint/2010/main" val="28339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91F3C-992E-AB7F-5F49-6352D09D65EB}"/>
              </a:ext>
            </a:extLst>
          </p:cNvPr>
          <p:cNvPicPr>
            <a:picLocks noChangeAspect="1"/>
          </p:cNvPicPr>
          <p:nvPr/>
        </p:nvPicPr>
        <p:blipFill>
          <a:blip r:embed="rId2"/>
          <a:stretch>
            <a:fillRect/>
          </a:stretch>
        </p:blipFill>
        <p:spPr>
          <a:xfrm>
            <a:off x="2997708" y="1126236"/>
            <a:ext cx="6196584" cy="4605528"/>
          </a:xfrm>
          <a:prstGeom prst="rect">
            <a:avLst/>
          </a:prstGeom>
        </p:spPr>
      </p:pic>
    </p:spTree>
    <p:extLst>
      <p:ext uri="{BB962C8B-B14F-4D97-AF65-F5344CB8AC3E}">
        <p14:creationId xmlns:p14="http://schemas.microsoft.com/office/powerpoint/2010/main" val="341829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317B2-0C20-C259-D2D8-A7ACD18A7B7D}"/>
              </a:ext>
            </a:extLst>
          </p:cNvPr>
          <p:cNvSpPr txBox="1"/>
          <p:nvPr/>
        </p:nvSpPr>
        <p:spPr>
          <a:xfrm>
            <a:off x="327804" y="3881887"/>
            <a:ext cx="11766430" cy="1200329"/>
          </a:xfrm>
          <a:prstGeom prst="rect">
            <a:avLst/>
          </a:prstGeom>
          <a:noFill/>
        </p:spPr>
        <p:txBody>
          <a:bodyPr wrap="square" rtlCol="0">
            <a:spAutoFit/>
          </a:bodyPr>
          <a:lstStyle/>
          <a:p>
            <a:r>
              <a:rPr lang="en-US" sz="7200" dirty="0">
                <a:latin typeface="Bradley Hand ITC" panose="03070402050302030203" pitchFamily="66" charset="0"/>
              </a:rPr>
              <a:t>Thanks for listening</a:t>
            </a:r>
          </a:p>
        </p:txBody>
      </p:sp>
    </p:spTree>
    <p:extLst>
      <p:ext uri="{BB962C8B-B14F-4D97-AF65-F5344CB8AC3E}">
        <p14:creationId xmlns:p14="http://schemas.microsoft.com/office/powerpoint/2010/main" val="244267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3564C-8649-F4AF-C583-52EBE3D6E0F9}"/>
              </a:ext>
            </a:extLst>
          </p:cNvPr>
          <p:cNvSpPr txBox="1"/>
          <p:nvPr/>
        </p:nvSpPr>
        <p:spPr>
          <a:xfrm>
            <a:off x="609600" y="263236"/>
            <a:ext cx="10698480" cy="5394960"/>
          </a:xfrm>
          <a:prstGeom prst="rect">
            <a:avLst/>
          </a:prstGeom>
          <a:noFill/>
        </p:spPr>
        <p:txBody>
          <a:bodyPr wrap="square" rtlCol="0">
            <a:spAutoFit/>
          </a:bodyPr>
          <a:lstStyle/>
          <a:p>
            <a:pPr algn="just"/>
            <a:r>
              <a:rPr lang="en-US" sz="2800" dirty="0">
                <a:solidFill>
                  <a:schemeClr val="accent5">
                    <a:lumMod val="75000"/>
                  </a:schemeClr>
                </a:solidFill>
                <a:latin typeface="Times New Roman" panose="02020603050405020304" pitchFamily="18" charset="0"/>
                <a:cs typeface="Times New Roman" panose="02020603050405020304" pitchFamily="18" charset="0"/>
              </a:rPr>
              <a:t>APPLICATION OF DOUBLE TUBE HEAT EXCHANGER</a:t>
            </a:r>
          </a:p>
          <a:p>
            <a:pPr algn="just"/>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Double pipe heat exchanger are used in many industries because of there low design and maintains costs ,flexibility ,and low installation costs. double pipe heat exchanger can be categorized based on the flow direction parallel flow and counter flow. The application of double pipe are a lot and it is hard to encompass all a few of them as below :</a:t>
            </a:r>
          </a:p>
          <a:p>
            <a:endParaRPr lang="en-US" sz="2800" dirty="0">
              <a:latin typeface="Times New Roman" panose="02020603050405020304" pitchFamily="18" charset="0"/>
              <a:cs typeface="Times New Roman" panose="02020603050405020304" pitchFamily="18" charset="0"/>
            </a:endParaRPr>
          </a:p>
          <a:p>
            <a:pPr marL="457200" indent="-457200">
              <a:buClr>
                <a:schemeClr val="tx1"/>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Boilers and compressors as they have high temperatures and pressures</a:t>
            </a:r>
          </a:p>
          <a:p>
            <a:pPr marL="457200" indent="-457200">
              <a:buClr>
                <a:schemeClr val="tx1"/>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Cooling and heating in prosses engineering systems</a:t>
            </a:r>
          </a:p>
          <a:p>
            <a:pPr marL="457200" indent="-457200">
              <a:buClr>
                <a:schemeClr val="tx1"/>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Refrigeration</a:t>
            </a:r>
          </a:p>
          <a:p>
            <a:pPr marL="457200" indent="-457200">
              <a:buClr>
                <a:schemeClr val="tx1"/>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Petroleum refining</a:t>
            </a:r>
          </a:p>
          <a:p>
            <a:pPr marL="457200" indent="-457200">
              <a:buClr>
                <a:schemeClr val="tx1"/>
              </a:buClr>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54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45AD-65F5-111D-009E-8BC602A2986D}"/>
              </a:ext>
            </a:extLst>
          </p:cNvPr>
          <p:cNvSpPr txBox="1"/>
          <p:nvPr/>
        </p:nvSpPr>
        <p:spPr>
          <a:xfrm>
            <a:off x="124691" y="665018"/>
            <a:ext cx="11956473" cy="6986528"/>
          </a:xfrm>
          <a:prstGeom prst="rect">
            <a:avLst/>
          </a:prstGeom>
          <a:noFill/>
        </p:spPr>
        <p:txBody>
          <a:bodyPr wrap="square" rtlCol="0">
            <a:spAutoFit/>
          </a:bodyPr>
          <a:lstStyle/>
          <a:p>
            <a:r>
              <a:rPr lang="en-US" sz="3200" dirty="0">
                <a:solidFill>
                  <a:schemeClr val="accent5">
                    <a:lumMod val="75000"/>
                  </a:schemeClr>
                </a:solidFill>
                <a:latin typeface="Times New Roman" panose="02020603050405020304" pitchFamily="18" charset="0"/>
                <a:cs typeface="Times New Roman" panose="02020603050405020304" pitchFamily="18" charset="0"/>
              </a:rPr>
              <a:t>Technique Used In This Research</a:t>
            </a:r>
          </a:p>
          <a:p>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Air injection as an active heat transfer enhancement plays an important role for enhancement heat transfer in engineering application.</a:t>
            </a:r>
          </a:p>
          <a:p>
            <a:pPr algn="just"/>
            <a:r>
              <a:rPr lang="en-US" sz="2400" dirty="0">
                <a:latin typeface="Times New Roman" panose="02020603050405020304" pitchFamily="18" charset="0"/>
                <a:cs typeface="Times New Roman" panose="02020603050405020304" pitchFamily="18" charset="0"/>
              </a:rPr>
              <a:t>The purpose of using air bubbles as active technique is that when air bubbles are about to be created, they are starting in vertical motion inside the liquid due to the effect of buoyancy force. The air bubbles action will raise the level of turbulence destroying the boundary layers accompanied to the fluid flow. Consequently, vertical movement and mobility of the bubbles can be utilized as an efficient method to improve the thermal parameters of the heat exchangers (</a:t>
            </a:r>
            <a:r>
              <a:rPr lang="en-US" sz="2400" dirty="0" err="1">
                <a:latin typeface="Times New Roman" panose="02020603050405020304" pitchFamily="18" charset="0"/>
                <a:cs typeface="Times New Roman" panose="02020603050405020304" pitchFamily="18" charset="0"/>
              </a:rPr>
              <a:t>Moosavi</a:t>
            </a:r>
            <a:r>
              <a:rPr lang="en-US" sz="2400" dirty="0">
                <a:latin typeface="Times New Roman" panose="02020603050405020304" pitchFamily="18" charset="0"/>
                <a:cs typeface="Times New Roman" panose="02020603050405020304" pitchFamily="18" charset="0"/>
              </a:rPr>
              <a:t> et al., 2016).</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5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FC20EA-0F01-37F1-D331-287295A85CD3}"/>
              </a:ext>
            </a:extLst>
          </p:cNvPr>
          <p:cNvSpPr txBox="1"/>
          <p:nvPr/>
        </p:nvSpPr>
        <p:spPr>
          <a:xfrm>
            <a:off x="669471" y="489856"/>
            <a:ext cx="11789228" cy="144655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Scope of Present Work</a:t>
            </a:r>
          </a:p>
          <a:p>
            <a:endParaRPr lang="en-US" sz="4400" dirty="0">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A309ED6-F7A8-1D6C-1281-98B966C2747D}"/>
              </a:ext>
            </a:extLst>
          </p:cNvPr>
          <p:cNvGraphicFramePr/>
          <p:nvPr>
            <p:extLst>
              <p:ext uri="{D42A27DB-BD31-4B8C-83A1-F6EECF244321}">
                <p14:modId xmlns:p14="http://schemas.microsoft.com/office/powerpoint/2010/main" val="2037851937"/>
              </p:ext>
            </p:extLst>
          </p:nvPr>
        </p:nvGraphicFramePr>
        <p:xfrm>
          <a:off x="6095999" y="2064327"/>
          <a:ext cx="7356763" cy="213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nector: Curved 8">
            <a:extLst>
              <a:ext uri="{FF2B5EF4-FFF2-40B4-BE49-F238E27FC236}">
                <a16:creationId xmlns:a16="http://schemas.microsoft.com/office/drawing/2014/main" id="{E9197D68-80E0-2A95-3508-352F2CE3692A}"/>
              </a:ext>
            </a:extLst>
          </p:cNvPr>
          <p:cNvCxnSpPr>
            <a:cxnSpLocks/>
          </p:cNvCxnSpPr>
          <p:nvPr/>
        </p:nvCxnSpPr>
        <p:spPr>
          <a:xfrm rot="10800000">
            <a:off x="6479177" y="3305763"/>
            <a:ext cx="1097280" cy="640080"/>
          </a:xfrm>
          <a:prstGeom prst="curvedConnector3">
            <a:avLst/>
          </a:prstGeom>
          <a:ln>
            <a:headEnd type="triangle"/>
            <a:tailEnd type="triangle"/>
          </a:ln>
          <a:effectLst>
            <a:glow rad="228600">
              <a:schemeClr val="accent2">
                <a:satMod val="175000"/>
                <a:alpha val="40000"/>
              </a:schemeClr>
            </a:glow>
          </a:effectLst>
        </p:spPr>
        <p:style>
          <a:lnRef idx="2">
            <a:schemeClr val="accent2"/>
          </a:lnRef>
          <a:fillRef idx="0">
            <a:schemeClr val="accent2"/>
          </a:fillRef>
          <a:effectRef idx="1">
            <a:schemeClr val="accent2"/>
          </a:effectRef>
          <a:fontRef idx="minor">
            <a:schemeClr val="tx1"/>
          </a:fontRef>
        </p:style>
      </p:cxnSp>
      <p:cxnSp>
        <p:nvCxnSpPr>
          <p:cNvPr id="15" name="Connector: Curved 14">
            <a:extLst>
              <a:ext uri="{FF2B5EF4-FFF2-40B4-BE49-F238E27FC236}">
                <a16:creationId xmlns:a16="http://schemas.microsoft.com/office/drawing/2014/main" id="{7692F85E-8471-447C-A7FE-4308C5A4142F}"/>
              </a:ext>
            </a:extLst>
          </p:cNvPr>
          <p:cNvCxnSpPr>
            <a:cxnSpLocks/>
          </p:cNvCxnSpPr>
          <p:nvPr/>
        </p:nvCxnSpPr>
        <p:spPr>
          <a:xfrm flipV="1">
            <a:off x="6479177" y="2333504"/>
            <a:ext cx="914400" cy="914400"/>
          </a:xfrm>
          <a:prstGeom prst="curvedConnector3">
            <a:avLst/>
          </a:prstGeom>
          <a:ln>
            <a:headEnd type="triangle"/>
            <a:tailEnd type="triangle"/>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CA3F766A-6E58-8A73-C221-C5511E7C9324}"/>
              </a:ext>
            </a:extLst>
          </p:cNvPr>
          <p:cNvGraphicFramePr/>
          <p:nvPr>
            <p:extLst>
              <p:ext uri="{D42A27DB-BD31-4B8C-83A1-F6EECF244321}">
                <p14:modId xmlns:p14="http://schemas.microsoft.com/office/powerpoint/2010/main" val="2351182376"/>
              </p:ext>
            </p:extLst>
          </p:nvPr>
        </p:nvGraphicFramePr>
        <p:xfrm>
          <a:off x="-1" y="1175657"/>
          <a:ext cx="6287587" cy="4389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6025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CF52D7-4D07-CAD1-E6C8-C46EDD35D50B}"/>
              </a:ext>
            </a:extLst>
          </p:cNvPr>
          <p:cNvSpPr txBox="1"/>
          <p:nvPr/>
        </p:nvSpPr>
        <p:spPr>
          <a:xfrm>
            <a:off x="212271" y="653143"/>
            <a:ext cx="11642272" cy="538609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NUMERICAL SOULUTION</a:t>
            </a:r>
          </a:p>
          <a:p>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The problem of heat transfer enhancement by air bubbles injection into heat exchanger is mathematically analyzed for Double tube heat exchanger. The continuity equation, momentum equations and energy equation  are simplified and rewritten in cylindrical coordinate system for two cases with air injection and without air injection.</a:t>
            </a:r>
          </a:p>
          <a:p>
            <a:r>
              <a:rPr lang="en-US" sz="2800" dirty="0">
                <a:latin typeface="Times New Roman" panose="02020603050405020304" pitchFamily="18" charset="0"/>
                <a:cs typeface="Times New Roman" panose="02020603050405020304" pitchFamily="18" charset="0"/>
              </a:rPr>
              <a:t>Numerical model is solved by using a CFD fluid CFX (Ansys21 R1</a:t>
            </a:r>
            <a:r>
              <a:rPr lang="en-US" sz="20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first  draw a geometry  two pipe for both cold fluid and hot fluid were designed with building mesh and setting up the materials , cell zone conditions , mesh interfaces and boundary conditions to initialize the solutions and run the calculations to get the results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1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BE60-8CB9-643F-7985-96B24F719313}"/>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Boundary condition</a:t>
            </a:r>
          </a:p>
        </p:txBody>
      </p:sp>
      <p:sp>
        <p:nvSpPr>
          <p:cNvPr id="3" name="Content Placeholder 2">
            <a:extLst>
              <a:ext uri="{FF2B5EF4-FFF2-40B4-BE49-F238E27FC236}">
                <a16:creationId xmlns:a16="http://schemas.microsoft.com/office/drawing/2014/main" id="{F54BBA2C-5EA4-6D02-E697-1B4E51B17400}"/>
              </a:ext>
            </a:extLst>
          </p:cNvPr>
          <p:cNvSpPr>
            <a:spLocks noGrp="1"/>
          </p:cNvSpPr>
          <p:nvPr>
            <p:ph idx="1"/>
          </p:nvPr>
        </p:nvSpPr>
        <p:spPr>
          <a:xfrm>
            <a:off x="1141412" y="2249486"/>
            <a:ext cx="9905999" cy="4379913"/>
          </a:xfrm>
        </p:spPr>
        <p:txBody>
          <a:bodyPr>
            <a:normAutofit fontScale="92500"/>
          </a:bodyPr>
          <a:lstStyle/>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For numerical part, the temperature of inlet of hot and cold water are set at (333K,60C˚)and (290K,17C˚)respectively.</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The hot and cold water flow rate are varied between (3-5)lpm with (0.5)lpm step.</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Air bubbles were injected into cold water with flow rates (0.5-2)lpm, with (0.5)lpm steps.</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Three dimensions model is used </a:t>
            </a:r>
          </a:p>
          <a:p>
            <a:pPr>
              <a:buFont typeface="Wingdings" panose="05000000000000000000" pitchFamily="2" charset="2"/>
              <a:buChar char="v"/>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97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9718-C3F0-95B5-A24E-710D8E1E7B9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1A2834C-9CD8-320D-6A66-9DBFA6E236FD}"/>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70830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BE66-A5AF-6A53-5AD2-6BDE7BA5BB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4CD8A6-F8AC-6180-3C5E-8E5CE359610D}"/>
              </a:ext>
            </a:extLst>
          </p:cNvPr>
          <p:cNvPicPr>
            <a:picLocks noGrp="1" noChangeAspect="1"/>
          </p:cNvPicPr>
          <p:nvPr>
            <p:ph idx="1"/>
          </p:nvPr>
        </p:nvPicPr>
        <p:blipFill>
          <a:blip r:embed="rId2"/>
          <a:stretch>
            <a:fillRect/>
          </a:stretch>
        </p:blipFill>
        <p:spPr>
          <a:xfrm>
            <a:off x="-452415" y="0"/>
            <a:ext cx="4823299" cy="6857999"/>
          </a:xfrm>
        </p:spPr>
      </p:pic>
      <p:pic>
        <p:nvPicPr>
          <p:cNvPr id="7" name="Picture 6">
            <a:extLst>
              <a:ext uri="{FF2B5EF4-FFF2-40B4-BE49-F238E27FC236}">
                <a16:creationId xmlns:a16="http://schemas.microsoft.com/office/drawing/2014/main" id="{DE32FAC6-A4F2-85F3-C2DA-774A920B4C3D}"/>
              </a:ext>
            </a:extLst>
          </p:cNvPr>
          <p:cNvPicPr>
            <a:picLocks noChangeAspect="1"/>
          </p:cNvPicPr>
          <p:nvPr/>
        </p:nvPicPr>
        <p:blipFill>
          <a:blip r:embed="rId3"/>
          <a:stretch>
            <a:fillRect/>
          </a:stretch>
        </p:blipFill>
        <p:spPr>
          <a:xfrm>
            <a:off x="4370884" y="1"/>
            <a:ext cx="7821116" cy="6857999"/>
          </a:xfrm>
          <a:prstGeom prst="rect">
            <a:avLst/>
          </a:prstGeom>
        </p:spPr>
      </p:pic>
    </p:spTree>
    <p:extLst>
      <p:ext uri="{BB962C8B-B14F-4D97-AF65-F5344CB8AC3E}">
        <p14:creationId xmlns:p14="http://schemas.microsoft.com/office/powerpoint/2010/main" val="2990557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7835</TotalTime>
  <Words>721</Words>
  <Application>Microsoft Office PowerPoint</Application>
  <PresentationFormat>Widescreen</PresentationFormat>
  <Paragraphs>103</Paragraphs>
  <Slides>26</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Bradley Hand ITC</vt:lpstr>
      <vt:lpstr>Calibri</vt:lpstr>
      <vt:lpstr>Cambria Math</vt:lpstr>
      <vt:lpstr>Times New Roman</vt:lpstr>
      <vt:lpstr>Tw Cen MT</vt:lpstr>
      <vt:lpstr>Wingdings</vt:lpstr>
      <vt:lpstr>Circuit</vt:lpstr>
      <vt:lpstr>Effect of Air bubble injection on the performance of a vertical and horizontal double tube heat exchanger </vt:lpstr>
      <vt:lpstr>PowerPoint Presentation</vt:lpstr>
      <vt:lpstr>PowerPoint Presentation</vt:lpstr>
      <vt:lpstr>PowerPoint Presentation</vt:lpstr>
      <vt:lpstr>PowerPoint Presentation</vt:lpstr>
      <vt:lpstr>PowerPoint Presentation</vt:lpstr>
      <vt:lpstr>Boundary condition</vt:lpstr>
      <vt:lpstr>PowerPoint Presentation</vt:lpstr>
      <vt:lpstr>PowerPoint Presentation</vt:lpstr>
      <vt:lpstr>NUMERICAL RESULTS</vt:lpstr>
      <vt:lpstr>Velocity magnitude contour</vt:lpstr>
      <vt:lpstr>PowerPoint Presentation</vt:lpstr>
      <vt:lpstr>Pressure contours</vt:lpstr>
      <vt:lpstr>PowerPoint Presentation</vt:lpstr>
      <vt:lpstr>OVERALL HEAT TRANSFER Coefficient</vt:lpstr>
      <vt:lpstr>Effectiveness ,ɛ</vt:lpstr>
      <vt:lpstr>NUMBER OF HEAT TRANSFER UNIT,NTU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Air bubble injection on the performance of a vertical and horizontal double tube heat exchanger</dc:title>
  <dc:creator>x67</dc:creator>
  <cp:lastModifiedBy>x57</cp:lastModifiedBy>
  <cp:revision>18</cp:revision>
  <dcterms:created xsi:type="dcterms:W3CDTF">2022-05-21T15:06:38Z</dcterms:created>
  <dcterms:modified xsi:type="dcterms:W3CDTF">2023-01-20T17:42:54Z</dcterms:modified>
</cp:coreProperties>
</file>