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BFA565-DFF3-4C91-81B1-7478A5DE5C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  <p14:sldId id="275"/>
            <p14:sldId id="276"/>
          </p14:sldIdLst>
        </p14:section>
        <p14:section name="Untitled Section" id="{5B48F444-0629-4C72-AA14-24FA73DE929B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A1AB-C574-DBD9-ADD6-9573588F2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47516-009F-51B6-BDD8-82DC89ECD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753C3-7909-8AAC-CA10-92FD048E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34428-AF8A-2672-EF4F-793F006B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212E1-6902-52B0-0BA8-61864F27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9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F2BBA-08F8-C06C-8D49-FBFDBB2C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2B9C7-BB36-FA47-321E-E2074F332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D426D-5D7C-F7D4-0952-942AE28A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E35C-B64E-8E52-7669-476B5BBF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3F25-E981-6C47-88C0-4C5F46A4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79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A14892-017A-EEE8-A4CA-8426C3503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10DB1-4D4E-A8E7-769F-27006C1DA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381F-05EC-1F38-C265-45D9061B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104A7-A567-79FB-89AB-D9B3FD3E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CAB-4A17-2F66-0EEF-26DC1FE1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884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90A91-941C-D616-4927-45B3C697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0515-F8EF-13F3-0E13-2576D3C17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5D5C6-605F-636A-39D2-46911338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22F8E-F88F-E085-B1FB-41BBAE31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0F931-7161-F231-670D-FFD3B076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48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5400-B4AE-2546-13C2-64A5C8A9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B40D6-AE22-80F5-8D97-97AFDF57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03CC-5194-BFC8-19BE-99E60AEB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6BE10-B671-B6A6-04C1-FCDD8D4E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1FF7C-9FCA-11B8-E171-3282724C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375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6AFC3-BD69-9AE6-61B7-00FF684D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D6590-53BD-11A4-2C40-925FF446C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85E00-C7DB-B488-FBB6-41BD8DEDB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77D6F-56B8-2E1B-8E3A-8CD79713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EFB3B-43C2-E309-E9A8-20F79534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84E81-AA2D-D1DD-3E38-B44F8312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958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D555-6B36-9FBF-6834-E5D3F06F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4A796-27B1-2871-E3A3-065E979D0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1DD4C-4C56-D740-642A-8514F5FEB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A3388-D280-06A3-3283-597372989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CE3DC-5A52-6937-EB8E-86332AF73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1FAC5-59DB-FFEA-EF17-14771693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3396E7-6498-1055-3C03-2305FE73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A4503-8E9B-CE58-95E5-B58852C90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959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433A-0EFA-1690-DA54-EB79453C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59380-2281-9D6A-EB9D-AEAB2A68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0BA76-B29B-F185-8FCC-6F3AB053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CEDC9-79D5-33E2-EAA3-530CCC73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507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6B974-AC19-DAD1-BE56-95492B0F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CFB55-40FF-C675-2898-F85A195F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9EB05-1242-F947-5750-BBA6E173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41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517A-C669-6A3D-8131-81BABC72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406DB-AF75-2105-8309-801F0EE8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E27E7-87AC-BFA7-7114-3582F1C4E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801FB-3161-29F0-B011-863391A5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0EA7B-3AF5-8A67-C9CF-2DE12DFF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82ED9-4138-3FA9-E480-9CCBF71B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712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2E4F-96F5-B84B-2B82-B68234FD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66398-A65F-426E-1976-08B2D72B9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06EE5-9878-A016-3990-96FC04AA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899EF-3ACE-57AA-D69A-3855AC4F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EAC31-3DE2-7421-9DC7-FA68A493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C506-4C95-79AF-5551-19A5C42C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5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75669-4D12-8E82-3B7D-20196D70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AA753-CE96-602C-642D-37B0D0140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2085F-25F0-2B21-C02C-1C2427F6F1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3DEC-E0C2-4A97-976F-79E93522FC83}" type="datetimeFigureOut">
              <a:rPr lang="ar-IQ" smtClean="0"/>
              <a:t>21/08/1444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F9A46-282A-D0DE-97CD-F4407EC68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E6DB0-C1C9-2FFE-5073-678BB44F4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2C12-DEFE-4B7B-A8BB-AF7FA563D7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72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arden-path_senten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4401-3080-D568-40EC-3CD8BCB77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How to Improve your Academic Writing</a:t>
            </a:r>
            <a:endParaRPr lang="ar-IQ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32B1A-424B-F0F2-CC7E-4E32A6654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Presented by</a:t>
            </a:r>
          </a:p>
          <a:p>
            <a:r>
              <a:rPr lang="en-US" sz="3200" dirty="0"/>
              <a:t>Asst. </a:t>
            </a:r>
            <a:r>
              <a:rPr lang="en-US" sz="3200" dirty="0" err="1"/>
              <a:t>Instructor.</a:t>
            </a:r>
            <a:r>
              <a:rPr lang="en-US" sz="3200" b="1" dirty="0" err="1"/>
              <a:t>Hiba</a:t>
            </a:r>
            <a:r>
              <a:rPr lang="en-US" sz="3200" b="1" dirty="0"/>
              <a:t> Kareem </a:t>
            </a:r>
            <a:r>
              <a:rPr lang="en-US" sz="3200" b="1" dirty="0" err="1"/>
              <a:t>Neamah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22387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B90D-F46A-A7B0-C4FB-B6C54EA3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Academic writing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3E31-AE1E-AEFA-4222-29B00496C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Academic writing </a:t>
            </a:r>
            <a:r>
              <a:rPr lang="en-US" dirty="0"/>
              <a:t>has to be </a:t>
            </a:r>
            <a:r>
              <a:rPr lang="en-US" dirty="0">
                <a:solidFill>
                  <a:srgbClr val="FF0000"/>
                </a:solidFill>
              </a:rPr>
              <a:t>precise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accurate </a:t>
            </a:r>
            <a:r>
              <a:rPr lang="en-US" dirty="0"/>
              <a:t>which means there should be no </a:t>
            </a:r>
            <a:r>
              <a:rPr lang="en-US" strike="sngStrike" dirty="0"/>
              <a:t>ambiguity. </a:t>
            </a:r>
            <a:r>
              <a:rPr lang="en-US" dirty="0"/>
              <a:t>In order to be precise, do the following:</a:t>
            </a:r>
          </a:p>
          <a:p>
            <a:pPr marL="0" indent="0">
              <a:buNone/>
            </a:pPr>
            <a:r>
              <a:rPr lang="en-US" b="1" dirty="0"/>
              <a:t>-Use simple sentence structures (He likes to paint by himself)</a:t>
            </a:r>
          </a:p>
          <a:p>
            <a:pPr marL="0" indent="0">
              <a:buNone/>
            </a:pPr>
            <a:r>
              <a:rPr lang="en-US" strike="sngStrike" dirty="0"/>
              <a:t>  Although he is not a painter, but he likes to paint by himself.</a:t>
            </a:r>
          </a:p>
          <a:p>
            <a:pPr>
              <a:buFontTx/>
              <a:buChar char="-"/>
            </a:pPr>
            <a:r>
              <a:rPr lang="en-US" b="1" dirty="0"/>
              <a:t>Use active voice (don’t hide the performer).</a:t>
            </a:r>
          </a:p>
          <a:p>
            <a:pPr marL="0" indent="0">
              <a:buNone/>
            </a:pPr>
            <a:r>
              <a:rPr lang="en-US" strike="sngStrike" dirty="0"/>
              <a:t>    </a:t>
            </a:r>
            <a:r>
              <a:rPr lang="en-US" dirty="0"/>
              <a:t>Anna painted the house (active)</a:t>
            </a:r>
          </a:p>
          <a:p>
            <a:pPr marL="0" indent="0">
              <a:buNone/>
            </a:pPr>
            <a:r>
              <a:rPr lang="en-US" strike="sngStrike" dirty="0"/>
              <a:t>    The house was painted skillfully (passive)</a:t>
            </a:r>
          </a:p>
          <a:p>
            <a:pPr marL="0" indent="0">
              <a:buNone/>
            </a:pPr>
            <a:r>
              <a:rPr lang="en-US" b="1" dirty="0"/>
              <a:t>-Include linking words:</a:t>
            </a:r>
          </a:p>
          <a:p>
            <a:pPr marL="0" indent="0">
              <a:buNone/>
            </a:pPr>
            <a:r>
              <a:rPr lang="en-US" dirty="0"/>
              <a:t>- He took a large umbrella </a:t>
            </a:r>
            <a:r>
              <a:rPr lang="en-US" b="1" dirty="0"/>
              <a:t>so that </a:t>
            </a:r>
            <a:r>
              <a:rPr lang="en-US" dirty="0"/>
              <a:t>if it rained, he wouldn’t get wet</a:t>
            </a:r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97087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118A-938B-9A24-26FE-011EA903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88DF-D543-C6B9-DE4C-BF061F42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Avoid garden-path </a:t>
            </a:r>
            <a:r>
              <a:rPr lang="en-US" b="1" dirty="0" err="1"/>
              <a:t>sentences:</a:t>
            </a:r>
            <a:r>
              <a:rPr lang="en-US" dirty="0" err="1">
                <a:hlinkClick r:id="rId2"/>
              </a:rPr>
              <a:t>Garden-path</a:t>
            </a:r>
            <a:r>
              <a:rPr lang="en-US" dirty="0">
                <a:hlinkClick r:id="rId2"/>
              </a:rPr>
              <a:t> sentences</a:t>
            </a:r>
            <a:r>
              <a:rPr lang="en-US" dirty="0"/>
              <a:t> lead the reader down an (interpretation) path with a </a:t>
            </a:r>
            <a:r>
              <a:rPr lang="en-US" dirty="0">
                <a:solidFill>
                  <a:srgbClr val="FF0000"/>
                </a:solidFill>
              </a:rPr>
              <a:t>dead end</a:t>
            </a:r>
            <a:r>
              <a:rPr lang="en-US" dirty="0"/>
              <a:t>: these sentences are grammatically correct, yet when read for the first time, they leave the reader confused and in need to read the sentence again to understand it.</a:t>
            </a:r>
          </a:p>
          <a:p>
            <a:pPr marL="0" indent="0">
              <a:buNone/>
            </a:pPr>
            <a:r>
              <a:rPr lang="en-US" dirty="0"/>
              <a:t>An example: “</a:t>
            </a:r>
            <a:r>
              <a:rPr lang="en-US" b="1" dirty="0">
                <a:solidFill>
                  <a:srgbClr val="FF0000"/>
                </a:solidFill>
              </a:rPr>
              <a:t>The old man the boat</a:t>
            </a:r>
            <a:r>
              <a:rPr lang="en-US" dirty="0"/>
              <a:t>” The confusion happens because we interpret every word as we read it, not waiting until the end where the sentence structure would have revealed itself.</a:t>
            </a:r>
          </a:p>
          <a:p>
            <a:pPr marL="0" indent="0">
              <a:buNone/>
            </a:pPr>
            <a:r>
              <a:rPr lang="en-US" dirty="0"/>
              <a:t>Man </a:t>
            </a:r>
            <a:r>
              <a:rPr lang="en-US" strike="sngStrike" dirty="0"/>
              <a:t>(as a noun</a:t>
            </a:r>
            <a:r>
              <a:rPr lang="en-US" dirty="0"/>
              <a:t>) first reading </a:t>
            </a:r>
          </a:p>
          <a:p>
            <a:pPr marL="0" indent="0">
              <a:buNone/>
            </a:pPr>
            <a:r>
              <a:rPr lang="en-US" dirty="0"/>
              <a:t>Man= </a:t>
            </a:r>
            <a:r>
              <a:rPr lang="en-US" b="1" dirty="0">
                <a:solidFill>
                  <a:srgbClr val="FF0000"/>
                </a:solidFill>
              </a:rPr>
              <a:t>to staff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</a:rPr>
              <a:t>fill the boat</a:t>
            </a:r>
            <a:r>
              <a:rPr lang="en-US" dirty="0"/>
              <a:t>. (as a verb) second and final reading.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927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E24B-C88B-1010-7C70-AD5541E1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Precise</a:t>
            </a:r>
            <a:r>
              <a:rPr lang="en-US" b="1" dirty="0"/>
              <a:t> Academic Writing</a:t>
            </a:r>
            <a:endParaRPr lang="ar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0995-B0A3-8566-20E0-2601BBD3C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1690688"/>
            <a:ext cx="10881852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It’s important to use </a:t>
            </a:r>
            <a:r>
              <a:rPr lang="en-US" dirty="0">
                <a:solidFill>
                  <a:srgbClr val="FF0000"/>
                </a:solidFill>
              </a:rPr>
              <a:t>clear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precise language </a:t>
            </a:r>
            <a:r>
              <a:rPr lang="en-US" dirty="0"/>
              <a:t>to ensure that your reader knows exactly what you mean. This means being as specific as possible and avoiding </a:t>
            </a:r>
            <a:r>
              <a:rPr lang="en-US" strike="sngStrike" dirty="0"/>
              <a:t>vague language.</a:t>
            </a:r>
            <a:r>
              <a:rPr lang="en-US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For example: </a:t>
            </a:r>
            <a:r>
              <a:rPr lang="en-US" b="1" strike="sngStrike" dirty="0">
                <a:solidFill>
                  <a:srgbClr val="FF0000"/>
                </a:solidFill>
              </a:rPr>
              <a:t>People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/>
              <a:t>have been interested in this </a:t>
            </a:r>
            <a:r>
              <a:rPr lang="en-US" b="1" strike="sngStrike" dirty="0"/>
              <a:t>thing</a:t>
            </a:r>
            <a:r>
              <a:rPr lang="en-US" b="1" dirty="0"/>
              <a:t> </a:t>
            </a:r>
            <a:r>
              <a:rPr lang="en-US" b="1" strike="sngStrike" dirty="0">
                <a:solidFill>
                  <a:srgbClr val="FF0000"/>
                </a:solidFill>
              </a:rPr>
              <a:t>for a long time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               Researchers </a:t>
            </a:r>
            <a:r>
              <a:rPr lang="en-US" b="1" dirty="0"/>
              <a:t>have been interested in this</a:t>
            </a:r>
            <a:r>
              <a:rPr lang="en-US" b="1" dirty="0">
                <a:solidFill>
                  <a:srgbClr val="FF0000"/>
                </a:solidFill>
              </a:rPr>
              <a:t> phenomenon for at least 10 years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8769956-55DF-7325-7A24-7C0307331333}"/>
              </a:ext>
            </a:extLst>
          </p:cNvPr>
          <p:cNvSpPr/>
          <p:nvPr/>
        </p:nvSpPr>
        <p:spPr>
          <a:xfrm>
            <a:off x="587478" y="4651119"/>
            <a:ext cx="1108587" cy="516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819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C57DF-5CF6-69AC-A1BE-68277DEE9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Academic Writing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328C9-7E61-B4D5-44E5-12EB7423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>
                <a:solidFill>
                  <a:srgbClr val="C00000"/>
                </a:solidFill>
              </a:rPr>
              <a:t>Essay</a:t>
            </a:r>
            <a:r>
              <a:rPr lang="en-US" sz="4000" dirty="0"/>
              <a:t> , and </a:t>
            </a:r>
            <a:r>
              <a:rPr lang="en-US" sz="4000" dirty="0">
                <a:solidFill>
                  <a:srgbClr val="C00000"/>
                </a:solidFill>
              </a:rPr>
              <a:t>study reports</a:t>
            </a:r>
            <a:r>
              <a:rPr lang="en-US" sz="4000" dirty="0"/>
              <a:t> have specific structures. That fact assures that information is presented </a:t>
            </a:r>
            <a:r>
              <a:rPr lang="en-US" sz="4000" b="1" dirty="0"/>
              <a:t>in a logical way  </a:t>
            </a:r>
            <a:r>
              <a:rPr lang="en-US" sz="4000" dirty="0"/>
              <a:t>and that idea can be developed clearly and function as a unit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15236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F392-2607-59CA-CE75-D248EE43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Grammar and Punctuation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51CD6-5DD0-B4DA-B640-6BBC617FE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Avoid inappropriate use of tense</a:t>
            </a:r>
          </a:p>
          <a:p>
            <a:pPr marL="0" indent="0">
              <a:buNone/>
            </a:pPr>
            <a:endParaRPr lang="ar-IQ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52E96E-E741-1B54-C982-B178C8FBD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9239"/>
            <a:ext cx="9352935" cy="359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7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1FC241-0D02-C4E6-13FF-8CA93A1D2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01445"/>
            <a:ext cx="10515599" cy="224175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4AE83C-BF38-6DE2-F727-F2565D5F3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334" y="3227592"/>
            <a:ext cx="3308401" cy="255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D36322-030A-7780-9A0D-58C4ABB1B6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426" y="486698"/>
            <a:ext cx="10972800" cy="294230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66931C-D642-3859-AAC6-466F49AC7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123" y="3628104"/>
            <a:ext cx="3628103" cy="29423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711C0B-099A-8BC3-CB90-054C66679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47" y="4100052"/>
            <a:ext cx="7093975" cy="165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2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3C80-253A-603A-6910-EB1FCB3F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Incorrect use of </a:t>
            </a:r>
            <a:r>
              <a:rPr lang="en-US" dirty="0">
                <a:solidFill>
                  <a:srgbClr val="FF0000"/>
                </a:solidFill>
              </a:rPr>
              <a:t>prepositions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1FFE-64F0-9462-4EF3-99AA436F5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5" y="1825625"/>
            <a:ext cx="11709944" cy="4351338"/>
          </a:xfrm>
        </p:spPr>
        <p:txBody>
          <a:bodyPr/>
          <a:lstStyle/>
          <a:p>
            <a:r>
              <a:rPr lang="en-US" dirty="0"/>
              <a:t>What are </a:t>
            </a:r>
            <a:r>
              <a:rPr lang="en-US" b="1" dirty="0">
                <a:solidFill>
                  <a:srgbClr val="FF0000"/>
                </a:solidFill>
              </a:rPr>
              <a:t>prepositions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ar-IQ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EA7799-FE41-01EA-CE9E-D96C904A9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32" y="2448233"/>
            <a:ext cx="6107331" cy="11424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CA4778-947E-FF0E-7E1A-2DEE49BDE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748" y="4072346"/>
            <a:ext cx="9455661" cy="1445341"/>
          </a:xfrm>
          <a:prstGeom prst="rect">
            <a:avLst/>
          </a:prstGeom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067C1EE-1D11-BF9A-5595-6F4F4AFDCF87}"/>
              </a:ext>
            </a:extLst>
          </p:cNvPr>
          <p:cNvSpPr/>
          <p:nvPr/>
        </p:nvSpPr>
        <p:spPr>
          <a:xfrm>
            <a:off x="1177871" y="4479010"/>
            <a:ext cx="1286360" cy="6199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520EC99-13F8-16A8-C07B-CA3BF80AB2EA}"/>
              </a:ext>
            </a:extLst>
          </p:cNvPr>
          <p:cNvSpPr/>
          <p:nvPr/>
        </p:nvSpPr>
        <p:spPr>
          <a:xfrm>
            <a:off x="8059119" y="2172321"/>
            <a:ext cx="1348352" cy="8188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0410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550B-64D1-8C38-5410-8FBC2A2F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An Example</a:t>
            </a:r>
            <a:endParaRPr lang="ar-IQ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0D096-CAAC-CFC8-D1F1-9F561A820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3458" y="1690688"/>
            <a:ext cx="5614117" cy="449897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Student example: we have </a:t>
            </a:r>
            <a:r>
              <a:rPr lang="en-US" u="sng" dirty="0"/>
              <a:t>disconnected</a:t>
            </a:r>
            <a:r>
              <a:rPr lang="en-US" b="1" u="sng" dirty="0">
                <a:solidFill>
                  <a:srgbClr val="FF0000"/>
                </a:solidFill>
              </a:rPr>
              <a:t> with </a:t>
            </a:r>
            <a:r>
              <a:rPr lang="en-US" dirty="0"/>
              <a:t>our fellow members of society and no longer know the neighbours around us. There are so many of us now that we seem </a:t>
            </a:r>
            <a:r>
              <a:rPr lang="en-US" u="sng" dirty="0"/>
              <a:t>to </a:t>
            </a:r>
            <a:r>
              <a:rPr lang="en-US" b="1" u="sng" dirty="0">
                <a:solidFill>
                  <a:srgbClr val="FF0000"/>
                </a:solidFill>
              </a:rPr>
              <a:t>of</a:t>
            </a:r>
            <a:r>
              <a:rPr lang="en-US" u="sng" dirty="0"/>
              <a:t> lost </a:t>
            </a:r>
            <a:r>
              <a:rPr lang="en-US" dirty="0"/>
              <a:t>a sense of community and become strangers </a:t>
            </a:r>
            <a:r>
              <a:rPr lang="en-US" b="1" u="sng" dirty="0">
                <a:solidFill>
                  <a:srgbClr val="FF0000"/>
                </a:solidFill>
              </a:rPr>
              <a:t>on</a:t>
            </a:r>
            <a:r>
              <a:rPr lang="en-US" u="sng" dirty="0"/>
              <a:t> our </a:t>
            </a:r>
            <a:r>
              <a:rPr lang="en-US" dirty="0"/>
              <a:t>society.</a:t>
            </a:r>
            <a:endParaRPr lang="ar-IQ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21980C-F060-CF89-5992-938F4D369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1690688"/>
            <a:ext cx="5357813" cy="4498975"/>
          </a:xfrm>
        </p:spPr>
        <p:txBody>
          <a:bodyPr>
            <a:normAutofit fontScale="92500"/>
          </a:bodyPr>
          <a:lstStyle/>
          <a:p>
            <a:r>
              <a:rPr lang="en-US" b="1" strike="sngStrike" dirty="0"/>
              <a:t>Disconnected </a:t>
            </a:r>
            <a:r>
              <a:rPr lang="en-US" b="1" strike="sngStrike" dirty="0">
                <a:solidFill>
                  <a:srgbClr val="FF0000"/>
                </a:solidFill>
              </a:rPr>
              <a:t>with </a:t>
            </a:r>
            <a:r>
              <a:rPr lang="en-US" b="1" strike="sngStrike" dirty="0"/>
              <a:t> (together)</a:t>
            </a:r>
          </a:p>
          <a:p>
            <a:pPr marL="0" indent="0">
              <a:buNone/>
            </a:pPr>
            <a:r>
              <a:rPr lang="en-US" b="1" dirty="0"/>
              <a:t>    Disconnected </a:t>
            </a:r>
            <a:r>
              <a:rPr lang="en-US" b="1" dirty="0">
                <a:solidFill>
                  <a:srgbClr val="FF0000"/>
                </a:solidFill>
              </a:rPr>
              <a:t>from.</a:t>
            </a:r>
          </a:p>
          <a:p>
            <a:r>
              <a:rPr lang="en-US" b="1" strike="sngStrike" dirty="0"/>
              <a:t>We seem to </a:t>
            </a:r>
            <a:r>
              <a:rPr lang="en-US" b="1" strike="sngStrike" dirty="0">
                <a:solidFill>
                  <a:srgbClr val="FF0000"/>
                </a:solidFill>
              </a:rPr>
              <a:t>of </a:t>
            </a:r>
            <a:r>
              <a:rPr lang="en-US" b="1" strike="sngStrike" dirty="0"/>
              <a:t>lost.</a:t>
            </a:r>
          </a:p>
          <a:p>
            <a:pPr marL="0" indent="0">
              <a:buNone/>
            </a:pPr>
            <a:r>
              <a:rPr lang="en-US" b="1" dirty="0"/>
              <a:t>   We seem to </a:t>
            </a:r>
            <a:r>
              <a:rPr lang="en-US" b="1" dirty="0">
                <a:solidFill>
                  <a:srgbClr val="FF0000"/>
                </a:solidFill>
              </a:rPr>
              <a:t>have </a:t>
            </a:r>
            <a:r>
              <a:rPr lang="en-US" b="1" dirty="0"/>
              <a:t>lost .</a:t>
            </a:r>
          </a:p>
          <a:p>
            <a:r>
              <a:rPr lang="en-US" b="1" strike="sngStrike" dirty="0"/>
              <a:t>Become strangers</a:t>
            </a:r>
            <a:r>
              <a:rPr lang="en-US" b="1" strike="sngStrike" dirty="0">
                <a:solidFill>
                  <a:srgbClr val="FF0000"/>
                </a:solidFill>
              </a:rPr>
              <a:t> on </a:t>
            </a:r>
            <a:r>
              <a:rPr lang="en-US" b="1" strike="sngStrike" dirty="0"/>
              <a:t>our  society.</a:t>
            </a:r>
          </a:p>
          <a:p>
            <a:pPr marL="0" indent="0">
              <a:buNone/>
            </a:pPr>
            <a:r>
              <a:rPr lang="en-US" b="1" dirty="0"/>
              <a:t>   Become strangers</a:t>
            </a:r>
            <a:r>
              <a:rPr lang="en-US" b="1" dirty="0">
                <a:solidFill>
                  <a:srgbClr val="FF0000"/>
                </a:solidFill>
              </a:rPr>
              <a:t> on </a:t>
            </a:r>
            <a:r>
              <a:rPr lang="en-US" b="1" dirty="0"/>
              <a:t>our  society</a:t>
            </a:r>
          </a:p>
          <a:p>
            <a:endParaRPr lang="ar-IQ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89A7E3-3B3F-7EF5-85A6-5AE82122A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09" y="4737177"/>
            <a:ext cx="1621682" cy="162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42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A503-A796-1D2D-930F-33FE8AF2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Confusing </a:t>
            </a:r>
            <a:r>
              <a:rPr lang="en-US" dirty="0">
                <a:solidFill>
                  <a:srgbClr val="FF0000"/>
                </a:solidFill>
              </a:rPr>
              <a:t>singular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plural 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D1369A-5B6F-7847-6218-901A3A600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7923" y="1386348"/>
            <a:ext cx="10309122" cy="2816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6DE5BA-A071-98B1-6C82-65A1466EC3D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55058" y="4203289"/>
            <a:ext cx="8259097" cy="21917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99079B-1CD5-7D07-967C-03239AFA0D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872" y="5471652"/>
            <a:ext cx="4262284" cy="9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1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97E-14D6-AA37-61E9-032F87F2AA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What is Academic Writing?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DFB3-2006-B4A9-20E0-CCC83630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i="0" dirty="0">
                <a:solidFill>
                  <a:srgbClr val="1E1E1E"/>
                </a:solidFill>
                <a:effectLst/>
                <a:latin typeface="Calibre"/>
              </a:rPr>
              <a:t>Academic writing </a:t>
            </a:r>
            <a:r>
              <a:rPr lang="en-US" b="0" i="0" dirty="0">
                <a:solidFill>
                  <a:srgbClr val="1E1E1E"/>
                </a:solidFill>
                <a:effectLst/>
                <a:latin typeface="Calibre"/>
              </a:rPr>
              <a:t>is a type of writing which communicates ideas, information and research to the wider academic community. It can be divided into two types: </a:t>
            </a:r>
            <a:r>
              <a:rPr lang="en-US" b="1" i="0" dirty="0">
                <a:solidFill>
                  <a:srgbClr val="1E1E1E"/>
                </a:solidFill>
                <a:effectLst/>
                <a:latin typeface="Calibre"/>
              </a:rPr>
              <a:t>student academic writing</a:t>
            </a:r>
            <a:r>
              <a:rPr lang="en-US" b="0" i="0" dirty="0">
                <a:solidFill>
                  <a:srgbClr val="1E1E1E"/>
                </a:solidFill>
                <a:effectLst/>
                <a:latin typeface="Calibre"/>
              </a:rPr>
              <a:t>, which is used as a form of assessment at university, as well as </a:t>
            </a:r>
            <a:r>
              <a:rPr lang="en-US" b="1" i="0" dirty="0">
                <a:solidFill>
                  <a:srgbClr val="1E1E1E"/>
                </a:solidFill>
                <a:effectLst/>
                <a:latin typeface="Calibre"/>
              </a:rPr>
              <a:t>at schools as preparation for university study</a:t>
            </a:r>
            <a:r>
              <a:rPr lang="en-US" b="0" i="0" dirty="0">
                <a:solidFill>
                  <a:srgbClr val="1E1E1E"/>
                </a:solidFill>
                <a:effectLst/>
                <a:latin typeface="Calibre"/>
              </a:rPr>
              <a:t>; and </a:t>
            </a:r>
            <a:r>
              <a:rPr lang="en-US" b="1" i="0" dirty="0">
                <a:solidFill>
                  <a:srgbClr val="1E1E1E"/>
                </a:solidFill>
                <a:effectLst/>
                <a:latin typeface="Calibre"/>
              </a:rPr>
              <a:t>expert academic writing</a:t>
            </a:r>
            <a:r>
              <a:rPr lang="en-US" b="0" i="0" dirty="0">
                <a:solidFill>
                  <a:srgbClr val="1E1E1E"/>
                </a:solidFill>
                <a:effectLst/>
                <a:latin typeface="Calibre"/>
              </a:rPr>
              <a:t>, which is writing that is intended for publication in an academic journal or book.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7431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8125-61D6-9C40-95A4-18DF9A27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solidFill>
                  <a:srgbClr val="FF0000"/>
                </a:solidFill>
              </a:rPr>
              <a:t>inappropriate words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8F80A-56D5-9AAA-84CE-1606507E1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example: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strike="sngStrike" dirty="0">
                <a:solidFill>
                  <a:srgbClr val="FF0000"/>
                </a:solidFill>
              </a:rPr>
              <a:t>‘ Basically</a:t>
            </a:r>
            <a:r>
              <a:rPr lang="en-US" dirty="0"/>
              <a:t>, the policy aims to improve the quality of the service…..’</a:t>
            </a:r>
          </a:p>
          <a:p>
            <a:pPr marL="0" indent="0">
              <a:buNone/>
            </a:pPr>
            <a:r>
              <a:rPr lang="en-US" dirty="0"/>
              <a:t>The word ‘</a:t>
            </a:r>
            <a:r>
              <a:rPr lang="en-US" b="1" dirty="0"/>
              <a:t>basically</a:t>
            </a:r>
            <a:r>
              <a:rPr lang="en-US" dirty="0"/>
              <a:t>’ is inappropriate in academic writing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why</a:t>
            </a:r>
          </a:p>
          <a:p>
            <a:pPr marL="0" indent="0">
              <a:buNone/>
            </a:pPr>
            <a:r>
              <a:rPr lang="en-US" dirty="0"/>
              <a:t>Because the purpose is not to reduce things into their most basic form, but to explore issues and ideas in their full complexity.</a:t>
            </a:r>
          </a:p>
          <a:p>
            <a:pPr marL="0" indent="0">
              <a:buNone/>
            </a:pPr>
            <a:r>
              <a:rPr lang="en-US" b="1" strike="sngStrike" dirty="0"/>
              <a:t>Basically      </a:t>
            </a:r>
            <a:r>
              <a:rPr lang="en-US" b="1" dirty="0"/>
              <a:t>instead</a:t>
            </a:r>
            <a:r>
              <a:rPr lang="en-US" b="1" strike="sngStrike" dirty="0"/>
              <a:t>                ‘</a:t>
            </a:r>
            <a:r>
              <a:rPr lang="en-US" b="1" dirty="0"/>
              <a:t>in essence’ , ‘to summarize’, or ‘in short'</a:t>
            </a:r>
            <a:endParaRPr lang="ar-IQ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559756F-15BB-3541-F033-9C23F833581C}"/>
              </a:ext>
            </a:extLst>
          </p:cNvPr>
          <p:cNvSpPr/>
          <p:nvPr/>
        </p:nvSpPr>
        <p:spPr>
          <a:xfrm>
            <a:off x="2359742" y="3335337"/>
            <a:ext cx="1002890" cy="1103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DE30F0D-4A6C-F569-D38E-B6E2DC167B08}"/>
              </a:ext>
            </a:extLst>
          </p:cNvPr>
          <p:cNvSpPr/>
          <p:nvPr/>
        </p:nvSpPr>
        <p:spPr>
          <a:xfrm>
            <a:off x="3967316" y="5368413"/>
            <a:ext cx="899652" cy="3539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6624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8FE12-1E85-FA60-05BF-83CE31DA0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16" y="1707638"/>
            <a:ext cx="10515600" cy="435133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Thank you</a:t>
            </a:r>
            <a:endParaRPr lang="ar-IQ" sz="9600" dirty="0"/>
          </a:p>
        </p:txBody>
      </p:sp>
    </p:spTree>
    <p:extLst>
      <p:ext uri="{BB962C8B-B14F-4D97-AF65-F5344CB8AC3E}">
        <p14:creationId xmlns:p14="http://schemas.microsoft.com/office/powerpoint/2010/main" val="17686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18EB-135B-754D-38CE-AC4D0987B93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The importance of academic Writing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5886A-4424-DFB8-16FF-4D38AFFAC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Academic writing </a:t>
            </a:r>
            <a:r>
              <a:rPr lang="en-US" dirty="0"/>
              <a:t>is a form of language used by people who communicate within an </a:t>
            </a:r>
            <a:r>
              <a:rPr lang="en-US" b="1" dirty="0"/>
              <a:t>academic context</a:t>
            </a:r>
            <a:r>
              <a:rPr lang="en-US" dirty="0"/>
              <a:t> using a written means.  such context </a:t>
            </a:r>
            <a:r>
              <a:rPr lang="en-US" b="1" dirty="0">
                <a:solidFill>
                  <a:srgbClr val="FF0000"/>
                </a:solidFill>
              </a:rPr>
              <a:t>is formal </a:t>
            </a:r>
            <a:r>
              <a:rPr lang="en-US" dirty="0"/>
              <a:t>in terms of relationships, thinking, performance, creativity, competitions among peers.</a:t>
            </a:r>
          </a:p>
          <a:p>
            <a:pPr algn="just"/>
            <a:r>
              <a:rPr lang="en-US" dirty="0"/>
              <a:t>Language is a social construct that is created by the people who use it and influenced by the context in which it is used.</a:t>
            </a:r>
          </a:p>
          <a:p>
            <a:pPr marL="0" indent="0" algn="just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Do you use the same language at home, at a professional meeting, or at a pub? </a:t>
            </a:r>
            <a:r>
              <a:rPr lang="en-US" dirty="0"/>
              <a:t>In fact it may be considered </a:t>
            </a:r>
            <a:r>
              <a:rPr lang="en-US" dirty="0">
                <a:solidFill>
                  <a:srgbClr val="C00000"/>
                </a:solidFill>
              </a:rPr>
              <a:t>inappropriate, </a:t>
            </a:r>
            <a:r>
              <a:rPr lang="en-US" dirty="0"/>
              <a:t>therefore language must change when language do.</a:t>
            </a:r>
          </a:p>
          <a:p>
            <a:pPr marL="0" indent="0" algn="just">
              <a:buNone/>
            </a:pPr>
            <a:r>
              <a:rPr lang="en-US" dirty="0"/>
              <a:t>When interacting in academic context , you should use the language associated to it.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093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409-F318-3D1E-BEBD-7C0C7CB2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3747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The importance of academic Writing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C1CF2-B209-690D-E02A-E8236AD0A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3748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Why is academic writing important? </a:t>
            </a:r>
          </a:p>
          <a:p>
            <a:pPr algn="just">
              <a:lnSpc>
                <a:spcPct val="150000"/>
              </a:lnSpc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Academic writing is a means of producing, codifying, transmitting, evaluating, renovating, teaching, and learning knowledge and ideology </a:t>
            </a:r>
            <a:r>
              <a:rPr lang="en-US" b="0" i="0" dirty="0">
                <a:solidFill>
                  <a:srgbClr val="FF0000"/>
                </a:solidFill>
                <a:effectLst/>
                <a:latin typeface="Google Sans"/>
              </a:rPr>
              <a:t>in academic disciplines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 Being able to write in an academic style is</a:t>
            </a: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 </a:t>
            </a:r>
            <a:r>
              <a:rPr lang="en-US" b="1" i="0" dirty="0">
                <a:solidFill>
                  <a:srgbClr val="040C28"/>
                </a:solidFill>
                <a:effectLst/>
                <a:latin typeface="Google Sans"/>
              </a:rPr>
              <a:t>essential 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to disciplinary learning and </a:t>
            </a:r>
            <a:r>
              <a:rPr lang="en-US" b="1" i="0" dirty="0">
                <a:solidFill>
                  <a:srgbClr val="040C28"/>
                </a:solidFill>
                <a:effectLst/>
                <a:latin typeface="Google Sans"/>
              </a:rPr>
              <a:t>critical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 for academic success</a:t>
            </a:r>
            <a:endParaRPr lang="ar-IQ" dirty="0"/>
          </a:p>
          <a:p>
            <a:pPr algn="just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371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9F70BAFC-80EA-2C6E-02C9-2130639D08F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r="18637"/>
          <a:stretch>
            <a:fillRect/>
          </a:stretch>
        </p:blipFill>
        <p:spPr>
          <a:xfrm>
            <a:off x="5589638" y="457201"/>
            <a:ext cx="6602361" cy="619432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577BA-7DE0-6F3E-BDC7-B7900DD63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57201"/>
            <a:ext cx="4749850" cy="575186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i="0" dirty="0">
                <a:solidFill>
                  <a:srgbClr val="202124"/>
                </a:solidFill>
                <a:effectLst/>
                <a:latin typeface="Google Sans"/>
              </a:rPr>
              <a:t>Why is academic writing important? </a:t>
            </a:r>
          </a:p>
          <a:p>
            <a:pPr algn="just">
              <a:lnSpc>
                <a:spcPct val="150000"/>
              </a:lnSpc>
            </a:pP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Academic writing is a means of producing, codifying, transmitting, evaluating, renovating, teaching, and learning knowledge and ideology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Google Sans"/>
              </a:rPr>
              <a:t>in academic disciplines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Google Sans"/>
              </a:rPr>
              <a:t>. Being able to write in an academic style is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Google Sans"/>
              </a:rPr>
              <a:t> </a:t>
            </a:r>
            <a:r>
              <a:rPr lang="en-US" sz="2400" b="1" i="0" dirty="0">
                <a:solidFill>
                  <a:srgbClr val="040C28"/>
                </a:solidFill>
                <a:effectLst/>
                <a:latin typeface="Google Sans"/>
              </a:rPr>
              <a:t>essential 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to disciplinary learning and </a:t>
            </a:r>
            <a:r>
              <a:rPr lang="en-US" sz="2400" b="1" i="0" dirty="0">
                <a:solidFill>
                  <a:srgbClr val="040C28"/>
                </a:solidFill>
                <a:effectLst/>
                <a:latin typeface="Google Sans"/>
              </a:rPr>
              <a:t>critical</a:t>
            </a:r>
            <a:r>
              <a:rPr lang="en-US" sz="2400" b="0" i="0" dirty="0">
                <a:solidFill>
                  <a:srgbClr val="040C28"/>
                </a:solidFill>
                <a:effectLst/>
                <a:latin typeface="Google Sans"/>
              </a:rPr>
              <a:t> for academic success</a:t>
            </a:r>
            <a:endParaRPr lang="ar-IQ" sz="2400" dirty="0"/>
          </a:p>
          <a:p>
            <a:endParaRPr lang="ar-IQ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D338D83-1C2E-0216-D2BB-D2AFE1691F9A}"/>
              </a:ext>
            </a:extLst>
          </p:cNvPr>
          <p:cNvSpPr txBox="1">
            <a:spLocks/>
          </p:cNvSpPr>
          <p:nvPr/>
        </p:nvSpPr>
        <p:spPr>
          <a:xfrm>
            <a:off x="5335588" y="1139825"/>
            <a:ext cx="6172200" cy="48736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86079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B852-8ED7-20D5-5FB8-EE4D9BD1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Characteristics of Academic Writing</a:t>
            </a:r>
            <a:endParaRPr lang="ar-IQ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E59221-078A-BDC5-41C3-75EA8366A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Formal</a:t>
            </a:r>
          </a:p>
          <a:p>
            <a:r>
              <a:rPr lang="en-US" dirty="0"/>
              <a:t>Explicit</a:t>
            </a:r>
          </a:p>
          <a:p>
            <a:r>
              <a:rPr lang="en-US" dirty="0"/>
              <a:t>Precise</a:t>
            </a:r>
          </a:p>
          <a:p>
            <a:r>
              <a:rPr lang="en-US" dirty="0"/>
              <a:t>Structured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D363767-7BC1-A7A9-0445-8893C3F23B46}"/>
              </a:ext>
            </a:extLst>
          </p:cNvPr>
          <p:cNvSpPr/>
          <p:nvPr/>
        </p:nvSpPr>
        <p:spPr>
          <a:xfrm>
            <a:off x="6096000" y="2182761"/>
            <a:ext cx="3505200" cy="2227007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94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E6E5-77E2-F1E5-352B-7F9B5ACD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Writing a formal essay</a:t>
            </a:r>
            <a:endParaRPr lang="ar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1A99-FCA6-2990-DD4B-2E581633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Academic writing is formal in terms of the vocabulary used. It means that colloquial expressions, abbreviated forms of verbs, idioms, and emotional language should be avoided.</a:t>
            </a:r>
          </a:p>
          <a:p>
            <a:r>
              <a:rPr lang="en-US" dirty="0"/>
              <a:t>Don’t use verb contractions like </a:t>
            </a:r>
            <a:r>
              <a:rPr lang="en-US" b="1" dirty="0"/>
              <a:t>we’ll 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we will</a:t>
            </a:r>
            <a:r>
              <a:rPr lang="en-US" b="1" dirty="0"/>
              <a:t>), he’d </a:t>
            </a:r>
            <a:r>
              <a:rPr lang="en-US" dirty="0"/>
              <a:t>(</a:t>
            </a:r>
            <a:r>
              <a:rPr lang="en-US" b="1" dirty="0">
                <a:solidFill>
                  <a:srgbClr val="FF0000"/>
                </a:solidFill>
              </a:rPr>
              <a:t>he would</a:t>
            </a:r>
            <a:r>
              <a:rPr lang="en-US" dirty="0"/>
              <a:t>)</a:t>
            </a:r>
          </a:p>
          <a:p>
            <a:r>
              <a:rPr lang="en-US" dirty="0"/>
              <a:t>Don’t starts your writing with numerals- write numbers as full words to start with. </a:t>
            </a:r>
            <a:r>
              <a:rPr lang="en-US" b="1" strike="sngStrike" dirty="0">
                <a:solidFill>
                  <a:srgbClr val="FF0000"/>
                </a:solidFill>
              </a:rPr>
              <a:t>3</a:t>
            </a:r>
            <a:r>
              <a:rPr lang="en-US" strike="sngStrike" dirty="0"/>
              <a:t> methods are used </a:t>
            </a:r>
            <a:r>
              <a:rPr lang="en-US" dirty="0"/>
              <a:t>instead  we say</a:t>
            </a:r>
            <a:r>
              <a:rPr lang="en-US" b="1" dirty="0">
                <a:solidFill>
                  <a:srgbClr val="FF0000"/>
                </a:solidFill>
              </a:rPr>
              <a:t>: Three </a:t>
            </a:r>
            <a:r>
              <a:rPr lang="en-US" dirty="0"/>
              <a:t>methods are used</a:t>
            </a:r>
            <a:endParaRPr lang="en-US" strike="sngStrike" dirty="0"/>
          </a:p>
          <a:p>
            <a:r>
              <a:rPr lang="en-US" dirty="0"/>
              <a:t>Don’t use exclamation marks and question marks unless you quoting something.</a:t>
            </a:r>
          </a:p>
          <a:p>
            <a:r>
              <a:rPr lang="en-US" dirty="0"/>
              <a:t>Avoid contractions, form your possessives in the form ‘</a:t>
            </a:r>
            <a:r>
              <a:rPr lang="en-US" b="1" dirty="0">
                <a:solidFill>
                  <a:srgbClr val="FF0000"/>
                </a:solidFill>
              </a:rPr>
              <a:t>of the’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“</a:t>
            </a: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 teenagers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/>
              <a:t>today” instead of “today’s teenagers”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567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0EC0-FA61-77CD-FFCA-E07CC713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Writing a</a:t>
            </a:r>
            <a:r>
              <a:rPr lang="en-US" dirty="0"/>
              <a:t> </a:t>
            </a:r>
            <a:r>
              <a:rPr lang="en-US" b="1" dirty="0"/>
              <a:t>Formal essay</a:t>
            </a:r>
            <a:endParaRPr lang="ar-IQ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D53-9F8A-AA66-7ACE-07E6C80EC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24" y="1504335"/>
            <a:ext cx="11651224" cy="4672628"/>
          </a:xfrm>
        </p:spPr>
        <p:txBody>
          <a:bodyPr>
            <a:normAutofit/>
          </a:bodyPr>
          <a:lstStyle/>
          <a:p>
            <a:r>
              <a:rPr lang="en-US" dirty="0"/>
              <a:t>Don’t use </a:t>
            </a:r>
            <a:r>
              <a:rPr lang="en-US" strike="sngStrike" dirty="0"/>
              <a:t>“</a:t>
            </a:r>
            <a:r>
              <a:rPr lang="en-US" b="1" strike="sngStrike" dirty="0"/>
              <a:t>Okay</a:t>
            </a:r>
            <a:r>
              <a:rPr lang="en-US" dirty="0"/>
              <a:t>”                               “</a:t>
            </a:r>
            <a:r>
              <a:rPr lang="en-US" b="1" dirty="0">
                <a:solidFill>
                  <a:srgbClr val="FF0000"/>
                </a:solidFill>
              </a:rPr>
              <a:t>acceptable</a:t>
            </a:r>
            <a:r>
              <a:rPr lang="en-US" dirty="0"/>
              <a:t>” or “</a:t>
            </a:r>
            <a:r>
              <a:rPr lang="en-US" dirty="0">
                <a:solidFill>
                  <a:srgbClr val="FF0000"/>
                </a:solidFill>
              </a:rPr>
              <a:t>Satisfactory</a:t>
            </a:r>
            <a:r>
              <a:rPr lang="en-US" dirty="0"/>
              <a:t>” </a:t>
            </a:r>
          </a:p>
          <a:p>
            <a:r>
              <a:rPr lang="en-US" dirty="0"/>
              <a:t>Use sophisticated transitions “</a:t>
            </a:r>
            <a:r>
              <a:rPr lang="en-US" b="1" dirty="0">
                <a:solidFill>
                  <a:srgbClr val="FF0000"/>
                </a:solidFill>
              </a:rPr>
              <a:t>in addition</a:t>
            </a:r>
            <a:r>
              <a:rPr lang="en-US" dirty="0"/>
              <a:t>”, </a:t>
            </a:r>
            <a:r>
              <a:rPr lang="en-US" b="1" dirty="0">
                <a:solidFill>
                  <a:srgbClr val="FF0000"/>
                </a:solidFill>
              </a:rPr>
              <a:t>“besides</a:t>
            </a:r>
            <a:r>
              <a:rPr lang="en-US" dirty="0"/>
              <a:t>”, </a:t>
            </a:r>
            <a:r>
              <a:rPr lang="en-US" b="1" dirty="0">
                <a:solidFill>
                  <a:srgbClr val="FF0000"/>
                </a:solidFill>
              </a:rPr>
              <a:t>“consequently</a:t>
            </a:r>
            <a:r>
              <a:rPr lang="en-US" dirty="0"/>
              <a:t>”,</a:t>
            </a:r>
          </a:p>
          <a:p>
            <a:pPr marL="0" indent="0">
              <a:buNone/>
            </a:pPr>
            <a:r>
              <a:rPr lang="en-US" dirty="0"/>
              <a:t>   moreover                        “</a:t>
            </a:r>
            <a:r>
              <a:rPr lang="en-US" strike="sngStrike" dirty="0"/>
              <a:t>and”, “but”, “or”</a:t>
            </a:r>
          </a:p>
          <a:p>
            <a:r>
              <a:rPr lang="en-US" dirty="0"/>
              <a:t>Avoid using dialogue in a formal writing: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trike="sngStrike" dirty="0"/>
              <a:t>The Kid told me ”Iam happy with my new school”.</a:t>
            </a:r>
          </a:p>
          <a:p>
            <a:pPr marL="0" indent="0">
              <a:buNone/>
            </a:pPr>
            <a:r>
              <a:rPr lang="en-US" dirty="0"/>
              <a:t>The kid told me </a:t>
            </a:r>
            <a:r>
              <a:rPr lang="en-US" b="1" dirty="0">
                <a:solidFill>
                  <a:srgbClr val="FF0000"/>
                </a:solidFill>
              </a:rPr>
              <a:t>that he was happy with his new school</a:t>
            </a:r>
            <a:r>
              <a:rPr lang="en-US" dirty="0"/>
              <a:t>.</a:t>
            </a:r>
          </a:p>
          <a:p>
            <a:r>
              <a:rPr lang="en-US" dirty="0"/>
              <a:t>List things properly by using “and” between the last two items:</a:t>
            </a:r>
          </a:p>
          <a:p>
            <a:pPr marL="0" indent="0">
              <a:buNone/>
            </a:pPr>
            <a:r>
              <a:rPr lang="en-US" b="1" strike="sngStrike" dirty="0"/>
              <a:t>  We used three methods: A,B,C          We used three methods: A, and B, and C</a:t>
            </a:r>
          </a:p>
          <a:p>
            <a:pPr marL="0" indent="0">
              <a:buNone/>
            </a:pPr>
            <a:r>
              <a:rPr lang="en-US" b="1" dirty="0"/>
              <a:t>                             We used three methods: A, B, and C.</a:t>
            </a:r>
            <a:endParaRPr lang="ar-IQ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17F473C-C77C-92A6-80D1-154A37F9E993}"/>
              </a:ext>
            </a:extLst>
          </p:cNvPr>
          <p:cNvCxnSpPr/>
          <p:nvPr/>
        </p:nvCxnSpPr>
        <p:spPr>
          <a:xfrm>
            <a:off x="3259394" y="1690688"/>
            <a:ext cx="20254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381A0A-893F-17D5-8122-B9C26FCEBE06}"/>
              </a:ext>
            </a:extLst>
          </p:cNvPr>
          <p:cNvCxnSpPr/>
          <p:nvPr/>
        </p:nvCxnSpPr>
        <p:spPr>
          <a:xfrm>
            <a:off x="1991032" y="2713703"/>
            <a:ext cx="17698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10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3CD5-8AD9-B991-4792-B8722148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Vocabularies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DD24E-C295-BDA8-2720-97983E62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4731621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1E1E1E"/>
                </a:solidFill>
                <a:effectLst/>
                <a:latin typeface="inherit"/>
              </a:rPr>
              <a:t>Avoid words or phrases used mainly in normal conversation as they’re usually not suitable for use in academic writing. Dictionaries often identify these words with the label “</a:t>
            </a:r>
            <a:r>
              <a:rPr lang="en-US" b="1" i="0" dirty="0">
                <a:solidFill>
                  <a:srgbClr val="1E1E1E"/>
                </a:solidFill>
                <a:effectLst/>
                <a:latin typeface="inherit"/>
              </a:rPr>
              <a:t>informal.</a:t>
            </a:r>
            <a:r>
              <a:rPr lang="en-US" b="0" i="0" dirty="0">
                <a:solidFill>
                  <a:srgbClr val="1E1E1E"/>
                </a:solidFill>
                <a:effectLst/>
                <a:latin typeface="inherit"/>
              </a:rPr>
              <a:t>” In your essay, use a more formal equivalent. Here are some examples:</a:t>
            </a:r>
          </a:p>
          <a:p>
            <a:r>
              <a:rPr lang="en-US" b="0" i="1" dirty="0">
                <a:solidFill>
                  <a:srgbClr val="FF0000"/>
                </a:solidFill>
                <a:effectLst/>
                <a:latin typeface="inherit"/>
              </a:rPr>
              <a:t>Avoid</a:t>
            </a:r>
            <a:r>
              <a:rPr lang="en-US" b="0" i="1" dirty="0">
                <a:solidFill>
                  <a:srgbClr val="1E1E1E"/>
                </a:solidFill>
                <a:effectLst/>
                <a:latin typeface="inherit"/>
              </a:rPr>
              <a:t> “</a:t>
            </a:r>
            <a:r>
              <a:rPr lang="en-US" b="1" i="1" strike="sngStrike" dirty="0">
                <a:solidFill>
                  <a:srgbClr val="1E1E1E"/>
                </a:solidFill>
                <a:effectLst/>
                <a:latin typeface="inherit"/>
              </a:rPr>
              <a:t>kids”, </a:t>
            </a:r>
            <a:r>
              <a:rPr lang="en-US" b="0" i="1" dirty="0">
                <a:solidFill>
                  <a:srgbClr val="1E1E1E"/>
                </a:solidFill>
                <a:effectLst/>
                <a:latin typeface="inherit"/>
              </a:rPr>
              <a:t>use “</a:t>
            </a:r>
            <a:r>
              <a:rPr lang="en-US" b="1" i="1" dirty="0">
                <a:solidFill>
                  <a:srgbClr val="1E1E1E"/>
                </a:solidFill>
                <a:effectLst/>
                <a:latin typeface="inherit"/>
              </a:rPr>
              <a:t>children”,</a:t>
            </a:r>
          </a:p>
          <a:p>
            <a:r>
              <a:rPr lang="en-US" b="0" i="1" dirty="0">
                <a:solidFill>
                  <a:srgbClr val="FF0000"/>
                </a:solidFill>
                <a:effectLst/>
                <a:latin typeface="inherit"/>
              </a:rPr>
              <a:t>Avoid</a:t>
            </a:r>
            <a:r>
              <a:rPr lang="en-US" b="0" i="1" dirty="0">
                <a:solidFill>
                  <a:srgbClr val="1E1E1E"/>
                </a:solidFill>
                <a:effectLst/>
                <a:latin typeface="inherit"/>
              </a:rPr>
              <a:t> “</a:t>
            </a:r>
            <a:r>
              <a:rPr lang="en-US" b="1" i="1" strike="sngStrike" dirty="0">
                <a:solidFill>
                  <a:srgbClr val="1E1E1E"/>
                </a:solidFill>
                <a:effectLst/>
                <a:latin typeface="inherit"/>
              </a:rPr>
              <a:t>a lot of”, </a:t>
            </a:r>
            <a:r>
              <a:rPr lang="en-US" b="0" i="1" dirty="0">
                <a:solidFill>
                  <a:srgbClr val="1E1E1E"/>
                </a:solidFill>
                <a:effectLst/>
                <a:latin typeface="inherit"/>
              </a:rPr>
              <a:t>use “</a:t>
            </a:r>
            <a:r>
              <a:rPr lang="en-US" b="1" i="1" dirty="0">
                <a:solidFill>
                  <a:srgbClr val="1E1E1E"/>
                </a:solidFill>
                <a:effectLst/>
                <a:latin typeface="inherit"/>
              </a:rPr>
              <a:t>much, many</a:t>
            </a:r>
            <a:r>
              <a:rPr lang="en-US" b="0" i="1" dirty="0">
                <a:solidFill>
                  <a:srgbClr val="1E1E1E"/>
                </a:solidFill>
                <a:effectLst/>
                <a:latin typeface="inherit"/>
              </a:rPr>
              <a:t>”</a:t>
            </a:r>
          </a:p>
          <a:p>
            <a:r>
              <a:rPr lang="en-US" b="0" i="0" dirty="0">
                <a:solidFill>
                  <a:srgbClr val="1E1E1E"/>
                </a:solidFill>
                <a:effectLst/>
                <a:latin typeface="system"/>
              </a:rPr>
              <a:t>Never use colloquial English or slang. Colloquial English is a type of informal English, and it includes words such as </a:t>
            </a:r>
            <a:r>
              <a:rPr lang="en-US" b="1" i="0" strike="sngStrike" dirty="0" err="1">
                <a:solidFill>
                  <a:srgbClr val="1E1E1E"/>
                </a:solidFill>
                <a:effectLst/>
                <a:latin typeface="inherit"/>
              </a:rPr>
              <a:t>gonna</a:t>
            </a:r>
            <a:r>
              <a:rPr lang="en-US" b="1" i="0" dirty="0">
                <a:solidFill>
                  <a:srgbClr val="1E1E1E"/>
                </a:solidFill>
                <a:effectLst/>
                <a:latin typeface="inherit"/>
              </a:rPr>
              <a:t> </a:t>
            </a:r>
            <a:r>
              <a:rPr lang="en-US" b="0" i="0" dirty="0">
                <a:solidFill>
                  <a:srgbClr val="1E1E1E"/>
                </a:solidFill>
                <a:effectLst/>
                <a:latin typeface="system"/>
              </a:rPr>
              <a:t>or </a:t>
            </a:r>
            <a:r>
              <a:rPr lang="en-US" b="1" i="0" strike="sngStrike" dirty="0" err="1">
                <a:solidFill>
                  <a:srgbClr val="1E1E1E"/>
                </a:solidFill>
                <a:effectLst/>
                <a:latin typeface="inherit"/>
              </a:rPr>
              <a:t>wanna</a:t>
            </a:r>
            <a:r>
              <a:rPr lang="en-US" b="0" i="0" dirty="0">
                <a:solidFill>
                  <a:srgbClr val="1E1E1E"/>
                </a:solidFill>
                <a:effectLst/>
                <a:latin typeface="system"/>
              </a:rPr>
              <a:t>, and phrases such as </a:t>
            </a:r>
            <a:r>
              <a:rPr lang="en-US" b="1" i="0" strike="sngStrike" dirty="0" err="1">
                <a:solidFill>
                  <a:srgbClr val="1E1E1E"/>
                </a:solidFill>
                <a:effectLst/>
                <a:latin typeface="inherit"/>
              </a:rPr>
              <a:t>ain’t</a:t>
            </a:r>
            <a:r>
              <a:rPr lang="en-US" b="1" i="0" strike="sngStrike" dirty="0">
                <a:solidFill>
                  <a:srgbClr val="1E1E1E"/>
                </a:solidFill>
                <a:effectLst/>
                <a:latin typeface="inherit"/>
              </a:rPr>
              <a:t> </a:t>
            </a:r>
            <a:r>
              <a:rPr lang="en-US" b="1" i="0" strike="sngStrike" dirty="0" err="1">
                <a:solidFill>
                  <a:srgbClr val="1E1E1E"/>
                </a:solidFill>
                <a:effectLst/>
                <a:latin typeface="inherit"/>
              </a:rPr>
              <a:t>nothin</a:t>
            </a:r>
            <a:r>
              <a:rPr lang="en-US" b="1" i="0" dirty="0">
                <a:solidFill>
                  <a:srgbClr val="1E1E1E"/>
                </a:solidFill>
                <a:effectLst/>
                <a:latin typeface="inherit"/>
              </a:rPr>
              <a:t>’</a:t>
            </a:r>
            <a:r>
              <a:rPr lang="en-US" b="0" i="0" dirty="0">
                <a:solidFill>
                  <a:srgbClr val="1E1E1E"/>
                </a:solidFill>
                <a:effectLst/>
                <a:latin typeface="system"/>
              </a:rPr>
              <a:t> and </a:t>
            </a:r>
            <a:r>
              <a:rPr lang="en-US" b="1" i="0" strike="sngStrike" dirty="0">
                <a:solidFill>
                  <a:srgbClr val="1E1E1E"/>
                </a:solidFill>
                <a:effectLst/>
                <a:latin typeface="inherit"/>
              </a:rPr>
              <a:t>dead as a doornail.</a:t>
            </a:r>
          </a:p>
          <a:p>
            <a:r>
              <a:rPr lang="en-US" b="1" i="0" dirty="0">
                <a:solidFill>
                  <a:srgbClr val="1E1E1E"/>
                </a:solidFill>
                <a:effectLst/>
                <a:latin typeface="system"/>
              </a:rPr>
              <a:t>Avoid abbreviating words </a:t>
            </a:r>
            <a:r>
              <a:rPr lang="en-US" b="0" i="0" dirty="0">
                <a:solidFill>
                  <a:srgbClr val="1E1E1E"/>
                </a:solidFill>
                <a:effectLst/>
                <a:latin typeface="system"/>
              </a:rPr>
              <a:t>in academic writing: </a:t>
            </a:r>
            <a:r>
              <a:rPr lang="en-US" b="1" i="0" strike="sngStrike" dirty="0">
                <a:solidFill>
                  <a:srgbClr val="1E1E1E"/>
                </a:solidFill>
                <a:effectLst/>
                <a:latin typeface="system"/>
              </a:rPr>
              <a:t>can’t , shouldn’t, won’t</a:t>
            </a:r>
            <a:endParaRPr lang="ar-IQ" b="1" strike="sngStrike" dirty="0"/>
          </a:p>
        </p:txBody>
      </p:sp>
    </p:spTree>
    <p:extLst>
      <p:ext uri="{BB962C8B-B14F-4D97-AF65-F5344CB8AC3E}">
        <p14:creationId xmlns:p14="http://schemas.microsoft.com/office/powerpoint/2010/main" val="313032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1901</TotalTime>
  <Words>1187</Words>
  <Application>Microsoft Office PowerPoint</Application>
  <PresentationFormat>Widescreen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Calibre</vt:lpstr>
      <vt:lpstr>Calibri</vt:lpstr>
      <vt:lpstr>Calibri Light</vt:lpstr>
      <vt:lpstr>Google Sans</vt:lpstr>
      <vt:lpstr>inherit</vt:lpstr>
      <vt:lpstr>system</vt:lpstr>
      <vt:lpstr>Office Theme</vt:lpstr>
      <vt:lpstr>How to Improve your Academic Writing</vt:lpstr>
      <vt:lpstr>What is Academic Writing?</vt:lpstr>
      <vt:lpstr>The importance of academic Writing</vt:lpstr>
      <vt:lpstr>The importance of academic Writing</vt:lpstr>
      <vt:lpstr>PowerPoint Presentation</vt:lpstr>
      <vt:lpstr>The Characteristics of Academic Writing</vt:lpstr>
      <vt:lpstr> Writing a formal essay</vt:lpstr>
      <vt:lpstr>Writing a Formal essay</vt:lpstr>
      <vt:lpstr>Formal Vocabularies</vt:lpstr>
      <vt:lpstr>Explicit Academic writing</vt:lpstr>
      <vt:lpstr>PowerPoint Presentation</vt:lpstr>
      <vt:lpstr>Precise Academic Writing</vt:lpstr>
      <vt:lpstr>structured Academic Writing</vt:lpstr>
      <vt:lpstr>Grammar and Punctuation</vt:lpstr>
      <vt:lpstr>PowerPoint Presentation</vt:lpstr>
      <vt:lpstr>PowerPoint Presentation</vt:lpstr>
      <vt:lpstr>Incorrect use of prepositions</vt:lpstr>
      <vt:lpstr> An Example</vt:lpstr>
      <vt:lpstr>Confusing singular and plural </vt:lpstr>
      <vt:lpstr>Using inappropriate words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your Academic Writing</dc:title>
  <dc:creator>DR.Ahmed Saker 2O11</dc:creator>
  <cp:lastModifiedBy>DR.Ahmed Saker 2O11</cp:lastModifiedBy>
  <cp:revision>37</cp:revision>
  <dcterms:created xsi:type="dcterms:W3CDTF">2023-03-02T22:00:45Z</dcterms:created>
  <dcterms:modified xsi:type="dcterms:W3CDTF">2023-03-13T15:14:21Z</dcterms:modified>
</cp:coreProperties>
</file>