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image/png" PartName="/ppt/media/image15.jpg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7FB9D3-324F-99B5-8115-9CF7EDF88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F474AD-AAB9-E5DF-967C-9877738C5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1F7359-0899-1E53-10EC-D90EB089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4F7AAF-B842-4CA9-571C-C9E96504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4531E2-44C2-4819-6FE0-9AAEA644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18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3F89EB-F53E-B186-26B0-1D6A51AA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FD9994-A881-0041-7A03-4CFF419B1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22D38D-E151-8CB0-C1D5-CD1E751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7F4FF1-4D8C-FB3F-BFFE-ACB3B666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75F145-12FC-8955-1624-AE17A6B5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85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26E18DA-0C89-8543-05EA-05024E80D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BF76DC-C93A-6C8B-9492-114516D74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578830-8B97-A683-BCF0-97A28592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23B31E-44C5-F3C6-043B-97D0276A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E711F3-F40A-77E5-BFE4-C3B2269A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63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0558E1-0D78-1C14-CB6D-B2AB7FEE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F2B67D-E4A2-38F6-4BD9-C001E86A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123DD9-F423-E01C-A0F9-70B34808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42905A-0613-BB36-15B7-A81F9485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5065A1-0D1B-A0B8-541F-E90EB5B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6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F6ED14-91A0-284F-7935-852F5F52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0DB991-74E8-A3A7-92AA-F71CD429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19F17D-A188-C432-AF56-DD11E36D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043BA9-C2F0-097A-8C71-28A2E459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21A3BE-F0DD-E9B8-C2CB-284CC442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58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B9254F-2ABF-8AA4-4B0E-F0DAAF5F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0645D9-B694-AD6D-EF66-8EDAC71AC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F6E492-C41A-E0A8-0373-ACC1A5E9F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471870-98DA-F93C-674D-0114B386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FD6C9B-D43B-0571-2E3C-5D7986EE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B9DB45-916E-6992-E08B-6016BB3B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79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B35FDB-4127-DE4E-AF1D-BE76B31C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45DB5D1-7522-F71A-C651-E7E5B8985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84482-D08E-A281-C250-3EEE1B677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AB80111-E352-0E77-AA79-D111A05F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00E79E7-8DDE-2E66-F5ED-99A1DC071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872EFDD-FC3C-5F7C-C2FD-69CDB84E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12AFACD-41C9-6F26-58B0-13E2D768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AADEAC1-BA9C-2D83-3AAE-849160F7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16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5FA335-56AB-E8FE-80EB-09B2399B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3E00A7E-38BD-E0FC-B7D3-84869D06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39CC86E-5B0E-2E46-7C65-84D91FF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3303FDB-F7CB-1F5C-7434-6466C8D4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98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DD4BF1-B747-BBAD-4E92-FA49CAF1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27A7B40-7738-378B-A95F-F0A1010D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40233FB-1B8B-40EF-E164-77CD08CE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67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AE19E8-EA21-A3D5-1959-ABE48FB6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80699C-3467-D631-2D9D-94F3F80B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2992C8-26AD-9494-7E27-EE4D58C02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7AB795-1278-AB48-FEBB-29EAACC0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E3231A-5D29-62AD-C35C-E88374CB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0C89DE-9BC7-7A57-54DF-F59486D9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22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E343E5-46D2-C844-6569-7804B176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E72E94E-8821-0D86-3D27-6D2F1892F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6925AA-54BC-BBF6-CDB2-37CCCEC3E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1F1684-C389-7018-D6A6-71ED0E2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69FB59-1C47-35E8-ABB8-5BD2B9FC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2F66CC-043F-B88F-95A3-00C9DEFD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316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134F67E-1521-2222-AA1A-0D13F6EE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048173-F828-6EFE-2183-9D4D7D18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4D6430-37ED-2291-27F8-C93ABB80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531DCE-BA22-C68D-9C04-4B087BBBC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4B9E8A-A142-26CD-CEEE-0FCE8FF06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9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440460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r-SA" sz="8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دورة </a:t>
            </a:r>
            <a:r>
              <a:rPr lang="ar-IQ" sz="8000" dirty="0">
                <a:solidFill>
                  <a:srgbClr val="C00000"/>
                </a:solidFill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سلامة اللغة العربية </a:t>
            </a:r>
            <a:br>
              <a:rPr lang="ar-IQ" sz="8000" dirty="0">
                <a:solidFill>
                  <a:srgbClr val="C00000"/>
                </a:solidFill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</a:br>
            <a:r>
              <a:rPr lang="ar-IQ" sz="8000" dirty="0">
                <a:solidFill>
                  <a:srgbClr val="C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( الأغلاط الشائعة )</a:t>
            </a:r>
            <a:br>
              <a:rPr lang="ar-IQ" sz="8000" dirty="0">
                <a:solidFill>
                  <a:srgbClr val="C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</a:br>
            <a:r>
              <a:rPr lang="ar-IQ" sz="8000" dirty="0">
                <a:solidFill>
                  <a:srgbClr val="C0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</a:t>
            </a:r>
            <a:r>
              <a:rPr lang="ar-IQ" sz="2400" b="1" dirty="0"/>
              <a:t>أ.د. سلافة صائب خضير ،     أ.د. آلاء محمد لازم</a:t>
            </a:r>
            <a:br>
              <a:rPr lang="en-US" sz="2400" dirty="0"/>
            </a:br>
            <a:r>
              <a:rPr lang="ar-IQ" sz="2400" b="1" dirty="0"/>
              <a:t>              </a:t>
            </a:r>
            <a:r>
              <a:rPr lang="ar-IQ" sz="2400" b="1" dirty="0" err="1"/>
              <a:t>أ.م.د</a:t>
            </a:r>
            <a:r>
              <a:rPr lang="ar-IQ" sz="2400" b="1" dirty="0"/>
              <a:t>. كواكب محمود حسين    ،     </a:t>
            </a:r>
            <a:r>
              <a:rPr lang="ar-IQ" sz="2400" b="1" dirty="0" err="1"/>
              <a:t>أ.م.د</a:t>
            </a:r>
            <a:r>
              <a:rPr lang="ar-IQ" sz="2400" b="1" dirty="0"/>
              <a:t>. سهام </a:t>
            </a:r>
            <a:r>
              <a:rPr lang="ar-IQ" sz="2400" b="1"/>
              <a:t>صائب خضير</a:t>
            </a:r>
            <a:endParaRPr lang="ar-SA" sz="80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833E3C-3A0C-8EDA-D71A-C99BD1DBA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609"/>
            <a:ext cx="91440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/>
          <a:p>
            <a:r>
              <a:rPr lang="ar-IQ" sz="4800" dirty="0">
                <a:solidFill>
                  <a:srgbClr val="C00000"/>
                </a:solidFill>
              </a:rPr>
              <a:t>الأغلاط </a:t>
            </a:r>
            <a:r>
              <a:rPr lang="ar-SA" sz="4800" dirty="0">
                <a:solidFill>
                  <a:srgbClr val="C00000"/>
                </a:solidFill>
              </a:rPr>
              <a:t>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2664296"/>
          </a:xfrm>
        </p:spPr>
        <p:txBody>
          <a:bodyPr/>
          <a:lstStyle/>
          <a:p>
            <a:pPr marL="0" indent="0">
              <a:buNone/>
            </a:pPr>
            <a:r>
              <a:rPr lang="ar-SA" sz="4800" dirty="0"/>
              <a:t>قولك: "تخرج من الجامعة"، والأصوب: تخرج في الجامعة، لأن معنى تخرج: تدرب وتعلم، نقول: تدرب في الجامعة، وليس من الجامعة</a:t>
            </a:r>
            <a:r>
              <a:rPr lang="ar-SA" dirty="0"/>
              <a:t>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0D16445-7FF7-52A3-CF4A-CE96E973B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3"/>
            <a:ext cx="9144000" cy="28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</p:spPr>
        <p:txBody>
          <a:bodyPr>
            <a:normAutofit/>
          </a:bodyPr>
          <a:lstStyle/>
          <a:p>
            <a:r>
              <a:rPr lang="ar-IQ" sz="6000" dirty="0">
                <a:solidFill>
                  <a:srgbClr val="C00000"/>
                </a:solidFill>
              </a:rPr>
              <a:t>الأغلاط </a:t>
            </a:r>
            <a:r>
              <a:rPr lang="ar-SA" sz="6000" dirty="0">
                <a:solidFill>
                  <a:srgbClr val="C00000"/>
                </a:solidFill>
              </a:rPr>
              <a:t>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90689"/>
            <a:ext cx="91440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800" dirty="0"/>
              <a:t>قول من أضاع وثيقة: "سأستخرج بدل فاقد"، والصواب: "سأستخرج بدل مفقود"، لأن الفاقد هو المتكلم.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972DB82-F34D-19F2-A57A-8F19AF0FA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11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1690689"/>
          </a:xfrm>
        </p:spPr>
        <p:txBody>
          <a:bodyPr>
            <a:normAutofit/>
          </a:bodyPr>
          <a:lstStyle/>
          <a:p>
            <a:r>
              <a:rPr lang="ar-SA" sz="6000" dirty="0" err="1">
                <a:solidFill>
                  <a:srgbClr val="C00000"/>
                </a:solidFill>
              </a:rPr>
              <a:t>الأ</a:t>
            </a:r>
            <a:r>
              <a:rPr lang="ar-IQ" sz="6000" dirty="0" err="1">
                <a:solidFill>
                  <a:srgbClr val="C00000"/>
                </a:solidFill>
              </a:rPr>
              <a:t>غلاط</a:t>
            </a:r>
            <a:r>
              <a:rPr lang="ar-SA" sz="60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90688"/>
            <a:ext cx="5724128" cy="5163881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800" dirty="0"/>
              <a:t>يُقال: أنا غير متواجد في المنزل، والصواب: أنا غير موجود...، لأن التواجد من الوجد </a:t>
            </a:r>
            <a:r>
              <a:rPr lang="ar-SA" sz="4800" dirty="0" err="1"/>
              <a:t>والتوجد</a:t>
            </a:r>
            <a:r>
              <a:rPr lang="ar-SA" sz="4800" dirty="0"/>
              <a:t>، وهو ما يجده المرء في قلبه من حب وكره...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F61FFFB-6FAD-217C-B603-B3FE1DF97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"/>
            <a:ext cx="3275856" cy="68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690689"/>
          </a:xfrm>
        </p:spPr>
        <p:txBody>
          <a:bodyPr>
            <a:normAutofit/>
          </a:bodyPr>
          <a:lstStyle/>
          <a:p>
            <a:r>
              <a:rPr lang="ar-SA" sz="5400" dirty="0" err="1">
                <a:solidFill>
                  <a:srgbClr val="C00000"/>
                </a:solidFill>
              </a:rPr>
              <a:t>الأ</a:t>
            </a:r>
            <a:r>
              <a:rPr lang="ar-IQ" sz="5400" dirty="0" err="1">
                <a:solidFill>
                  <a:srgbClr val="C00000"/>
                </a:solidFill>
              </a:rPr>
              <a:t>غلاط</a:t>
            </a:r>
            <a:r>
              <a:rPr lang="ar-SA" sz="54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673224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/>
              <a:t>يقولون: الآنفُ الذكر، والصواب أن يقال: المذكورُ آنِفاً، أي: المتقدم ذكرهُ، أو السالف الذكر؛ لأنّ (آنِفاً) ظرف زمان 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1B225A-FDF6-3433-CBC8-FC5900536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7" t="28174"/>
          <a:stretch/>
        </p:blipFill>
        <p:spPr>
          <a:xfrm>
            <a:off x="7020272" y="0"/>
            <a:ext cx="21237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1690689"/>
          </a:xfrm>
        </p:spPr>
        <p:txBody>
          <a:bodyPr>
            <a:normAutofit/>
          </a:bodyPr>
          <a:lstStyle/>
          <a:p>
            <a:r>
              <a:rPr lang="ar-SA" sz="5400" dirty="0" err="1">
                <a:solidFill>
                  <a:srgbClr val="C00000"/>
                </a:solidFill>
              </a:rPr>
              <a:t>الأ</a:t>
            </a:r>
            <a:r>
              <a:rPr lang="ar-IQ" sz="5400" dirty="0" err="1">
                <a:solidFill>
                  <a:srgbClr val="C00000"/>
                </a:solidFill>
              </a:rPr>
              <a:t>غلاط</a:t>
            </a:r>
            <a:r>
              <a:rPr lang="ar-SA" sz="54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723629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/>
              <a:t>من أكثر الكلمات المستعملة استعمالا خاطئا كلمة (تمّ ) ليس في الصحافة والكتب والمحاضرات والأحاديث والإعلانات، مثل: تمت ترقية فلان ، وتم بيع البيت ، وهكذا 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94452D6-48DB-6DCA-090B-3F545B089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8356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2492896"/>
            <a:ext cx="3584327" cy="15121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4000" dirty="0">
                <a:solidFill>
                  <a:schemeClr val="accent6">
                    <a:lumMod val="50000"/>
                  </a:schemeClr>
                </a:solidFill>
              </a:rPr>
              <a:t>شكرا </a:t>
            </a:r>
            <a:endParaRPr lang="ar-IQ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4000" dirty="0">
                <a:solidFill>
                  <a:schemeClr val="accent6">
                    <a:lumMod val="50000"/>
                  </a:schemeClr>
                </a:solidFill>
              </a:rPr>
              <a:t>لكم على حسن الاستماع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ABD16F8-0697-9167-F74F-C6E4EB6F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17240"/>
            <a:ext cx="8953337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1690689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rgbClr val="C00000"/>
                </a:solidFill>
              </a:rPr>
              <a:t>ا</a:t>
            </a:r>
            <a:r>
              <a:rPr lang="ar-IQ" sz="4400" dirty="0">
                <a:solidFill>
                  <a:srgbClr val="C00000"/>
                </a:solidFill>
              </a:rPr>
              <a:t>لأغلاط</a:t>
            </a:r>
            <a:r>
              <a:rPr lang="ar-SA" sz="44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6156176" cy="5032375"/>
          </a:xfrm>
        </p:spPr>
        <p:txBody>
          <a:bodyPr/>
          <a:lstStyle/>
          <a:p>
            <a:r>
              <a:rPr lang="ar-SA" dirty="0"/>
              <a:t> </a:t>
            </a:r>
            <a:r>
              <a:rPr lang="ar-SA" sz="3600" dirty="0"/>
              <a:t>"كتبت الاستمارة"، والصواب: "الاستبانة"،</a:t>
            </a:r>
            <a:endParaRPr lang="ar-IQ" sz="3600" dirty="0"/>
          </a:p>
          <a:p>
            <a:pPr marL="0" indent="0">
              <a:buNone/>
            </a:pPr>
            <a:r>
              <a:rPr lang="ar-SA" sz="3600" dirty="0"/>
              <a:t> لأن لفظة "استمارة" لا أصل لها في عربيتنا.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9DA3B71-2CC3-CF0C-ED7F-270303C25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11627"/>
            <a:ext cx="2987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690689"/>
          </a:xfrm>
        </p:spPr>
        <p:txBody>
          <a:bodyPr>
            <a:normAutofit/>
          </a:bodyPr>
          <a:lstStyle/>
          <a:p>
            <a:r>
              <a:rPr lang="ar-SA" sz="5400" dirty="0">
                <a:solidFill>
                  <a:srgbClr val="C00000"/>
                </a:solidFill>
              </a:rPr>
              <a:t>ا</a:t>
            </a:r>
            <a:r>
              <a:rPr lang="ar-IQ" sz="5400" dirty="0">
                <a:solidFill>
                  <a:srgbClr val="C00000"/>
                </a:solidFill>
              </a:rPr>
              <a:t>لأغلاط</a:t>
            </a:r>
            <a:r>
              <a:rPr lang="ar-SA" sz="54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84784"/>
            <a:ext cx="6300192" cy="5373215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800" dirty="0"/>
              <a:t>قولك: "ساهم في العمل"، والصواب: أسهم، لأن ساهم معناها اقترع، وفي القرآن: {فَسَاهَمَ فَكَانَ مِنَ المُدْحَضِيْنَ}.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767AFB-5E26-0641-2907-EE9EDF58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287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59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1690689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rgbClr val="C00000"/>
                </a:solidFill>
              </a:rPr>
              <a:t>ا</a:t>
            </a:r>
            <a:r>
              <a:rPr lang="ar-IQ" sz="4400" dirty="0">
                <a:solidFill>
                  <a:srgbClr val="C00000"/>
                </a:solidFill>
              </a:rPr>
              <a:t>لأغلاط</a:t>
            </a:r>
            <a:r>
              <a:rPr lang="ar-SA" sz="44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6588224" cy="5032375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400" dirty="0"/>
              <a:t>قولك: "تصفحت الفهرس"، والأفضل: "تصفحت المحتوى"، لأن "فهرس" كلمة فارسية يمكن الاستغناء عنها لوجود بدائل مناسبة.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FC8DFD8-F84D-CBD9-B85D-DC4E13FB7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1690689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rgbClr val="C00000"/>
                </a:solidFill>
              </a:rPr>
              <a:t>ا</a:t>
            </a:r>
            <a:r>
              <a:rPr lang="ar-IQ" sz="4800" dirty="0">
                <a:solidFill>
                  <a:srgbClr val="C00000"/>
                </a:solidFill>
              </a:rPr>
              <a:t>لأغلاط</a:t>
            </a:r>
            <a:r>
              <a:rPr lang="ar-SA" sz="48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25624"/>
            <a:ext cx="6804248" cy="5032375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400" dirty="0"/>
              <a:t>قولك: "السؤال بسيط" تقصد أنه ليس صعبا، والصواب: سهل أو يسير، و"بسيط" معناها: ممتد ومتسع، تقول أرض بسيطة، ومكان بسيط.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63C90D-036D-87D0-780B-7FC36389A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0"/>
            <a:ext cx="2339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1690689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rgbClr val="C00000"/>
                </a:solidFill>
              </a:rPr>
              <a:t>ا</a:t>
            </a:r>
            <a:r>
              <a:rPr lang="ar-IQ" sz="4800" dirty="0">
                <a:solidFill>
                  <a:srgbClr val="C00000"/>
                </a:solidFill>
              </a:rPr>
              <a:t>لأغلاط</a:t>
            </a:r>
            <a:r>
              <a:rPr lang="ar-SA" sz="48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11760" y="1412776"/>
            <a:ext cx="6732240" cy="5445223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5400" dirty="0"/>
              <a:t>تعريف "كل وبعض وغير" بـ ال التعريف، والأصوب أنها لا تعرف بـ ال، قل: الدواء غير النافع، ولا تقل: الدواء الغير نافع.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DFC7F6-AB55-5142-78DB-230EF63CF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b="3095"/>
          <a:stretch/>
        </p:blipFill>
        <p:spPr>
          <a:xfrm>
            <a:off x="0" y="-1"/>
            <a:ext cx="25557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690689"/>
          </a:xfrm>
        </p:spPr>
        <p:txBody>
          <a:bodyPr/>
          <a:lstStyle/>
          <a:p>
            <a:r>
              <a:rPr lang="ar-SA" dirty="0"/>
              <a:t>ا</a:t>
            </a:r>
            <a:r>
              <a:rPr lang="ar-IQ" sz="4800" dirty="0">
                <a:solidFill>
                  <a:srgbClr val="C00000"/>
                </a:solidFill>
              </a:rPr>
              <a:t>لأغلاط</a:t>
            </a:r>
            <a:r>
              <a:rPr lang="ar-SA" sz="48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48396" y="1628801"/>
            <a:ext cx="6876256" cy="5229199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800" dirty="0"/>
              <a:t>قولك: "من الملفت للنظر"، والصواب: من اللافت للنظر، لأن اسم الفاعل من الفعل "لفت" يجيء على "فاعل".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8489D65-B3A6-AC1A-73D2-7B50C1D1B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14"/>
            <a:ext cx="2555776" cy="69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5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1690689"/>
          </a:xfrm>
        </p:spPr>
        <p:txBody>
          <a:bodyPr>
            <a:normAutofit/>
          </a:bodyPr>
          <a:lstStyle/>
          <a:p>
            <a:r>
              <a:rPr lang="ar-IQ" sz="4800" dirty="0">
                <a:solidFill>
                  <a:srgbClr val="C00000"/>
                </a:solidFill>
              </a:rPr>
              <a:t>الأغلاط</a:t>
            </a:r>
            <a:r>
              <a:rPr lang="ar-SA" sz="4800" dirty="0">
                <a:solidFill>
                  <a:srgbClr val="C00000"/>
                </a:solidFill>
              </a:rPr>
              <a:t> 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55776" y="1825624"/>
            <a:ext cx="6588224" cy="5032375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4400" dirty="0"/>
              <a:t>قولك: "حاز على الشهادة"، والصواب: حاز الشهادة، لأن الفعل "حاز" يتعدى بنفسه.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133DBE-A454-1A4D-30A2-EA54C6856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89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1690689"/>
          </a:xfrm>
        </p:spPr>
        <p:txBody>
          <a:bodyPr>
            <a:normAutofit/>
          </a:bodyPr>
          <a:lstStyle/>
          <a:p>
            <a:r>
              <a:rPr lang="ar-IQ" sz="5400" dirty="0">
                <a:solidFill>
                  <a:srgbClr val="C00000"/>
                </a:solidFill>
              </a:rPr>
              <a:t>الأغلاط </a:t>
            </a:r>
            <a:r>
              <a:rPr lang="ar-SA" sz="5400" dirty="0">
                <a:solidFill>
                  <a:srgbClr val="C00000"/>
                </a:solidFill>
              </a:rPr>
              <a:t>اللغوية الشائعة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31840" y="1825624"/>
            <a:ext cx="601216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800" dirty="0"/>
              <a:t> قولك: "يؤكد على الأمر"، والصواب: يؤكد الأمر، لأن الفعل "أَكَّدَ" يتعدى بنفسه.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3B3F50-A90D-1E0D-0D59-6743EDA77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107504" y="1"/>
            <a:ext cx="3312368" cy="60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105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