
<file path=[Content_Types].xml><?xml version="1.0" encoding="utf-8"?>
<Types xmlns="http://schemas.openxmlformats.org/package/2006/content-types">
  <Default ContentType="image/jpeg" Extension="jpg"/>
  <Default ContentType="image/svg+xml" Extension="svg"/>
  <Default ContentType="application/xml" Extension="xml"/>
  <Default ContentType="image/png" Extension="png"/>
  <Default ContentType="image/jpeg" Extension="jpeg"/>
  <Default ContentType="application/vnd.openxmlformats-package.relationships+xml" Extension="rels"/>
  <Override ContentType="image/png" PartName="/ppt/media/image14.jpg"/>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presentationml.viewProps+xml" PartName="/ppt/view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y="6858000" cx="9144000"/>
  <p:notesSz cx="6858000" cy="9144000"/>
  <p:defaultTextStyle>
    <a:defPPr lvl="0">
      <a:defRPr lang="en-US"/>
    </a:defPPr>
    <a:lvl1pPr defTabSz="914400" eaLnBrk="1" hangingPunct="1" latinLnBrk="0" lvl="0" marL="0" rtl="1" algn="r">
      <a:defRPr kern="1200" sz="1800">
        <a:solidFill>
          <a:schemeClr val="tx1"/>
        </a:solidFill>
        <a:latin typeface="+mn-lt"/>
        <a:ea typeface="+mn-ea"/>
        <a:cs typeface="+mn-cs"/>
      </a:defRPr>
    </a:lvl1pPr>
    <a:lvl2pPr defTabSz="914400" eaLnBrk="1" hangingPunct="1" latinLnBrk="0" lvl="1" marL="457200" rtl="1" algn="r">
      <a:defRPr kern="1200" sz="1800">
        <a:solidFill>
          <a:schemeClr val="tx1"/>
        </a:solidFill>
        <a:latin typeface="+mn-lt"/>
        <a:ea typeface="+mn-ea"/>
        <a:cs typeface="+mn-cs"/>
      </a:defRPr>
    </a:lvl2pPr>
    <a:lvl3pPr defTabSz="914400" eaLnBrk="1" hangingPunct="1" latinLnBrk="0" lvl="2" marL="914400" rtl="1" algn="r">
      <a:defRPr kern="1200" sz="1800">
        <a:solidFill>
          <a:schemeClr val="tx1"/>
        </a:solidFill>
        <a:latin typeface="+mn-lt"/>
        <a:ea typeface="+mn-ea"/>
        <a:cs typeface="+mn-cs"/>
      </a:defRPr>
    </a:lvl3pPr>
    <a:lvl4pPr defTabSz="914400" eaLnBrk="1" hangingPunct="1" latinLnBrk="0" lvl="3" marL="1371600" rtl="1" algn="r">
      <a:defRPr kern="1200" sz="1800">
        <a:solidFill>
          <a:schemeClr val="tx1"/>
        </a:solidFill>
        <a:latin typeface="+mn-lt"/>
        <a:ea typeface="+mn-ea"/>
        <a:cs typeface="+mn-cs"/>
      </a:defRPr>
    </a:lvl4pPr>
    <a:lvl5pPr defTabSz="914400" eaLnBrk="1" hangingPunct="1" latinLnBrk="0" lvl="4" marL="1828800" rtl="1" algn="r">
      <a:defRPr kern="1200" sz="1800">
        <a:solidFill>
          <a:schemeClr val="tx1"/>
        </a:solidFill>
        <a:latin typeface="+mn-lt"/>
        <a:ea typeface="+mn-ea"/>
        <a:cs typeface="+mn-cs"/>
      </a:defRPr>
    </a:lvl5pPr>
    <a:lvl6pPr defTabSz="914400" eaLnBrk="1" hangingPunct="1" latinLnBrk="0" lvl="5" marL="2286000" rtl="1" algn="r">
      <a:defRPr kern="1200" sz="1800">
        <a:solidFill>
          <a:schemeClr val="tx1"/>
        </a:solidFill>
        <a:latin typeface="+mn-lt"/>
        <a:ea typeface="+mn-ea"/>
        <a:cs typeface="+mn-cs"/>
      </a:defRPr>
    </a:lvl6pPr>
    <a:lvl7pPr defTabSz="914400" eaLnBrk="1" hangingPunct="1" latinLnBrk="0" lvl="6" marL="2743200" rtl="1" algn="r">
      <a:defRPr kern="1200" sz="1800">
        <a:solidFill>
          <a:schemeClr val="tx1"/>
        </a:solidFill>
        <a:latin typeface="+mn-lt"/>
        <a:ea typeface="+mn-ea"/>
        <a:cs typeface="+mn-cs"/>
      </a:defRPr>
    </a:lvl7pPr>
    <a:lvl8pPr defTabSz="914400" eaLnBrk="1" hangingPunct="1" latinLnBrk="0" lvl="7" marL="3200400" rtl="1" algn="r">
      <a:defRPr kern="1200" sz="1800">
        <a:solidFill>
          <a:schemeClr val="tx1"/>
        </a:solidFill>
        <a:latin typeface="+mn-lt"/>
        <a:ea typeface="+mn-ea"/>
        <a:cs typeface="+mn-cs"/>
      </a:defRPr>
    </a:lvl8pPr>
    <a:lvl9pPr defTabSz="914400" eaLnBrk="1" hangingPunct="1" latinLnBrk="0" lvl="8" marL="3657600" rtl="1" algn="r">
      <a:defRPr kern="1200" sz="1800">
        <a:solidFill>
          <a:schemeClr val="tx1"/>
        </a:solidFill>
        <a:latin typeface="+mn-lt"/>
        <a:ea typeface="+mn-ea"/>
        <a:cs typeface="+mn-cs"/>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viewProps" Target="viewProps1.xml"/><Relationship Id="rId3" Type="http://schemas.openxmlformats.org/officeDocument/2006/relationships/presProps" Target="presProps1.xml"/><Relationship Id="rId4" Type="http://schemas.openxmlformats.org/officeDocument/2006/relationships/slideMaster" Target="slideMasters/slide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E7FB9D3-324F-99B5-8115-9CF7EDF882FB}"/>
              </a:ext>
            </a:extLst>
          </p:cNvPr>
          <p:cNvSpPr>
            <a:spLocks noGrp="1"/>
          </p:cNvSpPr>
          <p:nvPr>
            <p:ph type="ctrTitle"/>
          </p:nvPr>
        </p:nvSpPr>
        <p:spPr>
          <a:xfrm>
            <a:off x="1143000" y="1122363"/>
            <a:ext cx="6858000" cy="2387600"/>
          </a:xfrm>
        </p:spPr>
        <p:txBody>
          <a:bodyPr anchor="b"/>
          <a:lstStyle>
            <a:lvl1pPr algn="ctr">
              <a:defRPr sz="4500"/>
            </a:lvl1pPr>
          </a:lstStyle>
          <a:p>
            <a:r>
              <a:rPr lang="ar-SA"/>
              <a:t>انقر لتحرير نمط عنوان الشكل الرئيسي</a:t>
            </a:r>
            <a:endParaRPr lang="en-US"/>
          </a:p>
        </p:txBody>
      </p:sp>
      <p:sp>
        <p:nvSpPr>
          <p:cNvPr id="3" name="عنوان فرعي 2">
            <a:extLst>
              <a:ext uri="{FF2B5EF4-FFF2-40B4-BE49-F238E27FC236}">
                <a16:creationId xmlns:a16="http://schemas.microsoft.com/office/drawing/2014/main" id="{EDF474AD-AAB9-E5DF-967C-9877738C5017}"/>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ar-SA"/>
              <a:t>انقر لتحرير نمط العنوان الفرعي للشكل الرئيسي</a:t>
            </a:r>
            <a:endParaRPr lang="en-US"/>
          </a:p>
        </p:txBody>
      </p:sp>
      <p:sp>
        <p:nvSpPr>
          <p:cNvPr id="4" name="عنصر نائب للتاريخ 3">
            <a:extLst>
              <a:ext uri="{FF2B5EF4-FFF2-40B4-BE49-F238E27FC236}">
                <a16:creationId xmlns:a16="http://schemas.microsoft.com/office/drawing/2014/main" id="{421F7359-0899-1E53-10EC-D90EB0897658}"/>
              </a:ext>
            </a:extLst>
          </p:cNvPr>
          <p:cNvSpPr>
            <a:spLocks noGrp="1"/>
          </p:cNvSpPr>
          <p:nvPr>
            <p:ph type="dt" sz="half" idx="10"/>
          </p:nvPr>
        </p:nvSpPr>
        <p:spPr/>
        <p:txBody>
          <a:bodyPr/>
          <a:lstStyle/>
          <a:p>
            <a:fld id="{1B8ABB09-4A1D-463E-8065-109CC2B7EFAA}" type="datetimeFigureOut">
              <a:rPr lang="ar-SA" smtClean="0"/>
              <a:t>27/10/1444</a:t>
            </a:fld>
            <a:endParaRPr lang="ar-SA"/>
          </a:p>
        </p:txBody>
      </p:sp>
      <p:sp>
        <p:nvSpPr>
          <p:cNvPr id="5" name="عنصر نائب للتذييل 4">
            <a:extLst>
              <a:ext uri="{FF2B5EF4-FFF2-40B4-BE49-F238E27FC236}">
                <a16:creationId xmlns:a16="http://schemas.microsoft.com/office/drawing/2014/main" id="{744F7AAF-B842-4CA9-571C-C9E965042ABA}"/>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314531E2-44C2-4819-6FE0-9AAEA6441A00}"/>
              </a:ext>
            </a:extLst>
          </p:cNvPr>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4075184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33F89EB-F53E-B186-26B0-1D6A51AA704E}"/>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عنوان العمودي 2">
            <a:extLst>
              <a:ext uri="{FF2B5EF4-FFF2-40B4-BE49-F238E27FC236}">
                <a16:creationId xmlns:a16="http://schemas.microsoft.com/office/drawing/2014/main" id="{05FD9994-A881-0041-7A03-4CFF419B13BF}"/>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3622D38D-E151-8CB0-C1D5-CD1E751DC7AC}"/>
              </a:ext>
            </a:extLst>
          </p:cNvPr>
          <p:cNvSpPr>
            <a:spLocks noGrp="1"/>
          </p:cNvSpPr>
          <p:nvPr>
            <p:ph type="dt" sz="half" idx="10"/>
          </p:nvPr>
        </p:nvSpPr>
        <p:spPr/>
        <p:txBody>
          <a:bodyPr/>
          <a:lstStyle/>
          <a:p>
            <a:fld id="{1B8ABB09-4A1D-463E-8065-109CC2B7EFAA}" type="datetimeFigureOut">
              <a:rPr lang="ar-SA" smtClean="0"/>
              <a:t>27/10/1444</a:t>
            </a:fld>
            <a:endParaRPr lang="ar-SA"/>
          </a:p>
        </p:txBody>
      </p:sp>
      <p:sp>
        <p:nvSpPr>
          <p:cNvPr id="5" name="عنصر نائب للتذييل 4">
            <a:extLst>
              <a:ext uri="{FF2B5EF4-FFF2-40B4-BE49-F238E27FC236}">
                <a16:creationId xmlns:a16="http://schemas.microsoft.com/office/drawing/2014/main" id="{4E7F4FF1-4D8C-FB3F-BFFE-ACB3B666838D}"/>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9975F145-12FC-8955-1624-AE17A6B54FDF}"/>
              </a:ext>
            </a:extLst>
          </p:cNvPr>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661852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726E18DA-0C89-8543-05EA-05024E80D178}"/>
              </a:ext>
            </a:extLst>
          </p:cNvPr>
          <p:cNvSpPr>
            <a:spLocks noGrp="1"/>
          </p:cNvSpPr>
          <p:nvPr>
            <p:ph type="title" orient="vert"/>
          </p:nvPr>
        </p:nvSpPr>
        <p:spPr>
          <a:xfrm>
            <a:off x="6543675" y="365125"/>
            <a:ext cx="1971675" cy="5811838"/>
          </a:xfrm>
        </p:spPr>
        <p:txBody>
          <a:bodyPr vert="eaVert"/>
          <a:lstStyle/>
          <a:p>
            <a:r>
              <a:rPr lang="ar-SA"/>
              <a:t>انقر لتحرير نمط عنوان الشكل الرئيسي</a:t>
            </a:r>
            <a:endParaRPr lang="en-US"/>
          </a:p>
        </p:txBody>
      </p:sp>
      <p:sp>
        <p:nvSpPr>
          <p:cNvPr id="3" name="عنصر نائب للعنوان العمودي 2">
            <a:extLst>
              <a:ext uri="{FF2B5EF4-FFF2-40B4-BE49-F238E27FC236}">
                <a16:creationId xmlns:a16="http://schemas.microsoft.com/office/drawing/2014/main" id="{BCBF76DC-C93A-6C8B-9492-114516D74A56}"/>
              </a:ext>
            </a:extLst>
          </p:cNvPr>
          <p:cNvSpPr>
            <a:spLocks noGrp="1"/>
          </p:cNvSpPr>
          <p:nvPr>
            <p:ph type="body" orient="vert" idx="1"/>
          </p:nvPr>
        </p:nvSpPr>
        <p:spPr>
          <a:xfrm>
            <a:off x="628650" y="365125"/>
            <a:ext cx="5800725"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62578830-8B97-A683-BCF0-97A28592AE2B}"/>
              </a:ext>
            </a:extLst>
          </p:cNvPr>
          <p:cNvSpPr>
            <a:spLocks noGrp="1"/>
          </p:cNvSpPr>
          <p:nvPr>
            <p:ph type="dt" sz="half" idx="10"/>
          </p:nvPr>
        </p:nvSpPr>
        <p:spPr/>
        <p:txBody>
          <a:bodyPr/>
          <a:lstStyle/>
          <a:p>
            <a:fld id="{1B8ABB09-4A1D-463E-8065-109CC2B7EFAA}" type="datetimeFigureOut">
              <a:rPr lang="ar-SA" smtClean="0"/>
              <a:t>27/10/1444</a:t>
            </a:fld>
            <a:endParaRPr lang="ar-SA"/>
          </a:p>
        </p:txBody>
      </p:sp>
      <p:sp>
        <p:nvSpPr>
          <p:cNvPr id="5" name="عنصر نائب للتذييل 4">
            <a:extLst>
              <a:ext uri="{FF2B5EF4-FFF2-40B4-BE49-F238E27FC236}">
                <a16:creationId xmlns:a16="http://schemas.microsoft.com/office/drawing/2014/main" id="{3323B31E-44C5-F3C6-043B-97D0276ABABD}"/>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8DE711F3-F40A-77E5-BFE4-C3B2269A1F75}"/>
              </a:ext>
            </a:extLst>
          </p:cNvPr>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456340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B0558E1-0D78-1C14-CB6D-B2AB7FEE0CC0}"/>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id="{F8F2B67D-E4A2-38F6-4BD9-C001E86AFE46}"/>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77123DD9-F423-E01C-A0F9-70B348087CE8}"/>
              </a:ext>
            </a:extLst>
          </p:cNvPr>
          <p:cNvSpPr>
            <a:spLocks noGrp="1"/>
          </p:cNvSpPr>
          <p:nvPr>
            <p:ph type="dt" sz="half" idx="10"/>
          </p:nvPr>
        </p:nvSpPr>
        <p:spPr/>
        <p:txBody>
          <a:bodyPr/>
          <a:lstStyle/>
          <a:p>
            <a:fld id="{1B8ABB09-4A1D-463E-8065-109CC2B7EFAA}" type="datetimeFigureOut">
              <a:rPr lang="ar-SA" smtClean="0"/>
              <a:t>27/10/1444</a:t>
            </a:fld>
            <a:endParaRPr lang="ar-SA"/>
          </a:p>
        </p:txBody>
      </p:sp>
      <p:sp>
        <p:nvSpPr>
          <p:cNvPr id="5" name="عنصر نائب للتذييل 4">
            <a:extLst>
              <a:ext uri="{FF2B5EF4-FFF2-40B4-BE49-F238E27FC236}">
                <a16:creationId xmlns:a16="http://schemas.microsoft.com/office/drawing/2014/main" id="{4842905A-0613-BB36-15B7-A81F9485BD38}"/>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725065A1-0D1B-A0B8-541F-E90EB5BFFA75}"/>
              </a:ext>
            </a:extLst>
          </p:cNvPr>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67646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6F6ED14-91A0-284F-7935-852F5F52A73E}"/>
              </a:ext>
            </a:extLst>
          </p:cNvPr>
          <p:cNvSpPr>
            <a:spLocks noGrp="1"/>
          </p:cNvSpPr>
          <p:nvPr>
            <p:ph type="title"/>
          </p:nvPr>
        </p:nvSpPr>
        <p:spPr>
          <a:xfrm>
            <a:off x="623888" y="1709739"/>
            <a:ext cx="7886700" cy="2852737"/>
          </a:xfrm>
        </p:spPr>
        <p:txBody>
          <a:bodyPr anchor="b"/>
          <a:lstStyle>
            <a:lvl1pPr>
              <a:defRPr sz="4500"/>
            </a:lvl1p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id="{310DB991-74E8-A3A7-92AA-F71CD4293012}"/>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BB19F17D-A188-C432-AF56-DD11E36DB135}"/>
              </a:ext>
            </a:extLst>
          </p:cNvPr>
          <p:cNvSpPr>
            <a:spLocks noGrp="1"/>
          </p:cNvSpPr>
          <p:nvPr>
            <p:ph type="dt" sz="half" idx="10"/>
          </p:nvPr>
        </p:nvSpPr>
        <p:spPr/>
        <p:txBody>
          <a:bodyPr/>
          <a:lstStyle/>
          <a:p>
            <a:fld id="{1B8ABB09-4A1D-463E-8065-109CC2B7EFAA}" type="datetimeFigureOut">
              <a:rPr lang="ar-SA" smtClean="0"/>
              <a:t>27/10/1444</a:t>
            </a:fld>
            <a:endParaRPr lang="ar-SA"/>
          </a:p>
        </p:txBody>
      </p:sp>
      <p:sp>
        <p:nvSpPr>
          <p:cNvPr id="5" name="عنصر نائب للتذييل 4">
            <a:extLst>
              <a:ext uri="{FF2B5EF4-FFF2-40B4-BE49-F238E27FC236}">
                <a16:creationId xmlns:a16="http://schemas.microsoft.com/office/drawing/2014/main" id="{B7043BA9-C2F0-097A-8C71-28A2E4596716}"/>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5821A3BE-F0DD-E9B8-C2CB-284CC44249B7}"/>
              </a:ext>
            </a:extLst>
          </p:cNvPr>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867586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BB9254F-2ABF-8AA4-4B0E-F0DAAF5FA55F}"/>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id="{310645D9-B694-AD6D-EF66-8EDAC71AC1F2}"/>
              </a:ext>
            </a:extLst>
          </p:cNvPr>
          <p:cNvSpPr>
            <a:spLocks noGrp="1"/>
          </p:cNvSpPr>
          <p:nvPr>
            <p:ph sz="half" idx="1"/>
          </p:nvPr>
        </p:nvSpPr>
        <p:spPr>
          <a:xfrm>
            <a:off x="628650" y="1825625"/>
            <a:ext cx="38862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a:extLst>
              <a:ext uri="{FF2B5EF4-FFF2-40B4-BE49-F238E27FC236}">
                <a16:creationId xmlns:a16="http://schemas.microsoft.com/office/drawing/2014/main" id="{13F6E492-C41A-E0A8-0373-ACC1A5E9F4F8}"/>
              </a:ext>
            </a:extLst>
          </p:cNvPr>
          <p:cNvSpPr>
            <a:spLocks noGrp="1"/>
          </p:cNvSpPr>
          <p:nvPr>
            <p:ph sz="half" idx="2"/>
          </p:nvPr>
        </p:nvSpPr>
        <p:spPr>
          <a:xfrm>
            <a:off x="4629150" y="1825625"/>
            <a:ext cx="38862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a:extLst>
              <a:ext uri="{FF2B5EF4-FFF2-40B4-BE49-F238E27FC236}">
                <a16:creationId xmlns:a16="http://schemas.microsoft.com/office/drawing/2014/main" id="{3A471870-98DA-F93C-674D-0114B386645A}"/>
              </a:ext>
            </a:extLst>
          </p:cNvPr>
          <p:cNvSpPr>
            <a:spLocks noGrp="1"/>
          </p:cNvSpPr>
          <p:nvPr>
            <p:ph type="dt" sz="half" idx="10"/>
          </p:nvPr>
        </p:nvSpPr>
        <p:spPr/>
        <p:txBody>
          <a:bodyPr/>
          <a:lstStyle/>
          <a:p>
            <a:fld id="{1B8ABB09-4A1D-463E-8065-109CC2B7EFAA}" type="datetimeFigureOut">
              <a:rPr lang="ar-SA" smtClean="0"/>
              <a:t>27/10/1444</a:t>
            </a:fld>
            <a:endParaRPr lang="ar-SA"/>
          </a:p>
        </p:txBody>
      </p:sp>
      <p:sp>
        <p:nvSpPr>
          <p:cNvPr id="6" name="عنصر نائب للتذييل 5">
            <a:extLst>
              <a:ext uri="{FF2B5EF4-FFF2-40B4-BE49-F238E27FC236}">
                <a16:creationId xmlns:a16="http://schemas.microsoft.com/office/drawing/2014/main" id="{F7FD6C9B-D43B-0571-2E3C-5D7986EE8B84}"/>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CBB9DB45-916E-6992-E08B-6016BB3B76B7}"/>
              </a:ext>
            </a:extLst>
          </p:cNvPr>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359797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7B35FDB-4127-DE4E-AF1D-BE76B31C15AC}"/>
              </a:ext>
            </a:extLst>
          </p:cNvPr>
          <p:cNvSpPr>
            <a:spLocks noGrp="1"/>
          </p:cNvSpPr>
          <p:nvPr>
            <p:ph type="title"/>
          </p:nvPr>
        </p:nvSpPr>
        <p:spPr>
          <a:xfrm>
            <a:off x="629841" y="365126"/>
            <a:ext cx="7886700" cy="1325563"/>
          </a:xfrm>
        </p:spPr>
        <p:txBody>
          <a:body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id="{045DB5D1-7522-F71A-C651-E7E5B898531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46A84482-D08E-A281-C250-3EEE1B67732E}"/>
              </a:ext>
            </a:extLst>
          </p:cNvPr>
          <p:cNvSpPr>
            <a:spLocks noGrp="1"/>
          </p:cNvSpPr>
          <p:nvPr>
            <p:ph sz="half" idx="2"/>
          </p:nvPr>
        </p:nvSpPr>
        <p:spPr>
          <a:xfrm>
            <a:off x="629842" y="2505075"/>
            <a:ext cx="3868340"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a:extLst>
              <a:ext uri="{FF2B5EF4-FFF2-40B4-BE49-F238E27FC236}">
                <a16:creationId xmlns:a16="http://schemas.microsoft.com/office/drawing/2014/main" id="{6AB80111-E352-0E77-AA79-D111A05FC96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700E79E7-8DDE-2E66-F5ED-99A1DC071A8D}"/>
              </a:ext>
            </a:extLst>
          </p:cNvPr>
          <p:cNvSpPr>
            <a:spLocks noGrp="1"/>
          </p:cNvSpPr>
          <p:nvPr>
            <p:ph sz="quarter" idx="4"/>
          </p:nvPr>
        </p:nvSpPr>
        <p:spPr>
          <a:xfrm>
            <a:off x="4629150" y="2505075"/>
            <a:ext cx="3887391"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a:extLst>
              <a:ext uri="{FF2B5EF4-FFF2-40B4-BE49-F238E27FC236}">
                <a16:creationId xmlns:a16="http://schemas.microsoft.com/office/drawing/2014/main" id="{E872EFDD-FC3C-5F7C-C2FD-69CDB84E2515}"/>
              </a:ext>
            </a:extLst>
          </p:cNvPr>
          <p:cNvSpPr>
            <a:spLocks noGrp="1"/>
          </p:cNvSpPr>
          <p:nvPr>
            <p:ph type="dt" sz="half" idx="10"/>
          </p:nvPr>
        </p:nvSpPr>
        <p:spPr/>
        <p:txBody>
          <a:bodyPr/>
          <a:lstStyle/>
          <a:p>
            <a:fld id="{1B8ABB09-4A1D-463E-8065-109CC2B7EFAA}" type="datetimeFigureOut">
              <a:rPr lang="ar-SA" smtClean="0"/>
              <a:t>27/10/1444</a:t>
            </a:fld>
            <a:endParaRPr lang="ar-SA"/>
          </a:p>
        </p:txBody>
      </p:sp>
      <p:sp>
        <p:nvSpPr>
          <p:cNvPr id="8" name="عنصر نائب للتذييل 7">
            <a:extLst>
              <a:ext uri="{FF2B5EF4-FFF2-40B4-BE49-F238E27FC236}">
                <a16:creationId xmlns:a16="http://schemas.microsoft.com/office/drawing/2014/main" id="{C12AFACD-41C9-6F26-58B0-13E2D7689F0F}"/>
              </a:ext>
            </a:extLst>
          </p:cNvPr>
          <p:cNvSpPr>
            <a:spLocks noGrp="1"/>
          </p:cNvSpPr>
          <p:nvPr>
            <p:ph type="ftr" sz="quarter" idx="11"/>
          </p:nvPr>
        </p:nvSpPr>
        <p:spPr/>
        <p:txBody>
          <a:bodyPr/>
          <a:lstStyle/>
          <a:p>
            <a:endParaRPr lang="ar-SA"/>
          </a:p>
        </p:txBody>
      </p:sp>
      <p:sp>
        <p:nvSpPr>
          <p:cNvPr id="9" name="عنصر نائب لرقم الشريحة 8">
            <a:extLst>
              <a:ext uri="{FF2B5EF4-FFF2-40B4-BE49-F238E27FC236}">
                <a16:creationId xmlns:a16="http://schemas.microsoft.com/office/drawing/2014/main" id="{2AADEAC1-BA9C-2D83-3AAE-849160F73F0D}"/>
              </a:ext>
            </a:extLst>
          </p:cNvPr>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825165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65FA335-56AB-E8FE-80EB-09B2399BA885}"/>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تاريخ 2">
            <a:extLst>
              <a:ext uri="{FF2B5EF4-FFF2-40B4-BE49-F238E27FC236}">
                <a16:creationId xmlns:a16="http://schemas.microsoft.com/office/drawing/2014/main" id="{03E00A7E-38BD-E0FC-B7D3-84869D06DBEB}"/>
              </a:ext>
            </a:extLst>
          </p:cNvPr>
          <p:cNvSpPr>
            <a:spLocks noGrp="1"/>
          </p:cNvSpPr>
          <p:nvPr>
            <p:ph type="dt" sz="half" idx="10"/>
          </p:nvPr>
        </p:nvSpPr>
        <p:spPr/>
        <p:txBody>
          <a:bodyPr/>
          <a:lstStyle/>
          <a:p>
            <a:fld id="{1B8ABB09-4A1D-463E-8065-109CC2B7EFAA}" type="datetimeFigureOut">
              <a:rPr lang="ar-SA" smtClean="0"/>
              <a:t>27/10/1444</a:t>
            </a:fld>
            <a:endParaRPr lang="ar-SA"/>
          </a:p>
        </p:txBody>
      </p:sp>
      <p:sp>
        <p:nvSpPr>
          <p:cNvPr id="4" name="عنصر نائب للتذييل 3">
            <a:extLst>
              <a:ext uri="{FF2B5EF4-FFF2-40B4-BE49-F238E27FC236}">
                <a16:creationId xmlns:a16="http://schemas.microsoft.com/office/drawing/2014/main" id="{639CC86E-5B0E-2E46-7C65-84D91FFEC2B6}"/>
              </a:ext>
            </a:extLst>
          </p:cNvPr>
          <p:cNvSpPr>
            <a:spLocks noGrp="1"/>
          </p:cNvSpPr>
          <p:nvPr>
            <p:ph type="ftr" sz="quarter" idx="11"/>
          </p:nvPr>
        </p:nvSpPr>
        <p:spPr/>
        <p:txBody>
          <a:bodyPr/>
          <a:lstStyle/>
          <a:p>
            <a:endParaRPr lang="ar-SA"/>
          </a:p>
        </p:txBody>
      </p:sp>
      <p:sp>
        <p:nvSpPr>
          <p:cNvPr id="5" name="عنصر نائب لرقم الشريحة 4">
            <a:extLst>
              <a:ext uri="{FF2B5EF4-FFF2-40B4-BE49-F238E27FC236}">
                <a16:creationId xmlns:a16="http://schemas.microsoft.com/office/drawing/2014/main" id="{A3303FDB-F7CB-1F5C-7434-6466C8D4A3D9}"/>
              </a:ext>
            </a:extLst>
          </p:cNvPr>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097987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FDDD4BF1-B747-BBAD-4E92-FA49CAF11191}"/>
              </a:ext>
            </a:extLst>
          </p:cNvPr>
          <p:cNvSpPr>
            <a:spLocks noGrp="1"/>
          </p:cNvSpPr>
          <p:nvPr>
            <p:ph type="dt" sz="half" idx="10"/>
          </p:nvPr>
        </p:nvSpPr>
        <p:spPr/>
        <p:txBody>
          <a:bodyPr/>
          <a:lstStyle/>
          <a:p>
            <a:fld id="{1B8ABB09-4A1D-463E-8065-109CC2B7EFAA}" type="datetimeFigureOut">
              <a:rPr lang="ar-SA" smtClean="0"/>
              <a:t>27/10/1444</a:t>
            </a:fld>
            <a:endParaRPr lang="ar-SA"/>
          </a:p>
        </p:txBody>
      </p:sp>
      <p:sp>
        <p:nvSpPr>
          <p:cNvPr id="3" name="عنصر نائب للتذييل 2">
            <a:extLst>
              <a:ext uri="{FF2B5EF4-FFF2-40B4-BE49-F238E27FC236}">
                <a16:creationId xmlns:a16="http://schemas.microsoft.com/office/drawing/2014/main" id="{227A7B40-7738-378B-A95F-F0A1010DA126}"/>
              </a:ext>
            </a:extLst>
          </p:cNvPr>
          <p:cNvSpPr>
            <a:spLocks noGrp="1"/>
          </p:cNvSpPr>
          <p:nvPr>
            <p:ph type="ftr" sz="quarter" idx="11"/>
          </p:nvPr>
        </p:nvSpPr>
        <p:spPr/>
        <p:txBody>
          <a:bodyPr/>
          <a:lstStyle/>
          <a:p>
            <a:endParaRPr lang="ar-SA"/>
          </a:p>
        </p:txBody>
      </p:sp>
      <p:sp>
        <p:nvSpPr>
          <p:cNvPr id="4" name="عنصر نائب لرقم الشريحة 3">
            <a:extLst>
              <a:ext uri="{FF2B5EF4-FFF2-40B4-BE49-F238E27FC236}">
                <a16:creationId xmlns:a16="http://schemas.microsoft.com/office/drawing/2014/main" id="{740233FB-1B8B-40EF-E164-77CD08CE0E44}"/>
              </a:ext>
            </a:extLst>
          </p:cNvPr>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4164671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9AE19E8-EA21-A3D5-1959-ABE48FB6BF02}"/>
              </a:ext>
            </a:extLst>
          </p:cNvPr>
          <p:cNvSpPr>
            <a:spLocks noGrp="1"/>
          </p:cNvSpPr>
          <p:nvPr>
            <p:ph type="title"/>
          </p:nvPr>
        </p:nvSpPr>
        <p:spPr>
          <a:xfrm>
            <a:off x="629841" y="457200"/>
            <a:ext cx="2949178" cy="1600200"/>
          </a:xfrm>
        </p:spPr>
        <p:txBody>
          <a:bodyPr anchor="b"/>
          <a:lstStyle>
            <a:lvl1pPr>
              <a:defRPr sz="2400"/>
            </a:lvl1p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id="{0980699C-3467-D631-2D9D-94F3F80B179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a:extLst>
              <a:ext uri="{FF2B5EF4-FFF2-40B4-BE49-F238E27FC236}">
                <a16:creationId xmlns:a16="http://schemas.microsoft.com/office/drawing/2014/main" id="{BC2992C8-26AD-9494-7E27-EE4D58C02AE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EB7AB795-1278-AB48-FEBB-29EAACC03BCC}"/>
              </a:ext>
            </a:extLst>
          </p:cNvPr>
          <p:cNvSpPr>
            <a:spLocks noGrp="1"/>
          </p:cNvSpPr>
          <p:nvPr>
            <p:ph type="dt" sz="half" idx="10"/>
          </p:nvPr>
        </p:nvSpPr>
        <p:spPr/>
        <p:txBody>
          <a:bodyPr/>
          <a:lstStyle/>
          <a:p>
            <a:fld id="{1B8ABB09-4A1D-463E-8065-109CC2B7EFAA}" type="datetimeFigureOut">
              <a:rPr lang="ar-SA" smtClean="0"/>
              <a:t>27/10/1444</a:t>
            </a:fld>
            <a:endParaRPr lang="ar-SA"/>
          </a:p>
        </p:txBody>
      </p:sp>
      <p:sp>
        <p:nvSpPr>
          <p:cNvPr id="6" name="عنصر نائب للتذييل 5">
            <a:extLst>
              <a:ext uri="{FF2B5EF4-FFF2-40B4-BE49-F238E27FC236}">
                <a16:creationId xmlns:a16="http://schemas.microsoft.com/office/drawing/2014/main" id="{37E3231A-5D29-62AD-C35C-E88374CB3076}"/>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700C89DE-9BC7-7A57-54DF-F59486D98AA1}"/>
              </a:ext>
            </a:extLst>
          </p:cNvPr>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767229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9E343E5-46D2-C844-6569-7804B1761032}"/>
              </a:ext>
            </a:extLst>
          </p:cNvPr>
          <p:cNvSpPr>
            <a:spLocks noGrp="1"/>
          </p:cNvSpPr>
          <p:nvPr>
            <p:ph type="title"/>
          </p:nvPr>
        </p:nvSpPr>
        <p:spPr>
          <a:xfrm>
            <a:off x="629841" y="457200"/>
            <a:ext cx="2949178" cy="1600200"/>
          </a:xfrm>
        </p:spPr>
        <p:txBody>
          <a:bodyPr anchor="b"/>
          <a:lstStyle>
            <a:lvl1pPr>
              <a:defRPr sz="2400"/>
            </a:lvl1pPr>
          </a:lstStyle>
          <a:p>
            <a:r>
              <a:rPr lang="ar-SA"/>
              <a:t>انقر لتحرير نمط عنوان الشكل الرئيسي</a:t>
            </a:r>
            <a:endParaRPr lang="en-US"/>
          </a:p>
        </p:txBody>
      </p:sp>
      <p:sp>
        <p:nvSpPr>
          <p:cNvPr id="3" name="عنصر نائب للصورة 2">
            <a:extLst>
              <a:ext uri="{FF2B5EF4-FFF2-40B4-BE49-F238E27FC236}">
                <a16:creationId xmlns:a16="http://schemas.microsoft.com/office/drawing/2014/main" id="{0E72E94E-8821-0D86-3D27-6D2F1892FF1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عنصر نائب للنص 3">
            <a:extLst>
              <a:ext uri="{FF2B5EF4-FFF2-40B4-BE49-F238E27FC236}">
                <a16:creationId xmlns:a16="http://schemas.microsoft.com/office/drawing/2014/main" id="{896925AA-54BC-BBF6-CDB2-37CCCEC3EE9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7B1F1684-C389-7018-D6A6-71ED0E23A82F}"/>
              </a:ext>
            </a:extLst>
          </p:cNvPr>
          <p:cNvSpPr>
            <a:spLocks noGrp="1"/>
          </p:cNvSpPr>
          <p:nvPr>
            <p:ph type="dt" sz="half" idx="10"/>
          </p:nvPr>
        </p:nvSpPr>
        <p:spPr/>
        <p:txBody>
          <a:bodyPr/>
          <a:lstStyle/>
          <a:p>
            <a:fld id="{1B8ABB09-4A1D-463E-8065-109CC2B7EFAA}" type="datetimeFigureOut">
              <a:rPr lang="ar-SA" smtClean="0"/>
              <a:t>27/10/1444</a:t>
            </a:fld>
            <a:endParaRPr lang="ar-SA"/>
          </a:p>
        </p:txBody>
      </p:sp>
      <p:sp>
        <p:nvSpPr>
          <p:cNvPr id="6" name="عنصر نائب للتذييل 5">
            <a:extLst>
              <a:ext uri="{FF2B5EF4-FFF2-40B4-BE49-F238E27FC236}">
                <a16:creationId xmlns:a16="http://schemas.microsoft.com/office/drawing/2014/main" id="{1269FB59-1C47-35E8-ABB8-5BD2B9FC7A2C}"/>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552F66CC-043F-B88F-95A3-00C9DEFD1534}"/>
              </a:ext>
            </a:extLst>
          </p:cNvPr>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593163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B134F67E-1521-2222-AA1A-0D13F6EE2A4E}"/>
              </a:ext>
            </a:extLst>
          </p:cNvPr>
          <p:cNvSpPr>
            <a:spLocks noGrp="1"/>
          </p:cNvSpPr>
          <p:nvPr>
            <p:ph type="title"/>
          </p:nvPr>
        </p:nvSpPr>
        <p:spPr>
          <a:xfrm>
            <a:off x="628650" y="365126"/>
            <a:ext cx="78867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id="{85048173-F828-6EFE-2183-9D4D7D189B0F}"/>
              </a:ext>
            </a:extLst>
          </p:cNvPr>
          <p:cNvSpPr>
            <a:spLocks noGrp="1"/>
          </p:cNvSpPr>
          <p:nvPr>
            <p:ph type="body" idx="1"/>
          </p:nvPr>
        </p:nvSpPr>
        <p:spPr>
          <a:xfrm>
            <a:off x="628650" y="1825625"/>
            <a:ext cx="78867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234D6430-37ED-2291-27F8-C93ABB809D2E}"/>
              </a:ext>
            </a:extLst>
          </p:cNvPr>
          <p:cNvSpPr>
            <a:spLocks noGrp="1"/>
          </p:cNvSpPr>
          <p:nvPr>
            <p:ph type="dt" sz="half" idx="2"/>
          </p:nvPr>
        </p:nvSpPr>
        <p:spPr>
          <a:xfrm>
            <a:off x="6457950" y="6356351"/>
            <a:ext cx="2057400" cy="365125"/>
          </a:xfrm>
          <a:prstGeom prst="rect">
            <a:avLst/>
          </a:prstGeom>
        </p:spPr>
        <p:txBody>
          <a:bodyPr vert="horz" lIns="91440" tIns="45720" rIns="91440" bIns="45720" rtlCol="1" anchor="ctr"/>
          <a:lstStyle>
            <a:lvl1pPr algn="l">
              <a:defRPr sz="900">
                <a:solidFill>
                  <a:schemeClr val="tx1">
                    <a:tint val="75000"/>
                  </a:schemeClr>
                </a:solidFill>
              </a:defRPr>
            </a:lvl1pPr>
          </a:lstStyle>
          <a:p>
            <a:fld id="{1B8ABB09-4A1D-463E-8065-109CC2B7EFAA}" type="datetimeFigureOut">
              <a:rPr lang="ar-SA" smtClean="0"/>
              <a:t>27/10/1444</a:t>
            </a:fld>
            <a:endParaRPr lang="ar-SA"/>
          </a:p>
        </p:txBody>
      </p:sp>
      <p:sp>
        <p:nvSpPr>
          <p:cNvPr id="5" name="عنصر نائب للتذييل 4">
            <a:extLst>
              <a:ext uri="{FF2B5EF4-FFF2-40B4-BE49-F238E27FC236}">
                <a16:creationId xmlns:a16="http://schemas.microsoft.com/office/drawing/2014/main" id="{2D531DCE-BA22-C68D-9C04-4B087BBBCF61}"/>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1" anchor="ctr"/>
          <a:lstStyle>
            <a:lvl1pPr algn="ctr">
              <a:defRPr sz="900">
                <a:solidFill>
                  <a:schemeClr val="tx1">
                    <a:tint val="75000"/>
                  </a:schemeClr>
                </a:solidFill>
              </a:defRPr>
            </a:lvl1pPr>
          </a:lstStyle>
          <a:p>
            <a:endParaRPr lang="ar-SA"/>
          </a:p>
        </p:txBody>
      </p:sp>
      <p:sp>
        <p:nvSpPr>
          <p:cNvPr id="6" name="عنصر نائب لرقم الشريحة 5">
            <a:extLst>
              <a:ext uri="{FF2B5EF4-FFF2-40B4-BE49-F238E27FC236}">
                <a16:creationId xmlns:a16="http://schemas.microsoft.com/office/drawing/2014/main" id="{314B9E8A-A142-26CD-CEEE-0FCE8FF06E21}"/>
              </a:ext>
            </a:extLst>
          </p:cNvPr>
          <p:cNvSpPr>
            <a:spLocks noGrp="1"/>
          </p:cNvSpPr>
          <p:nvPr>
            <p:ph type="sldNum" sz="quarter" idx="4"/>
          </p:nvPr>
        </p:nvSpPr>
        <p:spPr>
          <a:xfrm>
            <a:off x="628650" y="6356351"/>
            <a:ext cx="2057400" cy="365125"/>
          </a:xfrm>
          <a:prstGeom prst="rect">
            <a:avLst/>
          </a:prstGeom>
        </p:spPr>
        <p:txBody>
          <a:bodyPr vert="horz" lIns="91440" tIns="45720" rIns="91440" bIns="45720" rtlCol="1" anchor="ctr"/>
          <a:lstStyle>
            <a:lvl1pPr algn="r">
              <a:defRPr sz="900">
                <a:solidFill>
                  <a:schemeClr val="tx1">
                    <a:tint val="75000"/>
                  </a:schemeClr>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3314985249"/>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algn="r" defTabSz="685800" rtl="1"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r" defTabSz="685800" rtl="1"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r" defTabSz="685800" rtl="1"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r" defTabSz="685800" rtl="1"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0"/>
            <a:ext cx="9144000" cy="4653136"/>
          </a:xfrm>
          <a:solidFill>
            <a:schemeClr val="accent3">
              <a:lumMod val="20000"/>
              <a:lumOff val="80000"/>
            </a:schemeClr>
          </a:solidFill>
        </p:spPr>
        <p:txBody>
          <a:bodyPr>
            <a:noAutofit/>
          </a:bodyPr>
          <a:lstStyle/>
          <a:p>
            <a:br>
              <a:rPr lang="ar-IQ" sz="8000">
                <a:solidFill>
                  <a:srgbClr val="C00000"/>
                </a:solidFill>
                <a:latin typeface="Andalus" panose="02020603050405020304" pitchFamily="18" charset="-78"/>
                <a:cs typeface="Andalus" panose="02020603050405020304" pitchFamily="18" charset="-78"/>
              </a:rPr>
            </a:br>
            <a:r>
              <a:rPr lang="ar-IQ" sz="8000">
                <a:solidFill>
                  <a:srgbClr val="C00000"/>
                </a:solidFill>
                <a:latin typeface="Andalus" panose="02020603050405020304" pitchFamily="18" charset="-78"/>
                <a:cs typeface="Andalus" panose="02020603050405020304" pitchFamily="18" charset="-78"/>
              </a:rPr>
              <a:t>دورة </a:t>
            </a:r>
            <a:r>
              <a:rPr lang="ar-IQ" sz="8000" dirty="0">
                <a:solidFill>
                  <a:srgbClr val="C00000"/>
                </a:solidFill>
                <a:latin typeface="Andalus" panose="02020603050405020304" pitchFamily="18" charset="-78"/>
                <a:cs typeface="Andalus" panose="02020603050405020304" pitchFamily="18" charset="-78"/>
              </a:rPr>
              <a:t>سلامة اللغة العربية</a:t>
            </a:r>
            <a:br>
              <a:rPr lang="ar-IQ" sz="8000" dirty="0">
                <a:solidFill>
                  <a:srgbClr val="C00000"/>
                </a:solidFill>
                <a:latin typeface="Andalus" panose="02020603050405020304" pitchFamily="18" charset="-78"/>
                <a:cs typeface="Andalus" panose="02020603050405020304" pitchFamily="18" charset="-78"/>
              </a:rPr>
            </a:br>
            <a:r>
              <a:rPr lang="ar-IQ" sz="8000" dirty="0">
                <a:solidFill>
                  <a:srgbClr val="C00000"/>
                </a:solidFill>
                <a:latin typeface="Andalus" panose="02020603050405020304" pitchFamily="18" charset="-78"/>
                <a:cs typeface="Andalus" panose="02020603050405020304" pitchFamily="18" charset="-78"/>
              </a:rPr>
              <a:t>(أهمية اللغة </a:t>
            </a:r>
            <a:r>
              <a:rPr lang="ar-IQ" sz="8000">
                <a:solidFill>
                  <a:srgbClr val="C00000"/>
                </a:solidFill>
                <a:latin typeface="Andalus" panose="02020603050405020304" pitchFamily="18" charset="-78"/>
                <a:cs typeface="Andalus" panose="02020603050405020304" pitchFamily="18" charset="-78"/>
              </a:rPr>
              <a:t>العربية)</a:t>
            </a:r>
            <a:br>
              <a:rPr lang="ar-IQ" sz="8000" dirty="0">
                <a:solidFill>
                  <a:srgbClr val="C00000"/>
                </a:solidFill>
                <a:latin typeface="Andalus" panose="02020603050405020304" pitchFamily="18" charset="-78"/>
                <a:cs typeface="Andalus" panose="02020603050405020304" pitchFamily="18" charset="-78"/>
              </a:rPr>
            </a:br>
            <a:r>
              <a:rPr lang="ar-IQ" sz="2800" b="1" dirty="0"/>
              <a:t>أ.د. سلافة صائب خضير ،     أ.د. آلاء محمد لازم</a:t>
            </a:r>
            <a:br>
              <a:rPr lang="en-US" sz="2800" dirty="0"/>
            </a:br>
            <a:r>
              <a:rPr lang="ar-IQ" sz="2800" b="1" dirty="0"/>
              <a:t>              </a:t>
            </a:r>
            <a:r>
              <a:rPr lang="ar-IQ" sz="2800" b="1" dirty="0" err="1"/>
              <a:t>أ.م.د</a:t>
            </a:r>
            <a:r>
              <a:rPr lang="ar-IQ" sz="2800" b="1" dirty="0"/>
              <a:t>. كواكب محمود حسين    ،     </a:t>
            </a:r>
            <a:r>
              <a:rPr lang="ar-IQ" sz="2800" b="1" dirty="0" err="1"/>
              <a:t>أ.م.د</a:t>
            </a:r>
            <a:r>
              <a:rPr lang="ar-IQ" sz="2800" b="1" dirty="0"/>
              <a:t>. سهام صائب خضير</a:t>
            </a:r>
            <a:br>
              <a:rPr lang="ar-IQ" sz="2800" b="1" dirty="0"/>
            </a:br>
            <a:endParaRPr lang="ar-SA" sz="8000" dirty="0">
              <a:solidFill>
                <a:srgbClr val="C00000"/>
              </a:solidFill>
              <a:latin typeface="Andalus" panose="02020603050405020304" pitchFamily="18" charset="-78"/>
              <a:cs typeface="Andalus" panose="02020603050405020304" pitchFamily="18" charset="-78"/>
            </a:endParaRPr>
          </a:p>
        </p:txBody>
      </p:sp>
      <p:pic>
        <p:nvPicPr>
          <p:cNvPr id="5" name="صورة 4">
            <a:extLst>
              <a:ext uri="{FF2B5EF4-FFF2-40B4-BE49-F238E27FC236}">
                <a16:creationId xmlns:a16="http://schemas.microsoft.com/office/drawing/2014/main" id="{07833E3C-3A0C-8EDA-D71A-C99BD1DBA5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53136"/>
            <a:ext cx="9144000" cy="2327807"/>
          </a:xfrm>
          <a:prstGeom prst="rect">
            <a:avLst/>
          </a:prstGeom>
        </p:spPr>
      </p:pic>
    </p:spTree>
    <p:extLst>
      <p:ext uri="{BB962C8B-B14F-4D97-AF65-F5344CB8AC3E}">
        <p14:creationId xmlns:p14="http://schemas.microsoft.com/office/powerpoint/2010/main" val="1880165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915816" y="0"/>
            <a:ext cx="6228184" cy="1690689"/>
          </a:xfrm>
        </p:spPr>
        <p:txBody>
          <a:bodyPr>
            <a:normAutofit/>
          </a:bodyPr>
          <a:lstStyle/>
          <a:p>
            <a:r>
              <a:rPr lang="ar-SA" sz="4800" dirty="0">
                <a:solidFill>
                  <a:srgbClr val="C00000"/>
                </a:solidFill>
              </a:rPr>
              <a:t>خصائص اللغة العربية </a:t>
            </a:r>
            <a:r>
              <a:rPr lang="ar-IQ" sz="4800" dirty="0">
                <a:solidFill>
                  <a:srgbClr val="C00000"/>
                </a:solidFill>
              </a:rPr>
              <a:t>:</a:t>
            </a:r>
            <a:endParaRPr lang="ar-SA" sz="4800" dirty="0">
              <a:solidFill>
                <a:srgbClr val="C00000"/>
              </a:solidFill>
            </a:endParaRPr>
          </a:p>
        </p:txBody>
      </p:sp>
      <p:sp>
        <p:nvSpPr>
          <p:cNvPr id="3" name="عنصر نائب للمحتوى 2"/>
          <p:cNvSpPr>
            <a:spLocks noGrp="1"/>
          </p:cNvSpPr>
          <p:nvPr>
            <p:ph idx="1"/>
          </p:nvPr>
        </p:nvSpPr>
        <p:spPr>
          <a:xfrm>
            <a:off x="2915816" y="1196752"/>
            <a:ext cx="6228184" cy="5661248"/>
          </a:xfrm>
        </p:spPr>
        <p:txBody>
          <a:bodyPr>
            <a:normAutofit/>
          </a:bodyPr>
          <a:lstStyle/>
          <a:p>
            <a:pPr marL="0" indent="0">
              <a:buNone/>
            </a:pPr>
            <a:r>
              <a:rPr lang="ar-SA" sz="4400" dirty="0"/>
              <a:t>الفصاحة: والمقصود بالفصاحة (لغةً) هو خلو الشيء من العيوب، وقد خلت اللغة العربية من (التنافر بين الكلمات، ضعف التأليف اللفظي، التعقيد اللفظي، التعقيد المعنوي).</a:t>
            </a:r>
          </a:p>
        </p:txBody>
      </p:sp>
      <p:pic>
        <p:nvPicPr>
          <p:cNvPr id="5" name="صورة 4">
            <a:extLst>
              <a:ext uri="{FF2B5EF4-FFF2-40B4-BE49-F238E27FC236}">
                <a16:creationId xmlns:a16="http://schemas.microsoft.com/office/drawing/2014/main" id="{F46E63BF-B708-87A3-FC01-8CDD13E79E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059832" cy="6858000"/>
          </a:xfrm>
          <a:prstGeom prst="rect">
            <a:avLst/>
          </a:prstGeom>
        </p:spPr>
      </p:pic>
    </p:spTree>
    <p:extLst>
      <p:ext uri="{BB962C8B-B14F-4D97-AF65-F5344CB8AC3E}">
        <p14:creationId xmlns:p14="http://schemas.microsoft.com/office/powerpoint/2010/main" val="3537710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707904" y="0"/>
            <a:ext cx="5436096" cy="1690689"/>
          </a:xfrm>
        </p:spPr>
        <p:txBody>
          <a:bodyPr>
            <a:normAutofit/>
          </a:bodyPr>
          <a:lstStyle/>
          <a:p>
            <a:r>
              <a:rPr lang="ar-SA" sz="4800" dirty="0">
                <a:solidFill>
                  <a:srgbClr val="C00000"/>
                </a:solidFill>
              </a:rPr>
              <a:t>خصائص اللغة العربية </a:t>
            </a:r>
          </a:p>
        </p:txBody>
      </p:sp>
      <p:sp>
        <p:nvSpPr>
          <p:cNvPr id="3" name="عنصر نائب للمحتوى 2"/>
          <p:cNvSpPr>
            <a:spLocks noGrp="1"/>
          </p:cNvSpPr>
          <p:nvPr>
            <p:ph idx="1"/>
          </p:nvPr>
        </p:nvSpPr>
        <p:spPr>
          <a:xfrm>
            <a:off x="0" y="1412777"/>
            <a:ext cx="9144000" cy="2880320"/>
          </a:xfrm>
        </p:spPr>
        <p:txBody>
          <a:bodyPr>
            <a:normAutofit/>
          </a:bodyPr>
          <a:lstStyle/>
          <a:p>
            <a:pPr marL="0" indent="0">
              <a:buNone/>
            </a:pPr>
            <a:r>
              <a:rPr lang="ar-SA" sz="4800" dirty="0"/>
              <a:t>الترادف:  أي وجود عدد من الكلمات التي تعطي دلالةً واحدة بلا تمام المعنى وإنما عمومية في المعنى مما يكسب المفردة الواحدة تميزاً عن مجموعتها.</a:t>
            </a:r>
          </a:p>
        </p:txBody>
      </p:sp>
      <p:pic>
        <p:nvPicPr>
          <p:cNvPr id="5" name="صورة 4">
            <a:extLst>
              <a:ext uri="{FF2B5EF4-FFF2-40B4-BE49-F238E27FC236}">
                <a16:creationId xmlns:a16="http://schemas.microsoft.com/office/drawing/2014/main" id="{98D27E60-83A1-0EDE-7BAD-AEDA7EF835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93096"/>
            <a:ext cx="9144000" cy="2564904"/>
          </a:xfrm>
          <a:prstGeom prst="rect">
            <a:avLst/>
          </a:prstGeom>
        </p:spPr>
      </p:pic>
    </p:spTree>
    <p:extLst>
      <p:ext uri="{BB962C8B-B14F-4D97-AF65-F5344CB8AC3E}">
        <p14:creationId xmlns:p14="http://schemas.microsoft.com/office/powerpoint/2010/main" val="20720584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916831"/>
          </a:xfrm>
        </p:spPr>
        <p:txBody>
          <a:bodyPr>
            <a:normAutofit/>
          </a:bodyPr>
          <a:lstStyle/>
          <a:p>
            <a:r>
              <a:rPr lang="ar-SA" sz="4800" dirty="0">
                <a:solidFill>
                  <a:srgbClr val="C00000"/>
                </a:solidFill>
              </a:rPr>
              <a:t>خصائص اللغة العربية </a:t>
            </a:r>
          </a:p>
        </p:txBody>
      </p:sp>
      <p:sp>
        <p:nvSpPr>
          <p:cNvPr id="3" name="عنصر نائب للمحتوى 2"/>
          <p:cNvSpPr>
            <a:spLocks noGrp="1"/>
          </p:cNvSpPr>
          <p:nvPr>
            <p:ph idx="1"/>
          </p:nvPr>
        </p:nvSpPr>
        <p:spPr>
          <a:xfrm>
            <a:off x="0" y="1916831"/>
            <a:ext cx="9144000" cy="2189439"/>
          </a:xfrm>
        </p:spPr>
        <p:txBody>
          <a:bodyPr>
            <a:normAutofit/>
          </a:bodyPr>
          <a:lstStyle/>
          <a:p>
            <a:pPr marL="0" indent="0">
              <a:buNone/>
            </a:pPr>
            <a:r>
              <a:rPr lang="ar-SA" sz="4400" dirty="0"/>
              <a:t>دلالة الأصوات على المعاني: تتميز الكلمة العربية بأنّه لمجرد سماعها يُفهم معناها ودلالتها. </a:t>
            </a:r>
          </a:p>
        </p:txBody>
      </p:sp>
      <p:pic>
        <p:nvPicPr>
          <p:cNvPr id="5" name="صورة 4">
            <a:extLst>
              <a:ext uri="{FF2B5EF4-FFF2-40B4-BE49-F238E27FC236}">
                <a16:creationId xmlns:a16="http://schemas.microsoft.com/office/drawing/2014/main" id="{3607D4F0-9389-B96E-F2EF-0B5296A66C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73016"/>
            <a:ext cx="9144000" cy="3284984"/>
          </a:xfrm>
          <a:prstGeom prst="rect">
            <a:avLst/>
          </a:prstGeom>
        </p:spPr>
      </p:pic>
    </p:spTree>
    <p:extLst>
      <p:ext uri="{BB962C8B-B14F-4D97-AF65-F5344CB8AC3E}">
        <p14:creationId xmlns:p14="http://schemas.microsoft.com/office/powerpoint/2010/main" val="1747252248"/>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27784" y="2492896"/>
            <a:ext cx="3584327" cy="1512168"/>
          </a:xfrm>
        </p:spPr>
        <p:txBody>
          <a:bodyPr>
            <a:normAutofit fontScale="92500" lnSpcReduction="20000"/>
          </a:bodyPr>
          <a:lstStyle/>
          <a:p>
            <a:pPr marL="0" indent="0" algn="ctr">
              <a:buNone/>
            </a:pPr>
            <a:r>
              <a:rPr lang="ar-SA" sz="4000" dirty="0">
                <a:solidFill>
                  <a:schemeClr val="accent6">
                    <a:lumMod val="50000"/>
                  </a:schemeClr>
                </a:solidFill>
              </a:rPr>
              <a:t>شكرا </a:t>
            </a:r>
            <a:endParaRPr lang="ar-IQ" sz="4000" dirty="0">
              <a:solidFill>
                <a:schemeClr val="accent6">
                  <a:lumMod val="50000"/>
                </a:schemeClr>
              </a:solidFill>
            </a:endParaRPr>
          </a:p>
          <a:p>
            <a:pPr marL="0" indent="0" algn="ctr">
              <a:buNone/>
            </a:pPr>
            <a:r>
              <a:rPr lang="ar-SA" sz="4000" dirty="0">
                <a:solidFill>
                  <a:schemeClr val="accent6">
                    <a:lumMod val="50000"/>
                  </a:schemeClr>
                </a:solidFill>
              </a:rPr>
              <a:t>لكم على حسن الاستماع </a:t>
            </a:r>
          </a:p>
        </p:txBody>
      </p:sp>
      <p:pic>
        <p:nvPicPr>
          <p:cNvPr id="5" name="صورة 4">
            <a:extLst>
              <a:ext uri="{FF2B5EF4-FFF2-40B4-BE49-F238E27FC236}">
                <a16:creationId xmlns:a16="http://schemas.microsoft.com/office/drawing/2014/main" id="{FABD16F8-0697-9167-F74F-C6E4EB6FD4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1" y="17240"/>
            <a:ext cx="8953337" cy="6840760"/>
          </a:xfrm>
          <a:prstGeom prst="rect">
            <a:avLst/>
          </a:prstGeom>
        </p:spPr>
      </p:pic>
    </p:spTree>
    <p:extLst>
      <p:ext uri="{BB962C8B-B14F-4D97-AF65-F5344CB8AC3E}">
        <p14:creationId xmlns:p14="http://schemas.microsoft.com/office/powerpoint/2010/main" val="9211677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6600" dirty="0"/>
              <a:t>اللغة العربية </a:t>
            </a:r>
          </a:p>
        </p:txBody>
      </p:sp>
      <p:sp>
        <p:nvSpPr>
          <p:cNvPr id="3" name="عنصر نائب للمحتوى 2"/>
          <p:cNvSpPr>
            <a:spLocks noGrp="1"/>
          </p:cNvSpPr>
          <p:nvPr>
            <p:ph idx="1"/>
          </p:nvPr>
        </p:nvSpPr>
        <p:spPr>
          <a:xfrm>
            <a:off x="0" y="3356992"/>
            <a:ext cx="9144000" cy="3477194"/>
          </a:xfrm>
          <a:solidFill>
            <a:schemeClr val="bg1"/>
          </a:solidFill>
        </p:spPr>
        <p:txBody>
          <a:bodyPr>
            <a:normAutofit/>
          </a:bodyPr>
          <a:lstStyle/>
          <a:p>
            <a:pPr marL="0" indent="0" algn="just">
              <a:buNone/>
            </a:pPr>
            <a:r>
              <a:rPr lang="ar-SA" sz="5400" dirty="0">
                <a:solidFill>
                  <a:schemeClr val="accent1">
                    <a:lumMod val="75000"/>
                  </a:schemeClr>
                </a:solidFill>
              </a:rPr>
              <a:t>من اللّغات العالميّة الأكثر انتشاراً في العالم، وهي من  اللّغات المُعتمدة في الأمم المُتّحدة</a:t>
            </a:r>
          </a:p>
        </p:txBody>
      </p:sp>
      <p:pic>
        <p:nvPicPr>
          <p:cNvPr id="5" name="صورة 4">
            <a:extLst>
              <a:ext uri="{FF2B5EF4-FFF2-40B4-BE49-F238E27FC236}">
                <a16:creationId xmlns:a16="http://schemas.microsoft.com/office/drawing/2014/main" id="{350C5D66-B0D1-94E9-1AE5-1B5F692BFF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6548"/>
            <a:ext cx="9144000" cy="2713459"/>
          </a:xfrm>
          <a:prstGeom prst="rect">
            <a:avLst/>
          </a:prstGeom>
        </p:spPr>
      </p:pic>
    </p:spTree>
    <p:extLst>
      <p:ext uri="{BB962C8B-B14F-4D97-AF65-F5344CB8AC3E}">
        <p14:creationId xmlns:p14="http://schemas.microsoft.com/office/powerpoint/2010/main" val="118704931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
            <a:ext cx="9144000" cy="1412776"/>
          </a:xfrm>
        </p:spPr>
        <p:txBody>
          <a:bodyPr>
            <a:normAutofit/>
          </a:bodyPr>
          <a:lstStyle/>
          <a:p>
            <a:r>
              <a:rPr lang="ar-SA" sz="6000" b="1" dirty="0"/>
              <a:t>قواعد اللغة العربية</a:t>
            </a:r>
            <a:r>
              <a:rPr lang="ar-IQ" sz="6000" b="1" dirty="0"/>
              <a:t> :</a:t>
            </a:r>
            <a:r>
              <a:rPr lang="ar-SA" sz="6000" b="1" dirty="0"/>
              <a:t> </a:t>
            </a:r>
          </a:p>
        </p:txBody>
      </p:sp>
      <p:sp>
        <p:nvSpPr>
          <p:cNvPr id="3" name="عنصر نائب للمحتوى 2"/>
          <p:cNvSpPr>
            <a:spLocks noGrp="1"/>
          </p:cNvSpPr>
          <p:nvPr>
            <p:ph idx="1"/>
          </p:nvPr>
        </p:nvSpPr>
        <p:spPr>
          <a:xfrm>
            <a:off x="0" y="1825625"/>
            <a:ext cx="9144000" cy="2107431"/>
          </a:xfrm>
        </p:spPr>
        <p:txBody>
          <a:bodyPr>
            <a:normAutofit/>
          </a:bodyPr>
          <a:lstStyle/>
          <a:p>
            <a:pPr marL="0" indent="0">
              <a:buNone/>
            </a:pPr>
            <a:r>
              <a:rPr lang="ar-SA" sz="4800" dirty="0"/>
              <a:t>من اللّغات التي ظلّت مُحافظةً على قواعدها اللغويّة حتّى هذا الوقت؛ لأنّها لغة الإسلام والمسلميّن والقرآنِ الكريم.</a:t>
            </a:r>
          </a:p>
        </p:txBody>
      </p:sp>
      <p:pic>
        <p:nvPicPr>
          <p:cNvPr id="5" name="صورة 4">
            <a:extLst>
              <a:ext uri="{FF2B5EF4-FFF2-40B4-BE49-F238E27FC236}">
                <a16:creationId xmlns:a16="http://schemas.microsoft.com/office/drawing/2014/main" id="{24C2540F-C3A2-1742-EBA6-5362C23BF0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21088"/>
            <a:ext cx="9144000" cy="2569468"/>
          </a:xfrm>
          <a:prstGeom prst="rect">
            <a:avLst/>
          </a:prstGeom>
        </p:spPr>
      </p:pic>
    </p:spTree>
    <p:extLst>
      <p:ext uri="{BB962C8B-B14F-4D97-AF65-F5344CB8AC3E}">
        <p14:creationId xmlns:p14="http://schemas.microsoft.com/office/powerpoint/2010/main" val="1218233522"/>
      </p:ext>
    </p:extLst>
  </p:cSld>
  <p:clrMapOvr>
    <a:masterClrMapping/>
  </p:clrMapOvr>
  <p:transition spd="slow">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690689"/>
          </a:xfrm>
        </p:spPr>
        <p:txBody>
          <a:bodyPr>
            <a:normAutofit/>
          </a:bodyPr>
          <a:lstStyle/>
          <a:p>
            <a:r>
              <a:rPr lang="ar-SA" sz="5400" b="1" dirty="0">
                <a:solidFill>
                  <a:srgbClr val="C00000"/>
                </a:solidFill>
              </a:rPr>
              <a:t>خصائص اللغة العربية</a:t>
            </a:r>
            <a:r>
              <a:rPr lang="ar-IQ" sz="5400" b="1" dirty="0">
                <a:solidFill>
                  <a:srgbClr val="C00000"/>
                </a:solidFill>
              </a:rPr>
              <a:t> :</a:t>
            </a:r>
            <a:r>
              <a:rPr lang="ar-SA" sz="5400" b="1" dirty="0">
                <a:solidFill>
                  <a:srgbClr val="C00000"/>
                </a:solidFill>
              </a:rPr>
              <a:t> </a:t>
            </a:r>
          </a:p>
        </p:txBody>
      </p:sp>
      <p:sp>
        <p:nvSpPr>
          <p:cNvPr id="3" name="عنصر نائب للمحتوى 2"/>
          <p:cNvSpPr>
            <a:spLocks noGrp="1"/>
          </p:cNvSpPr>
          <p:nvPr>
            <p:ph idx="1"/>
          </p:nvPr>
        </p:nvSpPr>
        <p:spPr>
          <a:xfrm>
            <a:off x="-1" y="1690689"/>
            <a:ext cx="9144001" cy="2098352"/>
          </a:xfrm>
        </p:spPr>
        <p:txBody>
          <a:bodyPr>
            <a:normAutofit/>
          </a:bodyPr>
          <a:lstStyle/>
          <a:p>
            <a:pPr marL="0" indent="0">
              <a:buNone/>
            </a:pPr>
            <a:r>
              <a:rPr lang="ar-SA" sz="4400" dirty="0"/>
              <a:t>تنماز اللّغة العربيّة عن اللّغات العالميّة الأُخرى بمجموعةٍ من الخصائص.</a:t>
            </a:r>
          </a:p>
        </p:txBody>
      </p:sp>
      <p:pic>
        <p:nvPicPr>
          <p:cNvPr id="5" name="صورة 4">
            <a:extLst>
              <a:ext uri="{FF2B5EF4-FFF2-40B4-BE49-F238E27FC236}">
                <a16:creationId xmlns:a16="http://schemas.microsoft.com/office/drawing/2014/main" id="{2AC01462-61FC-3649-27D9-B87244D13B62}"/>
              </a:ext>
            </a:extLst>
          </p:cNvPr>
          <p:cNvPicPr>
            <a:picLocks noChangeAspect="1"/>
          </p:cNvPicPr>
          <p:nvPr/>
        </p:nvPicPr>
        <p:blipFill rotWithShape="1">
          <a:blip r:embed="rId2">
            <a:extLst>
              <a:ext uri="{28A0092B-C50C-407E-A947-70E740481C1C}">
                <a14:useLocalDpi xmlns:a14="http://schemas.microsoft.com/office/drawing/2010/main" val="0"/>
              </a:ext>
            </a:extLst>
          </a:blip>
          <a:srcRect r="19095" b="14416"/>
          <a:stretch/>
        </p:blipFill>
        <p:spPr>
          <a:xfrm>
            <a:off x="0" y="3789040"/>
            <a:ext cx="9144001" cy="3068960"/>
          </a:xfrm>
          <a:prstGeom prst="rect">
            <a:avLst/>
          </a:prstGeom>
        </p:spPr>
      </p:pic>
    </p:spTree>
    <p:extLst>
      <p:ext uri="{BB962C8B-B14F-4D97-AF65-F5344CB8AC3E}">
        <p14:creationId xmlns:p14="http://schemas.microsoft.com/office/powerpoint/2010/main" val="8502978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6372200" cy="1690689"/>
          </a:xfrm>
        </p:spPr>
        <p:txBody>
          <a:bodyPr>
            <a:normAutofit/>
          </a:bodyPr>
          <a:lstStyle/>
          <a:p>
            <a:r>
              <a:rPr lang="ar-SA" sz="5400" dirty="0">
                <a:solidFill>
                  <a:srgbClr val="C00000"/>
                </a:solidFill>
              </a:rPr>
              <a:t>خصائص اللغة العربية </a:t>
            </a:r>
          </a:p>
        </p:txBody>
      </p:sp>
      <p:sp>
        <p:nvSpPr>
          <p:cNvPr id="3" name="عنصر نائب للمحتوى 2"/>
          <p:cNvSpPr>
            <a:spLocks noGrp="1"/>
          </p:cNvSpPr>
          <p:nvPr>
            <p:ph idx="1"/>
          </p:nvPr>
        </p:nvSpPr>
        <p:spPr>
          <a:xfrm>
            <a:off x="0" y="1412776"/>
            <a:ext cx="6534150" cy="5445223"/>
          </a:xfrm>
        </p:spPr>
        <p:txBody>
          <a:bodyPr>
            <a:normAutofit/>
          </a:bodyPr>
          <a:lstStyle/>
          <a:p>
            <a:pPr marL="0" indent="0">
              <a:buNone/>
            </a:pPr>
            <a:r>
              <a:rPr lang="ar-SA" sz="4400" dirty="0"/>
              <a:t>الأصوات: نظام النّطق فيها من أهمّ أنظمة الكلام اللغويّ، فيُستعمل اللّسان، والحلق، والحنجرة من أجل نطق الحروف والكلمات بناءً على أصواتها، وتُقسَم الأصوات في اللّغة العربيّة إلى مجموعة من الأقسام، مثل أصوات الإطباق، وأصوات الحنجرة، وغيرها. </a:t>
            </a:r>
          </a:p>
        </p:txBody>
      </p:sp>
      <p:pic>
        <p:nvPicPr>
          <p:cNvPr id="5" name="صورة 4">
            <a:extLst>
              <a:ext uri="{FF2B5EF4-FFF2-40B4-BE49-F238E27FC236}">
                <a16:creationId xmlns:a16="http://schemas.microsoft.com/office/drawing/2014/main" id="{CB40BECA-28A8-9F28-6724-1B32A0D671E9}"/>
              </a:ext>
            </a:extLst>
          </p:cNvPr>
          <p:cNvPicPr>
            <a:picLocks noChangeAspect="1"/>
          </p:cNvPicPr>
          <p:nvPr/>
        </p:nvPicPr>
        <p:blipFill rotWithShape="1">
          <a:blip r:embed="rId2">
            <a:extLst>
              <a:ext uri="{28A0092B-C50C-407E-A947-70E740481C1C}">
                <a14:useLocalDpi xmlns:a14="http://schemas.microsoft.com/office/drawing/2010/main" val="0"/>
              </a:ext>
            </a:extLst>
          </a:blip>
          <a:srcRect b="12201"/>
          <a:stretch/>
        </p:blipFill>
        <p:spPr>
          <a:xfrm>
            <a:off x="6534150" y="-1"/>
            <a:ext cx="2609850" cy="6857999"/>
          </a:xfrm>
          <a:prstGeom prst="rect">
            <a:avLst/>
          </a:prstGeom>
        </p:spPr>
      </p:pic>
    </p:spTree>
    <p:extLst>
      <p:ext uri="{BB962C8B-B14F-4D97-AF65-F5344CB8AC3E}">
        <p14:creationId xmlns:p14="http://schemas.microsoft.com/office/powerpoint/2010/main" val="3027644616"/>
      </p:ext>
    </p:extLst>
  </p:cSld>
  <p:clrMapOvr>
    <a:masterClrMapping/>
  </p:clrMapOvr>
  <p:transition spd="slow">
    <p:cover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452" y="1"/>
            <a:ext cx="9138548" cy="1412776"/>
          </a:xfrm>
        </p:spPr>
        <p:txBody>
          <a:bodyPr>
            <a:normAutofit/>
          </a:bodyPr>
          <a:lstStyle/>
          <a:p>
            <a:r>
              <a:rPr lang="ar-SA" sz="5400" dirty="0">
                <a:solidFill>
                  <a:srgbClr val="C00000"/>
                </a:solidFill>
              </a:rPr>
              <a:t>خصائص اللغة العربية </a:t>
            </a:r>
            <a:r>
              <a:rPr lang="ar-IQ" sz="5400" dirty="0">
                <a:solidFill>
                  <a:srgbClr val="C00000"/>
                </a:solidFill>
              </a:rPr>
              <a:t>:</a:t>
            </a:r>
            <a:endParaRPr lang="ar-SA" sz="5400" dirty="0">
              <a:solidFill>
                <a:srgbClr val="C00000"/>
              </a:solidFill>
            </a:endParaRPr>
          </a:p>
        </p:txBody>
      </p:sp>
      <p:sp>
        <p:nvSpPr>
          <p:cNvPr id="3" name="عنصر نائب للمحتوى 2"/>
          <p:cNvSpPr>
            <a:spLocks noGrp="1"/>
          </p:cNvSpPr>
          <p:nvPr>
            <p:ph idx="1"/>
          </p:nvPr>
        </p:nvSpPr>
        <p:spPr>
          <a:xfrm>
            <a:off x="0" y="1340768"/>
            <a:ext cx="9144000" cy="3096344"/>
          </a:xfrm>
        </p:spPr>
        <p:txBody>
          <a:bodyPr>
            <a:normAutofit/>
          </a:bodyPr>
          <a:lstStyle/>
          <a:p>
            <a:pPr marL="0" indent="0">
              <a:buNone/>
            </a:pPr>
            <a:r>
              <a:rPr lang="ar-SA" sz="4000" dirty="0"/>
              <a:t>المُفردات: هي الكلمات التي تتكوّن منها اللّغة العربيّة، ويُصنَّف المعجم اللغويّ الخاص فيها بأنّه من أكثر المعاجم اللغويّة الغنيّة بالمفردات والتّراكيب؛ فيحتوي على أكثر من مليون كلمة. والمفردات الأصليّة في اللّغة العربيّة عبارةً عن جذور ثلاثيّة .</a:t>
            </a:r>
          </a:p>
        </p:txBody>
      </p:sp>
      <p:pic>
        <p:nvPicPr>
          <p:cNvPr id="5" name="صورة 4">
            <a:extLst>
              <a:ext uri="{FF2B5EF4-FFF2-40B4-BE49-F238E27FC236}">
                <a16:creationId xmlns:a16="http://schemas.microsoft.com/office/drawing/2014/main" id="{CE0227F3-8EC8-82BC-0272-14A8BE6FAC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52" y="4437112"/>
            <a:ext cx="9144000" cy="2420888"/>
          </a:xfrm>
          <a:prstGeom prst="rect">
            <a:avLst/>
          </a:prstGeom>
        </p:spPr>
      </p:pic>
    </p:spTree>
    <p:extLst>
      <p:ext uri="{BB962C8B-B14F-4D97-AF65-F5344CB8AC3E}">
        <p14:creationId xmlns:p14="http://schemas.microsoft.com/office/powerpoint/2010/main" val="2782019635"/>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690689"/>
          </a:xfrm>
        </p:spPr>
        <p:txBody>
          <a:bodyPr>
            <a:normAutofit/>
          </a:bodyPr>
          <a:lstStyle/>
          <a:p>
            <a:r>
              <a:rPr lang="ar-SA" sz="5400" dirty="0">
                <a:solidFill>
                  <a:srgbClr val="C00000"/>
                </a:solidFill>
              </a:rPr>
              <a:t>خصائص اللغة العربية </a:t>
            </a:r>
            <a:r>
              <a:rPr lang="ar-IQ" sz="5400" dirty="0">
                <a:solidFill>
                  <a:srgbClr val="C00000"/>
                </a:solidFill>
              </a:rPr>
              <a:t>:</a:t>
            </a:r>
            <a:endParaRPr lang="ar-SA" sz="5400" dirty="0">
              <a:solidFill>
                <a:srgbClr val="C00000"/>
              </a:solidFill>
            </a:endParaRPr>
          </a:p>
        </p:txBody>
      </p:sp>
      <p:sp>
        <p:nvSpPr>
          <p:cNvPr id="3" name="عنصر نائب للمحتوى 2"/>
          <p:cNvSpPr>
            <a:spLocks noGrp="1"/>
          </p:cNvSpPr>
          <p:nvPr>
            <p:ph idx="1"/>
          </p:nvPr>
        </p:nvSpPr>
        <p:spPr>
          <a:xfrm>
            <a:off x="2915816" y="1412776"/>
            <a:ext cx="6228184" cy="5544615"/>
          </a:xfrm>
        </p:spPr>
        <p:txBody>
          <a:bodyPr>
            <a:normAutofit/>
          </a:bodyPr>
          <a:lstStyle/>
          <a:p>
            <a:pPr marL="0" indent="0" algn="just">
              <a:buNone/>
            </a:pPr>
            <a:r>
              <a:rPr lang="ar-SA" sz="5400" dirty="0"/>
              <a:t>تُلفَظ الكلمات بالاعتماد على ا</a:t>
            </a:r>
            <a:r>
              <a:rPr lang="ar-IQ" sz="5400" dirty="0" err="1"/>
              <a:t>ستعمال</a:t>
            </a:r>
            <a:r>
              <a:rPr lang="ar-SA" sz="5400" dirty="0"/>
              <a:t> حركات لغويّة، ويُطلق عليها مُسمّى التّشكيل. يتغيّر اللّفظ الخاصّ في كلّ كلمة بناءً على طبيعة تشكيلها؛ أيّ الحركات المكتوبة على حروفها.</a:t>
            </a:r>
          </a:p>
        </p:txBody>
      </p:sp>
      <p:pic>
        <p:nvPicPr>
          <p:cNvPr id="5" name="رسم 4" descr="مركز اتصالات">
            <a:extLst>
              <a:ext uri="{FF2B5EF4-FFF2-40B4-BE49-F238E27FC236}">
                <a16:creationId xmlns:a16="http://schemas.microsoft.com/office/drawing/2014/main" id="{C04D9D79-0E18-3A6B-ADF7-B7121113FFB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1151"/>
            <a:ext cx="2915816" cy="6869151"/>
          </a:xfrm>
          <a:prstGeom prst="rect">
            <a:avLst/>
          </a:prstGeom>
        </p:spPr>
      </p:pic>
    </p:spTree>
    <p:extLst>
      <p:ext uri="{BB962C8B-B14F-4D97-AF65-F5344CB8AC3E}">
        <p14:creationId xmlns:p14="http://schemas.microsoft.com/office/powerpoint/2010/main" val="3246139374"/>
      </p:ext>
    </p:extLst>
  </p:cSld>
  <p:clrMapOvr>
    <a:masterClrMapping/>
  </p:clrMapOvr>
  <p:transition spd="slow">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915816" y="0"/>
            <a:ext cx="6228184" cy="1690689"/>
          </a:xfrm>
        </p:spPr>
        <p:txBody>
          <a:bodyPr>
            <a:normAutofit/>
          </a:bodyPr>
          <a:lstStyle/>
          <a:p>
            <a:r>
              <a:rPr lang="ar-SA" sz="6000" dirty="0">
                <a:solidFill>
                  <a:srgbClr val="C00000"/>
                </a:solidFill>
              </a:rPr>
              <a:t>خصائص اللغة العربية </a:t>
            </a:r>
          </a:p>
        </p:txBody>
      </p:sp>
      <p:sp>
        <p:nvSpPr>
          <p:cNvPr id="3" name="عنصر نائب للمحتوى 2"/>
          <p:cNvSpPr>
            <a:spLocks noGrp="1"/>
          </p:cNvSpPr>
          <p:nvPr>
            <p:ph idx="1"/>
          </p:nvPr>
        </p:nvSpPr>
        <p:spPr>
          <a:xfrm>
            <a:off x="3131840" y="1340768"/>
            <a:ext cx="6012160" cy="5517231"/>
          </a:xfrm>
        </p:spPr>
        <p:txBody>
          <a:bodyPr>
            <a:normAutofit/>
          </a:bodyPr>
          <a:lstStyle/>
          <a:p>
            <a:pPr marL="0" indent="0" algn="just">
              <a:buNone/>
            </a:pPr>
            <a:r>
              <a:rPr lang="ar-SA" sz="5400" dirty="0"/>
              <a:t>الصّرف: هو الأسلوب المُرتبِط بالمُفردات؛ إذ يعتمد على نظام جذور الكلمات التي تكون ثلاثيّةً في الغالب، وقد تُصبح رباعيّةً في بعض الأحيان.</a:t>
            </a:r>
          </a:p>
        </p:txBody>
      </p:sp>
      <p:pic>
        <p:nvPicPr>
          <p:cNvPr id="5" name="صورة 4">
            <a:extLst>
              <a:ext uri="{FF2B5EF4-FFF2-40B4-BE49-F238E27FC236}">
                <a16:creationId xmlns:a16="http://schemas.microsoft.com/office/drawing/2014/main" id="{00B855B5-1E0D-B7B8-ED5C-F8C8EE74C7B9}"/>
              </a:ext>
            </a:extLst>
          </p:cNvPr>
          <p:cNvPicPr>
            <a:picLocks noChangeAspect="1"/>
          </p:cNvPicPr>
          <p:nvPr/>
        </p:nvPicPr>
        <p:blipFill rotWithShape="1">
          <a:blip r:embed="rId2">
            <a:extLst>
              <a:ext uri="{28A0092B-C50C-407E-A947-70E740481C1C}">
                <a14:useLocalDpi xmlns:a14="http://schemas.microsoft.com/office/drawing/2010/main" val="0"/>
              </a:ext>
            </a:extLst>
          </a:blip>
          <a:srcRect t="4560" b="9761"/>
          <a:stretch/>
        </p:blipFill>
        <p:spPr>
          <a:xfrm>
            <a:off x="9851" y="1"/>
            <a:ext cx="2905966" cy="6857998"/>
          </a:xfrm>
          <a:prstGeom prst="rect">
            <a:avLst/>
          </a:prstGeom>
        </p:spPr>
      </p:pic>
    </p:spTree>
    <p:extLst>
      <p:ext uri="{BB962C8B-B14F-4D97-AF65-F5344CB8AC3E}">
        <p14:creationId xmlns:p14="http://schemas.microsoft.com/office/powerpoint/2010/main" val="6020224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75856" y="0"/>
            <a:ext cx="5868144" cy="1690689"/>
          </a:xfrm>
        </p:spPr>
        <p:txBody>
          <a:bodyPr>
            <a:normAutofit/>
          </a:bodyPr>
          <a:lstStyle/>
          <a:p>
            <a:r>
              <a:rPr lang="ar-SA" sz="4800" dirty="0">
                <a:solidFill>
                  <a:srgbClr val="C00000"/>
                </a:solidFill>
              </a:rPr>
              <a:t>خصائص اللغة العربية</a:t>
            </a:r>
            <a:r>
              <a:rPr lang="ar-IQ" sz="4800" dirty="0">
                <a:solidFill>
                  <a:srgbClr val="C00000"/>
                </a:solidFill>
              </a:rPr>
              <a:t> :</a:t>
            </a:r>
            <a:r>
              <a:rPr lang="ar-SA" sz="4800" dirty="0">
                <a:solidFill>
                  <a:srgbClr val="C00000"/>
                </a:solidFill>
              </a:rPr>
              <a:t> </a:t>
            </a:r>
          </a:p>
        </p:txBody>
      </p:sp>
      <p:sp>
        <p:nvSpPr>
          <p:cNvPr id="3" name="عنصر نائب للمحتوى 2"/>
          <p:cNvSpPr>
            <a:spLocks noGrp="1"/>
          </p:cNvSpPr>
          <p:nvPr>
            <p:ph idx="1"/>
          </p:nvPr>
        </p:nvSpPr>
        <p:spPr>
          <a:xfrm>
            <a:off x="2915816" y="1412776"/>
            <a:ext cx="6228184" cy="5445223"/>
          </a:xfrm>
        </p:spPr>
        <p:txBody>
          <a:bodyPr/>
          <a:lstStyle/>
          <a:p>
            <a:pPr marL="0" indent="0">
              <a:buNone/>
            </a:pPr>
            <a:r>
              <a:rPr lang="ar-SA" sz="4400" dirty="0"/>
              <a:t>النّحو: هو أساس الجُملة في اللّغة العربيّة، وتُقسم الجُملُ العربيّة إلى نوعين، وهما: الجُملة الاسميّة، والجُملة الفعليّة، ولكل نوع من هذه الجُمل أُسس وقواعدُ نحويّة يجب استعمالها</a:t>
            </a:r>
            <a:r>
              <a:rPr lang="ar-IQ" sz="4400" dirty="0"/>
              <a:t> </a:t>
            </a:r>
            <a:r>
              <a:rPr lang="ar-SA" sz="4400" dirty="0"/>
              <a:t>في كتابتها وصياغتها حتّى تُسهم في نقل الأفكار </a:t>
            </a:r>
            <a:r>
              <a:rPr lang="ar-SA" dirty="0"/>
              <a:t>.</a:t>
            </a:r>
          </a:p>
        </p:txBody>
      </p:sp>
      <p:pic>
        <p:nvPicPr>
          <p:cNvPr id="5" name="صورة 4">
            <a:extLst>
              <a:ext uri="{FF2B5EF4-FFF2-40B4-BE49-F238E27FC236}">
                <a16:creationId xmlns:a16="http://schemas.microsoft.com/office/drawing/2014/main" id="{42F3A87A-1798-BC0C-C1D9-848485543102}"/>
              </a:ext>
            </a:extLst>
          </p:cNvPr>
          <p:cNvPicPr>
            <a:picLocks noChangeAspect="1"/>
          </p:cNvPicPr>
          <p:nvPr/>
        </p:nvPicPr>
        <p:blipFill rotWithShape="1">
          <a:blip r:embed="rId2">
            <a:extLst>
              <a:ext uri="{28A0092B-C50C-407E-A947-70E740481C1C}">
                <a14:useLocalDpi xmlns:a14="http://schemas.microsoft.com/office/drawing/2010/main" val="0"/>
              </a:ext>
            </a:extLst>
          </a:blip>
          <a:srcRect l="3669" r="29133"/>
          <a:stretch/>
        </p:blipFill>
        <p:spPr>
          <a:xfrm>
            <a:off x="-36512" y="-1"/>
            <a:ext cx="2952328" cy="6858000"/>
          </a:xfrm>
          <a:prstGeom prst="rect">
            <a:avLst/>
          </a:prstGeom>
        </p:spPr>
      </p:pic>
    </p:spTree>
    <p:extLst>
      <p:ext uri="{BB962C8B-B14F-4D97-AF65-F5344CB8AC3E}">
        <p14:creationId xmlns:p14="http://schemas.microsoft.com/office/powerpoint/2010/main" val="3176322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invX="1"/>
      </p:transition>
    </mc:Choice>
    <mc:Fallback xmlns="">
      <p:transition spd="slow">
        <p:fade/>
      </p:transition>
    </mc:Fallback>
  </mc:AlternateContent>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