
<file path=[Content_Types].xml><?xml version="1.0" encoding="utf-8"?>
<Types xmlns="http://schemas.openxmlformats.org/package/2006/content-types">
  <Default Extension="jpeg" ContentType="image/jpeg"/>
  <Default Extension="jp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32" r:id="rId1"/>
  </p:sldMasterIdLst>
  <p:sldIdLst>
    <p:sldId id="256" r:id="rId2"/>
    <p:sldId id="257" r:id="rId3"/>
    <p:sldId id="258" r:id="rId4"/>
    <p:sldId id="261" r:id="rId5"/>
    <p:sldId id="262" r:id="rId6"/>
    <p:sldId id="263" r:id="rId7"/>
    <p:sldId id="264" r:id="rId8"/>
    <p:sldId id="265" r:id="rId9"/>
    <p:sldId id="266" r:id="rId10"/>
    <p:sldId id="267" r:id="rId11"/>
    <p:sldId id="277" r:id="rId12"/>
    <p:sldId id="278" r:id="rId13"/>
    <p:sldId id="268" r:id="rId14"/>
    <p:sldId id="279" r:id="rId15"/>
    <p:sldId id="280" r:id="rId16"/>
    <p:sldId id="281" r:id="rId17"/>
    <p:sldId id="282" r:id="rId18"/>
    <p:sldId id="283" r:id="rId19"/>
    <p:sldId id="269" r:id="rId20"/>
    <p:sldId id="270" r:id="rId21"/>
    <p:sldId id="271" r:id="rId22"/>
    <p:sldId id="272" r:id="rId23"/>
    <p:sldId id="273" r:id="rId24"/>
    <p:sldId id="274" r:id="rId25"/>
    <p:sldId id="275" r:id="rId26"/>
    <p:sldId id="276" r:id="rId2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85" d="100"/>
          <a:sy n="85" d="100"/>
        </p:scale>
        <p:origin x="-112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Date Placeholder 29"/>
          <p:cNvSpPr>
            <a:spLocks noGrp="1"/>
          </p:cNvSpPr>
          <p:nvPr>
            <p:ph type="dt" sz="half" idx="10"/>
          </p:nvPr>
        </p:nvSpPr>
        <p:spPr/>
        <p:txBody>
          <a:bodyPr/>
          <a:lstStyle/>
          <a:p>
            <a:fld id="{1BFCAB2B-4A9B-4A88-A576-4BE17B0BE418}" type="datetimeFigureOut">
              <a:rPr lang="ar-IQ" smtClean="0"/>
              <a:t>9‏/10‏/1444</a:t>
            </a:fld>
            <a:endParaRPr lang="ar-IQ"/>
          </a:p>
        </p:txBody>
      </p:sp>
      <p:sp>
        <p:nvSpPr>
          <p:cNvPr id="19" name="Footer Placeholder 18"/>
          <p:cNvSpPr>
            <a:spLocks noGrp="1"/>
          </p:cNvSpPr>
          <p:nvPr>
            <p:ph type="ftr" sz="quarter" idx="11"/>
          </p:nvPr>
        </p:nvSpPr>
        <p:spPr/>
        <p:txBody>
          <a:bodyPr/>
          <a:lstStyle/>
          <a:p>
            <a:endParaRPr lang="ar-IQ"/>
          </a:p>
        </p:txBody>
      </p:sp>
      <p:sp>
        <p:nvSpPr>
          <p:cNvPr id="27" name="Slide Number Placeholder 26"/>
          <p:cNvSpPr>
            <a:spLocks noGrp="1"/>
          </p:cNvSpPr>
          <p:nvPr>
            <p:ph type="sldNum" sz="quarter" idx="12"/>
          </p:nvPr>
        </p:nvSpPr>
        <p:spPr/>
        <p:txBody>
          <a:bodyPr/>
          <a:lstStyle/>
          <a:p>
            <a:fld id="{3AFBACE8-65FD-46BC-AAEB-E80F940BACE8}"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FCAB2B-4A9B-4A88-A576-4BE17B0BE418}" type="datetimeFigureOut">
              <a:rPr lang="ar-IQ" smtClean="0"/>
              <a:t>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FCAB2B-4A9B-4A88-A576-4BE17B0BE418}" type="datetimeFigureOut">
              <a:rPr lang="ar-IQ" smtClean="0"/>
              <a:t>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ar-SA"/>
              <a:t>انقر لتحرير نمط العنوان الرئيسي</a:t>
            </a:r>
            <a:endParaRPr kumimoji="0" lang="en-US"/>
          </a:p>
        </p:txBody>
      </p:sp>
      <p:sp>
        <p:nvSpPr>
          <p:cNvPr id="3" name="Content Placeholder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Date Placeholder 3"/>
          <p:cNvSpPr>
            <a:spLocks noGrp="1"/>
          </p:cNvSpPr>
          <p:nvPr>
            <p:ph type="dt" sz="half" idx="10"/>
          </p:nvPr>
        </p:nvSpPr>
        <p:spPr/>
        <p:txBody>
          <a:bodyPr/>
          <a:lstStyle/>
          <a:p>
            <a:fld id="{1BFCAB2B-4A9B-4A88-A576-4BE17B0BE418}" type="datetimeFigureOut">
              <a:rPr lang="ar-IQ" smtClean="0"/>
              <a:t>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Date Placeholder 3"/>
          <p:cNvSpPr>
            <a:spLocks noGrp="1"/>
          </p:cNvSpPr>
          <p:nvPr>
            <p:ph type="dt" sz="half" idx="10"/>
          </p:nvPr>
        </p:nvSpPr>
        <p:spPr/>
        <p:txBody>
          <a:bodyPr/>
          <a:lstStyle/>
          <a:p>
            <a:fld id="{1BFCAB2B-4A9B-4A88-A576-4BE17B0BE418}" type="datetimeFigureOut">
              <a:rPr lang="ar-IQ" smtClean="0"/>
              <a:t>9‏/10‏/1444</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3AFBACE8-65FD-46BC-AAEB-E80F940BACE8}"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FCAB2B-4A9B-4A88-A576-4BE17B0BE418}" type="datetimeFigureOut">
              <a:rPr lang="ar-IQ" smtClean="0"/>
              <a:t>9‏/10‏/1444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Date Placeholder 6"/>
          <p:cNvSpPr>
            <a:spLocks noGrp="1"/>
          </p:cNvSpPr>
          <p:nvPr>
            <p:ph type="dt" sz="half" idx="10"/>
          </p:nvPr>
        </p:nvSpPr>
        <p:spPr/>
        <p:txBody>
          <a:bodyPr/>
          <a:lstStyle/>
          <a:p>
            <a:fld id="{1BFCAB2B-4A9B-4A88-A576-4BE17B0BE418}" type="datetimeFigureOut">
              <a:rPr lang="ar-IQ" smtClean="0"/>
              <a:t>9‏/10‏/1444</a:t>
            </a:fld>
            <a:endParaRPr lang="ar-IQ"/>
          </a:p>
        </p:txBody>
      </p:sp>
      <p:sp>
        <p:nvSpPr>
          <p:cNvPr id="8" name="Footer Placeholder 7"/>
          <p:cNvSpPr>
            <a:spLocks noGrp="1"/>
          </p:cNvSpPr>
          <p:nvPr>
            <p:ph type="ftr" sz="quarter" idx="11"/>
          </p:nvPr>
        </p:nvSpPr>
        <p:spPr/>
        <p:txBody>
          <a:bodyPr/>
          <a:lstStyle/>
          <a:p>
            <a:endParaRPr lang="ar-IQ"/>
          </a:p>
        </p:txBody>
      </p:sp>
      <p:sp>
        <p:nvSpPr>
          <p:cNvPr id="9" name="Slide Number Placeholder 8"/>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Date Placeholder 2"/>
          <p:cNvSpPr>
            <a:spLocks noGrp="1"/>
          </p:cNvSpPr>
          <p:nvPr>
            <p:ph type="dt" sz="half" idx="10"/>
          </p:nvPr>
        </p:nvSpPr>
        <p:spPr/>
        <p:txBody>
          <a:bodyPr/>
          <a:lstStyle/>
          <a:p>
            <a:fld id="{1BFCAB2B-4A9B-4A88-A576-4BE17B0BE418}" type="datetimeFigureOut">
              <a:rPr lang="ar-IQ" smtClean="0"/>
              <a:t>9‏/10‏/1444</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FCAB2B-4A9B-4A88-A576-4BE17B0BE418}" type="datetimeFigureOut">
              <a:rPr lang="ar-IQ" smtClean="0"/>
              <a:t>9‏/10‏/1444</a:t>
            </a:fld>
            <a:endParaRPr lang="ar-IQ"/>
          </a:p>
        </p:txBody>
      </p:sp>
      <p:sp>
        <p:nvSpPr>
          <p:cNvPr id="3" name="Footer Placeholder 2"/>
          <p:cNvSpPr>
            <a:spLocks noGrp="1"/>
          </p:cNvSpPr>
          <p:nvPr>
            <p:ph type="ftr" sz="quarter" idx="11"/>
          </p:nvPr>
        </p:nvSpPr>
        <p:spPr/>
        <p:txBody>
          <a:bodyPr/>
          <a:lstStyle/>
          <a:p>
            <a:endParaRPr lang="ar-IQ"/>
          </a:p>
        </p:txBody>
      </p:sp>
      <p:sp>
        <p:nvSpPr>
          <p:cNvPr id="4" name="Slide Number Placeholder 3"/>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Date Placeholder 4"/>
          <p:cNvSpPr>
            <a:spLocks noGrp="1"/>
          </p:cNvSpPr>
          <p:nvPr>
            <p:ph type="dt" sz="half" idx="10"/>
          </p:nvPr>
        </p:nvSpPr>
        <p:spPr/>
        <p:txBody>
          <a:bodyPr/>
          <a:lstStyle/>
          <a:p>
            <a:fld id="{1BFCAB2B-4A9B-4A88-A576-4BE17B0BE418}" type="datetimeFigureOut">
              <a:rPr lang="ar-IQ" smtClean="0"/>
              <a:t>9‏/10‏/1444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p:txBody>
          <a:bodyPr/>
          <a:lstStyle/>
          <a:p>
            <a:fld id="{3AFBACE8-65FD-46BC-AAEB-E80F940BACE8}" type="slidenum">
              <a:rPr lang="ar-IQ" smtClean="0"/>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Date Placeholder 4"/>
          <p:cNvSpPr>
            <a:spLocks noGrp="1"/>
          </p:cNvSpPr>
          <p:nvPr>
            <p:ph type="dt" sz="half" idx="10"/>
          </p:nvPr>
        </p:nvSpPr>
        <p:spPr/>
        <p:txBody>
          <a:bodyPr/>
          <a:lstStyle/>
          <a:p>
            <a:fld id="{1BFCAB2B-4A9B-4A88-A576-4BE17B0BE418}" type="datetimeFigureOut">
              <a:rPr lang="ar-IQ" smtClean="0"/>
              <a:t>9‏/10‏/1444</a:t>
            </a:fld>
            <a:endParaRPr lang="ar-IQ"/>
          </a:p>
        </p:txBody>
      </p:sp>
      <p:sp>
        <p:nvSpPr>
          <p:cNvPr id="6" name="Footer Placeholder 5"/>
          <p:cNvSpPr>
            <a:spLocks noGrp="1"/>
          </p:cNvSpPr>
          <p:nvPr>
            <p:ph type="ftr" sz="quarter" idx="11"/>
          </p:nvPr>
        </p:nvSpPr>
        <p:spPr/>
        <p:txBody>
          <a:bodyPr/>
          <a:lstStyle/>
          <a:p>
            <a:endParaRPr lang="ar-IQ"/>
          </a:p>
        </p:txBody>
      </p:sp>
      <p:sp>
        <p:nvSpPr>
          <p:cNvPr id="7" name="Slide Number Placeholder 6"/>
          <p:cNvSpPr>
            <a:spLocks noGrp="1"/>
          </p:cNvSpPr>
          <p:nvPr>
            <p:ph type="sldNum" sz="quarter" idx="12"/>
          </p:nvPr>
        </p:nvSpPr>
        <p:spPr>
          <a:xfrm>
            <a:off x="8077200" y="6356350"/>
            <a:ext cx="609600" cy="365125"/>
          </a:xfrm>
        </p:spPr>
        <p:txBody>
          <a:bodyPr/>
          <a:lstStyle/>
          <a:p>
            <a:fld id="{3AFBACE8-65FD-46BC-AAEB-E80F940BACE8}" type="slidenum">
              <a:rPr lang="ar-IQ" smtClean="0"/>
              <a:t>‹#›</a:t>
            </a:fld>
            <a:endParaRPr lang="ar-IQ"/>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a:t>انقر فوق الأيقونة لإضافة صورة</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BFCAB2B-4A9B-4A88-A576-4BE17B0BE418}" type="datetimeFigureOut">
              <a:rPr lang="ar-IQ" smtClean="0"/>
              <a:t>9‏/10‏/1444</a:t>
            </a:fld>
            <a:endParaRPr lang="ar-IQ"/>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IQ"/>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AFBACE8-65FD-46BC-AAEB-E80F940BACE8}" type="slidenum">
              <a:rPr lang="ar-IQ" smtClean="0"/>
              <a:t>‹#›</a:t>
            </a:fld>
            <a:endParaRPr lang="ar-IQ"/>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l.facebook.com/l.php?u=http%3A%2F%2Fwww.havefunteaching.com%2Fflash-cards%2Fvocabulary%2F&amp;h=AT151coiiwMcD7-S_t418a79lCiGAtkb3ISfIjkKrPSjyYJJMwp3-wef0rS4UwDbgXcq3geBDopZf2gj6nvfgZXMrg2lMB7olH3CxEcp-9p7ENhuQYjwlsZJhG6bM0WevjqreER9So-L_4GTnsFa"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1124744"/>
            <a:ext cx="7772400" cy="1470025"/>
          </a:xfrm>
        </p:spPr>
        <p:txBody>
          <a:bodyPr>
            <a:noAutofit/>
          </a:bodyPr>
          <a:lstStyle/>
          <a:p>
            <a:pPr algn="ctr"/>
            <a:r>
              <a:rPr lang="en-US" sz="3600" dirty="0"/>
              <a:t>Identifying College Students’ Multiple Intelligences to Enhance Motivation and Language Proficiency</a:t>
            </a:r>
            <a:endParaRPr lang="ar-IQ" sz="3600" dirty="0"/>
          </a:p>
        </p:txBody>
      </p:sp>
      <p:sp>
        <p:nvSpPr>
          <p:cNvPr id="3" name="عنوان فرعي 2"/>
          <p:cNvSpPr>
            <a:spLocks noGrp="1"/>
          </p:cNvSpPr>
          <p:nvPr>
            <p:ph type="subTitle" idx="1"/>
          </p:nvPr>
        </p:nvSpPr>
        <p:spPr>
          <a:xfrm>
            <a:off x="539552" y="2492896"/>
            <a:ext cx="7854696" cy="1752600"/>
          </a:xfrm>
        </p:spPr>
        <p:txBody>
          <a:bodyPr>
            <a:normAutofit/>
          </a:bodyPr>
          <a:lstStyle/>
          <a:p>
            <a:pPr algn="ctr"/>
            <a:r>
              <a:rPr lang="ar-IQ" dirty="0"/>
              <a:t>:</a:t>
            </a:r>
            <a:r>
              <a:rPr lang="en-US" dirty="0"/>
              <a:t>Lectured by </a:t>
            </a:r>
          </a:p>
          <a:p>
            <a:pPr algn="ctr"/>
            <a:r>
              <a:rPr lang="en-US" dirty="0"/>
              <a:t>Asst. Prof. </a:t>
            </a:r>
            <a:r>
              <a:rPr lang="en-US" dirty="0" err="1"/>
              <a:t>Bushra</a:t>
            </a:r>
            <a:r>
              <a:rPr lang="en-US" dirty="0"/>
              <a:t> </a:t>
            </a:r>
            <a:r>
              <a:rPr lang="en-US" dirty="0" err="1"/>
              <a:t>Nimaa</a:t>
            </a:r>
            <a:r>
              <a:rPr lang="en-US" dirty="0"/>
              <a:t> (PHD)</a:t>
            </a:r>
            <a:endParaRPr lang="ar-IQ" dirty="0"/>
          </a:p>
        </p:txBody>
      </p:sp>
      <p:pic>
        <p:nvPicPr>
          <p:cNvPr id="5" name="صورة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3789040"/>
            <a:ext cx="2363403" cy="2376264"/>
          </a:xfrm>
          <a:prstGeom prst="rect">
            <a:avLst/>
          </a:prstGeom>
        </p:spPr>
      </p:pic>
    </p:spTree>
    <p:extLst>
      <p:ext uri="{BB962C8B-B14F-4D97-AF65-F5344CB8AC3E}">
        <p14:creationId xmlns:p14="http://schemas.microsoft.com/office/powerpoint/2010/main" val="2190269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600" dirty="0">
                <a:solidFill>
                  <a:prstClr val="black"/>
                </a:solidFill>
                <a:latin typeface="Constantia"/>
                <a:ea typeface="+mn-ea"/>
                <a:cs typeface="+mn-cs"/>
              </a:rPr>
              <a:t>LINGUISTIC INTELLIGENCE-TRAITS</a:t>
            </a:r>
            <a:endParaRPr lang="ar-IQ" sz="6600" dirty="0"/>
          </a:p>
        </p:txBody>
      </p:sp>
      <p:sp>
        <p:nvSpPr>
          <p:cNvPr id="3" name="عنصر نائب للمحتوى 2"/>
          <p:cNvSpPr>
            <a:spLocks noGrp="1"/>
          </p:cNvSpPr>
          <p:nvPr>
            <p:ph idx="1"/>
          </p:nvPr>
        </p:nvSpPr>
        <p:spPr/>
        <p:txBody>
          <a:bodyPr/>
          <a:lstStyle/>
          <a:p>
            <a:pPr algn="l" rtl="0"/>
            <a:r>
              <a:rPr lang="en-US" dirty="0"/>
              <a:t>Like to read, write and listen</a:t>
            </a:r>
          </a:p>
          <a:p>
            <a:pPr algn="l" rtl="0"/>
            <a:r>
              <a:rPr lang="en-US" dirty="0"/>
              <a:t>Good at spelling </a:t>
            </a:r>
          </a:p>
          <a:p>
            <a:pPr algn="l" rtl="0"/>
            <a:r>
              <a:rPr lang="en-US" dirty="0"/>
              <a:t>Sensitive to patterns </a:t>
            </a:r>
          </a:p>
          <a:p>
            <a:pPr algn="l" rtl="0"/>
            <a:r>
              <a:rPr lang="en-US" dirty="0"/>
              <a:t>Like word games Good memory for general knowledge</a:t>
            </a:r>
          </a:p>
          <a:p>
            <a:pPr algn="l" rtl="0"/>
            <a:r>
              <a:rPr lang="en-US" dirty="0"/>
              <a:t>Orderly and systematic </a:t>
            </a:r>
          </a:p>
          <a:p>
            <a:pPr algn="l" rtl="0"/>
            <a:r>
              <a:rPr lang="en-US" dirty="0"/>
              <a:t>Ability to reason Good public speaker/debater though may prefer either oral or written communication</a:t>
            </a:r>
            <a:endParaRPr lang="ar-IQ" dirty="0"/>
          </a:p>
        </p:txBody>
      </p:sp>
    </p:spTree>
    <p:extLst>
      <p:ext uri="{BB962C8B-B14F-4D97-AF65-F5344CB8AC3E}">
        <p14:creationId xmlns:p14="http://schemas.microsoft.com/office/powerpoint/2010/main" val="307376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rtl="0"/>
            <a:r>
              <a:rPr lang="en-US" dirty="0">
                <a:solidFill>
                  <a:srgbClr val="1C1E21"/>
                </a:solidFill>
                <a:latin typeface="Helvetica"/>
              </a:rPr>
              <a:t>Verbal Linguistic students are known to be Word Smart. Normally, these types of students are good at reading, writing, speaking, telling stories, have a good </a:t>
            </a:r>
            <a:r>
              <a:rPr lang="en-US" dirty="0">
                <a:solidFill>
                  <a:srgbClr val="385898"/>
                </a:solidFill>
                <a:latin typeface="Helvetica"/>
                <a:hlinkClick r:id="rId2"/>
              </a:rPr>
              <a:t>vocabulary</a:t>
            </a:r>
            <a:r>
              <a:rPr lang="en-US" dirty="0">
                <a:solidFill>
                  <a:srgbClr val="1C1E21"/>
                </a:solidFill>
                <a:latin typeface="Helvetica"/>
              </a:rPr>
              <a:t>, and like to play with words. Students who have a verbal / linguistic intelligence think in words, write clearly, spell easily, have a good vocabulary, and communicate effectively with others.</a:t>
            </a:r>
            <a:br>
              <a:rPr lang="en-US" dirty="0"/>
            </a:br>
            <a:endParaRPr lang="ar-IQ" dirty="0"/>
          </a:p>
        </p:txBody>
      </p:sp>
    </p:spTree>
    <p:extLst>
      <p:ext uri="{BB962C8B-B14F-4D97-AF65-F5344CB8AC3E}">
        <p14:creationId xmlns:p14="http://schemas.microsoft.com/office/powerpoint/2010/main" val="3001617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07504" y="620688"/>
            <a:ext cx="8579296" cy="5703912"/>
          </a:xfrm>
        </p:spPr>
        <p:txBody>
          <a:bodyPr>
            <a:normAutofit lnSpcReduction="10000"/>
          </a:bodyPr>
          <a:lstStyle/>
          <a:p>
            <a:pPr marL="0" indent="0" algn="l">
              <a:buNone/>
            </a:pPr>
            <a:r>
              <a:rPr lang="en-US" dirty="0">
                <a:solidFill>
                  <a:srgbClr val="FF0000"/>
                </a:solidFill>
                <a:effectLst>
                  <a:outerShdw blurRad="38100" dist="38100" dir="2700000" algn="tl">
                    <a:srgbClr val="000000">
                      <a:alpha val="43137"/>
                    </a:srgbClr>
                  </a:outerShdw>
                </a:effectLst>
                <a:latin typeface="Open Sans"/>
              </a:rPr>
              <a:t>Exercises can be undertaken at home and at university  to strengthen verbal linguistic intelligence. Some of them can be</a:t>
            </a:r>
            <a:r>
              <a:rPr lang="en-US" dirty="0">
                <a:solidFill>
                  <a:srgbClr val="000000"/>
                </a:solidFill>
                <a:latin typeface="Open Sans"/>
              </a:rPr>
              <a:t>:</a:t>
            </a:r>
          </a:p>
          <a:p>
            <a:pPr lvl="1" algn="just" rtl="0">
              <a:buFont typeface="Arial"/>
              <a:buChar char="•"/>
            </a:pPr>
            <a:r>
              <a:rPr lang="en-US" dirty="0">
                <a:solidFill>
                  <a:srgbClr val="000000"/>
                </a:solidFill>
                <a:latin typeface="Open Sans"/>
              </a:rPr>
              <a:t>Reading, Writing, Narrating - Stories, Sequels, Poems, Drama, Jokes, Descriptions, News Reports</a:t>
            </a:r>
          </a:p>
          <a:p>
            <a:pPr lvl="1" algn="just" rtl="0">
              <a:buFont typeface="Arial"/>
              <a:buChar char="•"/>
            </a:pPr>
            <a:r>
              <a:rPr lang="en-US" dirty="0">
                <a:solidFill>
                  <a:srgbClr val="000000"/>
                </a:solidFill>
                <a:latin typeface="Open Sans"/>
              </a:rPr>
              <a:t>Encouraging - Debates, Declamations, Impromptu Speech (on current affairs, life, practically everything)</a:t>
            </a:r>
          </a:p>
          <a:p>
            <a:pPr lvl="1" algn="just" rtl="0">
              <a:buFont typeface="Arial"/>
              <a:buChar char="•"/>
            </a:pPr>
            <a:r>
              <a:rPr lang="en-US" dirty="0">
                <a:solidFill>
                  <a:srgbClr val="000000"/>
                </a:solidFill>
                <a:latin typeface="Open Sans"/>
              </a:rPr>
              <a:t>Starting - a Newsletter, Magazine, Journal</a:t>
            </a:r>
          </a:p>
          <a:p>
            <a:pPr lvl="1" algn="just" rtl="0">
              <a:buFont typeface="Arial"/>
              <a:buChar char="•"/>
            </a:pPr>
            <a:r>
              <a:rPr lang="en-US" dirty="0">
                <a:solidFill>
                  <a:srgbClr val="000000"/>
                </a:solidFill>
                <a:latin typeface="Open Sans"/>
              </a:rPr>
              <a:t>Conducting - Mock Interviews, Chat Shows, Role Plays, Dramas, Story Telling</a:t>
            </a:r>
          </a:p>
          <a:p>
            <a:pPr lvl="1" algn="just" rtl="0">
              <a:buFont typeface="Arial"/>
              <a:buChar char="•"/>
            </a:pPr>
            <a:r>
              <a:rPr lang="en-US" dirty="0">
                <a:solidFill>
                  <a:srgbClr val="000000"/>
                </a:solidFill>
                <a:latin typeface="Open Sans"/>
              </a:rPr>
              <a:t>Solve - Puzzles, Crosswords, Vocabulary Games</a:t>
            </a:r>
          </a:p>
          <a:p>
            <a:pPr lvl="1" algn="just" rtl="0">
              <a:buFont typeface="Arial"/>
              <a:buChar char="•"/>
            </a:pPr>
            <a:r>
              <a:rPr lang="en-US" dirty="0">
                <a:solidFill>
                  <a:srgbClr val="000000"/>
                </a:solidFill>
                <a:latin typeface="Open Sans"/>
              </a:rPr>
              <a:t>Preparing and Giving Presentations</a:t>
            </a:r>
          </a:p>
          <a:p>
            <a:pPr lvl="1" algn="just" rtl="0">
              <a:buFont typeface="Arial"/>
              <a:buChar char="•"/>
            </a:pPr>
            <a:r>
              <a:rPr lang="en-US" dirty="0">
                <a:solidFill>
                  <a:srgbClr val="000000"/>
                </a:solidFill>
                <a:latin typeface="Open Sans"/>
              </a:rPr>
              <a:t>Creating Slogans, Defense, Case Studies </a:t>
            </a:r>
            <a:r>
              <a:rPr lang="en-US" dirty="0" err="1">
                <a:solidFill>
                  <a:srgbClr val="000000"/>
                </a:solidFill>
                <a:latin typeface="Open Sans"/>
              </a:rPr>
              <a:t>etc</a:t>
            </a:r>
            <a:endParaRPr lang="en-US" dirty="0">
              <a:solidFill>
                <a:srgbClr val="000000"/>
              </a:solidFill>
              <a:latin typeface="Open Sans"/>
            </a:endParaRPr>
          </a:p>
          <a:p>
            <a:pPr lvl="1" algn="just" rtl="0">
              <a:buFont typeface="Arial"/>
              <a:buChar char="•"/>
            </a:pPr>
            <a:r>
              <a:rPr lang="en-US" dirty="0">
                <a:solidFill>
                  <a:srgbClr val="000000"/>
                </a:solidFill>
                <a:latin typeface="Open Sans"/>
              </a:rPr>
              <a:t>Initiating Vocabulary Banks</a:t>
            </a:r>
          </a:p>
          <a:p>
            <a:pPr lvl="1" algn="l" rtl="0"/>
            <a:endParaRPr lang="ar-IQ" dirty="0"/>
          </a:p>
        </p:txBody>
      </p:sp>
    </p:spTree>
    <p:extLst>
      <p:ext uri="{BB962C8B-B14F-4D97-AF65-F5344CB8AC3E}">
        <p14:creationId xmlns:p14="http://schemas.microsoft.com/office/powerpoint/2010/main" val="3843208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3200" dirty="0">
                <a:solidFill>
                  <a:prstClr val="black"/>
                </a:solidFill>
                <a:latin typeface="Constantia"/>
                <a:ea typeface="+mn-ea"/>
                <a:cs typeface="+mn-cs"/>
              </a:rPr>
              <a:t>ACTIVITIES - STRENGTHEN LINGUISTIC INTELLIGENCE (HIGHER STAGES)</a:t>
            </a:r>
            <a:endParaRPr lang="ar-IQ" sz="6000" dirty="0"/>
          </a:p>
        </p:txBody>
      </p:sp>
      <p:sp>
        <p:nvSpPr>
          <p:cNvPr id="3" name="عنصر نائب للمحتوى 2"/>
          <p:cNvSpPr>
            <a:spLocks noGrp="1"/>
          </p:cNvSpPr>
          <p:nvPr>
            <p:ph idx="1"/>
          </p:nvPr>
        </p:nvSpPr>
        <p:spPr/>
        <p:txBody>
          <a:bodyPr>
            <a:normAutofit/>
          </a:bodyPr>
          <a:lstStyle/>
          <a:p>
            <a:pPr algn="l" rtl="0"/>
            <a:r>
              <a:rPr lang="en-US" sz="2400" dirty="0"/>
              <a:t>Have debates about current events </a:t>
            </a:r>
          </a:p>
          <a:p>
            <a:pPr algn="l" rtl="0"/>
            <a:r>
              <a:rPr lang="en-US" sz="2400" dirty="0"/>
              <a:t>Discuss life, the universe and interesting experiences!</a:t>
            </a:r>
          </a:p>
          <a:p>
            <a:pPr algn="l" rtl="0"/>
            <a:r>
              <a:rPr lang="en-US" sz="2400" dirty="0"/>
              <a:t>Read different kinds of novels, stories and jokes </a:t>
            </a:r>
          </a:p>
          <a:p>
            <a:pPr algn="l" rtl="0"/>
            <a:r>
              <a:rPr lang="en-US" sz="2400" dirty="0"/>
              <a:t>Write stories and jokes write letters/emails to pen-pals </a:t>
            </a:r>
          </a:p>
          <a:p>
            <a:pPr algn="l" rtl="0"/>
            <a:r>
              <a:rPr lang="en-US" sz="2400" dirty="0"/>
              <a:t>Write book reviews and product reviews Make advertisements on the given product </a:t>
            </a:r>
          </a:p>
          <a:p>
            <a:pPr algn="l" rtl="0"/>
            <a:r>
              <a:rPr lang="en-US" sz="2400" dirty="0"/>
              <a:t>Keep a journal, write poems  </a:t>
            </a:r>
          </a:p>
          <a:p>
            <a:pPr algn="l" rtl="0"/>
            <a:r>
              <a:rPr lang="en-US" sz="2400" dirty="0"/>
              <a:t>Interview friends, family and mentors  </a:t>
            </a:r>
          </a:p>
          <a:p>
            <a:pPr algn="l" rtl="0"/>
            <a:r>
              <a:rPr lang="en-US" sz="2400" dirty="0"/>
              <a:t>Do puzzles and crosswords</a:t>
            </a:r>
            <a:endParaRPr lang="ar-IQ" sz="2400"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60" y="4188357"/>
            <a:ext cx="3024336" cy="2336987"/>
          </a:xfrm>
          <a:prstGeom prst="rect">
            <a:avLst/>
          </a:prstGeom>
        </p:spPr>
      </p:pic>
    </p:spTree>
    <p:extLst>
      <p:ext uri="{BB962C8B-B14F-4D97-AF65-F5344CB8AC3E}">
        <p14:creationId xmlns:p14="http://schemas.microsoft.com/office/powerpoint/2010/main" val="286230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47C1-C915-1491-53E5-E9844150CB90}"/>
              </a:ext>
            </a:extLst>
          </p:cNvPr>
          <p:cNvSpPr>
            <a:spLocks noGrp="1"/>
          </p:cNvSpPr>
          <p:nvPr>
            <p:ph type="title"/>
          </p:nvPr>
        </p:nvSpPr>
        <p:spPr/>
        <p:txBody>
          <a:bodyPr>
            <a:normAutofit/>
          </a:bodyPr>
          <a:lstStyle/>
          <a:p>
            <a:r>
              <a:rPr lang="en-GB" sz="4900" dirty="0"/>
              <a:t>Debate about current events </a:t>
            </a:r>
            <a:endParaRPr lang="en-IQ" dirty="0"/>
          </a:p>
        </p:txBody>
      </p:sp>
      <p:pic>
        <p:nvPicPr>
          <p:cNvPr id="4" name="trim.51A72ECA-2494-4DEA-A020-4BDA197E6091.MOV">
            <a:hlinkClick r:id="" action="ppaction://media"/>
            <a:extLst>
              <a:ext uri="{FF2B5EF4-FFF2-40B4-BE49-F238E27FC236}">
                <a16:creationId xmlns:a16="http://schemas.microsoft.com/office/drawing/2014/main" id="{7140B843-A644-3891-05F9-4BA1160B557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34117" y="2052800"/>
            <a:ext cx="6875765" cy="4770564"/>
          </a:xfrm>
        </p:spPr>
      </p:pic>
    </p:spTree>
    <p:extLst>
      <p:ext uri="{BB962C8B-B14F-4D97-AF65-F5344CB8AC3E}">
        <p14:creationId xmlns:p14="http://schemas.microsoft.com/office/powerpoint/2010/main" val="27910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136F-598A-3017-ECDD-717EE95E0E45}"/>
              </a:ext>
            </a:extLst>
          </p:cNvPr>
          <p:cNvSpPr>
            <a:spLocks noGrp="1"/>
          </p:cNvSpPr>
          <p:nvPr>
            <p:ph type="title"/>
          </p:nvPr>
        </p:nvSpPr>
        <p:spPr/>
        <p:txBody>
          <a:bodyPr/>
          <a:lstStyle/>
          <a:p>
            <a:r>
              <a:rPr lang="en-GB" dirty="0"/>
              <a:t>Reading stories </a:t>
            </a:r>
            <a:endParaRPr lang="en-IQ" dirty="0"/>
          </a:p>
        </p:txBody>
      </p:sp>
      <p:pic>
        <p:nvPicPr>
          <p:cNvPr id="6" name="Picture 6">
            <a:extLst>
              <a:ext uri="{FF2B5EF4-FFF2-40B4-BE49-F238E27FC236}">
                <a16:creationId xmlns:a16="http://schemas.microsoft.com/office/drawing/2014/main" id="{6C48FF52-59AA-DDA2-20C9-79D1E72506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0" y="1847088"/>
            <a:ext cx="9149049" cy="5010912"/>
          </a:xfrm>
        </p:spPr>
      </p:pic>
    </p:spTree>
    <p:extLst>
      <p:ext uri="{BB962C8B-B14F-4D97-AF65-F5344CB8AC3E}">
        <p14:creationId xmlns:p14="http://schemas.microsoft.com/office/powerpoint/2010/main" val="4002204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6A66-1EA2-944D-929E-815073EF5311}"/>
              </a:ext>
            </a:extLst>
          </p:cNvPr>
          <p:cNvSpPr>
            <a:spLocks noGrp="1"/>
          </p:cNvSpPr>
          <p:nvPr>
            <p:ph type="title"/>
          </p:nvPr>
        </p:nvSpPr>
        <p:spPr>
          <a:xfrm>
            <a:off x="457200" y="704088"/>
            <a:ext cx="7763164" cy="1078217"/>
          </a:xfrm>
        </p:spPr>
        <p:txBody>
          <a:bodyPr>
            <a:noAutofit/>
          </a:bodyPr>
          <a:lstStyle/>
          <a:p>
            <a:r>
              <a:rPr lang="en-GB" sz="3400" dirty="0"/>
              <a:t>How to write a review of book , product, etc. </a:t>
            </a:r>
            <a:endParaRPr lang="en-IQ" sz="3400" dirty="0"/>
          </a:p>
        </p:txBody>
      </p:sp>
      <p:sp>
        <p:nvSpPr>
          <p:cNvPr id="3" name="Content Placeholder 2">
            <a:extLst>
              <a:ext uri="{FF2B5EF4-FFF2-40B4-BE49-F238E27FC236}">
                <a16:creationId xmlns:a16="http://schemas.microsoft.com/office/drawing/2014/main" id="{F09BD15C-B609-FD7C-357A-0941BE572D53}"/>
              </a:ext>
            </a:extLst>
          </p:cNvPr>
          <p:cNvSpPr>
            <a:spLocks noGrp="1"/>
          </p:cNvSpPr>
          <p:nvPr>
            <p:ph idx="1"/>
          </p:nvPr>
        </p:nvSpPr>
        <p:spPr>
          <a:xfrm>
            <a:off x="457200" y="1782305"/>
            <a:ext cx="8229600" cy="5075695"/>
          </a:xfrm>
        </p:spPr>
        <p:txBody>
          <a:bodyPr>
            <a:normAutofit fontScale="32500" lnSpcReduction="20000"/>
          </a:bodyPr>
          <a:lstStyle/>
          <a:p>
            <a:pPr algn="just" rtl="0"/>
            <a:r>
              <a:rPr lang="en-GB" sz="5600" dirty="0"/>
              <a:t>Comprehensive components of writing a review:</a:t>
            </a:r>
          </a:p>
          <a:p>
            <a:pPr algn="just" rtl="0"/>
            <a:r>
              <a:rPr lang="en-GB" sz="5600" dirty="0"/>
              <a:t>1.</a:t>
            </a:r>
            <a:r>
              <a:rPr lang="en-US" sz="1050" b="0" i="0" dirty="0">
                <a:effectLst/>
                <a:latin typeface=".SFUI-Regular"/>
              </a:rPr>
              <a:t>1. </a:t>
            </a:r>
            <a:r>
              <a:rPr lang="en-US" sz="3200" b="0" i="0" dirty="0">
                <a:solidFill>
                  <a:srgbClr val="FF0000"/>
                </a:solidFill>
                <a:effectLst/>
                <a:latin typeface=".SFUI-Regular"/>
              </a:rPr>
              <a:t>Start with a couple of sentences describing what the book is about</a:t>
            </a:r>
            <a:endParaRPr lang="en-US" sz="3200" dirty="0">
              <a:solidFill>
                <a:srgbClr val="FF0000"/>
              </a:solidFill>
              <a:effectLst/>
              <a:latin typeface="System Font"/>
            </a:endParaRPr>
          </a:p>
          <a:p>
            <a:pPr algn="l" rtl="0"/>
            <a:r>
              <a:rPr lang="en-US" sz="3200" b="0" i="0" dirty="0">
                <a:effectLst/>
                <a:latin typeface=".SFUI-Regular"/>
              </a:rPr>
              <a:t>But without giving any spoilers or revealing plot twists! As a general rule, try to avoid writing in detail about anything that happens from about the middle of the book onwards. If the book is part of a series, it can be useful to mention this, and whether you think you'd need to have read other books in the series to enjoy this one.</a:t>
            </a:r>
            <a:endParaRPr lang="en-US" sz="3200" dirty="0">
              <a:effectLst/>
              <a:latin typeface="System Font"/>
            </a:endParaRPr>
          </a:p>
          <a:p>
            <a:pPr algn="l" rtl="0"/>
            <a:r>
              <a:rPr lang="en-US" sz="3200" b="0" i="0" dirty="0">
                <a:solidFill>
                  <a:srgbClr val="FF0000"/>
                </a:solidFill>
                <a:effectLst/>
                <a:latin typeface=".SFUI-Regular"/>
              </a:rPr>
              <a:t>2. Discuss what you particularly liked about the book</a:t>
            </a:r>
            <a:endParaRPr lang="en-US" sz="3200" dirty="0">
              <a:solidFill>
                <a:srgbClr val="FF0000"/>
              </a:solidFill>
              <a:effectLst/>
              <a:latin typeface="System Font"/>
            </a:endParaRPr>
          </a:p>
          <a:p>
            <a:pPr algn="l" rtl="0"/>
            <a:r>
              <a:rPr lang="en-US" sz="3200" b="0" i="0" dirty="0">
                <a:effectLst/>
                <a:latin typeface=".SFUI-Regular"/>
              </a:rPr>
              <a:t>Focus on your thoughts and feelings about the story and the way it was told. You could try answering a couple of the following questions:</a:t>
            </a:r>
            <a:endParaRPr lang="en-US" sz="3200" dirty="0">
              <a:effectLst/>
              <a:latin typeface="System Font"/>
            </a:endParaRPr>
          </a:p>
          <a:p>
            <a:pPr algn="l" rtl="0"/>
            <a:r>
              <a:rPr lang="en-US" sz="3200" b="0" i="0" dirty="0">
                <a:effectLst/>
                <a:latin typeface=".SFUI-Regular"/>
              </a:rPr>
              <a:t>Who was your </a:t>
            </a:r>
            <a:r>
              <a:rPr lang="en-US" sz="3200" b="0" i="0" dirty="0" err="1">
                <a:effectLst/>
                <a:latin typeface=".SFUI-Regular"/>
              </a:rPr>
              <a:t>favourite</a:t>
            </a:r>
            <a:r>
              <a:rPr lang="en-US" sz="3200" b="0" i="0" dirty="0">
                <a:effectLst/>
                <a:latin typeface=".SFUI-Regular"/>
              </a:rPr>
              <a:t> character, and why?</a:t>
            </a:r>
            <a:endParaRPr lang="en-US" sz="3200" dirty="0">
              <a:effectLst/>
              <a:latin typeface="System Font"/>
            </a:endParaRPr>
          </a:p>
          <a:p>
            <a:pPr algn="l" rtl="0"/>
            <a:r>
              <a:rPr lang="en-US" sz="3200" b="0" i="0" dirty="0">
                <a:effectLst/>
                <a:latin typeface=".SFUI-Regular"/>
              </a:rPr>
              <a:t>Did the characters feel real to you?</a:t>
            </a:r>
            <a:endParaRPr lang="en-US" sz="3200" dirty="0">
              <a:effectLst/>
              <a:latin typeface="System Font"/>
            </a:endParaRPr>
          </a:p>
          <a:p>
            <a:pPr algn="l" rtl="0"/>
            <a:r>
              <a:rPr lang="en-US" sz="3200" b="0" i="0" dirty="0">
                <a:effectLst/>
                <a:latin typeface=".SFUI-Regular"/>
              </a:rPr>
              <a:t>Did the story keep you guessing?</a:t>
            </a:r>
            <a:endParaRPr lang="en-US" sz="3200" dirty="0">
              <a:effectLst/>
              <a:latin typeface="System Font"/>
            </a:endParaRPr>
          </a:p>
          <a:p>
            <a:pPr algn="l" rtl="0"/>
            <a:r>
              <a:rPr lang="en-US" sz="3200" b="0" i="0" dirty="0">
                <a:effectLst/>
                <a:latin typeface=".SFUI-Regular"/>
              </a:rPr>
              <a:t>What was your </a:t>
            </a:r>
            <a:r>
              <a:rPr lang="en-US" sz="3200" b="0" i="0" dirty="0" err="1">
                <a:effectLst/>
                <a:latin typeface=".SFUI-Regular"/>
              </a:rPr>
              <a:t>favourite</a:t>
            </a:r>
            <a:r>
              <a:rPr lang="en-US" sz="3200" b="0" i="0" dirty="0">
                <a:effectLst/>
                <a:latin typeface=".SFUI-Regular"/>
              </a:rPr>
              <a:t> part of the book, and why?</a:t>
            </a:r>
            <a:endParaRPr lang="en-US" sz="3200" dirty="0">
              <a:effectLst/>
              <a:latin typeface="System Font"/>
            </a:endParaRPr>
          </a:p>
          <a:p>
            <a:pPr algn="l" rtl="0"/>
            <a:r>
              <a:rPr lang="en-US" sz="3200" b="0" i="0" dirty="0">
                <a:effectLst/>
                <a:latin typeface=".SFUI-Regular"/>
              </a:rPr>
              <a:t>Were certain types of scene written particularly well - for example sad scenes, tense scenes, mysterious ones...?</a:t>
            </a:r>
            <a:endParaRPr lang="en-US" sz="3200" dirty="0">
              <a:effectLst/>
              <a:latin typeface="System Font"/>
            </a:endParaRPr>
          </a:p>
          <a:p>
            <a:pPr algn="l" rtl="0"/>
            <a:r>
              <a:rPr lang="en-US" sz="3200" b="0" i="0" dirty="0">
                <a:effectLst/>
                <a:latin typeface=".SFUI-Regular"/>
              </a:rPr>
              <a:t>Did the book make you laugh or cry?</a:t>
            </a:r>
            <a:endParaRPr lang="en-US" sz="3200" dirty="0">
              <a:effectLst/>
              <a:latin typeface="System Font"/>
            </a:endParaRPr>
          </a:p>
          <a:p>
            <a:pPr algn="l" rtl="0"/>
            <a:r>
              <a:rPr lang="en-US" sz="3200" b="0" i="0" dirty="0">
                <a:effectLst/>
                <a:latin typeface=".SFUI-Regular"/>
              </a:rPr>
              <a:t>Did the story grip you and keep you turning the pages?</a:t>
            </a:r>
            <a:endParaRPr lang="en-US" sz="3200" dirty="0">
              <a:effectLst/>
              <a:latin typeface="System Font"/>
            </a:endParaRPr>
          </a:p>
          <a:p>
            <a:pPr algn="l" rtl="0"/>
            <a:r>
              <a:rPr lang="en-US" sz="3200" b="0" i="0" dirty="0">
                <a:effectLst/>
                <a:latin typeface=".SFUI-Regular"/>
              </a:rPr>
              <a:t>3. </a:t>
            </a:r>
            <a:r>
              <a:rPr lang="en-US" sz="3200" b="0" i="0" dirty="0">
                <a:solidFill>
                  <a:srgbClr val="FF0000"/>
                </a:solidFill>
                <a:effectLst/>
                <a:latin typeface=".SFUI-Regular"/>
              </a:rPr>
              <a:t>Mention anything you disliked about the book</a:t>
            </a:r>
            <a:endParaRPr lang="en-US" sz="3200" dirty="0">
              <a:solidFill>
                <a:srgbClr val="FF0000"/>
              </a:solidFill>
              <a:effectLst/>
              <a:latin typeface="System Font"/>
            </a:endParaRPr>
          </a:p>
          <a:p>
            <a:pPr algn="l" rtl="0"/>
            <a:r>
              <a:rPr lang="en-US" sz="3200" b="0" i="0" dirty="0">
                <a:effectLst/>
                <a:latin typeface=".SFUI-Regular"/>
              </a:rPr>
              <a:t>Talk about why you think it didn't work for you. For example</a:t>
            </a:r>
            <a:br>
              <a:rPr lang="en-US" sz="3200" dirty="0">
                <a:effectLst/>
                <a:latin typeface="System Font"/>
              </a:rPr>
            </a:br>
            <a:r>
              <a:rPr lang="en-US" sz="3200" b="0" i="0" dirty="0">
                <a:effectLst/>
                <a:latin typeface=".SFUI-Regular"/>
              </a:rPr>
              <a:t>Did you wish the ending hadn't been a cliffhanger because you found it frustrating?Did you find it difficult to care about a main character, and could you work out why?Was the story too scary for your liking, or did it focus on a theme you didn't find interesting?</a:t>
            </a:r>
            <a:endParaRPr lang="en-US" sz="3200" dirty="0">
              <a:effectLst/>
              <a:latin typeface="System Font"/>
            </a:endParaRPr>
          </a:p>
          <a:p>
            <a:pPr algn="l" rtl="0"/>
            <a:r>
              <a:rPr lang="en-US" sz="3200" b="0" i="0" dirty="0">
                <a:effectLst/>
                <a:latin typeface=".SFUI-Regular"/>
              </a:rPr>
              <a:t>4. </a:t>
            </a:r>
            <a:r>
              <a:rPr lang="en-US" sz="3200" b="0" i="0" dirty="0">
                <a:solidFill>
                  <a:srgbClr val="FF0000"/>
                </a:solidFill>
                <a:effectLst/>
                <a:latin typeface=".SFUI-Regular"/>
              </a:rPr>
              <a:t>Round up your review</a:t>
            </a:r>
            <a:endParaRPr lang="en-US" sz="3200" dirty="0">
              <a:solidFill>
                <a:srgbClr val="FF0000"/>
              </a:solidFill>
              <a:effectLst/>
              <a:latin typeface="System Font"/>
            </a:endParaRPr>
          </a:p>
          <a:p>
            <a:pPr algn="l" rtl="0"/>
            <a:r>
              <a:rPr lang="en-US" sz="3200" b="0" i="0" dirty="0" err="1">
                <a:effectLst/>
                <a:latin typeface=".SFUI-Regular"/>
              </a:rPr>
              <a:t>Summarise</a:t>
            </a:r>
            <a:r>
              <a:rPr lang="en-US" sz="3200" b="0" i="0" dirty="0">
                <a:effectLst/>
                <a:latin typeface=".SFUI-Regular"/>
              </a:rPr>
              <a:t> some of your thoughts on the book by suggesting the type of reader you'd recommend the book to. For example: younger readers, older readers, fans of relationship drama/mystery stories/comedy. Are there any books or series you would compare it to?</a:t>
            </a:r>
            <a:br>
              <a:rPr lang="en-US" sz="3200" dirty="0">
                <a:effectLst/>
                <a:latin typeface="System Font"/>
              </a:rPr>
            </a:br>
            <a:endParaRPr lang="en-US" sz="3200" dirty="0">
              <a:effectLst/>
              <a:latin typeface="System Font"/>
            </a:endParaRPr>
          </a:p>
          <a:p>
            <a:pPr algn="l" rtl="0"/>
            <a:r>
              <a:rPr lang="en-US" sz="3200" b="0" i="0" dirty="0">
                <a:solidFill>
                  <a:srgbClr val="FF0000"/>
                </a:solidFill>
                <a:effectLst/>
                <a:latin typeface=".SFUI-Regular"/>
              </a:rPr>
              <a:t>5. You can give the book a rating, for example a mark out of five or ten, if you like!</a:t>
            </a:r>
            <a:endParaRPr lang="en-US" sz="3200" dirty="0">
              <a:solidFill>
                <a:srgbClr val="FF0000"/>
              </a:solidFill>
              <a:effectLst/>
              <a:latin typeface="System Font"/>
            </a:endParaRPr>
          </a:p>
          <a:p>
            <a:pPr algn="l" rtl="0"/>
            <a:r>
              <a:rPr lang="en-US" sz="3200" b="0" i="0" dirty="0">
                <a:effectLst/>
                <a:latin typeface=".SFUI-Regular"/>
              </a:rPr>
              <a:t>Luisa </a:t>
            </a:r>
            <a:r>
              <a:rPr lang="en-US" sz="3200" b="0" i="0" dirty="0" err="1">
                <a:effectLst/>
                <a:latin typeface=".SFUI-Regular"/>
              </a:rPr>
              <a:t>Plaja</a:t>
            </a:r>
            <a:r>
              <a:rPr lang="en-US" sz="3200" b="0" i="0" dirty="0">
                <a:effectLst/>
                <a:latin typeface=".SFUI-Regular"/>
              </a:rPr>
              <a:t> loves words and books, and she used to edit the book review site </a:t>
            </a:r>
            <a:r>
              <a:rPr lang="en-US" sz="3200" b="0" i="0" dirty="0" err="1">
                <a:effectLst/>
                <a:latin typeface=".SFUI-Regular"/>
              </a:rPr>
              <a:t>Chicklish</a:t>
            </a:r>
            <a:r>
              <a:rPr lang="en-US" sz="3200" b="0" i="0" dirty="0">
                <a:effectLst/>
                <a:latin typeface=".SFUI-Regular"/>
              </a:rPr>
              <a:t>. Her novels for teenagers include Split by a Kiss, Swapped by a Kiss and Kiss Date Love Hate. She lives in Devon, England, and has two young children.</a:t>
            </a:r>
            <a:endParaRPr lang="en-US" sz="3200" dirty="0">
              <a:effectLst/>
              <a:latin typeface="System Font"/>
            </a:endParaRPr>
          </a:p>
          <a:p>
            <a:pPr algn="just" rtl="0"/>
            <a:endParaRPr lang="en-IQ" sz="1400" dirty="0"/>
          </a:p>
        </p:txBody>
      </p:sp>
    </p:spTree>
    <p:extLst>
      <p:ext uri="{BB962C8B-B14F-4D97-AF65-F5344CB8AC3E}">
        <p14:creationId xmlns:p14="http://schemas.microsoft.com/office/powerpoint/2010/main" val="2098367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E6C96-1F61-2608-9EF7-BD760790A250}"/>
              </a:ext>
            </a:extLst>
          </p:cNvPr>
          <p:cNvSpPr>
            <a:spLocks noGrp="1"/>
          </p:cNvSpPr>
          <p:nvPr>
            <p:ph type="title"/>
          </p:nvPr>
        </p:nvSpPr>
        <p:spPr>
          <a:xfrm>
            <a:off x="457200" y="1408544"/>
            <a:ext cx="8229600" cy="438543"/>
          </a:xfrm>
        </p:spPr>
        <p:txBody>
          <a:bodyPr>
            <a:noAutofit/>
          </a:bodyPr>
          <a:lstStyle/>
          <a:p>
            <a:r>
              <a:rPr lang="en-US" sz="4300" b="0" i="0" dirty="0">
                <a:solidFill>
                  <a:srgbClr val="FF0000"/>
                </a:solidFill>
                <a:effectLst/>
                <a:latin typeface="Aldhabi" panose="020F0502020204030204" pitchFamily="34" charset="0"/>
              </a:rPr>
              <a:t>Lyndsey reviews George Orwell’s 1984 on Goodreads:</a:t>
            </a:r>
            <a:br>
              <a:rPr lang="en-US" sz="4300" dirty="0">
                <a:solidFill>
                  <a:srgbClr val="FF0000"/>
                </a:solidFill>
                <a:effectLst/>
                <a:latin typeface="Aldhabi" panose="020F0502020204030204" pitchFamily="34" charset="0"/>
              </a:rPr>
            </a:br>
            <a:endParaRPr lang="en-IQ" sz="4300" dirty="0">
              <a:solidFill>
                <a:srgbClr val="FF0000"/>
              </a:solidFill>
              <a:latin typeface="Aldhabi" panose="020F0502020204030204" pitchFamily="34" charset="0"/>
            </a:endParaRPr>
          </a:p>
        </p:txBody>
      </p:sp>
      <p:sp>
        <p:nvSpPr>
          <p:cNvPr id="3" name="Content Placeholder 2">
            <a:extLst>
              <a:ext uri="{FF2B5EF4-FFF2-40B4-BE49-F238E27FC236}">
                <a16:creationId xmlns:a16="http://schemas.microsoft.com/office/drawing/2014/main" id="{A9908BE6-8BBF-785B-E95B-D6E031764DC0}"/>
              </a:ext>
            </a:extLst>
          </p:cNvPr>
          <p:cNvSpPr>
            <a:spLocks noGrp="1"/>
          </p:cNvSpPr>
          <p:nvPr>
            <p:ph idx="1"/>
          </p:nvPr>
        </p:nvSpPr>
        <p:spPr/>
        <p:txBody>
          <a:bodyPr>
            <a:normAutofit fontScale="70000" lnSpcReduction="20000"/>
          </a:bodyPr>
          <a:lstStyle/>
          <a:p>
            <a:pPr algn="l" rtl="0"/>
            <a:r>
              <a:rPr lang="en-US" b="0" i="0" dirty="0">
                <a:effectLst/>
                <a:latin typeface=".SFUI-Regular"/>
              </a:rPr>
              <a:t>YOU. ARE. THE. DEAD. Oh my God. I got the chills so many times toward the end of this book. It completely blew my mind. It managed to surpass my high expectations AND be nothing at all like I expected. Or in Newspeak "Double Plus Good." Let me preface this with an apology. If I sound stunningly inarticulate at times in this review, I can't help it. My mind is completely fried.</a:t>
            </a:r>
            <a:endParaRPr lang="en-US" dirty="0">
              <a:effectLst/>
              <a:latin typeface="System Font"/>
            </a:endParaRPr>
          </a:p>
          <a:p>
            <a:pPr algn="l" rtl="0"/>
            <a:r>
              <a:rPr lang="en-US" b="0" i="0" dirty="0">
                <a:effectLst/>
                <a:latin typeface=".SFUI-Regular"/>
              </a:rPr>
              <a:t>This book is like the dystopian Lord of the Rings, with its richly developed culture and economics, not to mention a fully developed language called Newspeak, or rather more of the anti-language, whose purpose is to limit speech and understanding instead of to enhance and expand it. The world-building is so fully fleshed out and spine-tinglingly terrifying that it's almost as if George travelled to such a place, escaped from it, and then just wrote it all down.</a:t>
            </a:r>
            <a:br>
              <a:rPr lang="en-US" dirty="0">
                <a:effectLst/>
                <a:latin typeface="System Font"/>
              </a:rPr>
            </a:br>
            <a:endParaRPr lang="en-US" dirty="0">
              <a:effectLst/>
              <a:latin typeface="System Font"/>
            </a:endParaRPr>
          </a:p>
          <a:p>
            <a:pPr algn="l" rtl="0"/>
            <a:r>
              <a:rPr lang="en-US" b="0" i="0" dirty="0">
                <a:effectLst/>
                <a:latin typeface=".SFUI-Regular"/>
              </a:rPr>
              <a:t>I read Fahrenheit 451 over ten years ago in my early teens. At the time, I remember really wanting to read 1984, although I never managed to get my hands on it. I'm almost glad I didn't. Though I would not have admitted it at the time, it would have gone over my head. Or at the very least, I wouldn't have been able to appreciate it fully. […]</a:t>
            </a:r>
            <a:endParaRPr lang="en-US" dirty="0">
              <a:effectLst/>
              <a:latin typeface="System Font"/>
            </a:endParaRPr>
          </a:p>
          <a:p>
            <a:pPr algn="just" rtl="0"/>
            <a:endParaRPr lang="en-IQ" dirty="0"/>
          </a:p>
        </p:txBody>
      </p:sp>
    </p:spTree>
    <p:extLst>
      <p:ext uri="{BB962C8B-B14F-4D97-AF65-F5344CB8AC3E}">
        <p14:creationId xmlns:p14="http://schemas.microsoft.com/office/powerpoint/2010/main" val="2147280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F2EE6-3699-487A-F61C-BD5F8DFD37F9}"/>
              </a:ext>
            </a:extLst>
          </p:cNvPr>
          <p:cNvSpPr>
            <a:spLocks noGrp="1"/>
          </p:cNvSpPr>
          <p:nvPr>
            <p:ph type="title"/>
          </p:nvPr>
        </p:nvSpPr>
        <p:spPr/>
        <p:txBody>
          <a:bodyPr>
            <a:normAutofit/>
          </a:bodyPr>
          <a:lstStyle/>
          <a:p>
            <a:r>
              <a:rPr lang="en-US" dirty="0"/>
              <a:t>Crossword - ARTS &amp; MEDIA</a:t>
            </a:r>
            <a:endParaRPr lang="en-IQ" dirty="0"/>
          </a:p>
        </p:txBody>
      </p:sp>
      <p:sp>
        <p:nvSpPr>
          <p:cNvPr id="3" name="Content Placeholder 2">
            <a:extLst>
              <a:ext uri="{FF2B5EF4-FFF2-40B4-BE49-F238E27FC236}">
                <a16:creationId xmlns:a16="http://schemas.microsoft.com/office/drawing/2014/main" id="{BF372245-8C69-A2EE-E4E6-C4725D26F76A}"/>
              </a:ext>
            </a:extLst>
          </p:cNvPr>
          <p:cNvSpPr>
            <a:spLocks noGrp="1"/>
          </p:cNvSpPr>
          <p:nvPr>
            <p:ph idx="1"/>
          </p:nvPr>
        </p:nvSpPr>
        <p:spPr>
          <a:xfrm>
            <a:off x="457200" y="1935480"/>
            <a:ext cx="4622800" cy="4389120"/>
          </a:xfrm>
        </p:spPr>
        <p:txBody>
          <a:bodyPr>
            <a:normAutofit fontScale="47500" lnSpcReduction="20000"/>
          </a:bodyPr>
          <a:lstStyle/>
          <a:p>
            <a:pPr algn="just" rtl="0"/>
            <a:r>
              <a:rPr lang="en-US" sz="4500" dirty="0">
                <a:solidFill>
                  <a:srgbClr val="C00000"/>
                </a:solidFill>
              </a:rPr>
              <a:t>Across</a:t>
            </a:r>
            <a:r>
              <a:rPr lang="en-GB" dirty="0"/>
              <a:t>. </a:t>
            </a:r>
          </a:p>
          <a:p>
            <a:pPr algn="just" rtl="0"/>
            <a:r>
              <a:rPr lang="en-US" dirty="0"/>
              <a:t>3. A group of musicians who play modern music together. </a:t>
            </a:r>
            <a:endParaRPr lang="ar-SA" dirty="0"/>
          </a:p>
          <a:p>
            <a:pPr algn="just" rtl="0"/>
            <a:r>
              <a:rPr lang="en-US" dirty="0"/>
              <a:t>5. The collective term for music, art, theatre, literature, etc. </a:t>
            </a:r>
            <a:endParaRPr lang="en-GB" dirty="0"/>
          </a:p>
          <a:p>
            <a:pPr algn="just" rtl="0"/>
            <a:r>
              <a:rPr lang="en-GB" dirty="0"/>
              <a:t>6</a:t>
            </a:r>
            <a:r>
              <a:rPr lang="en-US" dirty="0"/>
              <a:t>. A large, printed picture or notice put on a wall, in order to decorate a place or to advertise something.</a:t>
            </a:r>
            <a:endParaRPr lang="en-GB" dirty="0"/>
          </a:p>
          <a:p>
            <a:pPr algn="just" rtl="0"/>
            <a:r>
              <a:rPr lang="en-US" dirty="0"/>
              <a:t> </a:t>
            </a:r>
            <a:r>
              <a:rPr lang="en-GB" dirty="0"/>
              <a:t>7.</a:t>
            </a:r>
            <a:r>
              <a:rPr lang="en-US" dirty="0"/>
              <a:t> Several songs or pieces of music on a CD, a record, etc. </a:t>
            </a:r>
            <a:endParaRPr lang="en-GB" dirty="0"/>
          </a:p>
          <a:p>
            <a:pPr algn="just" rtl="0"/>
            <a:r>
              <a:rPr lang="en-GB" dirty="0"/>
              <a:t>11.</a:t>
            </a:r>
            <a:r>
              <a:rPr lang="en-US" dirty="0"/>
              <a:t>The people who sit and watch a performance at a cinema, theatre, etc.</a:t>
            </a:r>
            <a:endParaRPr lang="en-GB" dirty="0"/>
          </a:p>
          <a:p>
            <a:pPr algn="just" rtl="0"/>
            <a:r>
              <a:rPr lang="en-GB" dirty="0"/>
              <a:t>12.</a:t>
            </a:r>
            <a:r>
              <a:rPr lang="en-US" dirty="0"/>
              <a:t> book, newspaper, etc. that is one of several that are the same and were produced at the same time.</a:t>
            </a:r>
            <a:endParaRPr lang="en-GB" dirty="0"/>
          </a:p>
          <a:p>
            <a:pPr algn="just" rtl="0"/>
            <a:r>
              <a:rPr lang="en-US" dirty="0"/>
              <a:t> </a:t>
            </a:r>
            <a:r>
              <a:rPr lang="en-GB" dirty="0"/>
              <a:t>15</a:t>
            </a:r>
            <a:r>
              <a:rPr lang="en-US" dirty="0"/>
              <a:t>. A television or radio station (= broadcasting company). </a:t>
            </a:r>
            <a:endParaRPr lang="en-GB" dirty="0"/>
          </a:p>
          <a:p>
            <a:pPr algn="just" rtl="0"/>
            <a:r>
              <a:rPr lang="en-GB" dirty="0"/>
              <a:t>16.A</a:t>
            </a:r>
            <a:r>
              <a:rPr lang="en-US" dirty="0"/>
              <a:t>television or radio </a:t>
            </a:r>
            <a:r>
              <a:rPr lang="en-US" dirty="0" err="1"/>
              <a:t>programme</a:t>
            </a:r>
            <a:r>
              <a:rPr lang="en-US" dirty="0"/>
              <a:t> or performance. </a:t>
            </a:r>
            <a:endParaRPr lang="en-GB" dirty="0"/>
          </a:p>
          <a:p>
            <a:pPr algn="just" rtl="0"/>
            <a:r>
              <a:rPr lang="en-US" dirty="0"/>
              <a:t>17. A very popular book that many people have bought. </a:t>
            </a:r>
            <a:endParaRPr lang="en-GB" dirty="0"/>
          </a:p>
          <a:p>
            <a:pPr algn="just" rtl="0"/>
            <a:r>
              <a:rPr lang="en-US" sz="4600" dirty="0">
                <a:solidFill>
                  <a:srgbClr val="C00000"/>
                </a:solidFill>
              </a:rPr>
              <a:t>Down</a:t>
            </a:r>
            <a:endParaRPr lang="en-GB" sz="4600" dirty="0">
              <a:solidFill>
                <a:srgbClr val="C00000"/>
              </a:solidFill>
            </a:endParaRPr>
          </a:p>
          <a:p>
            <a:pPr algn="just" rtl="0"/>
            <a:r>
              <a:rPr lang="en-US" dirty="0"/>
              <a:t>1. A room or building which is used for showing works of art. </a:t>
            </a:r>
            <a:endParaRPr lang="ar-SA" dirty="0"/>
          </a:p>
          <a:p>
            <a:pPr algn="just" rtl="0"/>
            <a:r>
              <a:rPr lang="en-US" dirty="0"/>
              <a:t>2. A short period of time between the parts of a play, performance, etc</a:t>
            </a:r>
            <a:r>
              <a:rPr lang="en-GB" dirty="0"/>
              <a:t>.</a:t>
            </a:r>
          </a:p>
          <a:p>
            <a:pPr algn="just" rtl="0"/>
            <a:r>
              <a:rPr lang="en-GB" dirty="0"/>
              <a:t>4.</a:t>
            </a:r>
            <a:r>
              <a:rPr lang="en-US" dirty="0"/>
              <a:t>When objects such as paintings are shown to the public. </a:t>
            </a:r>
            <a:endParaRPr lang="en-GB" dirty="0"/>
          </a:p>
          <a:p>
            <a:pPr algn="just" rtl="0"/>
            <a:r>
              <a:rPr lang="en-GB" dirty="0"/>
              <a:t>6.</a:t>
            </a:r>
            <a:r>
              <a:rPr lang="en-US" dirty="0"/>
              <a:t> The story of a book, film, play, etc. </a:t>
            </a:r>
            <a:endParaRPr lang="ar-SA" dirty="0"/>
          </a:p>
          <a:p>
            <a:pPr algn="just" rtl="0"/>
            <a:r>
              <a:rPr lang="en-GB" dirty="0"/>
              <a:t>8</a:t>
            </a:r>
            <a:r>
              <a:rPr lang="en-US" dirty="0"/>
              <a:t>. A person in a play or a film. </a:t>
            </a:r>
            <a:endParaRPr lang="ar-SA" dirty="0"/>
          </a:p>
          <a:p>
            <a:pPr algn="just" rtl="0"/>
            <a:r>
              <a:rPr lang="en-US" dirty="0"/>
              <a:t>9. A report in a newspaper, magazine or </a:t>
            </a:r>
            <a:r>
              <a:rPr lang="en-US" dirty="0" err="1"/>
              <a:t>programme</a:t>
            </a:r>
            <a:r>
              <a:rPr lang="en-US" dirty="0"/>
              <a:t> that gives an opinion about a new book, film, etc. (6) </a:t>
            </a:r>
            <a:endParaRPr lang="ar-SA" dirty="0"/>
          </a:p>
          <a:p>
            <a:pPr algn="just" rtl="0"/>
            <a:r>
              <a:rPr lang="en-US" dirty="0"/>
              <a:t>10. A view or picture of a film, play or show. </a:t>
            </a:r>
            <a:endParaRPr lang="ar-SA" dirty="0"/>
          </a:p>
          <a:p>
            <a:pPr algn="just" rtl="0"/>
            <a:r>
              <a:rPr lang="en-GB" dirty="0"/>
              <a:t>13.</a:t>
            </a:r>
            <a:r>
              <a:rPr lang="en-US" dirty="0"/>
              <a:t> A picture, especially on film or television or on a screen.</a:t>
            </a:r>
            <a:endParaRPr lang="ar-SA" dirty="0"/>
          </a:p>
          <a:p>
            <a:pPr algn="just" rtl="0"/>
            <a:r>
              <a:rPr lang="en-US" dirty="0"/>
              <a:t> </a:t>
            </a:r>
            <a:r>
              <a:rPr lang="en-GB" dirty="0"/>
              <a:t>14</a:t>
            </a:r>
            <a:r>
              <a:rPr lang="en-US" dirty="0"/>
              <a:t>. All the actors in a film, a play or a show. </a:t>
            </a:r>
            <a:endParaRPr lang="en-IQ" dirty="0"/>
          </a:p>
        </p:txBody>
      </p:sp>
      <p:pic>
        <p:nvPicPr>
          <p:cNvPr id="4" name="Picture 4">
            <a:extLst>
              <a:ext uri="{FF2B5EF4-FFF2-40B4-BE49-F238E27FC236}">
                <a16:creationId xmlns:a16="http://schemas.microsoft.com/office/drawing/2014/main" id="{FDFC872E-6B4A-31FB-D6BB-85F289417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0" y="2170545"/>
            <a:ext cx="3606800" cy="4154055"/>
          </a:xfrm>
          <a:prstGeom prst="rect">
            <a:avLst/>
          </a:prstGeom>
        </p:spPr>
      </p:pic>
    </p:spTree>
    <p:extLst>
      <p:ext uri="{BB962C8B-B14F-4D97-AF65-F5344CB8AC3E}">
        <p14:creationId xmlns:p14="http://schemas.microsoft.com/office/powerpoint/2010/main" val="2328503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3600" dirty="0">
                <a:solidFill>
                  <a:prstClr val="black"/>
                </a:solidFill>
                <a:latin typeface="Constantia"/>
                <a:ea typeface="+mn-ea"/>
                <a:cs typeface="+mn-cs"/>
              </a:rPr>
              <a:t>MI BASED ACTIVITIES IN LANGUAGES</a:t>
            </a:r>
            <a:endParaRPr lang="ar-IQ" sz="6600" dirty="0"/>
          </a:p>
        </p:txBody>
      </p:sp>
      <p:sp>
        <p:nvSpPr>
          <p:cNvPr id="3" name="عنصر نائب للمحتوى 2"/>
          <p:cNvSpPr>
            <a:spLocks noGrp="1"/>
          </p:cNvSpPr>
          <p:nvPr>
            <p:ph idx="1"/>
          </p:nvPr>
        </p:nvSpPr>
        <p:spPr/>
        <p:txBody>
          <a:bodyPr/>
          <a:lstStyle/>
          <a:p>
            <a:pPr algn="l" rtl="0"/>
            <a:r>
              <a:rPr lang="en-US" dirty="0"/>
              <a:t>Compositions ‘</a:t>
            </a:r>
          </a:p>
          <a:p>
            <a:pPr algn="l" rtl="0"/>
            <a:r>
              <a:rPr lang="en-US" dirty="0"/>
              <a:t>Set tunes to poems &amp; sing them in the classes </a:t>
            </a:r>
          </a:p>
          <a:p>
            <a:pPr algn="l" rtl="0"/>
            <a:r>
              <a:rPr lang="en-US" dirty="0"/>
              <a:t>Dramatization of the lessons  </a:t>
            </a:r>
          </a:p>
          <a:p>
            <a:pPr algn="l" rtl="0"/>
            <a:r>
              <a:rPr lang="en-US" dirty="0"/>
              <a:t>Role Play Picture composition</a:t>
            </a:r>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006739"/>
            <a:ext cx="7560840" cy="2218468"/>
          </a:xfrm>
          <a:prstGeom prst="rect">
            <a:avLst/>
          </a:prstGeom>
          <a:ln>
            <a:noFill/>
          </a:ln>
          <a:effectLst>
            <a:softEdge rad="112500"/>
          </a:effectLst>
        </p:spPr>
      </p:pic>
    </p:spTree>
    <p:extLst>
      <p:ext uri="{BB962C8B-B14F-4D97-AF65-F5344CB8AC3E}">
        <p14:creationId xmlns:p14="http://schemas.microsoft.com/office/powerpoint/2010/main" val="7486927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Introduction </a:t>
            </a:r>
            <a:endParaRPr lang="ar-IQ" dirty="0"/>
          </a:p>
        </p:txBody>
      </p:sp>
      <p:sp>
        <p:nvSpPr>
          <p:cNvPr id="3" name="عنصر نائب للمحتوى 2"/>
          <p:cNvSpPr>
            <a:spLocks noGrp="1"/>
          </p:cNvSpPr>
          <p:nvPr>
            <p:ph idx="1"/>
          </p:nvPr>
        </p:nvSpPr>
        <p:spPr/>
        <p:txBody>
          <a:bodyPr/>
          <a:lstStyle/>
          <a:p>
            <a:pPr algn="l" rtl="0"/>
            <a:r>
              <a:rPr lang="en-US" dirty="0"/>
              <a:t>In this work shop basic </a:t>
            </a:r>
            <a:r>
              <a:rPr lang="en-US" dirty="0" err="1"/>
              <a:t>exercizes</a:t>
            </a:r>
            <a:r>
              <a:rPr lang="en-US" dirty="0"/>
              <a:t> and techniques are used in order to </a:t>
            </a:r>
            <a:r>
              <a:rPr lang="en-US" dirty="0" err="1"/>
              <a:t>provid</a:t>
            </a:r>
            <a:r>
              <a:rPr lang="en-US" dirty="0"/>
              <a:t> language teachers with new instructional designs to put the theory of multiple intelligences into practice.</a:t>
            </a:r>
          </a:p>
          <a:p>
            <a:pPr algn="l" rtl="0"/>
            <a:r>
              <a:rPr lang="en-US" dirty="0"/>
              <a:t>multiple intelligences: are multiple mental abilities in human beings. </a:t>
            </a:r>
            <a:r>
              <a:rPr lang="en-US"/>
              <a:t>These multiple abilities are a combination of biological and cultural domains.</a:t>
            </a:r>
            <a:endParaRPr lang="ar-IQ" dirty="0"/>
          </a:p>
        </p:txBody>
      </p:sp>
    </p:spTree>
    <p:extLst>
      <p:ext uri="{BB962C8B-B14F-4D97-AF65-F5344CB8AC3E}">
        <p14:creationId xmlns:p14="http://schemas.microsoft.com/office/powerpoint/2010/main" val="2871251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600" dirty="0">
                <a:solidFill>
                  <a:prstClr val="black"/>
                </a:solidFill>
                <a:latin typeface="Constantia"/>
                <a:ea typeface="+mn-ea"/>
                <a:cs typeface="+mn-cs"/>
              </a:rPr>
              <a:t>LOGICAL/MATHEMATICAL INTELLIGENCE-TRAITS</a:t>
            </a:r>
            <a:endParaRPr lang="ar-IQ" dirty="0"/>
          </a:p>
        </p:txBody>
      </p:sp>
      <p:sp>
        <p:nvSpPr>
          <p:cNvPr id="3" name="عنصر نائب للمحتوى 2"/>
          <p:cNvSpPr>
            <a:spLocks noGrp="1"/>
          </p:cNvSpPr>
          <p:nvPr>
            <p:ph idx="1"/>
          </p:nvPr>
        </p:nvSpPr>
        <p:spPr/>
        <p:txBody>
          <a:bodyPr/>
          <a:lstStyle/>
          <a:p>
            <a:pPr algn="l" rtl="0"/>
            <a:r>
              <a:rPr lang="en-US" dirty="0"/>
              <a:t>Math smart Enjoy working with numbers </a:t>
            </a:r>
          </a:p>
          <a:p>
            <a:pPr algn="l" rtl="0"/>
            <a:r>
              <a:rPr lang="en-US" dirty="0"/>
              <a:t>• Easily interpret data and analyze abstract patterns </a:t>
            </a:r>
          </a:p>
          <a:p>
            <a:pPr algn="l" rtl="0"/>
            <a:r>
              <a:rPr lang="en-US" dirty="0"/>
              <a:t>• Demonstrate a well-developed ability to reason </a:t>
            </a:r>
          </a:p>
          <a:p>
            <a:pPr algn="l" rtl="0"/>
            <a:r>
              <a:rPr lang="en-US" dirty="0"/>
              <a:t>• Good at chess and computer programming </a:t>
            </a:r>
          </a:p>
          <a:p>
            <a:pPr algn="l" rtl="0"/>
            <a:r>
              <a:rPr lang="en-US" dirty="0"/>
              <a:t>• Think in terms of cause and effect</a:t>
            </a:r>
            <a:endParaRPr lang="ar-IQ" dirty="0"/>
          </a:p>
        </p:txBody>
      </p:sp>
    </p:spTree>
    <p:extLst>
      <p:ext uri="{BB962C8B-B14F-4D97-AF65-F5344CB8AC3E}">
        <p14:creationId xmlns:p14="http://schemas.microsoft.com/office/powerpoint/2010/main" val="79262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143000"/>
          </a:xfrm>
        </p:spPr>
        <p:txBody>
          <a:bodyPr/>
          <a:lstStyle/>
          <a:p>
            <a:r>
              <a:rPr lang="en-US" sz="2600" dirty="0">
                <a:solidFill>
                  <a:prstClr val="black"/>
                </a:solidFill>
                <a:latin typeface="Constantia"/>
                <a:ea typeface="+mn-ea"/>
                <a:cs typeface="+mn-cs"/>
              </a:rPr>
              <a:t>VISUAL/SPATIAL INTELLIGENCE TRAITS</a:t>
            </a:r>
            <a:endParaRPr lang="ar-IQ" dirty="0"/>
          </a:p>
        </p:txBody>
      </p:sp>
      <p:sp>
        <p:nvSpPr>
          <p:cNvPr id="3" name="عنصر نائب للمحتوى 2"/>
          <p:cNvSpPr>
            <a:spLocks noGrp="1"/>
          </p:cNvSpPr>
          <p:nvPr>
            <p:ph idx="1"/>
          </p:nvPr>
        </p:nvSpPr>
        <p:spPr>
          <a:xfrm>
            <a:off x="467544" y="1363051"/>
            <a:ext cx="8229600" cy="4389120"/>
          </a:xfrm>
        </p:spPr>
        <p:txBody>
          <a:bodyPr/>
          <a:lstStyle/>
          <a:p>
            <a:pPr algn="l" rtl="0"/>
            <a:r>
              <a:rPr lang="en-US" dirty="0"/>
              <a:t>Picture Smart </a:t>
            </a:r>
          </a:p>
          <a:p>
            <a:pPr algn="l" rtl="0"/>
            <a:r>
              <a:rPr lang="en-US" dirty="0"/>
              <a:t>Think and process information in pictures and images </a:t>
            </a:r>
          </a:p>
          <a:p>
            <a:pPr algn="l" rtl="0"/>
            <a:r>
              <a:rPr lang="en-US" dirty="0"/>
              <a:t>Have excellent visual receptive skills and excellent fine motor skills </a:t>
            </a:r>
          </a:p>
          <a:p>
            <a:pPr algn="l" rtl="0"/>
            <a:r>
              <a:rPr lang="en-US" dirty="0"/>
              <a:t>Use their eyes and hands to make artistic or creatively designed projects </a:t>
            </a:r>
          </a:p>
          <a:p>
            <a:pPr algn="l" rtl="0"/>
            <a:r>
              <a:rPr lang="en-US" dirty="0"/>
              <a:t>Read maps, and put together multiple numbers of pieces of jigsaw puzzles with ease</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7920" y="4509120"/>
            <a:ext cx="4000500" cy="2133600"/>
          </a:xfrm>
          <a:prstGeom prst="rect">
            <a:avLst/>
          </a:prstGeom>
          <a:ln>
            <a:noFill/>
          </a:ln>
          <a:effectLst>
            <a:softEdge rad="112500"/>
          </a:effectLst>
        </p:spPr>
      </p:pic>
    </p:spTree>
    <p:extLst>
      <p:ext uri="{BB962C8B-B14F-4D97-AF65-F5344CB8AC3E}">
        <p14:creationId xmlns:p14="http://schemas.microsoft.com/office/powerpoint/2010/main" val="174438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320"/>
            <a:ext cx="8229600" cy="1143000"/>
          </a:xfrm>
        </p:spPr>
        <p:txBody>
          <a:bodyPr/>
          <a:lstStyle/>
          <a:p>
            <a:pPr algn="ctr"/>
            <a:r>
              <a:rPr lang="en-US" sz="2600" dirty="0">
                <a:solidFill>
                  <a:prstClr val="black"/>
                </a:solidFill>
                <a:latin typeface="Constantia"/>
                <a:ea typeface="+mn-ea"/>
                <a:cs typeface="+mn-cs"/>
              </a:rPr>
              <a:t>BODILY-KINESTHETIC INTELLIGENCE TRAITS</a:t>
            </a:r>
            <a:endParaRPr lang="ar-IQ" dirty="0"/>
          </a:p>
        </p:txBody>
      </p:sp>
      <p:sp>
        <p:nvSpPr>
          <p:cNvPr id="3" name="عنصر نائب للمحتوى 2"/>
          <p:cNvSpPr>
            <a:spLocks noGrp="1"/>
          </p:cNvSpPr>
          <p:nvPr>
            <p:ph idx="1"/>
          </p:nvPr>
        </p:nvSpPr>
        <p:spPr>
          <a:xfrm>
            <a:off x="467544" y="1124744"/>
            <a:ext cx="8229600" cy="4389120"/>
          </a:xfrm>
        </p:spPr>
        <p:txBody>
          <a:bodyPr/>
          <a:lstStyle/>
          <a:p>
            <a:pPr algn="l" rtl="0"/>
            <a:r>
              <a:rPr lang="en-US" dirty="0"/>
              <a:t>Highly developed coordination, balance, dexterity, strength, speed, and flexibility </a:t>
            </a:r>
          </a:p>
          <a:p>
            <a:pPr algn="l" rtl="0"/>
            <a:r>
              <a:rPr lang="en-US" dirty="0"/>
              <a:t>Expertise in using the entire body to relate thoughts and feelings </a:t>
            </a:r>
          </a:p>
          <a:p>
            <a:pPr algn="l" rtl="0"/>
            <a:r>
              <a:rPr lang="en-US" dirty="0"/>
              <a:t>An ability to manipulate objects skillfully, using both fine and gross motor movements </a:t>
            </a:r>
          </a:p>
          <a:p>
            <a:pPr algn="l" rtl="0"/>
            <a:r>
              <a:rPr lang="en-US" dirty="0"/>
              <a:t>Examples: Dancers, football players ,etc.</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4293096"/>
            <a:ext cx="7632848" cy="2294000"/>
          </a:xfrm>
          <a:prstGeom prst="rect">
            <a:avLst/>
          </a:prstGeom>
          <a:ln>
            <a:noFill/>
          </a:ln>
          <a:effectLst>
            <a:softEdge rad="112500"/>
          </a:effectLst>
        </p:spPr>
      </p:pic>
    </p:spTree>
    <p:extLst>
      <p:ext uri="{BB962C8B-B14F-4D97-AF65-F5344CB8AC3E}">
        <p14:creationId xmlns:p14="http://schemas.microsoft.com/office/powerpoint/2010/main" val="87840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pPr algn="ctr"/>
            <a:r>
              <a:rPr lang="en-US" sz="3200" dirty="0">
                <a:solidFill>
                  <a:prstClr val="black"/>
                </a:solidFill>
                <a:latin typeface="Constantia"/>
                <a:ea typeface="+mn-ea"/>
                <a:cs typeface="+mn-cs"/>
              </a:rPr>
              <a:t>MUSICAL/RHYTHMIC INTELLIGENCE TRAITS</a:t>
            </a:r>
            <a:endParaRPr lang="ar-IQ" sz="6000" dirty="0"/>
          </a:p>
        </p:txBody>
      </p:sp>
      <p:sp>
        <p:nvSpPr>
          <p:cNvPr id="3" name="عنصر نائب للمحتوى 2"/>
          <p:cNvSpPr>
            <a:spLocks noGrp="1"/>
          </p:cNvSpPr>
          <p:nvPr>
            <p:ph idx="1"/>
          </p:nvPr>
        </p:nvSpPr>
        <p:spPr/>
        <p:txBody>
          <a:bodyPr/>
          <a:lstStyle/>
          <a:p>
            <a:pPr algn="l" rtl="0"/>
            <a:r>
              <a:rPr lang="en-US" dirty="0"/>
              <a:t>Music Smart </a:t>
            </a:r>
          </a:p>
          <a:p>
            <a:pPr algn="l" rtl="0"/>
            <a:r>
              <a:rPr lang="en-US" dirty="0"/>
              <a:t>Think, feel, and process information primarily through sound </a:t>
            </a:r>
          </a:p>
          <a:p>
            <a:pPr algn="l" rtl="0"/>
            <a:r>
              <a:rPr lang="en-US" dirty="0"/>
              <a:t>Have a superior ability to perceive, compose, and/or perform music </a:t>
            </a:r>
          </a:p>
          <a:p>
            <a:pPr algn="l" rtl="0"/>
            <a:r>
              <a:rPr lang="en-US" dirty="0"/>
              <a:t>Constantly hear musical notes in their head.</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2888" y="4725144"/>
            <a:ext cx="7081480" cy="1728192"/>
          </a:xfrm>
          <a:prstGeom prst="rect">
            <a:avLst/>
          </a:prstGeom>
          <a:ln>
            <a:noFill/>
          </a:ln>
          <a:effectLst>
            <a:softEdge rad="112500"/>
          </a:effectLst>
        </p:spPr>
      </p:pic>
    </p:spTree>
    <p:extLst>
      <p:ext uri="{BB962C8B-B14F-4D97-AF65-F5344CB8AC3E}">
        <p14:creationId xmlns:p14="http://schemas.microsoft.com/office/powerpoint/2010/main" val="4066366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692696"/>
            <a:ext cx="8352928" cy="5616624"/>
          </a:xfrm>
        </p:spPr>
      </p:pic>
    </p:spTree>
    <p:extLst>
      <p:ext uri="{BB962C8B-B14F-4D97-AF65-F5344CB8AC3E}">
        <p14:creationId xmlns:p14="http://schemas.microsoft.com/office/powerpoint/2010/main" val="268322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2600" dirty="0">
                <a:solidFill>
                  <a:prstClr val="black"/>
                </a:solidFill>
                <a:latin typeface="Constantia"/>
                <a:ea typeface="+mn-ea"/>
                <a:cs typeface="+mn-cs"/>
              </a:rPr>
              <a:t>NATURALISTIC INTELLIGENCE TRAITS</a:t>
            </a:r>
            <a:endParaRPr lang="ar-IQ" dirty="0"/>
          </a:p>
        </p:txBody>
      </p:sp>
      <p:sp>
        <p:nvSpPr>
          <p:cNvPr id="3" name="عنصر نائب للمحتوى 2"/>
          <p:cNvSpPr>
            <a:spLocks noGrp="1"/>
          </p:cNvSpPr>
          <p:nvPr>
            <p:ph idx="1"/>
          </p:nvPr>
        </p:nvSpPr>
        <p:spPr/>
        <p:txBody>
          <a:bodyPr/>
          <a:lstStyle/>
          <a:p>
            <a:pPr algn="l" rtl="0"/>
            <a:r>
              <a:rPr lang="en-US" dirty="0"/>
              <a:t>Nature Smart Enjoy being in nature and want to protect it from pollution </a:t>
            </a:r>
          </a:p>
          <a:p>
            <a:pPr algn="l" rtl="0"/>
            <a:r>
              <a:rPr lang="en-US" dirty="0"/>
              <a:t>Easily recognize and categorize plants, animals, and rocks </a:t>
            </a:r>
          </a:p>
          <a:p>
            <a:pPr algn="l" rtl="0"/>
            <a:r>
              <a:rPr lang="en-US" dirty="0"/>
              <a:t>Connect with nature and the elements of nature</a:t>
            </a:r>
            <a:endParaRPr lang="ar-IQ" dirty="0"/>
          </a:p>
        </p:txBody>
      </p:sp>
    </p:spTree>
    <p:extLst>
      <p:ext uri="{BB962C8B-B14F-4D97-AF65-F5344CB8AC3E}">
        <p14:creationId xmlns:p14="http://schemas.microsoft.com/office/powerpoint/2010/main" val="1244085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01863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normAutofit fontScale="92500" lnSpcReduction="10000"/>
          </a:bodyPr>
          <a:lstStyle/>
          <a:p>
            <a:pPr algn="just" rtl="0"/>
            <a:r>
              <a:rPr lang="en-US" dirty="0"/>
              <a:t>Multiple intelligences (MI) theory has attracted much attention in the field of education as a useful framework for educators and curricula all over the world. Although Howard Gardner, the pioneer of this theory, did not intend to create the theory for education instruction, it became popular in educational practice as it caters for studentsu2019 diverse profiles, through providing multi-way learning tools and assessment opportunities. Various studies connected MI and education, such as multiple intelligences in the classroom (Armstrong, 2009), teaching and learning through multiple intelligences (Campbell et al., 1996) and multiple intelligences-based instructions (</a:t>
            </a:r>
            <a:r>
              <a:rPr lang="en-US" dirty="0" err="1"/>
              <a:t>Yaumi</a:t>
            </a:r>
            <a:r>
              <a:rPr lang="en-US" dirty="0"/>
              <a:t>, 2013).</a:t>
            </a:r>
          </a:p>
          <a:p>
            <a:pPr algn="l" rtl="0"/>
            <a:endParaRPr lang="ar-IQ" dirty="0"/>
          </a:p>
        </p:txBody>
      </p:sp>
    </p:spTree>
    <p:extLst>
      <p:ext uri="{BB962C8B-B14F-4D97-AF65-F5344CB8AC3E}">
        <p14:creationId xmlns:p14="http://schemas.microsoft.com/office/powerpoint/2010/main" val="698022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FOOD FOR THOUGHT </a:t>
            </a:r>
            <a:endParaRPr lang="ar-IQ" dirty="0"/>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3816" y="1935163"/>
            <a:ext cx="6716367" cy="4389437"/>
          </a:xfrm>
        </p:spPr>
      </p:pic>
    </p:spTree>
    <p:extLst>
      <p:ext uri="{BB962C8B-B14F-4D97-AF65-F5344CB8AC3E}">
        <p14:creationId xmlns:p14="http://schemas.microsoft.com/office/powerpoint/2010/main" val="22536907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Dr. Howard Gardener </a:t>
            </a:r>
            <a:endParaRPr lang="ar-IQ" dirty="0"/>
          </a:p>
        </p:txBody>
      </p:sp>
      <p:sp>
        <p:nvSpPr>
          <p:cNvPr id="3" name="عنصر نائب للمحتوى 2"/>
          <p:cNvSpPr>
            <a:spLocks noGrp="1"/>
          </p:cNvSpPr>
          <p:nvPr>
            <p:ph idx="1"/>
          </p:nvPr>
        </p:nvSpPr>
        <p:spPr>
          <a:xfrm>
            <a:off x="457200" y="1916832"/>
            <a:ext cx="4402832" cy="4407768"/>
          </a:xfrm>
        </p:spPr>
        <p:txBody>
          <a:bodyPr/>
          <a:lstStyle/>
          <a:p>
            <a:pPr algn="just" rtl="0"/>
            <a:r>
              <a:rPr lang="en-US" dirty="0"/>
              <a:t>Howard Earl Gardner is an American developmental psychologist and research Professor of Cognition and Education at the Harvard Graduate School of Education. </a:t>
            </a:r>
          </a:p>
          <a:p>
            <a:pPr algn="just" rtl="0"/>
            <a:r>
              <a:rPr lang="en-US" dirty="0"/>
              <a:t>He is best known for his theory of Multiple Intelligences.</a:t>
            </a:r>
            <a:endParaRPr lang="ar-IQ" dirty="0"/>
          </a:p>
        </p:txBody>
      </p:sp>
      <p:pic>
        <p:nvPicPr>
          <p:cNvPr id="5" name="صورة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1628800"/>
            <a:ext cx="3514230" cy="4785334"/>
          </a:xfrm>
          <a:prstGeom prst="rect">
            <a:avLst/>
          </a:prstGeom>
        </p:spPr>
      </p:pic>
    </p:spTree>
    <p:extLst>
      <p:ext uri="{BB962C8B-B14F-4D97-AF65-F5344CB8AC3E}">
        <p14:creationId xmlns:p14="http://schemas.microsoft.com/office/powerpoint/2010/main" val="2143570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139952" y="1916832"/>
            <a:ext cx="4546848" cy="4941168"/>
          </a:xfrm>
        </p:spPr>
        <p:txBody>
          <a:bodyPr>
            <a:noAutofit/>
          </a:bodyPr>
          <a:lstStyle/>
          <a:p>
            <a:pPr algn="just" rtl="0"/>
            <a:r>
              <a:rPr lang="en-US" sz="2000" dirty="0"/>
              <a:t>According to Howard Gardner, human beings exhibit multiple intelligences. Human intelligences can be classified into eight core forms of intelligences. Based on the specific abilities that human beings </a:t>
            </a:r>
            <a:r>
              <a:rPr lang="en-US" sz="2000" dirty="0" err="1"/>
              <a:t>possess,their</a:t>
            </a:r>
            <a:r>
              <a:rPr lang="en-US" sz="2000" dirty="0"/>
              <a:t> intelligence can be categorized under one of those core forms of intelligences</a:t>
            </a:r>
            <a:r>
              <a:rPr lang="en-US" sz="1800" dirty="0"/>
              <a:t>.</a:t>
            </a:r>
            <a:endParaRPr lang="ar-IQ" sz="1800" dirty="0"/>
          </a:p>
        </p:txBody>
      </p:sp>
      <p:pic>
        <p:nvPicPr>
          <p:cNvPr id="6" name="صورة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060848"/>
            <a:ext cx="3744416" cy="2774224"/>
          </a:xfrm>
          <a:prstGeom prst="rect">
            <a:avLst/>
          </a:prstGeom>
        </p:spPr>
      </p:pic>
    </p:spTree>
    <p:extLst>
      <p:ext uri="{BB962C8B-B14F-4D97-AF65-F5344CB8AC3E}">
        <p14:creationId xmlns:p14="http://schemas.microsoft.com/office/powerpoint/2010/main" val="1241839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88640"/>
            <a:ext cx="8753592" cy="6658788"/>
          </a:xfrm>
        </p:spPr>
      </p:pic>
    </p:spTree>
    <p:extLst>
      <p:ext uri="{BB962C8B-B14F-4D97-AF65-F5344CB8AC3E}">
        <p14:creationId xmlns:p14="http://schemas.microsoft.com/office/powerpoint/2010/main" val="369356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en-US" dirty="0"/>
              <a:t>MI &amp; SKILLES </a:t>
            </a:r>
            <a:endParaRPr lang="ar-IQ" dirty="0"/>
          </a:p>
        </p:txBody>
      </p:sp>
      <p:sp>
        <p:nvSpPr>
          <p:cNvPr id="3" name="عنصر نائب للمحتوى 2"/>
          <p:cNvSpPr>
            <a:spLocks noGrp="1"/>
          </p:cNvSpPr>
          <p:nvPr>
            <p:ph idx="1"/>
          </p:nvPr>
        </p:nvSpPr>
        <p:spPr/>
        <p:txBody>
          <a:bodyPr>
            <a:normAutofit fontScale="92500"/>
          </a:bodyPr>
          <a:lstStyle/>
          <a:p>
            <a:pPr marL="514350" indent="-514350" algn="l" rtl="0">
              <a:buFont typeface="+mj-lt"/>
              <a:buAutoNum type="arabicPeriod"/>
            </a:pPr>
            <a:r>
              <a:rPr lang="en-US" dirty="0"/>
              <a:t>Linguistic intelligence-Skilled with words </a:t>
            </a:r>
          </a:p>
          <a:p>
            <a:pPr marL="514350" indent="-514350" algn="l" rtl="0">
              <a:buFont typeface="+mj-lt"/>
              <a:buAutoNum type="arabicPeriod"/>
            </a:pPr>
            <a:r>
              <a:rPr lang="en-US" dirty="0"/>
              <a:t>Bodily/kinesthetic intelligence-physical skill  </a:t>
            </a:r>
          </a:p>
          <a:p>
            <a:pPr marL="514350" indent="-514350" algn="l" rtl="0">
              <a:buFont typeface="+mj-lt"/>
              <a:buAutoNum type="arabicPeriod"/>
            </a:pPr>
            <a:r>
              <a:rPr lang="en-US" dirty="0"/>
              <a:t>Musical intelligence: skilled with melody and rhythm </a:t>
            </a:r>
          </a:p>
          <a:p>
            <a:pPr marL="514350" indent="-514350" algn="l" rtl="0">
              <a:buFont typeface="+mj-lt"/>
              <a:buAutoNum type="arabicPeriod"/>
            </a:pPr>
            <a:r>
              <a:rPr lang="en-US" dirty="0"/>
              <a:t>Spatial intelligence: skilled with pictures and images </a:t>
            </a:r>
          </a:p>
          <a:p>
            <a:pPr marL="514350" indent="-514350" algn="l" rtl="0">
              <a:buFont typeface="+mj-lt"/>
              <a:buAutoNum type="arabicPeriod"/>
            </a:pPr>
            <a:r>
              <a:rPr lang="en-US" dirty="0"/>
              <a:t>Interpersonal intelligence: skills of social understanding  </a:t>
            </a:r>
          </a:p>
          <a:p>
            <a:pPr marL="514350" indent="-514350" algn="l" rtl="0">
              <a:buFont typeface="+mj-lt"/>
              <a:buAutoNum type="arabicPeriod"/>
            </a:pPr>
            <a:r>
              <a:rPr lang="en-US" dirty="0"/>
              <a:t>Intrapersonal intelligence: skills of self-knowledge </a:t>
            </a:r>
          </a:p>
          <a:p>
            <a:pPr marL="514350" indent="-514350" algn="l" rtl="0">
              <a:buFont typeface="+mj-lt"/>
              <a:buAutoNum type="arabicPeriod"/>
            </a:pPr>
            <a:r>
              <a:rPr lang="en-US" dirty="0"/>
              <a:t>Logical/mathematical intelligence: skilled with numbers &amp; reasoning </a:t>
            </a:r>
          </a:p>
          <a:p>
            <a:pPr marL="514350" indent="-514350" algn="l" rtl="0">
              <a:buFont typeface="+mj-lt"/>
              <a:buAutoNum type="arabicPeriod"/>
            </a:pPr>
            <a:r>
              <a:rPr lang="en-US" dirty="0"/>
              <a:t> Naturalistic intelligence: skills of making connection with elements in nature</a:t>
            </a:r>
            <a:endParaRPr lang="ar-IQ" dirty="0"/>
          </a:p>
        </p:txBody>
      </p:sp>
    </p:spTree>
    <p:extLst>
      <p:ext uri="{BB962C8B-B14F-4D97-AF65-F5344CB8AC3E}">
        <p14:creationId xmlns:p14="http://schemas.microsoft.com/office/powerpoint/2010/main" val="3169406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1143000"/>
          </a:xfrm>
        </p:spPr>
        <p:txBody>
          <a:bodyPr>
            <a:normAutofit/>
          </a:bodyPr>
          <a:lstStyle/>
          <a:p>
            <a:pPr algn="ctr"/>
            <a:r>
              <a:rPr lang="en-US" sz="3200" dirty="0">
                <a:solidFill>
                  <a:prstClr val="black"/>
                </a:solidFill>
                <a:latin typeface="Constantia"/>
                <a:ea typeface="+mn-ea"/>
                <a:cs typeface="+mn-cs"/>
              </a:rPr>
              <a:t>LINGUISTIC INTELLIGENCE</a:t>
            </a:r>
            <a:endParaRPr lang="ar-IQ" sz="6000" dirty="0"/>
          </a:p>
        </p:txBody>
      </p:sp>
      <p:sp>
        <p:nvSpPr>
          <p:cNvPr id="3" name="عنصر نائب للمحتوى 2"/>
          <p:cNvSpPr>
            <a:spLocks noGrp="1"/>
          </p:cNvSpPr>
          <p:nvPr>
            <p:ph idx="1"/>
          </p:nvPr>
        </p:nvSpPr>
        <p:spPr>
          <a:xfrm>
            <a:off x="395536" y="1369389"/>
            <a:ext cx="8219256" cy="2933680"/>
          </a:xfrm>
        </p:spPr>
        <p:txBody>
          <a:bodyPr/>
          <a:lstStyle/>
          <a:p>
            <a:pPr algn="just" rtl="0"/>
            <a:r>
              <a:rPr lang="en-US" dirty="0"/>
              <a:t> Linguistic Intelligence is the capacity to use a foreign language, your native language, and perhaps other languages, to express what's on your mind and to understand other people. Usually found in poets, copywriters, novelists, journalists, scriptwriters, orators, seminar presenters, politicians, editors, publicists, journalists, speech writers, lawyers.</a:t>
            </a:r>
            <a:endParaRPr lang="ar-IQ" dirty="0"/>
          </a:p>
        </p:txBody>
      </p:sp>
      <p:pic>
        <p:nvPicPr>
          <p:cNvPr id="4" name="صورة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4293096"/>
            <a:ext cx="3274690" cy="15383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31615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316</TotalTime>
  <Words>879</Words>
  <Application>Microsoft Office PowerPoint</Application>
  <PresentationFormat>On-screen Show (4:3)</PresentationFormat>
  <Paragraphs>80</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تدفق</vt:lpstr>
      <vt:lpstr>Identifying College Students’ Multiple Intelligences to Enhance Motivation and Language Proficiency</vt:lpstr>
      <vt:lpstr>Introduction </vt:lpstr>
      <vt:lpstr>PowerPoint Presentation</vt:lpstr>
      <vt:lpstr>FOOD FOR THOUGHT </vt:lpstr>
      <vt:lpstr>Dr. Howard Gardener </vt:lpstr>
      <vt:lpstr>PowerPoint Presentation</vt:lpstr>
      <vt:lpstr>PowerPoint Presentation</vt:lpstr>
      <vt:lpstr>MI &amp; SKILLES </vt:lpstr>
      <vt:lpstr>LINGUISTIC INTELLIGENCE</vt:lpstr>
      <vt:lpstr>LINGUISTIC INTELLIGENCE-TRAITS</vt:lpstr>
      <vt:lpstr>PowerPoint Presentation</vt:lpstr>
      <vt:lpstr>PowerPoint Presentation</vt:lpstr>
      <vt:lpstr>ACTIVITIES - STRENGTHEN LINGUISTIC INTELLIGENCE (HIGHER STAGES)</vt:lpstr>
      <vt:lpstr>Debate about current events </vt:lpstr>
      <vt:lpstr>Reading stories </vt:lpstr>
      <vt:lpstr>How to write a review of book , product, etc. </vt:lpstr>
      <vt:lpstr>Lyndsey reviews George Orwell’s 1984 on Goodreads: </vt:lpstr>
      <vt:lpstr>Crossword - ARTS &amp; MEDIA</vt:lpstr>
      <vt:lpstr>MI BASED ACTIVITIES IN LANGUAGES</vt:lpstr>
      <vt:lpstr>LOGICAL/MATHEMATICAL INTELLIGENCE-TRAITS</vt:lpstr>
      <vt:lpstr>VISUAL/SPATIAL INTELLIGENCE TRAITS</vt:lpstr>
      <vt:lpstr>BODILY-KINESTHETIC INTELLIGENCE TRAITS</vt:lpstr>
      <vt:lpstr>MUSICAL/RHYTHMIC INTELLIGENCE TRAITS</vt:lpstr>
      <vt:lpstr>PowerPoint Presentation</vt:lpstr>
      <vt:lpstr>NATURALISTIC INTELLIGENCE TRAITS</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halaabdulkarim9@gmail.com</cp:lastModifiedBy>
  <cp:revision>22</cp:revision>
  <dcterms:created xsi:type="dcterms:W3CDTF">2023-04-24T19:07:28Z</dcterms:created>
  <dcterms:modified xsi:type="dcterms:W3CDTF">2023-04-29T17:41:54Z</dcterms:modified>
</cp:coreProperties>
</file>