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452453A6-B6A5-498F-B786-C4A531502250}" type="datetimeFigureOut">
              <a:rPr lang="ar-IQ" smtClean="0"/>
              <a:pPr/>
              <a:t>3/19/1443</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1127E18C-1D67-4C3E-87F6-53CFE5674EA1}"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127E18C-1D67-4C3E-87F6-53CFE5674EA1}"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127E18C-1D67-4C3E-87F6-53CFE5674EA1}"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127E18C-1D67-4C3E-87F6-53CFE5674EA1}" type="slidenum">
              <a:rPr lang="ar-IQ" smtClean="0"/>
              <a:pPr/>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127E18C-1D67-4C3E-87F6-53CFE5674EA1}" type="slidenum">
              <a:rPr lang="ar-IQ" smtClean="0"/>
              <a:pPr/>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1127E18C-1D67-4C3E-87F6-53CFE5674EA1}" type="slidenum">
              <a:rPr lang="ar-IQ" smtClean="0"/>
              <a:pPr/>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1127E18C-1D67-4C3E-87F6-53CFE5674EA1}"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1127E18C-1D67-4C3E-87F6-53CFE5674EA1}" type="slidenum">
              <a:rPr lang="ar-IQ" smtClean="0"/>
              <a:pPr/>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452453A6-B6A5-498F-B786-C4A531502250}" type="datetimeFigureOut">
              <a:rPr lang="ar-IQ" smtClean="0"/>
              <a:pPr/>
              <a:t>3/19/1443</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1127E18C-1D67-4C3E-87F6-53CFE5674EA1}"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452453A6-B6A5-498F-B786-C4A531502250}" type="datetimeFigureOut">
              <a:rPr lang="ar-IQ" smtClean="0"/>
              <a:pPr/>
              <a:t>3/19/1443</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1127E18C-1D67-4C3E-87F6-53CFE5674EA1}"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452453A6-B6A5-498F-B786-C4A531502250}" type="datetimeFigureOut">
              <a:rPr lang="ar-IQ" smtClean="0"/>
              <a:pPr/>
              <a:t>3/19/1443</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1127E18C-1D67-4C3E-87F6-53CFE5674EA1}" type="slidenum">
              <a:rPr lang="ar-IQ" smtClean="0"/>
              <a:pPr/>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2453A6-B6A5-498F-B786-C4A531502250}" type="datetimeFigureOut">
              <a:rPr lang="ar-IQ" smtClean="0"/>
              <a:pPr/>
              <a:t>3/19/1443</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127E18C-1D67-4C3E-87F6-53CFE5674EA1}"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484785"/>
            <a:ext cx="8460432" cy="1440159"/>
          </a:xfrm>
        </p:spPr>
        <p:txBody>
          <a:bodyPr>
            <a:noAutofit/>
          </a:bodyPr>
          <a:lstStyle/>
          <a:p>
            <a:pPr algn="ctr" rtl="1"/>
            <a:r>
              <a:rPr lang="ar-IQ" sz="2400" dirty="0" smtClean="0"/>
              <a:t>المشكلات </a:t>
            </a:r>
            <a:r>
              <a:rPr lang="ar-IQ" sz="2400" dirty="0" smtClean="0"/>
              <a:t>الإحصائية والمنهجية في إعداد البحوث التربوية </a:t>
            </a:r>
            <a:r>
              <a:rPr lang="ar-IQ" sz="2400" dirty="0" smtClean="0"/>
              <a:t>والنفسية</a:t>
            </a:r>
            <a:r>
              <a:rPr lang="en-US" sz="2400" dirty="0" smtClean="0"/>
              <a:t/>
            </a:r>
            <a:br>
              <a:rPr lang="en-US" sz="2400" dirty="0" smtClean="0"/>
            </a:br>
            <a:r>
              <a:rPr lang="ar-IQ" sz="2400" dirty="0" smtClean="0"/>
              <a:t>أ.د.  محمد أنور محمود               </a:t>
            </a:r>
            <a:r>
              <a:rPr lang="ar-IQ" sz="2400" dirty="0" err="1" smtClean="0"/>
              <a:t>ا</a:t>
            </a:r>
            <a:r>
              <a:rPr lang="ar-IQ" sz="2400" dirty="0" smtClean="0"/>
              <a:t>.د خالد جمال جاسم</a:t>
            </a:r>
            <a:r>
              <a:rPr lang="en-US" sz="2400" dirty="0" smtClean="0"/>
              <a:t/>
            </a:r>
            <a:br>
              <a:rPr lang="en-US" sz="2400" dirty="0" smtClean="0"/>
            </a:br>
            <a:r>
              <a:rPr lang="ar-IQ" sz="2400" dirty="0" smtClean="0"/>
              <a:t>أستاذ القياس النفسي والتقويم التربوي     أستاذ القياس النفسي والتقويم التربوي</a:t>
            </a:r>
            <a:r>
              <a:rPr lang="en-US" sz="2400" dirty="0" smtClean="0"/>
              <a:t/>
            </a:r>
            <a:br>
              <a:rPr lang="en-US" sz="2400" dirty="0" smtClean="0"/>
            </a:br>
            <a:r>
              <a:rPr lang="ar-IQ" sz="2400" dirty="0" smtClean="0"/>
              <a:t>جامعة بغداد/كلية التربية ابن رشد للعلوم </a:t>
            </a:r>
            <a:r>
              <a:rPr lang="ar-IQ" sz="2400" dirty="0" err="1" smtClean="0"/>
              <a:t>الانسانية</a:t>
            </a:r>
            <a:r>
              <a:rPr lang="en-US" sz="3200" dirty="0" smtClean="0"/>
              <a:t/>
            </a:r>
            <a:br>
              <a:rPr lang="en-US" sz="3200" dirty="0" smtClean="0"/>
            </a:br>
            <a:endParaRPr lang="ar-IQ" sz="3200" dirty="0"/>
          </a:p>
        </p:txBody>
      </p:sp>
      <p:sp>
        <p:nvSpPr>
          <p:cNvPr id="3" name="عنوان فرعي 2"/>
          <p:cNvSpPr>
            <a:spLocks noGrp="1"/>
          </p:cNvSpPr>
          <p:nvPr>
            <p:ph type="subTitle" idx="1"/>
          </p:nvPr>
        </p:nvSpPr>
        <p:spPr>
          <a:xfrm>
            <a:off x="395536" y="2348880"/>
            <a:ext cx="8424936" cy="2736304"/>
          </a:xfrm>
        </p:spPr>
        <p:txBody>
          <a:bodyPr>
            <a:normAutofit fontScale="92500" lnSpcReduction="20000"/>
          </a:bodyPr>
          <a:lstStyle/>
          <a:p>
            <a:pPr algn="ctr"/>
            <a:r>
              <a:rPr lang="ar-IQ" dirty="0" smtClean="0"/>
              <a:t>بحث منشور في مجلة الإرشاد النفسي –المجلد السادس-العدد التاسع -2020ص65-86</a:t>
            </a:r>
          </a:p>
          <a:p>
            <a:pPr algn="ctr"/>
            <a:r>
              <a:rPr lang="ar-IQ" dirty="0" smtClean="0"/>
              <a:t>تصدر عن مركز التوجيه والإرشاد النفسي </a:t>
            </a:r>
          </a:p>
          <a:p>
            <a:pPr algn="ctr"/>
            <a:r>
              <a:rPr lang="ar-IQ" dirty="0" smtClean="0"/>
              <a:t>كلية التربية – جامعة المنيا</a:t>
            </a:r>
          </a:p>
          <a:p>
            <a:pPr algn="ctr"/>
            <a:r>
              <a:rPr lang="ar-IQ" dirty="0" smtClean="0"/>
              <a:t>مجلة علمية دورية محكمة </a:t>
            </a:r>
          </a:p>
          <a:p>
            <a:pPr algn="ctr"/>
            <a:r>
              <a:rPr lang="en-US" dirty="0" smtClean="0"/>
              <a:t>https://www.researchgate.net/publication/342146084_almshklat_alahsayyt_walmnhjyt_fy_adad_albhwth_altrbwyt_walnfsyt</a:t>
            </a:r>
            <a:endParaRPr lang="ar-IQ"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836712"/>
            <a:ext cx="8712968" cy="6021288"/>
          </a:xfrm>
        </p:spPr>
        <p:txBody>
          <a:bodyPr>
            <a:noAutofit/>
          </a:bodyPr>
          <a:lstStyle/>
          <a:p>
            <a:r>
              <a:rPr lang="ar-IQ" sz="2000" dirty="0" smtClean="0"/>
              <a:t> من </a:t>
            </a:r>
            <a:r>
              <a:rPr lang="ar-IQ" sz="2000" dirty="0" err="1" smtClean="0"/>
              <a:t>الأجراءات</a:t>
            </a:r>
            <a:r>
              <a:rPr lang="ar-IQ" sz="2000" dirty="0" smtClean="0"/>
              <a:t> الشائعة </a:t>
            </a:r>
            <a:r>
              <a:rPr lang="ar-IQ" sz="2000" dirty="0" err="1" smtClean="0"/>
              <a:t>الأستخدام</a:t>
            </a:r>
            <a:r>
              <a:rPr lang="ar-IQ" sz="2000" dirty="0" smtClean="0"/>
              <a:t> التي يتبعها الباحثون للتحقق من التجانس الداخلي لفقرات المقياس أو الأداة والذي يعد مؤشراً على صدق البناء هو حساب قيمة معامل </a:t>
            </a:r>
            <a:r>
              <a:rPr lang="ar-IQ" sz="2000" dirty="0" err="1" smtClean="0"/>
              <a:t>الأرتباط</a:t>
            </a:r>
            <a:r>
              <a:rPr lang="ar-IQ" sz="2000" dirty="0" smtClean="0"/>
              <a:t> بين درجة كل فقرة من فقرات المقياس وبين الدرجة الكلية له  , حيث تشير ( </a:t>
            </a:r>
            <a:r>
              <a:rPr lang="ar-IQ" sz="2000" dirty="0" err="1" smtClean="0"/>
              <a:t>أنستازي</a:t>
            </a:r>
            <a:r>
              <a:rPr lang="ar-IQ" sz="2000" dirty="0" smtClean="0"/>
              <a:t> ) </a:t>
            </a:r>
            <a:r>
              <a:rPr lang="en-US" sz="2000" dirty="0" err="1" smtClean="0"/>
              <a:t>Anastasi</a:t>
            </a:r>
            <a:r>
              <a:rPr lang="ar-IQ" sz="2000" dirty="0" smtClean="0"/>
              <a:t>  </a:t>
            </a:r>
            <a:r>
              <a:rPr lang="ar-IQ" sz="2000" dirty="0" err="1" smtClean="0"/>
              <a:t>الى</a:t>
            </a:r>
            <a:r>
              <a:rPr lang="ar-IQ" sz="2000" dirty="0" smtClean="0"/>
              <a:t> أن </a:t>
            </a:r>
            <a:r>
              <a:rPr lang="ar-IQ" sz="2000" dirty="0" err="1" smtClean="0"/>
              <a:t>أرتباط</a:t>
            </a:r>
            <a:r>
              <a:rPr lang="ar-IQ" sz="2000" dirty="0" smtClean="0"/>
              <a:t> درجة الفقرة بمحك داخلي </a:t>
            </a:r>
            <a:r>
              <a:rPr lang="ar-IQ" sz="2000" dirty="0" err="1" smtClean="0"/>
              <a:t>او</a:t>
            </a:r>
            <a:r>
              <a:rPr lang="ar-IQ" sz="2000" dirty="0" smtClean="0"/>
              <a:t> خارجي يعد مؤشراً على صدقها , وحيثما لا يتوافر محك خارجي مناسب فأن الدرجة الكلية للمجيب تمثل أفضل محك داخلي في حساب هذه العلاقة        ( </a:t>
            </a:r>
            <a:r>
              <a:rPr lang="en-US" sz="2000" dirty="0" err="1" smtClean="0"/>
              <a:t>Anastasi</a:t>
            </a:r>
            <a:r>
              <a:rPr lang="en-US" sz="2000" dirty="0" smtClean="0"/>
              <a:t> , 1988 ,p.211</a:t>
            </a:r>
            <a:r>
              <a:rPr lang="ar-IQ" sz="2000" dirty="0" smtClean="0"/>
              <a:t> ) .</a:t>
            </a:r>
            <a:endParaRPr lang="en-US" sz="2000" dirty="0" smtClean="0"/>
          </a:p>
          <a:p>
            <a:r>
              <a:rPr lang="ar-IQ" sz="2000" dirty="0" smtClean="0"/>
              <a:t>    وللتحقق من هذا المؤشر يستخدم أثنين من معاملات </a:t>
            </a:r>
            <a:r>
              <a:rPr lang="ar-IQ" sz="2000" dirty="0" err="1" smtClean="0"/>
              <a:t>الأرتباط</a:t>
            </a:r>
            <a:r>
              <a:rPr lang="ar-IQ" sz="2000" dirty="0" smtClean="0"/>
              <a:t> الشائعة </a:t>
            </a:r>
            <a:r>
              <a:rPr lang="ar-IQ" sz="2000" dirty="0" err="1" smtClean="0"/>
              <a:t>الأستخدام</a:t>
            </a:r>
            <a:r>
              <a:rPr lang="ar-IQ" sz="2000" dirty="0" smtClean="0"/>
              <a:t> وكالأتي :</a:t>
            </a:r>
            <a:endParaRPr lang="en-US" sz="2000" dirty="0" smtClean="0"/>
          </a:p>
          <a:p>
            <a:r>
              <a:rPr lang="ar-IQ" sz="2000" dirty="0" smtClean="0"/>
              <a:t>معامل </a:t>
            </a:r>
            <a:r>
              <a:rPr lang="ar-IQ" sz="2000" dirty="0" err="1" smtClean="0"/>
              <a:t>أرتباط</a:t>
            </a:r>
            <a:r>
              <a:rPr lang="ar-IQ" sz="2000" dirty="0" smtClean="0"/>
              <a:t> </a:t>
            </a:r>
            <a:r>
              <a:rPr lang="ar-IQ" sz="2000" dirty="0" err="1" smtClean="0"/>
              <a:t>بيرسون</a:t>
            </a:r>
            <a:r>
              <a:rPr lang="ar-IQ" sz="2000" dirty="0" smtClean="0"/>
              <a:t> : عندما تكون </a:t>
            </a:r>
            <a:r>
              <a:rPr lang="ar-IQ" sz="2000" dirty="0" err="1" smtClean="0"/>
              <a:t>الأجابة</a:t>
            </a:r>
            <a:r>
              <a:rPr lang="ar-IQ" sz="2000" dirty="0" smtClean="0"/>
              <a:t> عن فقرات المقياس متدرجة ( دائماً , أحياناً , أبداً  ....  الخ ) , وتعطى عند التصحيح تقديرات متدرجة                         ( </a:t>
            </a:r>
            <a:r>
              <a:rPr lang="en-US" sz="2000" dirty="0" smtClean="0"/>
              <a:t>3 ,2, 1 …</a:t>
            </a:r>
            <a:r>
              <a:rPr lang="ar-IQ" sz="2000" dirty="0" smtClean="0"/>
              <a:t> ) .</a:t>
            </a:r>
            <a:endParaRPr lang="en-US" sz="2000" dirty="0" smtClean="0"/>
          </a:p>
          <a:p>
            <a:r>
              <a:rPr lang="ar-IQ" sz="2000" dirty="0" smtClean="0"/>
              <a:t>معامل </a:t>
            </a:r>
            <a:r>
              <a:rPr lang="ar-IQ" sz="2000" dirty="0" err="1" smtClean="0"/>
              <a:t>أرتباط</a:t>
            </a:r>
            <a:r>
              <a:rPr lang="ar-IQ" sz="2000" dirty="0" smtClean="0"/>
              <a:t> </a:t>
            </a:r>
            <a:r>
              <a:rPr lang="ar-IQ" sz="2000" dirty="0" err="1" smtClean="0"/>
              <a:t>بوينت</a:t>
            </a:r>
            <a:r>
              <a:rPr lang="ar-IQ" sz="2000" dirty="0" smtClean="0"/>
              <a:t> </a:t>
            </a:r>
            <a:r>
              <a:rPr lang="ar-IQ" sz="2000" dirty="0" err="1" smtClean="0"/>
              <a:t>بايسيريال</a:t>
            </a:r>
            <a:r>
              <a:rPr lang="ar-IQ" sz="2000" dirty="0" smtClean="0"/>
              <a:t> : عندما تكون </a:t>
            </a:r>
            <a:r>
              <a:rPr lang="ar-IQ" sz="2000" dirty="0" err="1" smtClean="0"/>
              <a:t>الأجابة</a:t>
            </a:r>
            <a:r>
              <a:rPr lang="ar-IQ" sz="2000" dirty="0" smtClean="0"/>
              <a:t> عن الفقرات ثنائية متقطعة , وتعطى عند التصحيح  الدرجات ( </a:t>
            </a:r>
            <a:r>
              <a:rPr lang="en-US" sz="2000" dirty="0" smtClean="0"/>
              <a:t>1   ,  0</a:t>
            </a:r>
            <a:r>
              <a:rPr lang="ar-IQ" sz="2000" dirty="0" smtClean="0"/>
              <a:t> ) .</a:t>
            </a:r>
            <a:endParaRPr lang="en-US" sz="2000" dirty="0" smtClean="0"/>
          </a:p>
          <a:p>
            <a:r>
              <a:rPr lang="ar-IQ" sz="2000" dirty="0" smtClean="0"/>
              <a:t>    ويلجأ كثير من الباحثين </a:t>
            </a:r>
            <a:r>
              <a:rPr lang="ar-IQ" sz="2000" dirty="0" err="1" smtClean="0"/>
              <a:t>الى</a:t>
            </a:r>
            <a:r>
              <a:rPr lang="ar-IQ" sz="2000" dirty="0" smtClean="0"/>
              <a:t> الحكم على قيمة معامل </a:t>
            </a:r>
            <a:r>
              <a:rPr lang="ar-IQ" sz="2000" dirty="0" err="1" smtClean="0"/>
              <a:t>الأرتباط</a:t>
            </a:r>
            <a:r>
              <a:rPr lang="ar-IQ" sz="2000" dirty="0" smtClean="0"/>
              <a:t> المحسوب من خلال مقارنته بجدول القيم الحرجة لمعاملات </a:t>
            </a:r>
            <a:r>
              <a:rPr lang="ar-IQ" sz="2000" dirty="0" err="1" smtClean="0"/>
              <a:t>الأرتباط</a:t>
            </a:r>
            <a:r>
              <a:rPr lang="ar-IQ" sz="2000" dirty="0" smtClean="0"/>
              <a:t>  وهذه القيم </a:t>
            </a:r>
            <a:r>
              <a:rPr lang="ar-IQ" sz="2000" dirty="0" err="1" smtClean="0"/>
              <a:t>الجدولية</a:t>
            </a:r>
            <a:r>
              <a:rPr lang="ar-IQ" sz="2000" dirty="0" smtClean="0"/>
              <a:t> خاصة بمعاملات </a:t>
            </a:r>
            <a:r>
              <a:rPr lang="ar-IQ" sz="2000" dirty="0" err="1" smtClean="0"/>
              <a:t>أرتباط</a:t>
            </a:r>
            <a:r>
              <a:rPr lang="ar-IQ" sz="2000" dirty="0" smtClean="0"/>
              <a:t> </a:t>
            </a:r>
            <a:r>
              <a:rPr lang="ar-IQ" sz="2000" dirty="0" err="1" smtClean="0"/>
              <a:t>بيرسون</a:t>
            </a:r>
            <a:r>
              <a:rPr lang="ar-IQ" sz="2000" dirty="0" smtClean="0"/>
              <a:t> دون معاملات </a:t>
            </a:r>
            <a:r>
              <a:rPr lang="ar-IQ" sz="2000" dirty="0" err="1" smtClean="0"/>
              <a:t>أرتباط</a:t>
            </a:r>
            <a:r>
              <a:rPr lang="ar-IQ" sz="2000" dirty="0" smtClean="0"/>
              <a:t> </a:t>
            </a:r>
            <a:r>
              <a:rPr lang="ar-IQ" sz="2000" dirty="0" err="1" smtClean="0"/>
              <a:t>بوينت</a:t>
            </a:r>
            <a:r>
              <a:rPr lang="ar-IQ" sz="2000" dirty="0" smtClean="0"/>
              <a:t> </a:t>
            </a:r>
            <a:r>
              <a:rPr lang="ar-IQ" sz="2000" dirty="0" err="1" smtClean="0"/>
              <a:t>بايسيريال</a:t>
            </a:r>
            <a:r>
              <a:rPr lang="ar-IQ" sz="2000" dirty="0" smtClean="0"/>
              <a:t> .</a:t>
            </a:r>
            <a:endParaRPr lang="en-US" sz="2000" dirty="0" smtClean="0"/>
          </a:p>
          <a:p>
            <a:r>
              <a:rPr lang="ar-IQ" sz="2000" dirty="0" smtClean="0"/>
              <a:t>    وسعياً لمستوى أعلى من الدقة في الحكم على قيمة معامل </a:t>
            </a:r>
            <a:r>
              <a:rPr lang="ar-IQ" sz="2000" dirty="0" err="1" smtClean="0"/>
              <a:t>الأرتباط</a:t>
            </a:r>
            <a:r>
              <a:rPr lang="ar-IQ" sz="2000" dirty="0" smtClean="0"/>
              <a:t> المحسوب فأن من الأفضل </a:t>
            </a:r>
            <a:r>
              <a:rPr lang="ar-IQ" sz="2000" dirty="0" err="1" smtClean="0"/>
              <a:t>أستخدام</a:t>
            </a:r>
            <a:r>
              <a:rPr lang="ar-IQ" sz="2000" dirty="0" smtClean="0"/>
              <a:t> </a:t>
            </a:r>
            <a:r>
              <a:rPr lang="ar-IQ" sz="2000" dirty="0" err="1" smtClean="0"/>
              <a:t>الأختبار</a:t>
            </a:r>
            <a:r>
              <a:rPr lang="ar-IQ" sz="2000" dirty="0" smtClean="0"/>
              <a:t> التائي لدلالة معامل </a:t>
            </a:r>
            <a:r>
              <a:rPr lang="ar-IQ" sz="2000" dirty="0" err="1" smtClean="0"/>
              <a:t>الأرتباط</a:t>
            </a:r>
            <a:r>
              <a:rPr lang="ar-IQ" sz="2000" dirty="0" smtClean="0"/>
              <a:t> .</a:t>
            </a:r>
            <a:endParaRPr lang="en-US" sz="2000" dirty="0" smtClean="0"/>
          </a:p>
          <a:p>
            <a:r>
              <a:rPr lang="ar-IQ" sz="2000" dirty="0" smtClean="0"/>
              <a:t>    وتعتمد الدلالة </a:t>
            </a:r>
            <a:r>
              <a:rPr lang="ar-IQ" sz="2000" dirty="0" err="1" smtClean="0"/>
              <a:t>الأحصائية</a:t>
            </a:r>
            <a:r>
              <a:rPr lang="ar-IQ" sz="2000" dirty="0" smtClean="0"/>
              <a:t> للقيمة التائية المحسوبة من خلال مقارنتها بالقيم التائية </a:t>
            </a:r>
            <a:r>
              <a:rPr lang="ar-IQ" sz="2000" dirty="0" err="1" smtClean="0"/>
              <a:t>الجدولية</a:t>
            </a:r>
            <a:r>
              <a:rPr lang="ar-IQ" sz="2000" dirty="0" smtClean="0"/>
              <a:t> بدرجة حرية ( </a:t>
            </a:r>
            <a:r>
              <a:rPr lang="en-US" sz="2000" dirty="0" smtClean="0"/>
              <a:t>n – 2</a:t>
            </a:r>
            <a:r>
              <a:rPr lang="ar-IQ" sz="2000" dirty="0" smtClean="0"/>
              <a:t>  ) معياراً للحكم على صدق الفقرة أم لا .</a:t>
            </a:r>
            <a:endParaRPr lang="ar-IQ" sz="2000" dirty="0"/>
          </a:p>
        </p:txBody>
      </p:sp>
      <p:sp>
        <p:nvSpPr>
          <p:cNvPr id="3" name="عنوان 2"/>
          <p:cNvSpPr>
            <a:spLocks noGrp="1"/>
          </p:cNvSpPr>
          <p:nvPr>
            <p:ph type="title"/>
          </p:nvPr>
        </p:nvSpPr>
        <p:spPr>
          <a:xfrm>
            <a:off x="457200" y="274638"/>
            <a:ext cx="8229600" cy="634082"/>
          </a:xfrm>
        </p:spPr>
        <p:txBody>
          <a:bodyPr>
            <a:normAutofit fontScale="90000"/>
          </a:bodyPr>
          <a:lstStyle/>
          <a:p>
            <a:pPr algn="ctr"/>
            <a:r>
              <a:rPr lang="ar-IQ" dirty="0" smtClean="0"/>
              <a:t>الدلالة </a:t>
            </a:r>
            <a:r>
              <a:rPr lang="ar-IQ" dirty="0" err="1" smtClean="0"/>
              <a:t>الأحصائية</a:t>
            </a:r>
            <a:r>
              <a:rPr lang="ar-IQ" dirty="0" smtClean="0"/>
              <a:t> لمعامل </a:t>
            </a:r>
            <a:r>
              <a:rPr lang="ar-IQ" dirty="0" err="1" smtClean="0"/>
              <a:t>الأرتباط</a:t>
            </a:r>
            <a:r>
              <a:rPr lang="ar-IQ" dirty="0" smtClean="0"/>
              <a:t> </a:t>
            </a:r>
            <a:endParaRPr lang="ar-IQ"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686800" cy="5188032"/>
          </a:xfrm>
        </p:spPr>
        <p:txBody>
          <a:bodyPr>
            <a:normAutofit fontScale="77500" lnSpcReduction="20000"/>
          </a:bodyPr>
          <a:lstStyle/>
          <a:p>
            <a:r>
              <a:rPr lang="ar-IQ" dirty="0" smtClean="0"/>
              <a:t>حينما يتطلب تحقيق أهداف البحث أعداد مقياس لقياس بعض السمات والخصائص النفسية أو </a:t>
            </a:r>
            <a:r>
              <a:rPr lang="ar-IQ" dirty="0" err="1" smtClean="0"/>
              <a:t>الأنفعالية</a:t>
            </a:r>
            <a:r>
              <a:rPr lang="ar-IQ" dirty="0" smtClean="0"/>
              <a:t> فان معظم الباحثين يشيرون في طور الحديث عن أعداد الفقرات </a:t>
            </a:r>
            <a:r>
              <a:rPr lang="ar-IQ" dirty="0" err="1" smtClean="0"/>
              <a:t>الى</a:t>
            </a:r>
            <a:r>
              <a:rPr lang="ar-IQ" dirty="0" smtClean="0"/>
              <a:t> أسلوب الصياغة المتبع في بنائها .</a:t>
            </a:r>
            <a:endParaRPr lang="en-US" dirty="0" smtClean="0"/>
          </a:p>
          <a:p>
            <a:r>
              <a:rPr lang="ar-IQ" dirty="0" smtClean="0"/>
              <a:t>    ومن الأخطاء الشائعة في هذا المجال هو الخلط الحاصل بين أسلوبين من أساليب بناء الفقرات </a:t>
            </a:r>
            <a:r>
              <a:rPr lang="ar-IQ" dirty="0" err="1" smtClean="0"/>
              <a:t>الأختبارية</a:t>
            </a:r>
            <a:r>
              <a:rPr lang="ar-IQ" dirty="0" smtClean="0"/>
              <a:t> , فبعض الباحثين يشيرون </a:t>
            </a:r>
            <a:r>
              <a:rPr lang="ar-IQ" dirty="0" err="1" smtClean="0"/>
              <a:t>الى</a:t>
            </a:r>
            <a:r>
              <a:rPr lang="ar-IQ" dirty="0" smtClean="0"/>
              <a:t> أن الأسلوب المتبع في صياغة الفقرات هو أسلوب ( </a:t>
            </a:r>
            <a:r>
              <a:rPr lang="ar-IQ" dirty="0" err="1" smtClean="0"/>
              <a:t>ليكرت</a:t>
            </a:r>
            <a:r>
              <a:rPr lang="ar-IQ" dirty="0" smtClean="0"/>
              <a:t> ) , على الرغم من </a:t>
            </a:r>
            <a:r>
              <a:rPr lang="ar-IQ" dirty="0" err="1" smtClean="0"/>
              <a:t>ان</a:t>
            </a:r>
            <a:r>
              <a:rPr lang="ar-IQ" dirty="0" smtClean="0"/>
              <a:t> أسلوب صياغة الفقرات هنا هو أسلوب ( العبارات التقريرية ) وهو واحد من الأساليب الشائعة </a:t>
            </a:r>
            <a:r>
              <a:rPr lang="ar-IQ" dirty="0" err="1" smtClean="0"/>
              <a:t>الأستخدام</a:t>
            </a:r>
            <a:r>
              <a:rPr lang="ar-IQ" dirty="0" smtClean="0"/>
              <a:t> في صياغة فقرات مقاييس الشخصية , وفي هذا الأسلوب تكون بدائل </a:t>
            </a:r>
            <a:r>
              <a:rPr lang="ar-IQ" dirty="0" err="1" smtClean="0"/>
              <a:t>الأجابة</a:t>
            </a:r>
            <a:r>
              <a:rPr lang="ar-IQ" dirty="0" smtClean="0"/>
              <a:t> التي تتبع كل فقرة متدرجة في شدة قياسها للسمة </a:t>
            </a:r>
            <a:r>
              <a:rPr lang="ar-IQ" dirty="0" err="1" smtClean="0"/>
              <a:t>او</a:t>
            </a:r>
            <a:r>
              <a:rPr lang="ar-IQ" dirty="0" smtClean="0"/>
              <a:t> الخاصية , فقد تكون هذه البدائل ثلاثية ( دائماً , أحياناً , نادراً ) أو رباعية ( دائماً , أحياناً , نادراً , أبداً ) , أو خماسية  ... الخ .</a:t>
            </a:r>
            <a:endParaRPr lang="en-US" dirty="0" smtClean="0"/>
          </a:p>
          <a:p>
            <a:r>
              <a:rPr lang="ar-IQ" dirty="0" smtClean="0"/>
              <a:t>     أما أسلوب ( </a:t>
            </a:r>
            <a:r>
              <a:rPr lang="ar-IQ" dirty="0" err="1" smtClean="0"/>
              <a:t>ليكرت</a:t>
            </a:r>
            <a:r>
              <a:rPr lang="ar-IQ" dirty="0" smtClean="0"/>
              <a:t> ) فهو من أكثر الأساليب شيوعاً في صياغة فقرات مقاييس </a:t>
            </a:r>
            <a:r>
              <a:rPr lang="ar-IQ" dirty="0" err="1" smtClean="0"/>
              <a:t>الأتجاهات</a:t>
            </a:r>
            <a:r>
              <a:rPr lang="ar-IQ" dirty="0" smtClean="0"/>
              <a:t>   ( حصراً ) , وفي هذا الأسلوب يكون عدد بدائل </a:t>
            </a:r>
            <a:r>
              <a:rPr lang="ar-IQ" dirty="0" err="1" smtClean="0"/>
              <a:t>الأجابة</a:t>
            </a:r>
            <a:r>
              <a:rPr lang="ar-IQ" dirty="0" smtClean="0"/>
              <a:t> هو عدداً فردياً , بمعنى أن هذه البدائل أما </a:t>
            </a:r>
            <a:r>
              <a:rPr lang="ar-IQ" dirty="0" err="1" smtClean="0"/>
              <a:t>ان</a:t>
            </a:r>
            <a:r>
              <a:rPr lang="ar-IQ" dirty="0" smtClean="0"/>
              <a:t> تكون ثلاثية أو خماسية أو سباعية , وفلسفة هذا التدريج للبدائل يمكن توضيحه بالمخطط الأتي </a:t>
            </a:r>
            <a:endParaRPr lang="en-US" dirty="0" smtClean="0"/>
          </a:p>
          <a:p>
            <a:r>
              <a:rPr lang="ar-IQ" dirty="0" smtClean="0"/>
              <a:t>   (  الموافقة  -------    الحياد    --------- الرفض )</a:t>
            </a:r>
            <a:endParaRPr lang="en-US" dirty="0" smtClean="0"/>
          </a:p>
          <a:p>
            <a:r>
              <a:rPr lang="ar-IQ" dirty="0" smtClean="0"/>
              <a:t>    وعلى هذا الأساس فأن </a:t>
            </a:r>
            <a:r>
              <a:rPr lang="ar-IQ" dirty="0" err="1" smtClean="0"/>
              <a:t>أستجابة</a:t>
            </a:r>
            <a:r>
              <a:rPr lang="ar-IQ" dirty="0" smtClean="0"/>
              <a:t> الفرد على كل فقرة في أي مقياس </a:t>
            </a:r>
            <a:r>
              <a:rPr lang="ar-IQ" dirty="0" err="1" smtClean="0"/>
              <a:t>للأتجاه</a:t>
            </a:r>
            <a:r>
              <a:rPr lang="ar-IQ" dirty="0" smtClean="0"/>
              <a:t> نحو موضوع ما  يمكن أن تتدرج من الموافقة التامة </a:t>
            </a:r>
            <a:r>
              <a:rPr lang="ar-IQ" dirty="0" err="1" smtClean="0"/>
              <a:t>الى</a:t>
            </a:r>
            <a:r>
              <a:rPr lang="ar-IQ" dirty="0" smtClean="0"/>
              <a:t> الرفض التام ولابد من وجود درجة الحياد التي تمثل منتصف المسافة بين القبول والرفض.</a:t>
            </a:r>
            <a:endParaRPr lang="en-US" dirty="0" smtClean="0"/>
          </a:p>
          <a:p>
            <a:endParaRPr lang="ar-IQ" dirty="0"/>
          </a:p>
        </p:txBody>
      </p:sp>
      <p:sp>
        <p:nvSpPr>
          <p:cNvPr id="3" name="عنوان 2"/>
          <p:cNvSpPr>
            <a:spLocks noGrp="1"/>
          </p:cNvSpPr>
          <p:nvPr>
            <p:ph type="title"/>
          </p:nvPr>
        </p:nvSpPr>
        <p:spPr/>
        <p:txBody>
          <a:bodyPr>
            <a:normAutofit/>
          </a:bodyPr>
          <a:lstStyle/>
          <a:p>
            <a:pPr algn="ctr"/>
            <a:r>
              <a:rPr lang="ar-IQ" dirty="0" smtClean="0"/>
              <a:t>أسلوب صياغة الفقرات </a:t>
            </a:r>
            <a:endParaRPr lang="ar-IQ"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85000" lnSpcReduction="10000"/>
          </a:bodyPr>
          <a:lstStyle/>
          <a:p>
            <a:r>
              <a:rPr lang="ar-IQ" dirty="0" smtClean="0"/>
              <a:t>يسال الكثير من الباحثين عن عدد الفقرات السلبية والايجابية التي يتضمنها مقياس الاتجاهات ، والى وقت قريب لم توجد </a:t>
            </a:r>
            <a:r>
              <a:rPr lang="ar-IQ" dirty="0" err="1" smtClean="0"/>
              <a:t>اي</a:t>
            </a:r>
            <a:r>
              <a:rPr lang="ar-IQ" dirty="0" smtClean="0"/>
              <a:t> دراسة حددت طبيعة عدد الفقرات السلبية والايجابية ، وفي دراسة قام </a:t>
            </a:r>
            <a:r>
              <a:rPr lang="ar-IQ" dirty="0" err="1" smtClean="0"/>
              <a:t>بها</a:t>
            </a:r>
            <a:r>
              <a:rPr lang="ar-IQ" dirty="0" smtClean="0"/>
              <a:t> (جاسم 2016 )للمقارنة بين </a:t>
            </a:r>
            <a:r>
              <a:rPr lang="ar-IQ" dirty="0" err="1" smtClean="0"/>
              <a:t>افضلية</a:t>
            </a:r>
            <a:r>
              <a:rPr lang="ar-IQ" dirty="0" smtClean="0"/>
              <a:t> صور مقاييس الاتجاهات ، وجدت الدراسة </a:t>
            </a:r>
            <a:r>
              <a:rPr lang="ar-IQ" dirty="0" err="1" smtClean="0"/>
              <a:t>الى</a:t>
            </a:r>
            <a:r>
              <a:rPr lang="ar-IQ" dirty="0" smtClean="0"/>
              <a:t> </a:t>
            </a:r>
            <a:r>
              <a:rPr lang="ar-IQ" dirty="0" err="1" smtClean="0"/>
              <a:t>افضلية</a:t>
            </a:r>
            <a:r>
              <a:rPr lang="ar-IQ" dirty="0" smtClean="0"/>
              <a:t> الصورة التي تحتوي عدد فقرات متساوي بين الفقرات السلبية والايجابية ، وعليه يجب على الباحثين عند الشروع ببناء مقياس في مجال الاتجاهات </a:t>
            </a:r>
            <a:r>
              <a:rPr lang="ar-IQ" dirty="0" err="1" smtClean="0"/>
              <a:t>ان</a:t>
            </a:r>
            <a:r>
              <a:rPr lang="ar-IQ" dirty="0" smtClean="0"/>
              <a:t> يعطي عدد فقرات متساوي بين الفقرات السلبية والايجابية </a:t>
            </a:r>
            <a:r>
              <a:rPr lang="ar-IQ" dirty="0" err="1" smtClean="0"/>
              <a:t>ولايفضل</a:t>
            </a:r>
            <a:r>
              <a:rPr lang="ar-IQ" dirty="0" smtClean="0"/>
              <a:t> </a:t>
            </a:r>
            <a:r>
              <a:rPr lang="ar-IQ" dirty="0" err="1" smtClean="0"/>
              <a:t>اسلوب</a:t>
            </a:r>
            <a:r>
              <a:rPr lang="ar-IQ" dirty="0" smtClean="0"/>
              <a:t> على </a:t>
            </a:r>
            <a:r>
              <a:rPr lang="ar-IQ" dirty="0" err="1" smtClean="0"/>
              <a:t>اسلوب</a:t>
            </a:r>
            <a:r>
              <a:rPr lang="ar-IQ" dirty="0" smtClean="0"/>
              <a:t> </a:t>
            </a:r>
            <a:r>
              <a:rPr lang="ar-IQ" dirty="0" err="1" smtClean="0"/>
              <a:t>اخر</a:t>
            </a:r>
            <a:r>
              <a:rPr lang="ar-IQ" dirty="0" smtClean="0"/>
              <a:t> في عدد الفقرات. </a:t>
            </a:r>
          </a:p>
          <a:p>
            <a:r>
              <a:rPr lang="ar-IQ" dirty="0" smtClean="0"/>
              <a:t>الدراسة منشورة باللغة الانكليزية</a:t>
            </a:r>
          </a:p>
          <a:p>
            <a:r>
              <a:rPr lang="en-US" b="1" dirty="0" smtClean="0"/>
              <a:t>The Effect of Negative and Positive Items Ratio on the Psychometrics of the Attitude Scales</a:t>
            </a:r>
            <a:endParaRPr lang="ar-IQ" b="1" dirty="0" smtClean="0"/>
          </a:p>
          <a:p>
            <a:r>
              <a:rPr lang="en-US" dirty="0" smtClean="0"/>
              <a:t>https://www.researchgate.net/publication/325093641_The_Effect_of_Negative_and_Positive_Items_Ratio_on_the_Psychometrics_of_the_Attitude_Scales</a:t>
            </a:r>
          </a:p>
          <a:p>
            <a:endParaRPr lang="en-US" dirty="0" smtClean="0"/>
          </a:p>
          <a:p>
            <a:endParaRPr lang="ar-IQ" dirty="0"/>
          </a:p>
        </p:txBody>
      </p:sp>
      <p:sp>
        <p:nvSpPr>
          <p:cNvPr id="3" name="عنوان 2"/>
          <p:cNvSpPr>
            <a:spLocks noGrp="1"/>
          </p:cNvSpPr>
          <p:nvPr>
            <p:ph type="title"/>
          </p:nvPr>
        </p:nvSpPr>
        <p:spPr/>
        <p:txBody>
          <a:bodyPr>
            <a:normAutofit fontScale="90000"/>
          </a:bodyPr>
          <a:lstStyle/>
          <a:p>
            <a:pPr algn="ctr"/>
            <a:r>
              <a:rPr lang="ar-IQ" dirty="0" smtClean="0"/>
              <a:t>تحديد عدد الفقرات السلبية والايجابية في مقاييس الاتجاهات</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r>
              <a:rPr lang="ar-IQ" dirty="0" smtClean="0"/>
              <a:t>عند الشروع في </a:t>
            </a:r>
            <a:r>
              <a:rPr lang="ar-IQ" dirty="0" err="1" smtClean="0"/>
              <a:t>اعداد</a:t>
            </a:r>
            <a:r>
              <a:rPr lang="ar-IQ" dirty="0" smtClean="0"/>
              <a:t> المقياس يسال الباحثين </a:t>
            </a:r>
            <a:r>
              <a:rPr lang="ar-IQ" dirty="0" err="1" smtClean="0"/>
              <a:t>ماهي</a:t>
            </a:r>
            <a:r>
              <a:rPr lang="ar-IQ" dirty="0" smtClean="0"/>
              <a:t> عدد الفقرات المناسب للمقياس وهذا سؤال عام ، </a:t>
            </a:r>
            <a:r>
              <a:rPr lang="ar-IQ" dirty="0" err="1" smtClean="0"/>
              <a:t>اذ</a:t>
            </a:r>
            <a:r>
              <a:rPr lang="ar-IQ" dirty="0" smtClean="0"/>
              <a:t> تعتمد عدد فقرات المقياس على طبيعة مساحة المفهوم فكلما احتوى المفهوم على عدد كبير من المكونات قلت عدد الفقرات ، والعكس صحيح ، لكن هنالك </a:t>
            </a:r>
            <a:r>
              <a:rPr lang="ar-IQ" dirty="0" err="1" smtClean="0"/>
              <a:t>اجراء</a:t>
            </a:r>
            <a:r>
              <a:rPr lang="ar-IQ" dirty="0" smtClean="0"/>
              <a:t> يستند </a:t>
            </a:r>
            <a:r>
              <a:rPr lang="ar-IQ" dirty="0" err="1" smtClean="0"/>
              <a:t>اليه</a:t>
            </a:r>
            <a:r>
              <a:rPr lang="ar-IQ" dirty="0" smtClean="0"/>
              <a:t> الباحثون في تحديد الفقرات في المجالات ، </a:t>
            </a:r>
            <a:r>
              <a:rPr lang="ar-IQ" dirty="0" err="1" smtClean="0"/>
              <a:t>اذ</a:t>
            </a:r>
            <a:r>
              <a:rPr lang="ar-IQ" dirty="0" smtClean="0"/>
              <a:t> يستند بعض الباحثين </a:t>
            </a:r>
            <a:r>
              <a:rPr lang="ar-IQ" dirty="0" err="1" smtClean="0"/>
              <a:t>الى</a:t>
            </a:r>
            <a:r>
              <a:rPr lang="ar-IQ" dirty="0" smtClean="0"/>
              <a:t> توزيع المقياس على الخبراء لتحديد </a:t>
            </a:r>
            <a:r>
              <a:rPr lang="ar-IQ" dirty="0" err="1" smtClean="0"/>
              <a:t>اهمية</a:t>
            </a:r>
            <a:r>
              <a:rPr lang="ar-IQ" dirty="0" smtClean="0"/>
              <a:t> المكونات </a:t>
            </a:r>
            <a:r>
              <a:rPr lang="ar-IQ" dirty="0" err="1" smtClean="0"/>
              <a:t>او</a:t>
            </a:r>
            <a:r>
              <a:rPr lang="ar-IQ" dirty="0" smtClean="0"/>
              <a:t> المجالات وفي ضوء </a:t>
            </a:r>
            <a:r>
              <a:rPr lang="ar-IQ" dirty="0" err="1" smtClean="0"/>
              <a:t>ارائهم</a:t>
            </a:r>
            <a:r>
              <a:rPr lang="ar-IQ" dirty="0" smtClean="0"/>
              <a:t> يضع الباحث فقرات ، فنجد هنالك تباين بين المجالات في عدد الفقرات.</a:t>
            </a:r>
            <a:endParaRPr lang="en-US" dirty="0" smtClean="0"/>
          </a:p>
          <a:p>
            <a:r>
              <a:rPr lang="ar-IQ" dirty="0" err="1" smtClean="0"/>
              <a:t>والاجابة</a:t>
            </a:r>
            <a:r>
              <a:rPr lang="ar-IQ" dirty="0" smtClean="0"/>
              <a:t> هنا انه على الباحث التقيد بما جاءت </a:t>
            </a:r>
            <a:r>
              <a:rPr lang="ar-IQ" dirty="0" err="1" smtClean="0"/>
              <a:t>به</a:t>
            </a:r>
            <a:r>
              <a:rPr lang="ar-IQ" dirty="0" smtClean="0"/>
              <a:t> النظرية التي اعتمدها ، </a:t>
            </a:r>
            <a:r>
              <a:rPr lang="ar-IQ" dirty="0" err="1" smtClean="0"/>
              <a:t>فاذا</a:t>
            </a:r>
            <a:r>
              <a:rPr lang="ar-IQ" dirty="0" smtClean="0"/>
              <a:t> لم تشر النظرية </a:t>
            </a:r>
            <a:r>
              <a:rPr lang="ar-IQ" dirty="0" err="1" smtClean="0"/>
              <a:t>الى</a:t>
            </a:r>
            <a:r>
              <a:rPr lang="ar-IQ" dirty="0" smtClean="0"/>
              <a:t> </a:t>
            </a:r>
            <a:r>
              <a:rPr lang="ar-IQ" dirty="0" err="1" smtClean="0"/>
              <a:t>اهمية</a:t>
            </a:r>
            <a:r>
              <a:rPr lang="ar-IQ" dirty="0" smtClean="0"/>
              <a:t> مجال عن مجال </a:t>
            </a:r>
            <a:r>
              <a:rPr lang="ar-IQ" dirty="0" err="1" smtClean="0"/>
              <a:t>اخر</a:t>
            </a:r>
            <a:r>
              <a:rPr lang="ar-IQ" dirty="0" smtClean="0"/>
              <a:t> فيجب </a:t>
            </a:r>
            <a:r>
              <a:rPr lang="ar-IQ" dirty="0" err="1" smtClean="0"/>
              <a:t>ان</a:t>
            </a:r>
            <a:r>
              <a:rPr lang="ar-IQ" dirty="0" smtClean="0"/>
              <a:t> </a:t>
            </a:r>
            <a:r>
              <a:rPr lang="ar-IQ" dirty="0" err="1" smtClean="0"/>
              <a:t>يصيغ</a:t>
            </a:r>
            <a:r>
              <a:rPr lang="ar-IQ" dirty="0" smtClean="0"/>
              <a:t> الباحث عدد فقرات متساوية لكل المجالات ، </a:t>
            </a:r>
            <a:r>
              <a:rPr lang="ar-IQ" dirty="0" err="1" smtClean="0"/>
              <a:t>ام</a:t>
            </a:r>
            <a:r>
              <a:rPr lang="ar-IQ" dirty="0" smtClean="0"/>
              <a:t> </a:t>
            </a:r>
            <a:r>
              <a:rPr lang="ar-IQ" dirty="0" err="1" smtClean="0"/>
              <a:t>اذا</a:t>
            </a:r>
            <a:r>
              <a:rPr lang="ar-IQ" dirty="0" smtClean="0"/>
              <a:t> </a:t>
            </a:r>
            <a:r>
              <a:rPr lang="ar-IQ" dirty="0" err="1" smtClean="0"/>
              <a:t>اشارت</a:t>
            </a:r>
            <a:r>
              <a:rPr lang="ar-IQ" dirty="0" smtClean="0"/>
              <a:t> النظرية </a:t>
            </a:r>
            <a:r>
              <a:rPr lang="ar-IQ" dirty="0" err="1" smtClean="0"/>
              <a:t>الى</a:t>
            </a:r>
            <a:r>
              <a:rPr lang="ar-IQ" dirty="0" smtClean="0"/>
              <a:t> </a:t>
            </a:r>
            <a:r>
              <a:rPr lang="ar-IQ" dirty="0" err="1" smtClean="0"/>
              <a:t>اهميو</a:t>
            </a:r>
            <a:r>
              <a:rPr lang="ar-IQ" dirty="0" smtClean="0"/>
              <a:t> مجال عن </a:t>
            </a:r>
            <a:r>
              <a:rPr lang="ar-IQ" dirty="0" err="1" smtClean="0"/>
              <a:t>اخر</a:t>
            </a:r>
            <a:r>
              <a:rPr lang="ar-IQ" dirty="0" smtClean="0"/>
              <a:t> فيجب على الباحث </a:t>
            </a:r>
            <a:r>
              <a:rPr lang="ar-IQ" dirty="0" err="1" smtClean="0"/>
              <a:t>ان</a:t>
            </a:r>
            <a:r>
              <a:rPr lang="ar-IQ" dirty="0" smtClean="0"/>
              <a:t> يزيد عدد الفقرات في المجال بحسب </a:t>
            </a:r>
            <a:r>
              <a:rPr lang="ar-IQ" dirty="0" err="1" smtClean="0"/>
              <a:t>اهميته</a:t>
            </a:r>
            <a:r>
              <a:rPr lang="ar-IQ" dirty="0" smtClean="0"/>
              <a:t> المؤكدة من قبل النظرية.</a:t>
            </a:r>
            <a:endParaRPr lang="en-US" dirty="0" smtClean="0"/>
          </a:p>
          <a:p>
            <a:pPr algn="just"/>
            <a:endParaRPr lang="ar-IQ" dirty="0"/>
          </a:p>
        </p:txBody>
      </p:sp>
      <p:sp>
        <p:nvSpPr>
          <p:cNvPr id="3" name="عنوان 2"/>
          <p:cNvSpPr>
            <a:spLocks noGrp="1"/>
          </p:cNvSpPr>
          <p:nvPr>
            <p:ph type="title"/>
          </p:nvPr>
        </p:nvSpPr>
        <p:spPr/>
        <p:txBody>
          <a:bodyPr>
            <a:normAutofit fontScale="90000"/>
          </a:bodyPr>
          <a:lstStyle/>
          <a:p>
            <a:pPr algn="ctr"/>
            <a:r>
              <a:rPr lang="ar-IQ" dirty="0" smtClean="0"/>
              <a:t>تحديد عدد فقرات المقياس  الذي يحتوى على مجالات </a:t>
            </a:r>
            <a:r>
              <a:rPr lang="ar-IQ" dirty="0" err="1" smtClean="0"/>
              <a:t>او</a:t>
            </a:r>
            <a:r>
              <a:rPr lang="ar-IQ" dirty="0" smtClean="0"/>
              <a:t> مكونات.</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908720"/>
            <a:ext cx="8496944" cy="5949280"/>
          </a:xfrm>
        </p:spPr>
        <p:txBody>
          <a:bodyPr>
            <a:normAutofit fontScale="77500" lnSpcReduction="20000"/>
          </a:bodyPr>
          <a:lstStyle/>
          <a:p>
            <a:r>
              <a:rPr lang="ar-IQ" dirty="0" smtClean="0"/>
              <a:t> عندما يكون هدف البحث هو بناء برنامج تدريبي أو أرشادي فأن الباحث يلجأ </a:t>
            </a:r>
            <a:r>
              <a:rPr lang="ar-IQ" dirty="0" err="1" smtClean="0"/>
              <a:t>الى</a:t>
            </a:r>
            <a:r>
              <a:rPr lang="ar-IQ" dirty="0" smtClean="0"/>
              <a:t> </a:t>
            </a:r>
            <a:r>
              <a:rPr lang="ar-IQ" dirty="0" err="1" smtClean="0"/>
              <a:t>أنتقاء</a:t>
            </a:r>
            <a:r>
              <a:rPr lang="ar-IQ" dirty="0" smtClean="0"/>
              <a:t> عينة من الأفراد يطبق عليهم البرنامج التدريبي </a:t>
            </a:r>
            <a:r>
              <a:rPr lang="ar-IQ" dirty="0" err="1" smtClean="0"/>
              <a:t>او</a:t>
            </a:r>
            <a:r>
              <a:rPr lang="ar-IQ" dirty="0" smtClean="0"/>
              <a:t> التعليمي أو </a:t>
            </a:r>
            <a:r>
              <a:rPr lang="ar-IQ" dirty="0" err="1" smtClean="0"/>
              <a:t>الأرشادي</a:t>
            </a:r>
            <a:r>
              <a:rPr lang="ar-IQ" dirty="0" smtClean="0"/>
              <a:t> للتعرف على مدى فاعليته .</a:t>
            </a:r>
            <a:endParaRPr lang="en-US" dirty="0" smtClean="0"/>
          </a:p>
          <a:p>
            <a:r>
              <a:rPr lang="ar-IQ" dirty="0" smtClean="0"/>
              <a:t>    وانتقاء العينة الملائمة في مثل هذه البحوث البحوث يعد أمراً مهماً جدا , فمعظم الباحثين في هذا المجال يلجئون إلى تطبيق مقياس أو اختبار تشخيصي يتم من خلاله تحديد عينة الأفراد الذين سيطبق عليهم البرنامج من خلال مقارنة متوسط درجاتهم مع المتوسط النظري للمقياس بعده درجة القطع التي تفصل بين من يمتلكون السمة أو </a:t>
            </a:r>
            <a:r>
              <a:rPr lang="ar-IQ" dirty="0" err="1" smtClean="0"/>
              <a:t>لايمتلكونها</a:t>
            </a:r>
            <a:r>
              <a:rPr lang="ar-IQ" dirty="0" smtClean="0"/>
              <a:t> , </a:t>
            </a:r>
            <a:r>
              <a:rPr lang="ar-IQ" dirty="0" err="1" smtClean="0"/>
              <a:t>وأختيار</a:t>
            </a:r>
            <a:r>
              <a:rPr lang="ar-IQ" dirty="0" smtClean="0"/>
              <a:t> الفئة الأعلى أو الأدنى من المتوسط النظري ( بحسب هدف البرنامج ) .</a:t>
            </a:r>
            <a:endParaRPr lang="en-US" dirty="0" smtClean="0"/>
          </a:p>
          <a:p>
            <a:r>
              <a:rPr lang="ar-IQ" dirty="0" smtClean="0"/>
              <a:t>    </a:t>
            </a:r>
            <a:r>
              <a:rPr lang="ar-IQ" dirty="0" err="1" smtClean="0"/>
              <a:t>والأنتقاد</a:t>
            </a:r>
            <a:r>
              <a:rPr lang="ar-IQ" dirty="0" smtClean="0"/>
              <a:t> الموجه لهذا الأجراء هو أن الأفراد الذين يتم </a:t>
            </a:r>
            <a:r>
              <a:rPr lang="ar-IQ" dirty="0" err="1" smtClean="0"/>
              <a:t>أختيارهم</a:t>
            </a:r>
            <a:r>
              <a:rPr lang="ar-IQ" dirty="0" smtClean="0"/>
              <a:t> </a:t>
            </a:r>
            <a:r>
              <a:rPr lang="ar-IQ" dirty="0" err="1" smtClean="0"/>
              <a:t>بهذة</a:t>
            </a:r>
            <a:r>
              <a:rPr lang="ar-IQ" dirty="0" smtClean="0"/>
              <a:t> الطريقة من الممكن </a:t>
            </a:r>
            <a:r>
              <a:rPr lang="ar-IQ" dirty="0" err="1" smtClean="0"/>
              <a:t>ان</a:t>
            </a:r>
            <a:r>
              <a:rPr lang="ar-IQ" dirty="0" smtClean="0"/>
              <a:t> يكون متوسط درجاتهم قريباً من المتوسط النظري للمقياس عند </a:t>
            </a:r>
            <a:r>
              <a:rPr lang="ar-IQ" dirty="0" err="1" smtClean="0"/>
              <a:t>الأختبار</a:t>
            </a:r>
            <a:r>
              <a:rPr lang="ar-IQ" dirty="0" smtClean="0"/>
              <a:t> القبلي , كما ويمكن </a:t>
            </a:r>
            <a:r>
              <a:rPr lang="ar-IQ" dirty="0" err="1" smtClean="0"/>
              <a:t>ان</a:t>
            </a:r>
            <a:r>
              <a:rPr lang="ar-IQ" dirty="0" smtClean="0"/>
              <a:t> يرتفع هذا المتوسط عن المتوسط النظري بدرجة بسيطة في </a:t>
            </a:r>
            <a:r>
              <a:rPr lang="ar-IQ" dirty="0" err="1" smtClean="0"/>
              <a:t>الأختبار</a:t>
            </a:r>
            <a:r>
              <a:rPr lang="ar-IQ" dirty="0" smtClean="0"/>
              <a:t> </a:t>
            </a:r>
            <a:r>
              <a:rPr lang="ar-IQ" dirty="0" err="1" smtClean="0"/>
              <a:t>البعدي</a:t>
            </a:r>
            <a:r>
              <a:rPr lang="ar-IQ" dirty="0" smtClean="0"/>
              <a:t> عند </a:t>
            </a:r>
            <a:r>
              <a:rPr lang="ar-IQ" dirty="0" err="1" smtClean="0"/>
              <a:t>أنتهاء</a:t>
            </a:r>
            <a:r>
              <a:rPr lang="ar-IQ" dirty="0" smtClean="0"/>
              <a:t> تطبيق البرنامج , </a:t>
            </a:r>
            <a:r>
              <a:rPr lang="ar-IQ" dirty="0" err="1" smtClean="0"/>
              <a:t>ولاكن</a:t>
            </a:r>
            <a:r>
              <a:rPr lang="ar-IQ" dirty="0" smtClean="0"/>
              <a:t> </a:t>
            </a:r>
            <a:r>
              <a:rPr lang="ar-IQ" dirty="0" err="1" smtClean="0"/>
              <a:t>لايمكن</a:t>
            </a:r>
            <a:r>
              <a:rPr lang="ar-IQ" dirty="0" smtClean="0"/>
              <a:t> الجزم بأن جلسات البرنامج كانت هي صاحبة التأثير , فقد تلعب عوامل النضج والتعلم والخبرة البسيطة المستمدة من بعض جلسات البرنامج في أحداث هذه الزيادة البسيطة .</a:t>
            </a:r>
            <a:endParaRPr lang="en-US" dirty="0" smtClean="0"/>
          </a:p>
          <a:p>
            <a:r>
              <a:rPr lang="ar-IQ" dirty="0" smtClean="0"/>
              <a:t>    والأجراء الأفضل هنا هو </a:t>
            </a:r>
            <a:r>
              <a:rPr lang="ar-IQ" dirty="0" err="1" smtClean="0"/>
              <a:t>ان</a:t>
            </a:r>
            <a:r>
              <a:rPr lang="ar-IQ" dirty="0" smtClean="0"/>
              <a:t> يطبق المقياس على عينة من الأفراد ثم يحسب </a:t>
            </a:r>
            <a:r>
              <a:rPr lang="ar-IQ" dirty="0" err="1" smtClean="0"/>
              <a:t>الأنحراف</a:t>
            </a:r>
            <a:r>
              <a:rPr lang="ar-IQ" dirty="0" smtClean="0"/>
              <a:t> المعياري للدرجات , ثم يتم </a:t>
            </a:r>
            <a:r>
              <a:rPr lang="ar-IQ" dirty="0" err="1" smtClean="0"/>
              <a:t>أنتقاء</a:t>
            </a:r>
            <a:r>
              <a:rPr lang="ar-IQ" dirty="0" smtClean="0"/>
              <a:t> العينة التي ستشمل بجلسات البرنامج من خلال الركون </a:t>
            </a:r>
            <a:r>
              <a:rPr lang="ar-IQ" dirty="0" err="1" smtClean="0"/>
              <a:t>الى</a:t>
            </a:r>
            <a:r>
              <a:rPr lang="ar-IQ" dirty="0" smtClean="0"/>
              <a:t> درجة القطع التالية  :</a:t>
            </a:r>
            <a:endParaRPr lang="en-US" dirty="0" smtClean="0"/>
          </a:p>
          <a:p>
            <a:r>
              <a:rPr lang="ar-IQ" dirty="0" smtClean="0"/>
              <a:t> ( درجة القطع =  المتوسط النظري للمقياس  + </a:t>
            </a:r>
            <a:r>
              <a:rPr lang="ar-IQ" dirty="0" err="1" smtClean="0"/>
              <a:t>الأنحراف</a:t>
            </a:r>
            <a:r>
              <a:rPr lang="ar-IQ" dirty="0" smtClean="0"/>
              <a:t> المعياري المحسوب للعينة  )</a:t>
            </a:r>
            <a:endParaRPr lang="en-US" dirty="0" smtClean="0"/>
          </a:p>
          <a:p>
            <a:r>
              <a:rPr lang="ar-IQ" dirty="0" smtClean="0"/>
              <a:t>    ولزيادة الدقة يمكن للباحث أن يضاعف قيمة </a:t>
            </a:r>
            <a:r>
              <a:rPr lang="ar-IQ" dirty="0" err="1" smtClean="0"/>
              <a:t>الأنحراف</a:t>
            </a:r>
            <a:r>
              <a:rPr lang="ar-IQ" dirty="0" smtClean="0"/>
              <a:t> المعياري المضاف للمتوسط النظري لتكون درجة القطع كالأتي :</a:t>
            </a:r>
            <a:endParaRPr lang="en-US" dirty="0" smtClean="0"/>
          </a:p>
          <a:p>
            <a:r>
              <a:rPr lang="ar-IQ" dirty="0" smtClean="0"/>
              <a:t>  درجة القطع =  المتوسط النظري  + ( </a:t>
            </a:r>
            <a:r>
              <a:rPr lang="ar-IQ" dirty="0" err="1" smtClean="0"/>
              <a:t>الأنحراف</a:t>
            </a:r>
            <a:r>
              <a:rPr lang="ar-IQ" dirty="0" smtClean="0"/>
              <a:t> المعياري للعينة  × </a:t>
            </a:r>
            <a:r>
              <a:rPr lang="en-US" dirty="0" smtClean="0"/>
              <a:t>2</a:t>
            </a:r>
            <a:r>
              <a:rPr lang="ar-IQ" dirty="0" smtClean="0"/>
              <a:t> )</a:t>
            </a:r>
            <a:endParaRPr lang="ar-IQ" dirty="0"/>
          </a:p>
        </p:txBody>
      </p:sp>
      <p:sp>
        <p:nvSpPr>
          <p:cNvPr id="3" name="عنوان 2"/>
          <p:cNvSpPr>
            <a:spLocks noGrp="1"/>
          </p:cNvSpPr>
          <p:nvPr>
            <p:ph type="title"/>
          </p:nvPr>
        </p:nvSpPr>
        <p:spPr>
          <a:xfrm>
            <a:off x="457200" y="692696"/>
            <a:ext cx="8229600" cy="288032"/>
          </a:xfrm>
        </p:spPr>
        <p:txBody>
          <a:bodyPr>
            <a:normAutofit fontScale="90000"/>
          </a:bodyPr>
          <a:lstStyle/>
          <a:p>
            <a:pPr algn="ctr"/>
            <a:r>
              <a:rPr lang="ar-IQ" dirty="0" smtClean="0"/>
              <a:t> تحديد درجة القطع عند أعداد البرامج التدريبية أو </a:t>
            </a:r>
            <a:r>
              <a:rPr lang="ar-IQ" dirty="0" err="1" smtClean="0"/>
              <a:t>الأرشادية</a:t>
            </a:r>
            <a:r>
              <a:rPr lang="ar-IQ" dirty="0" smtClean="0"/>
              <a:t>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0" y="1052736"/>
            <a:ext cx="9144000" cy="5544616"/>
          </a:xfrm>
        </p:spPr>
        <p:txBody>
          <a:bodyPr>
            <a:normAutofit fontScale="85000" lnSpcReduction="10000"/>
          </a:bodyPr>
          <a:lstStyle/>
          <a:p>
            <a:r>
              <a:rPr lang="ar-IQ" dirty="0" err="1" smtClean="0"/>
              <a:t>اذا</a:t>
            </a:r>
            <a:r>
              <a:rPr lang="ar-IQ" dirty="0" smtClean="0"/>
              <a:t> كان عدد فقرات المقياس تتراوح بين 30-60 فقرة ، يفضل </a:t>
            </a:r>
            <a:r>
              <a:rPr lang="ar-IQ" dirty="0" err="1" smtClean="0"/>
              <a:t>ان</a:t>
            </a:r>
            <a:r>
              <a:rPr lang="ar-IQ" dirty="0" smtClean="0"/>
              <a:t> يطبق المقياس بدون ورقة </a:t>
            </a:r>
            <a:r>
              <a:rPr lang="ar-IQ" dirty="0" err="1" smtClean="0"/>
              <a:t>الاجابة</a:t>
            </a:r>
            <a:r>
              <a:rPr lang="ar-IQ" dirty="0" smtClean="0"/>
              <a:t> كونه يعطي مؤشرات </a:t>
            </a:r>
            <a:r>
              <a:rPr lang="ar-IQ" dirty="0" err="1" smtClean="0"/>
              <a:t>احصائية</a:t>
            </a:r>
            <a:r>
              <a:rPr lang="ar-IQ" dirty="0" smtClean="0"/>
              <a:t> </a:t>
            </a:r>
            <a:r>
              <a:rPr lang="ar-IQ" dirty="0" err="1" smtClean="0"/>
              <a:t>افضل</a:t>
            </a:r>
            <a:r>
              <a:rPr lang="ar-IQ" dirty="0" smtClean="0"/>
              <a:t> من تطبيقه بوجود ورقة </a:t>
            </a:r>
            <a:r>
              <a:rPr lang="ar-IQ" dirty="0" err="1" smtClean="0"/>
              <a:t>اجابة</a:t>
            </a:r>
            <a:r>
              <a:rPr lang="ar-IQ" dirty="0" smtClean="0"/>
              <a:t> منفصلة ، وهذا </a:t>
            </a:r>
            <a:r>
              <a:rPr lang="ar-IQ" dirty="0" err="1" smtClean="0"/>
              <a:t>ماتوصلت</a:t>
            </a:r>
            <a:r>
              <a:rPr lang="ar-IQ" dirty="0" smtClean="0"/>
              <a:t> </a:t>
            </a:r>
            <a:r>
              <a:rPr lang="ar-IQ" dirty="0" err="1" smtClean="0"/>
              <a:t>اليه</a:t>
            </a:r>
            <a:r>
              <a:rPr lang="ar-IQ" dirty="0" smtClean="0"/>
              <a:t> دراسة السامرائي 2013، كما تختلف طريقة تطبيق </a:t>
            </a:r>
            <a:r>
              <a:rPr lang="ar-IQ" dirty="0" err="1" smtClean="0"/>
              <a:t>الادوات</a:t>
            </a:r>
            <a:r>
              <a:rPr lang="ar-IQ" dirty="0" smtClean="0"/>
              <a:t> من بحث </a:t>
            </a:r>
            <a:r>
              <a:rPr lang="ar-IQ" dirty="0" err="1" smtClean="0"/>
              <a:t>الى</a:t>
            </a:r>
            <a:r>
              <a:rPr lang="ar-IQ" dirty="0" smtClean="0"/>
              <a:t> </a:t>
            </a:r>
            <a:r>
              <a:rPr lang="ar-IQ" dirty="0" err="1" smtClean="0"/>
              <a:t>اخر</a:t>
            </a:r>
            <a:r>
              <a:rPr lang="ar-IQ" dirty="0" smtClean="0"/>
              <a:t> فمنهم من يستعمل التطبيق اليدوي ومنهم من يستعمل التطبيق الالكتروني وفي دراسة قام </a:t>
            </a:r>
            <a:r>
              <a:rPr lang="ar-IQ" dirty="0" err="1" smtClean="0"/>
              <a:t>بها</a:t>
            </a:r>
            <a:r>
              <a:rPr lang="ar-IQ" dirty="0" smtClean="0"/>
              <a:t> (</a:t>
            </a:r>
            <a:r>
              <a:rPr lang="ar-IQ" dirty="0" err="1" smtClean="0"/>
              <a:t>ارنوط</a:t>
            </a:r>
            <a:r>
              <a:rPr lang="ar-IQ" dirty="0" smtClean="0"/>
              <a:t> </a:t>
            </a:r>
            <a:r>
              <a:rPr lang="ar-IQ" dirty="0" err="1" smtClean="0"/>
              <a:t>وانور</a:t>
            </a:r>
            <a:r>
              <a:rPr lang="ar-IQ" dirty="0" smtClean="0"/>
              <a:t> وجاسم 2019) توصلت </a:t>
            </a:r>
            <a:r>
              <a:rPr lang="ar-IQ" dirty="0" err="1" smtClean="0"/>
              <a:t>الى</a:t>
            </a:r>
            <a:r>
              <a:rPr lang="ar-IQ" dirty="0" smtClean="0"/>
              <a:t> </a:t>
            </a:r>
            <a:r>
              <a:rPr lang="ar-IQ" dirty="0" err="1" smtClean="0"/>
              <a:t>افضلية</a:t>
            </a:r>
            <a:r>
              <a:rPr lang="ar-IQ" dirty="0" smtClean="0"/>
              <a:t> تطبيق المقاييس النفسية بصورة الكترونية </a:t>
            </a:r>
            <a:r>
              <a:rPr lang="ar-IQ" dirty="0" err="1" smtClean="0"/>
              <a:t>اذا</a:t>
            </a:r>
            <a:r>
              <a:rPr lang="ar-IQ" dirty="0" smtClean="0"/>
              <a:t> </a:t>
            </a:r>
            <a:r>
              <a:rPr lang="ar-IQ" dirty="0" err="1" smtClean="0"/>
              <a:t>اشارت</a:t>
            </a:r>
            <a:r>
              <a:rPr lang="ar-IQ" dirty="0" smtClean="0"/>
              <a:t> الخصائص </a:t>
            </a:r>
            <a:r>
              <a:rPr lang="ar-IQ" dirty="0" err="1" smtClean="0"/>
              <a:t>السيكومترية</a:t>
            </a:r>
            <a:r>
              <a:rPr lang="ar-IQ" dirty="0" smtClean="0"/>
              <a:t> لطريقة التطبيق الالكتروني </a:t>
            </a:r>
            <a:r>
              <a:rPr lang="ar-IQ" dirty="0" err="1" smtClean="0"/>
              <a:t>افضلية</a:t>
            </a:r>
            <a:r>
              <a:rPr lang="ar-IQ" dirty="0" smtClean="0"/>
              <a:t> واضحة مقارنة بالتطبيق اليدوي ، وعليه يرى الباحثان اعتماد التطبيق الالكتروني في تطبيق المقاييس النفسية. </a:t>
            </a:r>
            <a:endParaRPr lang="en-US" dirty="0" smtClean="0"/>
          </a:p>
          <a:p>
            <a:r>
              <a:rPr lang="en-US" dirty="0" smtClean="0"/>
              <a:t>The Difference of Two Application Methods (Manual and Electronic) and Their Effect on the Personality Metrics Psychometric Properties: A Structural Equation Model</a:t>
            </a:r>
            <a:endParaRPr lang="ar-IQ" dirty="0" smtClean="0"/>
          </a:p>
          <a:p>
            <a:r>
              <a:rPr lang="en-US" dirty="0" smtClean="0"/>
              <a:t>research in Psychology and Behavioral Sciences, 2019, Vol. 7, No. 1, 5-15 Available online at http://pubs.sciepub.com/rpbs/7/1/2 Published by Science and Education Publishing DOI:10.12691/rpbs-7 -1-2 </a:t>
            </a:r>
            <a:br>
              <a:rPr lang="en-US" dirty="0" smtClean="0"/>
            </a:br>
            <a:endParaRPr lang="ar-IQ" dirty="0"/>
          </a:p>
        </p:txBody>
      </p:sp>
      <p:sp>
        <p:nvSpPr>
          <p:cNvPr id="3" name="عنوان 2"/>
          <p:cNvSpPr>
            <a:spLocks noGrp="1"/>
          </p:cNvSpPr>
          <p:nvPr>
            <p:ph type="title"/>
          </p:nvPr>
        </p:nvSpPr>
        <p:spPr/>
        <p:txBody>
          <a:bodyPr>
            <a:normAutofit/>
          </a:bodyPr>
          <a:lstStyle/>
          <a:p>
            <a:pPr algn="ctr"/>
            <a:r>
              <a:rPr lang="ar-IQ" dirty="0" smtClean="0"/>
              <a:t>آلية تطبيق المقاييس </a:t>
            </a:r>
            <a:endParaRPr lang="ar-IQ"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79512" y="1340768"/>
            <a:ext cx="8964488" cy="5328592"/>
          </a:xfrm>
        </p:spPr>
        <p:txBody>
          <a:bodyPr>
            <a:normAutofit fontScale="77500" lnSpcReduction="20000"/>
          </a:bodyPr>
          <a:lstStyle/>
          <a:p>
            <a:pPr algn="just"/>
            <a:r>
              <a:rPr lang="ar-IQ" dirty="0" smtClean="0"/>
              <a:t> تعد طريقة تحليل التباين واحدة من الطرائق المستخدمة في التحقق من ثبات المقاييس </a:t>
            </a:r>
            <a:r>
              <a:rPr lang="ar-IQ" dirty="0" err="1" smtClean="0"/>
              <a:t>والأختبارات</a:t>
            </a:r>
            <a:r>
              <a:rPr lang="ar-IQ" dirty="0" smtClean="0"/>
              <a:t> النفسية والتربوية </a:t>
            </a:r>
            <a:r>
              <a:rPr lang="ar-IQ" dirty="0" err="1" smtClean="0"/>
              <a:t>و</a:t>
            </a:r>
            <a:r>
              <a:rPr lang="ar-IQ" dirty="0" smtClean="0"/>
              <a:t> وهنالك أربع معادلات فرعية تندرج ضمن هذه الطريقة وهي:</a:t>
            </a:r>
            <a:endParaRPr lang="en-US" dirty="0" smtClean="0"/>
          </a:p>
          <a:p>
            <a:pPr algn="just"/>
            <a:r>
              <a:rPr lang="ar-IQ" dirty="0" smtClean="0"/>
              <a:t>معادلة </a:t>
            </a:r>
            <a:r>
              <a:rPr lang="ar-IQ" dirty="0" err="1" smtClean="0"/>
              <a:t>كيودر</a:t>
            </a:r>
            <a:r>
              <a:rPr lang="ar-IQ" dirty="0" smtClean="0"/>
              <a:t> – </a:t>
            </a:r>
            <a:r>
              <a:rPr lang="ar-IQ" dirty="0" err="1" smtClean="0"/>
              <a:t>ريتشاردسون</a:t>
            </a:r>
            <a:r>
              <a:rPr lang="ar-IQ" dirty="0" smtClean="0"/>
              <a:t> </a:t>
            </a:r>
            <a:r>
              <a:rPr lang="en-US" dirty="0" smtClean="0"/>
              <a:t>20</a:t>
            </a:r>
            <a:r>
              <a:rPr lang="ar-IQ" dirty="0" smtClean="0"/>
              <a:t> .</a:t>
            </a:r>
            <a:endParaRPr lang="en-US" dirty="0" smtClean="0"/>
          </a:p>
          <a:p>
            <a:pPr algn="just"/>
            <a:r>
              <a:rPr lang="ar-IQ" dirty="0" smtClean="0"/>
              <a:t>معادلة </a:t>
            </a:r>
            <a:r>
              <a:rPr lang="ar-IQ" dirty="0" err="1" smtClean="0"/>
              <a:t>كيودر</a:t>
            </a:r>
            <a:r>
              <a:rPr lang="ar-IQ" dirty="0" smtClean="0"/>
              <a:t> – </a:t>
            </a:r>
            <a:r>
              <a:rPr lang="ar-IQ" dirty="0" err="1" smtClean="0"/>
              <a:t>ريتشاردسون</a:t>
            </a:r>
            <a:r>
              <a:rPr lang="ar-IQ" dirty="0" smtClean="0"/>
              <a:t>  </a:t>
            </a:r>
            <a:r>
              <a:rPr lang="en-US" dirty="0" smtClean="0"/>
              <a:t>21</a:t>
            </a:r>
            <a:r>
              <a:rPr lang="ar-IQ" dirty="0" smtClean="0"/>
              <a:t>  .</a:t>
            </a:r>
            <a:endParaRPr lang="en-US" dirty="0" smtClean="0"/>
          </a:p>
          <a:p>
            <a:pPr algn="just"/>
            <a:r>
              <a:rPr lang="ar-IQ" dirty="0" smtClean="0"/>
              <a:t>معادلة ألفا – </a:t>
            </a:r>
            <a:r>
              <a:rPr lang="ar-IQ" dirty="0" err="1" smtClean="0"/>
              <a:t>كرونباخ</a:t>
            </a:r>
            <a:r>
              <a:rPr lang="ar-IQ" dirty="0" smtClean="0"/>
              <a:t> .</a:t>
            </a:r>
            <a:endParaRPr lang="en-US" dirty="0" smtClean="0"/>
          </a:p>
          <a:p>
            <a:pPr algn="just"/>
            <a:r>
              <a:rPr lang="ar-IQ" dirty="0" smtClean="0"/>
              <a:t>معادلة هويت .</a:t>
            </a:r>
            <a:endParaRPr lang="en-US" dirty="0" smtClean="0"/>
          </a:p>
          <a:p>
            <a:pPr algn="just"/>
            <a:r>
              <a:rPr lang="ar-IQ" dirty="0" smtClean="0"/>
              <a:t>    وتختلف هذه المعادلات الأربعة من حيث الشروط الخاصة باستخدام كلاً منها , وتعد معادلة ( ألفا – </a:t>
            </a:r>
            <a:r>
              <a:rPr lang="ar-IQ" dirty="0" err="1" smtClean="0"/>
              <a:t>كرونباخ</a:t>
            </a:r>
            <a:r>
              <a:rPr lang="ar-IQ" dirty="0" smtClean="0"/>
              <a:t> ) أسهل هذه المعادلات </a:t>
            </a:r>
            <a:r>
              <a:rPr lang="ar-IQ" dirty="0" err="1" smtClean="0"/>
              <a:t>أستخداماً</a:t>
            </a:r>
            <a:r>
              <a:rPr lang="ar-IQ" dirty="0" smtClean="0"/>
              <a:t> وأكثرها شيوعاً , لأنها </a:t>
            </a:r>
            <a:r>
              <a:rPr lang="ar-IQ" dirty="0" err="1" smtClean="0"/>
              <a:t>لاتحتاج</a:t>
            </a:r>
            <a:r>
              <a:rPr lang="ar-IQ" dirty="0" smtClean="0"/>
              <a:t> </a:t>
            </a:r>
            <a:r>
              <a:rPr lang="ar-IQ" dirty="0" err="1" smtClean="0"/>
              <a:t>الى</a:t>
            </a:r>
            <a:r>
              <a:rPr lang="ar-IQ" dirty="0" smtClean="0"/>
              <a:t> متطلبات أو شروط </a:t>
            </a:r>
            <a:r>
              <a:rPr lang="ar-IQ" dirty="0" err="1" smtClean="0"/>
              <a:t>للأستخدام</a:t>
            </a:r>
            <a:r>
              <a:rPr lang="ar-IQ" dirty="0" smtClean="0"/>
              <a:t> كما هو الحال في المعادلات الثلاث </a:t>
            </a:r>
            <a:r>
              <a:rPr lang="ar-IQ" dirty="0" err="1" smtClean="0"/>
              <a:t>الاخرى</a:t>
            </a:r>
            <a:r>
              <a:rPr lang="ar-IQ" dirty="0" smtClean="0"/>
              <a:t> , فهي تصلح لحساب ثبات جميع أنواع </a:t>
            </a:r>
            <a:r>
              <a:rPr lang="ar-IQ" dirty="0" err="1" smtClean="0"/>
              <a:t>الأختبارات</a:t>
            </a:r>
            <a:r>
              <a:rPr lang="ar-IQ" dirty="0" smtClean="0"/>
              <a:t> والمقاييس سواءً أكانت ذات </a:t>
            </a:r>
            <a:r>
              <a:rPr lang="ar-IQ" dirty="0" err="1" smtClean="0"/>
              <a:t>أجابة</a:t>
            </a:r>
            <a:r>
              <a:rPr lang="ar-IQ" dirty="0" smtClean="0"/>
              <a:t> متقطعة أو متدرجة ,   </a:t>
            </a:r>
            <a:r>
              <a:rPr lang="ar-IQ" dirty="0" err="1" smtClean="0"/>
              <a:t>فبالأمكان</a:t>
            </a:r>
            <a:r>
              <a:rPr lang="ar-IQ" dirty="0" smtClean="0"/>
              <a:t> </a:t>
            </a:r>
            <a:r>
              <a:rPr lang="ar-IQ" dirty="0" err="1" smtClean="0"/>
              <a:t>أستخدام</a:t>
            </a:r>
            <a:r>
              <a:rPr lang="ar-IQ" dirty="0" smtClean="0"/>
              <a:t> </a:t>
            </a:r>
            <a:r>
              <a:rPr lang="ar-IQ" dirty="0" err="1" smtClean="0"/>
              <a:t>هذة</a:t>
            </a:r>
            <a:r>
              <a:rPr lang="ar-IQ" dirty="0" smtClean="0"/>
              <a:t> المعادلة لحساب ثبات </a:t>
            </a:r>
            <a:r>
              <a:rPr lang="ar-IQ" dirty="0" err="1" smtClean="0"/>
              <a:t>الأختبارات</a:t>
            </a:r>
            <a:r>
              <a:rPr lang="ar-IQ" dirty="0" smtClean="0"/>
              <a:t> </a:t>
            </a:r>
            <a:r>
              <a:rPr lang="ar-IQ" dirty="0" err="1" smtClean="0"/>
              <a:t>التحصيلية</a:t>
            </a:r>
            <a:r>
              <a:rPr lang="ar-IQ" dirty="0" smtClean="0"/>
              <a:t> ومقاييس الشخصية ومقاييس </a:t>
            </a:r>
            <a:r>
              <a:rPr lang="ar-IQ" dirty="0" err="1" smtClean="0"/>
              <a:t>الأتجاهات</a:t>
            </a:r>
            <a:r>
              <a:rPr lang="ar-IQ" dirty="0" smtClean="0"/>
              <a:t> ... الخ .</a:t>
            </a:r>
            <a:endParaRPr lang="en-US" dirty="0" smtClean="0"/>
          </a:p>
          <a:p>
            <a:pPr algn="just"/>
            <a:r>
              <a:rPr lang="ar-IQ" dirty="0" smtClean="0"/>
              <a:t>     على الرغم من ذلك فأن بعض الباحثين </a:t>
            </a:r>
            <a:r>
              <a:rPr lang="ar-IQ" dirty="0" err="1" smtClean="0"/>
              <a:t>يلجأون</a:t>
            </a:r>
            <a:r>
              <a:rPr lang="ar-IQ" dirty="0" smtClean="0"/>
              <a:t> </a:t>
            </a:r>
            <a:r>
              <a:rPr lang="ar-IQ" dirty="0" err="1" smtClean="0"/>
              <a:t>الى</a:t>
            </a:r>
            <a:r>
              <a:rPr lang="ar-IQ" dirty="0" smtClean="0"/>
              <a:t> </a:t>
            </a:r>
            <a:r>
              <a:rPr lang="ar-IQ" dirty="0" err="1" smtClean="0"/>
              <a:t>أستخدام</a:t>
            </a:r>
            <a:r>
              <a:rPr lang="ar-IQ" dirty="0" smtClean="0"/>
              <a:t> معادلتي ( </a:t>
            </a:r>
            <a:r>
              <a:rPr lang="ar-IQ" dirty="0" err="1" smtClean="0"/>
              <a:t>كيودر</a:t>
            </a:r>
            <a:r>
              <a:rPr lang="ar-IQ" dirty="0" smtClean="0"/>
              <a:t> – </a:t>
            </a:r>
            <a:r>
              <a:rPr lang="ar-IQ" dirty="0" err="1" smtClean="0"/>
              <a:t>ريتشاردسون</a:t>
            </a:r>
            <a:r>
              <a:rPr lang="ar-IQ" dirty="0" smtClean="0"/>
              <a:t>  </a:t>
            </a:r>
            <a:r>
              <a:rPr lang="en-US" dirty="0" smtClean="0"/>
              <a:t>20</a:t>
            </a:r>
            <a:r>
              <a:rPr lang="ar-IQ" dirty="0" smtClean="0"/>
              <a:t>  و </a:t>
            </a:r>
            <a:r>
              <a:rPr lang="en-US" dirty="0" smtClean="0"/>
              <a:t>21</a:t>
            </a:r>
            <a:r>
              <a:rPr lang="ar-IQ" dirty="0" smtClean="0"/>
              <a:t>  ) ويغفلون المتطلبات الصعبة أحياناً الواجب توافرها </a:t>
            </a:r>
            <a:r>
              <a:rPr lang="ar-IQ" dirty="0" err="1" smtClean="0"/>
              <a:t>لأستخدام</a:t>
            </a:r>
            <a:r>
              <a:rPr lang="ar-IQ" dirty="0" smtClean="0"/>
              <a:t> هاتين المعادلتين , كما أن </a:t>
            </a:r>
            <a:r>
              <a:rPr lang="ar-IQ" dirty="0" err="1" smtClean="0"/>
              <a:t>أستخدام</a:t>
            </a:r>
            <a:r>
              <a:rPr lang="ar-IQ" dirty="0" smtClean="0"/>
              <a:t> معادلة ( هويت ) يتطلب أعداد جدولاً لتحليل التباين .</a:t>
            </a:r>
            <a:endParaRPr lang="en-US" dirty="0" smtClean="0"/>
          </a:p>
          <a:p>
            <a:pPr algn="just"/>
            <a:r>
              <a:rPr lang="ar-IQ" dirty="0" smtClean="0"/>
              <a:t>    من ناحية أخرى فأن من الأخطاء الشائعة هو </a:t>
            </a:r>
            <a:r>
              <a:rPr lang="ar-IQ" dirty="0" err="1" smtClean="0"/>
              <a:t>ماتشير</a:t>
            </a:r>
            <a:r>
              <a:rPr lang="ar-IQ" dirty="0" smtClean="0"/>
              <a:t> أليه بعض البحوث من أنه قد تم </a:t>
            </a:r>
            <a:r>
              <a:rPr lang="ar-IQ" dirty="0" err="1" smtClean="0"/>
              <a:t>أستخدام</a:t>
            </a:r>
            <a:r>
              <a:rPr lang="ar-IQ" dirty="0" smtClean="0"/>
              <a:t> طريقة ألفا – </a:t>
            </a:r>
            <a:r>
              <a:rPr lang="ar-IQ" dirty="0" err="1" smtClean="0"/>
              <a:t>كرونباخ</a:t>
            </a:r>
            <a:r>
              <a:rPr lang="ar-IQ" dirty="0" smtClean="0"/>
              <a:t> في حساب الثبات , والأفضل هو </a:t>
            </a:r>
            <a:r>
              <a:rPr lang="ar-IQ" dirty="0" err="1" smtClean="0"/>
              <a:t>الأشارة</a:t>
            </a:r>
            <a:r>
              <a:rPr lang="ar-IQ" dirty="0" smtClean="0"/>
              <a:t> </a:t>
            </a:r>
            <a:r>
              <a:rPr lang="ar-IQ" dirty="0" err="1" smtClean="0"/>
              <a:t>الى</a:t>
            </a:r>
            <a:r>
              <a:rPr lang="ar-IQ" dirty="0" smtClean="0"/>
              <a:t> </a:t>
            </a:r>
            <a:r>
              <a:rPr lang="ar-IQ" dirty="0" err="1" smtClean="0"/>
              <a:t>أعتماد</a:t>
            </a:r>
            <a:r>
              <a:rPr lang="ar-IQ" dirty="0" smtClean="0"/>
              <a:t> طريقة تحليل التباين </a:t>
            </a:r>
            <a:r>
              <a:rPr lang="ar-IQ" dirty="0" err="1" smtClean="0"/>
              <a:t>بأستخدام</a:t>
            </a:r>
            <a:r>
              <a:rPr lang="ar-IQ" dirty="0" smtClean="0"/>
              <a:t> معادلة ألفا – </a:t>
            </a:r>
            <a:r>
              <a:rPr lang="ar-IQ" dirty="0" err="1" smtClean="0"/>
              <a:t>كرونباخ</a:t>
            </a:r>
            <a:r>
              <a:rPr lang="ar-IQ" dirty="0" smtClean="0"/>
              <a:t> .</a:t>
            </a:r>
            <a:endParaRPr lang="ar-IQ" dirty="0"/>
          </a:p>
        </p:txBody>
      </p:sp>
      <p:sp>
        <p:nvSpPr>
          <p:cNvPr id="3" name="عنوان 2"/>
          <p:cNvSpPr>
            <a:spLocks noGrp="1"/>
          </p:cNvSpPr>
          <p:nvPr>
            <p:ph type="title"/>
          </p:nvPr>
        </p:nvSpPr>
        <p:spPr/>
        <p:txBody>
          <a:bodyPr>
            <a:normAutofit fontScale="90000"/>
          </a:bodyPr>
          <a:lstStyle/>
          <a:p>
            <a:pPr algn="ctr"/>
            <a:r>
              <a:rPr lang="ar-IQ" dirty="0" smtClean="0"/>
              <a:t>معادلة ( ألفا – </a:t>
            </a:r>
            <a:r>
              <a:rPr lang="ar-IQ" dirty="0" err="1" smtClean="0"/>
              <a:t>كرونباخ</a:t>
            </a:r>
            <a:r>
              <a:rPr lang="ar-IQ" dirty="0" smtClean="0"/>
              <a:t> ) لحساب ثبات المقياس أو </a:t>
            </a:r>
            <a:r>
              <a:rPr lang="ar-IQ" dirty="0" err="1" smtClean="0"/>
              <a:t>الأختبار</a:t>
            </a:r>
            <a:r>
              <a:rPr lang="ar-IQ" dirty="0" smtClean="0"/>
              <a:t> </a:t>
            </a:r>
            <a:endParaRPr lang="ar-IQ"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686800" cy="5116024"/>
          </a:xfrm>
        </p:spPr>
        <p:txBody>
          <a:bodyPr/>
          <a:lstStyle/>
          <a:p>
            <a:pPr algn="just"/>
            <a:r>
              <a:rPr lang="ar-IQ" dirty="0" smtClean="0"/>
              <a:t> يلجا اغلب الباحثين </a:t>
            </a:r>
            <a:r>
              <a:rPr lang="ar-IQ" dirty="0" err="1" smtClean="0"/>
              <a:t>الى</a:t>
            </a:r>
            <a:r>
              <a:rPr lang="ar-IQ" dirty="0" smtClean="0"/>
              <a:t> اختيار مجموعة متغيرات يكافئ </a:t>
            </a:r>
            <a:r>
              <a:rPr lang="ar-IQ" dirty="0" err="1" smtClean="0"/>
              <a:t>بها</a:t>
            </a:r>
            <a:r>
              <a:rPr lang="ar-IQ" dirty="0" smtClean="0"/>
              <a:t> بين المجموعة التجريبية والضابطة ، مستندا في ذلك </a:t>
            </a:r>
            <a:r>
              <a:rPr lang="ar-IQ" dirty="0" err="1" smtClean="0"/>
              <a:t>الى</a:t>
            </a:r>
            <a:r>
              <a:rPr lang="ar-IQ" dirty="0" smtClean="0"/>
              <a:t> الدراسات السابقة ، وهذا </a:t>
            </a:r>
            <a:r>
              <a:rPr lang="ar-IQ" dirty="0" err="1" smtClean="0"/>
              <a:t>الاجراء</a:t>
            </a:r>
            <a:r>
              <a:rPr lang="ar-IQ" dirty="0" smtClean="0"/>
              <a:t> يفتقد الدقة ، </a:t>
            </a:r>
            <a:r>
              <a:rPr lang="ar-IQ" dirty="0" err="1" smtClean="0"/>
              <a:t>اذ</a:t>
            </a:r>
            <a:r>
              <a:rPr lang="ar-IQ" dirty="0" smtClean="0"/>
              <a:t> </a:t>
            </a:r>
            <a:r>
              <a:rPr lang="ar-IQ" dirty="0" err="1" smtClean="0"/>
              <a:t>ان</a:t>
            </a:r>
            <a:r>
              <a:rPr lang="ar-IQ" dirty="0" smtClean="0"/>
              <a:t> اختيار المتغيرات </a:t>
            </a:r>
            <a:r>
              <a:rPr lang="ar-IQ" dirty="0" err="1" smtClean="0"/>
              <a:t>الدخلية</a:t>
            </a:r>
            <a:r>
              <a:rPr lang="ar-IQ" dirty="0" smtClean="0"/>
              <a:t> التي تؤثر على المتغير التابع </a:t>
            </a:r>
            <a:r>
              <a:rPr lang="ar-IQ" dirty="0" err="1" smtClean="0"/>
              <a:t>لاتستند</a:t>
            </a:r>
            <a:r>
              <a:rPr lang="ar-IQ" dirty="0" smtClean="0"/>
              <a:t> فقط على الدراسات السابقة </a:t>
            </a:r>
            <a:r>
              <a:rPr lang="ar-IQ" dirty="0" err="1" smtClean="0"/>
              <a:t>انما</a:t>
            </a:r>
            <a:r>
              <a:rPr lang="ar-IQ" dirty="0" smtClean="0"/>
              <a:t> الخبرة الشخصية للباحث ، فضلا عن التحليل الدقيق للمتغير التابع (</a:t>
            </a:r>
            <a:r>
              <a:rPr lang="ar-IQ" dirty="0" err="1" smtClean="0"/>
              <a:t>اي</a:t>
            </a:r>
            <a:r>
              <a:rPr lang="ar-IQ" dirty="0" smtClean="0"/>
              <a:t> التفصيل في </a:t>
            </a:r>
            <a:r>
              <a:rPr lang="ar-IQ" dirty="0" err="1" smtClean="0"/>
              <a:t>الاطار</a:t>
            </a:r>
            <a:r>
              <a:rPr lang="ar-IQ" dirty="0" smtClean="0"/>
              <a:t> النظري للعوامل المؤثرة في المتغير التابع).</a:t>
            </a:r>
            <a:endParaRPr lang="en-US" dirty="0" smtClean="0"/>
          </a:p>
          <a:p>
            <a:pPr algn="just"/>
            <a:r>
              <a:rPr lang="ar-IQ" dirty="0" smtClean="0"/>
              <a:t>وعليه يجب </a:t>
            </a:r>
            <a:r>
              <a:rPr lang="ar-IQ" dirty="0" err="1" smtClean="0"/>
              <a:t>ان</a:t>
            </a:r>
            <a:r>
              <a:rPr lang="ar-IQ" dirty="0" smtClean="0"/>
              <a:t> يقوم الباحث بالتحليل الدقيق للمتغير التابع ومعرفة المتغيرات التي ترتبط </a:t>
            </a:r>
            <a:r>
              <a:rPr lang="ar-IQ" dirty="0" err="1" smtClean="0"/>
              <a:t>به</a:t>
            </a:r>
            <a:r>
              <a:rPr lang="ar-IQ" dirty="0" smtClean="0"/>
              <a:t> وليس الاستناد </a:t>
            </a:r>
            <a:r>
              <a:rPr lang="ar-IQ" dirty="0" err="1" smtClean="0"/>
              <a:t>الى</a:t>
            </a:r>
            <a:r>
              <a:rPr lang="ar-IQ" dirty="0" smtClean="0"/>
              <a:t> الدراسات السابقة فقط.</a:t>
            </a:r>
            <a:endParaRPr lang="en-US" dirty="0" smtClean="0"/>
          </a:p>
          <a:p>
            <a:endParaRPr lang="ar-IQ" dirty="0"/>
          </a:p>
        </p:txBody>
      </p:sp>
      <p:sp>
        <p:nvSpPr>
          <p:cNvPr id="3" name="عنوان 2"/>
          <p:cNvSpPr>
            <a:spLocks noGrp="1"/>
          </p:cNvSpPr>
          <p:nvPr>
            <p:ph type="title"/>
          </p:nvPr>
        </p:nvSpPr>
        <p:spPr/>
        <p:txBody>
          <a:bodyPr>
            <a:normAutofit fontScale="90000"/>
          </a:bodyPr>
          <a:lstStyle/>
          <a:p>
            <a:pPr algn="ctr"/>
            <a:r>
              <a:rPr lang="ar-IQ" dirty="0" smtClean="0"/>
              <a:t>المتغيرات الدخيلة التي يكافئ </a:t>
            </a:r>
            <a:r>
              <a:rPr lang="ar-IQ" dirty="0" err="1" smtClean="0"/>
              <a:t>بها</a:t>
            </a:r>
            <a:r>
              <a:rPr lang="ar-IQ" dirty="0" smtClean="0"/>
              <a:t> الباحثين بين المجموعة التجريبية والضابطة.</a:t>
            </a:r>
            <a:endParaRPr lang="ar-IQ"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dirty="0" smtClean="0"/>
              <a:t>في البحوث التجريبية على الباحثين التحقق من </a:t>
            </a:r>
            <a:r>
              <a:rPr lang="ar-IQ" dirty="0" err="1" smtClean="0"/>
              <a:t>اعتدالية</a:t>
            </a:r>
            <a:r>
              <a:rPr lang="ar-IQ" dirty="0" smtClean="0"/>
              <a:t> التوزيع قبل الشروع باختيار الوسلية </a:t>
            </a:r>
            <a:r>
              <a:rPr lang="ar-IQ" dirty="0" err="1" smtClean="0"/>
              <a:t>الاحصائية</a:t>
            </a:r>
            <a:r>
              <a:rPr lang="ar-IQ" dirty="0" smtClean="0"/>
              <a:t> ، كون عملية تحديد التوزيع </a:t>
            </a:r>
            <a:r>
              <a:rPr lang="ar-IQ" dirty="0" err="1" smtClean="0"/>
              <a:t>الاعتدالي</a:t>
            </a:r>
            <a:r>
              <a:rPr lang="ar-IQ" dirty="0" smtClean="0"/>
              <a:t> يفرض على الباحث نوع </a:t>
            </a:r>
            <a:r>
              <a:rPr lang="ar-IQ" dirty="0" err="1" smtClean="0"/>
              <a:t>الاحصاء</a:t>
            </a:r>
            <a:r>
              <a:rPr lang="ar-IQ" dirty="0" smtClean="0"/>
              <a:t> المستخدم ، </a:t>
            </a:r>
            <a:r>
              <a:rPr lang="ar-IQ" dirty="0" err="1" smtClean="0"/>
              <a:t>اذ</a:t>
            </a:r>
            <a:r>
              <a:rPr lang="ar-IQ" dirty="0" smtClean="0"/>
              <a:t> يستخدم اغلب الباحثين </a:t>
            </a:r>
            <a:r>
              <a:rPr lang="ar-IQ" dirty="0" err="1" smtClean="0"/>
              <a:t>الاحصاء</a:t>
            </a:r>
            <a:r>
              <a:rPr lang="ar-IQ" dirty="0" smtClean="0"/>
              <a:t> </a:t>
            </a:r>
            <a:r>
              <a:rPr lang="ar-IQ" dirty="0" err="1" smtClean="0"/>
              <a:t>المعلمي</a:t>
            </a:r>
            <a:r>
              <a:rPr lang="ar-IQ" dirty="0" smtClean="0"/>
              <a:t> في استخراج النتائج وتكون حجم العينة الواحدة اقل من (30) فرد كان تكون (25) فاقل ، ففي هذه الحالة على الباحث </a:t>
            </a:r>
            <a:r>
              <a:rPr lang="ar-IQ" dirty="0" err="1" smtClean="0"/>
              <a:t>ان</a:t>
            </a:r>
            <a:r>
              <a:rPr lang="ar-IQ" dirty="0" smtClean="0"/>
              <a:t> يتحقق من </a:t>
            </a:r>
            <a:r>
              <a:rPr lang="ar-IQ" dirty="0" err="1" smtClean="0"/>
              <a:t>اعتدالية</a:t>
            </a:r>
            <a:r>
              <a:rPr lang="ar-IQ" dirty="0" smtClean="0"/>
              <a:t> التوزيع من خلال حساب (الوسط والوسيط والمنوال) فضلا عن </a:t>
            </a:r>
            <a:r>
              <a:rPr lang="ar-IQ" dirty="0" err="1" smtClean="0"/>
              <a:t>التفرطح</a:t>
            </a:r>
            <a:r>
              <a:rPr lang="ar-IQ" dirty="0" smtClean="0"/>
              <a:t> والالتواء ومربع </a:t>
            </a:r>
            <a:r>
              <a:rPr lang="ar-IQ" dirty="0" err="1" smtClean="0"/>
              <a:t>كاي</a:t>
            </a:r>
            <a:r>
              <a:rPr lang="ar-IQ" dirty="0" smtClean="0"/>
              <a:t> لحسن المطابقة كل هذه المؤشرات تعطي دليل واضح على </a:t>
            </a:r>
            <a:r>
              <a:rPr lang="ar-IQ" dirty="0" err="1" smtClean="0"/>
              <a:t>اعتدالية</a:t>
            </a:r>
            <a:r>
              <a:rPr lang="ar-IQ" dirty="0" smtClean="0"/>
              <a:t> التوزيع .</a:t>
            </a:r>
            <a:endParaRPr lang="en-US" dirty="0" smtClean="0"/>
          </a:p>
          <a:p>
            <a:pPr>
              <a:buNone/>
            </a:pPr>
            <a:endParaRPr lang="ar-IQ" dirty="0"/>
          </a:p>
        </p:txBody>
      </p:sp>
      <p:sp>
        <p:nvSpPr>
          <p:cNvPr id="3" name="عنوان 2"/>
          <p:cNvSpPr>
            <a:spLocks noGrp="1"/>
          </p:cNvSpPr>
          <p:nvPr>
            <p:ph type="title"/>
          </p:nvPr>
        </p:nvSpPr>
        <p:spPr/>
        <p:txBody>
          <a:bodyPr>
            <a:normAutofit fontScale="90000"/>
          </a:bodyPr>
          <a:lstStyle/>
          <a:p>
            <a:pPr algn="ctr"/>
            <a:r>
              <a:rPr lang="ar-IQ" dirty="0" smtClean="0"/>
              <a:t>التحقق من </a:t>
            </a:r>
            <a:r>
              <a:rPr lang="ar-IQ" dirty="0" err="1" smtClean="0"/>
              <a:t>اعتدالية</a:t>
            </a:r>
            <a:r>
              <a:rPr lang="ar-IQ" dirty="0" smtClean="0"/>
              <a:t> التوزيع قبل استخدام الوسيلة </a:t>
            </a:r>
            <a:r>
              <a:rPr lang="ar-IQ" dirty="0" err="1" smtClean="0"/>
              <a:t>الاحصائية</a:t>
            </a:r>
            <a:endParaRPr lang="ar-IQ"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dirty="0" smtClean="0"/>
              <a:t>يسال </a:t>
            </a:r>
            <a:r>
              <a:rPr lang="ar-IQ" dirty="0" err="1" smtClean="0"/>
              <a:t>اكثر</a:t>
            </a:r>
            <a:r>
              <a:rPr lang="ar-IQ" dirty="0" smtClean="0"/>
              <a:t> الباحثين عن مكان </a:t>
            </a:r>
            <a:r>
              <a:rPr lang="ar-IQ" dirty="0" err="1" smtClean="0"/>
              <a:t>اجراء</a:t>
            </a:r>
            <a:r>
              <a:rPr lang="ar-IQ" dirty="0" smtClean="0"/>
              <a:t> التجربة بالنسبة للمجموعة التجريبية والضابطة هل تجرى في نفس المكان </a:t>
            </a:r>
            <a:r>
              <a:rPr lang="ar-IQ" dirty="0" err="1" smtClean="0"/>
              <a:t>ام</a:t>
            </a:r>
            <a:r>
              <a:rPr lang="ar-IQ" dirty="0" smtClean="0"/>
              <a:t> في مكانين مختلفين.</a:t>
            </a:r>
            <a:endParaRPr lang="en-US" dirty="0" smtClean="0"/>
          </a:p>
          <a:p>
            <a:pPr algn="just"/>
            <a:r>
              <a:rPr lang="ar-IQ" dirty="0" err="1" smtClean="0"/>
              <a:t>والاجابة</a:t>
            </a:r>
            <a:r>
              <a:rPr lang="ar-IQ" dirty="0" smtClean="0"/>
              <a:t> هنا </a:t>
            </a:r>
            <a:r>
              <a:rPr lang="ar-IQ" dirty="0" err="1" smtClean="0"/>
              <a:t>ان</a:t>
            </a:r>
            <a:r>
              <a:rPr lang="ar-IQ" dirty="0" smtClean="0"/>
              <a:t> تجرى التجربة في مكانين مختلفين حفاظا على سلامة التجربة من التلوث التجريبي ، ولكن هذا </a:t>
            </a:r>
            <a:r>
              <a:rPr lang="ar-IQ" dirty="0" err="1" smtClean="0"/>
              <a:t>الاجراء</a:t>
            </a:r>
            <a:r>
              <a:rPr lang="ar-IQ" dirty="0" smtClean="0"/>
              <a:t> يتم بشرط </a:t>
            </a:r>
            <a:r>
              <a:rPr lang="ar-IQ" dirty="0" err="1" smtClean="0"/>
              <a:t>اساس</a:t>
            </a:r>
            <a:r>
              <a:rPr lang="ar-IQ" dirty="0" smtClean="0"/>
              <a:t> </a:t>
            </a:r>
            <a:r>
              <a:rPr lang="ar-IQ" dirty="0" err="1" smtClean="0"/>
              <a:t>الا</a:t>
            </a:r>
            <a:r>
              <a:rPr lang="ar-IQ" dirty="0" smtClean="0"/>
              <a:t> وهو </a:t>
            </a:r>
            <a:r>
              <a:rPr lang="ar-IQ" dirty="0" err="1" smtClean="0"/>
              <a:t>ان</a:t>
            </a:r>
            <a:r>
              <a:rPr lang="ar-IQ" dirty="0" smtClean="0"/>
              <a:t> يكون المكانين متجانسين في عدد من المتغيرات التي يمكن </a:t>
            </a:r>
            <a:r>
              <a:rPr lang="ar-IQ" dirty="0" err="1" smtClean="0"/>
              <a:t>ان</a:t>
            </a:r>
            <a:r>
              <a:rPr lang="ar-IQ" dirty="0" smtClean="0"/>
              <a:t> تعد متغيرات دخيلة (المستوى الاقتصادي والاجتماعي وجنس المدرس) فهذه متغيرات </a:t>
            </a:r>
            <a:r>
              <a:rPr lang="ar-IQ" dirty="0" err="1" smtClean="0"/>
              <a:t>اساسية</a:t>
            </a:r>
            <a:r>
              <a:rPr lang="ar-IQ" dirty="0" smtClean="0"/>
              <a:t> يجب على الباحثين </a:t>
            </a:r>
            <a:r>
              <a:rPr lang="ar-IQ" dirty="0" err="1" smtClean="0"/>
              <a:t>ان</a:t>
            </a:r>
            <a:r>
              <a:rPr lang="ar-IQ" dirty="0" smtClean="0"/>
              <a:t> </a:t>
            </a:r>
            <a:r>
              <a:rPr lang="ar-IQ" dirty="0" err="1" smtClean="0"/>
              <a:t>يتاكدوا</a:t>
            </a:r>
            <a:r>
              <a:rPr lang="ar-IQ" dirty="0" smtClean="0"/>
              <a:t> من وجودهم وفي هذه الحالة يمكن </a:t>
            </a:r>
            <a:r>
              <a:rPr lang="ar-IQ" dirty="0" err="1" smtClean="0"/>
              <a:t>ان</a:t>
            </a:r>
            <a:r>
              <a:rPr lang="ar-IQ" dirty="0" smtClean="0"/>
              <a:t> تجرى التجربة في مكانين مختلفين.</a:t>
            </a:r>
            <a:endParaRPr lang="en-US" dirty="0" smtClean="0"/>
          </a:p>
          <a:p>
            <a:pPr>
              <a:buNone/>
            </a:pPr>
            <a:endParaRPr lang="ar-IQ" dirty="0"/>
          </a:p>
        </p:txBody>
      </p:sp>
      <p:sp>
        <p:nvSpPr>
          <p:cNvPr id="3" name="عنوان 2"/>
          <p:cNvSpPr>
            <a:spLocks noGrp="1"/>
          </p:cNvSpPr>
          <p:nvPr>
            <p:ph type="title"/>
          </p:nvPr>
        </p:nvSpPr>
        <p:spPr/>
        <p:txBody>
          <a:bodyPr>
            <a:normAutofit/>
          </a:bodyPr>
          <a:lstStyle/>
          <a:p>
            <a:pPr algn="ctr"/>
            <a:r>
              <a:rPr lang="ar-IQ" dirty="0" smtClean="0"/>
              <a:t>مكان </a:t>
            </a:r>
            <a:r>
              <a:rPr lang="ar-IQ" dirty="0" err="1" smtClean="0"/>
              <a:t>اجراء</a:t>
            </a:r>
            <a:r>
              <a:rPr lang="ar-IQ" dirty="0" smtClean="0"/>
              <a:t> التجارب في البحوث التجريبية</a:t>
            </a:r>
            <a:endParaRPr lang="ar-IQ"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dirty="0" smtClean="0"/>
              <a:t> </a:t>
            </a:r>
            <a:r>
              <a:rPr lang="ar-IQ" sz="4000" dirty="0" smtClean="0"/>
              <a:t>يهدف البحث الحالي إلى الوقوف على بعض الإشكاليات الإحصائية والمنهجية التي تواجه الباحثين في مجال البحوث التربوية والنفسية عند أعداد الإجراءات في البحوث التربوية والنفسية وطرائق التدريس من ناحية استعمال الوسائل الإحصائية وإعداد أدوات البحث .</a:t>
            </a:r>
            <a:endParaRPr lang="ar-IQ" sz="4000" dirty="0"/>
          </a:p>
        </p:txBody>
      </p:sp>
      <p:sp>
        <p:nvSpPr>
          <p:cNvPr id="3" name="عنوان 2"/>
          <p:cNvSpPr>
            <a:spLocks noGrp="1"/>
          </p:cNvSpPr>
          <p:nvPr>
            <p:ph type="title"/>
          </p:nvPr>
        </p:nvSpPr>
        <p:spPr/>
        <p:txBody>
          <a:bodyPr/>
          <a:lstStyle/>
          <a:p>
            <a:pPr algn="ctr"/>
            <a:r>
              <a:rPr lang="ar-IQ" dirty="0" smtClean="0"/>
              <a:t>مقدمة </a:t>
            </a:r>
            <a:endParaRPr lang="ar-IQ"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435280" cy="5116024"/>
          </a:xfrm>
        </p:spPr>
        <p:txBody>
          <a:bodyPr>
            <a:normAutofit fontScale="92500" lnSpcReduction="20000"/>
          </a:bodyPr>
          <a:lstStyle/>
          <a:p>
            <a:r>
              <a:rPr lang="ar-IQ" dirty="0" smtClean="0"/>
              <a:t>*يقع اغلب الباحثين </a:t>
            </a:r>
            <a:r>
              <a:rPr lang="ar-IQ" dirty="0" err="1" smtClean="0"/>
              <a:t>بالخطا</a:t>
            </a:r>
            <a:r>
              <a:rPr lang="ar-IQ" dirty="0" smtClean="0"/>
              <a:t> في تحقيق </a:t>
            </a:r>
            <a:r>
              <a:rPr lang="ar-IQ" dirty="0" err="1" smtClean="0"/>
              <a:t>اهداف</a:t>
            </a:r>
            <a:r>
              <a:rPr lang="ar-IQ" dirty="0" smtClean="0"/>
              <a:t> بحثه وخصوصا البحوث الوصفية </a:t>
            </a:r>
            <a:r>
              <a:rPr lang="ar-IQ" dirty="0" err="1" smtClean="0"/>
              <a:t>الارتباطية</a:t>
            </a:r>
            <a:r>
              <a:rPr lang="ar-IQ" dirty="0" smtClean="0"/>
              <a:t> ، </a:t>
            </a:r>
            <a:r>
              <a:rPr lang="ar-IQ" dirty="0" err="1" smtClean="0"/>
              <a:t>اذ</a:t>
            </a:r>
            <a:r>
              <a:rPr lang="ar-IQ" dirty="0" smtClean="0"/>
              <a:t> يضع الباحث </a:t>
            </a:r>
            <a:r>
              <a:rPr lang="ar-IQ" dirty="0" err="1" smtClean="0"/>
              <a:t>اهدافا</a:t>
            </a:r>
            <a:r>
              <a:rPr lang="ar-IQ" dirty="0" smtClean="0"/>
              <a:t> تخص دلالة الفروق في المتغير علما </a:t>
            </a:r>
            <a:r>
              <a:rPr lang="ar-IQ" dirty="0" err="1" smtClean="0"/>
              <a:t>ان</a:t>
            </a:r>
            <a:r>
              <a:rPr lang="ar-IQ" dirty="0" smtClean="0"/>
              <a:t> الدراسة التي يهدف </a:t>
            </a:r>
            <a:r>
              <a:rPr lang="ar-IQ" dirty="0" err="1" smtClean="0"/>
              <a:t>اليها</a:t>
            </a:r>
            <a:r>
              <a:rPr lang="ar-IQ" dirty="0" smtClean="0"/>
              <a:t> هي </a:t>
            </a:r>
            <a:r>
              <a:rPr lang="ar-IQ" dirty="0" err="1" smtClean="0"/>
              <a:t>ايجاد</a:t>
            </a:r>
            <a:r>
              <a:rPr lang="ar-IQ" dirty="0" smtClean="0"/>
              <a:t> علاقة وليست دراسات مقارنة مثل(علاقة الذكاء بالتحصيل ) ، فنرى الباحث يسهب ويركز في </a:t>
            </a:r>
            <a:r>
              <a:rPr lang="ar-IQ" dirty="0" err="1" smtClean="0"/>
              <a:t>ايجاد</a:t>
            </a:r>
            <a:r>
              <a:rPr lang="ar-IQ" dirty="0" smtClean="0"/>
              <a:t> الفروق في الذكاء بحسب الجنس والتخصص والصف وكذلك التحصيل ، ويكتفي </a:t>
            </a:r>
            <a:r>
              <a:rPr lang="ar-IQ" dirty="0" err="1" smtClean="0"/>
              <a:t>بايجاد</a:t>
            </a:r>
            <a:r>
              <a:rPr lang="ar-IQ" dirty="0" smtClean="0"/>
              <a:t> العلاقة بين الذكاء والتحصل ، والمفترض </a:t>
            </a:r>
            <a:r>
              <a:rPr lang="ar-IQ" dirty="0" err="1" smtClean="0"/>
              <a:t>ان</a:t>
            </a:r>
            <a:r>
              <a:rPr lang="ar-IQ" dirty="0" smtClean="0"/>
              <a:t> يجد العلاقة بين المتغيرين بحسب الجنس والتخصص والصف ، ومن ثم </a:t>
            </a:r>
            <a:r>
              <a:rPr lang="ar-IQ" dirty="0" err="1" smtClean="0"/>
              <a:t>ايجاد</a:t>
            </a:r>
            <a:r>
              <a:rPr lang="ar-IQ" dirty="0" smtClean="0"/>
              <a:t> دلالة الفروق في العلاقة بين المتغيرين بحسب الجنس والتخصص والصف </a:t>
            </a:r>
            <a:r>
              <a:rPr lang="ar-IQ" dirty="0" err="1" smtClean="0"/>
              <a:t>ويهمل</a:t>
            </a:r>
            <a:r>
              <a:rPr lang="ar-IQ" dirty="0" smtClean="0"/>
              <a:t> </a:t>
            </a:r>
            <a:r>
              <a:rPr lang="ar-IQ" dirty="0" err="1" smtClean="0"/>
              <a:t>ادق</a:t>
            </a:r>
            <a:r>
              <a:rPr lang="ar-IQ" dirty="0" smtClean="0"/>
              <a:t> التفاصيل في العلاقات ، علما </a:t>
            </a:r>
            <a:r>
              <a:rPr lang="ar-IQ" dirty="0" err="1" smtClean="0"/>
              <a:t>ان</a:t>
            </a:r>
            <a:r>
              <a:rPr lang="ar-IQ" dirty="0" smtClean="0"/>
              <a:t> هنالك معادلات تخص </a:t>
            </a:r>
            <a:r>
              <a:rPr lang="ar-IQ" dirty="0" err="1" smtClean="0"/>
              <a:t>ايجاد</a:t>
            </a:r>
            <a:r>
              <a:rPr lang="ar-IQ" dirty="0" smtClean="0"/>
              <a:t> الفروق في العلاقة (الاختبار </a:t>
            </a:r>
            <a:r>
              <a:rPr lang="ar-IQ" dirty="0" err="1" smtClean="0"/>
              <a:t>الزائي</a:t>
            </a:r>
            <a:r>
              <a:rPr lang="ar-IQ" dirty="0" smtClean="0"/>
              <a:t> لدلالة الفرق في العلاقة).</a:t>
            </a:r>
            <a:endParaRPr lang="en-US" dirty="0" smtClean="0"/>
          </a:p>
          <a:p>
            <a:r>
              <a:rPr lang="ar-IQ" dirty="0" smtClean="0"/>
              <a:t>* في الدراسات التجريبية سواء كانت فاعلية برنامج </a:t>
            </a:r>
            <a:r>
              <a:rPr lang="ar-IQ" dirty="0" err="1" smtClean="0"/>
              <a:t>او</a:t>
            </a:r>
            <a:r>
              <a:rPr lang="ar-IQ" dirty="0" smtClean="0"/>
              <a:t> اثر برنامج ، يتحقق الباحث من النتيجة بالمقارنة بين المجموعتين التجريبية والضابطة ، علما </a:t>
            </a:r>
            <a:r>
              <a:rPr lang="ar-IQ" dirty="0" err="1" smtClean="0"/>
              <a:t>ان</a:t>
            </a:r>
            <a:r>
              <a:rPr lang="ar-IQ" dirty="0" smtClean="0"/>
              <a:t> هنالك معادلتين تخص </a:t>
            </a:r>
            <a:r>
              <a:rPr lang="ar-IQ" dirty="0" err="1" smtClean="0"/>
              <a:t>احداهما</a:t>
            </a:r>
            <a:r>
              <a:rPr lang="ar-IQ" dirty="0" smtClean="0"/>
              <a:t> </a:t>
            </a:r>
            <a:r>
              <a:rPr lang="ar-IQ" dirty="0" err="1" smtClean="0"/>
              <a:t>للاثر</a:t>
            </a:r>
            <a:r>
              <a:rPr lang="ar-IQ" dirty="0" smtClean="0"/>
              <a:t> وتسمى معادلة حجم </a:t>
            </a:r>
            <a:r>
              <a:rPr lang="ar-IQ" dirty="0" err="1" smtClean="0"/>
              <a:t>الاثر</a:t>
            </a:r>
            <a:r>
              <a:rPr lang="ar-IQ" dirty="0" smtClean="0"/>
              <a:t> ومنها يمكن معرفة حجم اثر (بسيط ، كبير ، ضعيف )، وكذلك هنالك معادلة تسمى (معادلة نسبة الفاعلية ) يمكن من خلالها الحكم على نتائج البرنامج هل هو فعال </a:t>
            </a:r>
            <a:r>
              <a:rPr lang="ar-IQ" dirty="0" err="1" smtClean="0"/>
              <a:t>ام</a:t>
            </a:r>
            <a:r>
              <a:rPr lang="ar-IQ" dirty="0" smtClean="0"/>
              <a:t> لا وتحدد قيمة نسبة فاعلية البرنامج (0,60 </a:t>
            </a:r>
            <a:r>
              <a:rPr lang="ar-IQ" dirty="0" err="1" smtClean="0"/>
              <a:t>فاكثر</a:t>
            </a:r>
            <a:r>
              <a:rPr lang="ar-IQ" dirty="0" smtClean="0"/>
              <a:t>) كمحك للحكم على فاعليته. </a:t>
            </a:r>
            <a:endParaRPr lang="en-US" dirty="0" smtClean="0"/>
          </a:p>
          <a:p>
            <a:endParaRPr lang="ar-IQ" dirty="0"/>
          </a:p>
        </p:txBody>
      </p:sp>
      <p:sp>
        <p:nvSpPr>
          <p:cNvPr id="3" name="عنوان 2"/>
          <p:cNvSpPr>
            <a:spLocks noGrp="1"/>
          </p:cNvSpPr>
          <p:nvPr>
            <p:ph type="title"/>
          </p:nvPr>
        </p:nvSpPr>
        <p:spPr/>
        <p:txBody>
          <a:bodyPr>
            <a:normAutofit/>
          </a:bodyPr>
          <a:lstStyle/>
          <a:p>
            <a:pPr algn="ctr"/>
            <a:r>
              <a:rPr lang="ar-IQ" dirty="0" smtClean="0"/>
              <a:t>التحقق من </a:t>
            </a:r>
            <a:r>
              <a:rPr lang="ar-IQ" dirty="0" err="1" smtClean="0"/>
              <a:t>اهداف</a:t>
            </a:r>
            <a:r>
              <a:rPr lang="ar-IQ" dirty="0" smtClean="0"/>
              <a:t> البحث</a:t>
            </a:r>
            <a:endParaRPr lang="ar-IQ"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dirty="0" smtClean="0"/>
              <a:t>يخلط اغلب الباحثين في عملية استخدام التحليل </a:t>
            </a:r>
            <a:r>
              <a:rPr lang="ar-IQ" dirty="0" err="1" smtClean="0"/>
              <a:t>العاملي</a:t>
            </a:r>
            <a:r>
              <a:rPr lang="ar-IQ" dirty="0" smtClean="0"/>
              <a:t> في </a:t>
            </a:r>
            <a:r>
              <a:rPr lang="ar-IQ" dirty="0" err="1" smtClean="0"/>
              <a:t>الاجراءات</a:t>
            </a:r>
            <a:r>
              <a:rPr lang="ar-IQ" dirty="0" smtClean="0"/>
              <a:t> </a:t>
            </a:r>
            <a:r>
              <a:rPr lang="ar-IQ" dirty="0" err="1" smtClean="0"/>
              <a:t>اذ</a:t>
            </a:r>
            <a:r>
              <a:rPr lang="ar-IQ" dirty="0" smtClean="0"/>
              <a:t> لا يميز بين التحليل </a:t>
            </a:r>
            <a:r>
              <a:rPr lang="ar-IQ" dirty="0" err="1" smtClean="0"/>
              <a:t>العاملي</a:t>
            </a:r>
            <a:r>
              <a:rPr lang="ar-IQ" dirty="0" smtClean="0"/>
              <a:t> </a:t>
            </a:r>
            <a:r>
              <a:rPr lang="ar-IQ" dirty="0" err="1" smtClean="0"/>
              <a:t>التوكيدي</a:t>
            </a:r>
            <a:r>
              <a:rPr lang="ar-IQ" dirty="0" smtClean="0"/>
              <a:t> والاستكشافي ، فيستعمل </a:t>
            </a:r>
            <a:r>
              <a:rPr lang="ar-IQ" dirty="0" err="1" smtClean="0"/>
              <a:t>التوكيدي</a:t>
            </a:r>
            <a:r>
              <a:rPr lang="ar-IQ" dirty="0" smtClean="0"/>
              <a:t> في كل الحالات على </a:t>
            </a:r>
            <a:r>
              <a:rPr lang="ar-IQ" dirty="0" err="1" smtClean="0"/>
              <a:t>اساس</a:t>
            </a:r>
            <a:r>
              <a:rPr lang="ar-IQ" dirty="0" smtClean="0"/>
              <a:t> وجود </a:t>
            </a:r>
            <a:r>
              <a:rPr lang="ar-IQ" dirty="0" err="1" smtClean="0"/>
              <a:t>اساس</a:t>
            </a:r>
            <a:r>
              <a:rPr lang="ar-IQ" dirty="0" smtClean="0"/>
              <a:t> نظري ولا حاجة لاستعمال التحليل الاستكشافي بغض النظر عن طبيعة السمة سواء كانت في الشخصية </a:t>
            </a:r>
            <a:r>
              <a:rPr lang="ar-IQ" dirty="0" err="1" smtClean="0"/>
              <a:t>او</a:t>
            </a:r>
            <a:r>
              <a:rPr lang="ar-IQ" dirty="0" smtClean="0"/>
              <a:t> في القدرات العقلية ، </a:t>
            </a:r>
            <a:r>
              <a:rPr lang="ar-IQ" dirty="0" err="1" smtClean="0"/>
              <a:t>والافضل</a:t>
            </a:r>
            <a:r>
              <a:rPr lang="ar-IQ" dirty="0" smtClean="0"/>
              <a:t> استعمال الاستكشافي </a:t>
            </a:r>
            <a:r>
              <a:rPr lang="ar-IQ" dirty="0" err="1" smtClean="0"/>
              <a:t>اولا</a:t>
            </a:r>
            <a:r>
              <a:rPr lang="ar-IQ" dirty="0" smtClean="0"/>
              <a:t> في كل الحالات وخصوصا في مجال الشخصية حتى وان كان هنالك </a:t>
            </a:r>
            <a:r>
              <a:rPr lang="ar-IQ" dirty="0" err="1" smtClean="0"/>
              <a:t>اطار</a:t>
            </a:r>
            <a:r>
              <a:rPr lang="ar-IQ" dirty="0" smtClean="0"/>
              <a:t> نظري متبنى ، كون مقاييس الشخصية </a:t>
            </a:r>
            <a:r>
              <a:rPr lang="ar-IQ" dirty="0" err="1" smtClean="0"/>
              <a:t>تتاثر</a:t>
            </a:r>
            <a:r>
              <a:rPr lang="ar-IQ" dirty="0" smtClean="0"/>
              <a:t> بطبيعة الثقافة في المجتمع ، ومن ثم استعمال التحليل </a:t>
            </a:r>
            <a:r>
              <a:rPr lang="ar-IQ" dirty="0" err="1" smtClean="0"/>
              <a:t>العاملي</a:t>
            </a:r>
            <a:r>
              <a:rPr lang="ar-IQ" dirty="0" smtClean="0"/>
              <a:t> </a:t>
            </a:r>
            <a:r>
              <a:rPr lang="ar-IQ" dirty="0" err="1" smtClean="0"/>
              <a:t>التوكيدي</a:t>
            </a:r>
            <a:r>
              <a:rPr lang="ar-IQ" dirty="0" smtClean="0"/>
              <a:t>.</a:t>
            </a:r>
            <a:endParaRPr lang="en-US" dirty="0" smtClean="0"/>
          </a:p>
          <a:p>
            <a:pPr>
              <a:buNone/>
            </a:pPr>
            <a:endParaRPr lang="ar-IQ" dirty="0"/>
          </a:p>
        </p:txBody>
      </p:sp>
      <p:sp>
        <p:nvSpPr>
          <p:cNvPr id="3" name="عنوان 2"/>
          <p:cNvSpPr>
            <a:spLocks noGrp="1"/>
          </p:cNvSpPr>
          <p:nvPr>
            <p:ph type="title"/>
          </p:nvPr>
        </p:nvSpPr>
        <p:spPr/>
        <p:txBody>
          <a:bodyPr>
            <a:normAutofit/>
          </a:bodyPr>
          <a:lstStyle/>
          <a:p>
            <a:pPr algn="ctr"/>
            <a:r>
              <a:rPr lang="ar-IQ" dirty="0" smtClean="0"/>
              <a:t> استعمال التحليل </a:t>
            </a:r>
            <a:r>
              <a:rPr lang="ar-IQ" dirty="0" err="1" smtClean="0"/>
              <a:t>العاملي</a:t>
            </a:r>
            <a:r>
              <a:rPr lang="ar-IQ" dirty="0" smtClean="0"/>
              <a:t> </a:t>
            </a:r>
            <a:endParaRPr lang="ar-IQ"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507288" cy="5044016"/>
          </a:xfrm>
        </p:spPr>
        <p:txBody>
          <a:bodyPr/>
          <a:lstStyle/>
          <a:p>
            <a:pPr algn="just">
              <a:buNone/>
            </a:pPr>
            <a:r>
              <a:rPr lang="ar-IQ" dirty="0" smtClean="0"/>
              <a:t>يلجا اغلب الباحثين </a:t>
            </a:r>
            <a:r>
              <a:rPr lang="ar-IQ" dirty="0" err="1" smtClean="0"/>
              <a:t>الى</a:t>
            </a:r>
            <a:r>
              <a:rPr lang="ar-IQ" dirty="0" smtClean="0"/>
              <a:t> اعتماد نسبة تشبع (</a:t>
            </a:r>
            <a:r>
              <a:rPr lang="en-US" dirty="0" smtClean="0"/>
              <a:t>0.30</a:t>
            </a:r>
            <a:r>
              <a:rPr lang="ar-IQ" dirty="0" smtClean="0"/>
              <a:t>) كمحك قبول لتشبع الفقرة في لتحليل </a:t>
            </a:r>
            <a:r>
              <a:rPr lang="ar-IQ" dirty="0" err="1" smtClean="0"/>
              <a:t>العاملي</a:t>
            </a:r>
            <a:r>
              <a:rPr lang="ar-IQ" dirty="0" smtClean="0"/>
              <a:t> مع العلم هنالك </a:t>
            </a:r>
            <a:r>
              <a:rPr lang="ar-IQ" dirty="0" err="1" smtClean="0"/>
              <a:t>راي</a:t>
            </a:r>
            <a:r>
              <a:rPr lang="ar-IQ" dirty="0" smtClean="0"/>
              <a:t>  </a:t>
            </a:r>
            <a:r>
              <a:rPr lang="ar-IQ" dirty="0" err="1" smtClean="0"/>
              <a:t>اخر</a:t>
            </a:r>
            <a:r>
              <a:rPr lang="ar-IQ" dirty="0" smtClean="0"/>
              <a:t> يعتمد على نسبة( </a:t>
            </a:r>
            <a:r>
              <a:rPr lang="en-US" dirty="0" smtClean="0"/>
              <a:t>0.148</a:t>
            </a:r>
            <a:r>
              <a:rPr lang="ar-IQ" dirty="0" smtClean="0"/>
              <a:t> ) كمحك لمقدار تشبع الفقرة بالعامل العام وفق معيار ( برت </a:t>
            </a:r>
            <a:r>
              <a:rPr lang="ar-IQ" dirty="0" err="1" smtClean="0"/>
              <a:t>وبانكس</a:t>
            </a:r>
            <a:r>
              <a:rPr lang="ar-IQ" dirty="0" smtClean="0"/>
              <a:t>) </a:t>
            </a:r>
            <a:r>
              <a:rPr lang="en-US" dirty="0" smtClean="0"/>
              <a:t>Burt-Banks standard Error Formal </a:t>
            </a:r>
            <a:r>
              <a:rPr lang="ar-IQ" dirty="0" smtClean="0"/>
              <a:t>(فرج,1980،ص 153)، لذا يرى الباحثان ممكن اعتمد نسبة تشبع اقل كمحك لقبول الفقرة في التحليل </a:t>
            </a:r>
            <a:r>
              <a:rPr lang="ar-IQ" dirty="0" err="1" smtClean="0"/>
              <a:t>العاملي</a:t>
            </a:r>
            <a:r>
              <a:rPr lang="ar-IQ" dirty="0" smtClean="0"/>
              <a:t>.</a:t>
            </a:r>
            <a:endParaRPr lang="en-US" dirty="0" smtClean="0"/>
          </a:p>
          <a:p>
            <a:pPr>
              <a:buNone/>
            </a:pPr>
            <a:endParaRPr lang="ar-IQ" dirty="0"/>
          </a:p>
        </p:txBody>
      </p:sp>
      <p:sp>
        <p:nvSpPr>
          <p:cNvPr id="3" name="عنوان 2"/>
          <p:cNvSpPr>
            <a:spLocks noGrp="1"/>
          </p:cNvSpPr>
          <p:nvPr>
            <p:ph type="title"/>
          </p:nvPr>
        </p:nvSpPr>
        <p:spPr/>
        <p:txBody>
          <a:bodyPr>
            <a:normAutofit/>
          </a:bodyPr>
          <a:lstStyle/>
          <a:p>
            <a:pPr algn="ctr"/>
            <a:r>
              <a:rPr lang="ar-IQ" dirty="0" smtClean="0"/>
              <a:t>-مستوى تشبع الفقرات في التحليل </a:t>
            </a:r>
            <a:r>
              <a:rPr lang="ar-IQ" dirty="0" err="1" smtClean="0"/>
              <a:t>العاملي</a:t>
            </a:r>
            <a:endParaRPr lang="ar-IQ"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IQ" dirty="0" smtClean="0"/>
              <a:t>في ضوء المشكلات التي تم تشخيصها يوصي الباحثون باعتماد </a:t>
            </a:r>
            <a:r>
              <a:rPr lang="ar-IQ" dirty="0" err="1" smtClean="0"/>
              <a:t>اراءهما</a:t>
            </a:r>
            <a:r>
              <a:rPr lang="ar-IQ" dirty="0" smtClean="0"/>
              <a:t> في معالجة المشكلات المنهجية </a:t>
            </a:r>
            <a:r>
              <a:rPr lang="ar-IQ" dirty="0" err="1" smtClean="0"/>
              <a:t>والاحصائية</a:t>
            </a:r>
            <a:r>
              <a:rPr lang="ar-IQ" dirty="0" smtClean="0"/>
              <a:t> في البحوث التربوية والنفسية.</a:t>
            </a:r>
            <a:endParaRPr lang="en-US" dirty="0" smtClean="0"/>
          </a:p>
          <a:p>
            <a:endParaRPr lang="ar-IQ" dirty="0"/>
          </a:p>
        </p:txBody>
      </p:sp>
      <p:sp>
        <p:nvSpPr>
          <p:cNvPr id="3" name="عنوان 2"/>
          <p:cNvSpPr>
            <a:spLocks noGrp="1"/>
          </p:cNvSpPr>
          <p:nvPr>
            <p:ph type="title"/>
          </p:nvPr>
        </p:nvSpPr>
        <p:spPr/>
        <p:txBody>
          <a:bodyPr>
            <a:normAutofit/>
          </a:bodyPr>
          <a:lstStyle/>
          <a:p>
            <a:pPr algn="ctr"/>
            <a:r>
              <a:rPr lang="ar-IQ" dirty="0" smtClean="0"/>
              <a:t>التوصيات </a:t>
            </a:r>
            <a:endParaRPr lang="ar-IQ"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lvl="0" algn="just"/>
            <a:r>
              <a:rPr lang="ar-IQ" dirty="0" err="1" smtClean="0"/>
              <a:t>اجراء</a:t>
            </a:r>
            <a:r>
              <a:rPr lang="ar-IQ" dirty="0" smtClean="0"/>
              <a:t> دراسات للمقارنة بين هذه </a:t>
            </a:r>
            <a:r>
              <a:rPr lang="ar-IQ" dirty="0" err="1" smtClean="0"/>
              <a:t>الاخطاء</a:t>
            </a:r>
            <a:r>
              <a:rPr lang="ar-IQ" dirty="0" smtClean="0"/>
              <a:t> الشائعة واعتماد </a:t>
            </a:r>
            <a:r>
              <a:rPr lang="ar-IQ" dirty="0" err="1" smtClean="0"/>
              <a:t>الاراء</a:t>
            </a:r>
            <a:r>
              <a:rPr lang="ar-IQ" dirty="0" smtClean="0"/>
              <a:t> الجديدة في ضوء تلك </a:t>
            </a:r>
            <a:r>
              <a:rPr lang="ar-IQ" dirty="0" err="1" smtClean="0"/>
              <a:t>الاخطاء</a:t>
            </a:r>
            <a:r>
              <a:rPr lang="ar-IQ" dirty="0" smtClean="0"/>
              <a:t>.</a:t>
            </a:r>
            <a:endParaRPr lang="en-US" dirty="0" smtClean="0"/>
          </a:p>
          <a:p>
            <a:pPr lvl="0" algn="just"/>
            <a:r>
              <a:rPr lang="ar-IQ" dirty="0" err="1" smtClean="0"/>
              <a:t>اجراء</a:t>
            </a:r>
            <a:r>
              <a:rPr lang="ar-IQ" dirty="0" smtClean="0"/>
              <a:t> دراسة مماثلة لكل تخصص دقيق في مجال العلوم التربوية والنفسية.</a:t>
            </a:r>
            <a:endParaRPr lang="en-US" dirty="0" smtClean="0"/>
          </a:p>
        </p:txBody>
      </p:sp>
      <p:sp>
        <p:nvSpPr>
          <p:cNvPr id="3" name="عنوان 2"/>
          <p:cNvSpPr>
            <a:spLocks noGrp="1"/>
          </p:cNvSpPr>
          <p:nvPr>
            <p:ph type="title"/>
          </p:nvPr>
        </p:nvSpPr>
        <p:spPr/>
        <p:txBody>
          <a:bodyPr>
            <a:normAutofit/>
          </a:bodyPr>
          <a:lstStyle/>
          <a:p>
            <a:pPr algn="ctr"/>
            <a:r>
              <a:rPr lang="ar-IQ" dirty="0" smtClean="0"/>
              <a:t>المقترحات</a:t>
            </a:r>
            <a:endParaRPr lang="ar-IQ" dirty="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052736"/>
            <a:ext cx="8229600" cy="3888432"/>
          </a:xfrm>
        </p:spPr>
        <p:txBody>
          <a:bodyPr>
            <a:noAutofit/>
          </a:bodyPr>
          <a:lstStyle/>
          <a:p>
            <a:pPr algn="ctr"/>
            <a:r>
              <a:rPr lang="ar-IQ" sz="8800" dirty="0" smtClean="0"/>
              <a:t>شكرا لحسن </a:t>
            </a:r>
            <a:r>
              <a:rPr lang="ar-IQ" sz="8800" dirty="0" err="1" smtClean="0"/>
              <a:t>الاصغاء</a:t>
            </a:r>
            <a:endParaRPr lang="ar-IQ" sz="8800"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sz="3600" dirty="0" smtClean="0"/>
              <a:t>يضع بعض الباحثين في نهاية عرضه للمشكلة تساؤل يلخص </a:t>
            </a:r>
            <a:r>
              <a:rPr lang="ar-IQ" sz="3600" dirty="0" err="1" smtClean="0"/>
              <a:t>به</a:t>
            </a:r>
            <a:r>
              <a:rPr lang="ar-IQ" sz="3600" dirty="0" smtClean="0"/>
              <a:t> مشكلة بحثه ، </a:t>
            </a:r>
            <a:r>
              <a:rPr lang="ar-IQ" sz="3600" dirty="0" err="1" smtClean="0"/>
              <a:t>الى</a:t>
            </a:r>
            <a:r>
              <a:rPr lang="ar-IQ" sz="3600" dirty="0" smtClean="0"/>
              <a:t> </a:t>
            </a:r>
            <a:r>
              <a:rPr lang="ar-IQ" sz="3600" dirty="0" err="1" smtClean="0"/>
              <a:t>ان</a:t>
            </a:r>
            <a:r>
              <a:rPr lang="ar-IQ" sz="3600" dirty="0" smtClean="0"/>
              <a:t> هذا التساؤل هو هدف للبحث وليس تساؤل يبحث عن </a:t>
            </a:r>
            <a:r>
              <a:rPr lang="ar-IQ" sz="3600" dirty="0" err="1" smtClean="0"/>
              <a:t>اجابه</a:t>
            </a:r>
            <a:r>
              <a:rPr lang="ar-IQ" sz="3600" dirty="0" smtClean="0"/>
              <a:t> مثال على ذلك (لا توجد علاقة بين متغيري الذكاء والتحصيل) وهذه الصياغة هي فرضية بحث وليست تساؤل.</a:t>
            </a:r>
            <a:endParaRPr lang="en-US" sz="3600" dirty="0" smtClean="0"/>
          </a:p>
          <a:p>
            <a:endParaRPr lang="ar-IQ" dirty="0"/>
          </a:p>
        </p:txBody>
      </p:sp>
      <p:sp>
        <p:nvSpPr>
          <p:cNvPr id="3" name="عنوان 2"/>
          <p:cNvSpPr>
            <a:spLocks noGrp="1"/>
          </p:cNvSpPr>
          <p:nvPr>
            <p:ph type="title"/>
          </p:nvPr>
        </p:nvSpPr>
        <p:spPr/>
        <p:txBody>
          <a:bodyPr>
            <a:normAutofit fontScale="90000"/>
          </a:bodyPr>
          <a:lstStyle/>
          <a:p>
            <a:pPr algn="ctr"/>
            <a:r>
              <a:rPr lang="ar-IQ" dirty="0" smtClean="0"/>
              <a:t>مشكلة البحث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124744"/>
            <a:ext cx="8435280" cy="4882547"/>
          </a:xfrm>
        </p:spPr>
        <p:txBody>
          <a:bodyPr>
            <a:normAutofit fontScale="85000" lnSpcReduction="10000"/>
          </a:bodyPr>
          <a:lstStyle/>
          <a:p>
            <a:r>
              <a:rPr lang="ar-IQ" dirty="0" smtClean="0"/>
              <a:t>يتساءل كثير من الباحثين ( هل </a:t>
            </a:r>
            <a:r>
              <a:rPr lang="ar-IQ" dirty="0" err="1" smtClean="0"/>
              <a:t>ان</a:t>
            </a:r>
            <a:r>
              <a:rPr lang="ar-IQ" dirty="0" smtClean="0"/>
              <a:t> من الضروري التقيد والالتزام بمستوى واحد من مستويات الدلالة الإحصائية في كل إجراءات البحث ونتائجه ؟ وهل يتوجب أن يثبت مستوى محدد مسبقاً في فرضيات البحث ؟ أم </a:t>
            </a:r>
            <a:r>
              <a:rPr lang="ar-IQ" dirty="0" err="1" smtClean="0"/>
              <a:t>ان</a:t>
            </a:r>
            <a:r>
              <a:rPr lang="ar-IQ" dirty="0" smtClean="0"/>
              <a:t> للباحث الحق في التنقل بين هذه المستويات ضمن البحث الواحد ؟ ) .</a:t>
            </a:r>
            <a:endParaRPr lang="en-US" dirty="0" smtClean="0"/>
          </a:p>
          <a:p>
            <a:r>
              <a:rPr lang="ar-IQ" dirty="0" smtClean="0"/>
              <a:t>    للإجابة عن هذه التساؤلات لابد من التذكير بأن مستويات الدلالة الإحصائية تمثل أساساً المستوى المسموح </a:t>
            </a:r>
            <a:r>
              <a:rPr lang="ar-IQ" dirty="0" err="1" smtClean="0"/>
              <a:t>به</a:t>
            </a:r>
            <a:r>
              <a:rPr lang="ar-IQ" dirty="0" smtClean="0"/>
              <a:t> من هامش الخطأ لقبول النتائج في مجال البحوث الإنسانية عموماً , ومنها البحوث التربوية والنفسية , وعليه فأن من حق الباحث اختبار مدى الدلالة الإحصائية للنتائج التي توصل إليها عند مستوى أعلى أذا ما تبين له بأنها كانت دالة عند الحد الأدنى وهو مستوى ( 0,05 ) لقبول هذه النتائج .</a:t>
            </a:r>
            <a:endParaRPr lang="en-US" dirty="0" smtClean="0"/>
          </a:p>
          <a:p>
            <a:r>
              <a:rPr lang="ar-IQ" dirty="0" smtClean="0"/>
              <a:t>    ومن الأخطاء الشائعة في هذا المجال هو التحديد المسبق لمستوى الدلالة الإحصائية المعتمد في البحث من خلال تثبيت هذا المستوى ( غالباً ما يكون مستوى  0,05 ) في فرضيات البحث ويبقي الباحث نفسه ملزماً بهذا المستوى في إجراءات البحث ونتائجه , في الوقت الذي ممكن فيه </a:t>
            </a:r>
            <a:r>
              <a:rPr lang="ar-IQ" dirty="0" err="1" smtClean="0"/>
              <a:t>ان</a:t>
            </a:r>
            <a:r>
              <a:rPr lang="ar-IQ" dirty="0" smtClean="0"/>
              <a:t> تكون هذه النتائج دالة إحصائيا عند مستويات دلالة أعلى وهو ما يؤشر دقة </a:t>
            </a:r>
            <a:r>
              <a:rPr lang="ar-IQ" dirty="0" err="1" smtClean="0"/>
              <a:t>وموثوقية</a:t>
            </a:r>
            <a:r>
              <a:rPr lang="ar-IQ" dirty="0" smtClean="0"/>
              <a:t> أفضل بالنتائج .</a:t>
            </a:r>
            <a:endParaRPr lang="en-US" dirty="0" smtClean="0"/>
          </a:p>
          <a:p>
            <a:endParaRPr lang="ar-IQ" dirty="0"/>
          </a:p>
        </p:txBody>
      </p:sp>
      <p:sp>
        <p:nvSpPr>
          <p:cNvPr id="3" name="عنوان 2"/>
          <p:cNvSpPr>
            <a:spLocks noGrp="1"/>
          </p:cNvSpPr>
          <p:nvPr>
            <p:ph type="title"/>
          </p:nvPr>
        </p:nvSpPr>
        <p:spPr>
          <a:xfrm>
            <a:off x="395536" y="274638"/>
            <a:ext cx="7992888" cy="922114"/>
          </a:xfrm>
        </p:spPr>
        <p:txBody>
          <a:bodyPr>
            <a:normAutofit fontScale="90000"/>
          </a:bodyPr>
          <a:lstStyle/>
          <a:p>
            <a:pPr algn="ctr"/>
            <a:r>
              <a:rPr lang="ar-IQ" dirty="0" smtClean="0"/>
              <a:t>  التقيد بمستوى واحد من مستويات </a:t>
            </a:r>
            <a:r>
              <a:rPr lang="ar-IQ" dirty="0" err="1" smtClean="0"/>
              <a:t>االدلالة</a:t>
            </a:r>
            <a:r>
              <a:rPr lang="ar-IQ" dirty="0" smtClean="0"/>
              <a:t> </a:t>
            </a:r>
            <a:r>
              <a:rPr lang="ar-IQ" dirty="0" err="1" smtClean="0"/>
              <a:t>الأحصائية</a:t>
            </a:r>
            <a:r>
              <a:rPr lang="ar-IQ" dirty="0" smtClean="0"/>
              <a:t>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0" y="1052736"/>
            <a:ext cx="9144000" cy="5616624"/>
          </a:xfrm>
        </p:spPr>
        <p:txBody>
          <a:bodyPr>
            <a:normAutofit fontScale="77500" lnSpcReduction="20000"/>
          </a:bodyPr>
          <a:lstStyle/>
          <a:p>
            <a:r>
              <a:rPr lang="ar-IQ" dirty="0" smtClean="0"/>
              <a:t> وعلى الرغم من أن معظم الأدبيات في مجال بناء الاختبارات تشير إلى أن هذا الأجراء </a:t>
            </a:r>
            <a:r>
              <a:rPr lang="ar-IQ" dirty="0" err="1" smtClean="0"/>
              <a:t>لايمتاز</a:t>
            </a:r>
            <a:r>
              <a:rPr lang="ar-IQ" dirty="0" smtClean="0"/>
              <a:t> بالدقة والموضوعية الكافية للحكم على صلاحية الفقرات في قياس ما أعدت لأجل قياسه , </a:t>
            </a:r>
            <a:r>
              <a:rPr lang="ar-IQ" dirty="0" err="1" smtClean="0"/>
              <a:t>الا</a:t>
            </a:r>
            <a:r>
              <a:rPr lang="ar-IQ" dirty="0" smtClean="0"/>
              <a:t> أن معظم الباحثين يناقضون هذا التنظير ويتقاطعون معه عند استخدامهم للصدق الظاهري إجرائيا , فالباحث يلجأ إلى حذف الفقرات التي لا تحصل على الموافقة الظاهرية من قبل المحكمين بعد عرضها عليهم من قائمة الفقرات أو من أداة البحث بصورة نهائية .</a:t>
            </a:r>
            <a:endParaRPr lang="en-US" dirty="0" smtClean="0"/>
          </a:p>
          <a:p>
            <a:r>
              <a:rPr lang="ar-IQ" dirty="0" smtClean="0"/>
              <a:t>    والمشكلة هنا أن هذه الفقرات المحذوفة يمكن أن تؤثر في دقة الأداة أو المقياس في تمثيلها للصفة أو الخاصية المقاصة , خصوصاً عندما يكون عدد الفقرات المحذوفة من الأداة أو المقياس كبيراً .</a:t>
            </a:r>
            <a:endParaRPr lang="en-US" dirty="0" smtClean="0"/>
          </a:p>
          <a:p>
            <a:r>
              <a:rPr lang="ar-IQ" dirty="0" smtClean="0"/>
              <a:t>    والأفضل هنا وتماشياً مع الاستخدام الأمثل لمؤشر الصدق الظاهري أن يلجأ الباحث </a:t>
            </a:r>
            <a:r>
              <a:rPr lang="ar-IQ" dirty="0" err="1" smtClean="0"/>
              <a:t>الى</a:t>
            </a:r>
            <a:r>
              <a:rPr lang="ar-IQ" dirty="0" smtClean="0"/>
              <a:t> تحديد الفقرات التي لم تحصل على نسبة أتفاق عالية من قبل المحكمين , ولكن لا يتم حذف هذه الفقرات بل يتم إخضاعها للتحليل الإحصائي وعند ذلك يتخذ القرار بحذفها عندما تتطابق نتائج التحليل الإحصائي مع نتائج التحليل المنطقي في تحديد عدم صلاحية الفقرة في قياس ما أعدت لأجل قياسه .</a:t>
            </a:r>
          </a:p>
          <a:p>
            <a:r>
              <a:rPr lang="ar-IQ" dirty="0" smtClean="0"/>
              <a:t> وعليه فأن من الأفضل أن يحدد الباحث محكاً مسبقاً يستند أليه في أتحاذ القرار بحذف الفقرة من الاختبار أو الإبقاء عليها , وهذا المحك يحدد في ضوء عدد المؤشرات المستخدمة في البحث , كأن يكون توافر أثنين </a:t>
            </a:r>
            <a:r>
              <a:rPr lang="ar-IQ" dirty="0" err="1" smtClean="0"/>
              <a:t>او</a:t>
            </a:r>
            <a:r>
              <a:rPr lang="ar-IQ" dirty="0" smtClean="0"/>
              <a:t> أكثر من المؤشرات التالية ( الصدق الظاهري للفقرة , معامل تمييزها , معامل ارتباط درجة الفقرة بالدرجة الكلية للمقياس) .</a:t>
            </a:r>
          </a:p>
          <a:p>
            <a:r>
              <a:rPr lang="ar-IQ" dirty="0" smtClean="0"/>
              <a:t> وفي طور الحديث عن مجال الصدق الظاهري لابد من </a:t>
            </a:r>
            <a:r>
              <a:rPr lang="ar-IQ" dirty="0" err="1" smtClean="0"/>
              <a:t>الأشارة</a:t>
            </a:r>
            <a:r>
              <a:rPr lang="ar-IQ" dirty="0" smtClean="0"/>
              <a:t> </a:t>
            </a:r>
            <a:r>
              <a:rPr lang="ar-IQ" dirty="0" err="1" smtClean="0"/>
              <a:t>الى</a:t>
            </a:r>
            <a:r>
              <a:rPr lang="ar-IQ" dirty="0" smtClean="0"/>
              <a:t> ضرورة استبدال مفردة ( الخبراء ) بمفردة ( المحكمين ) وهم التدريسيين </a:t>
            </a:r>
            <a:r>
              <a:rPr lang="ar-IQ" dirty="0" err="1" smtClean="0"/>
              <a:t>او</a:t>
            </a:r>
            <a:r>
              <a:rPr lang="ar-IQ" dirty="0" smtClean="0"/>
              <a:t> المتخصصين الذين عرضت عليهم قائمة الفقرات لمراجعتها ظاهرياً , فالخبير هو الذي يكون متخصصاً تماماً في ذات الموضوع الذي يتناوله الباحث , وهذا أمر نادر الحدوث , في حين أن المحكم يكون متخصصاً في المجال العام الذي يصنف ضمنه البحث .</a:t>
            </a:r>
            <a:endParaRPr lang="ar-IQ" dirty="0"/>
          </a:p>
        </p:txBody>
      </p:sp>
      <p:sp>
        <p:nvSpPr>
          <p:cNvPr id="3" name="عنوان 2"/>
          <p:cNvSpPr>
            <a:spLocks noGrp="1"/>
          </p:cNvSpPr>
          <p:nvPr>
            <p:ph type="title"/>
          </p:nvPr>
        </p:nvSpPr>
        <p:spPr/>
        <p:txBody>
          <a:bodyPr>
            <a:normAutofit fontScale="90000"/>
          </a:bodyPr>
          <a:lstStyle/>
          <a:p>
            <a:pPr algn="ctr"/>
            <a:r>
              <a:rPr lang="ar-IQ" dirty="0" smtClean="0"/>
              <a:t>التحليل المنطقي لفقرات المقياس أو الأداة ( الصدق الظاهري ) في مقابل التحليل </a:t>
            </a:r>
            <a:r>
              <a:rPr lang="ar-IQ" dirty="0" err="1" smtClean="0"/>
              <a:t>الأحصائي</a:t>
            </a:r>
            <a:r>
              <a:rPr lang="ar-IQ" dirty="0" smtClean="0"/>
              <a:t> لها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51520" y="908720"/>
            <a:ext cx="8435280" cy="5098571"/>
          </a:xfrm>
        </p:spPr>
        <p:txBody>
          <a:bodyPr>
            <a:normAutofit fontScale="92500" lnSpcReduction="20000"/>
          </a:bodyPr>
          <a:lstStyle/>
          <a:p>
            <a:r>
              <a:rPr lang="ar-IQ" dirty="0" smtClean="0"/>
              <a:t> لقد حددت جمعية </a:t>
            </a:r>
            <a:r>
              <a:rPr lang="ar-IQ" dirty="0" err="1" smtClean="0"/>
              <a:t>السيكولوجين</a:t>
            </a:r>
            <a:r>
              <a:rPr lang="ar-IQ" dirty="0" smtClean="0"/>
              <a:t> الأمريكية </a:t>
            </a:r>
            <a:r>
              <a:rPr lang="en-US" dirty="0" smtClean="0"/>
              <a:t>American Psychological Association</a:t>
            </a:r>
            <a:r>
              <a:rPr lang="ar-IQ" dirty="0" smtClean="0"/>
              <a:t>  ثلاثة أنواع رئيسية من الصدق هي : ( صدق المحتوى , الصدق المرتبط بمحك  , صدق البناء )  ( </a:t>
            </a:r>
            <a:r>
              <a:rPr lang="en-US" dirty="0" smtClean="0"/>
              <a:t>A.P.A , 1985 ,p. 9</a:t>
            </a:r>
            <a:r>
              <a:rPr lang="ar-IQ" dirty="0" smtClean="0"/>
              <a:t> ) , في حين أن هنالك بعض </a:t>
            </a:r>
            <a:r>
              <a:rPr lang="ar-IQ" dirty="0" err="1" smtClean="0"/>
              <a:t>الأجراءات</a:t>
            </a:r>
            <a:r>
              <a:rPr lang="ar-IQ" dirty="0" smtClean="0"/>
              <a:t> التي تعد بمثابة مؤشرات تدل على تحقق أحد هذه الأنواع الرئيسية من الصدق , ويمكن أيجاز هذه المؤشرات بالأتي :</a:t>
            </a:r>
            <a:endParaRPr lang="en-US" dirty="0" smtClean="0"/>
          </a:p>
          <a:p>
            <a:pPr lvl="0"/>
            <a:r>
              <a:rPr lang="ar-IQ" dirty="0" smtClean="0"/>
              <a:t>الصدق الظاهري : يعد مؤشراً على صدق المحتوى .</a:t>
            </a:r>
            <a:endParaRPr lang="en-US" dirty="0" smtClean="0"/>
          </a:p>
          <a:p>
            <a:pPr lvl="0"/>
            <a:r>
              <a:rPr lang="ar-IQ" dirty="0" smtClean="0"/>
              <a:t>الخارطة </a:t>
            </a:r>
            <a:r>
              <a:rPr lang="ar-IQ" dirty="0" err="1" smtClean="0"/>
              <a:t>الأختبارية</a:t>
            </a:r>
            <a:r>
              <a:rPr lang="ar-IQ" dirty="0" smtClean="0"/>
              <a:t> ( جدول المواصفات ) : تعد مؤشراً جيداً ودقيقاً لصدق المحتوى عند بناء </a:t>
            </a:r>
            <a:r>
              <a:rPr lang="ar-IQ" dirty="0" err="1" smtClean="0"/>
              <a:t>الأختبارات</a:t>
            </a:r>
            <a:r>
              <a:rPr lang="ar-IQ" dirty="0" smtClean="0"/>
              <a:t> </a:t>
            </a:r>
            <a:r>
              <a:rPr lang="ar-IQ" dirty="0" err="1" smtClean="0"/>
              <a:t>التحصيلية</a:t>
            </a:r>
            <a:r>
              <a:rPr lang="ar-IQ" dirty="0" smtClean="0"/>
              <a:t> .</a:t>
            </a:r>
            <a:endParaRPr lang="en-US" dirty="0" smtClean="0"/>
          </a:p>
          <a:p>
            <a:pPr lvl="0"/>
            <a:r>
              <a:rPr lang="ar-IQ" dirty="0" smtClean="0"/>
              <a:t>ا</a:t>
            </a:r>
            <a:r>
              <a:rPr lang="en-US" dirty="0" smtClean="0"/>
              <a:t> </a:t>
            </a:r>
            <a:r>
              <a:rPr lang="ar-IQ" dirty="0" smtClean="0"/>
              <a:t>لقوة التمييزية للفقرات : تعد مؤشراً لصدق البناء .</a:t>
            </a:r>
            <a:endParaRPr lang="en-US" dirty="0" smtClean="0"/>
          </a:p>
          <a:p>
            <a:pPr lvl="0"/>
            <a:r>
              <a:rPr lang="ar-IQ" dirty="0" smtClean="0"/>
              <a:t>معامل </a:t>
            </a:r>
            <a:r>
              <a:rPr lang="ar-IQ" dirty="0" err="1" smtClean="0"/>
              <a:t>أرتباط</a:t>
            </a:r>
            <a:r>
              <a:rPr lang="ar-IQ" dirty="0" smtClean="0"/>
              <a:t> درجة الفقرة بالدرجة الكلية للمقياس أو الأداة : تعد مؤشراً لصدق البناء .</a:t>
            </a:r>
            <a:endParaRPr lang="en-US" dirty="0" smtClean="0"/>
          </a:p>
          <a:p>
            <a:pPr lvl="0"/>
            <a:r>
              <a:rPr lang="ar-IQ" dirty="0" smtClean="0"/>
              <a:t>مصفوفة </a:t>
            </a:r>
            <a:r>
              <a:rPr lang="ar-IQ" dirty="0" err="1" smtClean="0"/>
              <a:t>الأرتباطات</a:t>
            </a:r>
            <a:r>
              <a:rPr lang="ar-IQ" dirty="0" smtClean="0"/>
              <a:t> الداخلية : تعد مؤشراً على صدق البناء .</a:t>
            </a:r>
            <a:endParaRPr lang="en-US" dirty="0" smtClean="0"/>
          </a:p>
          <a:p>
            <a:r>
              <a:rPr lang="ar-IQ" dirty="0" smtClean="0"/>
              <a:t>ومن الأخطاء الشائعة في هذا المجال أن الباحث يتحقق أحياناً من أكثر من مؤشر من هذه المؤشرات ألا أنه </a:t>
            </a:r>
            <a:r>
              <a:rPr lang="ar-IQ" dirty="0" err="1" smtClean="0"/>
              <a:t>لاينسبها</a:t>
            </a:r>
            <a:r>
              <a:rPr lang="ar-IQ" dirty="0" smtClean="0"/>
              <a:t> </a:t>
            </a:r>
            <a:r>
              <a:rPr lang="ar-IQ" dirty="0" err="1" smtClean="0"/>
              <a:t>الى</a:t>
            </a:r>
            <a:r>
              <a:rPr lang="ar-IQ" dirty="0" smtClean="0"/>
              <a:t> نوع الصدق الذي ينتمي أليه هذا المؤشر .</a:t>
            </a:r>
            <a:endParaRPr lang="ar-IQ" dirty="0"/>
          </a:p>
        </p:txBody>
      </p:sp>
      <p:sp>
        <p:nvSpPr>
          <p:cNvPr id="3" name="عنوان 2"/>
          <p:cNvSpPr>
            <a:spLocks noGrp="1"/>
          </p:cNvSpPr>
          <p:nvPr>
            <p:ph type="title"/>
          </p:nvPr>
        </p:nvSpPr>
        <p:spPr/>
        <p:txBody>
          <a:bodyPr>
            <a:normAutofit fontScale="90000"/>
          </a:bodyPr>
          <a:lstStyle/>
          <a:p>
            <a:pPr algn="ctr"/>
            <a:r>
              <a:rPr lang="ar-IQ" dirty="0" smtClean="0"/>
              <a:t>أنواع الصدق ومؤشراته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980728"/>
            <a:ext cx="8686800" cy="5877272"/>
          </a:xfrm>
        </p:spPr>
        <p:txBody>
          <a:bodyPr>
            <a:normAutofit fontScale="70000" lnSpcReduction="20000"/>
          </a:bodyPr>
          <a:lstStyle/>
          <a:p>
            <a:pPr algn="just"/>
            <a:r>
              <a:rPr lang="ar-IQ" dirty="0" smtClean="0"/>
              <a:t> </a:t>
            </a:r>
            <a:r>
              <a:rPr lang="ar-IQ" sz="2900" dirty="0" smtClean="0"/>
              <a:t>عموما هنالك ثلاث أنواع من العينات التي تستخدم في معظم البحوث التربوية والنفسية , وتتباين هذه العينات في حجمها , والهدف من </a:t>
            </a:r>
            <a:r>
              <a:rPr lang="ar-IQ" sz="2900" dirty="0" err="1" smtClean="0"/>
              <a:t>أنتقائها</a:t>
            </a:r>
            <a:r>
              <a:rPr lang="ar-IQ" sz="2900" dirty="0" smtClean="0"/>
              <a:t> , والفائدة المتأتية منها , ويمكن ترتيب هذه العينات كالأتي :</a:t>
            </a:r>
            <a:endParaRPr lang="en-US" sz="2900" dirty="0" smtClean="0"/>
          </a:p>
          <a:p>
            <a:pPr algn="just"/>
            <a:r>
              <a:rPr lang="ar-IQ" sz="2900" dirty="0" smtClean="0"/>
              <a:t>  أ – العينة </a:t>
            </a:r>
            <a:r>
              <a:rPr lang="ar-IQ" sz="2900" dirty="0" err="1" smtClean="0"/>
              <a:t>الأستطلاعية</a:t>
            </a:r>
            <a:r>
              <a:rPr lang="ar-IQ" sz="2900" dirty="0" smtClean="0"/>
              <a:t> : وتسميتها الصحيحة ( بعينة وضوح التعليمات والفقرات ) , وهي عينة صغيرة من الأفراد تنتقى من مجتمع البحث بالطريقة العشوائية البسيطة يتراوح عددها بين (60 – 100) فرد , ويتم تطبيق أداة البحث عليها للتحقق من وضوح تعليمات الأداة </a:t>
            </a:r>
            <a:r>
              <a:rPr lang="ar-IQ" sz="2900" dirty="0" err="1" smtClean="0"/>
              <a:t>او</a:t>
            </a:r>
            <a:r>
              <a:rPr lang="ar-IQ" sz="2900" dirty="0" smtClean="0"/>
              <a:t> المقياس وفقراته بالنسبة للمستجيبين , والكشف عن جوانب الغموض وسوء الفهم الذي قد يحصل لدى المستجيبين , كما يتم من خلال هذه العينة التعرف على متوسط الوقت التقريبي المستغرق </a:t>
            </a:r>
            <a:r>
              <a:rPr lang="ar-IQ" sz="2900" dirty="0" err="1" smtClean="0"/>
              <a:t>للأجابة</a:t>
            </a:r>
            <a:r>
              <a:rPr lang="ar-IQ" sz="2900" dirty="0" smtClean="0"/>
              <a:t> .</a:t>
            </a:r>
            <a:endParaRPr lang="en-US" sz="2900" dirty="0" smtClean="0"/>
          </a:p>
          <a:p>
            <a:pPr algn="just"/>
            <a:r>
              <a:rPr lang="ar-IQ" sz="2900" dirty="0" smtClean="0"/>
              <a:t>ب – عينة التحليل </a:t>
            </a:r>
            <a:r>
              <a:rPr lang="ar-IQ" sz="2900" dirty="0" err="1" smtClean="0"/>
              <a:t>الأحصائي</a:t>
            </a:r>
            <a:r>
              <a:rPr lang="ar-IQ" sz="2900" dirty="0" smtClean="0"/>
              <a:t> : وهي عينة من </a:t>
            </a:r>
            <a:r>
              <a:rPr lang="ar-IQ" sz="2900" dirty="0" err="1" smtClean="0"/>
              <a:t>الافراد</a:t>
            </a:r>
            <a:r>
              <a:rPr lang="ar-IQ" sz="2900" dirty="0" smtClean="0"/>
              <a:t> تنتقى بشكل دقيق من مجتمع البحث , والغاية منها هو حساب الخصائص </a:t>
            </a:r>
            <a:r>
              <a:rPr lang="ar-IQ" sz="2900" dirty="0" err="1" smtClean="0"/>
              <a:t>السيكومترية</a:t>
            </a:r>
            <a:r>
              <a:rPr lang="ar-IQ" sz="2900" dirty="0" smtClean="0"/>
              <a:t> للمقياس وفقراته , وهنالك </a:t>
            </a:r>
            <a:r>
              <a:rPr lang="ar-IQ" sz="2900" dirty="0" err="1" smtClean="0"/>
              <a:t>أتجاهين</a:t>
            </a:r>
            <a:r>
              <a:rPr lang="ar-IQ" sz="2900" dirty="0" smtClean="0"/>
              <a:t> في تحديد حجم هذه العينة يمكن </a:t>
            </a:r>
            <a:r>
              <a:rPr lang="ar-IQ" sz="2900" dirty="0" err="1" smtClean="0"/>
              <a:t>أيجازهما</a:t>
            </a:r>
            <a:r>
              <a:rPr lang="ar-IQ" sz="2900" dirty="0" smtClean="0"/>
              <a:t> بالأتي :</a:t>
            </a:r>
            <a:endParaRPr lang="en-US" sz="2900" dirty="0" smtClean="0"/>
          </a:p>
          <a:p>
            <a:pPr algn="just"/>
            <a:r>
              <a:rPr lang="ar-IQ" sz="2900" dirty="0" smtClean="0"/>
              <a:t>الرأي الأول يشير </a:t>
            </a:r>
            <a:r>
              <a:rPr lang="ar-IQ" sz="2900" dirty="0" err="1" smtClean="0"/>
              <a:t>الى</a:t>
            </a:r>
            <a:r>
              <a:rPr lang="ar-IQ" sz="2900" dirty="0" smtClean="0"/>
              <a:t> أن حجم عينة التحليل </a:t>
            </a:r>
            <a:r>
              <a:rPr lang="ar-IQ" sz="2900" dirty="0" err="1" smtClean="0"/>
              <a:t>الأحصائي</a:t>
            </a:r>
            <a:r>
              <a:rPr lang="ar-IQ" sz="2900" dirty="0" smtClean="0"/>
              <a:t> ينبغي أن لا يقل عن ( 400 ) فرد ينتقون بدقة من مجتمع البحث , ومن أبرز أصحاب هذا </a:t>
            </a:r>
            <a:r>
              <a:rPr lang="ar-IQ" sz="2900" dirty="0" err="1" smtClean="0"/>
              <a:t>الأتجاه</a:t>
            </a:r>
            <a:r>
              <a:rPr lang="ar-IQ" sz="2900" dirty="0" smtClean="0"/>
              <a:t> ( </a:t>
            </a:r>
            <a:r>
              <a:rPr lang="ar-IQ" sz="2900" dirty="0" err="1" smtClean="0"/>
              <a:t>أنستازي</a:t>
            </a:r>
            <a:r>
              <a:rPr lang="ar-IQ" sz="2900" dirty="0" smtClean="0"/>
              <a:t> ) </a:t>
            </a:r>
            <a:r>
              <a:rPr lang="en-US" sz="2900" dirty="0" err="1" smtClean="0"/>
              <a:t>Anastasi</a:t>
            </a:r>
            <a:r>
              <a:rPr lang="ar-IQ" sz="2900" dirty="0" smtClean="0"/>
              <a:t>  و ( </a:t>
            </a:r>
            <a:r>
              <a:rPr lang="ar-IQ" sz="2900" dirty="0" err="1" smtClean="0"/>
              <a:t>ثورندايك</a:t>
            </a:r>
            <a:r>
              <a:rPr lang="ar-IQ" sz="2900" dirty="0" smtClean="0"/>
              <a:t> ) </a:t>
            </a:r>
            <a:r>
              <a:rPr lang="en-US" sz="2900" dirty="0" smtClean="0"/>
              <a:t>Thorndike</a:t>
            </a:r>
            <a:r>
              <a:rPr lang="ar-IQ" sz="2900" dirty="0" smtClean="0"/>
              <a:t> .(</a:t>
            </a:r>
            <a:r>
              <a:rPr lang="en-US" sz="2900" dirty="0" smtClean="0"/>
              <a:t>Thorndike ,1971,p. 132 </a:t>
            </a:r>
            <a:r>
              <a:rPr lang="ar-IQ" sz="2900" dirty="0" smtClean="0"/>
              <a:t> )</a:t>
            </a:r>
            <a:endParaRPr lang="en-US" sz="2900" dirty="0" smtClean="0"/>
          </a:p>
          <a:p>
            <a:pPr algn="just"/>
            <a:r>
              <a:rPr lang="ar-IQ" sz="2900" dirty="0" smtClean="0"/>
              <a:t>الرأي الثاني يجيز على وفق ما أقترحه ( </a:t>
            </a:r>
            <a:r>
              <a:rPr lang="ar-IQ" sz="2900" dirty="0" err="1" smtClean="0"/>
              <a:t>نانلي</a:t>
            </a:r>
            <a:r>
              <a:rPr lang="ar-IQ" sz="2900" dirty="0" smtClean="0"/>
              <a:t> )  </a:t>
            </a:r>
            <a:r>
              <a:rPr lang="en-US" sz="2900" dirty="0" err="1" smtClean="0"/>
              <a:t>Nunnalle</a:t>
            </a:r>
            <a:r>
              <a:rPr lang="ar-IQ" sz="2900" dirty="0" smtClean="0"/>
              <a:t>  أن يكون حجم عينة التحليل </a:t>
            </a:r>
            <a:r>
              <a:rPr lang="ar-IQ" sz="2900" dirty="0" err="1" smtClean="0"/>
              <a:t>الأحصائي</a:t>
            </a:r>
            <a:r>
              <a:rPr lang="ar-IQ" sz="2900" dirty="0" smtClean="0"/>
              <a:t> بما </a:t>
            </a:r>
            <a:r>
              <a:rPr lang="ar-IQ" sz="2900" dirty="0" err="1" smtClean="0"/>
              <a:t>لايقل</a:t>
            </a:r>
            <a:r>
              <a:rPr lang="ar-IQ" sz="2900" dirty="0" smtClean="0"/>
              <a:t> عن خمسة أفراد ( كحد أدنى ) مقابل كل فقرة </a:t>
            </a:r>
            <a:r>
              <a:rPr lang="ar-IQ" sz="2900" dirty="0" err="1" smtClean="0"/>
              <a:t>أختبارية</a:t>
            </a:r>
            <a:r>
              <a:rPr lang="ar-IQ" sz="2900" dirty="0" smtClean="0"/>
              <a:t> ( </a:t>
            </a:r>
            <a:r>
              <a:rPr lang="en-US" sz="2900" dirty="0" err="1" smtClean="0"/>
              <a:t>Nunnally</a:t>
            </a:r>
            <a:r>
              <a:rPr lang="en-US" sz="2900" dirty="0" smtClean="0"/>
              <a:t> , 1978 : 200 </a:t>
            </a:r>
            <a:r>
              <a:rPr lang="ar-IQ" sz="2900" dirty="0" smtClean="0"/>
              <a:t> ), وعليه فأن الحد الأدنى المسموح </a:t>
            </a:r>
            <a:r>
              <a:rPr lang="ar-IQ" sz="2900" dirty="0" err="1" smtClean="0"/>
              <a:t>به</a:t>
            </a:r>
            <a:r>
              <a:rPr lang="ar-IQ" sz="2900" dirty="0" smtClean="0"/>
              <a:t> لحجم العينة على وفق هذا </a:t>
            </a:r>
            <a:r>
              <a:rPr lang="ar-IQ" sz="2900" dirty="0" err="1" smtClean="0"/>
              <a:t>الأتجاه</a:t>
            </a:r>
            <a:r>
              <a:rPr lang="ar-IQ" sz="2900" dirty="0" smtClean="0"/>
              <a:t> يحسب كالأتي :                                                 ( عدد أفراد عينة التحليل </a:t>
            </a:r>
            <a:r>
              <a:rPr lang="ar-IQ" sz="2900" dirty="0" err="1" smtClean="0"/>
              <a:t>الأحصائي</a:t>
            </a:r>
            <a:r>
              <a:rPr lang="ar-IQ" sz="2900" dirty="0" smtClean="0"/>
              <a:t> = عدد فقرات المقياس × </a:t>
            </a:r>
            <a:r>
              <a:rPr lang="en-US" sz="2900" dirty="0" smtClean="0"/>
              <a:t>5</a:t>
            </a:r>
            <a:r>
              <a:rPr lang="ar-IQ" sz="2900" dirty="0" smtClean="0"/>
              <a:t> ) . علما </a:t>
            </a:r>
            <a:r>
              <a:rPr lang="ar-IQ" sz="2900" dirty="0" err="1" smtClean="0"/>
              <a:t>ان</a:t>
            </a:r>
            <a:r>
              <a:rPr lang="ar-IQ" sz="2900" dirty="0" smtClean="0"/>
              <a:t> اغلب الباحثين يستندون </a:t>
            </a:r>
            <a:r>
              <a:rPr lang="ar-IQ" sz="2900" dirty="0" err="1" smtClean="0"/>
              <a:t>الى</a:t>
            </a:r>
            <a:r>
              <a:rPr lang="ar-IQ" sz="2900" dirty="0" smtClean="0"/>
              <a:t> هذا </a:t>
            </a:r>
            <a:r>
              <a:rPr lang="ar-IQ" sz="2900" dirty="0" err="1" smtClean="0"/>
              <a:t>الراي</a:t>
            </a:r>
            <a:r>
              <a:rPr lang="ar-IQ" sz="2900" dirty="0" smtClean="0"/>
              <a:t> ، وهذا </a:t>
            </a:r>
            <a:r>
              <a:rPr lang="ar-IQ" sz="2900" dirty="0" err="1" smtClean="0"/>
              <a:t>الراي</a:t>
            </a:r>
            <a:r>
              <a:rPr lang="ar-IQ" sz="2900" dirty="0" smtClean="0"/>
              <a:t> في تحديد حجم العينة يخص </a:t>
            </a:r>
            <a:r>
              <a:rPr lang="ar-IQ" sz="2900" dirty="0" err="1" smtClean="0"/>
              <a:t>اجراءات</a:t>
            </a:r>
            <a:r>
              <a:rPr lang="ar-IQ" sz="2900" dirty="0" smtClean="0"/>
              <a:t> التحليل </a:t>
            </a:r>
            <a:r>
              <a:rPr lang="ar-IQ" sz="2900" dirty="0" err="1" smtClean="0"/>
              <a:t>العاملي</a:t>
            </a:r>
            <a:endParaRPr lang="en-US" sz="2900" dirty="0" smtClean="0"/>
          </a:p>
          <a:p>
            <a:pPr algn="just"/>
            <a:r>
              <a:rPr lang="ar-IQ" sz="2900" dirty="0" smtClean="0"/>
              <a:t>عينة البحث الأساسية : وتسمى أحياناً </a:t>
            </a:r>
            <a:r>
              <a:rPr lang="ar-IQ" sz="2900" dirty="0" err="1" smtClean="0"/>
              <a:t>ب</a:t>
            </a:r>
            <a:r>
              <a:rPr lang="ar-IQ" sz="2900" dirty="0" smtClean="0"/>
              <a:t> ( عينة </a:t>
            </a:r>
            <a:r>
              <a:rPr lang="ar-IQ" sz="2900" dirty="0" err="1" smtClean="0"/>
              <a:t>أستخلاص</a:t>
            </a:r>
            <a:r>
              <a:rPr lang="ar-IQ" sz="2900" dirty="0" smtClean="0"/>
              <a:t> النتائج ) , وهي العينة التي يتم </a:t>
            </a:r>
            <a:r>
              <a:rPr lang="ar-IQ" sz="2900" dirty="0" err="1" smtClean="0"/>
              <a:t>أنتقائها</a:t>
            </a:r>
            <a:r>
              <a:rPr lang="ar-IQ" sz="2900" dirty="0" smtClean="0"/>
              <a:t> من مجتمع البحث بدقة ليطبق عليها المقياس أو الأداة المعتمدة في البحث تحقيقاً للأهداف المعتمدة فيه .</a:t>
            </a:r>
            <a:endParaRPr lang="en-US" sz="2900" dirty="0" smtClean="0"/>
          </a:p>
          <a:p>
            <a:pPr algn="just"/>
            <a:r>
              <a:rPr lang="ar-IQ" sz="2900" dirty="0" smtClean="0"/>
              <a:t>وتجدر </a:t>
            </a:r>
            <a:r>
              <a:rPr lang="ar-IQ" sz="2900" dirty="0" err="1" smtClean="0"/>
              <a:t>الأشارة</a:t>
            </a:r>
            <a:r>
              <a:rPr lang="ar-IQ" sz="2900" dirty="0" smtClean="0"/>
              <a:t> هنا </a:t>
            </a:r>
            <a:r>
              <a:rPr lang="ar-IQ" sz="2900" dirty="0" err="1" smtClean="0"/>
              <a:t>الى</a:t>
            </a:r>
            <a:r>
              <a:rPr lang="ar-IQ" sz="2900" dirty="0" smtClean="0"/>
              <a:t> أن </a:t>
            </a:r>
            <a:r>
              <a:rPr lang="ar-IQ" sz="2900" dirty="0" err="1" smtClean="0"/>
              <a:t>بالأمكان</a:t>
            </a:r>
            <a:r>
              <a:rPr lang="ar-IQ" sz="2900" dirty="0" smtClean="0"/>
              <a:t> </a:t>
            </a:r>
            <a:r>
              <a:rPr lang="ar-IQ" sz="2900" dirty="0" err="1" smtClean="0"/>
              <a:t>أعتماد</a:t>
            </a:r>
            <a:r>
              <a:rPr lang="ar-IQ" sz="2900" dirty="0" smtClean="0"/>
              <a:t> عينة التحليل </a:t>
            </a:r>
            <a:r>
              <a:rPr lang="ar-IQ" sz="2900" dirty="0" err="1" smtClean="0"/>
              <a:t>الأحصائي</a:t>
            </a:r>
            <a:r>
              <a:rPr lang="ar-IQ" sz="2900" dirty="0" smtClean="0"/>
              <a:t> بعدها عينة البحث الأساسية بشرط أن عملية التحليل </a:t>
            </a:r>
            <a:r>
              <a:rPr lang="ar-IQ" sz="2900" dirty="0" err="1" smtClean="0"/>
              <a:t>الأحصائي</a:t>
            </a:r>
            <a:r>
              <a:rPr lang="ar-IQ" sz="2900" dirty="0" smtClean="0"/>
              <a:t> لفقرات المقياس أو الأداة لم تتمخض عن </a:t>
            </a:r>
            <a:r>
              <a:rPr lang="ar-IQ" sz="2900" dirty="0" err="1" smtClean="0"/>
              <a:t>أستبعاد</a:t>
            </a:r>
            <a:r>
              <a:rPr lang="ar-IQ" sz="2900" dirty="0" smtClean="0"/>
              <a:t> أي من هذه الفقرات .</a:t>
            </a:r>
            <a:endParaRPr lang="ar-IQ" sz="2900" dirty="0"/>
          </a:p>
        </p:txBody>
      </p:sp>
      <p:sp>
        <p:nvSpPr>
          <p:cNvPr id="3" name="عنوان 2"/>
          <p:cNvSpPr>
            <a:spLocks noGrp="1"/>
          </p:cNvSpPr>
          <p:nvPr>
            <p:ph type="title"/>
          </p:nvPr>
        </p:nvSpPr>
        <p:spPr/>
        <p:txBody>
          <a:bodyPr>
            <a:normAutofit fontScale="90000"/>
          </a:bodyPr>
          <a:lstStyle/>
          <a:p>
            <a:pPr algn="ctr"/>
            <a:r>
              <a:rPr lang="ar-IQ" dirty="0" smtClean="0"/>
              <a:t>عينات البحث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lnSpcReduction="10000"/>
          </a:bodyPr>
          <a:lstStyle/>
          <a:p>
            <a:r>
              <a:rPr lang="ar-IQ" dirty="0" smtClean="0"/>
              <a:t> حينما تكون عينة البحث هي من نوع العينة متعددة المراحل , </a:t>
            </a:r>
            <a:r>
              <a:rPr lang="ar-IQ" dirty="0" err="1" smtClean="0"/>
              <a:t>او</a:t>
            </a:r>
            <a:r>
              <a:rPr lang="ar-IQ" dirty="0" smtClean="0"/>
              <a:t> من نوع العينة الطبقية متعددة المراحل , فأن من الأفضل أن تنتقى هذه العينة من المرحلة الأخيرة أو من الطبقات بصورة متناسبة وكالأتي :</a:t>
            </a:r>
            <a:endParaRPr lang="en-US" dirty="0" smtClean="0"/>
          </a:p>
          <a:p>
            <a:pPr lvl="0"/>
            <a:r>
              <a:rPr lang="ar-IQ" dirty="0" smtClean="0"/>
              <a:t>يتم أولاً تحديد حجم العينة التي يرغب الباحث </a:t>
            </a:r>
            <a:r>
              <a:rPr lang="ar-IQ" dirty="0" err="1" smtClean="0"/>
              <a:t>بأنتقائها</a:t>
            </a:r>
            <a:r>
              <a:rPr lang="ar-IQ" dirty="0" smtClean="0"/>
              <a:t> .</a:t>
            </a:r>
            <a:endParaRPr lang="en-US" dirty="0" smtClean="0"/>
          </a:p>
          <a:p>
            <a:pPr lvl="0"/>
            <a:r>
              <a:rPr lang="ar-IQ" dirty="0" smtClean="0"/>
              <a:t>تحسب نسبة هذه العينة بالنسبة للمجتمع الذي </a:t>
            </a:r>
            <a:r>
              <a:rPr lang="ar-IQ" dirty="0" err="1" smtClean="0"/>
              <a:t>أختيرت</a:t>
            </a:r>
            <a:r>
              <a:rPr lang="ar-IQ" dirty="0" smtClean="0"/>
              <a:t> منه وفق المعادلة التالية :</a:t>
            </a:r>
            <a:endParaRPr lang="en-US" dirty="0" smtClean="0"/>
          </a:p>
          <a:p>
            <a:r>
              <a:rPr lang="ar-IQ" dirty="0" smtClean="0"/>
              <a:t>( حجم العينة ÷ حجم المجتمع   ×  </a:t>
            </a:r>
            <a:r>
              <a:rPr lang="en-US" dirty="0" smtClean="0"/>
              <a:t>100</a:t>
            </a:r>
            <a:r>
              <a:rPr lang="ar-IQ" dirty="0" smtClean="0"/>
              <a:t>  ) .</a:t>
            </a:r>
            <a:endParaRPr lang="en-US" dirty="0" smtClean="0"/>
          </a:p>
          <a:p>
            <a:pPr lvl="0"/>
            <a:r>
              <a:rPr lang="ar-IQ" dirty="0" smtClean="0"/>
              <a:t>تنتقى من كل طبقة من طبقات المجتمع ( جنس , صف , تخصص .... الخ ) عدداً من الأفراد يقابل النسبة التي حسبت في الخطوة السابقة , ولتحديد ذلك تستخدم المعادلة التالية :</a:t>
            </a:r>
            <a:endParaRPr lang="en-US" dirty="0" smtClean="0"/>
          </a:p>
          <a:p>
            <a:r>
              <a:rPr lang="ar-IQ" dirty="0" smtClean="0"/>
              <a:t>( حجم الطبقة  ÷ </a:t>
            </a:r>
            <a:r>
              <a:rPr lang="en-US" dirty="0" smtClean="0"/>
              <a:t>100</a:t>
            </a:r>
            <a:r>
              <a:rPr lang="ar-IQ" dirty="0" smtClean="0"/>
              <a:t>   × النسبة المئوية المحسوبة ) .</a:t>
            </a:r>
            <a:endParaRPr lang="en-US" dirty="0" smtClean="0"/>
          </a:p>
          <a:p>
            <a:endParaRPr lang="ar-IQ" dirty="0"/>
          </a:p>
        </p:txBody>
      </p:sp>
      <p:sp>
        <p:nvSpPr>
          <p:cNvPr id="3" name="عنوان 2"/>
          <p:cNvSpPr>
            <a:spLocks noGrp="1"/>
          </p:cNvSpPr>
          <p:nvPr>
            <p:ph type="title"/>
          </p:nvPr>
        </p:nvSpPr>
        <p:spPr/>
        <p:txBody>
          <a:bodyPr>
            <a:normAutofit fontScale="90000"/>
          </a:bodyPr>
          <a:lstStyle/>
          <a:p>
            <a:pPr algn="ctr"/>
            <a:r>
              <a:rPr lang="ar-IQ" dirty="0" smtClean="0"/>
              <a:t>التمثيل المتناسب للعينة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lnSpcReduction="10000"/>
          </a:bodyPr>
          <a:lstStyle/>
          <a:p>
            <a:pPr algn="just"/>
            <a:r>
              <a:rPr lang="ar-IQ" dirty="0" smtClean="0"/>
              <a:t> هذا الأجراء يحسب من خلال التطبيق ( وضوح التعليمات وفهم العبارات ) للأداة على العينة </a:t>
            </a:r>
            <a:r>
              <a:rPr lang="ar-IQ" dirty="0" err="1" smtClean="0"/>
              <a:t>الأستطلاعية</a:t>
            </a:r>
            <a:r>
              <a:rPr lang="ar-IQ" dirty="0" smtClean="0"/>
              <a:t> , ومن الأخطاء الشائعة في حساب متوسط الوقت هو ما يقوم </a:t>
            </a:r>
            <a:r>
              <a:rPr lang="ar-IQ" dirty="0" err="1" smtClean="0"/>
              <a:t>به</a:t>
            </a:r>
            <a:r>
              <a:rPr lang="ar-IQ" dirty="0" smtClean="0"/>
              <a:t> بعض الباحثين من خلال الأجراء التالي : ( الزمن الذي أستغرقه أول فرد أنهى </a:t>
            </a:r>
            <a:r>
              <a:rPr lang="ar-IQ" dirty="0" err="1" smtClean="0"/>
              <a:t>الأجابة</a:t>
            </a:r>
            <a:r>
              <a:rPr lang="ar-IQ" dirty="0" smtClean="0"/>
              <a:t>  + الزمن الذي أستغرقه أخر فرد أنهى </a:t>
            </a:r>
            <a:r>
              <a:rPr lang="ar-IQ" dirty="0" err="1" smtClean="0"/>
              <a:t>الأجابة</a:t>
            </a:r>
            <a:r>
              <a:rPr lang="ar-IQ" dirty="0" smtClean="0"/>
              <a:t>   ÷  </a:t>
            </a:r>
            <a:r>
              <a:rPr lang="en-US" dirty="0" smtClean="0"/>
              <a:t>2</a:t>
            </a:r>
            <a:r>
              <a:rPr lang="ar-IQ" dirty="0" smtClean="0"/>
              <a:t>  ) , </a:t>
            </a:r>
            <a:r>
              <a:rPr lang="ar-IQ" dirty="0" err="1" smtClean="0"/>
              <a:t>وأعتبار</a:t>
            </a:r>
            <a:r>
              <a:rPr lang="ar-IQ" dirty="0" smtClean="0"/>
              <a:t> ناتج هذه المعادلة هو متوسط وقت </a:t>
            </a:r>
            <a:r>
              <a:rPr lang="ar-IQ" dirty="0" err="1" smtClean="0"/>
              <a:t>الأجابة</a:t>
            </a:r>
            <a:r>
              <a:rPr lang="ar-IQ" dirty="0" smtClean="0"/>
              <a:t>  , وهذا الأجراء يتناقض مع مفهوم الوسط الحسابي، وهذا </a:t>
            </a:r>
            <a:r>
              <a:rPr lang="ar-IQ" dirty="0" err="1" smtClean="0"/>
              <a:t>الاجراء</a:t>
            </a:r>
            <a:r>
              <a:rPr lang="ar-IQ" dirty="0" smtClean="0"/>
              <a:t> هو مدى وقت </a:t>
            </a:r>
            <a:r>
              <a:rPr lang="ar-IQ" dirty="0" err="1" smtClean="0"/>
              <a:t>الاجابة</a:t>
            </a:r>
            <a:r>
              <a:rPr lang="ar-IQ" dirty="0" smtClean="0"/>
              <a:t> وليس متوسط وقت </a:t>
            </a:r>
            <a:r>
              <a:rPr lang="ar-IQ" dirty="0" err="1" smtClean="0"/>
              <a:t>الاجابة</a:t>
            </a:r>
            <a:r>
              <a:rPr lang="ar-IQ" dirty="0" smtClean="0"/>
              <a:t>.</a:t>
            </a:r>
            <a:endParaRPr lang="en-US" dirty="0" smtClean="0"/>
          </a:p>
          <a:p>
            <a:pPr algn="just"/>
            <a:r>
              <a:rPr lang="ar-IQ" dirty="0" smtClean="0"/>
              <a:t>    لذا فأن متوسط الوقت التقريبي </a:t>
            </a:r>
            <a:r>
              <a:rPr lang="ar-IQ" dirty="0" err="1" smtClean="0"/>
              <a:t>للأجابة</a:t>
            </a:r>
            <a:r>
              <a:rPr lang="ar-IQ" dirty="0" smtClean="0"/>
              <a:t> يحسب من خلال أيجاد مجموع التوقيتات المستغرقة </a:t>
            </a:r>
            <a:r>
              <a:rPr lang="ar-IQ" dirty="0" err="1" smtClean="0"/>
              <a:t>للأجابة</a:t>
            </a:r>
            <a:r>
              <a:rPr lang="ar-IQ" dirty="0" smtClean="0"/>
              <a:t> ولجميع أفراد العينة </a:t>
            </a:r>
            <a:r>
              <a:rPr lang="ar-IQ" dirty="0" err="1" smtClean="0"/>
              <a:t>الأستطلاعية</a:t>
            </a:r>
            <a:r>
              <a:rPr lang="ar-IQ" dirty="0" smtClean="0"/>
              <a:t> مقسوماً على عددهم .</a:t>
            </a:r>
            <a:endParaRPr lang="ar-IQ" dirty="0"/>
          </a:p>
        </p:txBody>
      </p:sp>
      <p:sp>
        <p:nvSpPr>
          <p:cNvPr id="3" name="عنوان 2"/>
          <p:cNvSpPr>
            <a:spLocks noGrp="1"/>
          </p:cNvSpPr>
          <p:nvPr>
            <p:ph type="title"/>
          </p:nvPr>
        </p:nvSpPr>
        <p:spPr/>
        <p:txBody>
          <a:bodyPr>
            <a:normAutofit fontScale="90000"/>
          </a:bodyPr>
          <a:lstStyle/>
          <a:p>
            <a:pPr algn="ctr"/>
            <a:r>
              <a:rPr lang="ar-IQ" dirty="0" smtClean="0"/>
              <a:t>متوسط الوقت المستغرق في </a:t>
            </a:r>
            <a:r>
              <a:rPr lang="ar-IQ" dirty="0" err="1" smtClean="0"/>
              <a:t>الأجابة</a:t>
            </a:r>
            <a:r>
              <a:rPr lang="ar-IQ" dirty="0" smtClean="0"/>
              <a:t> </a:t>
            </a:r>
            <a:r>
              <a:rPr lang="en-US" dirty="0" smtClean="0"/>
              <a:t/>
            </a:r>
            <a:br>
              <a:rPr lang="en-US" dirty="0" smtClean="0"/>
            </a:br>
            <a:endParaRPr lang="ar-IQ" dirty="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TotalTime>
  <Words>3446</Words>
  <Application>Microsoft Office PowerPoint</Application>
  <PresentationFormat>عرض على الشاشة (3:4)‏</PresentationFormat>
  <Paragraphs>110</Paragraphs>
  <Slides>25</Slides>
  <Notes>0</Notes>
  <HiddenSlides>0</HiddenSlides>
  <MMClips>0</MMClips>
  <ScaleCrop>false</ScaleCrop>
  <HeadingPairs>
    <vt:vector size="4" baseType="variant">
      <vt:variant>
        <vt:lpstr>سمة</vt:lpstr>
      </vt:variant>
      <vt:variant>
        <vt:i4>1</vt:i4>
      </vt:variant>
      <vt:variant>
        <vt:lpstr>عناوين الشرائح</vt:lpstr>
      </vt:variant>
      <vt:variant>
        <vt:i4>25</vt:i4>
      </vt:variant>
    </vt:vector>
  </HeadingPairs>
  <TitlesOfParts>
    <vt:vector size="26" baseType="lpstr">
      <vt:lpstr>ملتقى</vt:lpstr>
      <vt:lpstr>المشكلات الإحصائية والمنهجية في إعداد البحوث التربوية والنفسية أ.د.  محمد أنور محمود               ا.د خالد جمال جاسم أستاذ القياس النفسي والتقويم التربوي     أستاذ القياس النفسي والتقويم التربوي جامعة بغداد/كلية التربية ابن رشد للعلوم الانسانية </vt:lpstr>
      <vt:lpstr>مقدمة </vt:lpstr>
      <vt:lpstr>مشكلة البحث  </vt:lpstr>
      <vt:lpstr>  التقيد بمستوى واحد من مستويات االدلالة الأحصائية  </vt:lpstr>
      <vt:lpstr>التحليل المنطقي لفقرات المقياس أو الأداة ( الصدق الظاهري ) في مقابل التحليل الأحصائي لها  </vt:lpstr>
      <vt:lpstr>أنواع الصدق ومؤشراته  </vt:lpstr>
      <vt:lpstr>عينات البحث  </vt:lpstr>
      <vt:lpstr>التمثيل المتناسب للعينة  </vt:lpstr>
      <vt:lpstr>متوسط الوقت المستغرق في الأجابة  </vt:lpstr>
      <vt:lpstr>الدلالة الأحصائية لمعامل الأرتباط </vt:lpstr>
      <vt:lpstr>أسلوب صياغة الفقرات </vt:lpstr>
      <vt:lpstr>تحديد عدد الفقرات السلبية والايجابية في مقاييس الاتجاهات </vt:lpstr>
      <vt:lpstr>تحديد عدد فقرات المقياس  الذي يحتوى على مجالات او مكونات. </vt:lpstr>
      <vt:lpstr> تحديد درجة القطع عند أعداد البرامج التدريبية أو الأرشادية   </vt:lpstr>
      <vt:lpstr>آلية تطبيق المقاييس </vt:lpstr>
      <vt:lpstr>معادلة ( ألفا – كرونباخ ) لحساب ثبات المقياس أو الأختبار </vt:lpstr>
      <vt:lpstr>المتغيرات الدخيلة التي يكافئ بها الباحثين بين المجموعة التجريبية والضابطة.</vt:lpstr>
      <vt:lpstr>التحقق من اعتدالية التوزيع قبل استخدام الوسيلة الاحصائية</vt:lpstr>
      <vt:lpstr>مكان اجراء التجارب في البحوث التجريبية</vt:lpstr>
      <vt:lpstr>التحقق من اهداف البحث</vt:lpstr>
      <vt:lpstr> استعمال التحليل العاملي </vt:lpstr>
      <vt:lpstr>-مستوى تشبع الفقرات في التحليل العاملي</vt:lpstr>
      <vt:lpstr>التوصيات </vt:lpstr>
      <vt:lpstr>المقترحات</vt:lpstr>
      <vt:lpstr>شكرا لحسن الاصغاء</vt:lpstr>
    </vt:vector>
  </TitlesOfParts>
  <Company>SACC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المشكلات الإحصائية والمنهجية في إعداد البحوث التربوية والنفسية أ.د.  محمد أنور محمود               ا.د خالد جمال جاسم أستاذ القياس النفسي والتقويم التربوي     أستاذ القياس النفسي والتقويم التربوي  جامعة بغداد/كلية التربية ابن رشد للعلوم الانسانية </dc:title>
  <dc:creator>dell</dc:creator>
  <cp:lastModifiedBy>dell</cp:lastModifiedBy>
  <cp:revision>13</cp:revision>
  <dcterms:created xsi:type="dcterms:W3CDTF">2021-08-10T16:52:26Z</dcterms:created>
  <dcterms:modified xsi:type="dcterms:W3CDTF">2021-10-25T07:06:37Z</dcterms:modified>
</cp:coreProperties>
</file>